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256" r:id="rId2"/>
    <p:sldId id="348" r:id="rId3"/>
    <p:sldId id="352" r:id="rId4"/>
    <p:sldId id="369" r:id="rId5"/>
    <p:sldId id="399" r:id="rId6"/>
    <p:sldId id="401" r:id="rId7"/>
    <p:sldId id="457" r:id="rId8"/>
    <p:sldId id="462" r:id="rId9"/>
    <p:sldId id="402" r:id="rId10"/>
    <p:sldId id="439" r:id="rId11"/>
    <p:sldId id="404" r:id="rId12"/>
    <p:sldId id="406" r:id="rId13"/>
    <p:sldId id="442" r:id="rId14"/>
    <p:sldId id="455" r:id="rId15"/>
    <p:sldId id="454" r:id="rId16"/>
    <p:sldId id="405" r:id="rId17"/>
    <p:sldId id="456" r:id="rId18"/>
    <p:sldId id="461" r:id="rId19"/>
    <p:sldId id="458" r:id="rId20"/>
    <p:sldId id="460" r:id="rId21"/>
    <p:sldId id="464" r:id="rId22"/>
    <p:sldId id="492" r:id="rId23"/>
    <p:sldId id="463" r:id="rId24"/>
    <p:sldId id="467" r:id="rId25"/>
    <p:sldId id="509" r:id="rId26"/>
    <p:sldId id="466" r:id="rId27"/>
    <p:sldId id="496" r:id="rId28"/>
    <p:sldId id="471" r:id="rId29"/>
    <p:sldId id="391" r:id="rId30"/>
    <p:sldId id="493" r:id="rId31"/>
    <p:sldId id="394" r:id="rId32"/>
    <p:sldId id="392" r:id="rId33"/>
    <p:sldId id="468" r:id="rId34"/>
    <p:sldId id="396" r:id="rId35"/>
    <p:sldId id="475" r:id="rId36"/>
    <p:sldId id="474" r:id="rId37"/>
    <p:sldId id="478" r:id="rId38"/>
    <p:sldId id="479" r:id="rId39"/>
    <p:sldId id="480" r:id="rId40"/>
    <p:sldId id="481" r:id="rId41"/>
    <p:sldId id="506" r:id="rId42"/>
    <p:sldId id="482" r:id="rId43"/>
    <p:sldId id="486" r:id="rId44"/>
    <p:sldId id="505" r:id="rId45"/>
    <p:sldId id="489" r:id="rId46"/>
    <p:sldId id="490" r:id="rId47"/>
    <p:sldId id="491" r:id="rId48"/>
    <p:sldId id="483" r:id="rId49"/>
    <p:sldId id="400" r:id="rId50"/>
    <p:sldId id="438" r:id="rId51"/>
    <p:sldId id="440" r:id="rId52"/>
    <p:sldId id="441" r:id="rId53"/>
    <p:sldId id="508" r:id="rId54"/>
    <p:sldId id="497" r:id="rId55"/>
    <p:sldId id="498" r:id="rId56"/>
    <p:sldId id="476" r:id="rId57"/>
    <p:sldId id="500" r:id="rId58"/>
    <p:sldId id="477" r:id="rId59"/>
    <p:sldId id="495" r:id="rId60"/>
    <p:sldId id="501" r:id="rId61"/>
    <p:sldId id="502" r:id="rId62"/>
    <p:sldId id="503" r:id="rId63"/>
    <p:sldId id="488" r:id="rId64"/>
    <p:sldId id="430" r:id="rId65"/>
  </p:sldIdLst>
  <p:sldSz cx="9144000" cy="6858000" type="screen4x3"/>
  <p:notesSz cx="7099300" cy="10234613"/>
  <p:custShowLst>
    <p:custShow name="Tesis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66CCFF"/>
    <a:srgbClr val="DDDDDD"/>
    <a:srgbClr val="DFF1C7"/>
    <a:srgbClr val="B8C811"/>
    <a:srgbClr val="33CC33"/>
    <a:srgbClr val="79B02C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87780" autoAdjust="0"/>
  </p:normalViewPr>
  <p:slideViewPr>
    <p:cSldViewPr snapToGrid="0">
      <p:cViewPr varScale="1">
        <p:scale>
          <a:sx n="40" d="100"/>
          <a:sy n="40" d="100"/>
        </p:scale>
        <p:origin x="-10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notesViewPr>
    <p:cSldViewPr snapToGrid="0">
      <p:cViewPr varScale="1">
        <p:scale>
          <a:sx n="71" d="100"/>
          <a:sy n="71" d="100"/>
        </p:scale>
        <p:origin x="-1650" y="-10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3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52.wmf"/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12" Type="http://schemas.openxmlformats.org/officeDocument/2006/relationships/image" Target="../media/image151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11" Type="http://schemas.openxmlformats.org/officeDocument/2006/relationships/image" Target="../media/image150.wmf"/><Relationship Id="rId5" Type="http://schemas.openxmlformats.org/officeDocument/2006/relationships/image" Target="../media/image144.wmf"/><Relationship Id="rId10" Type="http://schemas.openxmlformats.org/officeDocument/2006/relationships/image" Target="../media/image149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Relationship Id="rId14" Type="http://schemas.openxmlformats.org/officeDocument/2006/relationships/image" Target="../media/image15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9" Type="http://schemas.openxmlformats.org/officeDocument/2006/relationships/image" Target="../media/image18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187.wmf"/><Relationship Id="rId4" Type="http://schemas.openxmlformats.org/officeDocument/2006/relationships/image" Target="../media/image5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7" Type="http://schemas.openxmlformats.org/officeDocument/2006/relationships/image" Target="../media/image208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6" Type="http://schemas.openxmlformats.org/officeDocument/2006/relationships/image" Target="../media/image207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7" Type="http://schemas.openxmlformats.org/officeDocument/2006/relationships/image" Target="../media/image215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2A74F01B-7D2A-4BF5-97B6-046ACD5CD5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DA082805-9322-4AA5-850F-A6FD5F7297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A4B80-67EA-43BB-923A-6C3893E2D54D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55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syms</a:t>
            </a:r>
            <a:r>
              <a:rPr lang="es-ES" dirty="0" smtClean="0"/>
              <a:t> i j n; </a:t>
            </a:r>
            <a:r>
              <a:rPr lang="es-ES" dirty="0" err="1" smtClean="0"/>
              <a:t>symsum</a:t>
            </a:r>
            <a:r>
              <a:rPr lang="es-ES" dirty="0" smtClean="0"/>
              <a:t>(</a:t>
            </a:r>
            <a:r>
              <a:rPr lang="es-ES" dirty="0" err="1" smtClean="0"/>
              <a:t>symsum</a:t>
            </a:r>
            <a:r>
              <a:rPr lang="es-ES" dirty="0" smtClean="0"/>
              <a:t>(i-1,j,1,n),i,1,n)</a:t>
            </a:r>
          </a:p>
          <a:p>
            <a:endParaRPr lang="es-ES" dirty="0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60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syms</a:t>
            </a:r>
            <a:r>
              <a:rPr lang="es-ES" dirty="0" smtClean="0"/>
              <a:t> i j n; </a:t>
            </a:r>
            <a:r>
              <a:rPr lang="es-ES" dirty="0" err="1" smtClean="0"/>
              <a:t>symsum</a:t>
            </a:r>
            <a:r>
              <a:rPr lang="es-ES" dirty="0" smtClean="0"/>
              <a:t>(</a:t>
            </a:r>
            <a:r>
              <a:rPr lang="es-ES" dirty="0" err="1" smtClean="0"/>
              <a:t>symsum</a:t>
            </a:r>
            <a:r>
              <a:rPr lang="es-ES" dirty="0" smtClean="0"/>
              <a:t>(i-1,j,1,i),i,1,n)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syms</a:t>
            </a:r>
            <a:r>
              <a:rPr lang="es-ES" dirty="0" smtClean="0"/>
              <a:t> i j n; </a:t>
            </a:r>
            <a:r>
              <a:rPr lang="es-ES" dirty="0" err="1" smtClean="0"/>
              <a:t>symsum</a:t>
            </a:r>
            <a:r>
              <a:rPr lang="es-ES" dirty="0" smtClean="0"/>
              <a:t>(</a:t>
            </a:r>
            <a:r>
              <a:rPr lang="es-ES" dirty="0" err="1" smtClean="0"/>
              <a:t>symsum</a:t>
            </a:r>
            <a:r>
              <a:rPr lang="es-ES" smtClean="0"/>
              <a:t>(i-1,j,1,i),i,1,n)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61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62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F371D-39FF-4E76-BEFC-81B36B6C1EB5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s-ES" smtClean="0"/>
              <a:t>Errores de los criterios:</a:t>
            </a:r>
          </a:p>
          <a:p>
            <a:pPr marL="228600" indent="-228600" eaLnBrk="1" hangingPunct="1">
              <a:buFontTx/>
              <a:buAutoNum type="alphaUcParenBoth"/>
            </a:pPr>
            <a:r>
              <a:rPr lang="es-ES" smtClean="0"/>
              <a:t> NF(x)&lt;Ne</a:t>
            </a:r>
          </a:p>
          <a:p>
            <a:pPr marL="228600" indent="-228600" eaLnBrk="1" hangingPunct="1">
              <a:buFontTx/>
              <a:buAutoNum type="alphaUcParenBoth"/>
            </a:pPr>
            <a:r>
              <a:rPr lang="es-ES" smtClean="0"/>
              <a:t> (x-1)^10&lt;0.001 y=1+1/n =&gt; criterio 1 si n&gt;2 y criterio 2 exige 1000 términos</a:t>
            </a:r>
          </a:p>
          <a:p>
            <a:pPr marL="228600" indent="-228600" eaLnBrk="1" hangingPunct="1">
              <a:buFontTx/>
              <a:buAutoNum type="alphaUcParenBoth"/>
            </a:pPr>
            <a:r>
              <a:rPr lang="es-ES" smtClean="0"/>
              <a:t> Sucesión armónica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7BD01-2AF1-471E-BE45-BE194D6C6179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27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AB2C1-4C23-47F7-ADE5-458192354BE1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Stirling: log n! ~</a:t>
            </a:r>
            <a:r>
              <a:rPr lang="es-ES" baseline="0" dirty="0" smtClean="0"/>
              <a:t> n log(n) – n + log(n)/2 + log (2</a:t>
            </a:r>
            <a:r>
              <a:rPr lang="el-GR" baseline="0" dirty="0" smtClean="0"/>
              <a:t>π</a:t>
            </a:r>
            <a:r>
              <a:rPr lang="es-ES" baseline="0" dirty="0" smtClean="0"/>
              <a:t>)/2</a:t>
            </a:r>
          </a:p>
          <a:p>
            <a:r>
              <a:rPr kumimoji="1" lang="es-E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Srinivasa</a:t>
            </a:r>
            <a:r>
              <a:rPr kumimoji="1" lang="es-E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kumimoji="1" lang="es-E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dirty="0" smtClean="0"/>
              <a:t>log n! ~</a:t>
            </a:r>
            <a:r>
              <a:rPr lang="es-ES" baseline="0" dirty="0" smtClean="0"/>
              <a:t> n log(n) – n + log(n(1+4n(1+2n)))/6 + log (</a:t>
            </a:r>
            <a:r>
              <a:rPr lang="el-GR" baseline="0" dirty="0" smtClean="0"/>
              <a:t>π</a:t>
            </a:r>
            <a:r>
              <a:rPr lang="es-ES" baseline="0" dirty="0" smtClean="0"/>
              <a:t>)/2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82805-9322-4AA5-850F-A6FD5F729746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/>
              <a:t>syms</a:t>
            </a:r>
            <a:r>
              <a:rPr lang="es-ES" dirty="0" smtClean="0"/>
              <a:t> i j n; </a:t>
            </a:r>
            <a:r>
              <a:rPr lang="es-ES" dirty="0" err="1" smtClean="0"/>
              <a:t>symsum</a:t>
            </a:r>
            <a:r>
              <a:rPr lang="es-ES" dirty="0" smtClean="0"/>
              <a:t>(</a:t>
            </a:r>
            <a:r>
              <a:rPr lang="es-ES" dirty="0" err="1" smtClean="0"/>
              <a:t>symsum</a:t>
            </a:r>
            <a:r>
              <a:rPr lang="es-ES" dirty="0" smtClean="0"/>
              <a:t>(n-i+1,j,i+1,n),i,1,n)</a:t>
            </a: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53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360F-F16B-4809-BA65-7A4593186F75}" type="slidenum">
              <a:rPr lang="es-ES" smtClean="0"/>
              <a:pPr/>
              <a:t>54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79B0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ES" sz="2400" i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ES" sz="2400" i="0">
              <a:latin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8208963" y="6369050"/>
            <a:ext cx="9350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>
              <a:defRPr/>
            </a:pPr>
            <a:fld id="{59A87298-8773-475A-A3FF-CAA8B1E8CEB5}" type="slidenum">
              <a:rPr lang="es-ES" sz="2600" b="1" i="0">
                <a:solidFill>
                  <a:srgbClr val="006600"/>
                </a:solidFill>
              </a:rPr>
              <a:pPr>
                <a:defRPr/>
              </a:pPr>
              <a:t>‹Nº›</a:t>
            </a:fld>
            <a:endParaRPr lang="es-ES" sz="2600" b="1" i="0">
              <a:solidFill>
                <a:srgbClr val="006600"/>
              </a:solidFill>
            </a:endParaRPr>
          </a:p>
        </p:txBody>
      </p:sp>
      <p:pic>
        <p:nvPicPr>
          <p:cNvPr id="7" name="Picture 21" descr="logotipoUniOvi-transparen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37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1187450" y="0"/>
            <a:ext cx="1296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ES" sz="1400" b="1" i="0"/>
              <a:t>Titulación:</a:t>
            </a:r>
          </a:p>
          <a:p>
            <a:pPr>
              <a:spcBef>
                <a:spcPct val="50000"/>
              </a:spcBef>
              <a:defRPr/>
            </a:pPr>
            <a:r>
              <a:rPr kumimoji="1" lang="es-ES" sz="1400" b="1" i="0"/>
              <a:t>Asignatura:</a:t>
            </a:r>
          </a:p>
          <a:p>
            <a:pPr>
              <a:spcBef>
                <a:spcPct val="50000"/>
              </a:spcBef>
              <a:defRPr/>
            </a:pPr>
            <a:r>
              <a:rPr kumimoji="1" lang="es-ES" sz="1400" b="1" i="0"/>
              <a:t>Autor:</a:t>
            </a:r>
          </a:p>
        </p:txBody>
      </p:sp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2339975" y="0"/>
            <a:ext cx="23034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ES" sz="1400" b="1" i="0"/>
              <a:t>Ingeniero Geólogo</a:t>
            </a:r>
          </a:p>
          <a:p>
            <a:pPr>
              <a:spcBef>
                <a:spcPct val="50000"/>
              </a:spcBef>
              <a:defRPr/>
            </a:pPr>
            <a:r>
              <a:rPr kumimoji="1" lang="es-ES" sz="1400" b="1" i="0"/>
              <a:t>Análisis Numérico</a:t>
            </a:r>
          </a:p>
          <a:p>
            <a:pPr>
              <a:spcBef>
                <a:spcPct val="50000"/>
              </a:spcBef>
              <a:defRPr/>
            </a:pPr>
            <a:r>
              <a:rPr kumimoji="1" lang="es-ES" sz="1400" b="1" i="0"/>
              <a:t>César Menéndez</a:t>
            </a:r>
          </a:p>
        </p:txBody>
      </p:sp>
      <p:sp>
        <p:nvSpPr>
          <p:cNvPr id="10" name="Text Box 41"/>
          <p:cNvSpPr txBox="1">
            <a:spLocks noChangeArrowheads="1"/>
          </p:cNvSpPr>
          <p:nvPr userDrawn="1"/>
        </p:nvSpPr>
        <p:spPr bwMode="auto">
          <a:xfrm>
            <a:off x="1547813" y="2997200"/>
            <a:ext cx="29527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s-ES" sz="1800" b="1">
                <a:latin typeface="Times New Roman" pitchFamily="18" charset="0"/>
              </a:rPr>
              <a:t>Planificación:</a:t>
            </a:r>
          </a:p>
          <a:p>
            <a:pPr algn="r">
              <a:spcBef>
                <a:spcPct val="50000"/>
              </a:spcBef>
              <a:defRPr/>
            </a:pPr>
            <a:r>
              <a:rPr kumimoji="1" lang="es-ES" sz="1800" b="1">
                <a:latin typeface="Times New Roman" pitchFamily="18" charset="0"/>
              </a:rPr>
              <a:t>Materiales:</a:t>
            </a:r>
          </a:p>
          <a:p>
            <a:pPr algn="r">
              <a:spcBef>
                <a:spcPct val="50000"/>
              </a:spcBef>
              <a:defRPr/>
            </a:pPr>
            <a:r>
              <a:rPr kumimoji="1" lang="es-ES" sz="1800" b="1">
                <a:latin typeface="Times New Roman" pitchFamily="18" charset="0"/>
              </a:rPr>
              <a:t>Conocimientos previos: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>
              <a:defRPr sz="3600" i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229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43438" y="2997200"/>
            <a:ext cx="4027487" cy="3384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s-ES"/>
              <a:t>Haga clic para </a:t>
            </a:r>
          </a:p>
          <a:p>
            <a:r>
              <a:rPr lang="es-ES"/>
              <a:t>modificar el estilo de </a:t>
            </a:r>
          </a:p>
          <a:p>
            <a:r>
              <a:rPr lang="es-ES"/>
              <a:t>subtítulo del patrón</a:t>
            </a:r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553200"/>
            <a:ext cx="3279775" cy="304800"/>
          </a:xfrm>
        </p:spPr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99313" y="549275"/>
            <a:ext cx="1716087" cy="5546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1050" y="549275"/>
            <a:ext cx="4995863" cy="5546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4075" y="549275"/>
            <a:ext cx="6791325" cy="5762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051050" y="1484313"/>
            <a:ext cx="3355975" cy="4611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59425" y="1484313"/>
            <a:ext cx="3355975" cy="4611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4075" y="549275"/>
            <a:ext cx="6791325" cy="5762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051050" y="1484313"/>
            <a:ext cx="3355975" cy="4611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559425" y="1484313"/>
            <a:ext cx="3355975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559425" y="3865563"/>
            <a:ext cx="3355975" cy="2230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2124075" y="549275"/>
            <a:ext cx="6791325" cy="5762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051050" y="1484313"/>
            <a:ext cx="3355975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559425" y="1484313"/>
            <a:ext cx="3355975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2051050" y="3865563"/>
            <a:ext cx="3355975" cy="2230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59425" y="3865563"/>
            <a:ext cx="3355975" cy="2230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4075" y="549275"/>
            <a:ext cx="6791325" cy="5762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1050" y="1484313"/>
            <a:ext cx="3355975" cy="4611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559425" y="1484313"/>
            <a:ext cx="3355975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559425" y="3865563"/>
            <a:ext cx="3355975" cy="2230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1050" y="1484313"/>
            <a:ext cx="3355975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59425" y="1484313"/>
            <a:ext cx="3355975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solidFill>
            <a:srgbClr val="79B0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1093788" y="0"/>
            <a:ext cx="8050212" cy="836613"/>
          </a:xfrm>
          <a:prstGeom prst="rect">
            <a:avLst/>
          </a:prstGeom>
          <a:solidFill>
            <a:srgbClr val="79B0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979613" y="404813"/>
            <a:ext cx="7632700" cy="9667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ES" sz="2400" i="0">
              <a:latin typeface="Times New Roman" pitchFamily="18" charset="0"/>
            </a:endParaRP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549275"/>
            <a:ext cx="67913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 del patrón</a:t>
            </a:r>
          </a:p>
        </p:txBody>
      </p:sp>
      <p:sp>
        <p:nvSpPr>
          <p:cNvPr id="7475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484313"/>
            <a:ext cx="68643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1"/>
            </a:lvl1pPr>
          </a:lstStyle>
          <a:p>
            <a:pPr>
              <a:defRPr/>
            </a:pPr>
            <a:r>
              <a:rPr lang="es-ES"/>
              <a:t>Sistemas de ecuaciones</a:t>
            </a:r>
          </a:p>
        </p:txBody>
      </p:sp>
      <p:grpSp>
        <p:nvGrpSpPr>
          <p:cNvPr id="74760" name="Group 21"/>
          <p:cNvGrpSpPr>
            <a:grpSpLocks/>
          </p:cNvGrpSpPr>
          <p:nvPr/>
        </p:nvGrpSpPr>
        <p:grpSpPr bwMode="auto">
          <a:xfrm>
            <a:off x="1476375" y="1125538"/>
            <a:ext cx="7391400" cy="71437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  <a:defRPr/>
              </a:pPr>
              <a:endParaRPr lang="es-E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  <a:defRPr/>
              </a:pPr>
              <a:endParaRPr lang="es-ES"/>
            </a:p>
          </p:txBody>
        </p:sp>
      </p:grpSp>
      <p:pic>
        <p:nvPicPr>
          <p:cNvPr id="74761" name="Picture 44" descr="logotipoUniOvi-transparen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0937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1116013" y="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ES" sz="1400" b="1" i="0"/>
              <a:t>Análisis Numérico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6264275" y="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ES" sz="1400">
                <a:latin typeface="Times New Roman" pitchFamily="18" charset="0"/>
              </a:rPr>
              <a:t>por César Menéndez Fernández</a:t>
            </a: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6369050"/>
            <a:ext cx="935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>
              <a:defRPr/>
            </a:pPr>
            <a:fld id="{77B3B1F3-F44D-4B9A-A291-FFC63CE0854C}" type="slidenum">
              <a:rPr lang="es-ES" sz="2600" b="1" i="0">
                <a:solidFill>
                  <a:srgbClr val="006600"/>
                </a:solidFill>
              </a:rPr>
              <a:pPr>
                <a:defRPr/>
              </a:pPr>
              <a:t>‹Nº›</a:t>
            </a:fld>
            <a:endParaRPr lang="es-ES" sz="2600" b="1" i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9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1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slide" Target="slide56.xml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slide" Target="slide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slide" Target="slide56.xml"/><Relationship Id="rId5" Type="http://schemas.openxmlformats.org/officeDocument/2006/relationships/slide" Target="slide59.xml"/><Relationship Id="rId4" Type="http://schemas.openxmlformats.org/officeDocument/2006/relationships/oleObject" Target="../embeddings/oleObject1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3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1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13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7.bin"/><Relationship Id="rId18" Type="http://schemas.openxmlformats.org/officeDocument/2006/relationships/oleObject" Target="../embeddings/oleObject152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55.bin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6.bin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50.bin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9.bin"/><Relationship Id="rId10" Type="http://schemas.openxmlformats.org/officeDocument/2006/relationships/oleObject" Target="../embeddings/oleObject144.bin"/><Relationship Id="rId19" Type="http://schemas.openxmlformats.org/officeDocument/2006/relationships/oleObject" Target="../embeddings/oleObject153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Relationship Id="rId14" Type="http://schemas.openxmlformats.org/officeDocument/2006/relationships/oleObject" Target="../embeddings/oleObject14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slide" Target="slide63.xml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65.bin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70.bin"/><Relationship Id="rId4" Type="http://schemas.openxmlformats.org/officeDocument/2006/relationships/oleObject" Target="../embeddings/oleObject16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73.bin"/><Relationship Id="rId4" Type="http://schemas.openxmlformats.org/officeDocument/2006/relationships/oleObject" Target="../embeddings/oleObject17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176.bin"/><Relationship Id="rId4" Type="http://schemas.openxmlformats.org/officeDocument/2006/relationships/oleObject" Target="../embeddings/oleObject17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80.bin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79.bin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78.bin"/><Relationship Id="rId9" Type="http://schemas.openxmlformats.org/officeDocument/2006/relationships/oleObject" Target="../embeddings/oleObject18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4" Type="http://schemas.openxmlformats.org/officeDocument/2006/relationships/slide" Target="slide1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90.bin"/><Relationship Id="rId5" Type="http://schemas.openxmlformats.org/officeDocument/2006/relationships/oleObject" Target="../embeddings/oleObject189.bin"/><Relationship Id="rId4" Type="http://schemas.openxmlformats.org/officeDocument/2006/relationships/oleObject" Target="../embeddings/oleObject18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3.bin"/><Relationship Id="rId5" Type="http://schemas.openxmlformats.org/officeDocument/2006/relationships/oleObject" Target="../embeddings/oleObject192.bin"/><Relationship Id="rId10" Type="http://schemas.openxmlformats.org/officeDocument/2006/relationships/oleObject" Target="../embeddings/oleObject197.bin"/><Relationship Id="rId4" Type="http://schemas.openxmlformats.org/officeDocument/2006/relationships/slide" Target="slide26.xml"/><Relationship Id="rId9" Type="http://schemas.openxmlformats.org/officeDocument/2006/relationships/oleObject" Target="../embeddings/oleObject19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6.vml"/><Relationship Id="rId4" Type="http://schemas.openxmlformats.org/officeDocument/2006/relationships/slide" Target="slide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200.bin"/><Relationship Id="rId4" Type="http://schemas.openxmlformats.org/officeDocument/2006/relationships/oleObject" Target="../embeddings/oleObject19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202.bin"/><Relationship Id="rId4" Type="http://schemas.openxmlformats.org/officeDocument/2006/relationships/oleObject" Target="../embeddings/oleObject20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205.bin"/><Relationship Id="rId4" Type="http://schemas.openxmlformats.org/officeDocument/2006/relationships/oleObject" Target="../embeddings/oleObject20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0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07.bin"/><Relationship Id="rId11" Type="http://schemas.openxmlformats.org/officeDocument/2006/relationships/oleObject" Target="../embeddings/oleObject212.bin"/><Relationship Id="rId5" Type="http://schemas.openxmlformats.org/officeDocument/2006/relationships/oleObject" Target="../embeddings/oleObject206.bin"/><Relationship Id="rId10" Type="http://schemas.openxmlformats.org/officeDocument/2006/relationships/oleObject" Target="../embeddings/oleObject211.bin"/><Relationship Id="rId4" Type="http://schemas.openxmlformats.org/officeDocument/2006/relationships/slide" Target="slide36.xml"/><Relationship Id="rId9" Type="http://schemas.openxmlformats.org/officeDocument/2006/relationships/oleObject" Target="../embeddings/oleObject210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14.bin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3.bin"/><Relationship Id="rId10" Type="http://schemas.openxmlformats.org/officeDocument/2006/relationships/oleObject" Target="../embeddings/oleObject218.bin"/><Relationship Id="rId4" Type="http://schemas.openxmlformats.org/officeDocument/2006/relationships/slide" Target="slide36.xml"/><Relationship Id="rId9" Type="http://schemas.openxmlformats.org/officeDocument/2006/relationships/oleObject" Target="../embeddings/oleObject217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2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21.bin"/><Relationship Id="rId5" Type="http://schemas.openxmlformats.org/officeDocument/2006/relationships/oleObject" Target="../embeddings/oleObject220.bin"/><Relationship Id="rId4" Type="http://schemas.openxmlformats.org/officeDocument/2006/relationships/slide" Target="slide36.xml"/><Relationship Id="rId9" Type="http://schemas.openxmlformats.org/officeDocument/2006/relationships/oleObject" Target="../embeddings/oleObject22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3.vml"/><Relationship Id="rId4" Type="http://schemas.openxmlformats.org/officeDocument/2006/relationships/slide" Target="slide4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227.bin"/><Relationship Id="rId4" Type="http://schemas.openxmlformats.org/officeDocument/2006/relationships/slide" Target="slide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Sist. Lineales de Ecuaciones</a:t>
            </a:r>
          </a:p>
        </p:txBody>
      </p:sp>
      <p:sp>
        <p:nvSpPr>
          <p:cNvPr id="76803" name="Rectangle 3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6 Teoría+4 Prácticas+2 Laboratorio</a:t>
            </a:r>
          </a:p>
          <a:p>
            <a:pPr eaLnBrk="1" hangingPunct="1"/>
            <a:r>
              <a:rPr lang="es-ES" smtClean="0"/>
              <a:t>MATLAB</a:t>
            </a:r>
          </a:p>
          <a:p>
            <a:pPr eaLnBrk="1" hangingPunct="1"/>
            <a:r>
              <a:rPr lang="es-ES" smtClean="0"/>
              <a:t>Conocimientos de Álgebra: valores y vectores propios, normas, sistemas lineales, determinantes, …</a:t>
            </a:r>
          </a:p>
          <a:p>
            <a:pPr eaLnBrk="1" hangingPunct="1"/>
            <a:endParaRPr lang="es-ES" smtClean="0"/>
          </a:p>
        </p:txBody>
      </p:sp>
      <p:sp>
        <p:nvSpPr>
          <p:cNvPr id="76804" name="Rectangle 38"/>
          <p:cNvSpPr>
            <a:spLocks noChangeArrowheads="1"/>
          </p:cNvSpPr>
          <p:nvPr/>
        </p:nvSpPr>
        <p:spPr bwMode="auto">
          <a:xfrm>
            <a:off x="4572000" y="0"/>
            <a:ext cx="40274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2000" i="0">
                <a:solidFill>
                  <a:schemeClr val="tx2"/>
                </a:solidFill>
                <a:latin typeface="Times New Roman" pitchFamily="18" charset="0"/>
              </a:rPr>
              <a:t>Ultima actualización: </a:t>
            </a:r>
            <a:fld id="{9315CD6A-0764-41AA-85EE-9A8AB2D7D501}" type="datetime1">
              <a:rPr lang="es-ES" sz="2000" i="0">
                <a:solidFill>
                  <a:schemeClr val="tx2"/>
                </a:solidFill>
                <a:latin typeface="Times New Roman" pitchFamily="18" charset="0"/>
              </a:rPr>
              <a: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t>07/09/2010</a:t>
            </a:fld>
            <a:endParaRPr lang="es-ES" sz="2000" i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 sz="2000" i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vectoriales: Normas equivalentes</a:t>
            </a:r>
            <a:endParaRPr lang="es-ES" smtClean="0"/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8838" y="1371600"/>
            <a:ext cx="6769100" cy="504031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i="1" smtClean="0"/>
              <a:t>Dos normas       y      son equivalentes cuando existen valores reales </a:t>
            </a:r>
            <a:r>
              <a:rPr lang="es-ES" sz="1600" b="1" i="1" smtClean="0">
                <a:sym typeface="Symbol" pitchFamily="18" charset="2"/>
              </a:rPr>
              <a:t></a:t>
            </a:r>
            <a:r>
              <a:rPr lang="es-ES" sz="1600" b="1" i="1" smtClean="0"/>
              <a:t> y </a:t>
            </a:r>
            <a:r>
              <a:rPr lang="es-ES" sz="1600" b="1" i="1" smtClean="0">
                <a:sym typeface="Symbol" pitchFamily="18" charset="2"/>
              </a:rPr>
              <a:t></a:t>
            </a:r>
            <a:r>
              <a:rPr lang="es-ES" sz="1600" b="1" i="1" smtClean="0"/>
              <a:t> tales que</a:t>
            </a:r>
            <a:r>
              <a:rPr lang="es-ES" sz="16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/>
              <a:t>Todas las normas vistas son equivalentes en R</a:t>
            </a:r>
            <a:r>
              <a:rPr lang="es-ES" sz="1600" baseline="30000" smtClean="0"/>
              <a:t>n</a:t>
            </a:r>
            <a:r>
              <a:rPr lang="es-ES" sz="1600" smtClean="0"/>
              <a:t> , es más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Ejemplo</a:t>
            </a:r>
          </a:p>
        </p:txBody>
      </p:sp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57" name="Rectangle 7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58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59" name="Rectangle 9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6160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3592513" y="1279525"/>
          <a:ext cx="395287" cy="395288"/>
        </p:xfrm>
        <a:graphic>
          <a:graphicData uri="http://schemas.openxmlformats.org/presentationml/2006/ole">
            <p:oleObj spid="_x0000_s6146" name="Equation" r:id="rId3" imgW="317225" imgH="317225" progId="Equation.DSMT4">
              <p:embed/>
            </p:oleObj>
          </a:graphicData>
        </a:graphic>
      </p:graphicFrame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4275138" y="1304925"/>
          <a:ext cx="374650" cy="422275"/>
        </p:xfrm>
        <a:graphic>
          <a:graphicData uri="http://schemas.openxmlformats.org/presentationml/2006/ole">
            <p:oleObj spid="_x0000_s6147" name="Equation" r:id="rId4" imgW="304668" imgH="342751" progId="Equation.DSMT4">
              <p:embed/>
            </p:oleObj>
          </a:graphicData>
        </a:graphic>
      </p:graphicFrame>
      <p:sp>
        <p:nvSpPr>
          <p:cNvPr id="616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148" name="Object 16"/>
          <p:cNvGraphicFramePr>
            <a:graphicFrameLocks noChangeAspect="1"/>
          </p:cNvGraphicFramePr>
          <p:nvPr/>
        </p:nvGraphicFramePr>
        <p:xfrm>
          <a:off x="2208213" y="1852613"/>
          <a:ext cx="2921000" cy="422275"/>
        </p:xfrm>
        <a:graphic>
          <a:graphicData uri="http://schemas.openxmlformats.org/presentationml/2006/ole">
            <p:oleObj spid="_x0000_s6148" name="Equation" r:id="rId5" imgW="2374900" imgH="342900" progId="Equation.DSMT4">
              <p:embed/>
            </p:oleObj>
          </a:graphicData>
        </a:graphic>
      </p:graphicFrame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149" name="Object 18"/>
          <p:cNvGraphicFramePr>
            <a:graphicFrameLocks noChangeAspect="1"/>
          </p:cNvGraphicFramePr>
          <p:nvPr/>
        </p:nvGraphicFramePr>
        <p:xfrm>
          <a:off x="2590800" y="2722563"/>
          <a:ext cx="5287963" cy="923925"/>
        </p:xfrm>
        <a:graphic>
          <a:graphicData uri="http://schemas.openxmlformats.org/presentationml/2006/ole">
            <p:oleObj spid="_x0000_s6149" name="Equation" r:id="rId6" imgW="3784320" imgH="660240" progId="Equation.DSMT4">
              <p:embed/>
            </p:oleObj>
          </a:graphicData>
        </a:graphic>
      </p:graphicFrame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0" y="33559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6150" name="Object 25"/>
          <p:cNvGraphicFramePr>
            <a:graphicFrameLocks noChangeAspect="1"/>
          </p:cNvGraphicFramePr>
          <p:nvPr>
            <p:ph sz="half" idx="2"/>
          </p:nvPr>
        </p:nvGraphicFramePr>
        <p:xfrm>
          <a:off x="2533650" y="3590925"/>
          <a:ext cx="6610350" cy="3205163"/>
        </p:xfrm>
        <a:graphic>
          <a:graphicData uri="http://schemas.openxmlformats.org/presentationml/2006/ole">
            <p:oleObj spid="_x0000_s6150" name="Equation" r:id="rId7" imgW="5422680" imgH="2628720" progId="Equation.DSMT4">
              <p:embed/>
            </p:oleObj>
          </a:graphicData>
        </a:graphic>
      </p:graphicFrame>
      <p:sp>
        <p:nvSpPr>
          <p:cNvPr id="6170" name="Text Box 2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951788" y="3003550"/>
            <a:ext cx="865187" cy="361950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vectoriales: significado geométrico</a:t>
            </a:r>
            <a:endParaRPr lang="es-ES" smtClean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0" name="Rectangle 22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7181" name="Rectangle 3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3" name="Rectangle 4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4" name="Rectangle 4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5" name="Rectangle 4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6" name="Rectangle 4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7" name="Rectangle 4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188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pic>
        <p:nvPicPr>
          <p:cNvPr id="7189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025" y="98425"/>
            <a:ext cx="9072563" cy="499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70" name="Object 55"/>
          <p:cNvGraphicFramePr>
            <a:graphicFrameLocks noChangeAspect="1"/>
          </p:cNvGraphicFramePr>
          <p:nvPr/>
        </p:nvGraphicFramePr>
        <p:xfrm>
          <a:off x="2000250" y="3897313"/>
          <a:ext cx="2154238" cy="1779587"/>
        </p:xfrm>
        <a:graphic>
          <a:graphicData uri="http://schemas.openxmlformats.org/presentationml/2006/ole">
            <p:oleObj spid="_x0000_s7170" name="Equation" r:id="rId4" imgW="1663560" imgH="1371600" progId="Equation.DSMT4">
              <p:embed/>
            </p:oleObj>
          </a:graphicData>
        </a:graphic>
      </p:graphicFrame>
      <p:graphicFrame>
        <p:nvGraphicFramePr>
          <p:cNvPr id="7171" name="Object 56"/>
          <p:cNvGraphicFramePr>
            <a:graphicFrameLocks noChangeAspect="1"/>
          </p:cNvGraphicFramePr>
          <p:nvPr/>
        </p:nvGraphicFramePr>
        <p:xfrm>
          <a:off x="4878388" y="3865563"/>
          <a:ext cx="1384300" cy="976312"/>
        </p:xfrm>
        <a:graphic>
          <a:graphicData uri="http://schemas.openxmlformats.org/presentationml/2006/ole">
            <p:oleObj spid="_x0000_s7171" name="Equation" r:id="rId5" imgW="1079280" imgH="761760" progId="Equation.DSMT4">
              <p:embed/>
            </p:oleObj>
          </a:graphicData>
        </a:graphic>
      </p:graphicFrame>
      <p:graphicFrame>
        <p:nvGraphicFramePr>
          <p:cNvPr id="7172" name="Object 57"/>
          <p:cNvGraphicFramePr>
            <a:graphicFrameLocks noChangeAspect="1"/>
          </p:cNvGraphicFramePr>
          <p:nvPr/>
        </p:nvGraphicFramePr>
        <p:xfrm>
          <a:off x="7275513" y="3897313"/>
          <a:ext cx="1574800" cy="812800"/>
        </p:xfrm>
        <a:graphic>
          <a:graphicData uri="http://schemas.openxmlformats.org/presentationml/2006/ole">
            <p:oleObj spid="_x0000_s7172" name="Equation" r:id="rId6" imgW="1193760" imgH="609480" progId="Equation.DSMT4">
              <p:embed/>
            </p:oleObj>
          </a:graphicData>
        </a:graphic>
      </p:graphicFrame>
      <p:sp>
        <p:nvSpPr>
          <p:cNvPr id="7190" name="Text Box 60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7191" name="Text Box 61"/>
          <p:cNvSpPr txBox="1">
            <a:spLocks noChangeArrowheads="1"/>
          </p:cNvSpPr>
          <p:nvPr/>
        </p:nvSpPr>
        <p:spPr bwMode="auto">
          <a:xfrm>
            <a:off x="0" y="33401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matriciales: definición y ejemplos</a:t>
            </a:r>
            <a:endParaRPr lang="es-E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28838" y="1371600"/>
            <a:ext cx="6769100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/>
              <a:t>Se denomina norma matricial a toda aplicación del espacio vectorial de las matrices de orden n en los reales que cumple las condiciones siguientes: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La norma de cualquier matriz es mayor o igual que cero y solo se anula cuando la matriz es la nula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La norma de un escalar por una matriz es igual al valor absoluto del escalar por la norma de la matriz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La norma de la suma es menor o igual a la suma de las normas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La norma del producto es menor o igual que el producto de las normas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/>
              <a:t>Ejemplo: Norma de Frobenius</a:t>
            </a:r>
            <a:endParaRPr lang="es-ES" sz="1800" smtClean="0"/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207" name="Rectangle 11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2936875" y="2841625"/>
          <a:ext cx="2767013" cy="412750"/>
        </p:xfrm>
        <a:graphic>
          <a:graphicData uri="http://schemas.openxmlformats.org/presentationml/2006/ole">
            <p:oleObj spid="_x0000_s8194" name="Equation" r:id="rId3" imgW="1701720" imgH="253800" progId="Equation.DSMT4">
              <p:embed/>
            </p:oleObj>
          </a:graphicData>
        </a:graphic>
      </p:graphicFrame>
      <p:graphicFrame>
        <p:nvGraphicFramePr>
          <p:cNvPr id="8195" name="Object 13"/>
          <p:cNvGraphicFramePr>
            <a:graphicFrameLocks noChangeAspect="1"/>
          </p:cNvGraphicFramePr>
          <p:nvPr/>
        </p:nvGraphicFramePr>
        <p:xfrm>
          <a:off x="2970213" y="3589338"/>
          <a:ext cx="4302125" cy="441325"/>
        </p:xfrm>
        <a:graphic>
          <a:graphicData uri="http://schemas.openxmlformats.org/presentationml/2006/ole">
            <p:oleObj spid="_x0000_s8195" name="Equation" r:id="rId4" imgW="2476440" imgH="253800" progId="Equation.DSMT4">
              <p:embed/>
            </p:oleObj>
          </a:graphicData>
        </a:graphic>
      </p:graphicFrame>
      <p:graphicFrame>
        <p:nvGraphicFramePr>
          <p:cNvPr id="8196" name="Object 14"/>
          <p:cNvGraphicFramePr>
            <a:graphicFrameLocks noChangeAspect="1"/>
          </p:cNvGraphicFramePr>
          <p:nvPr/>
        </p:nvGraphicFramePr>
        <p:xfrm>
          <a:off x="3001963" y="4305300"/>
          <a:ext cx="3390900" cy="411163"/>
        </p:xfrm>
        <a:graphic>
          <a:graphicData uri="http://schemas.openxmlformats.org/presentationml/2006/ole">
            <p:oleObj spid="_x0000_s8196" name="Equation" r:id="rId5" imgW="2095200" imgH="253800" progId="Equation.DSMT4">
              <p:embed/>
            </p:oleObj>
          </a:graphicData>
        </a:graphic>
      </p:graphicFrame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8197" name="Object 21"/>
          <p:cNvGraphicFramePr>
            <a:graphicFrameLocks noChangeAspect="1"/>
          </p:cNvGraphicFramePr>
          <p:nvPr/>
        </p:nvGraphicFramePr>
        <p:xfrm>
          <a:off x="3070225" y="2100263"/>
          <a:ext cx="1122363" cy="349250"/>
        </p:xfrm>
        <a:graphic>
          <a:graphicData uri="http://schemas.openxmlformats.org/presentationml/2006/ole">
            <p:oleObj spid="_x0000_s8197" name="Equation" r:id="rId6" imgW="812520" imgH="253800" progId="Equation.DSMT4">
              <p:embed/>
            </p:oleObj>
          </a:graphicData>
        </a:graphic>
      </p:graphicFrame>
      <p:graphicFrame>
        <p:nvGraphicFramePr>
          <p:cNvPr id="8198" name="Object 22"/>
          <p:cNvGraphicFramePr>
            <a:graphicFrameLocks noChangeAspect="1"/>
          </p:cNvGraphicFramePr>
          <p:nvPr>
            <p:ph sz="half" idx="2"/>
          </p:nvPr>
        </p:nvGraphicFramePr>
        <p:xfrm>
          <a:off x="2959100" y="5030788"/>
          <a:ext cx="3427413" cy="442912"/>
        </p:xfrm>
        <a:graphic>
          <a:graphicData uri="http://schemas.openxmlformats.org/presentationml/2006/ole">
            <p:oleObj spid="_x0000_s8198" name="Equation" r:id="rId7" imgW="1968480" imgH="253800" progId="Equation.DSMT4">
              <p:embed/>
            </p:oleObj>
          </a:graphicData>
        </a:graphic>
      </p:graphicFrame>
      <p:sp>
        <p:nvSpPr>
          <p:cNvPr id="821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211" name="Rectangle 2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212" name="Text Box 28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8213" name="Text Box 29"/>
          <p:cNvSpPr txBox="1">
            <a:spLocks noChangeArrowheads="1"/>
          </p:cNvSpPr>
          <p:nvPr/>
        </p:nvSpPr>
        <p:spPr bwMode="auto">
          <a:xfrm>
            <a:off x="0" y="35464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821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8199" name="Object 31"/>
          <p:cNvGraphicFramePr>
            <a:graphicFrameLocks noChangeAspect="1"/>
          </p:cNvGraphicFramePr>
          <p:nvPr/>
        </p:nvGraphicFramePr>
        <p:xfrm>
          <a:off x="3094038" y="5867400"/>
          <a:ext cx="2116137" cy="973138"/>
        </p:xfrm>
        <a:graphic>
          <a:graphicData uri="http://schemas.openxmlformats.org/presentationml/2006/ole">
            <p:oleObj spid="_x0000_s8199" name="Equation" r:id="rId8" imgW="1548728" imgH="71089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matriciales subordinadas</a:t>
            </a:r>
            <a:endParaRPr lang="es-ES" smtClean="0"/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484313"/>
            <a:ext cx="6846888" cy="101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000" smtClean="0"/>
              <a:t>Def.:</a:t>
            </a:r>
            <a:r>
              <a:rPr lang="es-ES_tradnl" sz="2000" smtClean="0"/>
              <a:t>Si       es una norma vectorial sobre C</a:t>
            </a:r>
            <a:r>
              <a:rPr lang="es-ES_tradnl" sz="2000" baseline="30000" smtClean="0"/>
              <a:t>n</a:t>
            </a:r>
            <a:r>
              <a:rPr lang="es-ES_tradnl" sz="2000" smtClean="0"/>
              <a:t> entonces se define una norma matricial sobre el conjunto de las matrices cuadradas de orden n, denominada norma subordinada, mediante</a:t>
            </a:r>
            <a:endParaRPr lang="es-ES" sz="2000" smtClean="0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3651250" y="2368550"/>
          <a:ext cx="2927350" cy="1106488"/>
        </p:xfrm>
        <a:graphic>
          <a:graphicData uri="http://schemas.openxmlformats.org/presentationml/2006/ole">
            <p:oleObj spid="_x0000_s9218" name="Equation" r:id="rId3" imgW="1981200" imgH="749300" progId="Equation.DSMT4">
              <p:embed/>
            </p:oleObj>
          </a:graphicData>
        </a:graphic>
      </p:graphicFrame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0" y="35464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2979738" y="1417638"/>
          <a:ext cx="315912" cy="365125"/>
        </p:xfrm>
        <a:graphic>
          <a:graphicData uri="http://schemas.openxmlformats.org/presentationml/2006/ole">
            <p:oleObj spid="_x0000_s9219" name="Equation" r:id="rId4" imgW="215640" imgH="253800" progId="Equation.DSMT4">
              <p:embed/>
            </p:oleObj>
          </a:graphicData>
        </a:graphic>
      </p:graphicFrame>
      <p:sp>
        <p:nvSpPr>
          <p:cNvPr id="9230" name="Rectangle 9"/>
          <p:cNvSpPr>
            <a:spLocks noChangeArrowheads="1"/>
          </p:cNvSpPr>
          <p:nvPr/>
        </p:nvSpPr>
        <p:spPr bwMode="auto">
          <a:xfrm>
            <a:off x="2051050" y="3530600"/>
            <a:ext cx="7092950" cy="197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2000" i="0"/>
              <a:t>Ejemplos: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2000" i="0"/>
              <a:t>                                                         (máximo de columnas)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s-ES" sz="1800" i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2000" i="0"/>
              <a:t>                                              (radio espectral de la normal)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s-ES" sz="1800" i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2000" i="0"/>
              <a:t>                                                                  (máximo de filas)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s-ES" i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s-ES" i="0"/>
          </a:p>
        </p:txBody>
      </p:sp>
      <p:sp>
        <p:nvSpPr>
          <p:cNvPr id="9231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9220" name="Object 11"/>
          <p:cNvGraphicFramePr>
            <a:graphicFrameLocks noChangeAspect="1"/>
          </p:cNvGraphicFramePr>
          <p:nvPr/>
        </p:nvGraphicFramePr>
        <p:xfrm>
          <a:off x="2311400" y="3659188"/>
          <a:ext cx="3411538" cy="711200"/>
        </p:xfrm>
        <a:graphic>
          <a:graphicData uri="http://schemas.openxmlformats.org/presentationml/2006/ole">
            <p:oleObj spid="_x0000_s9220" name="Equation" r:id="rId5" imgW="2133360" imgH="444240" progId="Equation.DSMT4">
              <p:embed/>
            </p:oleObj>
          </a:graphicData>
        </a:graphic>
      </p:graphicFrame>
      <p:sp>
        <p:nvSpPr>
          <p:cNvPr id="9232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9221" name="Object 13"/>
          <p:cNvGraphicFramePr>
            <a:graphicFrameLocks noChangeAspect="1"/>
          </p:cNvGraphicFramePr>
          <p:nvPr/>
        </p:nvGraphicFramePr>
        <p:xfrm>
          <a:off x="2311400" y="4251325"/>
          <a:ext cx="3351213" cy="649288"/>
        </p:xfrm>
        <a:graphic>
          <a:graphicData uri="http://schemas.openxmlformats.org/presentationml/2006/ole">
            <p:oleObj spid="_x0000_s9221" name="Equation" r:id="rId6" imgW="2095200" imgH="406080" progId="Equation.DSMT4">
              <p:embed/>
            </p:oleObj>
          </a:graphicData>
        </a:graphic>
      </p:graphicFrame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9222" name="Object 15"/>
          <p:cNvGraphicFramePr>
            <a:graphicFrameLocks noChangeAspect="1"/>
          </p:cNvGraphicFramePr>
          <p:nvPr/>
        </p:nvGraphicFramePr>
        <p:xfrm>
          <a:off x="2311400" y="4786313"/>
          <a:ext cx="3533775" cy="711200"/>
        </p:xfrm>
        <a:graphic>
          <a:graphicData uri="http://schemas.openxmlformats.org/presentationml/2006/ole">
            <p:oleObj spid="_x0000_s9222" name="Equation" r:id="rId7" imgW="2209680" imgH="444240" progId="Equation.DSMT4">
              <p:embed/>
            </p:oleObj>
          </a:graphicData>
        </a:graphic>
      </p:graphicFrame>
      <p:sp>
        <p:nvSpPr>
          <p:cNvPr id="9234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059738" y="5394325"/>
            <a:ext cx="865187" cy="361950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Demo</a:t>
            </a: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2051050" y="5972175"/>
            <a:ext cx="7092950" cy="67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1800" i="0"/>
              <a:t>Nota: las normas matriciales no verifican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1800" i="0"/>
              <a:t>(ver ejemplo siguiente)</a:t>
            </a:r>
          </a:p>
        </p:txBody>
      </p:sp>
      <p:graphicFrame>
        <p:nvGraphicFramePr>
          <p:cNvPr id="9223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6321425" y="5875338"/>
          <a:ext cx="2286000" cy="447675"/>
        </p:xfrm>
        <a:graphic>
          <a:graphicData uri="http://schemas.openxmlformats.org/presentationml/2006/ole">
            <p:oleObj spid="_x0000_s9223" name="Equation" r:id="rId9" imgW="12952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6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1: ejemplo</a:t>
            </a:r>
            <a:endParaRPr lang="es-E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6935788" y="376238"/>
          <a:ext cx="1670050" cy="835025"/>
        </p:xfrm>
        <a:graphic>
          <a:graphicData uri="http://schemas.openxmlformats.org/presentationml/2006/ole">
            <p:oleObj spid="_x0000_s10242" name="Equation" r:id="rId3" imgW="914400" imgH="457200" progId="Equation.DSMT4">
              <p:embed/>
            </p:oleObj>
          </a:graphicData>
        </a:graphic>
      </p:graphicFrame>
      <p:graphicFrame>
        <p:nvGraphicFramePr>
          <p:cNvPr id="536581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117725" y="2674938"/>
          <a:ext cx="5986463" cy="639762"/>
        </p:xfrm>
        <a:graphic>
          <a:graphicData uri="http://schemas.openxmlformats.org/presentationml/2006/ole">
            <p:oleObj spid="_x0000_s10243" name="Equation" r:id="rId4" imgW="4012920" imgH="431640" progId="Equation.DSMT4">
              <p:embed/>
            </p:oleObj>
          </a:graphicData>
        </a:graphic>
      </p:graphicFrame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5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260" name="Rectangle 21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0244" name="Object 22"/>
          <p:cNvGraphicFramePr>
            <a:graphicFrameLocks noChangeAspect="1"/>
          </p:cNvGraphicFramePr>
          <p:nvPr/>
        </p:nvGraphicFramePr>
        <p:xfrm>
          <a:off x="2206625" y="1225550"/>
          <a:ext cx="6180138" cy="1501775"/>
        </p:xfrm>
        <a:graphic>
          <a:graphicData uri="http://schemas.openxmlformats.org/presentationml/2006/ole">
            <p:oleObj spid="_x0000_s10244" name="Equation" r:id="rId5" imgW="4419360" imgH="1066680" progId="Equation.DSMT4">
              <p:embed/>
            </p:oleObj>
          </a:graphicData>
        </a:graphic>
      </p:graphicFrame>
      <p:pic>
        <p:nvPicPr>
          <p:cNvPr id="24" name="23 Imagen" descr="MatNorma1.png"/>
          <p:cNvPicPr>
            <a:picLocks noChangeAspect="1"/>
          </p:cNvPicPr>
          <p:nvPr/>
        </p:nvPicPr>
        <p:blipFill>
          <a:blip r:embed="rId6" cstate="print"/>
          <a:srcRect l="12589"/>
          <a:stretch>
            <a:fillRect/>
          </a:stretch>
        </p:blipFill>
        <p:spPr bwMode="auto">
          <a:xfrm>
            <a:off x="2005013" y="3238500"/>
            <a:ext cx="42195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Text Box 4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0263" name="Text Box 5"/>
          <p:cNvSpPr txBox="1">
            <a:spLocks noChangeArrowheads="1"/>
          </p:cNvSpPr>
          <p:nvPr/>
        </p:nvSpPr>
        <p:spPr bwMode="auto">
          <a:xfrm>
            <a:off x="0" y="35464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MatNorma2_o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38" y="3690938"/>
            <a:ext cx="42211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6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2: ejemplo</a:t>
            </a:r>
            <a:endParaRPr lang="es-E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6935788" y="376238"/>
          <a:ext cx="1670050" cy="835025"/>
        </p:xfrm>
        <a:graphic>
          <a:graphicData uri="http://schemas.openxmlformats.org/presentationml/2006/ole">
            <p:oleObj spid="_x0000_s11266" name="Equation" r:id="rId4" imgW="914400" imgH="457200" progId="Equation.DSMT4">
              <p:embed/>
            </p:oleObj>
          </a:graphicData>
        </a:graphic>
      </p:graphicFrame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80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2008188" y="1128713"/>
          <a:ext cx="7135812" cy="2243137"/>
        </p:xfrm>
        <a:graphic>
          <a:graphicData uri="http://schemas.openxmlformats.org/presentationml/2006/ole">
            <p:oleObj spid="_x0000_s11267" name="Equation" r:id="rId5" imgW="4635360" imgH="1447560" progId="Equation.DSMT4">
              <p:embed/>
            </p:oleObj>
          </a:graphicData>
        </a:graphic>
      </p:graphicFrame>
      <p:pic>
        <p:nvPicPr>
          <p:cNvPr id="25" name="24 Imagen" descr="MatNorma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1838" y="3405188"/>
            <a:ext cx="460216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55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019300" y="3717925"/>
          <a:ext cx="3948113" cy="2378075"/>
        </p:xfrm>
        <a:graphic>
          <a:graphicData uri="http://schemas.openxmlformats.org/presentationml/2006/ole">
            <p:oleObj spid="_x0000_s11268" name="Equation" r:id="rId7" imgW="2489040" imgH="1498320" progId="Equation.DSMT4">
              <p:embed/>
            </p:oleObj>
          </a:graphicData>
        </a:graphic>
      </p:graphicFrame>
      <p:sp>
        <p:nvSpPr>
          <p:cNvPr id="11286" name="Text Box 4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1287" name="Text Box 5"/>
          <p:cNvSpPr txBox="1">
            <a:spLocks noChangeArrowheads="1"/>
          </p:cNvSpPr>
          <p:nvPr/>
        </p:nvSpPr>
        <p:spPr bwMode="auto">
          <a:xfrm>
            <a:off x="0" y="35464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infinito: ejemplo</a:t>
            </a:r>
            <a:endParaRPr lang="es-ES" smtClean="0"/>
          </a:p>
        </p:txBody>
      </p:sp>
      <p:graphicFrame>
        <p:nvGraphicFramePr>
          <p:cNvPr id="12290" name="Object 38"/>
          <p:cNvGraphicFramePr>
            <a:graphicFrameLocks noChangeAspect="1"/>
          </p:cNvGraphicFramePr>
          <p:nvPr>
            <p:ph sz="half" idx="1"/>
          </p:nvPr>
        </p:nvGraphicFramePr>
        <p:xfrm>
          <a:off x="7296150" y="366713"/>
          <a:ext cx="1630363" cy="815975"/>
        </p:xfrm>
        <a:graphic>
          <a:graphicData uri="http://schemas.openxmlformats.org/presentationml/2006/ole">
            <p:oleObj spid="_x0000_s12290" name="Equation" r:id="rId3" imgW="914400" imgH="457200" progId="Equation.DSMT4">
              <p:embed/>
            </p:oleObj>
          </a:graphicData>
        </a:graphic>
      </p:graphicFrame>
      <p:graphicFrame>
        <p:nvGraphicFramePr>
          <p:cNvPr id="463913" name="Object 41"/>
          <p:cNvGraphicFramePr>
            <a:graphicFrameLocks noChangeAspect="1"/>
          </p:cNvGraphicFramePr>
          <p:nvPr>
            <p:ph sz="quarter" idx="2"/>
          </p:nvPr>
        </p:nvGraphicFramePr>
        <p:xfrm>
          <a:off x="2038350" y="2665413"/>
          <a:ext cx="6878638" cy="771525"/>
        </p:xfrm>
        <a:graphic>
          <a:graphicData uri="http://schemas.openxmlformats.org/presentationml/2006/ole">
            <p:oleObj spid="_x0000_s12291" name="Equation" r:id="rId4" imgW="3962160" imgH="444240" progId="Equation.DSMT4">
              <p:embed/>
            </p:oleObj>
          </a:graphicData>
        </a:graphic>
      </p:graphicFrame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5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7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2309" name="Rectangle 3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2292" name="Object 34"/>
          <p:cNvGraphicFramePr>
            <a:graphicFrameLocks noChangeAspect="1"/>
          </p:cNvGraphicFramePr>
          <p:nvPr/>
        </p:nvGraphicFramePr>
        <p:xfrm>
          <a:off x="2055813" y="1200150"/>
          <a:ext cx="6859587" cy="1404938"/>
        </p:xfrm>
        <a:graphic>
          <a:graphicData uri="http://schemas.openxmlformats.org/presentationml/2006/ole">
            <p:oleObj spid="_x0000_s12292" name="Equation" r:id="rId5" imgW="4241520" imgH="863280" progId="Equation.DSMT4">
              <p:embed/>
            </p:oleObj>
          </a:graphicData>
        </a:graphic>
      </p:graphicFrame>
      <p:graphicFrame>
        <p:nvGraphicFramePr>
          <p:cNvPr id="463927" name="Object 55"/>
          <p:cNvGraphicFramePr>
            <a:graphicFrameLocks noChangeAspect="1"/>
          </p:cNvGraphicFramePr>
          <p:nvPr>
            <p:ph sz="quarter" idx="3"/>
          </p:nvPr>
        </p:nvGraphicFramePr>
        <p:xfrm>
          <a:off x="5634038" y="4340225"/>
          <a:ext cx="3336925" cy="1724025"/>
        </p:xfrm>
        <a:graphic>
          <a:graphicData uri="http://schemas.openxmlformats.org/presentationml/2006/ole">
            <p:oleObj spid="_x0000_s12293" name="Equation" r:id="rId6" imgW="2705040" imgH="1396800" progId="Equation.DSMT4">
              <p:embed/>
            </p:oleObj>
          </a:graphicData>
        </a:graphic>
      </p:graphicFrame>
      <p:sp>
        <p:nvSpPr>
          <p:cNvPr id="12310" name="Text Box 4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2311" name="Text Box 5"/>
          <p:cNvSpPr txBox="1">
            <a:spLocks noChangeArrowheads="1"/>
          </p:cNvSpPr>
          <p:nvPr/>
        </p:nvSpPr>
        <p:spPr bwMode="auto">
          <a:xfrm>
            <a:off x="0" y="35464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pic>
        <p:nvPicPr>
          <p:cNvPr id="12312" name="25 Imagen" descr="NormaiMat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3263" y="3525838"/>
            <a:ext cx="3563937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Clasificación de los métodos</a:t>
            </a:r>
            <a:endParaRPr lang="es-ES" smtClean="0"/>
          </a:p>
        </p:txBody>
      </p:sp>
      <p:sp>
        <p:nvSpPr>
          <p:cNvPr id="80900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484313"/>
            <a:ext cx="6784975" cy="4857750"/>
          </a:xfrm>
        </p:spPr>
        <p:txBody>
          <a:bodyPr/>
          <a:lstStyle/>
          <a:p>
            <a:pPr eaLnBrk="1" hangingPunct="1"/>
            <a:r>
              <a:rPr lang="es-ES" sz="2000" dirty="0" smtClean="0"/>
              <a:t>Métodos directos</a:t>
            </a:r>
          </a:p>
          <a:p>
            <a:pPr lvl="1" eaLnBrk="1" hangingPunct="1"/>
            <a:r>
              <a:rPr lang="es-ES" sz="2000" dirty="0" smtClean="0"/>
              <a:t>Convierten el sistema inicial en otro u otros equivalentes, pero más simples de resolver</a:t>
            </a:r>
          </a:p>
          <a:p>
            <a:pPr lvl="1" eaLnBrk="1" hangingPunct="1"/>
            <a:r>
              <a:rPr lang="es-ES_tradnl" sz="2000" dirty="0" smtClean="0"/>
              <a:t>Operaciones de equivalencia</a:t>
            </a:r>
          </a:p>
          <a:p>
            <a:pPr lvl="2" eaLnBrk="1" hangingPunct="1"/>
            <a:r>
              <a:rPr lang="es-ES_tradnl" dirty="0" smtClean="0"/>
              <a:t>Multiplicar una ecuación por un escalar</a:t>
            </a:r>
          </a:p>
          <a:p>
            <a:pPr lvl="2" eaLnBrk="1" hangingPunct="1"/>
            <a:r>
              <a:rPr lang="es-ES_tradnl" dirty="0" smtClean="0"/>
              <a:t>Intercambiar el orden de dos ecuaciones</a:t>
            </a:r>
          </a:p>
          <a:p>
            <a:pPr lvl="2" eaLnBrk="1" hangingPunct="1"/>
            <a:r>
              <a:rPr lang="es-ES_tradnl" dirty="0" smtClean="0"/>
              <a:t>Sumar una ecuación a otra</a:t>
            </a:r>
          </a:p>
          <a:p>
            <a:pPr lvl="1" eaLnBrk="1" hangingPunct="1"/>
            <a:r>
              <a:rPr lang="es-ES" sz="2000" dirty="0" smtClean="0"/>
              <a:t>Obtienen la solución “exacta” en un número finito de pasos (dependen sólo del orden del sistema)</a:t>
            </a:r>
            <a:r>
              <a:rPr lang="es-ES" dirty="0" smtClean="0"/>
              <a:t>	</a:t>
            </a:r>
          </a:p>
          <a:p>
            <a:pPr eaLnBrk="1" hangingPunct="1"/>
            <a:r>
              <a:rPr lang="es-ES" sz="2000" dirty="0" smtClean="0"/>
              <a:t>Métodos iterativos</a:t>
            </a:r>
          </a:p>
          <a:p>
            <a:pPr lvl="1" eaLnBrk="1" hangingPunct="1"/>
            <a:r>
              <a:rPr lang="es-ES" sz="2000" dirty="0" smtClean="0"/>
              <a:t>Transforman el sistema inicial para poder aplicar punto fijo</a:t>
            </a:r>
          </a:p>
          <a:p>
            <a:pPr lvl="1" eaLnBrk="1" hangingPunct="1"/>
            <a:r>
              <a:rPr lang="es-ES" sz="2000" dirty="0" smtClean="0"/>
              <a:t>El número de pasos para obtener la solución “aproximada” depende del error admisible</a:t>
            </a:r>
          </a:p>
        </p:txBody>
      </p:sp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0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05" name="Rectangle 10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80906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0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08" name="Rectangle 1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09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1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11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12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1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80914" name="Text Box 19"/>
          <p:cNvSpPr txBox="1">
            <a:spLocks noChangeArrowheads="1"/>
          </p:cNvSpPr>
          <p:nvPr/>
        </p:nvSpPr>
        <p:spPr bwMode="auto">
          <a:xfrm>
            <a:off x="0" y="1557338"/>
            <a:ext cx="1979613" cy="3870325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Mét. Directos: Gauss	Mét.D.: Factorización	Aplicaciones de MD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Condicionamiento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80915" name="Text Box 20"/>
          <p:cNvSpPr txBox="1">
            <a:spLocks noChangeArrowheads="1"/>
          </p:cNvSpPr>
          <p:nvPr/>
        </p:nvSpPr>
        <p:spPr bwMode="auto">
          <a:xfrm>
            <a:off x="0" y="37846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80916" name="Rectangle 21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Representación matricial</a:t>
            </a:r>
            <a:endParaRPr lang="es-ES" smtClean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7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0" y="1557338"/>
            <a:ext cx="1979613" cy="3870325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Mét. Directos: Gauss	Mét.D.: Factorización	Aplicaciones de MD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Condicionamiento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0" y="37846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13332" name="Rectangle 21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236788" y="1250950"/>
          <a:ext cx="6281737" cy="5405438"/>
        </p:xfrm>
        <a:graphic>
          <a:graphicData uri="http://schemas.openxmlformats.org/presentationml/2006/ole">
            <p:oleObj spid="_x0000_s13314" name="Equation" r:id="rId3" imgW="4165560" imgH="3581280" progId="Equation.DSMT4">
              <p:embed/>
            </p:oleObj>
          </a:graphicData>
        </a:graphic>
      </p:graphicFrame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Sistemas “más simples”: Diagonales y triangulares</a:t>
            </a:r>
            <a:endParaRPr lang="es-ES" smtClean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4348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4349" name="Text Box 33"/>
          <p:cNvSpPr txBox="1">
            <a:spLocks noChangeArrowheads="1"/>
          </p:cNvSpPr>
          <p:nvPr/>
        </p:nvSpPr>
        <p:spPr bwMode="auto">
          <a:xfrm>
            <a:off x="0" y="2973388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59407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2041525" y="2941638"/>
          <a:ext cx="4692650" cy="1943100"/>
        </p:xfrm>
        <a:graphic>
          <a:graphicData uri="http://schemas.openxmlformats.org/presentationml/2006/ole">
            <p:oleObj spid="_x0000_s14338" name="Equation" r:id="rId3" imgW="3924000" imgH="1625400" progId="Equation.DSMT4">
              <p:embed/>
            </p:oleObj>
          </a:graphicData>
        </a:graphic>
      </p:graphicFrame>
      <p:graphicFrame>
        <p:nvGraphicFramePr>
          <p:cNvPr id="14339" name="Object 16"/>
          <p:cNvGraphicFramePr>
            <a:graphicFrameLocks noChangeAspect="1"/>
          </p:cNvGraphicFramePr>
          <p:nvPr/>
        </p:nvGraphicFramePr>
        <p:xfrm>
          <a:off x="2041525" y="1263650"/>
          <a:ext cx="3455988" cy="1728788"/>
        </p:xfrm>
        <a:graphic>
          <a:graphicData uri="http://schemas.openxmlformats.org/presentationml/2006/ole">
            <p:oleObj spid="_x0000_s14339" name="Equation" r:id="rId4" imgW="2895480" imgH="1447560" progId="Equation.DSMT4">
              <p:embed/>
            </p:oleObj>
          </a:graphicData>
        </a:graphic>
      </p:graphicFrame>
      <p:graphicFrame>
        <p:nvGraphicFramePr>
          <p:cNvPr id="59410" name="Object 18"/>
          <p:cNvGraphicFramePr>
            <a:graphicFrameLocks noChangeAspect="1"/>
          </p:cNvGraphicFramePr>
          <p:nvPr/>
        </p:nvGraphicFramePr>
        <p:xfrm>
          <a:off x="2041525" y="4819650"/>
          <a:ext cx="6169025" cy="2016125"/>
        </p:xfrm>
        <a:graphic>
          <a:graphicData uri="http://schemas.openxmlformats.org/presentationml/2006/ole">
            <p:oleObj spid="_x0000_s14340" name="Equation" r:id="rId5" imgW="4978080" imgH="1625400" progId="Equation.DSMT4">
              <p:embed/>
            </p:oleObj>
          </a:graphicData>
        </a:graphic>
      </p:graphicFrame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6802438" y="3168650"/>
            <a:ext cx="245903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s-ES" sz="2000" i="0" dirty="0"/>
              <a:t>Operaciones: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s-ES" sz="1800" i="0" dirty="0"/>
              <a:t>n</a:t>
            </a:r>
            <a:r>
              <a:rPr lang="es-ES" sz="1800" i="0" dirty="0">
                <a:sym typeface="Symbol"/>
              </a:rPr>
              <a:t>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s-ES" sz="1800" i="0" dirty="0">
                <a:sym typeface="Symbol"/>
              </a:rPr>
              <a:t>½n(n-1)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s-ES" sz="1800" i="0" dirty="0">
                <a:sym typeface="Symbol"/>
              </a:rPr>
              <a:t>½n(n-1)+ </a:t>
            </a:r>
            <a:endParaRPr lang="es-ES" i="0" dirty="0"/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s-ES" i="0" dirty="0"/>
              <a:t>Inferior: descenso</a:t>
            </a: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s-ES" i="0" dirty="0"/>
              <a:t>Superior: remonte</a:t>
            </a: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6715125" y="1751013"/>
            <a:ext cx="256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2000" i="0"/>
              <a:t>Operaciones</a:t>
            </a:r>
            <a:r>
              <a:rPr lang="es-ES" sz="1800" i="0"/>
              <a:t>: n</a:t>
            </a:r>
            <a:r>
              <a:rPr lang="es-ES" sz="1800" i="0">
                <a:sym typeface="Symbol" pitchFamily="18" charset="2"/>
              </a:rPr>
              <a:t></a:t>
            </a:r>
            <a:endParaRPr lang="es-E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Motivación: Circuito eléctrico</a:t>
            </a:r>
            <a:endParaRPr lang="es-ES" smtClean="0"/>
          </a:p>
        </p:txBody>
      </p:sp>
      <p:graphicFrame>
        <p:nvGraphicFramePr>
          <p:cNvPr id="185495" name="Group 151"/>
          <p:cNvGraphicFramePr>
            <a:graphicFrameLocks noGrp="1"/>
          </p:cNvGraphicFramePr>
          <p:nvPr>
            <p:ph sz="half" idx="1"/>
          </p:nvPr>
        </p:nvGraphicFramePr>
        <p:xfrm>
          <a:off x="2066925" y="3821113"/>
          <a:ext cx="6796088" cy="2194560"/>
        </p:xfrm>
        <a:graphic>
          <a:graphicData uri="http://schemas.openxmlformats.org/drawingml/2006/table">
            <a:tbl>
              <a:tblPr/>
              <a:tblGrid>
                <a:gridCol w="771525"/>
                <a:gridCol w="2627313"/>
                <a:gridCol w="777875"/>
                <a:gridCol w="261937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+V= 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465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7" name="Text Box 17"/>
          <p:cNvSpPr txBox="1">
            <a:spLocks noChangeArrowheads="1"/>
          </p:cNvSpPr>
          <p:nvPr/>
        </p:nvSpPr>
        <p:spPr bwMode="auto">
          <a:xfrm>
            <a:off x="0" y="1557338"/>
            <a:ext cx="1979613" cy="160496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i="0">
                <a:latin typeface="Times New Roman" pitchFamily="18" charset="0"/>
                <a:sym typeface="Wingdings" pitchFamily="2" charset="2"/>
              </a:rPr>
              <a:t> </a:t>
            </a:r>
            <a:r>
              <a:rPr lang="es-ES" sz="1800" b="1" i="0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</a:t>
            </a:r>
            <a:r>
              <a:rPr lang="es-ES" sz="1800" i="0">
                <a:latin typeface="Times New Roman" pitchFamily="18" charset="0"/>
                <a:sym typeface="Wingdings" pitchFamily="2" charset="2"/>
              </a:rPr>
              <a:t> </a:t>
            </a:r>
            <a:r>
              <a:rPr lang="es-ES" sz="1800" b="1" i="0">
                <a:latin typeface="Times New Roman" pitchFamily="18" charset="0"/>
              </a:rPr>
              <a:t>Temario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>
                <a:latin typeface="Times New Roman" pitchFamily="18" charset="0"/>
              </a:rPr>
              <a:t>Bibliografía</a:t>
            </a:r>
          </a:p>
        </p:txBody>
      </p:sp>
      <p:sp>
        <p:nvSpPr>
          <p:cNvPr id="1068" name="Text Box 18"/>
          <p:cNvSpPr txBox="1">
            <a:spLocks noChangeArrowheads="1"/>
          </p:cNvSpPr>
          <p:nvPr/>
        </p:nvSpPr>
        <p:spPr bwMode="auto">
          <a:xfrm>
            <a:off x="0" y="1557338"/>
            <a:ext cx="1979613" cy="360362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106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07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85381" name="Object 37"/>
          <p:cNvGraphicFramePr>
            <a:graphicFrameLocks noChangeAspect="1"/>
          </p:cNvGraphicFramePr>
          <p:nvPr/>
        </p:nvGraphicFramePr>
        <p:xfrm>
          <a:off x="2130425" y="1262063"/>
          <a:ext cx="6711950" cy="4576762"/>
        </p:xfrm>
        <a:graphic>
          <a:graphicData uri="http://schemas.openxmlformats.org/presentationml/2006/ole">
            <p:oleObj spid="_x0000_s1026" name="Visio" r:id="rId4" imgW="3171749" imgH="2167738" progId="Visio.Drawing.11">
              <p:embed/>
            </p:oleObj>
          </a:graphicData>
        </a:graphic>
      </p:graphicFrame>
      <p:sp>
        <p:nvSpPr>
          <p:cNvPr id="1071" name="Rectangle 15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85497" name="Object 153"/>
          <p:cNvGraphicFramePr>
            <a:graphicFrameLocks noChangeAspect="1"/>
          </p:cNvGraphicFramePr>
          <p:nvPr/>
        </p:nvGraphicFramePr>
        <p:xfrm>
          <a:off x="2801938" y="3703638"/>
          <a:ext cx="5267325" cy="2438400"/>
        </p:xfrm>
        <a:graphic>
          <a:graphicData uri="http://schemas.openxmlformats.org/presentationml/2006/ole">
            <p:oleObj spid="_x0000_s1027" name="Equation" r:id="rId5" imgW="5270500" imgH="2438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53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21965E-6 L -0.17378 -0.153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8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Método de Cramer</a:t>
            </a:r>
            <a:endParaRPr lang="es-ES" smtClean="0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5" name="14 Marcador de contenido"/>
          <p:cNvSpPr>
            <a:spLocks noGrp="1"/>
          </p:cNvSpPr>
          <p:nvPr>
            <p:ph sz="half" idx="2"/>
          </p:nvPr>
        </p:nvSpPr>
        <p:spPr>
          <a:xfrm>
            <a:off x="1990725" y="3814763"/>
            <a:ext cx="6681788" cy="2940050"/>
          </a:xfrm>
        </p:spPr>
        <p:txBody>
          <a:bodyPr/>
          <a:lstStyle/>
          <a:p>
            <a:r>
              <a:rPr lang="es-ES" sz="1600" smtClean="0"/>
              <a:t>Cálculo del determinante</a:t>
            </a:r>
          </a:p>
          <a:p>
            <a:endParaRPr lang="es-ES" sz="1600" smtClean="0"/>
          </a:p>
          <a:p>
            <a:endParaRPr lang="es-ES" sz="1600" smtClean="0"/>
          </a:p>
          <a:p>
            <a:endParaRPr lang="es-ES" sz="1600" smtClean="0"/>
          </a:p>
          <a:p>
            <a:r>
              <a:rPr lang="es-ES" sz="1600" smtClean="0"/>
              <a:t>Operaciones</a:t>
            </a:r>
          </a:p>
          <a:p>
            <a:pPr lvl="1"/>
            <a:r>
              <a:rPr lang="es-ES" sz="1200" smtClean="0"/>
              <a:t>n+1 determinantes de orden n con n cocientes</a:t>
            </a:r>
          </a:p>
          <a:p>
            <a:pPr lvl="1"/>
            <a:r>
              <a:rPr lang="es-ES" sz="1200" smtClean="0"/>
              <a:t>Cada uno genera n determinantes de orden n-1 junto con (n-1) sumas y n productos</a:t>
            </a:r>
          </a:p>
          <a:p>
            <a:r>
              <a:rPr lang="es-ES" sz="1600" smtClean="0"/>
              <a:t>Total</a:t>
            </a:r>
          </a:p>
          <a:p>
            <a:pPr lvl="1"/>
            <a:r>
              <a:rPr lang="es-ES" sz="1200" smtClean="0"/>
              <a:t>Productos: (n+1)!</a:t>
            </a:r>
          </a:p>
          <a:p>
            <a:pPr lvl="1"/>
            <a:r>
              <a:rPr lang="es-ES" sz="1200" smtClean="0"/>
              <a:t>Sumas n!</a:t>
            </a:r>
          </a:p>
        </p:txBody>
      </p:sp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051050" y="1247775"/>
          <a:ext cx="3748088" cy="1189038"/>
        </p:xfrm>
        <a:graphic>
          <a:graphicData uri="http://schemas.openxmlformats.org/presentationml/2006/ole">
            <p:oleObj spid="_x0000_s15362" name="Equation" r:id="rId3" imgW="3682800" imgH="1168200" progId="Equation.DSMT4">
              <p:embed/>
            </p:oleObj>
          </a:graphicData>
        </a:graphic>
      </p:graphicFrame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2092325" y="2570163"/>
          <a:ext cx="4716463" cy="1189037"/>
        </p:xfrm>
        <a:graphic>
          <a:graphicData uri="http://schemas.openxmlformats.org/presentationml/2006/ole">
            <p:oleObj spid="_x0000_s15363" name="Equation" r:id="rId4" imgW="4635360" imgH="1168200" progId="Equation.DSMT4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451100" y="3949700"/>
          <a:ext cx="6138863" cy="957263"/>
        </p:xfrm>
        <a:graphic>
          <a:graphicData uri="http://schemas.openxmlformats.org/presentationml/2006/ole">
            <p:oleObj spid="_x0000_s15364" name="Equation" r:id="rId5" imgW="6032160" imgH="939600" progId="Equation.DSMT4">
              <p:embed/>
            </p:oleObj>
          </a:graphicData>
        </a:graphic>
      </p:graphicFrame>
      <p:sp>
        <p:nvSpPr>
          <p:cNvPr id="20" name="19 CuadroTexto"/>
          <p:cNvSpPr txBox="1">
            <a:spLocks noChangeArrowheads="1"/>
          </p:cNvSpPr>
          <p:nvPr/>
        </p:nvSpPr>
        <p:spPr bwMode="auto">
          <a:xfrm rot="-3024533">
            <a:off x="2677319" y="3456781"/>
            <a:ext cx="5495925" cy="6588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b="1" dirty="0">
                <a:solidFill>
                  <a:srgbClr val="FF0000"/>
                </a:solidFill>
              </a:rPr>
              <a:t>Un sistema de orden 9 requiere 3628800 productos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b="1" dirty="0">
                <a:solidFill>
                  <a:srgbClr val="FF0000"/>
                </a:solidFill>
              </a:rPr>
              <a:t>Uno de orden 100, 9.3326</a:t>
            </a:r>
            <a:r>
              <a:rPr lang="es-ES" b="1" dirty="0">
                <a:solidFill>
                  <a:srgbClr val="FF0000"/>
                </a:solidFill>
                <a:sym typeface="Symbol" pitchFamily="18" charset="2"/>
              </a:rPr>
              <a:t>10</a:t>
            </a:r>
            <a:r>
              <a:rPr lang="es-ES" b="1" baseline="30000" dirty="0">
                <a:solidFill>
                  <a:srgbClr val="FF0000"/>
                </a:solidFill>
              </a:rPr>
              <a:t>157</a:t>
            </a:r>
          </a:p>
        </p:txBody>
      </p:sp>
      <p:sp>
        <p:nvSpPr>
          <p:cNvPr id="1537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5375" name="Text Box 33"/>
          <p:cNvSpPr txBox="1">
            <a:spLocks noChangeArrowheads="1"/>
          </p:cNvSpPr>
          <p:nvPr/>
        </p:nvSpPr>
        <p:spPr bwMode="auto">
          <a:xfrm>
            <a:off x="0" y="29432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Método de Gauss</a:t>
            </a:r>
            <a:endParaRPr lang="es-ES" smtClean="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5" name="14 Marcador de contenido"/>
          <p:cNvSpPr>
            <a:spLocks noGrp="1"/>
          </p:cNvSpPr>
          <p:nvPr>
            <p:ph sz="half" idx="2"/>
          </p:nvPr>
        </p:nvSpPr>
        <p:spPr>
          <a:xfrm>
            <a:off x="1990725" y="1254125"/>
            <a:ext cx="6902450" cy="5603875"/>
          </a:xfrm>
        </p:spPr>
        <p:txBody>
          <a:bodyPr/>
          <a:lstStyle/>
          <a:p>
            <a:r>
              <a:rPr lang="es-ES" sz="1400" smtClean="0"/>
              <a:t>El sistema equivalente es triangular superior</a:t>
            </a:r>
          </a:p>
          <a:p>
            <a:r>
              <a:rPr lang="es-ES" sz="1400" smtClean="0"/>
              <a:t>Opera para anular los coeficientes por debajo de la diagonal</a:t>
            </a:r>
          </a:p>
          <a:p>
            <a:pPr lvl="1"/>
            <a:r>
              <a:rPr lang="es-ES" sz="1400" smtClean="0"/>
              <a:t>Anular el elemento de la fila </a:t>
            </a:r>
            <a:r>
              <a:rPr lang="es-ES" sz="1400" i="1" smtClean="0"/>
              <a:t>j-</a:t>
            </a:r>
            <a:r>
              <a:rPr lang="es-ES" sz="1400" smtClean="0"/>
              <a:t>esima</a:t>
            </a:r>
            <a:r>
              <a:rPr lang="es-ES" sz="1400" i="1" smtClean="0"/>
              <a:t> </a:t>
            </a:r>
            <a:r>
              <a:rPr lang="es-ES" sz="1400" smtClean="0"/>
              <a:t>bajo la primera diagonal</a:t>
            </a:r>
          </a:p>
          <a:p>
            <a:pPr lvl="1"/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pPr lvl="2"/>
            <a:r>
              <a:rPr lang="es-ES" sz="1400" smtClean="0"/>
              <a:t>Operaciones: 1 cociente, n productos y n sumas para (n-1) filas</a:t>
            </a:r>
          </a:p>
          <a:p>
            <a:pPr lvl="1"/>
            <a:r>
              <a:rPr lang="es-ES" sz="1400" smtClean="0"/>
              <a:t>Anular el elemento de la fila </a:t>
            </a:r>
            <a:r>
              <a:rPr lang="es-ES" sz="1400" i="1" smtClean="0"/>
              <a:t>j-</a:t>
            </a:r>
            <a:r>
              <a:rPr lang="es-ES" sz="1400" smtClean="0"/>
              <a:t>esima</a:t>
            </a:r>
            <a:r>
              <a:rPr lang="es-ES" sz="1400" i="1" smtClean="0"/>
              <a:t> </a:t>
            </a:r>
            <a:r>
              <a:rPr lang="es-ES" sz="1400" smtClean="0"/>
              <a:t>bajo la diagonal </a:t>
            </a:r>
            <a:r>
              <a:rPr lang="es-ES" sz="1400" i="1" smtClean="0"/>
              <a:t>i</a:t>
            </a:r>
            <a:r>
              <a:rPr lang="es-ES" sz="1400" smtClean="0"/>
              <a:t>-esima</a:t>
            </a:r>
          </a:p>
          <a:p>
            <a:pPr lvl="1"/>
            <a:endParaRPr lang="es-ES" sz="1400" smtClean="0"/>
          </a:p>
          <a:p>
            <a:pPr lvl="1"/>
            <a:endParaRPr lang="es-ES" sz="1400" smtClean="0"/>
          </a:p>
          <a:p>
            <a:pPr lvl="1"/>
            <a:endParaRPr lang="es-ES" sz="1400" smtClean="0"/>
          </a:p>
          <a:p>
            <a:pPr lvl="2"/>
            <a:endParaRPr lang="es-ES" sz="1000" smtClean="0"/>
          </a:p>
          <a:p>
            <a:pPr lvl="2"/>
            <a:endParaRPr lang="es-ES" sz="1000" smtClean="0"/>
          </a:p>
          <a:p>
            <a:pPr lvl="2"/>
            <a:endParaRPr lang="es-ES" sz="1000" smtClean="0"/>
          </a:p>
          <a:p>
            <a:pPr lvl="2"/>
            <a:endParaRPr lang="es-ES" sz="1000" smtClean="0"/>
          </a:p>
          <a:p>
            <a:pPr lvl="2"/>
            <a:endParaRPr lang="es-ES" sz="1000" smtClean="0"/>
          </a:p>
          <a:p>
            <a:pPr lvl="2"/>
            <a:endParaRPr lang="es-ES" sz="1000" smtClean="0"/>
          </a:p>
          <a:p>
            <a:pPr lvl="2"/>
            <a:endParaRPr lang="es-ES" sz="1000" smtClean="0"/>
          </a:p>
          <a:p>
            <a:pPr lvl="2"/>
            <a:endParaRPr lang="es-ES" sz="1000" smtClean="0"/>
          </a:p>
          <a:p>
            <a:pPr lvl="2"/>
            <a:r>
              <a:rPr lang="es-ES" sz="1400" smtClean="0"/>
              <a:t>Operaciones: 1 cociente, n-i productos y n-i sumas para (n-i-1) filas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686050" y="2012950"/>
          <a:ext cx="5172075" cy="1800225"/>
        </p:xfrm>
        <a:graphic>
          <a:graphicData uri="http://schemas.openxmlformats.org/presentationml/2006/ole">
            <p:oleObj spid="_x0000_s16386" name="Equation" r:id="rId3" imgW="4749480" imgH="1650960" progId="Equation.DSMT4">
              <p:embed/>
            </p:oleObj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686050" y="4267200"/>
          <a:ext cx="6251575" cy="2298700"/>
        </p:xfrm>
        <a:graphic>
          <a:graphicData uri="http://schemas.openxmlformats.org/presentationml/2006/ole">
            <p:oleObj spid="_x0000_s16387" name="Equation" r:id="rId4" imgW="5740200" imgH="2108160" progId="Equation.DSMT4">
              <p:embed/>
            </p:oleObj>
          </a:graphicData>
        </a:graphic>
      </p:graphicFrame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0" y="31496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Operaciones</a:t>
            </a:r>
            <a:endParaRPr lang="es-ES" dirty="0" smtClean="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6395" name="14 Marcador de contenido"/>
          <p:cNvSpPr>
            <a:spLocks noGrp="1"/>
          </p:cNvSpPr>
          <p:nvPr>
            <p:ph sz="half" idx="2"/>
          </p:nvPr>
        </p:nvSpPr>
        <p:spPr>
          <a:xfrm>
            <a:off x="1990725" y="1254125"/>
            <a:ext cx="6902450" cy="5603875"/>
          </a:xfrm>
        </p:spPr>
        <p:txBody>
          <a:bodyPr/>
          <a:lstStyle/>
          <a:p>
            <a:r>
              <a:rPr lang="es-ES" sz="1400" dirty="0" smtClean="0"/>
              <a:t>Convertir el sistema en triangular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Resolución de un sistema triangular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Total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Un sistema de orden 9 requiere 240 productos</a:t>
            </a:r>
          </a:p>
          <a:p>
            <a:r>
              <a:rPr lang="es-ES" sz="1400" dirty="0" smtClean="0"/>
              <a:t>Un sistema de orden 100 requiere 333.300 productos</a:t>
            </a:r>
          </a:p>
          <a:p>
            <a:pPr lvl="2"/>
            <a:endParaRPr lang="es-ES" sz="1400" dirty="0" smtClean="0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393271" y="1571624"/>
          <a:ext cx="5828211" cy="1224000"/>
        </p:xfrm>
        <a:graphic>
          <a:graphicData uri="http://schemas.openxmlformats.org/presentationml/2006/ole">
            <p:oleObj spid="_x0000_s110594" name="Equation" r:id="rId3" imgW="4483080" imgH="939600" progId="Equation.DSMT4">
              <p:embed/>
            </p:oleObj>
          </a:graphicData>
        </a:graphic>
      </p:graphicFrame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0" y="31496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110596" name="Object 5"/>
          <p:cNvGraphicFramePr>
            <a:graphicFrameLocks noChangeAspect="1"/>
          </p:cNvGraphicFramePr>
          <p:nvPr/>
        </p:nvGraphicFramePr>
        <p:xfrm>
          <a:off x="2393269" y="2984500"/>
          <a:ext cx="1025504" cy="828000"/>
        </p:xfrm>
        <a:graphic>
          <a:graphicData uri="http://schemas.openxmlformats.org/presentationml/2006/ole">
            <p:oleObj spid="_x0000_s110596" name="Equation" r:id="rId4" imgW="787320" imgH="634680" progId="Equation.DSMT4">
              <p:embed/>
            </p:oleObj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2393271" y="4344984"/>
          <a:ext cx="4009085" cy="1368000"/>
        </p:xfrm>
        <a:graphic>
          <a:graphicData uri="http://schemas.openxmlformats.org/presentationml/2006/ole">
            <p:oleObj spid="_x0000_s110597" name="Equation" r:id="rId5" imgW="283176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Ejemplo del método de Gauss</a:t>
            </a:r>
            <a:endParaRPr lang="es-ES" smtClean="0"/>
          </a:p>
        </p:txBody>
      </p:sp>
      <p:graphicFrame>
        <p:nvGraphicFramePr>
          <p:cNvPr id="17410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1993900" y="1293813"/>
          <a:ext cx="3948113" cy="1439862"/>
        </p:xfrm>
        <a:graphic>
          <a:graphicData uri="http://schemas.openxmlformats.org/presentationml/2006/ole">
            <p:oleObj spid="_x0000_s17410" name="Equation" r:id="rId3" imgW="2577960" imgH="939600" progId="Equation.DSMT4">
              <p:embed/>
            </p:oleObj>
          </a:graphicData>
        </a:graphic>
      </p:graphicFrame>
      <p:graphicFrame>
        <p:nvGraphicFramePr>
          <p:cNvPr id="424985" name="Object 25"/>
          <p:cNvGraphicFramePr>
            <a:graphicFrameLocks noChangeAspect="1"/>
          </p:cNvGraphicFramePr>
          <p:nvPr>
            <p:ph sz="quarter" idx="2"/>
          </p:nvPr>
        </p:nvGraphicFramePr>
        <p:xfrm>
          <a:off x="1993900" y="2990850"/>
          <a:ext cx="4090988" cy="1420813"/>
        </p:xfrm>
        <a:graphic>
          <a:graphicData uri="http://schemas.openxmlformats.org/presentationml/2006/ole">
            <p:oleObj spid="_x0000_s17411" name="Equation" r:id="rId4" imgW="2705040" imgH="939600" progId="Equation.DSMT4">
              <p:embed/>
            </p:oleObj>
          </a:graphicData>
        </a:graphic>
      </p:graphicFrame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24970" name="Object 10"/>
          <p:cNvGraphicFramePr>
            <a:graphicFrameLocks noChangeAspect="1"/>
          </p:cNvGraphicFramePr>
          <p:nvPr/>
        </p:nvGraphicFramePr>
        <p:xfrm>
          <a:off x="1993900" y="4545013"/>
          <a:ext cx="5484813" cy="2065337"/>
        </p:xfrm>
        <a:graphic>
          <a:graphicData uri="http://schemas.openxmlformats.org/presentationml/2006/ole">
            <p:oleObj spid="_x0000_s17412" name="Equation" r:id="rId5" imgW="4038480" imgH="1498320" progId="Equation.DSMT4">
              <p:embed/>
            </p:oleObj>
          </a:graphicData>
        </a:graphic>
      </p:graphicFrame>
      <p:graphicFrame>
        <p:nvGraphicFramePr>
          <p:cNvPr id="424987" name="Object 27"/>
          <p:cNvGraphicFramePr>
            <a:graphicFrameLocks noChangeAspect="1"/>
          </p:cNvGraphicFramePr>
          <p:nvPr>
            <p:ph sz="quarter" idx="3"/>
          </p:nvPr>
        </p:nvGraphicFramePr>
        <p:xfrm>
          <a:off x="4524375" y="2914650"/>
          <a:ext cx="3876675" cy="1516063"/>
        </p:xfrm>
        <a:graphic>
          <a:graphicData uri="http://schemas.openxmlformats.org/presentationml/2006/ole">
            <p:oleObj spid="_x0000_s17413" name="Equation" r:id="rId6" imgW="2730240" imgH="1066680" progId="Equation.DSMT4">
              <p:embed/>
            </p:oleObj>
          </a:graphicData>
        </a:graphic>
      </p:graphicFrame>
      <p:sp>
        <p:nvSpPr>
          <p:cNvPr id="17419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7420" name="Text Box 33"/>
          <p:cNvSpPr txBox="1">
            <a:spLocks noChangeArrowheads="1"/>
          </p:cNvSpPr>
          <p:nvPr/>
        </p:nvSpPr>
        <p:spPr bwMode="auto">
          <a:xfrm>
            <a:off x="0" y="31496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Justificación</a:t>
            </a:r>
            <a:endParaRPr lang="es-ES" smtClean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8442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263650"/>
            <a:ext cx="6842125" cy="1392238"/>
          </a:xfrm>
        </p:spPr>
        <p:txBody>
          <a:bodyPr/>
          <a:lstStyle/>
          <a:p>
            <a:r>
              <a:rPr lang="es-ES" sz="1600" smtClean="0"/>
              <a:t>Se denomina pivote al término de la diagonal que anula las columnas</a:t>
            </a:r>
          </a:p>
          <a:p>
            <a:r>
              <a:rPr lang="es-ES_tradnl" sz="1600" smtClean="0"/>
              <a:t>Debido a los errores inherentes a la representación limitada de un número en el ordenador, es conveniente no dividir por números "pequeños". </a:t>
            </a:r>
            <a:r>
              <a:rPr lang="es-ES" sz="1600" smtClean="0"/>
              <a:t>Interesa que el pivote sea (en valor absoluto) muy alto para disminuir la propagación de errores en la división.</a:t>
            </a:r>
          </a:p>
        </p:txBody>
      </p:sp>
      <p:sp>
        <p:nvSpPr>
          <p:cNvPr id="18443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8444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18445" name="16 Marcador de contenido"/>
          <p:cNvSpPr>
            <a:spLocks noGrp="1"/>
          </p:cNvSpPr>
          <p:nvPr>
            <p:ph sz="half" idx="1"/>
          </p:nvPr>
        </p:nvSpPr>
        <p:spPr>
          <a:xfrm>
            <a:off x="1982788" y="2625725"/>
            <a:ext cx="6842125" cy="354013"/>
          </a:xfrm>
        </p:spPr>
        <p:txBody>
          <a:bodyPr/>
          <a:lstStyle/>
          <a:p>
            <a:r>
              <a:rPr lang="es-ES" sz="1600" smtClean="0"/>
              <a:t>Ejemplo:</a:t>
            </a:r>
          </a:p>
        </p:txBody>
      </p:sp>
      <p:sp>
        <p:nvSpPr>
          <p:cNvPr id="1844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8434" name="Object 23"/>
          <p:cNvGraphicFramePr>
            <a:graphicFrameLocks noChangeAspect="1"/>
          </p:cNvGraphicFramePr>
          <p:nvPr/>
        </p:nvGraphicFramePr>
        <p:xfrm>
          <a:off x="2466975" y="2846388"/>
          <a:ext cx="3795713" cy="752475"/>
        </p:xfrm>
        <a:graphic>
          <a:graphicData uri="http://schemas.openxmlformats.org/presentationml/2006/ole">
            <p:oleObj spid="_x0000_s18434" name="Equation" r:id="rId3" imgW="2438280" imgH="482400" progId="Equation.DSMT4">
              <p:embed/>
            </p:oleObj>
          </a:graphicData>
        </a:graphic>
      </p:graphicFrame>
      <p:sp>
        <p:nvSpPr>
          <p:cNvPr id="18447" name="Rectangle 2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844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9459" name="Object 26"/>
          <p:cNvGraphicFramePr>
            <a:graphicFrameLocks noChangeAspect="1"/>
          </p:cNvGraphicFramePr>
          <p:nvPr/>
        </p:nvGraphicFramePr>
        <p:xfrm>
          <a:off x="2335213" y="3792538"/>
          <a:ext cx="6105525" cy="1295400"/>
        </p:xfrm>
        <a:graphic>
          <a:graphicData uri="http://schemas.openxmlformats.org/presentationml/2006/ole">
            <p:oleObj spid="_x0000_s18435" name="Equation" r:id="rId4" imgW="4520880" imgH="965160" progId="Equation.DSMT4">
              <p:embed/>
            </p:oleObj>
          </a:graphicData>
        </a:graphic>
      </p:graphicFrame>
      <p:sp>
        <p:nvSpPr>
          <p:cNvPr id="19475" name="39 Rectángulo"/>
          <p:cNvSpPr>
            <a:spLocks noChangeArrowheads="1"/>
          </p:cNvSpPr>
          <p:nvPr/>
        </p:nvSpPr>
        <p:spPr bwMode="auto">
          <a:xfrm>
            <a:off x="2416175" y="5118100"/>
            <a:ext cx="5799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s-ES" sz="1200" b="1" dirty="0"/>
              <a:t>Resolución con 4 cifras decimales </a:t>
            </a:r>
            <a:r>
              <a:rPr lang="es-ES" sz="1200" b="1" dirty="0">
                <a:latin typeface="+mn-lt"/>
              </a:rPr>
              <a:t>e intercambio de filas</a:t>
            </a:r>
          </a:p>
        </p:txBody>
      </p:sp>
      <p:sp>
        <p:nvSpPr>
          <p:cNvPr id="1845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9460" name="Object 28"/>
          <p:cNvGraphicFramePr>
            <a:graphicFrameLocks noChangeAspect="1"/>
          </p:cNvGraphicFramePr>
          <p:nvPr/>
        </p:nvGraphicFramePr>
        <p:xfrm>
          <a:off x="2389188" y="5400675"/>
          <a:ext cx="5260975" cy="1289050"/>
        </p:xfrm>
        <a:graphic>
          <a:graphicData uri="http://schemas.openxmlformats.org/presentationml/2006/ole">
            <p:oleObj spid="_x0000_s18436" name="Equation" r:id="rId5" imgW="3911400" imgH="965160" progId="Equation.DSMT4">
              <p:embed/>
            </p:oleObj>
          </a:graphicData>
        </a:graphic>
      </p:graphicFrame>
      <p:sp>
        <p:nvSpPr>
          <p:cNvPr id="22" name="39 Rectángulo"/>
          <p:cNvSpPr>
            <a:spLocks noChangeArrowheads="1"/>
          </p:cNvSpPr>
          <p:nvPr/>
        </p:nvSpPr>
        <p:spPr bwMode="auto">
          <a:xfrm>
            <a:off x="2406650" y="3617913"/>
            <a:ext cx="2698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s-ES" sz="1200" b="1" dirty="0">
                <a:latin typeface="+mn-lt"/>
              </a:rPr>
              <a:t>Resolución con 4 cifras decimales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Algoritmo de Gauss y modificaciones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3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469504"/>
            <a:ext cx="6973888" cy="916214"/>
          </a:xfrm>
        </p:spPr>
        <p:txBody>
          <a:bodyPr/>
          <a:lstStyle/>
          <a:p>
            <a:r>
              <a:rPr lang="es-ES_tradnl" sz="1800" dirty="0" smtClean="0"/>
              <a:t>ENTRADA: 	Matriz ampliada A</a:t>
            </a:r>
            <a:endParaRPr lang="es-ES" sz="1800" dirty="0" smtClean="0"/>
          </a:p>
          <a:p>
            <a:r>
              <a:rPr lang="es-ES_tradnl" sz="1800" dirty="0" smtClean="0"/>
              <a:t>SALIDA:	Solución x, o mensaje de indeterminación</a:t>
            </a:r>
            <a:endParaRPr lang="es-ES" sz="1800" dirty="0" smtClean="0"/>
          </a:p>
          <a:p>
            <a:r>
              <a:rPr lang="es-ES_tradnl" sz="1800" u="sng" dirty="0" smtClean="0"/>
              <a:t>ALGORITMO</a:t>
            </a:r>
            <a:endParaRPr lang="es-ES" sz="1800" dirty="0"/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" name="16 Marcador de contenido"/>
          <p:cNvSpPr>
            <a:spLocks noGrp="1"/>
          </p:cNvSpPr>
          <p:nvPr>
            <p:ph sz="half" idx="1"/>
          </p:nvPr>
        </p:nvSpPr>
        <p:spPr>
          <a:xfrm>
            <a:off x="2315252" y="2656391"/>
            <a:ext cx="6582005" cy="211364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_tradnl" sz="1600" dirty="0" smtClean="0"/>
              <a:t>Repetir para todas las filas {Proceso de </a:t>
            </a:r>
            <a:r>
              <a:rPr lang="es-ES_tradnl" sz="1600" dirty="0" err="1" smtClean="0"/>
              <a:t>triangularización</a:t>
            </a:r>
            <a:r>
              <a:rPr lang="es-ES_tradnl" sz="1600" dirty="0" smtClean="0"/>
              <a:t>}</a:t>
            </a:r>
            <a:endParaRPr lang="es-ES" sz="1600" dirty="0" smtClean="0"/>
          </a:p>
          <a:p>
            <a:pPr>
              <a:buFont typeface="+mj-lt"/>
              <a:buAutoNum type="arabicPeriod"/>
            </a:pPr>
            <a:r>
              <a:rPr lang="es-ES_tradnl" sz="1600" dirty="0" smtClean="0"/>
              <a:t>	Encontrar el pivote y su fila</a:t>
            </a:r>
            <a:endParaRPr lang="es-ES" sz="1600" dirty="0" smtClean="0"/>
          </a:p>
          <a:p>
            <a:pPr>
              <a:buFont typeface="+mj-lt"/>
              <a:buAutoNum type="arabicPeriod"/>
            </a:pPr>
            <a:r>
              <a:rPr lang="es-ES_tradnl" sz="1600" dirty="0" smtClean="0"/>
              <a:t>	Si el pivote es nulo PARAR 'No existe solución única'</a:t>
            </a:r>
            <a:endParaRPr lang="es-ES" sz="1600" dirty="0" smtClean="0"/>
          </a:p>
          <a:p>
            <a:pPr>
              <a:buFont typeface="+mj-lt"/>
              <a:buAutoNum type="arabicPeriod"/>
            </a:pPr>
            <a:r>
              <a:rPr lang="es-ES_tradnl" sz="1600" dirty="0" smtClean="0"/>
              <a:t>	Si la fila/columna actual no es la del pivote, intercambiarlas</a:t>
            </a:r>
            <a:endParaRPr lang="es-ES" sz="1600" dirty="0" smtClean="0"/>
          </a:p>
          <a:p>
            <a:pPr>
              <a:buFont typeface="+mj-lt"/>
              <a:buAutoNum type="arabicPeriod"/>
            </a:pPr>
            <a:r>
              <a:rPr lang="es-ES_tradnl" sz="1600" dirty="0" smtClean="0"/>
              <a:t>	Repetir desde la fila actual hasta la ultima</a:t>
            </a:r>
            <a:endParaRPr lang="es-ES" sz="1600" dirty="0" smtClean="0"/>
          </a:p>
          <a:p>
            <a:pPr>
              <a:buFont typeface="+mj-lt"/>
              <a:buAutoNum type="arabicPeriod"/>
            </a:pPr>
            <a:r>
              <a:rPr lang="es-ES_tradnl" sz="1600" dirty="0" smtClean="0"/>
              <a:t>		Calcular el coeficiente m</a:t>
            </a:r>
            <a:endParaRPr lang="es-ES" sz="1600" dirty="0" smtClean="0"/>
          </a:p>
          <a:p>
            <a:pPr>
              <a:buFont typeface="+mj-lt"/>
              <a:buAutoNum type="arabicPeriod"/>
            </a:pPr>
            <a:r>
              <a:rPr lang="es-ES_tradnl" sz="1600" dirty="0" smtClean="0"/>
              <a:t>		Anular el elemento combinando ambas filas</a:t>
            </a:r>
            <a:endParaRPr lang="es-ES" sz="1600" dirty="0" smtClean="0"/>
          </a:p>
          <a:p>
            <a:pPr>
              <a:buFont typeface="+mj-lt"/>
              <a:buAutoNum type="arabicPeriod"/>
            </a:pPr>
            <a:r>
              <a:rPr lang="es-ES_tradnl" sz="1600" dirty="0" smtClean="0"/>
              <a:t>Resolver el sistema triangular resultante (Sustitución regresiva)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19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Técnicas de pivoteo (I)</a:t>
            </a:r>
            <a:endParaRPr lang="es-ES" smtClean="0"/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9470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263650"/>
            <a:ext cx="3416300" cy="14335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600" smtClean="0"/>
              <a:t>Pivote simple:</a:t>
            </a:r>
          </a:p>
          <a:p>
            <a:pPr>
              <a:buFont typeface="Wingdings" pitchFamily="2" charset="2"/>
              <a:buNone/>
            </a:pPr>
            <a:r>
              <a:rPr lang="es-ES" sz="1600" smtClean="0"/>
              <a:t>	Se intercambian filas para tomar como pivote el mayor término en valor absoluto de la columna bajo la diagonal</a:t>
            </a:r>
          </a:p>
        </p:txBody>
      </p:sp>
      <p:sp>
        <p:nvSpPr>
          <p:cNvPr id="19471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19472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65547" name="Object 28"/>
          <p:cNvGraphicFramePr>
            <a:graphicFrameLocks noChangeAspect="1"/>
          </p:cNvGraphicFramePr>
          <p:nvPr/>
        </p:nvGraphicFramePr>
        <p:xfrm>
          <a:off x="5375275" y="1425575"/>
          <a:ext cx="1503363" cy="1228725"/>
        </p:xfrm>
        <a:graphic>
          <a:graphicData uri="http://schemas.openxmlformats.org/presentationml/2006/ole">
            <p:oleObj spid="_x0000_s19458" name="Equation" r:id="rId4" imgW="863280" imgH="711000" progId="Equation.DSMT4">
              <p:embed/>
            </p:oleObj>
          </a:graphicData>
        </a:graphic>
      </p:graphicFrame>
      <p:sp>
        <p:nvSpPr>
          <p:cNvPr id="12" name="16 Marcador de contenido"/>
          <p:cNvSpPr>
            <a:spLocks noGrp="1"/>
          </p:cNvSpPr>
          <p:nvPr>
            <p:ph sz="half" idx="1"/>
          </p:nvPr>
        </p:nvSpPr>
        <p:spPr>
          <a:xfrm>
            <a:off x="2079625" y="2678113"/>
            <a:ext cx="3117850" cy="2122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600" smtClean="0"/>
              <a:t>Pivote doble:</a:t>
            </a:r>
          </a:p>
          <a:p>
            <a:pPr>
              <a:buFont typeface="Wingdings" pitchFamily="2" charset="2"/>
              <a:buNone/>
            </a:pPr>
            <a:r>
              <a:rPr lang="es-ES" sz="1600" smtClean="0"/>
              <a:t>	Se intercambian filas y columnas para tomar como pivote el mayor término en valor absoluto de la submatriz</a:t>
            </a:r>
          </a:p>
          <a:p>
            <a:pPr>
              <a:buFont typeface="Wingdings" pitchFamily="2" charset="2"/>
              <a:buNone/>
            </a:pPr>
            <a:r>
              <a:rPr lang="es-ES" sz="1600" smtClean="0"/>
              <a:t>	Se altera el orden de las soluciones)</a:t>
            </a:r>
          </a:p>
        </p:txBody>
      </p:sp>
      <p:sp>
        <p:nvSpPr>
          <p:cNvPr id="13" name="16 Marcador de contenido"/>
          <p:cNvSpPr>
            <a:spLocks noGrp="1"/>
          </p:cNvSpPr>
          <p:nvPr>
            <p:ph sz="half" idx="1"/>
          </p:nvPr>
        </p:nvSpPr>
        <p:spPr>
          <a:xfrm>
            <a:off x="2168525" y="4852988"/>
            <a:ext cx="3119438" cy="1792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600" smtClean="0"/>
              <a:t>Pivote escalado:</a:t>
            </a:r>
          </a:p>
          <a:p>
            <a:pPr>
              <a:buFont typeface="Wingdings" pitchFamily="2" charset="2"/>
              <a:buNone/>
            </a:pPr>
            <a:r>
              <a:rPr lang="es-ES" sz="1600" smtClean="0"/>
              <a:t>	Actúa como el pivote simple pero tomando como término de comparación el valor ponderado de la columna, esto es, dividido entre el máximo de la fila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518150" y="1481138"/>
            <a:ext cx="382588" cy="1165225"/>
          </a:xfrm>
          <a:prstGeom prst="rect">
            <a:avLst/>
          </a:prstGeom>
          <a:solidFill>
            <a:srgbClr val="FFC0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>
              <a:solidFill>
                <a:srgbClr val="66CCFF"/>
              </a:solidFill>
            </a:endParaRPr>
          </a:p>
        </p:txBody>
      </p:sp>
      <p:sp>
        <p:nvSpPr>
          <p:cNvPr id="15" name="14 Elipse"/>
          <p:cNvSpPr>
            <a:spLocks noChangeArrowheads="1"/>
          </p:cNvSpPr>
          <p:nvPr/>
        </p:nvSpPr>
        <p:spPr bwMode="auto">
          <a:xfrm>
            <a:off x="5413375" y="1819275"/>
            <a:ext cx="530225" cy="427038"/>
          </a:xfrm>
          <a:prstGeom prst="ellipse">
            <a:avLst/>
          </a:prstGeom>
          <a:solidFill>
            <a:srgbClr val="FF0000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8" name="17 Arco"/>
          <p:cNvSpPr/>
          <p:nvPr/>
        </p:nvSpPr>
        <p:spPr bwMode="auto">
          <a:xfrm>
            <a:off x="6478588" y="1673225"/>
            <a:ext cx="790575" cy="363538"/>
          </a:xfrm>
          <a:prstGeom prst="arc">
            <a:avLst>
              <a:gd name="adj1" fmla="val 16200000"/>
              <a:gd name="adj2" fmla="val 58878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graphicFrame>
        <p:nvGraphicFramePr>
          <p:cNvPr id="65548" name="Object 12"/>
          <p:cNvGraphicFramePr>
            <a:graphicFrameLocks noChangeAspect="1"/>
          </p:cNvGraphicFramePr>
          <p:nvPr/>
        </p:nvGraphicFramePr>
        <p:xfrm>
          <a:off x="7124700" y="1435100"/>
          <a:ext cx="1833563" cy="1228725"/>
        </p:xfrm>
        <a:graphic>
          <a:graphicData uri="http://schemas.openxmlformats.org/presentationml/2006/ole">
            <p:oleObj spid="_x0000_s19459" name="Equation" r:id="rId5" imgW="1054080" imgH="711000" progId="Equation.DSMT4">
              <p:embed/>
            </p:oleObj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6950075" y="3254375"/>
          <a:ext cx="1989138" cy="1228725"/>
        </p:xfrm>
        <a:graphic>
          <a:graphicData uri="http://schemas.openxmlformats.org/presentationml/2006/ole">
            <p:oleObj spid="_x0000_s19460" name="Equation" r:id="rId6" imgW="1143000" imgH="711000" progId="Equation.DSMT4">
              <p:embed/>
            </p:oleObj>
          </a:graphicData>
        </a:graphic>
      </p:graphicFrame>
      <p:graphicFrame>
        <p:nvGraphicFramePr>
          <p:cNvPr id="65550" name="Object 14"/>
          <p:cNvGraphicFramePr>
            <a:graphicFrameLocks noChangeAspect="1"/>
          </p:cNvGraphicFramePr>
          <p:nvPr/>
        </p:nvGraphicFramePr>
        <p:xfrm>
          <a:off x="5237163" y="5189538"/>
          <a:ext cx="1503362" cy="1228725"/>
        </p:xfrm>
        <a:graphic>
          <a:graphicData uri="http://schemas.openxmlformats.org/presentationml/2006/ole">
            <p:oleObj spid="_x0000_s19461" name="Equation" r:id="rId7" imgW="863280" imgH="711000" progId="Equation.DSMT4">
              <p:embed/>
            </p:oleObj>
          </a:graphicData>
        </a:graphic>
      </p:graphicFrame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5402263" y="3279775"/>
            <a:ext cx="1204912" cy="1116013"/>
          </a:xfrm>
          <a:prstGeom prst="rect">
            <a:avLst/>
          </a:prstGeom>
          <a:solidFill>
            <a:srgbClr val="FFC0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>
              <a:solidFill>
                <a:srgbClr val="66CCFF"/>
              </a:solidFill>
            </a:endParaRPr>
          </a:p>
        </p:txBody>
      </p:sp>
      <p:sp>
        <p:nvSpPr>
          <p:cNvPr id="23" name="22 Elipse"/>
          <p:cNvSpPr>
            <a:spLocks noChangeArrowheads="1"/>
          </p:cNvSpPr>
          <p:nvPr/>
        </p:nvSpPr>
        <p:spPr bwMode="auto">
          <a:xfrm>
            <a:off x="6184900" y="3589338"/>
            <a:ext cx="530225" cy="427037"/>
          </a:xfrm>
          <a:prstGeom prst="ellipse">
            <a:avLst/>
          </a:prstGeom>
          <a:solidFill>
            <a:srgbClr val="FF0000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4" name="23 Arco"/>
          <p:cNvSpPr/>
          <p:nvPr/>
        </p:nvSpPr>
        <p:spPr bwMode="auto">
          <a:xfrm rot="5400000">
            <a:off x="5554662" y="3965576"/>
            <a:ext cx="938213" cy="963612"/>
          </a:xfrm>
          <a:prstGeom prst="arc">
            <a:avLst>
              <a:gd name="adj1" fmla="val 15781140"/>
              <a:gd name="adj2" fmla="val 58878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graphicFrame>
        <p:nvGraphicFramePr>
          <p:cNvPr id="65551" name="Object 15"/>
          <p:cNvGraphicFramePr>
            <a:graphicFrameLocks noChangeAspect="1"/>
          </p:cNvGraphicFramePr>
          <p:nvPr/>
        </p:nvGraphicFramePr>
        <p:xfrm>
          <a:off x="5240338" y="3244850"/>
          <a:ext cx="1503362" cy="1228725"/>
        </p:xfrm>
        <a:graphic>
          <a:graphicData uri="http://schemas.openxmlformats.org/presentationml/2006/ole">
            <p:oleObj spid="_x0000_s19462" name="Equation" r:id="rId8" imgW="863280" imgH="711000" progId="Equation.DSMT4">
              <p:embed/>
            </p:oleObj>
          </a:graphicData>
        </a:graphic>
      </p:graphicFrame>
      <p:sp>
        <p:nvSpPr>
          <p:cNvPr id="26" name="25 Arco"/>
          <p:cNvSpPr/>
          <p:nvPr/>
        </p:nvSpPr>
        <p:spPr bwMode="auto">
          <a:xfrm>
            <a:off x="6356350" y="3443288"/>
            <a:ext cx="790575" cy="363537"/>
          </a:xfrm>
          <a:prstGeom prst="arc">
            <a:avLst>
              <a:gd name="adj1" fmla="val 16200000"/>
              <a:gd name="adj2" fmla="val 58878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6735763" y="5189538"/>
          <a:ext cx="619125" cy="1228725"/>
        </p:xfrm>
        <a:graphic>
          <a:graphicData uri="http://schemas.openxmlformats.org/presentationml/2006/ole">
            <p:oleObj spid="_x0000_s19463" name="Equation" r:id="rId9" imgW="355320" imgH="711000" progId="Equation.DSMT4">
              <p:embed/>
            </p:oleObj>
          </a:graphicData>
        </a:graphic>
      </p:graphicFrame>
      <p:graphicFrame>
        <p:nvGraphicFramePr>
          <p:cNvPr id="65553" name="Object 17"/>
          <p:cNvGraphicFramePr>
            <a:graphicFrameLocks noChangeAspect="1"/>
          </p:cNvGraphicFramePr>
          <p:nvPr/>
        </p:nvGraphicFramePr>
        <p:xfrm>
          <a:off x="7229475" y="5189538"/>
          <a:ext cx="1833563" cy="1228725"/>
        </p:xfrm>
        <a:graphic>
          <a:graphicData uri="http://schemas.openxmlformats.org/presentationml/2006/ole">
            <p:oleObj spid="_x0000_s19464" name="Equation" r:id="rId10" imgW="1054080" imgH="711000" progId="Equation.DSMT4">
              <p:embed/>
            </p:oleObj>
          </a:graphicData>
        </a:graphic>
      </p:graphicFrame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850063" y="5218113"/>
            <a:ext cx="384175" cy="1165225"/>
          </a:xfrm>
          <a:prstGeom prst="rect">
            <a:avLst/>
          </a:prstGeom>
          <a:solidFill>
            <a:srgbClr val="FFC0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>
              <a:solidFill>
                <a:srgbClr val="66CCFF"/>
              </a:solidFill>
            </a:endParaRPr>
          </a:p>
        </p:txBody>
      </p:sp>
      <p:sp>
        <p:nvSpPr>
          <p:cNvPr id="30" name="29 Elipse"/>
          <p:cNvSpPr>
            <a:spLocks noChangeArrowheads="1"/>
          </p:cNvSpPr>
          <p:nvPr/>
        </p:nvSpPr>
        <p:spPr bwMode="auto">
          <a:xfrm>
            <a:off x="6773863" y="5983288"/>
            <a:ext cx="531812" cy="427037"/>
          </a:xfrm>
          <a:prstGeom prst="ellipse">
            <a:avLst/>
          </a:prstGeom>
          <a:solidFill>
            <a:srgbClr val="FF0000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" name="30 Arco"/>
          <p:cNvSpPr/>
          <p:nvPr/>
        </p:nvSpPr>
        <p:spPr bwMode="auto">
          <a:xfrm flipH="1">
            <a:off x="5014913" y="5394325"/>
            <a:ext cx="471487" cy="800100"/>
          </a:xfrm>
          <a:prstGeom prst="arc">
            <a:avLst>
              <a:gd name="adj1" fmla="val 16200000"/>
              <a:gd name="adj2" fmla="val 549999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sp>
        <p:nvSpPr>
          <p:cNvPr id="32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31998" y="1291318"/>
            <a:ext cx="1175430" cy="30777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Algoritmo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31998" y="2691946"/>
            <a:ext cx="1175430" cy="30777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Algoritmo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31998" y="4861832"/>
            <a:ext cx="1175430" cy="30777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Algoritmo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8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Técnicas de pivoteo: justificación práctica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3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130300"/>
            <a:ext cx="6973888" cy="26304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Sistema:					(resolución con 4 cifras)</a:t>
            </a:r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Pivote simple</a:t>
            </a:r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Pivote escalado</a:t>
            </a:r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0482" name="Object 9"/>
          <p:cNvGraphicFramePr>
            <a:graphicFrameLocks noChangeAspect="1"/>
          </p:cNvGraphicFramePr>
          <p:nvPr/>
        </p:nvGraphicFramePr>
        <p:xfrm>
          <a:off x="3032125" y="1244600"/>
          <a:ext cx="3548063" cy="792163"/>
        </p:xfrm>
        <a:graphic>
          <a:graphicData uri="http://schemas.openxmlformats.org/presentationml/2006/ole">
            <p:oleObj spid="_x0000_s144386" name="Equation" r:id="rId4" imgW="2171520" imgH="482400" progId="Equation.DSMT4">
              <p:embed/>
            </p:oleObj>
          </a:graphicData>
        </a:graphic>
      </p:graphicFrame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0483" name="Object 13"/>
          <p:cNvGraphicFramePr>
            <a:graphicFrameLocks noChangeAspect="1"/>
          </p:cNvGraphicFramePr>
          <p:nvPr/>
        </p:nvGraphicFramePr>
        <p:xfrm>
          <a:off x="3421063" y="2125663"/>
          <a:ext cx="4205287" cy="755650"/>
        </p:xfrm>
        <a:graphic>
          <a:graphicData uri="http://schemas.openxmlformats.org/presentationml/2006/ole">
            <p:oleObj spid="_x0000_s144387" name="Equation" r:id="rId5" imgW="2666880" imgH="482400" progId="Equation.DSMT4">
              <p:embed/>
            </p:oleObj>
          </a:graphicData>
        </a:graphic>
      </p:graphicFrame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0484" name="Object 16"/>
          <p:cNvGraphicFramePr>
            <a:graphicFrameLocks noChangeAspect="1"/>
          </p:cNvGraphicFramePr>
          <p:nvPr/>
        </p:nvGraphicFramePr>
        <p:xfrm>
          <a:off x="3560763" y="2871788"/>
          <a:ext cx="4608512" cy="1296987"/>
        </p:xfrm>
        <a:graphic>
          <a:graphicData uri="http://schemas.openxmlformats.org/presentationml/2006/ole">
            <p:oleObj spid="_x0000_s144388" name="Equation" r:id="rId6" imgW="3352680" imgH="939600" progId="Equation.DSMT4">
              <p:embed/>
            </p:oleObj>
          </a:graphicData>
        </a:graphic>
      </p:graphicFrame>
      <p:sp>
        <p:nvSpPr>
          <p:cNvPr id="40" name="16 Marcador de contenido"/>
          <p:cNvSpPr>
            <a:spLocks noGrp="1"/>
          </p:cNvSpPr>
          <p:nvPr>
            <p:ph sz="half" idx="1"/>
          </p:nvPr>
        </p:nvSpPr>
        <p:spPr>
          <a:xfrm>
            <a:off x="1982788" y="4202113"/>
            <a:ext cx="6973887" cy="2630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Sistema:					(resolución con 4 cifras)</a:t>
            </a:r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Pivote simple</a:t>
            </a:r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endParaRPr lang="es-ES" sz="1600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Pivote doble</a:t>
            </a:r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90130" name="Object 18"/>
          <p:cNvGraphicFramePr>
            <a:graphicFrameLocks noChangeAspect="1"/>
          </p:cNvGraphicFramePr>
          <p:nvPr/>
        </p:nvGraphicFramePr>
        <p:xfrm>
          <a:off x="3111500" y="4351338"/>
          <a:ext cx="2644775" cy="719137"/>
        </p:xfrm>
        <a:graphic>
          <a:graphicData uri="http://schemas.openxmlformats.org/presentationml/2006/ole">
            <p:oleObj spid="_x0000_s144389" name="Equation" r:id="rId7" imgW="2235200" imgH="609600" progId="Equation.DSMT4">
              <p:embed/>
            </p:oleObj>
          </a:graphicData>
        </a:graphic>
      </p:graphicFrame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3344863" y="5253038"/>
          <a:ext cx="5721350" cy="649287"/>
        </p:xfrm>
        <a:graphic>
          <a:graphicData uri="http://schemas.openxmlformats.org/presentationml/2006/ole">
            <p:oleObj spid="_x0000_s144390" name="Equation" r:id="rId8" imgW="4241520" imgH="482400" progId="Equation.DSMT4">
              <p:embed/>
            </p:oleObj>
          </a:graphicData>
        </a:graphic>
      </p:graphicFrame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90137" name="Object 25"/>
          <p:cNvGraphicFramePr>
            <a:graphicFrameLocks noChangeAspect="1"/>
          </p:cNvGraphicFramePr>
          <p:nvPr/>
        </p:nvGraphicFramePr>
        <p:xfrm>
          <a:off x="3286125" y="6065838"/>
          <a:ext cx="5913438" cy="647700"/>
        </p:xfrm>
        <a:graphic>
          <a:graphicData uri="http://schemas.openxmlformats.org/presentationml/2006/ole">
            <p:oleObj spid="_x0000_s144391" name="Equation" r:id="rId9" imgW="4406760" imgH="482400" progId="Equation.DSMT4">
              <p:embed/>
            </p:oleObj>
          </a:graphicData>
        </a:graphic>
      </p:graphicFrame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Matriz singular</a:t>
            </a:r>
            <a:endParaRPr lang="es-ES" smtClean="0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12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130300"/>
            <a:ext cx="6973888" cy="1981200"/>
          </a:xfrm>
        </p:spPr>
        <p:txBody>
          <a:bodyPr/>
          <a:lstStyle/>
          <a:p>
            <a:r>
              <a:rPr lang="es-ES" smtClean="0"/>
              <a:t>Sistema compatible indeterminado o incompatible </a:t>
            </a:r>
            <a:r>
              <a:rPr lang="es-ES" smtClean="0">
                <a:sym typeface="Symbol" pitchFamily="18" charset="2"/>
              </a:rPr>
              <a:t> No hay solución única</a:t>
            </a:r>
            <a:endParaRPr lang="es-ES" smtClean="0"/>
          </a:p>
          <a:p>
            <a:r>
              <a:rPr lang="es-ES" smtClean="0"/>
              <a:t>rango(A)&lt;Nº incógnitas</a:t>
            </a:r>
          </a:p>
          <a:p>
            <a:r>
              <a:rPr lang="es-ES" smtClean="0"/>
              <a:t>El pivote se anula</a:t>
            </a:r>
          </a:p>
        </p:txBody>
      </p:sp>
      <p:sp>
        <p:nvSpPr>
          <p:cNvPr id="21513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1514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2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21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2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2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152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2244725" y="3211513"/>
          <a:ext cx="6786563" cy="3055937"/>
        </p:xfrm>
        <a:graphic>
          <a:graphicData uri="http://schemas.openxmlformats.org/presentationml/2006/ole">
            <p:oleObj spid="_x0000_s21506" name="Equation" r:id="rId4" imgW="4101840" imgH="1854000" progId="Equation.DSMT4">
              <p:embed/>
            </p:oleObj>
          </a:graphicData>
        </a:graphic>
      </p:graphicFrame>
      <p:sp>
        <p:nvSpPr>
          <p:cNvPr id="21527" name="Rectangle 10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Ejemplo: Gauss sin pivote)</a:t>
            </a:r>
            <a:endParaRPr lang="es-ES" dirty="0" smtClean="0"/>
          </a:p>
        </p:txBody>
      </p:sp>
      <p:graphicFrame>
        <p:nvGraphicFramePr>
          <p:cNvPr id="4382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143125" y="2672111"/>
          <a:ext cx="3970285" cy="1224000"/>
        </p:xfrm>
        <a:graphic>
          <a:graphicData uri="http://schemas.openxmlformats.org/presentationml/2006/ole">
            <p:oleObj spid="_x0000_s22530" name="Equation" r:id="rId3" imgW="3047760" imgH="939600" progId="Equation.DSMT4">
              <p:embed/>
            </p:oleObj>
          </a:graphicData>
        </a:graphic>
      </p:graphicFrame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38282" name="Object 10"/>
          <p:cNvGraphicFramePr>
            <a:graphicFrameLocks noChangeAspect="1"/>
          </p:cNvGraphicFramePr>
          <p:nvPr/>
        </p:nvGraphicFramePr>
        <p:xfrm>
          <a:off x="2143125" y="5357810"/>
          <a:ext cx="4061993" cy="1224000"/>
        </p:xfrm>
        <a:graphic>
          <a:graphicData uri="http://schemas.openxmlformats.org/presentationml/2006/ole">
            <p:oleObj spid="_x0000_s22531" name="Equation" r:id="rId4" imgW="3162240" imgH="939600" progId="Equation.DSMT4">
              <p:embed/>
            </p:oleObj>
          </a:graphicData>
        </a:graphic>
      </p:graphicFrame>
      <p:graphicFrame>
        <p:nvGraphicFramePr>
          <p:cNvPr id="438283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2143125" y="4014961"/>
          <a:ext cx="4102617" cy="1224000"/>
        </p:xfrm>
        <a:graphic>
          <a:graphicData uri="http://schemas.openxmlformats.org/presentationml/2006/ole">
            <p:oleObj spid="_x0000_s22532" name="Equation" r:id="rId5" imgW="3149280" imgH="939600" progId="Equation.DSMT4">
              <p:embed/>
            </p:oleObj>
          </a:graphicData>
        </a:graphic>
      </p:graphicFrame>
      <p:sp>
        <p:nvSpPr>
          <p:cNvPr id="22540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2541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092585" y="1329261"/>
          <a:ext cx="3539675" cy="1224000"/>
        </p:xfrm>
        <a:graphic>
          <a:graphicData uri="http://schemas.openxmlformats.org/presentationml/2006/ole">
            <p:oleObj spid="_x0000_s22533" name="Equation" r:id="rId6" imgW="2717640" imgH="939600" progId="Equation.DSMT4">
              <p:embed/>
            </p:oleObj>
          </a:graphicData>
        </a:graphic>
      </p:graphicFrame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2143125" y="1330323"/>
          <a:ext cx="2000607" cy="1224000"/>
        </p:xfrm>
        <a:graphic>
          <a:graphicData uri="http://schemas.openxmlformats.org/presentationml/2006/ole">
            <p:oleObj spid="_x0000_s22534" name="Equation" r:id="rId7" imgW="153648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Objetivos</a:t>
            </a:r>
            <a:endParaRPr lang="es-ES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484313"/>
            <a:ext cx="67691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 smtClean="0"/>
              <a:t>Distinguir las dos grandes familias de métodos de resolución de sistemas, orígenes, ventajas e inconvenientes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Entender el significado del </a:t>
            </a:r>
            <a:r>
              <a:rPr lang="es-ES" sz="2000" b="1" smtClean="0"/>
              <a:t>condicionamiento, </a:t>
            </a:r>
            <a:r>
              <a:rPr lang="es-ES" sz="2000" smtClean="0"/>
              <a:t>aprender a estimarlo.y conocer como afecta a los diferentes métodos.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Utilizar la </a:t>
            </a:r>
            <a:r>
              <a:rPr lang="es-ES" sz="2000" b="1" smtClean="0"/>
              <a:t>eliminación gausiana</a:t>
            </a:r>
            <a:r>
              <a:rPr lang="es-ES" sz="2000" smtClean="0"/>
              <a:t> con sus diversas mejoras, así como familiarizarse con la terminología: eliminación progresiva, sustitución regresiva, pivote. 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Conocer el interés de los métodos de </a:t>
            </a:r>
            <a:r>
              <a:rPr lang="es-ES" sz="2000" b="1" smtClean="0"/>
              <a:t>factorización</a:t>
            </a:r>
            <a:r>
              <a:rPr lang="es-ES" sz="2000" smtClean="0"/>
              <a:t> en el cálculo de determinantes y matrices inversas.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Saber qué condiciones debe cumplir un algoritmo iterativo para ser </a:t>
            </a:r>
            <a:r>
              <a:rPr lang="es-ES" sz="2000" b="1" smtClean="0"/>
              <a:t>consistente y convergente</a:t>
            </a:r>
            <a:r>
              <a:rPr lang="es-ES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Conocer la descomposición matricial que origina los métodos de </a:t>
            </a:r>
            <a:r>
              <a:rPr lang="es-ES" sz="2000" b="1" smtClean="0"/>
              <a:t>Jacobi,</a:t>
            </a:r>
            <a:r>
              <a:rPr lang="es-ES" sz="2000" smtClean="0"/>
              <a:t> </a:t>
            </a:r>
            <a:r>
              <a:rPr lang="es-ES" sz="2000" b="1" smtClean="0"/>
              <a:t>Gauss-Seidel y relajación</a:t>
            </a:r>
            <a:r>
              <a:rPr lang="es-ES" sz="2000" smtClean="0"/>
              <a:t>, entendiendo las ventajas que habitualmente tienen los segundos sobre el primero.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Interpretar el concepto de </a:t>
            </a:r>
            <a:r>
              <a:rPr lang="es-ES" sz="2000" b="1" smtClean="0"/>
              <a:t>relajación</a:t>
            </a:r>
            <a:r>
              <a:rPr lang="es-ES" sz="2000" smtClean="0"/>
              <a:t> y su relación con el radio espectral.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1557338"/>
            <a:ext cx="1979613" cy="160496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</a:t>
            </a:r>
            <a:r>
              <a:rPr lang="es-ES" sz="1800" i="0">
                <a:latin typeface="Times New Roman" pitchFamily="18" charset="0"/>
              </a:rPr>
              <a:t> </a:t>
            </a:r>
            <a:r>
              <a:rPr lang="es-ES" sz="1800" b="1" i="0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 </a:t>
            </a:r>
            <a:r>
              <a:rPr lang="es-ES" sz="1800" b="1" i="0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</a:t>
            </a:r>
            <a:r>
              <a:rPr lang="es-ES" sz="1800" i="0">
                <a:latin typeface="Times New Roman" pitchFamily="18" charset="0"/>
                <a:sym typeface="Wingdings" pitchFamily="2" charset="2"/>
              </a:rPr>
              <a:t> </a:t>
            </a:r>
            <a:r>
              <a:rPr lang="es-ES" sz="1800" b="1" i="0">
                <a:latin typeface="Times New Roman" pitchFamily="18" charset="0"/>
              </a:rPr>
              <a:t>Temario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>
                <a:latin typeface="Times New Roman" pitchFamily="18" charset="0"/>
              </a:rPr>
              <a:t>Bibliografía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0" y="1989138"/>
            <a:ext cx="1979613" cy="360362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Ejemplo: Gauss pivote simple (4 decimales)</a:t>
            </a:r>
            <a:endParaRPr lang="es-ES" smtClean="0"/>
          </a:p>
        </p:txBody>
      </p:sp>
      <p:graphicFrame>
        <p:nvGraphicFramePr>
          <p:cNvPr id="4382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020432" y="2672111"/>
          <a:ext cx="6696000" cy="1224000"/>
        </p:xfrm>
        <a:graphic>
          <a:graphicData uri="http://schemas.openxmlformats.org/presentationml/2006/ole">
            <p:oleObj spid="_x0000_s111618" name="Equation" r:id="rId3" imgW="5130720" imgH="939600" progId="Equation.DSMT4">
              <p:embed/>
            </p:oleObj>
          </a:graphicData>
        </a:graphic>
      </p:graphicFrame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38282" name="Object 10"/>
          <p:cNvGraphicFramePr>
            <a:graphicFrameLocks noChangeAspect="1"/>
          </p:cNvGraphicFramePr>
          <p:nvPr/>
        </p:nvGraphicFramePr>
        <p:xfrm>
          <a:off x="2020432" y="5329237"/>
          <a:ext cx="4063681" cy="1224000"/>
        </p:xfrm>
        <a:graphic>
          <a:graphicData uri="http://schemas.openxmlformats.org/presentationml/2006/ole">
            <p:oleObj spid="_x0000_s111619" name="Equation" r:id="rId4" imgW="3162240" imgH="939600" progId="Equation.DSMT4">
              <p:embed/>
            </p:oleObj>
          </a:graphicData>
        </a:graphic>
      </p:graphicFrame>
      <p:graphicFrame>
        <p:nvGraphicFramePr>
          <p:cNvPr id="438283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2020432" y="4000447"/>
          <a:ext cx="7184806" cy="1224000"/>
        </p:xfrm>
        <a:graphic>
          <a:graphicData uri="http://schemas.openxmlformats.org/presentationml/2006/ole">
            <p:oleObj spid="_x0000_s111620" name="Equation" r:id="rId5" imgW="5511600" imgH="939600" progId="Equation.DSMT4">
              <p:embed/>
            </p:oleObj>
          </a:graphicData>
        </a:graphic>
      </p:graphicFrame>
      <p:sp>
        <p:nvSpPr>
          <p:cNvPr id="22540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2541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961959" y="1343775"/>
          <a:ext cx="3539675" cy="1224000"/>
        </p:xfrm>
        <a:graphic>
          <a:graphicData uri="http://schemas.openxmlformats.org/presentationml/2006/ole">
            <p:oleObj spid="_x0000_s111621" name="Equation" r:id="rId6" imgW="2717640" imgH="939600" progId="Equation.DSMT4">
              <p:embed/>
            </p:oleObj>
          </a:graphicData>
        </a:graphic>
      </p:graphicFrame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2020432" y="1344837"/>
          <a:ext cx="2000607" cy="1224000"/>
        </p:xfrm>
        <a:graphic>
          <a:graphicData uri="http://schemas.openxmlformats.org/presentationml/2006/ole">
            <p:oleObj spid="_x0000_s111622" name="Equation" r:id="rId7" imgW="153648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Ejemplo: Gauss pivote doble (4 decimales)</a:t>
            </a:r>
            <a:endParaRPr lang="es-ES" dirty="0" smtClean="0"/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963738" y="1194706"/>
          <a:ext cx="1825260" cy="1116000"/>
        </p:xfrm>
        <a:graphic>
          <a:graphicData uri="http://schemas.openxmlformats.org/presentationml/2006/ole">
            <p:oleObj spid="_x0000_s23554" name="Equation" r:id="rId3" imgW="1536480" imgH="939600" progId="Equation.DSMT4">
              <p:embed/>
            </p:oleObj>
          </a:graphicData>
        </a:graphic>
      </p:graphicFrame>
      <p:graphicFrame>
        <p:nvGraphicFramePr>
          <p:cNvPr id="441348" name="Object 4"/>
          <p:cNvGraphicFramePr>
            <a:graphicFrameLocks noChangeAspect="1"/>
          </p:cNvGraphicFramePr>
          <p:nvPr>
            <p:ph sz="quarter" idx="2"/>
          </p:nvPr>
        </p:nvGraphicFramePr>
        <p:xfrm flipV="1">
          <a:off x="1963738" y="2324100"/>
          <a:ext cx="6440487" cy="1077913"/>
        </p:xfrm>
        <a:graphic>
          <a:graphicData uri="http://schemas.openxmlformats.org/presentationml/2006/ole">
            <p:oleObj spid="_x0000_s23555" name="Equation" r:id="rId4" imgW="5613120" imgH="939600" progId="Equation.DSMT4">
              <p:embed/>
            </p:oleObj>
          </a:graphicData>
        </a:graphic>
      </p:graphicFrame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1963738" y="5634000"/>
          <a:ext cx="3850723" cy="1116000"/>
        </p:xfrm>
        <a:graphic>
          <a:graphicData uri="http://schemas.openxmlformats.org/presentationml/2006/ole">
            <p:oleObj spid="_x0000_s23556" name="Equation" r:id="rId5" imgW="3288960" imgH="939600" progId="Equation.DSMT4">
              <p:embed/>
            </p:oleObj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963738" y="3414713"/>
          <a:ext cx="3756025" cy="1116012"/>
        </p:xfrm>
        <a:graphic>
          <a:graphicData uri="http://schemas.openxmlformats.org/presentationml/2006/ole">
            <p:oleObj spid="_x0000_s23557" name="Equation" r:id="rId6" imgW="3162240" imgH="939600" progId="Equation.DSMT4">
              <p:embed/>
            </p:oleObj>
          </a:graphicData>
        </a:graphic>
      </p:graphicFrame>
      <p:sp>
        <p:nvSpPr>
          <p:cNvPr id="23563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3564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3565" name="12 Elipse"/>
          <p:cNvSpPr>
            <a:spLocks noChangeArrowheads="1"/>
          </p:cNvSpPr>
          <p:nvPr/>
        </p:nvSpPr>
        <p:spPr bwMode="auto">
          <a:xfrm>
            <a:off x="2395084" y="2002972"/>
            <a:ext cx="246062" cy="319088"/>
          </a:xfrm>
          <a:prstGeom prst="ellipse">
            <a:avLst/>
          </a:prstGeom>
          <a:solidFill>
            <a:srgbClr val="FFC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4" name="13 Elipse"/>
          <p:cNvSpPr>
            <a:spLocks noChangeArrowheads="1"/>
          </p:cNvSpPr>
          <p:nvPr/>
        </p:nvSpPr>
        <p:spPr bwMode="auto">
          <a:xfrm>
            <a:off x="4463824" y="2765425"/>
            <a:ext cx="355600" cy="384175"/>
          </a:xfrm>
          <a:prstGeom prst="ellipse">
            <a:avLst/>
          </a:prstGeom>
          <a:solidFill>
            <a:srgbClr val="FFC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3567" name="Object 3"/>
          <p:cNvGraphicFramePr>
            <a:graphicFrameLocks noChangeAspect="1"/>
          </p:cNvGraphicFramePr>
          <p:nvPr/>
        </p:nvGraphicFramePr>
        <p:xfrm>
          <a:off x="3870327" y="1222375"/>
          <a:ext cx="2608263" cy="1116013"/>
        </p:xfrm>
        <a:graphic>
          <a:graphicData uri="http://schemas.openxmlformats.org/presentationml/2006/ole">
            <p:oleObj spid="_x0000_s23567" name="Equation" r:id="rId7" imgW="2197080" imgH="939600" progId="Equation.DSMT4">
              <p:embed/>
            </p:oleObj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1963738" y="4524375"/>
          <a:ext cx="4440238" cy="1116013"/>
        </p:xfrm>
        <a:graphic>
          <a:graphicData uri="http://schemas.openxmlformats.org/presentationml/2006/ole">
            <p:oleObj spid="_x0000_s23568" name="Equation" r:id="rId8" imgW="3733560" imgH="939600" progId="Equation.DSMT4">
              <p:embed/>
            </p:oleObj>
          </a:graphicData>
        </a:graphic>
      </p:graphicFrame>
      <p:sp>
        <p:nvSpPr>
          <p:cNvPr id="17" name="16 Elipse"/>
          <p:cNvSpPr>
            <a:spLocks noChangeArrowheads="1"/>
          </p:cNvSpPr>
          <p:nvPr/>
        </p:nvSpPr>
        <p:spPr bwMode="auto">
          <a:xfrm>
            <a:off x="4021139" y="3875768"/>
            <a:ext cx="696004" cy="384175"/>
          </a:xfrm>
          <a:prstGeom prst="ellipse">
            <a:avLst/>
          </a:prstGeom>
          <a:solidFill>
            <a:srgbClr val="FFC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45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Ejemplo: Gauss pivote escalado</a:t>
            </a:r>
            <a:endParaRPr lang="es-ES" smtClean="0"/>
          </a:p>
        </p:txBody>
      </p:sp>
      <p:graphicFrame>
        <p:nvGraphicFramePr>
          <p:cNvPr id="4393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20416" y="2739419"/>
          <a:ext cx="6119771" cy="1188000"/>
        </p:xfrm>
        <a:graphic>
          <a:graphicData uri="http://schemas.openxmlformats.org/presentationml/2006/ole">
            <p:oleObj spid="_x0000_s24578" name="Equation" r:id="rId3" imgW="5295600" imgH="1028520" progId="Equation.DSMT4">
              <p:embed/>
            </p:oleObj>
          </a:graphicData>
        </a:graphic>
      </p:graphicFrame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4588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4589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4461559" y="1295900"/>
          <a:ext cx="3385949" cy="1188000"/>
        </p:xfrm>
        <a:graphic>
          <a:graphicData uri="http://schemas.openxmlformats.org/presentationml/2006/ole">
            <p:oleObj spid="_x0000_s24580" name="Equation" r:id="rId4" imgW="2679480" imgH="939600" progId="Equation.DSMT4">
              <p:embed/>
            </p:oleObj>
          </a:graphicData>
        </a:graphic>
      </p:graphicFrame>
      <p:graphicFrame>
        <p:nvGraphicFramePr>
          <p:cNvPr id="3" name="Object 19"/>
          <p:cNvGraphicFramePr>
            <a:graphicFrameLocks noChangeAspect="1"/>
          </p:cNvGraphicFramePr>
          <p:nvPr/>
        </p:nvGraphicFramePr>
        <p:xfrm>
          <a:off x="1978472" y="5626458"/>
          <a:ext cx="4020348" cy="1188000"/>
        </p:xfrm>
        <a:graphic>
          <a:graphicData uri="http://schemas.openxmlformats.org/presentationml/2006/ole">
            <p:oleObj spid="_x0000_s24582" name="Equation" r:id="rId5" imgW="3162240" imgH="939600" progId="Equation.DSMT4">
              <p:embed/>
            </p:oleObj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2022014" y="1295900"/>
          <a:ext cx="2360312" cy="1188000"/>
        </p:xfrm>
        <a:graphic>
          <a:graphicData uri="http://schemas.openxmlformats.org/presentationml/2006/ole">
            <p:oleObj spid="_x0000_s24590" name="Equation" r:id="rId6" imgW="2019240" imgH="101592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920416" y="4182938"/>
          <a:ext cx="7223584" cy="1188000"/>
        </p:xfrm>
        <a:graphic>
          <a:graphicData uri="http://schemas.openxmlformats.org/presentationml/2006/ole">
            <p:oleObj spid="_x0000_s24591" name="Equation" r:id="rId7" imgW="6172200" imgH="1015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Método de Gauss-Jordan</a:t>
            </a:r>
            <a:endParaRPr lang="es-ES" smtClean="0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611" name="14 Marcador de contenido"/>
          <p:cNvSpPr>
            <a:spLocks noGrp="1"/>
          </p:cNvSpPr>
          <p:nvPr>
            <p:ph sz="half" idx="2"/>
          </p:nvPr>
        </p:nvSpPr>
        <p:spPr>
          <a:xfrm>
            <a:off x="1990725" y="1254125"/>
            <a:ext cx="6902450" cy="5603875"/>
          </a:xfrm>
        </p:spPr>
        <p:txBody>
          <a:bodyPr/>
          <a:lstStyle/>
          <a:p>
            <a:r>
              <a:rPr lang="es-ES" sz="1800" smtClean="0"/>
              <a:t>El sistema equivalente es diagonal</a:t>
            </a:r>
          </a:p>
          <a:p>
            <a:r>
              <a:rPr lang="es-ES" sz="1400" smtClean="0"/>
              <a:t>Opera para anular los coeficientes por encima y por debajo de la diagonal</a:t>
            </a:r>
          </a:p>
          <a:p>
            <a:pPr lvl="1"/>
            <a:r>
              <a:rPr lang="es-ES" sz="1400" smtClean="0"/>
              <a:t>Anular el elemento de la fila </a:t>
            </a:r>
            <a:r>
              <a:rPr lang="es-ES" sz="1400" i="1" smtClean="0"/>
              <a:t>j-</a:t>
            </a:r>
            <a:r>
              <a:rPr lang="es-ES" sz="1400" smtClean="0"/>
              <a:t>esima</a:t>
            </a:r>
            <a:r>
              <a:rPr lang="es-ES" sz="1400" i="1" smtClean="0"/>
              <a:t> </a:t>
            </a:r>
            <a:r>
              <a:rPr lang="es-ES" sz="1400" smtClean="0"/>
              <a:t>bajo la diagonal </a:t>
            </a:r>
            <a:r>
              <a:rPr lang="es-ES" sz="1400" i="1" smtClean="0"/>
              <a:t>i</a:t>
            </a:r>
            <a:r>
              <a:rPr lang="es-ES" sz="1400" smtClean="0"/>
              <a:t>-esima</a:t>
            </a:r>
          </a:p>
          <a:p>
            <a:pPr lvl="1"/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endParaRPr lang="es-ES" sz="1400" smtClean="0"/>
          </a:p>
          <a:p>
            <a:pPr lvl="2"/>
            <a:endParaRPr lang="es-ES" sz="1400" smtClean="0"/>
          </a:p>
          <a:p>
            <a:pPr lvl="2"/>
            <a:endParaRPr lang="es-ES" sz="1400" smtClean="0"/>
          </a:p>
          <a:p>
            <a:pPr lvl="2"/>
            <a:r>
              <a:rPr lang="es-ES" sz="1400" smtClean="0"/>
              <a:t>Operaciones: 1 cociente, n-i productos y n-i sumas para (n-1) filas</a:t>
            </a:r>
          </a:p>
          <a:p>
            <a:r>
              <a:rPr lang="es-ES" sz="1800" smtClean="0"/>
              <a:t>Total de operaciones</a:t>
            </a:r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pPr lvl="2">
              <a:buFont typeface="Wingdings" pitchFamily="2" charset="2"/>
              <a:buNone/>
            </a:pPr>
            <a:endParaRPr lang="es-ES" sz="1000" smtClean="0"/>
          </a:p>
          <a:p>
            <a:r>
              <a:rPr lang="es-ES" sz="1600" smtClean="0"/>
              <a:t>Un sistema de 9(100) ecuaciones requiere 288 (490.000)productos</a:t>
            </a:r>
            <a:endParaRPr lang="es-ES" sz="1000" smtClean="0"/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2671763" y="2054225"/>
          <a:ext cx="6251575" cy="2298700"/>
        </p:xfrm>
        <a:graphic>
          <a:graphicData uri="http://schemas.openxmlformats.org/presentationml/2006/ole">
            <p:oleObj spid="_x0000_s25602" name="Equation" r:id="rId3" imgW="5740200" imgH="2108160" progId="Equation.DSMT4">
              <p:embed/>
            </p:oleObj>
          </a:graphicData>
        </a:graphic>
      </p:graphicFrame>
      <p:sp>
        <p:nvSpPr>
          <p:cNvPr id="25612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5613" name="Text Box 33"/>
          <p:cNvSpPr txBox="1">
            <a:spLocks noChangeArrowheads="1"/>
          </p:cNvSpPr>
          <p:nvPr/>
        </p:nvSpPr>
        <p:spPr bwMode="auto">
          <a:xfrm>
            <a:off x="0" y="3592513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2406650" y="4954588"/>
          <a:ext cx="3886200" cy="1368425"/>
        </p:xfrm>
        <a:graphic>
          <a:graphicData uri="http://schemas.openxmlformats.org/presentationml/2006/ole">
            <p:oleObj spid="_x0000_s25603" name="Equation" r:id="rId4" imgW="274320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Ejemplo: Gauss-Jordan</a:t>
            </a:r>
            <a:endParaRPr lang="es-ES" smtClean="0"/>
          </a:p>
        </p:txBody>
      </p:sp>
      <p:graphicFrame>
        <p:nvGraphicFramePr>
          <p:cNvPr id="4474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094365" y="2668739"/>
          <a:ext cx="3986797" cy="1224000"/>
        </p:xfrm>
        <a:graphic>
          <a:graphicData uri="http://schemas.openxmlformats.org/presentationml/2006/ole">
            <p:oleObj spid="_x0000_s26627" name="Equation" r:id="rId3" imgW="3060360" imgH="939600" progId="Equation.DSMT4">
              <p:embed/>
            </p:oleObj>
          </a:graphicData>
        </a:graphic>
      </p:graphicFrame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47498" name="Object 10"/>
          <p:cNvGraphicFramePr>
            <a:graphicFrameLocks noChangeAspect="1"/>
          </p:cNvGraphicFramePr>
          <p:nvPr/>
        </p:nvGraphicFramePr>
        <p:xfrm>
          <a:off x="2094365" y="5383667"/>
          <a:ext cx="3912000" cy="1224000"/>
        </p:xfrm>
        <a:graphic>
          <a:graphicData uri="http://schemas.openxmlformats.org/presentationml/2006/ole">
            <p:oleObj spid="_x0000_s26628" name="Equation" r:id="rId4" imgW="3047760" imgH="939600" progId="Equation.DSMT4">
              <p:embed/>
            </p:oleObj>
          </a:graphicData>
        </a:graphic>
      </p:graphicFrame>
      <p:graphicFrame>
        <p:nvGraphicFramePr>
          <p:cNvPr id="447499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2094365" y="4026203"/>
          <a:ext cx="4099759" cy="1224000"/>
        </p:xfrm>
        <a:graphic>
          <a:graphicData uri="http://schemas.openxmlformats.org/presentationml/2006/ole">
            <p:oleObj spid="_x0000_s26629" name="Equation" r:id="rId5" imgW="3149280" imgH="939600" progId="Equation.DSMT4">
              <p:embed/>
            </p:oleObj>
          </a:graphicData>
        </a:graphic>
      </p:graphicFrame>
      <p:sp>
        <p:nvSpPr>
          <p:cNvPr id="26635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6636" name="Text Box 33"/>
          <p:cNvSpPr txBox="1">
            <a:spLocks noChangeArrowheads="1"/>
          </p:cNvSpPr>
          <p:nvPr/>
        </p:nvSpPr>
        <p:spPr bwMode="auto">
          <a:xfrm>
            <a:off x="0" y="36068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2663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094365" y="1311275"/>
          <a:ext cx="2232973" cy="1224000"/>
        </p:xfrm>
        <a:graphic>
          <a:graphicData uri="http://schemas.openxmlformats.org/presentationml/2006/ole">
            <p:oleObj spid="_x0000_s26637" name="Equation" r:id="rId6" imgW="1714320" imgH="939600" progId="Equation.DSMT4">
              <p:embed/>
            </p:oleObj>
          </a:graphicData>
        </a:graphic>
      </p:graphicFrame>
      <p:graphicFrame>
        <p:nvGraphicFramePr>
          <p:cNvPr id="26638" name="Object 3"/>
          <p:cNvGraphicFramePr>
            <a:graphicFrameLocks noChangeAspect="1"/>
          </p:cNvGraphicFramePr>
          <p:nvPr/>
        </p:nvGraphicFramePr>
        <p:xfrm>
          <a:off x="4344313" y="1311275"/>
          <a:ext cx="3174034" cy="1224000"/>
        </p:xfrm>
        <a:graphic>
          <a:graphicData uri="http://schemas.openxmlformats.org/presentationml/2006/ole">
            <p:oleObj spid="_x0000_s26638" name="Equation" r:id="rId7" imgW="2438280" imgH="939600" progId="Equation.DSMT4">
              <p:embed/>
            </p:oleObj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5990546" y="5383667"/>
          <a:ext cx="1320000" cy="1224000"/>
        </p:xfrm>
        <a:graphic>
          <a:graphicData uri="http://schemas.openxmlformats.org/presentationml/2006/ole">
            <p:oleObj spid="_x0000_s26639" name="Equation" r:id="rId8" imgW="102852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Intrepretación matricial de Gauss sin pivoteo</a:t>
            </a:r>
            <a:endParaRPr lang="es-ES" smtClean="0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8674" name="Object 7"/>
          <p:cNvGraphicFramePr>
            <a:graphicFrameLocks noChangeAspect="1"/>
          </p:cNvGraphicFramePr>
          <p:nvPr/>
        </p:nvGraphicFramePr>
        <p:xfrm>
          <a:off x="2073275" y="3262313"/>
          <a:ext cx="6919913" cy="1798637"/>
        </p:xfrm>
        <a:graphic>
          <a:graphicData uri="http://schemas.openxmlformats.org/presentationml/2006/ole">
            <p:oleObj spid="_x0000_s28674" name="Equation" r:id="rId3" imgW="5181480" imgH="1346040" progId="Equation.DSMT4">
              <p:embed/>
            </p:oleObj>
          </a:graphicData>
        </a:graphic>
      </p:graphicFrame>
      <p:sp>
        <p:nvSpPr>
          <p:cNvPr id="2868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8685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074863" y="5214938"/>
          <a:ext cx="2117725" cy="360362"/>
        </p:xfrm>
        <a:graphic>
          <a:graphicData uri="http://schemas.openxmlformats.org/presentationml/2006/ole">
            <p:oleObj spid="_x0000_s28675" name="Equation" r:id="rId4" imgW="1346040" imgH="228600" progId="Equation.DSMT4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089150" y="1243013"/>
          <a:ext cx="6796088" cy="1943100"/>
        </p:xfrm>
        <a:graphic>
          <a:graphicData uri="http://schemas.openxmlformats.org/presentationml/2006/ole">
            <p:oleObj spid="_x0000_s28676" name="Equation" r:id="rId5" imgW="5067000" imgH="1447560" progId="Equation.DSMT4">
              <p:embed/>
            </p:oleObj>
          </a:graphicData>
        </a:graphic>
      </p:graphicFrame>
      <p:sp>
        <p:nvSpPr>
          <p:cNvPr id="28686" name="14 Marcador de contenido"/>
          <p:cNvSpPr>
            <a:spLocks noGrp="1"/>
          </p:cNvSpPr>
          <p:nvPr>
            <p:ph sz="half" idx="2"/>
          </p:nvPr>
        </p:nvSpPr>
        <p:spPr>
          <a:xfrm>
            <a:off x="1976438" y="5722938"/>
            <a:ext cx="5932528" cy="427037"/>
          </a:xfrm>
        </p:spPr>
        <p:txBody>
          <a:bodyPr/>
          <a:lstStyle/>
          <a:p>
            <a:r>
              <a:rPr lang="es-ES" sz="1800" dirty="0" err="1" smtClean="0">
                <a:solidFill>
                  <a:srgbClr val="FF0000"/>
                </a:solidFill>
              </a:rPr>
              <a:t>T</a:t>
            </a:r>
            <a:r>
              <a:rPr lang="es-ES" sz="1800" baseline="30000" dirty="0" err="1" smtClean="0">
                <a:solidFill>
                  <a:srgbClr val="FF0000"/>
                </a:solidFill>
              </a:rPr>
              <a:t>ma</a:t>
            </a:r>
            <a:r>
              <a:rPr lang="es-ES" sz="1800" dirty="0" smtClean="0">
                <a:solidFill>
                  <a:srgbClr val="FF0000"/>
                </a:solidFill>
              </a:rPr>
              <a:t>: </a:t>
            </a:r>
            <a:r>
              <a:rPr lang="es-ES" sz="1800" dirty="0" smtClean="0"/>
              <a:t>Las matrices   verifican </a:t>
            </a:r>
            <a:r>
              <a:rPr lang="es-ES" sz="1800" i="1" dirty="0" err="1" smtClean="0"/>
              <a:t>L</a:t>
            </a:r>
            <a:r>
              <a:rPr lang="es-ES" sz="1800" i="1" baseline="-25000" dirty="0" err="1" smtClean="0"/>
              <a:t>k</a:t>
            </a:r>
            <a:r>
              <a:rPr lang="es-ES" sz="1800" dirty="0" smtClean="0"/>
              <a:t> verifican (</a:t>
            </a:r>
            <a:r>
              <a:rPr lang="es-ES" sz="1800" i="1" dirty="0" err="1" smtClean="0"/>
              <a:t>L</a:t>
            </a:r>
            <a:r>
              <a:rPr lang="es-ES" sz="1800" i="1" baseline="-25000" dirty="0" err="1" smtClean="0"/>
              <a:t>k</a:t>
            </a:r>
            <a:r>
              <a:rPr lang="es-ES" sz="1800" i="1" dirty="0" smtClean="0"/>
              <a:t>)</a:t>
            </a:r>
            <a:r>
              <a:rPr lang="es-ES" sz="1800" i="1" baseline="30000" dirty="0" smtClean="0"/>
              <a:t>-1</a:t>
            </a:r>
            <a:r>
              <a:rPr lang="es-ES" sz="1800" i="1" dirty="0" smtClean="0"/>
              <a:t>=2I-L</a:t>
            </a:r>
            <a:r>
              <a:rPr lang="es-ES" sz="1800" i="1" baseline="-25000" dirty="0" smtClean="0"/>
              <a:t>k</a:t>
            </a:r>
          </a:p>
        </p:txBody>
      </p:sp>
      <p:sp>
        <p:nvSpPr>
          <p:cNvPr id="28687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12113" y="5718175"/>
            <a:ext cx="865187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  <a:hlinkClick r:id="rId6" action="ppaction://hlinksldjump"/>
              </a:rPr>
              <a:t>Demo</a:t>
            </a:r>
            <a:endParaRPr lang="es-ES" sz="1400" b="1" i="0" u="sng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Factorización</a:t>
            </a:r>
            <a:endParaRPr lang="es-ES" smtClean="0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708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709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9710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2386013" y="2551113"/>
          <a:ext cx="4975225" cy="381000"/>
        </p:xfrm>
        <a:graphic>
          <a:graphicData uri="http://schemas.openxmlformats.org/presentationml/2006/ole">
            <p:oleObj spid="_x0000_s29698" name="Equation" r:id="rId3" imgW="3162240" imgH="241200" progId="Equation.DSMT4">
              <p:embed/>
            </p:oleObj>
          </a:graphicData>
        </a:graphic>
      </p:graphicFrame>
      <p:sp>
        <p:nvSpPr>
          <p:cNvPr id="29711" name="14 Marcador de contenido"/>
          <p:cNvSpPr>
            <a:spLocks noGrp="1"/>
          </p:cNvSpPr>
          <p:nvPr>
            <p:ph sz="half" idx="2"/>
          </p:nvPr>
        </p:nvSpPr>
        <p:spPr>
          <a:xfrm>
            <a:off x="1976438" y="1223963"/>
            <a:ext cx="6046787" cy="1268412"/>
          </a:xfrm>
        </p:spPr>
        <p:txBody>
          <a:bodyPr/>
          <a:lstStyle/>
          <a:p>
            <a:r>
              <a:rPr lang="es-ES" sz="1800" smtClean="0">
                <a:solidFill>
                  <a:srgbClr val="FF0000"/>
                </a:solidFill>
              </a:rPr>
              <a:t>T</a:t>
            </a:r>
            <a:r>
              <a:rPr lang="es-ES" sz="1800" baseline="30000" smtClean="0">
                <a:solidFill>
                  <a:srgbClr val="FF0000"/>
                </a:solidFill>
              </a:rPr>
              <a:t>ma</a:t>
            </a:r>
            <a:r>
              <a:rPr lang="es-ES" sz="1800" smtClean="0">
                <a:solidFill>
                  <a:srgbClr val="FF0000"/>
                </a:solidFill>
              </a:rPr>
              <a:t>: </a:t>
            </a:r>
            <a:r>
              <a:rPr lang="es-ES" sz="1800" smtClean="0"/>
              <a:t>El producto de matrices triangulares inferiores (superiores) es una matriz triangular inferior (superior)</a:t>
            </a:r>
          </a:p>
          <a:p>
            <a:r>
              <a:rPr lang="es-ES" sz="1800" smtClean="0">
                <a:solidFill>
                  <a:srgbClr val="FF0000"/>
                </a:solidFill>
              </a:rPr>
              <a:t>T</a:t>
            </a:r>
            <a:r>
              <a:rPr lang="es-ES" sz="1800" baseline="30000" smtClean="0">
                <a:solidFill>
                  <a:srgbClr val="FF0000"/>
                </a:solidFill>
              </a:rPr>
              <a:t>ma</a:t>
            </a:r>
            <a:r>
              <a:rPr lang="es-ES" sz="1800" smtClean="0">
                <a:solidFill>
                  <a:srgbClr val="FF0000"/>
                </a:solidFill>
              </a:rPr>
              <a:t>: </a:t>
            </a:r>
            <a:r>
              <a:rPr lang="es-ES" sz="1800" smtClean="0"/>
              <a:t>La inversa de una matriz triangular inferior (superior) es una matriz triangular inferior (superior)</a:t>
            </a:r>
          </a:p>
        </p:txBody>
      </p:sp>
      <p:sp>
        <p:nvSpPr>
          <p:cNvPr id="29712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86725" y="1352550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  <a:hlinkClick r:id="rId4" action="ppaction://hlinksldjump"/>
              </a:rPr>
              <a:t>Demo</a:t>
            </a:r>
            <a:endParaRPr lang="es-ES" sz="1400" b="1" i="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13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86725" y="2001838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  <a:hlinkClick r:id="rId4" action="ppaction://hlinksldjump"/>
              </a:rPr>
              <a:t>Demo</a:t>
            </a:r>
            <a:endParaRPr lang="es-ES" sz="1400" b="1" i="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14 Marcador de contenido"/>
          <p:cNvSpPr>
            <a:spLocks noGrp="1"/>
          </p:cNvSpPr>
          <p:nvPr>
            <p:ph sz="half" idx="2"/>
          </p:nvPr>
        </p:nvSpPr>
        <p:spPr>
          <a:xfrm>
            <a:off x="1981200" y="2991991"/>
            <a:ext cx="4714875" cy="1012825"/>
          </a:xfrm>
        </p:spPr>
        <p:txBody>
          <a:bodyPr/>
          <a:lstStyle/>
          <a:p>
            <a:r>
              <a:rPr lang="es-ES" sz="1800" dirty="0" err="1" smtClean="0"/>
              <a:t>Doodlittle</a:t>
            </a:r>
            <a:r>
              <a:rPr lang="es-ES" sz="1800" dirty="0" smtClean="0"/>
              <a:t> (Matrices regulares): </a:t>
            </a:r>
            <a:r>
              <a:rPr lang="es-ES" sz="1800" i="1" dirty="0" smtClean="0"/>
              <a:t>A=L</a:t>
            </a:r>
            <a:r>
              <a:rPr lang="es-ES" sz="1800" i="1" dirty="0" smtClean="0">
                <a:sym typeface="Symbol" pitchFamily="18" charset="2"/>
              </a:rPr>
              <a:t>U</a:t>
            </a:r>
            <a:r>
              <a:rPr lang="es-ES" sz="1800" dirty="0" smtClean="0"/>
              <a:t> </a:t>
            </a:r>
          </a:p>
          <a:p>
            <a:pPr lvl="1"/>
            <a:r>
              <a:rPr lang="es-ES" sz="1400" i="1" dirty="0" smtClean="0"/>
              <a:t>L</a:t>
            </a:r>
            <a:r>
              <a:rPr lang="es-ES" sz="1400" dirty="0" smtClean="0"/>
              <a:t> es triangular inferior con diagonal unitaria </a:t>
            </a:r>
          </a:p>
          <a:p>
            <a:pPr lvl="1"/>
            <a:r>
              <a:rPr lang="es-ES" sz="1400" dirty="0" smtClean="0"/>
              <a:t>U es triangular superior</a:t>
            </a:r>
          </a:p>
        </p:txBody>
      </p:sp>
      <p:sp>
        <p:nvSpPr>
          <p:cNvPr id="22" name="14 Marcador de contenido"/>
          <p:cNvSpPr>
            <a:spLocks noGrp="1"/>
          </p:cNvSpPr>
          <p:nvPr>
            <p:ph sz="half" idx="2"/>
          </p:nvPr>
        </p:nvSpPr>
        <p:spPr>
          <a:xfrm>
            <a:off x="1985963" y="4226489"/>
            <a:ext cx="4738687" cy="1012825"/>
          </a:xfrm>
        </p:spPr>
        <p:txBody>
          <a:bodyPr/>
          <a:lstStyle/>
          <a:p>
            <a:r>
              <a:rPr lang="es-ES" sz="1800" dirty="0" err="1" smtClean="0"/>
              <a:t>Crout</a:t>
            </a:r>
            <a:r>
              <a:rPr lang="es-ES" sz="1800" dirty="0" smtClean="0"/>
              <a:t> (Matrices simétricas): </a:t>
            </a:r>
            <a:r>
              <a:rPr lang="es-ES" sz="1800" i="1" dirty="0" smtClean="0"/>
              <a:t>A=L</a:t>
            </a:r>
            <a:r>
              <a:rPr lang="es-ES" sz="1800" i="1" dirty="0" smtClean="0">
                <a:sym typeface="Symbol" pitchFamily="18" charset="2"/>
              </a:rPr>
              <a:t>DL</a:t>
            </a:r>
            <a:r>
              <a:rPr lang="es-ES" sz="1800" i="1" baseline="30000" dirty="0" smtClean="0">
                <a:sym typeface="Symbol" pitchFamily="18" charset="2"/>
              </a:rPr>
              <a:t>T</a:t>
            </a:r>
            <a:endParaRPr lang="es-ES" sz="1800" baseline="30000" dirty="0" smtClean="0"/>
          </a:p>
          <a:p>
            <a:pPr lvl="1"/>
            <a:r>
              <a:rPr lang="es-ES" sz="1400" i="1" dirty="0" smtClean="0"/>
              <a:t>L</a:t>
            </a:r>
            <a:r>
              <a:rPr lang="es-ES" sz="1400" dirty="0" smtClean="0"/>
              <a:t> es triangular inferior con diagonal unitaria </a:t>
            </a:r>
          </a:p>
          <a:p>
            <a:pPr lvl="1"/>
            <a:r>
              <a:rPr lang="es-ES" sz="1400" i="1" dirty="0" smtClean="0"/>
              <a:t>D</a:t>
            </a:r>
            <a:r>
              <a:rPr lang="es-ES" sz="1400" dirty="0" smtClean="0"/>
              <a:t> es diagonal</a:t>
            </a:r>
          </a:p>
        </p:txBody>
      </p:sp>
      <p:sp>
        <p:nvSpPr>
          <p:cNvPr id="23" name="14 Marcador de contenido"/>
          <p:cNvSpPr>
            <a:spLocks noGrp="1"/>
          </p:cNvSpPr>
          <p:nvPr>
            <p:ph sz="half" idx="2"/>
          </p:nvPr>
        </p:nvSpPr>
        <p:spPr>
          <a:xfrm>
            <a:off x="1990725" y="5525990"/>
            <a:ext cx="5452066" cy="1011238"/>
          </a:xfrm>
        </p:spPr>
        <p:txBody>
          <a:bodyPr/>
          <a:lstStyle/>
          <a:p>
            <a:r>
              <a:rPr lang="es-ES" sz="1800" dirty="0" err="1" smtClean="0"/>
              <a:t>Choleski</a:t>
            </a:r>
            <a:r>
              <a:rPr lang="es-ES" sz="1800" dirty="0" smtClean="0"/>
              <a:t> (Matrices definidas positivas): </a:t>
            </a:r>
            <a:r>
              <a:rPr lang="es-ES" sz="1800" i="1" dirty="0" smtClean="0"/>
              <a:t>A=L</a:t>
            </a:r>
            <a:r>
              <a:rPr lang="es-ES" sz="1800" i="1" dirty="0" smtClean="0">
                <a:sym typeface="Symbol" pitchFamily="18" charset="2"/>
              </a:rPr>
              <a:t> L</a:t>
            </a:r>
            <a:r>
              <a:rPr lang="es-ES" sz="1800" i="1" baseline="30000" dirty="0" smtClean="0">
                <a:sym typeface="Symbol" pitchFamily="18" charset="2"/>
              </a:rPr>
              <a:t>T</a:t>
            </a:r>
            <a:endParaRPr lang="es-ES" sz="1800" dirty="0" smtClean="0"/>
          </a:p>
          <a:p>
            <a:pPr lvl="1"/>
            <a:r>
              <a:rPr lang="es-ES" sz="1400" i="1" dirty="0" smtClean="0"/>
              <a:t>L</a:t>
            </a:r>
            <a:r>
              <a:rPr lang="es-ES" sz="1400" dirty="0" smtClean="0"/>
              <a:t> es triangular inferior con diagonal de términos positivos no necesariamente unitarios </a:t>
            </a:r>
          </a:p>
        </p:txBody>
      </p:sp>
      <p:sp>
        <p:nvSpPr>
          <p:cNvPr id="297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5324913" y="3487327"/>
          <a:ext cx="2387600" cy="720725"/>
        </p:xfrm>
        <a:graphic>
          <a:graphicData uri="http://schemas.openxmlformats.org/presentationml/2006/ole">
            <p:oleObj spid="_x0000_s29699" name="Equation" r:id="rId5" imgW="1511280" imgH="457200" progId="Equation.DSMT4">
              <p:embed/>
            </p:oleObj>
          </a:graphicData>
        </a:graphic>
      </p:graphicFrame>
      <p:sp>
        <p:nvSpPr>
          <p:cNvPr id="29718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71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4981739" y="4473313"/>
          <a:ext cx="2716213" cy="1081087"/>
        </p:xfrm>
        <a:graphic>
          <a:graphicData uri="http://schemas.openxmlformats.org/presentationml/2006/ole">
            <p:oleObj spid="_x0000_s29700" name="Equation" r:id="rId6" imgW="1790640" imgH="711000" progId="Equation.DSMT4">
              <p:embed/>
            </p:oleObj>
          </a:graphicData>
        </a:graphic>
      </p:graphicFrame>
      <p:sp>
        <p:nvSpPr>
          <p:cNvPr id="29720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7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5146060" y="6085698"/>
          <a:ext cx="2559050" cy="719137"/>
        </p:xfrm>
        <a:graphic>
          <a:graphicData uri="http://schemas.openxmlformats.org/presentationml/2006/ole">
            <p:oleObj spid="_x0000_s29701" name="Equation" r:id="rId7" imgW="1612800" imgH="457200" progId="Equation.DSMT4">
              <p:embed/>
            </p:oleObj>
          </a:graphicData>
        </a:graphic>
      </p:graphicFrame>
      <p:sp>
        <p:nvSpPr>
          <p:cNvPr id="29722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Interpretación matricial del intercambio de filas y columnas</a:t>
            </a:r>
          </a:p>
        </p:txBody>
      </p:sp>
      <p:sp>
        <p:nvSpPr>
          <p:cNvPr id="30725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074863" y="1317625"/>
          <a:ext cx="5400675" cy="4803775"/>
        </p:xfrm>
        <a:graphic>
          <a:graphicData uri="http://schemas.openxmlformats.org/presentationml/2006/ole">
            <p:oleObj spid="_x0000_s30722" name="Equation" r:id="rId3" imgW="3987720" imgH="3555720" progId="Equation.DSMT4">
              <p:embed/>
            </p:oleObj>
          </a:graphicData>
        </a:graphic>
      </p:graphicFrame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4943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728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0729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16" name="15 Arco"/>
          <p:cNvSpPr/>
          <p:nvPr/>
        </p:nvSpPr>
        <p:spPr bwMode="auto">
          <a:xfrm>
            <a:off x="6946900" y="3082925"/>
            <a:ext cx="708025" cy="309563"/>
          </a:xfrm>
          <a:prstGeom prst="arc">
            <a:avLst>
              <a:gd name="adj1" fmla="val 16200000"/>
              <a:gd name="adj2" fmla="val 580259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sp>
        <p:nvSpPr>
          <p:cNvPr id="17" name="16 Arco"/>
          <p:cNvSpPr/>
          <p:nvPr/>
        </p:nvSpPr>
        <p:spPr bwMode="auto">
          <a:xfrm rot="5400000">
            <a:off x="5580063" y="5903913"/>
            <a:ext cx="415925" cy="371475"/>
          </a:xfrm>
          <a:prstGeom prst="arc">
            <a:avLst>
              <a:gd name="adj1" fmla="val 16200000"/>
              <a:gd name="adj2" fmla="val 55234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/>
          </a:p>
        </p:txBody>
      </p:sp>
      <p:sp>
        <p:nvSpPr>
          <p:cNvPr id="30732" name="17 Rectángulo"/>
          <p:cNvSpPr>
            <a:spLocks noChangeArrowheads="1"/>
          </p:cNvSpPr>
          <p:nvPr/>
        </p:nvSpPr>
        <p:spPr bwMode="auto">
          <a:xfrm>
            <a:off x="5413375" y="2905125"/>
            <a:ext cx="1798638" cy="590550"/>
          </a:xfrm>
          <a:prstGeom prst="rect">
            <a:avLst/>
          </a:prstGeom>
          <a:solidFill>
            <a:srgbClr val="FFC000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733" name="18 Rectángulo"/>
          <p:cNvSpPr>
            <a:spLocks noChangeArrowheads="1"/>
          </p:cNvSpPr>
          <p:nvPr/>
        </p:nvSpPr>
        <p:spPr bwMode="auto">
          <a:xfrm>
            <a:off x="5446713" y="4518025"/>
            <a:ext cx="688975" cy="1558925"/>
          </a:xfrm>
          <a:prstGeom prst="rect">
            <a:avLst/>
          </a:prstGeom>
          <a:solidFill>
            <a:srgbClr val="FFC000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" name="14 Marcador de contenido"/>
          <p:cNvSpPr>
            <a:spLocks noGrp="1"/>
          </p:cNvSpPr>
          <p:nvPr>
            <p:ph sz="half" idx="2"/>
          </p:nvPr>
        </p:nvSpPr>
        <p:spPr>
          <a:xfrm>
            <a:off x="1931988" y="6327775"/>
            <a:ext cx="1901825" cy="396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smtClean="0">
                <a:solidFill>
                  <a:srgbClr val="FF0000"/>
                </a:solidFill>
              </a:rPr>
              <a:t>Propiedades:</a:t>
            </a:r>
            <a:endParaRPr lang="es-ES" sz="1800" smtClean="0"/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3655552" y="6315075"/>
          <a:ext cx="4291013" cy="431800"/>
        </p:xfrm>
        <a:graphic>
          <a:graphicData uri="http://schemas.openxmlformats.org/presentationml/2006/ole">
            <p:oleObj spid="_x0000_s30723" name="Equation" r:id="rId4" imgW="2514600" imgH="253800" progId="Equation.DSMT4">
              <p:embed/>
            </p:oleObj>
          </a:graphicData>
        </a:graphic>
      </p:graphicFrame>
      <p:sp>
        <p:nvSpPr>
          <p:cNvPr id="30735" name="Text Box 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161338" y="6351588"/>
            <a:ext cx="865187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>
                <a:solidFill>
                  <a:srgbClr val="FF0000"/>
                </a:solidFill>
                <a:latin typeface="Times New Roman" pitchFamily="18" charset="0"/>
                <a:hlinkClick r:id="rId6" action="ppaction://hlinksldjump"/>
              </a:rPr>
              <a:t>Demo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Factorización de Doodlittle:</a:t>
            </a:r>
            <a:r>
              <a:rPr lang="es-ES" smtClean="0"/>
              <a:t> (L</a:t>
            </a:r>
            <a:r>
              <a:rPr lang="es-ES" smtClean="0">
                <a:sym typeface="Symbol" pitchFamily="18" charset="2"/>
              </a:rPr>
              <a:t>U</a:t>
            </a:r>
            <a:r>
              <a:rPr lang="es-ES_tradnl" smtClean="0">
                <a:sym typeface="Symbol" pitchFamily="18" charset="2"/>
              </a:rPr>
              <a:t>)x=Mb</a:t>
            </a:r>
            <a:endParaRPr lang="es-ES" smtClean="0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55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1756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1757" name="14 Marcador de contenido"/>
          <p:cNvSpPr>
            <a:spLocks noGrp="1"/>
          </p:cNvSpPr>
          <p:nvPr>
            <p:ph sz="half" idx="2"/>
          </p:nvPr>
        </p:nvSpPr>
        <p:spPr>
          <a:xfrm>
            <a:off x="1976438" y="1223963"/>
            <a:ext cx="2565400" cy="36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smtClean="0"/>
              <a:t>Factorización directa</a:t>
            </a:r>
          </a:p>
        </p:txBody>
      </p:sp>
      <p:sp>
        <p:nvSpPr>
          <p:cNvPr id="317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59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6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61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6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63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2047875" y="1549400"/>
          <a:ext cx="4900613" cy="3348038"/>
        </p:xfrm>
        <a:graphic>
          <a:graphicData uri="http://schemas.openxmlformats.org/presentationml/2006/ole">
            <p:oleObj spid="_x0000_s31746" name="Equation" r:id="rId3" imgW="3759120" imgH="2565360" progId="Equation.DSMT4">
              <p:embed/>
            </p:oleObj>
          </a:graphicData>
        </a:graphic>
      </p:graphicFrame>
      <p:sp>
        <p:nvSpPr>
          <p:cNvPr id="317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65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66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76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4183063" y="4910138"/>
          <a:ext cx="4873625" cy="1979612"/>
        </p:xfrm>
        <a:graphic>
          <a:graphicData uri="http://schemas.openxmlformats.org/presentationml/2006/ole">
            <p:oleObj spid="_x0000_s31747" name="Equation" r:id="rId4" imgW="3581280" imgH="1447560" progId="Equation.DSMT4">
              <p:embed/>
            </p:oleObj>
          </a:graphicData>
        </a:graphic>
      </p:graphicFrame>
      <p:sp>
        <p:nvSpPr>
          <p:cNvPr id="31768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9" name="14 Marcador de contenido"/>
          <p:cNvSpPr>
            <a:spLocks noGrp="1"/>
          </p:cNvSpPr>
          <p:nvPr>
            <p:ph sz="half" idx="2"/>
          </p:nvPr>
        </p:nvSpPr>
        <p:spPr>
          <a:xfrm>
            <a:off x="1981200" y="5033963"/>
            <a:ext cx="2566988" cy="36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dirty="0" smtClean="0"/>
              <a:t>Ejemplo (4 cifras)</a:t>
            </a:r>
          </a:p>
        </p:txBody>
      </p:sp>
      <p:sp>
        <p:nvSpPr>
          <p:cNvPr id="26" name="25 Elipse"/>
          <p:cNvSpPr/>
          <p:nvPr/>
        </p:nvSpPr>
        <p:spPr bwMode="auto">
          <a:xfrm>
            <a:off x="6578931" y="4429496"/>
            <a:ext cx="249382" cy="332509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s-E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Elipse"/>
          <p:cNvSpPr/>
          <p:nvPr/>
        </p:nvSpPr>
        <p:spPr bwMode="auto">
          <a:xfrm>
            <a:off x="5092536" y="4415641"/>
            <a:ext cx="249382" cy="332509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s-E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791315" y="3641398"/>
            <a:ext cx="1074996" cy="30777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Algoritmo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26" grpId="0" animBg="1"/>
      <p:bldP spid="27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Factorización de Crout:</a:t>
            </a:r>
            <a:r>
              <a:rPr lang="es-ES" smtClean="0"/>
              <a:t> (L</a:t>
            </a:r>
            <a:r>
              <a:rPr lang="es-ES" smtClean="0">
                <a:sym typeface="Symbol" pitchFamily="18" charset="2"/>
              </a:rPr>
              <a:t>DL</a:t>
            </a:r>
            <a:r>
              <a:rPr lang="es-ES" baseline="30000" smtClean="0">
                <a:sym typeface="Symbol" pitchFamily="18" charset="2"/>
              </a:rPr>
              <a:t>T</a:t>
            </a:r>
            <a:r>
              <a:rPr lang="es-ES_tradnl" smtClean="0">
                <a:sym typeface="Symbol" pitchFamily="18" charset="2"/>
              </a:rPr>
              <a:t>)Mx=Mb</a:t>
            </a:r>
            <a:endParaRPr lang="es-ES" smtClean="0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79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2780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2781" name="14 Marcador de contenido"/>
          <p:cNvSpPr>
            <a:spLocks noGrp="1"/>
          </p:cNvSpPr>
          <p:nvPr>
            <p:ph sz="half" idx="2"/>
          </p:nvPr>
        </p:nvSpPr>
        <p:spPr>
          <a:xfrm>
            <a:off x="1976438" y="1223963"/>
            <a:ext cx="2565400" cy="36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dirty="0" smtClean="0"/>
              <a:t>Factorización directa</a:t>
            </a:r>
          </a:p>
        </p:txBody>
      </p:sp>
      <p:sp>
        <p:nvSpPr>
          <p:cNvPr id="327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83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8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85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8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87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14538" y="1484313"/>
          <a:ext cx="5972175" cy="3348037"/>
        </p:xfrm>
        <a:graphic>
          <a:graphicData uri="http://schemas.openxmlformats.org/presentationml/2006/ole">
            <p:oleObj spid="_x0000_s32770" name="Equation" r:id="rId3" imgW="4762440" imgH="2666880" progId="Equation.DSMT4">
              <p:embed/>
            </p:oleObj>
          </a:graphicData>
        </a:graphic>
      </p:graphicFrame>
      <p:sp>
        <p:nvSpPr>
          <p:cNvPr id="327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89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90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279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17771" name="Object 3"/>
          <p:cNvGraphicFramePr>
            <a:graphicFrameLocks noChangeAspect="1"/>
          </p:cNvGraphicFramePr>
          <p:nvPr/>
        </p:nvGraphicFramePr>
        <p:xfrm>
          <a:off x="3918447" y="4857750"/>
          <a:ext cx="4503738" cy="2028825"/>
        </p:xfrm>
        <a:graphic>
          <a:graphicData uri="http://schemas.openxmlformats.org/presentationml/2006/ole">
            <p:oleObj spid="_x0000_s32771" name="Equation" r:id="rId4" imgW="4305240" imgH="1930320" progId="Equation.DSMT4">
              <p:embed/>
            </p:oleObj>
          </a:graphicData>
        </a:graphic>
      </p:graphicFrame>
      <p:sp>
        <p:nvSpPr>
          <p:cNvPr id="32792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9" name="14 Marcador de contenido"/>
          <p:cNvSpPr>
            <a:spLocks noGrp="1"/>
          </p:cNvSpPr>
          <p:nvPr>
            <p:ph sz="half" idx="2"/>
          </p:nvPr>
        </p:nvSpPr>
        <p:spPr>
          <a:xfrm>
            <a:off x="1981200" y="4862513"/>
            <a:ext cx="2566988" cy="36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smtClean="0"/>
              <a:t>Ejemplo (4 cifras)</a:t>
            </a:r>
          </a:p>
        </p:txBody>
      </p:sp>
      <p:sp>
        <p:nvSpPr>
          <p:cNvPr id="26" name="25 Elipse"/>
          <p:cNvSpPr/>
          <p:nvPr/>
        </p:nvSpPr>
        <p:spPr bwMode="auto">
          <a:xfrm>
            <a:off x="6400800" y="4405745"/>
            <a:ext cx="285008" cy="285008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s-E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Elipse"/>
          <p:cNvSpPr/>
          <p:nvPr/>
        </p:nvSpPr>
        <p:spPr bwMode="auto">
          <a:xfrm>
            <a:off x="6472052" y="3536866"/>
            <a:ext cx="235528" cy="298863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s-E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779439" y="3415231"/>
            <a:ext cx="1074996" cy="30777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Algoritmo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Temario</a:t>
            </a:r>
            <a:endParaRPr lang="es-ES" smtClean="0"/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88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88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8855" name="Rectangle 15"/>
          <p:cNvSpPr>
            <a:spLocks noChangeArrowheads="1"/>
          </p:cNvSpPr>
          <p:nvPr/>
        </p:nvSpPr>
        <p:spPr bwMode="auto">
          <a:xfrm>
            <a:off x="1928813" y="1149350"/>
            <a:ext cx="7231062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b="1" i="0"/>
              <a:t>Cuestiones previas de análisis matricial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i="0"/>
              <a:t>Tipos de matrices particulares - Valores propios - Reducción de operadores - Cociente de Rayleigh- Normas vectoriales y matriciales - Normas matriciales subordinadas - Clasificación de métodos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b="1" i="0"/>
              <a:t>Métodos directos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i="0"/>
              <a:t>Introducción - El método de eliminación de Gauss – Técnicas de pivoteo: parcial, escalado y total - Evaluación del número de operaciones - Interpretación matricial del método de Gauss - Método de Gauss-Jordan - Factorización matricial: LU, LDL’ y LL’ - Condicionamiento de un sistema lineal - Cotas de error</a:t>
            </a:r>
            <a:r>
              <a:rPr lang="es-ES"/>
              <a:t> </a:t>
            </a:r>
            <a:r>
              <a:rPr lang="es-ES" i="0"/>
              <a:t>- Aplicaciones al cálculo de la inversa y del determinante de una matriz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b="1" i="0"/>
              <a:t>Métodos iterativos 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i="0"/>
              <a:t>Introducción - Sucesiones vectoriales y matriciales - Convergencia de un método iterativo - Velocidad media de convergencia - Test de parada - Métodos iterativos de Jacobi, Gauss-Seidel y relajación - Análisis de la convergencia - Comparación de los métodos directos con los métodos iterativos.</a:t>
            </a:r>
          </a:p>
        </p:txBody>
      </p:sp>
      <p:sp>
        <p:nvSpPr>
          <p:cNvPr id="78856" name="Text Box 17"/>
          <p:cNvSpPr txBox="1">
            <a:spLocks noChangeArrowheads="1"/>
          </p:cNvSpPr>
          <p:nvPr/>
        </p:nvSpPr>
        <p:spPr bwMode="auto">
          <a:xfrm>
            <a:off x="0" y="1557338"/>
            <a:ext cx="1979613" cy="2185987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r>
              <a:rPr lang="es-ES" sz="1400" i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78857" name="Text Box 18"/>
          <p:cNvSpPr txBox="1">
            <a:spLocks noChangeArrowheads="1"/>
          </p:cNvSpPr>
          <p:nvPr/>
        </p:nvSpPr>
        <p:spPr bwMode="auto">
          <a:xfrm>
            <a:off x="0" y="24511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Factorización de Choleski:</a:t>
            </a:r>
            <a:r>
              <a:rPr lang="es-ES" smtClean="0"/>
              <a:t> (L</a:t>
            </a:r>
            <a:r>
              <a:rPr lang="es-ES" smtClean="0">
                <a:sym typeface="Symbol" pitchFamily="18" charset="2"/>
              </a:rPr>
              <a:t>L</a:t>
            </a:r>
            <a:r>
              <a:rPr lang="es-ES" baseline="30000" smtClean="0">
                <a:sym typeface="Symbol" pitchFamily="18" charset="2"/>
              </a:rPr>
              <a:t>T</a:t>
            </a:r>
            <a:r>
              <a:rPr lang="es-ES_tradnl" smtClean="0">
                <a:sym typeface="Symbol" pitchFamily="18" charset="2"/>
              </a:rPr>
              <a:t>)x=b</a:t>
            </a:r>
            <a:endParaRPr lang="es-ES" smtClean="0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3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3804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3805" name="14 Marcador de contenido"/>
          <p:cNvSpPr>
            <a:spLocks noGrp="1"/>
          </p:cNvSpPr>
          <p:nvPr>
            <p:ph sz="half" idx="2"/>
          </p:nvPr>
        </p:nvSpPr>
        <p:spPr>
          <a:xfrm>
            <a:off x="1976438" y="1223963"/>
            <a:ext cx="2565400" cy="36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dirty="0" smtClean="0"/>
              <a:t>Factorización directa</a:t>
            </a:r>
          </a:p>
        </p:txBody>
      </p:sp>
      <p:sp>
        <p:nvSpPr>
          <p:cNvPr id="338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7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9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1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611438" y="1436688"/>
          <a:ext cx="4778375" cy="3443287"/>
        </p:xfrm>
        <a:graphic>
          <a:graphicData uri="http://schemas.openxmlformats.org/presentationml/2006/ole">
            <p:oleObj spid="_x0000_s33794" name="Equation" r:id="rId3" imgW="3809880" imgH="2743200" progId="Equation.DSMT4">
              <p:embed/>
            </p:oleObj>
          </a:graphicData>
        </a:graphic>
      </p:graphicFrame>
      <p:sp>
        <p:nvSpPr>
          <p:cNvPr id="338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3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4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17771" name="Object 3"/>
          <p:cNvGraphicFramePr>
            <a:graphicFrameLocks noChangeAspect="1"/>
          </p:cNvGraphicFramePr>
          <p:nvPr/>
        </p:nvGraphicFramePr>
        <p:xfrm>
          <a:off x="3987376" y="4938713"/>
          <a:ext cx="4965700" cy="1836737"/>
        </p:xfrm>
        <a:graphic>
          <a:graphicData uri="http://schemas.openxmlformats.org/presentationml/2006/ole">
            <p:oleObj spid="_x0000_s33795" name="Equation" r:id="rId4" imgW="3936960" imgH="1447560" progId="Equation.DSMT4">
              <p:embed/>
            </p:oleObj>
          </a:graphicData>
        </a:graphic>
      </p:graphicFrame>
      <p:sp>
        <p:nvSpPr>
          <p:cNvPr id="33816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9" name="14 Marcador de contenido"/>
          <p:cNvSpPr>
            <a:spLocks noGrp="1"/>
          </p:cNvSpPr>
          <p:nvPr>
            <p:ph sz="half" idx="2"/>
          </p:nvPr>
        </p:nvSpPr>
        <p:spPr>
          <a:xfrm>
            <a:off x="1981200" y="4862513"/>
            <a:ext cx="2566988" cy="36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smtClean="0"/>
              <a:t>Ejemplo (4 cifras)</a:t>
            </a:r>
          </a:p>
        </p:txBody>
      </p:sp>
      <p:sp>
        <p:nvSpPr>
          <p:cNvPr id="26" name="25 Elipse"/>
          <p:cNvSpPr/>
          <p:nvPr/>
        </p:nvSpPr>
        <p:spPr bwMode="auto">
          <a:xfrm>
            <a:off x="6887688" y="4453247"/>
            <a:ext cx="285008" cy="285008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s-E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Elipse"/>
          <p:cNvSpPr/>
          <p:nvPr/>
        </p:nvSpPr>
        <p:spPr bwMode="auto">
          <a:xfrm>
            <a:off x="6958940" y="3584368"/>
            <a:ext cx="235528" cy="298863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s-E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 Box 9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815065" y="3633285"/>
            <a:ext cx="1074996" cy="30777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Algoritmo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26" grpId="0" animBg="1"/>
      <p:bldP spid="27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Operaciones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3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3804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38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7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09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1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3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4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3816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2104570" y="1262743"/>
          <a:ext cx="7039432" cy="5428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4"/>
                <a:gridCol w="2358572"/>
                <a:gridCol w="1759858"/>
                <a:gridCol w="1759858"/>
              </a:tblGrid>
              <a:tr h="37737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Sumas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Productos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Cocientes</a:t>
                      </a:r>
                      <a:endParaRPr lang="es-ES" dirty="0"/>
                    </a:p>
                  </a:txBody>
                  <a:tcPr/>
                </a:tc>
              </a:tr>
              <a:tr h="841829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Cramer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841829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Gauss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41829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G-</a:t>
                      </a:r>
                      <a:r>
                        <a:rPr lang="es-ES" sz="1200" dirty="0" err="1" smtClean="0"/>
                        <a:t>Jordan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41829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Doolitle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841829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Crout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841829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Choleski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3625850" y="1895475"/>
          <a:ext cx="574675" cy="360363"/>
        </p:xfrm>
        <a:graphic>
          <a:graphicData uri="http://schemas.openxmlformats.org/presentationml/2006/ole">
            <p:oleObj spid="_x0000_s162818" name="Equation" r:id="rId4" imgW="406080" imgH="253800" progId="Equation.DSMT4">
              <p:embed/>
            </p:oleObj>
          </a:graphicData>
        </a:graphic>
      </p:graphicFrame>
      <p:graphicFrame>
        <p:nvGraphicFramePr>
          <p:cNvPr id="112645" name="Object 4"/>
          <p:cNvGraphicFramePr>
            <a:graphicFrameLocks noChangeAspect="1"/>
          </p:cNvGraphicFramePr>
          <p:nvPr/>
        </p:nvGraphicFramePr>
        <p:xfrm>
          <a:off x="5830888" y="1895475"/>
          <a:ext cx="844550" cy="360363"/>
        </p:xfrm>
        <a:graphic>
          <a:graphicData uri="http://schemas.openxmlformats.org/presentationml/2006/ole">
            <p:oleObj spid="_x0000_s162819" name="Equation" r:id="rId5" imgW="596880" imgH="253800" progId="Equation.DSMT4">
              <p:embed/>
            </p:oleObj>
          </a:graphicData>
        </a:graphic>
      </p:graphicFrame>
      <p:graphicFrame>
        <p:nvGraphicFramePr>
          <p:cNvPr id="112646" name="Object 4"/>
          <p:cNvGraphicFramePr>
            <a:graphicFrameLocks noChangeAspect="1"/>
          </p:cNvGraphicFramePr>
          <p:nvPr/>
        </p:nvGraphicFramePr>
        <p:xfrm>
          <a:off x="7742238" y="1895475"/>
          <a:ext cx="522287" cy="360363"/>
        </p:xfrm>
        <a:graphic>
          <a:graphicData uri="http://schemas.openxmlformats.org/presentationml/2006/ole">
            <p:oleObj spid="_x0000_s162820" name="Equation" r:id="rId6" imgW="368280" imgH="253800" progId="Equation.DSMT4">
              <p:embed/>
            </p:oleObj>
          </a:graphicData>
        </a:graphic>
      </p:graphicFrame>
      <p:graphicFrame>
        <p:nvGraphicFramePr>
          <p:cNvPr id="112647" name="Object 4"/>
          <p:cNvGraphicFramePr>
            <a:graphicFrameLocks noChangeAspect="1"/>
          </p:cNvGraphicFramePr>
          <p:nvPr/>
        </p:nvGraphicFramePr>
        <p:xfrm>
          <a:off x="3535341" y="2633468"/>
          <a:ext cx="755650" cy="557213"/>
        </p:xfrm>
        <a:graphic>
          <a:graphicData uri="http://schemas.openxmlformats.org/presentationml/2006/ole">
            <p:oleObj spid="_x0000_s162821" name="Equation" r:id="rId7" imgW="533160" imgH="393480" progId="Equation.DSMT4">
              <p:embed/>
            </p:oleObj>
          </a:graphicData>
        </a:graphic>
      </p:graphicFrame>
      <p:graphicFrame>
        <p:nvGraphicFramePr>
          <p:cNvPr id="112648" name="Object 4"/>
          <p:cNvGraphicFramePr>
            <a:graphicFrameLocks noChangeAspect="1"/>
          </p:cNvGraphicFramePr>
          <p:nvPr/>
        </p:nvGraphicFramePr>
        <p:xfrm>
          <a:off x="5874780" y="2633469"/>
          <a:ext cx="755650" cy="557213"/>
        </p:xfrm>
        <a:graphic>
          <a:graphicData uri="http://schemas.openxmlformats.org/presentationml/2006/ole">
            <p:oleObj spid="_x0000_s162822" name="Equation" r:id="rId8" imgW="533160" imgH="393480" progId="Equation.DSMT4">
              <p:embed/>
            </p:oleObj>
          </a:graphicData>
        </a:graphic>
      </p:graphicFrame>
      <p:graphicFrame>
        <p:nvGraphicFramePr>
          <p:cNvPr id="112649" name="Object 4"/>
          <p:cNvGraphicFramePr>
            <a:graphicFrameLocks noChangeAspect="1"/>
          </p:cNvGraphicFramePr>
          <p:nvPr/>
        </p:nvGraphicFramePr>
        <p:xfrm>
          <a:off x="7626350" y="2633469"/>
          <a:ext cx="790575" cy="557213"/>
        </p:xfrm>
        <a:graphic>
          <a:graphicData uri="http://schemas.openxmlformats.org/presentationml/2006/ole">
            <p:oleObj spid="_x0000_s162823" name="Equation" r:id="rId9" imgW="558720" imgH="393480" progId="Equation.DSMT4">
              <p:embed/>
            </p:oleObj>
          </a:graphicData>
        </a:graphic>
      </p:graphicFrame>
      <p:graphicFrame>
        <p:nvGraphicFramePr>
          <p:cNvPr id="112650" name="Object 4"/>
          <p:cNvGraphicFramePr>
            <a:graphicFrameLocks noChangeAspect="1"/>
          </p:cNvGraphicFramePr>
          <p:nvPr/>
        </p:nvGraphicFramePr>
        <p:xfrm>
          <a:off x="3535341" y="3469907"/>
          <a:ext cx="773113" cy="557212"/>
        </p:xfrm>
        <a:graphic>
          <a:graphicData uri="http://schemas.openxmlformats.org/presentationml/2006/ole">
            <p:oleObj spid="_x0000_s162824" name="Equation" r:id="rId10" imgW="545760" imgH="393480" progId="Equation.DSMT4">
              <p:embed/>
            </p:oleObj>
          </a:graphicData>
        </a:graphic>
      </p:graphicFrame>
      <p:graphicFrame>
        <p:nvGraphicFramePr>
          <p:cNvPr id="112651" name="Object 4"/>
          <p:cNvGraphicFramePr>
            <a:graphicFrameLocks noChangeAspect="1"/>
          </p:cNvGraphicFramePr>
          <p:nvPr/>
        </p:nvGraphicFramePr>
        <p:xfrm>
          <a:off x="5874780" y="3469908"/>
          <a:ext cx="773112" cy="557212"/>
        </p:xfrm>
        <a:graphic>
          <a:graphicData uri="http://schemas.openxmlformats.org/presentationml/2006/ole">
            <p:oleObj spid="_x0000_s162825" name="Equation" r:id="rId11" imgW="545760" imgH="393480" progId="Equation.DSMT4">
              <p:embed/>
            </p:oleObj>
          </a:graphicData>
        </a:graphic>
      </p:graphicFrame>
      <p:graphicFrame>
        <p:nvGraphicFramePr>
          <p:cNvPr id="112652" name="Object 4"/>
          <p:cNvGraphicFramePr>
            <a:graphicFrameLocks noChangeAspect="1"/>
          </p:cNvGraphicFramePr>
          <p:nvPr/>
        </p:nvGraphicFramePr>
        <p:xfrm>
          <a:off x="7626350" y="3469908"/>
          <a:ext cx="792163" cy="557213"/>
        </p:xfrm>
        <a:graphic>
          <a:graphicData uri="http://schemas.openxmlformats.org/presentationml/2006/ole">
            <p:oleObj spid="_x0000_s162826" name="Equation" r:id="rId12" imgW="558720" imgH="393480" progId="Equation.DSMT4">
              <p:embed/>
            </p:oleObj>
          </a:graphicData>
        </a:graphic>
      </p:graphicFrame>
      <p:graphicFrame>
        <p:nvGraphicFramePr>
          <p:cNvPr id="112653" name="Object 4"/>
          <p:cNvGraphicFramePr>
            <a:graphicFrameLocks noChangeAspect="1"/>
          </p:cNvGraphicFramePr>
          <p:nvPr/>
        </p:nvGraphicFramePr>
        <p:xfrm>
          <a:off x="3535341" y="4306345"/>
          <a:ext cx="773113" cy="557213"/>
        </p:xfrm>
        <a:graphic>
          <a:graphicData uri="http://schemas.openxmlformats.org/presentationml/2006/ole">
            <p:oleObj spid="_x0000_s162827" name="Equation" r:id="rId13" imgW="545760" imgH="393480" progId="Equation.DSMT4">
              <p:embed/>
            </p:oleObj>
          </a:graphicData>
        </a:graphic>
      </p:graphicFrame>
      <p:graphicFrame>
        <p:nvGraphicFramePr>
          <p:cNvPr id="112654" name="Object 4"/>
          <p:cNvGraphicFramePr>
            <a:graphicFrameLocks noChangeAspect="1"/>
          </p:cNvGraphicFramePr>
          <p:nvPr/>
        </p:nvGraphicFramePr>
        <p:xfrm>
          <a:off x="5874780" y="4306346"/>
          <a:ext cx="773112" cy="557213"/>
        </p:xfrm>
        <a:graphic>
          <a:graphicData uri="http://schemas.openxmlformats.org/presentationml/2006/ole">
            <p:oleObj spid="_x0000_s162828" name="Equation" r:id="rId14" imgW="545760" imgH="393480" progId="Equation.DSMT4">
              <p:embed/>
            </p:oleObj>
          </a:graphicData>
        </a:graphic>
      </p:graphicFrame>
      <p:graphicFrame>
        <p:nvGraphicFramePr>
          <p:cNvPr id="112655" name="Object 4"/>
          <p:cNvGraphicFramePr>
            <a:graphicFrameLocks noChangeAspect="1"/>
          </p:cNvGraphicFramePr>
          <p:nvPr/>
        </p:nvGraphicFramePr>
        <p:xfrm>
          <a:off x="7626350" y="4306347"/>
          <a:ext cx="790575" cy="557213"/>
        </p:xfrm>
        <a:graphic>
          <a:graphicData uri="http://schemas.openxmlformats.org/presentationml/2006/ole">
            <p:oleObj spid="_x0000_s162829" name="Equation" r:id="rId15" imgW="558720" imgH="393480" progId="Equation.DSMT4">
              <p:embed/>
            </p:oleObj>
          </a:graphicData>
        </a:graphic>
      </p:graphicFrame>
      <p:graphicFrame>
        <p:nvGraphicFramePr>
          <p:cNvPr id="112656" name="Object 4"/>
          <p:cNvGraphicFramePr>
            <a:graphicFrameLocks noChangeAspect="1"/>
          </p:cNvGraphicFramePr>
          <p:nvPr/>
        </p:nvGraphicFramePr>
        <p:xfrm>
          <a:off x="3535341" y="5142784"/>
          <a:ext cx="755650" cy="557213"/>
        </p:xfrm>
        <a:graphic>
          <a:graphicData uri="http://schemas.openxmlformats.org/presentationml/2006/ole">
            <p:oleObj spid="_x0000_s162830" name="Equation" r:id="rId16" imgW="533160" imgH="393480" progId="Equation.DSMT4">
              <p:embed/>
            </p:oleObj>
          </a:graphicData>
        </a:graphic>
      </p:graphicFrame>
      <p:graphicFrame>
        <p:nvGraphicFramePr>
          <p:cNvPr id="112657" name="Object 4"/>
          <p:cNvGraphicFramePr>
            <a:graphicFrameLocks noChangeAspect="1"/>
          </p:cNvGraphicFramePr>
          <p:nvPr/>
        </p:nvGraphicFramePr>
        <p:xfrm>
          <a:off x="5874780" y="5142785"/>
          <a:ext cx="773113" cy="557213"/>
        </p:xfrm>
        <a:graphic>
          <a:graphicData uri="http://schemas.openxmlformats.org/presentationml/2006/ole">
            <p:oleObj spid="_x0000_s162831" name="Equation" r:id="rId17" imgW="545760" imgH="393480" progId="Equation.DSMT4">
              <p:embed/>
            </p:oleObj>
          </a:graphicData>
        </a:graphic>
      </p:graphicFrame>
      <p:graphicFrame>
        <p:nvGraphicFramePr>
          <p:cNvPr id="112658" name="Object 4"/>
          <p:cNvGraphicFramePr>
            <a:graphicFrameLocks noChangeAspect="1"/>
          </p:cNvGraphicFramePr>
          <p:nvPr/>
        </p:nvGraphicFramePr>
        <p:xfrm>
          <a:off x="7626350" y="5142786"/>
          <a:ext cx="792163" cy="557212"/>
        </p:xfrm>
        <a:graphic>
          <a:graphicData uri="http://schemas.openxmlformats.org/presentationml/2006/ole">
            <p:oleObj spid="_x0000_s162832" name="Equation" r:id="rId18" imgW="558720" imgH="393480" progId="Equation.DSMT4">
              <p:embed/>
            </p:oleObj>
          </a:graphicData>
        </a:graphic>
      </p:graphicFrame>
      <p:graphicFrame>
        <p:nvGraphicFramePr>
          <p:cNvPr id="112659" name="Object 4"/>
          <p:cNvGraphicFramePr>
            <a:graphicFrameLocks noChangeAspect="1"/>
          </p:cNvGraphicFramePr>
          <p:nvPr/>
        </p:nvGraphicFramePr>
        <p:xfrm>
          <a:off x="3535341" y="5979225"/>
          <a:ext cx="755650" cy="557213"/>
        </p:xfrm>
        <a:graphic>
          <a:graphicData uri="http://schemas.openxmlformats.org/presentationml/2006/ole">
            <p:oleObj spid="_x0000_s162833" name="Equation" r:id="rId19" imgW="533160" imgH="393480" progId="Equation.DSMT4">
              <p:embed/>
            </p:oleObj>
          </a:graphicData>
        </a:graphic>
      </p:graphicFrame>
      <p:graphicFrame>
        <p:nvGraphicFramePr>
          <p:cNvPr id="112660" name="Object 4"/>
          <p:cNvGraphicFramePr>
            <a:graphicFrameLocks noChangeAspect="1"/>
          </p:cNvGraphicFramePr>
          <p:nvPr/>
        </p:nvGraphicFramePr>
        <p:xfrm>
          <a:off x="5874780" y="5979225"/>
          <a:ext cx="755650" cy="557213"/>
        </p:xfrm>
        <a:graphic>
          <a:graphicData uri="http://schemas.openxmlformats.org/presentationml/2006/ole">
            <p:oleObj spid="_x0000_s162834" name="Equation" r:id="rId20" imgW="533160" imgH="393480" progId="Equation.DSMT4">
              <p:embed/>
            </p:oleObj>
          </a:graphicData>
        </a:graphic>
      </p:graphicFrame>
      <p:graphicFrame>
        <p:nvGraphicFramePr>
          <p:cNvPr id="112661" name="Object 4"/>
          <p:cNvGraphicFramePr>
            <a:graphicFrameLocks noChangeAspect="1"/>
          </p:cNvGraphicFramePr>
          <p:nvPr/>
        </p:nvGraphicFramePr>
        <p:xfrm>
          <a:off x="7626350" y="5979225"/>
          <a:ext cx="792163" cy="557213"/>
        </p:xfrm>
        <a:graphic>
          <a:graphicData uri="http://schemas.openxmlformats.org/presentationml/2006/ole">
            <p:oleObj spid="_x0000_s162835" name="Equation" r:id="rId21" imgW="5587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Ejemplo de condicionamiento</a:t>
            </a:r>
            <a:endParaRPr lang="es-ES" dirty="0" smtClean="0"/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26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28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4829" name="Text Box 33"/>
          <p:cNvSpPr txBox="1">
            <a:spLocks noChangeArrowheads="1"/>
          </p:cNvSpPr>
          <p:nvPr/>
        </p:nvSpPr>
        <p:spPr bwMode="auto">
          <a:xfrm>
            <a:off x="0" y="40163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48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1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3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5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7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8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3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40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063750" y="1277938"/>
          <a:ext cx="3357563" cy="1582737"/>
        </p:xfrm>
        <a:graphic>
          <a:graphicData uri="http://schemas.openxmlformats.org/presentationml/2006/ole">
            <p:oleObj spid="_x0000_s34818" name="Equation" r:id="rId3" imgW="2412720" imgH="1143000" progId="Equation.DSMT4">
              <p:embed/>
            </p:oleObj>
          </a:graphicData>
        </a:graphic>
      </p:graphicFrame>
      <p:sp>
        <p:nvSpPr>
          <p:cNvPr id="34842" name="Rectangle 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4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2071688" y="2974975"/>
          <a:ext cx="4464050" cy="1730375"/>
        </p:xfrm>
        <a:graphic>
          <a:graphicData uri="http://schemas.openxmlformats.org/presentationml/2006/ole">
            <p:oleObj spid="_x0000_s34819" name="Equation" r:id="rId4" imgW="3073320" imgH="1193760" progId="Equation.DSMT4">
              <p:embed/>
            </p:oleObj>
          </a:graphicData>
        </a:graphic>
      </p:graphicFrame>
      <p:sp>
        <p:nvSpPr>
          <p:cNvPr id="34844" name="Rectangle 9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484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20842" name="Object 10"/>
          <p:cNvGraphicFramePr>
            <a:graphicFrameLocks noChangeAspect="1"/>
          </p:cNvGraphicFramePr>
          <p:nvPr/>
        </p:nvGraphicFramePr>
        <p:xfrm>
          <a:off x="2068513" y="4932363"/>
          <a:ext cx="4919662" cy="1692275"/>
        </p:xfrm>
        <a:graphic>
          <a:graphicData uri="http://schemas.openxmlformats.org/presentationml/2006/ole">
            <p:oleObj spid="_x0000_s34820" name="Equation" r:id="rId5" imgW="3466800" imgH="1193760" progId="Equation.DSMT4">
              <p:embed/>
            </p:oleObj>
          </a:graphicData>
        </a:graphic>
      </p:graphicFrame>
      <p:sp>
        <p:nvSpPr>
          <p:cNvPr id="34846" name="Rectangle 12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1" name="14 Marcador de contenido"/>
          <p:cNvSpPr>
            <a:spLocks noGrp="1"/>
          </p:cNvSpPr>
          <p:nvPr>
            <p:ph sz="half" idx="2"/>
          </p:nvPr>
        </p:nvSpPr>
        <p:spPr>
          <a:xfrm>
            <a:off x="5569527" y="1259589"/>
            <a:ext cx="3306805" cy="100859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1800" dirty="0" smtClean="0"/>
              <a:t>Sistema inicial: </a:t>
            </a:r>
            <a:r>
              <a:rPr lang="es-ES" sz="1800" dirty="0" err="1" smtClean="0"/>
              <a:t>Ax</a:t>
            </a:r>
            <a:r>
              <a:rPr lang="es-ES" sz="1800" dirty="0" smtClean="0"/>
              <a:t>=b</a:t>
            </a:r>
          </a:p>
          <a:p>
            <a:pPr algn="ctr">
              <a:buFont typeface="Wingdings" pitchFamily="2" charset="2"/>
              <a:buNone/>
            </a:pPr>
            <a:r>
              <a:rPr lang="es-ES" sz="1800" dirty="0" smtClean="0"/>
              <a:t>Sistema “equivalente”: </a:t>
            </a:r>
            <a:r>
              <a:rPr lang="es-ES" sz="1800" dirty="0" err="1" smtClean="0"/>
              <a:t>Cx</a:t>
            </a:r>
            <a:r>
              <a:rPr lang="es-ES" sz="1800" dirty="0" smtClean="0"/>
              <a:t>’=d</a:t>
            </a:r>
          </a:p>
          <a:p>
            <a:pPr algn="ctr">
              <a:buFont typeface="Wingdings" pitchFamily="2" charset="2"/>
              <a:buNone/>
            </a:pPr>
            <a:r>
              <a:rPr lang="es-ES" sz="1800" dirty="0" smtClean="0"/>
              <a:t>¿x=x’? ¿A</a:t>
            </a:r>
            <a:r>
              <a:rPr lang="es-ES" sz="1800" dirty="0" smtClean="0">
                <a:sym typeface="Symbol"/>
              </a:rPr>
              <a:t>C?</a:t>
            </a:r>
            <a:endParaRPr lang="es-E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Acotación</a:t>
            </a:r>
            <a:endParaRPr lang="es-ES" dirty="0" smtClean="0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2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5853" name="Text Box 33"/>
          <p:cNvSpPr txBox="1">
            <a:spLocks noChangeArrowheads="1"/>
          </p:cNvSpPr>
          <p:nvPr/>
        </p:nvSpPr>
        <p:spPr bwMode="auto">
          <a:xfrm>
            <a:off x="0" y="40163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58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5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7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9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1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2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4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6" name="Rectangle 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8" name="Rectangle 9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70" name="Rectangle 12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35842" name="Object 9"/>
          <p:cNvGraphicFramePr>
            <a:graphicFrameLocks noChangeAspect="1"/>
          </p:cNvGraphicFramePr>
          <p:nvPr/>
        </p:nvGraphicFramePr>
        <p:xfrm>
          <a:off x="2055813" y="1284288"/>
          <a:ext cx="5697518" cy="756000"/>
        </p:xfrm>
        <a:graphic>
          <a:graphicData uri="http://schemas.openxmlformats.org/presentationml/2006/ole">
            <p:oleObj spid="_x0000_s35842" name="Equation" r:id="rId3" imgW="5168900" imgH="685800" progId="Equation.DSMT4">
              <p:embed/>
            </p:oleObj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2060576" y="2048250"/>
          <a:ext cx="5567999" cy="2088000"/>
        </p:xfrm>
        <a:graphic>
          <a:graphicData uri="http://schemas.openxmlformats.org/presentationml/2006/ole">
            <p:oleObj spid="_x0000_s35843" name="Equation" r:id="rId4" imgW="3911400" imgH="1460160" progId="Equation.DSMT4">
              <p:embed/>
            </p:oleObj>
          </a:graphicData>
        </a:graphic>
      </p:graphicFrame>
      <p:sp>
        <p:nvSpPr>
          <p:cNvPr id="3587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72" name="Rectangle 11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73" name="Rectangle 15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24947" name="Object 19"/>
          <p:cNvGraphicFramePr>
            <a:graphicFrameLocks noChangeAspect="1"/>
          </p:cNvGraphicFramePr>
          <p:nvPr/>
        </p:nvGraphicFramePr>
        <p:xfrm>
          <a:off x="2116138" y="4195763"/>
          <a:ext cx="5676900" cy="2124075"/>
        </p:xfrm>
        <a:graphic>
          <a:graphicData uri="http://schemas.openxmlformats.org/presentationml/2006/ole">
            <p:oleObj spid="_x0000_s35844" name="Equation" r:id="rId5" imgW="4025880" imgH="1498320" progId="Equation.DSMT4">
              <p:embed/>
            </p:oleObj>
          </a:graphicData>
        </a:graphic>
      </p:graphicFrame>
      <p:sp>
        <p:nvSpPr>
          <p:cNvPr id="35874" name="Text Box 4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8345488" y="6256338"/>
            <a:ext cx="739775" cy="30638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Propiedades</a:t>
            </a:r>
            <a:endParaRPr lang="es-ES" dirty="0" smtClean="0"/>
          </a:p>
        </p:txBody>
      </p:sp>
      <p:sp>
        <p:nvSpPr>
          <p:cNvPr id="37" name="36 Marcador de contenido"/>
          <p:cNvSpPr>
            <a:spLocks noGrp="1"/>
          </p:cNvSpPr>
          <p:nvPr>
            <p:ph sz="half" idx="1"/>
          </p:nvPr>
        </p:nvSpPr>
        <p:spPr>
          <a:xfrm>
            <a:off x="2051050" y="1270563"/>
            <a:ext cx="6807942" cy="4611687"/>
          </a:xfrm>
        </p:spPr>
        <p:txBody>
          <a:bodyPr/>
          <a:lstStyle/>
          <a:p>
            <a:pPr>
              <a:buNone/>
            </a:pPr>
            <a:r>
              <a:rPr lang="es-ES" sz="1600" dirty="0" smtClean="0"/>
              <a:t>Para cualquier matriz regular A y una norma subordinada cualquiera se verifica:</a:t>
            </a:r>
          </a:p>
          <a:p>
            <a:r>
              <a:rPr lang="es-ES" sz="1600" dirty="0" err="1" smtClean="0"/>
              <a:t>Cond</a:t>
            </a:r>
            <a:r>
              <a:rPr lang="es-ES" sz="1600" dirty="0" smtClean="0"/>
              <a:t>(I)=1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err="1" smtClean="0"/>
              <a:t>Cond</a:t>
            </a:r>
            <a:r>
              <a:rPr lang="es-ES" sz="1600" dirty="0" smtClean="0"/>
              <a:t>(A)</a:t>
            </a:r>
            <a:r>
              <a:rPr lang="es-ES" sz="1600" dirty="0" smtClean="0">
                <a:sym typeface="Symbol"/>
              </a:rPr>
              <a:t></a:t>
            </a:r>
            <a:r>
              <a:rPr lang="es-ES" sz="1600" dirty="0" smtClean="0"/>
              <a:t>1</a:t>
            </a:r>
          </a:p>
          <a:p>
            <a:endParaRPr lang="es-ES" sz="1600" dirty="0" smtClean="0"/>
          </a:p>
          <a:p>
            <a:r>
              <a:rPr lang="es-ES" sz="1600" dirty="0" err="1" smtClean="0"/>
              <a:t>Cond</a:t>
            </a:r>
            <a:r>
              <a:rPr lang="es-ES" sz="1600" dirty="0" smtClean="0"/>
              <a:t>(A</a:t>
            </a:r>
            <a:r>
              <a:rPr lang="es-ES" sz="1600" baseline="30000" dirty="0" smtClean="0"/>
              <a:t>-1</a:t>
            </a:r>
            <a:r>
              <a:rPr lang="es-ES" sz="1600" dirty="0" smtClean="0"/>
              <a:t>) = </a:t>
            </a:r>
            <a:r>
              <a:rPr lang="es-ES" sz="1600" dirty="0" err="1" smtClean="0"/>
              <a:t>cond</a:t>
            </a:r>
            <a:r>
              <a:rPr lang="es-ES" sz="1600" dirty="0" smtClean="0"/>
              <a:t>(A)</a:t>
            </a:r>
          </a:p>
          <a:p>
            <a:endParaRPr lang="es-ES" sz="1600" dirty="0" smtClean="0"/>
          </a:p>
          <a:p>
            <a:r>
              <a:rPr lang="es-ES" sz="1600" dirty="0" err="1" smtClean="0"/>
              <a:t>Cond</a:t>
            </a:r>
            <a:r>
              <a:rPr lang="es-ES" sz="1600" dirty="0" smtClean="0"/>
              <a:t>(</a:t>
            </a:r>
            <a:r>
              <a:rPr lang="es-ES" sz="1600" dirty="0" smtClean="0">
                <a:sym typeface="Symbol"/>
              </a:rPr>
              <a:t></a:t>
            </a:r>
            <a:r>
              <a:rPr lang="es-ES" sz="1600" dirty="0" smtClean="0"/>
              <a:t>A) = </a:t>
            </a:r>
            <a:r>
              <a:rPr lang="es-ES" sz="1600" dirty="0" err="1" smtClean="0"/>
              <a:t>cond</a:t>
            </a:r>
            <a:r>
              <a:rPr lang="es-ES" sz="1600" dirty="0" smtClean="0"/>
              <a:t>(A)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Si B singular </a:t>
            </a:r>
          </a:p>
          <a:p>
            <a:endParaRPr lang="es-ES" sz="1600" dirty="0"/>
          </a:p>
        </p:txBody>
      </p:sp>
      <p:sp>
        <p:nvSpPr>
          <p:cNvPr id="3584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2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5853" name="Text Box 33"/>
          <p:cNvSpPr txBox="1">
            <a:spLocks noChangeArrowheads="1"/>
          </p:cNvSpPr>
          <p:nvPr/>
        </p:nvSpPr>
        <p:spPr bwMode="auto">
          <a:xfrm>
            <a:off x="0" y="40163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58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5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7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59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1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2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4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6" name="Rectangle 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8" name="Rectangle 9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6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70" name="Rectangle 12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7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72" name="Rectangle 11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5873" name="Rectangle 15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3835729" y="4572002"/>
          <a:ext cx="1894021" cy="760021"/>
        </p:xfrm>
        <a:graphic>
          <a:graphicData uri="http://schemas.openxmlformats.org/presentationml/2006/ole">
            <p:oleObj spid="_x0000_s159749" name="Equation" r:id="rId3" imgW="1498600" imgH="596900" progId="Equation.DSMT4">
              <p:embed/>
            </p:oleObj>
          </a:graphicData>
        </a:graphic>
      </p:graphicFrame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2393579" y="2959677"/>
          <a:ext cx="4424144" cy="432000"/>
        </p:xfrm>
        <a:graphic>
          <a:graphicData uri="http://schemas.openxmlformats.org/presentationml/2006/ole">
            <p:oleObj spid="_x0000_s159751" name="Equation" r:id="rId4" imgW="2882880" imgH="279360" progId="Equation.DSMT4">
              <p:embed/>
            </p:oleObj>
          </a:graphicData>
        </a:graphic>
      </p:graphicFrame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2363269" y="5374266"/>
          <a:ext cx="6584678" cy="936000"/>
        </p:xfrm>
        <a:graphic>
          <a:graphicData uri="http://schemas.openxmlformats.org/presentationml/2006/ole">
            <p:oleObj spid="_x0000_s159753" name="Equation" r:id="rId5" imgW="4305240" imgH="609480" progId="Equation.DSMT4">
              <p:embed/>
            </p:oleObj>
          </a:graphicData>
        </a:graphic>
      </p:graphicFrame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2387867" y="2078248"/>
          <a:ext cx="1568298" cy="720000"/>
        </p:xfrm>
        <a:graphic>
          <a:graphicData uri="http://schemas.openxmlformats.org/presentationml/2006/ole">
            <p:oleObj spid="_x0000_s159755" name="Equation" r:id="rId6" imgW="1028520" imgH="469800" progId="Equation.DSMT4">
              <p:embed/>
            </p:oleObj>
          </a:graphicData>
        </a:graphic>
      </p:graphicFrame>
      <p:graphicFrame>
        <p:nvGraphicFramePr>
          <p:cNvPr id="159756" name="Object 12"/>
          <p:cNvGraphicFramePr>
            <a:graphicFrameLocks noChangeAspect="1"/>
          </p:cNvGraphicFramePr>
          <p:nvPr/>
        </p:nvGraphicFramePr>
        <p:xfrm>
          <a:off x="2380339" y="3548100"/>
          <a:ext cx="3684587" cy="431800"/>
        </p:xfrm>
        <a:graphic>
          <a:graphicData uri="http://schemas.openxmlformats.org/presentationml/2006/ole">
            <p:oleObj spid="_x0000_s159756" name="Equation" r:id="rId7" imgW="2400120" imgH="279360" progId="Equation.DSMT4">
              <p:embed/>
            </p:oleObj>
          </a:graphicData>
        </a:graphic>
      </p:graphicFrame>
      <p:graphicFrame>
        <p:nvGraphicFramePr>
          <p:cNvPr id="159757" name="Object 13"/>
          <p:cNvGraphicFramePr>
            <a:graphicFrameLocks noChangeAspect="1"/>
          </p:cNvGraphicFramePr>
          <p:nvPr/>
        </p:nvGraphicFramePr>
        <p:xfrm>
          <a:off x="2397315" y="4211113"/>
          <a:ext cx="4659313" cy="431800"/>
        </p:xfrm>
        <a:graphic>
          <a:graphicData uri="http://schemas.openxmlformats.org/presentationml/2006/ole">
            <p:oleObj spid="_x0000_s159757" name="Equation" r:id="rId8" imgW="30351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Ejemplo: cota con variación de b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559425" y="3675063"/>
          <a:ext cx="3355976" cy="228600"/>
        </p:xfrm>
        <a:graphic>
          <a:graphicData uri="http://schemas.openxmlformats.org/drawingml/2006/table">
            <a:tbl>
              <a:tblPr/>
              <a:tblGrid>
                <a:gridCol w="1118400"/>
                <a:gridCol w="1118788"/>
                <a:gridCol w="1118788"/>
              </a:tblGrid>
              <a:tr h="223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89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graphicFrame>
        <p:nvGraphicFramePr>
          <p:cNvPr id="37890" name="Object 10"/>
          <p:cNvGraphicFramePr>
            <a:graphicFrameLocks noChangeAspect="1"/>
          </p:cNvGraphicFramePr>
          <p:nvPr/>
        </p:nvGraphicFramePr>
        <p:xfrm>
          <a:off x="2101850" y="1246188"/>
          <a:ext cx="5159375" cy="2700337"/>
        </p:xfrm>
        <a:graphic>
          <a:graphicData uri="http://schemas.openxmlformats.org/presentationml/2006/ole">
            <p:oleObj spid="_x0000_s37890" name="Equation" r:id="rId3" imgW="3530520" imgH="1854000" progId="Equation.DSMT4">
              <p:embed/>
            </p:oleObj>
          </a:graphicData>
        </a:graphic>
      </p:graphicFrame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0" y="7600950"/>
          <a:ext cx="1562100" cy="600075"/>
        </p:xfrm>
        <a:graphic>
          <a:graphicData uri="http://schemas.openxmlformats.org/presentationml/2006/ole">
            <p:oleObj spid="_x0000_s37891" name="Equation" r:id="rId4" imgW="1562100" imgH="596900" progId="Equation.DSMT4">
              <p:embed/>
            </p:oleObj>
          </a:graphicData>
        </a:graphic>
      </p:graphicFrame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40671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>
                <a:cs typeface="Times New Roman" pitchFamily="18" charset="0"/>
              </a:rPr>
              <a:t> ;  </a:t>
            </a:r>
            <a:endParaRPr lang="en-GB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64484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>
                <a:cs typeface="Times New Roman" pitchFamily="18" charset="0"/>
              </a:rPr>
              <a:t> ;  </a:t>
            </a:r>
            <a:endParaRPr lang="en-GB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76390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82391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7907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7908" name="Text Box 33"/>
          <p:cNvSpPr txBox="1">
            <a:spLocks noChangeArrowheads="1"/>
          </p:cNvSpPr>
          <p:nvPr/>
        </p:nvSpPr>
        <p:spPr bwMode="auto">
          <a:xfrm>
            <a:off x="0" y="4030663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0987" name="Object 3"/>
          <p:cNvGraphicFramePr>
            <a:graphicFrameLocks noChangeAspect="1"/>
          </p:cNvGraphicFramePr>
          <p:nvPr/>
        </p:nvGraphicFramePr>
        <p:xfrm>
          <a:off x="2205038" y="4225925"/>
          <a:ext cx="6086475" cy="1765300"/>
        </p:xfrm>
        <a:graphic>
          <a:graphicData uri="http://schemas.openxmlformats.org/presentationml/2006/ole">
            <p:oleObj spid="_x0000_s37892" name="Equation" r:id="rId5" imgW="4114800" imgH="1193760" progId="Equation.DSMT4">
              <p:embed/>
            </p:oleObj>
          </a:graphicData>
        </a:graphic>
      </p:graphicFrame>
      <p:sp>
        <p:nvSpPr>
          <p:cNvPr id="26" name="25 Rectángulo"/>
          <p:cNvSpPr>
            <a:spLocks noChangeArrowheads="1"/>
          </p:cNvSpPr>
          <p:nvPr/>
        </p:nvSpPr>
        <p:spPr bwMode="auto">
          <a:xfrm>
            <a:off x="6008688" y="4949825"/>
            <a:ext cx="406400" cy="101600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7" name="26 Rectángulo"/>
          <p:cNvSpPr>
            <a:spLocks noChangeArrowheads="1"/>
          </p:cNvSpPr>
          <p:nvPr/>
        </p:nvSpPr>
        <p:spPr bwMode="auto">
          <a:xfrm>
            <a:off x="7800975" y="4927600"/>
            <a:ext cx="406400" cy="101600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cxnSp>
        <p:nvCxnSpPr>
          <p:cNvPr id="23" name="22 Conector recto"/>
          <p:cNvCxnSpPr/>
          <p:nvPr/>
        </p:nvCxnSpPr>
        <p:spPr bwMode="auto">
          <a:xfrm>
            <a:off x="2066306" y="4845132"/>
            <a:ext cx="6436426" cy="118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24 Conector recto"/>
          <p:cNvCxnSpPr/>
          <p:nvPr/>
        </p:nvCxnSpPr>
        <p:spPr bwMode="auto">
          <a:xfrm rot="16200000" flipH="1">
            <a:off x="1810986" y="5266706"/>
            <a:ext cx="1626920" cy="2375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Ejemplo: cota con variación de A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2479425" y="3750763"/>
          <a:ext cx="3355976" cy="457200"/>
        </p:xfrm>
        <a:graphic>
          <a:graphicData uri="http://schemas.openxmlformats.org/drawingml/2006/table">
            <a:tbl>
              <a:tblPr/>
              <a:tblGrid>
                <a:gridCol w="1118400"/>
                <a:gridCol w="1118788"/>
                <a:gridCol w="1118788"/>
              </a:tblGrid>
              <a:tr h="223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_tradnl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_tradnl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_tradnl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74" marR="271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925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950399" y="4738935"/>
          <a:ext cx="6862763" cy="971550"/>
        </p:xfrm>
        <a:graphic>
          <a:graphicData uri="http://schemas.openxmlformats.org/presentationml/2006/ole">
            <p:oleObj spid="_x0000_s38914" name="Equation" r:id="rId3" imgW="4838400" imgH="685800" progId="Equation.DSMT4">
              <p:embed/>
            </p:oleObj>
          </a:graphicData>
        </a:graphic>
      </p:graphicFrame>
      <p:sp>
        <p:nvSpPr>
          <p:cNvPr id="3892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8927" name="Rectangle 1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8929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8930" name="Text Box 33"/>
          <p:cNvSpPr txBox="1">
            <a:spLocks noChangeArrowheads="1"/>
          </p:cNvSpPr>
          <p:nvPr/>
        </p:nvSpPr>
        <p:spPr bwMode="auto">
          <a:xfrm>
            <a:off x="0" y="4030663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38915" name="Object 28"/>
          <p:cNvGraphicFramePr>
            <a:graphicFrameLocks noChangeAspect="1"/>
          </p:cNvGraphicFramePr>
          <p:nvPr/>
        </p:nvGraphicFramePr>
        <p:xfrm>
          <a:off x="2054225" y="1276350"/>
          <a:ext cx="7104063" cy="1116013"/>
        </p:xfrm>
        <a:graphic>
          <a:graphicData uri="http://schemas.openxmlformats.org/presentationml/2006/ole">
            <p:oleObj spid="_x0000_s38915" name="Equation" r:id="rId4" imgW="5803560" imgH="914400" progId="Equation.DSMT4">
              <p:embed/>
            </p:oleObj>
          </a:graphicData>
        </a:graphic>
      </p:graphicFrame>
      <p:graphicFrame>
        <p:nvGraphicFramePr>
          <p:cNvPr id="23" name="Object 29"/>
          <p:cNvGraphicFramePr>
            <a:graphicFrameLocks noChangeAspect="1"/>
          </p:cNvGraphicFramePr>
          <p:nvPr/>
        </p:nvGraphicFramePr>
        <p:xfrm>
          <a:off x="2068513" y="2597150"/>
          <a:ext cx="6988175" cy="1765300"/>
        </p:xfrm>
        <a:graphic>
          <a:graphicData uri="http://schemas.openxmlformats.org/presentationml/2006/ole">
            <p:oleObj spid="_x0000_s38916" name="Equation" r:id="rId5" imgW="4724280" imgH="1193760" progId="Equation.DSMT4">
              <p:embed/>
            </p:oleObj>
          </a:graphicData>
        </a:graphic>
      </p:graphicFrame>
      <p:sp>
        <p:nvSpPr>
          <p:cNvPr id="24" name="23 Rectángulo"/>
          <p:cNvSpPr>
            <a:spLocks noChangeArrowheads="1"/>
          </p:cNvSpPr>
          <p:nvPr/>
        </p:nvSpPr>
        <p:spPr bwMode="auto">
          <a:xfrm>
            <a:off x="6296786" y="3337414"/>
            <a:ext cx="754062" cy="92582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" name="24 Rectángulo"/>
          <p:cNvSpPr>
            <a:spLocks noChangeArrowheads="1"/>
          </p:cNvSpPr>
          <p:nvPr/>
        </p:nvSpPr>
        <p:spPr bwMode="auto">
          <a:xfrm>
            <a:off x="8585837" y="3324650"/>
            <a:ext cx="406400" cy="938586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cxnSp>
        <p:nvCxnSpPr>
          <p:cNvPr id="15" name="14 Conector recto"/>
          <p:cNvCxnSpPr/>
          <p:nvPr/>
        </p:nvCxnSpPr>
        <p:spPr bwMode="auto">
          <a:xfrm>
            <a:off x="2018802" y="3325084"/>
            <a:ext cx="7053943" cy="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Conector recto"/>
          <p:cNvCxnSpPr/>
          <p:nvPr/>
        </p:nvCxnSpPr>
        <p:spPr bwMode="auto">
          <a:xfrm rot="5400000">
            <a:off x="1775362" y="3509153"/>
            <a:ext cx="1555665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Interpretación geométrica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2051050" y="3683000"/>
          <a:ext cx="3355974" cy="214425"/>
        </p:xfrm>
        <a:graphic>
          <a:graphicData uri="http://schemas.openxmlformats.org/drawingml/2006/table">
            <a:tbl>
              <a:tblPr/>
              <a:tblGrid>
                <a:gridCol w="1677987"/>
                <a:gridCol w="1677987"/>
              </a:tblGrid>
              <a:tr h="214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_tradnl" sz="900">
                        <a:latin typeface="Times New Roman"/>
                        <a:ea typeface="Times New Roman"/>
                      </a:endParaRPr>
                    </a:p>
                  </a:txBody>
                  <a:tcPr marL="26059" marR="260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_tradnl" sz="900" dirty="0">
                        <a:latin typeface="Times New Roman"/>
                        <a:ea typeface="Times New Roman"/>
                      </a:endParaRPr>
                    </a:p>
                  </a:txBody>
                  <a:tcPr marL="26059" marR="260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994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9949" name="Rectangle 7"/>
          <p:cNvSpPr>
            <a:spLocks noChangeArrowheads="1"/>
          </p:cNvSpPr>
          <p:nvPr/>
        </p:nvSpPr>
        <p:spPr bwMode="auto">
          <a:xfrm>
            <a:off x="45720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457200" algn="l"/>
              </a:tabLst>
            </a:pPr>
            <a:endParaRPr lang="es-ES"/>
          </a:p>
        </p:txBody>
      </p:sp>
      <p:sp>
        <p:nvSpPr>
          <p:cNvPr id="39950" name="Rectangle 8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9951" name="Rectangle 9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9952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9953" name="Text Box 33"/>
          <p:cNvSpPr txBox="1">
            <a:spLocks noChangeArrowheads="1"/>
          </p:cNvSpPr>
          <p:nvPr/>
        </p:nvSpPr>
        <p:spPr bwMode="auto">
          <a:xfrm>
            <a:off x="0" y="4030663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pic>
        <p:nvPicPr>
          <p:cNvPr id="12" name="11 Imagen" descr="condicionamiento.png"/>
          <p:cNvPicPr>
            <a:picLocks noChangeAspect="1"/>
          </p:cNvPicPr>
          <p:nvPr/>
        </p:nvPicPr>
        <p:blipFill>
          <a:blip r:embed="rId2" cstate="print"/>
          <a:srcRect l="11375" r="6452"/>
          <a:stretch>
            <a:fillRect/>
          </a:stretch>
        </p:blipFill>
        <p:spPr>
          <a:xfrm>
            <a:off x="2005781" y="2416196"/>
            <a:ext cx="7138219" cy="322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Cálculo del determinante de una matriz</a:t>
            </a: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70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71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72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40973" name="Text Box 33"/>
          <p:cNvSpPr txBox="1">
            <a:spLocks noChangeArrowheads="1"/>
          </p:cNvSpPr>
          <p:nvPr/>
        </p:nvSpPr>
        <p:spPr bwMode="auto">
          <a:xfrm>
            <a:off x="0" y="424815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40974" name="14 Marcador de contenido"/>
          <p:cNvSpPr>
            <a:spLocks noGrp="1"/>
          </p:cNvSpPr>
          <p:nvPr>
            <p:ph sz="half" idx="2"/>
          </p:nvPr>
        </p:nvSpPr>
        <p:spPr>
          <a:xfrm>
            <a:off x="1976438" y="1223963"/>
            <a:ext cx="6905625" cy="5191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800" smtClean="0"/>
              <a:t>A partir de los resultados de la factorización de la matriz</a:t>
            </a:r>
          </a:p>
          <a:p>
            <a:r>
              <a:rPr lang="es-ES" sz="1800" smtClean="0"/>
              <a:t>Doodlittle</a:t>
            </a:r>
          </a:p>
          <a:p>
            <a:endParaRPr lang="es-ES" sz="1800" smtClean="0"/>
          </a:p>
          <a:p>
            <a:endParaRPr lang="es-ES" sz="1800" smtClean="0"/>
          </a:p>
          <a:p>
            <a:r>
              <a:rPr lang="es-ES" sz="1800" smtClean="0"/>
              <a:t>Crout</a:t>
            </a:r>
          </a:p>
          <a:p>
            <a:endParaRPr lang="es-ES" sz="1800" smtClean="0"/>
          </a:p>
          <a:p>
            <a:endParaRPr lang="es-ES" sz="1800" smtClean="0"/>
          </a:p>
          <a:p>
            <a:r>
              <a:rPr lang="es-ES" sz="1800" smtClean="0"/>
              <a:t>Choleski</a:t>
            </a:r>
          </a:p>
        </p:txBody>
      </p:sp>
      <p:sp>
        <p:nvSpPr>
          <p:cNvPr id="4097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76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78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7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0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2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3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2395538" y="1952625"/>
          <a:ext cx="6134100" cy="792163"/>
        </p:xfrm>
        <a:graphic>
          <a:graphicData uri="http://schemas.openxmlformats.org/presentationml/2006/ole">
            <p:oleObj spid="_x0000_s40962" name="Equation" r:id="rId3" imgW="4940300" imgH="635000" progId="Equation.DSMT4">
              <p:embed/>
            </p:oleObj>
          </a:graphicData>
        </a:graphic>
      </p:graphicFrame>
      <p:graphicFrame>
        <p:nvGraphicFramePr>
          <p:cNvPr id="40963" name="Object 5"/>
          <p:cNvGraphicFramePr>
            <a:graphicFrameLocks noChangeAspect="1"/>
          </p:cNvGraphicFramePr>
          <p:nvPr/>
        </p:nvGraphicFramePr>
        <p:xfrm>
          <a:off x="2409825" y="2952750"/>
          <a:ext cx="4695825" cy="720725"/>
        </p:xfrm>
        <a:graphic>
          <a:graphicData uri="http://schemas.openxmlformats.org/presentationml/2006/ole">
            <p:oleObj spid="_x0000_s40963" name="Equation" r:id="rId4" imgW="4165600" imgH="635000" progId="Equation.DSMT4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409825" y="3910013"/>
          <a:ext cx="4106863" cy="757237"/>
        </p:xfrm>
        <a:graphic>
          <a:graphicData uri="http://schemas.openxmlformats.org/presentationml/2006/ole">
            <p:oleObj spid="_x0000_s40964" name="Equation" r:id="rId5" imgW="3467100" imgH="635000" progId="Equation.DSMT4">
              <p:embed/>
            </p:oleObj>
          </a:graphicData>
        </a:graphic>
      </p:graphicFrame>
      <p:sp>
        <p:nvSpPr>
          <p:cNvPr id="4098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7" name="Rectangle 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8" name="Rectangle 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989" name="Rectangle 10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6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4199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Aplicaciones: Cálculo de la inversa</a:t>
            </a:r>
            <a:endParaRPr lang="es-ES" smtClean="0"/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2063750" y="1244600"/>
          <a:ext cx="3351213" cy="1030288"/>
        </p:xfrm>
        <a:graphic>
          <a:graphicData uri="http://schemas.openxmlformats.org/presentationml/2006/ole">
            <p:oleObj spid="_x0000_s41986" name="Equation" r:id="rId3" imgW="3060360" imgH="939600" progId="Equation.DSMT4">
              <p:embed/>
            </p:oleObj>
          </a:graphicData>
        </a:graphic>
      </p:graphicFrame>
      <p:graphicFrame>
        <p:nvGraphicFramePr>
          <p:cNvPr id="4536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063750" y="2368550"/>
          <a:ext cx="3494088" cy="1033463"/>
        </p:xfrm>
        <a:graphic>
          <a:graphicData uri="http://schemas.openxmlformats.org/presentationml/2006/ole">
            <p:oleObj spid="_x0000_s41987" name="Equation" r:id="rId4" imgW="3187440" imgH="939600" progId="Equation.DSMT4">
              <p:embed/>
            </p:oleObj>
          </a:graphicData>
        </a:graphic>
      </p:graphicFrame>
      <p:graphicFrame>
        <p:nvGraphicFramePr>
          <p:cNvPr id="453641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2063750" y="3495675"/>
          <a:ext cx="3530600" cy="1065213"/>
        </p:xfrm>
        <a:graphic>
          <a:graphicData uri="http://schemas.openxmlformats.org/presentationml/2006/ole">
            <p:oleObj spid="_x0000_s41988" name="Equation" r:id="rId5" imgW="3187440" imgH="965160" progId="Equation.DSMT4">
              <p:embed/>
            </p:oleObj>
          </a:graphicData>
        </a:graphic>
      </p:graphicFrame>
      <p:sp>
        <p:nvSpPr>
          <p:cNvPr id="41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1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1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53640" name="Object 8"/>
          <p:cNvGraphicFramePr>
            <a:graphicFrameLocks noChangeAspect="1"/>
          </p:cNvGraphicFramePr>
          <p:nvPr/>
        </p:nvGraphicFramePr>
        <p:xfrm>
          <a:off x="2046288" y="5807075"/>
          <a:ext cx="2516187" cy="1065213"/>
        </p:xfrm>
        <a:graphic>
          <a:graphicData uri="http://schemas.openxmlformats.org/presentationml/2006/ole">
            <p:oleObj spid="_x0000_s41989" name="Equation" r:id="rId6" imgW="2311200" imgH="965160" progId="Equation.DSMT4">
              <p:embed/>
            </p:oleObj>
          </a:graphicData>
        </a:graphic>
      </p:graphicFrame>
      <p:graphicFrame>
        <p:nvGraphicFramePr>
          <p:cNvPr id="453644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2085975" y="4651375"/>
          <a:ext cx="3533775" cy="1065213"/>
        </p:xfrm>
        <a:graphic>
          <a:graphicData uri="http://schemas.openxmlformats.org/presentationml/2006/ole">
            <p:oleObj spid="_x0000_s41990" name="Equation" r:id="rId7" imgW="3200400" imgH="965160" progId="Equation.DSMT4">
              <p:embed/>
            </p:oleObj>
          </a:graphicData>
        </a:graphic>
      </p:graphicFrame>
      <p:graphicFrame>
        <p:nvGraphicFramePr>
          <p:cNvPr id="453646" name="Object 14"/>
          <p:cNvGraphicFramePr>
            <a:graphicFrameLocks noChangeAspect="1"/>
          </p:cNvGraphicFramePr>
          <p:nvPr/>
        </p:nvGraphicFramePr>
        <p:xfrm>
          <a:off x="6319838" y="2371726"/>
          <a:ext cx="1295400" cy="1030287"/>
        </p:xfrm>
        <a:graphic>
          <a:graphicData uri="http://schemas.openxmlformats.org/presentationml/2006/ole">
            <p:oleObj spid="_x0000_s41991" name="Equation" r:id="rId8" imgW="1180800" imgH="939600" progId="Equation.DSMT4">
              <p:embed/>
            </p:oleObj>
          </a:graphicData>
        </a:graphic>
      </p:graphicFrame>
      <p:graphicFrame>
        <p:nvGraphicFramePr>
          <p:cNvPr id="453647" name="Object 15"/>
          <p:cNvGraphicFramePr>
            <a:graphicFrameLocks noChangeAspect="1"/>
          </p:cNvGraphicFramePr>
          <p:nvPr/>
        </p:nvGraphicFramePr>
        <p:xfrm>
          <a:off x="6319838" y="3530601"/>
          <a:ext cx="1295400" cy="1030287"/>
        </p:xfrm>
        <a:graphic>
          <a:graphicData uri="http://schemas.openxmlformats.org/presentationml/2006/ole">
            <p:oleObj spid="_x0000_s41992" name="Equation" r:id="rId9" imgW="1180800" imgH="939600" progId="Equation.DSMT4">
              <p:embed/>
            </p:oleObj>
          </a:graphicData>
        </a:graphic>
      </p:graphicFrame>
      <p:graphicFrame>
        <p:nvGraphicFramePr>
          <p:cNvPr id="453648" name="Object 16"/>
          <p:cNvGraphicFramePr>
            <a:graphicFrameLocks noChangeAspect="1"/>
          </p:cNvGraphicFramePr>
          <p:nvPr/>
        </p:nvGraphicFramePr>
        <p:xfrm>
          <a:off x="6319838" y="4686301"/>
          <a:ext cx="1392237" cy="1030287"/>
        </p:xfrm>
        <a:graphic>
          <a:graphicData uri="http://schemas.openxmlformats.org/presentationml/2006/ole">
            <p:oleObj spid="_x0000_s41993" name="Equation" r:id="rId10" imgW="1269720" imgH="939600" progId="Equation.DSMT4">
              <p:embed/>
            </p:oleObj>
          </a:graphicData>
        </a:graphic>
      </p:graphicFrame>
      <p:graphicFrame>
        <p:nvGraphicFramePr>
          <p:cNvPr id="453649" name="Object 17"/>
          <p:cNvGraphicFramePr>
            <a:graphicFrameLocks noChangeAspect="1"/>
          </p:cNvGraphicFramePr>
          <p:nvPr/>
        </p:nvGraphicFramePr>
        <p:xfrm>
          <a:off x="6319838" y="5842001"/>
          <a:ext cx="1479550" cy="1030287"/>
        </p:xfrm>
        <a:graphic>
          <a:graphicData uri="http://schemas.openxmlformats.org/presentationml/2006/ole">
            <p:oleObj spid="_x0000_s41994" name="Equation" r:id="rId11" imgW="1371600" imgH="939600" progId="Equation.DSMT4">
              <p:embed/>
            </p:oleObj>
          </a:graphicData>
        </a:graphic>
      </p:graphicFrame>
      <p:sp>
        <p:nvSpPr>
          <p:cNvPr id="453650" name="Rectangle 18"/>
          <p:cNvSpPr>
            <a:spLocks noChangeArrowheads="1"/>
          </p:cNvSpPr>
          <p:nvPr/>
        </p:nvSpPr>
        <p:spPr bwMode="auto">
          <a:xfrm>
            <a:off x="6378830" y="2427288"/>
            <a:ext cx="182562" cy="9747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53651" name="Rectangle 19"/>
          <p:cNvSpPr>
            <a:spLocks noChangeArrowheads="1"/>
          </p:cNvSpPr>
          <p:nvPr/>
        </p:nvSpPr>
        <p:spPr bwMode="auto">
          <a:xfrm>
            <a:off x="6393578" y="3571415"/>
            <a:ext cx="457200" cy="9747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53652" name="Rectangle 20"/>
          <p:cNvSpPr>
            <a:spLocks noChangeArrowheads="1"/>
          </p:cNvSpPr>
          <p:nvPr/>
        </p:nvSpPr>
        <p:spPr bwMode="auto">
          <a:xfrm>
            <a:off x="6408326" y="4727115"/>
            <a:ext cx="882650" cy="9747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2003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42004" name="Text Box 33"/>
          <p:cNvSpPr txBox="1">
            <a:spLocks noChangeArrowheads="1"/>
          </p:cNvSpPr>
          <p:nvPr/>
        </p:nvSpPr>
        <p:spPr bwMode="auto">
          <a:xfrm>
            <a:off x="0" y="36068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50" grpId="0" animBg="1"/>
      <p:bldP spid="453651" grpId="0" animBg="1"/>
      <p:bldP spid="4536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Definiciones elementales</a:t>
            </a:r>
            <a:endParaRPr lang="es-ES" smtClean="0"/>
          </a:p>
        </p:txBody>
      </p:sp>
      <p:sp>
        <p:nvSpPr>
          <p:cNvPr id="205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2128838" y="1371600"/>
            <a:ext cx="6694487" cy="3775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s-ES" sz="1600" b="1" smtClean="0"/>
              <a:t>Sea </a:t>
            </a:r>
            <a:r>
              <a:rPr lang="es-ES" sz="1600" b="1" i="1" smtClean="0"/>
              <a:t>A</a:t>
            </a:r>
            <a:r>
              <a:rPr lang="es-ES" sz="1600" b="1" smtClean="0"/>
              <a:t> un elemento perteneciente al espacio vectorial de las matrices cuadradas cuadrada de orden </a:t>
            </a:r>
            <a:r>
              <a:rPr lang="es-ES" sz="1600" b="1" i="1" smtClean="0"/>
              <a:t>n</a:t>
            </a:r>
            <a:r>
              <a:rPr lang="es-ES" sz="1600" b="1" smtClean="0"/>
              <a:t> sobre el cuerpo de los complejos:</a:t>
            </a:r>
            <a:r>
              <a:rPr lang="es-ES" sz="16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r>
              <a:rPr lang="es-ES" sz="1600" smtClean="0"/>
              <a:t>El polinomio característico se define por</a:t>
            </a:r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r>
              <a:rPr lang="es-ES" sz="1600" smtClean="0"/>
              <a:t>Los autovalores de A son las raíces del polinomio característico</a:t>
            </a:r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r>
              <a:rPr lang="es-ES" sz="1600" smtClean="0"/>
              <a:t>El espectro de A es el conjunto de autovalores</a:t>
            </a:r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r>
              <a:rPr lang="es-ES" sz="1600" smtClean="0"/>
              <a:t>Autovector </a:t>
            </a:r>
            <a:r>
              <a:rPr lang="es-ES_tradnl" sz="1600" i="1" smtClean="0"/>
              <a:t>x</a:t>
            </a:r>
            <a:r>
              <a:rPr lang="es-ES_tradnl" sz="1600" smtClean="0"/>
              <a:t> asociado al valor propio </a:t>
            </a:r>
            <a:r>
              <a:rPr lang="es-ES_tradnl" sz="1600" smtClean="0">
                <a:sym typeface="Symbol" pitchFamily="18" charset="2"/>
              </a:rPr>
              <a:t></a:t>
            </a:r>
            <a:r>
              <a:rPr lang="es-ES_tradnl" sz="1600" smtClean="0"/>
              <a:t> es todo vector no nulo verificando</a:t>
            </a:r>
            <a:r>
              <a:rPr lang="es-ES" sz="16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r>
              <a:rPr lang="es-ES" sz="1600" smtClean="0"/>
              <a:t>Radio espectral </a:t>
            </a:r>
            <a:r>
              <a:rPr lang="es-ES_tradnl" sz="1600" smtClean="0"/>
              <a:t>Radio espectral de A, , es el máximo de sus autovalores, en módulo</a:t>
            </a:r>
            <a:r>
              <a:rPr lang="es-ES" sz="16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r>
              <a:rPr lang="es-ES" sz="1600" smtClean="0"/>
              <a:t>Traza es la suma de los términos de la diagonal</a:t>
            </a:r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endParaRPr lang="es-ES" sz="1600" smtClean="0"/>
          </a:p>
        </p:txBody>
      </p:sp>
      <p:sp>
        <p:nvSpPr>
          <p:cNvPr id="20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6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63" name="Text Box 9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0" y="292735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66" name="Rectangle 23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2050" name="Object 55"/>
          <p:cNvGraphicFramePr>
            <a:graphicFrameLocks noChangeAspect="1"/>
          </p:cNvGraphicFramePr>
          <p:nvPr/>
        </p:nvGraphicFramePr>
        <p:xfrm>
          <a:off x="3398838" y="1744663"/>
          <a:ext cx="893762" cy="360362"/>
        </p:xfrm>
        <a:graphic>
          <a:graphicData uri="http://schemas.openxmlformats.org/presentationml/2006/ole">
            <p:oleObj spid="_x0000_s2050" name="Equation" r:id="rId3" imgW="685800" imgH="279400" progId="Equation.DSMT4">
              <p:embed/>
            </p:oleObj>
          </a:graphicData>
        </a:graphic>
      </p:graphicFrame>
      <p:graphicFrame>
        <p:nvGraphicFramePr>
          <p:cNvPr id="2051" name="Object 54"/>
          <p:cNvGraphicFramePr>
            <a:graphicFrameLocks noChangeAspect="1"/>
          </p:cNvGraphicFramePr>
          <p:nvPr/>
        </p:nvGraphicFramePr>
        <p:xfrm>
          <a:off x="2936875" y="2397125"/>
          <a:ext cx="2025650" cy="323850"/>
        </p:xfrm>
        <a:graphic>
          <a:graphicData uri="http://schemas.openxmlformats.org/presentationml/2006/ole">
            <p:oleObj spid="_x0000_s2051" name="Equation" r:id="rId4" imgW="1662978" imgH="266584" progId="Equation.DSMT4">
              <p:embed/>
            </p:oleObj>
          </a:graphicData>
        </a:graphic>
      </p:graphicFrame>
      <p:graphicFrame>
        <p:nvGraphicFramePr>
          <p:cNvPr id="2052" name="Object 52"/>
          <p:cNvGraphicFramePr>
            <a:graphicFrameLocks noChangeAspect="1"/>
          </p:cNvGraphicFramePr>
          <p:nvPr/>
        </p:nvGraphicFramePr>
        <p:xfrm>
          <a:off x="2936875" y="2928938"/>
          <a:ext cx="2051050" cy="288925"/>
        </p:xfrm>
        <a:graphic>
          <a:graphicData uri="http://schemas.openxmlformats.org/presentationml/2006/ole">
            <p:oleObj spid="_x0000_s2052" name="Equation" r:id="rId5" imgW="1562100" imgH="215900" progId="Equation.DSMT4">
              <p:embed/>
            </p:oleObj>
          </a:graphicData>
        </a:graphic>
      </p:graphicFrame>
      <p:graphicFrame>
        <p:nvGraphicFramePr>
          <p:cNvPr id="2053" name="Object 50"/>
          <p:cNvGraphicFramePr>
            <a:graphicFrameLocks noChangeAspect="1"/>
          </p:cNvGraphicFramePr>
          <p:nvPr/>
        </p:nvGraphicFramePr>
        <p:xfrm>
          <a:off x="2936875" y="3425825"/>
          <a:ext cx="2312988" cy="323850"/>
        </p:xfrm>
        <a:graphic>
          <a:graphicData uri="http://schemas.openxmlformats.org/presentationml/2006/ole">
            <p:oleObj spid="_x0000_s2053" name="Equation" r:id="rId6" imgW="1968500" imgH="279400" progId="Equation.DSMT4">
              <p:embed/>
            </p:oleObj>
          </a:graphicData>
        </a:graphic>
      </p:graphicFrame>
      <p:graphicFrame>
        <p:nvGraphicFramePr>
          <p:cNvPr id="2054" name="Object 49"/>
          <p:cNvGraphicFramePr>
            <a:graphicFrameLocks noChangeAspect="1"/>
          </p:cNvGraphicFramePr>
          <p:nvPr/>
        </p:nvGraphicFramePr>
        <p:xfrm>
          <a:off x="2936875" y="4044950"/>
          <a:ext cx="2771775" cy="431800"/>
        </p:xfrm>
        <a:graphic>
          <a:graphicData uri="http://schemas.openxmlformats.org/presentationml/2006/ole">
            <p:oleObj spid="_x0000_s2054" name="Equation" r:id="rId7" imgW="1638000" imgH="253800" progId="Equation.DSMT4">
              <p:embed/>
            </p:oleObj>
          </a:graphicData>
        </a:graphic>
      </p:graphicFrame>
      <p:graphicFrame>
        <p:nvGraphicFramePr>
          <p:cNvPr id="2055" name="Object 47"/>
          <p:cNvGraphicFramePr>
            <a:graphicFrameLocks noChangeAspect="1"/>
          </p:cNvGraphicFramePr>
          <p:nvPr/>
        </p:nvGraphicFramePr>
        <p:xfrm>
          <a:off x="2936875" y="4730750"/>
          <a:ext cx="1543050" cy="468313"/>
        </p:xfrm>
        <a:graphic>
          <a:graphicData uri="http://schemas.openxmlformats.org/presentationml/2006/ole">
            <p:oleObj spid="_x0000_s2055" name="Equation" r:id="rId8" imgW="1257300" imgH="381000" progId="Equation.DSMT4">
              <p:embed/>
            </p:oleObj>
          </a:graphicData>
        </a:graphic>
      </p:graphicFrame>
      <p:graphicFrame>
        <p:nvGraphicFramePr>
          <p:cNvPr id="2056" name="Object 68"/>
          <p:cNvGraphicFramePr>
            <a:graphicFrameLocks noChangeAspect="1"/>
          </p:cNvGraphicFramePr>
          <p:nvPr>
            <p:ph sz="half" idx="2"/>
          </p:nvPr>
        </p:nvGraphicFramePr>
        <p:xfrm>
          <a:off x="2936875" y="5297488"/>
          <a:ext cx="3359150" cy="431800"/>
        </p:xfrm>
        <a:graphic>
          <a:graphicData uri="http://schemas.openxmlformats.org/presentationml/2006/ole">
            <p:oleObj spid="_x0000_s2056" name="Equation" r:id="rId9" imgW="1981080" imgH="253800" progId="Equation.DSMT4">
              <p:embed/>
            </p:oleObj>
          </a:graphicData>
        </a:graphic>
      </p:graphicFrame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347913" y="5730875"/>
            <a:ext cx="65309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GB" sz="2000" b="1" i="0" kern="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GB" sz="2000" b="1" i="0" kern="0" baseline="30000" dirty="0" err="1">
                <a:solidFill>
                  <a:srgbClr val="FF0000"/>
                </a:solidFill>
                <a:latin typeface="+mn-lt"/>
              </a:rPr>
              <a:t>mas</a:t>
            </a:r>
            <a:r>
              <a:rPr lang="en-GB" sz="2000" b="1" i="0" kern="0" dirty="0">
                <a:solidFill>
                  <a:srgbClr val="FF0000"/>
                </a:solidFill>
                <a:latin typeface="+mn-lt"/>
              </a:rPr>
              <a:t>:</a:t>
            </a:r>
            <a:endParaRPr lang="en-GB" sz="2000" i="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GB" sz="1800" i="0" kern="0" dirty="0" err="1">
                <a:latin typeface="+mn-lt"/>
              </a:rPr>
              <a:t>tr</a:t>
            </a:r>
            <a:r>
              <a:rPr lang="en-GB" sz="1800" i="0" kern="0" dirty="0">
                <a:latin typeface="+mn-lt"/>
              </a:rPr>
              <a:t>(AB)=</a:t>
            </a:r>
            <a:r>
              <a:rPr lang="en-GB" sz="1800" i="0" kern="0" dirty="0" err="1">
                <a:latin typeface="+mn-lt"/>
              </a:rPr>
              <a:t>tr</a:t>
            </a:r>
            <a:r>
              <a:rPr lang="en-GB" sz="1800" i="0" kern="0" dirty="0">
                <a:latin typeface="+mn-lt"/>
              </a:rPr>
              <a:t>(BA)		</a:t>
            </a:r>
            <a:r>
              <a:rPr lang="en-GB" sz="1800" i="0" kern="0" dirty="0" err="1">
                <a:latin typeface="+mn-lt"/>
              </a:rPr>
              <a:t>tr</a:t>
            </a:r>
            <a:r>
              <a:rPr lang="en-GB" sz="1800" i="0" kern="0" dirty="0">
                <a:latin typeface="+mn-lt"/>
              </a:rPr>
              <a:t>(A+B)=</a:t>
            </a:r>
            <a:r>
              <a:rPr lang="en-GB" sz="1800" i="0" kern="0" dirty="0" err="1">
                <a:latin typeface="+mn-lt"/>
              </a:rPr>
              <a:t>tr</a:t>
            </a:r>
            <a:r>
              <a:rPr lang="en-GB" sz="1800" i="0" kern="0" dirty="0">
                <a:latin typeface="+mn-lt"/>
              </a:rPr>
              <a:t>(A)+</a:t>
            </a:r>
            <a:r>
              <a:rPr lang="en-GB" sz="1800" i="0" kern="0" dirty="0" err="1">
                <a:latin typeface="+mn-lt"/>
              </a:rPr>
              <a:t>tr</a:t>
            </a:r>
            <a:r>
              <a:rPr lang="en-GB" sz="1800" i="0" kern="0" dirty="0">
                <a:latin typeface="+mn-lt"/>
              </a:rPr>
              <a:t>(B)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GB" sz="1800" i="0" dirty="0"/>
              <a:t>|AB|=|BA|=|A| |B|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Anexo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Demostraciones</a:t>
            </a:r>
          </a:p>
          <a:p>
            <a:pPr eaLnBrk="1" hangingPunct="1"/>
            <a:r>
              <a:rPr lang="es-ES" dirty="0" smtClean="0"/>
              <a:t>Algoritmos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Demo: Normas equivalentes</a:t>
            </a:r>
            <a:endParaRPr lang="es-ES" smtClean="0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502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50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3490" name="Object 18"/>
          <p:cNvGraphicFramePr>
            <a:graphicFrameLocks noChangeAspect="1"/>
          </p:cNvGraphicFramePr>
          <p:nvPr/>
        </p:nvGraphicFramePr>
        <p:xfrm>
          <a:off x="2065338" y="1428750"/>
          <a:ext cx="5694362" cy="3021013"/>
        </p:xfrm>
        <a:graphic>
          <a:graphicData uri="http://schemas.openxmlformats.org/presentationml/2006/ole">
            <p:oleObj spid="_x0000_s63490" name="Equation" r:id="rId3" imgW="4076640" imgH="2158920" progId="Equation.DSMT4">
              <p:embed/>
            </p:oleObj>
          </a:graphicData>
        </a:graphic>
      </p:graphicFrame>
      <p:sp>
        <p:nvSpPr>
          <p:cNvPr id="63504" name="Rectangle 1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505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50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3507" name="Text Box 22"/>
          <p:cNvSpPr txBox="1">
            <a:spLocks noChangeArrowheads="1"/>
          </p:cNvSpPr>
          <p:nvPr/>
        </p:nvSpPr>
        <p:spPr bwMode="auto">
          <a:xfrm>
            <a:off x="0" y="2924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63508" name="Text Box 23"/>
          <p:cNvSpPr txBox="1">
            <a:spLocks noChangeArrowheads="1"/>
          </p:cNvSpPr>
          <p:nvPr/>
        </p:nvSpPr>
        <p:spPr bwMode="auto">
          <a:xfrm>
            <a:off x="36513" y="1557338"/>
            <a:ext cx="1943100" cy="3870325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Mét. Directos: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Mét.D.: Factorización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Aplicaciones de MD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Condicionamiento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63509" name="Text Box 24"/>
          <p:cNvSpPr txBox="1">
            <a:spLocks noChangeArrowheads="1"/>
          </p:cNvSpPr>
          <p:nvPr/>
        </p:nvSpPr>
        <p:spPr bwMode="auto">
          <a:xfrm>
            <a:off x="0" y="33559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63510" name="Text Box 2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58150" y="6157913"/>
            <a:ext cx="865188" cy="361950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Volver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645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Demo: Normas matriciales subordinadas</a:t>
            </a:r>
            <a:endParaRPr lang="es-ES" smtClean="0"/>
          </a:p>
        </p:txBody>
      </p:sp>
      <p:sp>
        <p:nvSpPr>
          <p:cNvPr id="645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484313"/>
            <a:ext cx="7092950" cy="1136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 smtClean="0"/>
              <a:t>Def.:</a:t>
            </a:r>
            <a:r>
              <a:rPr lang="es-ES_tradnl" sz="2000" smtClean="0"/>
              <a:t>Si       es una norma vectorial sobre Cn entonces se define una norma matricial sobre el conjunto de las matrices de orden n, denominada norma subordinada, mediante</a:t>
            </a:r>
            <a:endParaRPr lang="es-ES" sz="2000" smtClean="0"/>
          </a:p>
        </p:txBody>
      </p:sp>
      <p:sp>
        <p:nvSpPr>
          <p:cNvPr id="64522" name="Text Box 6"/>
          <p:cNvSpPr txBox="1">
            <a:spLocks noChangeArrowheads="1"/>
          </p:cNvSpPr>
          <p:nvPr/>
        </p:nvSpPr>
        <p:spPr bwMode="auto">
          <a:xfrm>
            <a:off x="0" y="1557338"/>
            <a:ext cx="1979613" cy="3870325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Mét. Directos: Gauss	Mét.D.: Factorización	Aplicaciones de MD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Condicionamiento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endParaRPr lang="es-ES" sz="1400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64523" name="Text Box 7"/>
          <p:cNvSpPr txBox="1">
            <a:spLocks noChangeArrowheads="1"/>
          </p:cNvSpPr>
          <p:nvPr/>
        </p:nvSpPr>
        <p:spPr bwMode="auto">
          <a:xfrm>
            <a:off x="0" y="35464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64514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3762375" y="2454275"/>
          <a:ext cx="2955925" cy="1117600"/>
        </p:xfrm>
        <a:graphic>
          <a:graphicData uri="http://schemas.openxmlformats.org/presentationml/2006/ole">
            <p:oleObj spid="_x0000_s64514" name="Equation" r:id="rId3" imgW="1981200" imgH="749300" progId="Equation.DSMT4">
              <p:embed/>
            </p:oleObj>
          </a:graphicData>
        </a:graphic>
      </p:graphicFrame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4515" name="Object 10"/>
          <p:cNvGraphicFramePr>
            <a:graphicFrameLocks noChangeAspect="1"/>
          </p:cNvGraphicFramePr>
          <p:nvPr/>
        </p:nvGraphicFramePr>
        <p:xfrm>
          <a:off x="3314700" y="1431925"/>
          <a:ext cx="315913" cy="365125"/>
        </p:xfrm>
        <a:graphic>
          <a:graphicData uri="http://schemas.openxmlformats.org/presentationml/2006/ole">
            <p:oleObj spid="_x0000_s64515" name="Equation" r:id="rId4" imgW="215640" imgH="253800" progId="Equation.DSMT4">
              <p:embed/>
            </p:oleObj>
          </a:graphicData>
        </a:graphic>
      </p:graphicFrame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2051050" y="3743325"/>
            <a:ext cx="7092950" cy="234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2000" i="0"/>
              <a:t>Ejemplos: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s-ES" sz="1800" i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2000" i="0"/>
              <a:t>                                                         (máximo de columnas)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s-ES" sz="1800" i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2000" i="0"/>
              <a:t>                                              (radio espectral de la normal)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s-ES" sz="1800" i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2000" i="0"/>
              <a:t>                                                                  (máximo de filas)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s-ES" i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s-ES" i="0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4516" name="Object 13"/>
          <p:cNvGraphicFramePr>
            <a:graphicFrameLocks noChangeAspect="1"/>
          </p:cNvGraphicFramePr>
          <p:nvPr/>
        </p:nvGraphicFramePr>
        <p:xfrm>
          <a:off x="2311400" y="4151313"/>
          <a:ext cx="3411538" cy="711200"/>
        </p:xfrm>
        <a:graphic>
          <a:graphicData uri="http://schemas.openxmlformats.org/presentationml/2006/ole">
            <p:oleObj spid="_x0000_s64516" name="Equation" r:id="rId5" imgW="2133360" imgH="444240" progId="Equation.DSMT4">
              <p:embed/>
            </p:oleObj>
          </a:graphicData>
        </a:graphic>
      </p:graphicFrame>
      <p:sp>
        <p:nvSpPr>
          <p:cNvPr id="64527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4517" name="Object 15"/>
          <p:cNvGraphicFramePr>
            <a:graphicFrameLocks noChangeAspect="1"/>
          </p:cNvGraphicFramePr>
          <p:nvPr/>
        </p:nvGraphicFramePr>
        <p:xfrm>
          <a:off x="2311400" y="4743450"/>
          <a:ext cx="3351213" cy="649288"/>
        </p:xfrm>
        <a:graphic>
          <a:graphicData uri="http://schemas.openxmlformats.org/presentationml/2006/ole">
            <p:oleObj spid="_x0000_s64517" name="Equation" r:id="rId6" imgW="2095200" imgH="406080" progId="Equation.DSMT4">
              <p:embed/>
            </p:oleObj>
          </a:graphicData>
        </a:graphic>
      </p:graphicFrame>
      <p:sp>
        <p:nvSpPr>
          <p:cNvPr id="64528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4518" name="Object 17"/>
          <p:cNvGraphicFramePr>
            <a:graphicFrameLocks noChangeAspect="1"/>
          </p:cNvGraphicFramePr>
          <p:nvPr/>
        </p:nvGraphicFramePr>
        <p:xfrm>
          <a:off x="2311400" y="5278438"/>
          <a:ext cx="3533775" cy="711200"/>
        </p:xfrm>
        <a:graphic>
          <a:graphicData uri="http://schemas.openxmlformats.org/presentationml/2006/ole">
            <p:oleObj spid="_x0000_s64518" name="Equation" r:id="rId7" imgW="2209680" imgH="444240" progId="Equation.DSMT4">
              <p:embed/>
            </p:oleObj>
          </a:graphicData>
        </a:graphic>
      </p:graphicFrame>
      <p:sp>
        <p:nvSpPr>
          <p:cNvPr id="64529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074025" y="5989638"/>
            <a:ext cx="865188" cy="361950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Volver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MATLAB para Gauss con pivote simple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0" name="16 Marcador de contenido"/>
          <p:cNvSpPr>
            <a:spLocks noGrp="1"/>
          </p:cNvSpPr>
          <p:nvPr>
            <p:ph sz="half" idx="1"/>
          </p:nvPr>
        </p:nvSpPr>
        <p:spPr>
          <a:xfrm>
            <a:off x="2316610" y="1279209"/>
            <a:ext cx="6551620" cy="248171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sz="1400" dirty="0" smtClean="0"/>
              <a:t>[</a:t>
            </a:r>
            <a:r>
              <a:rPr lang="es-ES" sz="1400" dirty="0" err="1" smtClean="0"/>
              <a:t>n,m</a:t>
            </a:r>
            <a:r>
              <a:rPr lang="es-ES" sz="1400" dirty="0" smtClean="0"/>
              <a:t>]=</a:t>
            </a:r>
            <a:r>
              <a:rPr lang="es-ES" sz="1400" dirty="0" err="1" smtClean="0"/>
              <a:t>size</a:t>
            </a:r>
            <a:r>
              <a:rPr lang="es-ES" sz="1400" dirty="0" smtClean="0"/>
              <a:t>(A);</a:t>
            </a:r>
            <a:r>
              <a:rPr lang="es-ES" sz="1400" dirty="0" err="1" smtClean="0"/>
              <a:t>if</a:t>
            </a:r>
            <a:r>
              <a:rPr lang="es-ES" sz="1400" dirty="0" smtClean="0"/>
              <a:t> m~=n+1;error(‘falla matriz ampliada’);</a:t>
            </a:r>
            <a:r>
              <a:rPr lang="es-ES" sz="1400" dirty="0" err="1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for </a:t>
            </a:r>
            <a:r>
              <a:rPr lang="en-GB" sz="1400" dirty="0" err="1" smtClean="0"/>
              <a:t>i</a:t>
            </a:r>
            <a:r>
              <a:rPr lang="en-GB" sz="1400" dirty="0" smtClean="0"/>
              <a:t>=1:n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[</a:t>
            </a:r>
            <a:r>
              <a:rPr lang="en-GB" sz="1400" dirty="0" err="1" smtClean="0"/>
              <a:t>p,j</a:t>
            </a:r>
            <a:r>
              <a:rPr lang="en-GB" sz="1400" dirty="0" smtClean="0"/>
              <a:t>]=max(abs( A(i:n,i)) );j=j+i-1;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</a:t>
            </a:r>
            <a:r>
              <a:rPr lang="es-ES" sz="1400" dirty="0" err="1" smtClean="0"/>
              <a:t>if</a:t>
            </a:r>
            <a:r>
              <a:rPr lang="es-ES_tradnl" sz="1400" dirty="0" smtClean="0"/>
              <a:t> p==0; </a:t>
            </a:r>
            <a:r>
              <a:rPr lang="es-ES" sz="1400" dirty="0" smtClean="0"/>
              <a:t>error(‘sistema indeterminado o incompatible’);</a:t>
            </a:r>
            <a:r>
              <a:rPr lang="es-ES" sz="1400" dirty="0" err="1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_tradnl" sz="1400" dirty="0" smtClean="0"/>
              <a:t>	</a:t>
            </a:r>
            <a:r>
              <a:rPr lang="en-GB" sz="1400" dirty="0" smtClean="0"/>
              <a:t>if j~=</a:t>
            </a:r>
            <a:r>
              <a:rPr lang="en-GB" sz="1400" dirty="0" err="1" smtClean="0"/>
              <a:t>i</a:t>
            </a:r>
            <a:r>
              <a:rPr lang="en-GB" sz="1400" dirty="0" smtClean="0"/>
              <a:t>; p=A(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); 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)=A(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); 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)=</a:t>
            </a:r>
            <a:r>
              <a:rPr lang="en-GB" sz="1400" dirty="0" err="1" smtClean="0"/>
              <a:t>p;end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for j=i+1:n; m=-A(</a:t>
            </a:r>
            <a:r>
              <a:rPr lang="en-GB" sz="1400" dirty="0" err="1" smtClean="0"/>
              <a:t>j,i</a:t>
            </a:r>
            <a:r>
              <a:rPr lang="en-GB" sz="1400" dirty="0" smtClean="0"/>
              <a:t>)/A(</a:t>
            </a:r>
            <a:r>
              <a:rPr lang="en-GB" sz="1400" dirty="0" err="1" smtClean="0"/>
              <a:t>i,i</a:t>
            </a:r>
            <a:r>
              <a:rPr lang="en-GB" sz="1400" dirty="0" smtClean="0"/>
              <a:t>); 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)=A(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)+m*A(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); 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_tradnl" sz="1400" dirty="0" smtClean="0"/>
              <a:t>x(n)=A(n,n+1)/A(</a:t>
            </a:r>
            <a:r>
              <a:rPr lang="es-ES_tradnl" sz="1400" dirty="0" err="1" smtClean="0"/>
              <a:t>n,n</a:t>
            </a:r>
            <a:r>
              <a:rPr lang="es-ES_tradnl" sz="1400" dirty="0" smtClean="0"/>
              <a:t>)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for </a:t>
            </a:r>
            <a:r>
              <a:rPr lang="en-GB" sz="1400" dirty="0" err="1" smtClean="0"/>
              <a:t>i</a:t>
            </a:r>
            <a:r>
              <a:rPr lang="en-GB" sz="1400" dirty="0" smtClean="0"/>
              <a:t>=n-1,1,-1; x(</a:t>
            </a:r>
            <a:r>
              <a:rPr lang="en-GB" sz="1400" dirty="0" err="1" smtClean="0"/>
              <a:t>i</a:t>
            </a:r>
            <a:r>
              <a:rPr lang="en-GB" sz="1400" dirty="0" smtClean="0"/>
              <a:t>)=(a(i,n+1)-a(i,i+1:n)*x(I+1:n))/a(</a:t>
            </a:r>
            <a:r>
              <a:rPr lang="en-GB" sz="1400" dirty="0" err="1" smtClean="0"/>
              <a:t>i,i</a:t>
            </a:r>
            <a:r>
              <a:rPr lang="en-GB" sz="1400" dirty="0" smtClean="0"/>
              <a:t>);end</a:t>
            </a:r>
            <a:endParaRPr lang="es-ES" sz="1400" dirty="0" smtClean="0"/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9" name="Text Box 9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110475" y="6399563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Volver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" name="16 Marcador de contenido"/>
          <p:cNvSpPr>
            <a:spLocks noGrp="1"/>
          </p:cNvSpPr>
          <p:nvPr>
            <p:ph sz="half" idx="1"/>
          </p:nvPr>
        </p:nvSpPr>
        <p:spPr>
          <a:xfrm>
            <a:off x="1964170" y="4131853"/>
            <a:ext cx="6973888" cy="336908"/>
          </a:xfrm>
        </p:spPr>
        <p:txBody>
          <a:bodyPr/>
          <a:lstStyle/>
          <a:p>
            <a:r>
              <a:rPr lang="es-ES_tradnl" sz="1600" u="sng" dirty="0" smtClean="0"/>
              <a:t>OPERACIONES</a:t>
            </a:r>
          </a:p>
          <a:p>
            <a:endParaRPr lang="es-ES" sz="1600" dirty="0"/>
          </a:p>
        </p:txBody>
      </p:sp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087868" y="4577648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60"/>
                <a:gridCol w="271074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Tringularizar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Resolver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Total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r>
                        <a:rPr lang="es-ES" dirty="0" smtClean="0">
                          <a:sym typeface="Symbol"/>
                        </a:rPr>
                        <a:t>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ym typeface="Symbol"/>
                        </a:rPr>
                        <a:t>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2507996" y="4906512"/>
          <a:ext cx="2111375" cy="630237"/>
        </p:xfrm>
        <a:graphic>
          <a:graphicData uri="http://schemas.openxmlformats.org/presentationml/2006/ole">
            <p:oleObj spid="_x0000_s188420" name="Equation" r:id="rId5" imgW="1574640" imgH="469800" progId="Equation.DSMT4">
              <p:embed/>
            </p:oleObj>
          </a:graphicData>
        </a:graphic>
      </p:graphicFrame>
      <p:graphicFrame>
        <p:nvGraphicFramePr>
          <p:cNvPr id="188421" name="Object 4"/>
          <p:cNvGraphicFramePr>
            <a:graphicFrameLocks noChangeAspect="1"/>
          </p:cNvGraphicFramePr>
          <p:nvPr/>
        </p:nvGraphicFramePr>
        <p:xfrm>
          <a:off x="5408993" y="4967154"/>
          <a:ext cx="731838" cy="561975"/>
        </p:xfrm>
        <a:graphic>
          <a:graphicData uri="http://schemas.openxmlformats.org/presentationml/2006/ole">
            <p:oleObj spid="_x0000_s188421" name="Equation" r:id="rId6" imgW="545760" imgH="419040" progId="Equation.DSMT4">
              <p:embed/>
            </p:oleObj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5661406" y="5736139"/>
          <a:ext cx="169862" cy="187325"/>
        </p:xfrm>
        <a:graphic>
          <a:graphicData uri="http://schemas.openxmlformats.org/presentationml/2006/ole">
            <p:oleObj spid="_x0000_s188422" name="Equation" r:id="rId7" imgW="126720" imgH="139680" progId="Equation.DSMT4">
              <p:embed/>
            </p:oleObj>
          </a:graphicData>
        </a:graphic>
      </p:graphicFrame>
      <p:graphicFrame>
        <p:nvGraphicFramePr>
          <p:cNvPr id="188424" name="Object 8"/>
          <p:cNvGraphicFramePr>
            <a:graphicFrameLocks noChangeAspect="1"/>
          </p:cNvGraphicFramePr>
          <p:nvPr/>
        </p:nvGraphicFramePr>
        <p:xfrm>
          <a:off x="2523725" y="5513048"/>
          <a:ext cx="1584325" cy="612775"/>
        </p:xfrm>
        <a:graphic>
          <a:graphicData uri="http://schemas.openxmlformats.org/presentationml/2006/ole">
            <p:oleObj spid="_x0000_s188424" name="Equation" r:id="rId8" imgW="1180800" imgH="457200" progId="Equation.DSMT4">
              <p:embed/>
            </p:oleObj>
          </a:graphicData>
        </a:graphic>
      </p:graphicFrame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6735423" y="4949825"/>
          <a:ext cx="1258888" cy="561975"/>
        </p:xfrm>
        <a:graphic>
          <a:graphicData uri="http://schemas.openxmlformats.org/presentationml/2006/ole">
            <p:oleObj spid="_x0000_s188425" name="Equation" r:id="rId9" imgW="939600" imgH="419040" progId="Equation.DSMT4">
              <p:embed/>
            </p:oleObj>
          </a:graphicData>
        </a:graphic>
      </p:graphicFrame>
      <p:graphicFrame>
        <p:nvGraphicFramePr>
          <p:cNvPr id="188426" name="Object 10"/>
          <p:cNvGraphicFramePr>
            <a:graphicFrameLocks noChangeAspect="1"/>
          </p:cNvGraphicFramePr>
          <p:nvPr/>
        </p:nvGraphicFramePr>
        <p:xfrm>
          <a:off x="6796148" y="5519229"/>
          <a:ext cx="579438" cy="561975"/>
        </p:xfrm>
        <a:graphic>
          <a:graphicData uri="http://schemas.openxmlformats.org/presentationml/2006/ole">
            <p:oleObj spid="_x0000_s188426" name="Equation" r:id="rId10" imgW="4316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MATLAB para Gauss con pivote doble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" name="16 Marcador de contenido"/>
          <p:cNvSpPr>
            <a:spLocks noGrp="1"/>
          </p:cNvSpPr>
          <p:nvPr>
            <p:ph sz="half" idx="1"/>
          </p:nvPr>
        </p:nvSpPr>
        <p:spPr>
          <a:xfrm>
            <a:off x="2106153" y="1248461"/>
            <a:ext cx="6551620" cy="310025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sz="1400" dirty="0" smtClean="0"/>
              <a:t>[</a:t>
            </a:r>
            <a:r>
              <a:rPr lang="es-ES" sz="1400" dirty="0" err="1" smtClean="0"/>
              <a:t>n,m</a:t>
            </a:r>
            <a:r>
              <a:rPr lang="es-ES" sz="1400" dirty="0" smtClean="0"/>
              <a:t>]=</a:t>
            </a:r>
            <a:r>
              <a:rPr lang="es-ES" sz="1400" dirty="0" err="1" smtClean="0"/>
              <a:t>size</a:t>
            </a:r>
            <a:r>
              <a:rPr lang="es-ES" sz="1400" dirty="0" smtClean="0"/>
              <a:t>(A);</a:t>
            </a:r>
            <a:r>
              <a:rPr lang="es-ES" sz="1400" dirty="0" err="1" smtClean="0"/>
              <a:t>if</a:t>
            </a:r>
            <a:r>
              <a:rPr lang="es-ES" sz="1400" dirty="0" smtClean="0"/>
              <a:t> m~=n+1;error(‘falla matriz ampliada’);</a:t>
            </a:r>
            <a:r>
              <a:rPr lang="es-ES" sz="1400" dirty="0" err="1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err="1" smtClean="0"/>
              <a:t>orden</a:t>
            </a:r>
            <a:r>
              <a:rPr lang="en-GB" sz="1400" dirty="0" smtClean="0"/>
              <a:t>=1:n;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for </a:t>
            </a:r>
            <a:r>
              <a:rPr lang="en-GB" sz="1400" dirty="0" err="1" smtClean="0"/>
              <a:t>i</a:t>
            </a:r>
            <a:r>
              <a:rPr lang="en-GB" sz="1400" dirty="0" smtClean="0"/>
              <a:t>=1:n % </a:t>
            </a:r>
            <a:r>
              <a:rPr lang="en-GB" sz="1400" dirty="0" err="1" smtClean="0"/>
              <a:t>Triangularización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[</a:t>
            </a:r>
            <a:r>
              <a:rPr lang="en-GB" sz="1400" dirty="0" err="1" smtClean="0"/>
              <a:t>p,j</a:t>
            </a:r>
            <a:r>
              <a:rPr lang="en-GB" sz="1400" dirty="0" smtClean="0"/>
              <a:t>]=max(abs( A(i:n,i:n)) );j=j+i-1; % </a:t>
            </a:r>
            <a:r>
              <a:rPr lang="en-GB" sz="1400" dirty="0" err="1" smtClean="0"/>
              <a:t>Pivote</a:t>
            </a:r>
            <a:r>
              <a:rPr lang="en-GB" sz="1400" dirty="0" smtClean="0"/>
              <a:t> y </a:t>
            </a:r>
            <a:r>
              <a:rPr lang="en-GB" sz="1400" dirty="0" err="1" smtClean="0"/>
              <a:t>posición</a:t>
            </a: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[</a:t>
            </a:r>
            <a:r>
              <a:rPr lang="en-GB" sz="1400" dirty="0" err="1" smtClean="0"/>
              <a:t>p,k</a:t>
            </a:r>
            <a:r>
              <a:rPr lang="en-GB" sz="1400" dirty="0" smtClean="0"/>
              <a:t>]=max(p);j=j(k);k=k+i-1;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</a:t>
            </a:r>
            <a:r>
              <a:rPr lang="es-ES" sz="1400" dirty="0" err="1" smtClean="0"/>
              <a:t>if</a:t>
            </a:r>
            <a:r>
              <a:rPr lang="es-ES_tradnl" sz="1400" dirty="0" smtClean="0"/>
              <a:t> p==0; </a:t>
            </a:r>
            <a:r>
              <a:rPr lang="es-ES" sz="1400" dirty="0" smtClean="0"/>
              <a:t>error(‘sistema indeterminado o incompatible’);</a:t>
            </a:r>
            <a:r>
              <a:rPr lang="es-ES" sz="1400" dirty="0" err="1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_tradnl" sz="1400" dirty="0" smtClean="0"/>
              <a:t>	</a:t>
            </a:r>
            <a:r>
              <a:rPr lang="en-GB" sz="1400" dirty="0" smtClean="0"/>
              <a:t>if j~=</a:t>
            </a:r>
            <a:r>
              <a:rPr lang="en-GB" sz="1400" dirty="0" err="1" smtClean="0"/>
              <a:t>i</a:t>
            </a:r>
            <a:r>
              <a:rPr lang="en-GB" sz="1400" dirty="0" smtClean="0"/>
              <a:t>; p=A(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); 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)=A(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); 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)=</a:t>
            </a:r>
            <a:r>
              <a:rPr lang="en-GB" sz="1400" dirty="0" err="1" smtClean="0"/>
              <a:t>p;end</a:t>
            </a:r>
            <a:r>
              <a:rPr lang="en-GB" sz="1400" dirty="0" smtClean="0"/>
              <a:t> % </a:t>
            </a:r>
            <a:r>
              <a:rPr lang="en-GB" sz="1400" dirty="0" err="1" smtClean="0"/>
              <a:t>Intercambio</a:t>
            </a:r>
            <a:r>
              <a:rPr lang="en-GB" sz="1400" dirty="0" smtClean="0"/>
              <a:t> de </a:t>
            </a:r>
            <a:r>
              <a:rPr lang="en-GB" sz="1400" dirty="0" err="1" smtClean="0"/>
              <a:t>filas</a:t>
            </a: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if k~=</a:t>
            </a:r>
            <a:r>
              <a:rPr lang="en-GB" sz="1400" dirty="0" err="1" smtClean="0"/>
              <a:t>i</a:t>
            </a:r>
            <a:r>
              <a:rPr lang="en-GB" sz="1400" dirty="0" smtClean="0"/>
              <a:t>; 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		p=A(i:n,k); A(i:n,k)=A(i:n,i); A(i:n,i)=p;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		p=</a:t>
            </a:r>
            <a:r>
              <a:rPr lang="en-GB" sz="1400" dirty="0" err="1" smtClean="0"/>
              <a:t>orden</a:t>
            </a:r>
            <a:r>
              <a:rPr lang="en-GB" sz="1400" dirty="0" smtClean="0"/>
              <a:t>(k); </a:t>
            </a:r>
            <a:r>
              <a:rPr lang="en-GB" sz="1400" dirty="0" err="1" smtClean="0"/>
              <a:t>orden</a:t>
            </a:r>
            <a:r>
              <a:rPr lang="en-GB" sz="1400" dirty="0" smtClean="0"/>
              <a:t>(k)=</a:t>
            </a:r>
            <a:r>
              <a:rPr lang="en-GB" sz="1400" dirty="0" err="1" smtClean="0"/>
              <a:t>orden</a:t>
            </a:r>
            <a:r>
              <a:rPr lang="en-GB" sz="1400" dirty="0" smtClean="0"/>
              <a:t>(</a:t>
            </a:r>
            <a:r>
              <a:rPr lang="en-GB" sz="1400" dirty="0" err="1" smtClean="0"/>
              <a:t>i</a:t>
            </a:r>
            <a:r>
              <a:rPr lang="en-GB" sz="1400" dirty="0" smtClean="0"/>
              <a:t>);</a:t>
            </a:r>
            <a:r>
              <a:rPr lang="en-GB" sz="1400" dirty="0" err="1" smtClean="0"/>
              <a:t>orden</a:t>
            </a:r>
            <a:r>
              <a:rPr lang="en-GB" sz="1400" dirty="0" smtClean="0"/>
              <a:t>(</a:t>
            </a:r>
            <a:r>
              <a:rPr lang="en-GB" sz="1400" dirty="0" err="1" smtClean="0"/>
              <a:t>i</a:t>
            </a:r>
            <a:r>
              <a:rPr lang="en-GB" sz="1400" dirty="0" smtClean="0"/>
              <a:t>)=p;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	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for j=i+1:n; m=-A(</a:t>
            </a:r>
            <a:r>
              <a:rPr lang="en-GB" sz="1400" dirty="0" err="1" smtClean="0"/>
              <a:t>j,i</a:t>
            </a:r>
            <a:r>
              <a:rPr lang="en-GB" sz="1400" dirty="0" smtClean="0"/>
              <a:t>)/A(</a:t>
            </a:r>
            <a:r>
              <a:rPr lang="en-GB" sz="1400" dirty="0" err="1" smtClean="0"/>
              <a:t>i,i</a:t>
            </a:r>
            <a:r>
              <a:rPr lang="en-GB" sz="1400" dirty="0" smtClean="0"/>
              <a:t>); 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)=A(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)+m*A(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); 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_tradnl" sz="1400" dirty="0" smtClean="0"/>
              <a:t>x(n)=A(n,n+1)/A(</a:t>
            </a:r>
            <a:r>
              <a:rPr lang="es-ES_tradnl" sz="1400" dirty="0" err="1" smtClean="0"/>
              <a:t>n,n</a:t>
            </a:r>
            <a:r>
              <a:rPr lang="es-ES_tradnl" sz="1400" dirty="0" smtClean="0"/>
              <a:t>); % Resolución del sistema triangular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for </a:t>
            </a:r>
            <a:r>
              <a:rPr lang="en-GB" sz="1400" dirty="0" err="1" smtClean="0"/>
              <a:t>i</a:t>
            </a:r>
            <a:r>
              <a:rPr lang="en-GB" sz="1400" dirty="0" smtClean="0"/>
              <a:t>=n-1,1,-1; x(</a:t>
            </a:r>
            <a:r>
              <a:rPr lang="en-GB" sz="1400" dirty="0" err="1" smtClean="0"/>
              <a:t>i</a:t>
            </a:r>
            <a:r>
              <a:rPr lang="en-GB" sz="1400" dirty="0" smtClean="0"/>
              <a:t>)=(a(i,n+1)-a(i,i+1:n)*x(I+1:n))/a(</a:t>
            </a:r>
            <a:r>
              <a:rPr lang="en-GB" sz="1400" dirty="0" err="1" smtClean="0"/>
              <a:t>i,i</a:t>
            </a:r>
            <a:r>
              <a:rPr lang="en-GB" sz="1400" dirty="0" smtClean="0"/>
              <a:t>);end;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x=x(</a:t>
            </a:r>
            <a:r>
              <a:rPr lang="en-GB" sz="1400" dirty="0" err="1" smtClean="0"/>
              <a:t>orden</a:t>
            </a:r>
            <a:r>
              <a:rPr lang="en-GB" sz="1400" dirty="0" smtClean="0"/>
              <a:t>); % </a:t>
            </a:r>
            <a:r>
              <a:rPr lang="en-GB" sz="1400" dirty="0" err="1" smtClean="0"/>
              <a:t>Ordenación</a:t>
            </a:r>
            <a:r>
              <a:rPr lang="en-GB" sz="1400" dirty="0" smtClean="0"/>
              <a:t> de los </a:t>
            </a:r>
            <a:r>
              <a:rPr lang="en-GB" sz="1400" dirty="0" err="1" smtClean="0"/>
              <a:t>resultados</a:t>
            </a:r>
            <a:endParaRPr lang="es-ES" sz="1400" dirty="0" smtClean="0"/>
          </a:p>
        </p:txBody>
      </p:sp>
      <p:sp>
        <p:nvSpPr>
          <p:cNvPr id="27" name="Text Box 9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27348" y="5972052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Volver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MATLAB para Gauss con pivote escalado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5" name="16 Marcador de contenido"/>
          <p:cNvSpPr>
            <a:spLocks noGrp="1"/>
          </p:cNvSpPr>
          <p:nvPr>
            <p:ph sz="half" idx="1"/>
          </p:nvPr>
        </p:nvSpPr>
        <p:spPr>
          <a:xfrm>
            <a:off x="2106153" y="1248461"/>
            <a:ext cx="6551620" cy="310025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sz="1400" dirty="0" smtClean="0"/>
              <a:t>[</a:t>
            </a:r>
            <a:r>
              <a:rPr lang="es-ES" sz="1400" dirty="0" err="1" smtClean="0"/>
              <a:t>n,m</a:t>
            </a:r>
            <a:r>
              <a:rPr lang="es-ES" sz="1400" dirty="0" smtClean="0"/>
              <a:t>]=</a:t>
            </a:r>
            <a:r>
              <a:rPr lang="es-ES" sz="1400" dirty="0" err="1" smtClean="0"/>
              <a:t>size</a:t>
            </a:r>
            <a:r>
              <a:rPr lang="es-ES" sz="1400" dirty="0" smtClean="0"/>
              <a:t>(A);</a:t>
            </a:r>
            <a:r>
              <a:rPr lang="es-ES" sz="1400" dirty="0" err="1" smtClean="0"/>
              <a:t>if</a:t>
            </a:r>
            <a:r>
              <a:rPr lang="es-ES" sz="1400" dirty="0" smtClean="0"/>
              <a:t> m~=n+1;error(‘falla matriz ampliada’);</a:t>
            </a:r>
            <a:r>
              <a:rPr lang="es-ES" sz="1400" dirty="0" err="1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for </a:t>
            </a:r>
            <a:r>
              <a:rPr lang="en-GB" sz="1400" dirty="0" err="1" smtClean="0"/>
              <a:t>i</a:t>
            </a:r>
            <a:r>
              <a:rPr lang="en-GB" sz="1400" dirty="0" smtClean="0"/>
              <a:t>=1:n % </a:t>
            </a:r>
            <a:r>
              <a:rPr lang="en-GB" sz="1400" dirty="0" err="1" smtClean="0"/>
              <a:t>Triangularización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</a:t>
            </a:r>
            <a:r>
              <a:rPr lang="en-GB" sz="1400" dirty="0" err="1" smtClean="0"/>
              <a:t>escala</a:t>
            </a:r>
            <a:r>
              <a:rPr lang="en-GB" sz="1400" dirty="0" smtClean="0"/>
              <a:t>=max(abs( A(i:n,i:n)’) ); ; % </a:t>
            </a:r>
            <a:r>
              <a:rPr lang="en-GB" sz="1400" dirty="0" err="1" smtClean="0"/>
              <a:t>Pivote</a:t>
            </a:r>
            <a:r>
              <a:rPr lang="en-GB" sz="1400" dirty="0" smtClean="0"/>
              <a:t> y </a:t>
            </a:r>
            <a:r>
              <a:rPr lang="en-GB" sz="1400" dirty="0" err="1" smtClean="0"/>
              <a:t>posición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</a:t>
            </a:r>
            <a:r>
              <a:rPr lang="es-ES" sz="1400" dirty="0" err="1" smtClean="0"/>
              <a:t>if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any</a:t>
            </a:r>
            <a:r>
              <a:rPr lang="es-ES_tradnl" sz="1400" dirty="0" smtClean="0"/>
              <a:t>(escala); </a:t>
            </a:r>
            <a:r>
              <a:rPr lang="es-ES" sz="1400" dirty="0" smtClean="0"/>
              <a:t>error(‘sistema indeterminado o incompatible’);</a:t>
            </a:r>
            <a:r>
              <a:rPr lang="es-ES" sz="1400" dirty="0" err="1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[</a:t>
            </a:r>
            <a:r>
              <a:rPr lang="en-GB" sz="1400" dirty="0" err="1" smtClean="0"/>
              <a:t>p,j</a:t>
            </a:r>
            <a:r>
              <a:rPr lang="en-GB" sz="1400" dirty="0" smtClean="0"/>
              <a:t>]=max(abs( A(i:n,i)./</a:t>
            </a:r>
            <a:r>
              <a:rPr lang="en-GB" sz="1400" dirty="0" err="1" smtClean="0"/>
              <a:t>escala</a:t>
            </a:r>
            <a:r>
              <a:rPr lang="en-GB" sz="1400" dirty="0" smtClean="0"/>
              <a:t>’) );j=j+i-1;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_tradnl" sz="1400" dirty="0" smtClean="0"/>
              <a:t>	</a:t>
            </a:r>
            <a:r>
              <a:rPr lang="en-GB" sz="1400" dirty="0" smtClean="0"/>
              <a:t>if j~=</a:t>
            </a:r>
            <a:r>
              <a:rPr lang="en-GB" sz="1400" dirty="0" err="1" smtClean="0"/>
              <a:t>i</a:t>
            </a:r>
            <a:r>
              <a:rPr lang="en-GB" sz="1400" dirty="0" smtClean="0"/>
              <a:t>; p=A(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); 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)=A(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); 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)=</a:t>
            </a:r>
            <a:r>
              <a:rPr lang="en-GB" sz="1400" dirty="0" err="1" smtClean="0"/>
              <a:t>p;end</a:t>
            </a:r>
            <a:r>
              <a:rPr lang="en-GB" sz="1400" dirty="0" smtClean="0"/>
              <a:t> % </a:t>
            </a:r>
            <a:r>
              <a:rPr lang="en-GB" sz="1400" dirty="0" err="1" smtClean="0"/>
              <a:t>Intercambio</a:t>
            </a:r>
            <a:r>
              <a:rPr lang="en-GB" sz="1400" dirty="0" smtClean="0"/>
              <a:t> de </a:t>
            </a:r>
            <a:r>
              <a:rPr lang="en-GB" sz="1400" dirty="0" err="1" smtClean="0"/>
              <a:t>filas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	for j=i+1:n; m=-A(</a:t>
            </a:r>
            <a:r>
              <a:rPr lang="en-GB" sz="1400" dirty="0" err="1" smtClean="0"/>
              <a:t>j,i</a:t>
            </a:r>
            <a:r>
              <a:rPr lang="en-GB" sz="1400" dirty="0" smtClean="0"/>
              <a:t>)/A(</a:t>
            </a:r>
            <a:r>
              <a:rPr lang="en-GB" sz="1400" dirty="0" err="1" smtClean="0"/>
              <a:t>i,i</a:t>
            </a:r>
            <a:r>
              <a:rPr lang="en-GB" sz="1400" dirty="0" smtClean="0"/>
              <a:t>); 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)=A(</a:t>
            </a:r>
            <a:r>
              <a:rPr lang="en-GB" sz="1400" dirty="0" err="1" smtClean="0"/>
              <a:t>j,i:n</a:t>
            </a:r>
            <a:r>
              <a:rPr lang="en-GB" sz="1400" dirty="0" smtClean="0"/>
              <a:t>)+m*A(</a:t>
            </a:r>
            <a:r>
              <a:rPr lang="en-GB" sz="1400" dirty="0" err="1" smtClean="0"/>
              <a:t>i,i:n</a:t>
            </a:r>
            <a:r>
              <a:rPr lang="en-GB" sz="1400" dirty="0" smtClean="0"/>
              <a:t>); 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end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_tradnl" sz="1400" dirty="0" smtClean="0"/>
              <a:t>x(n)=A(n,n+1)/A(</a:t>
            </a:r>
            <a:r>
              <a:rPr lang="es-ES_tradnl" sz="1400" dirty="0" err="1" smtClean="0"/>
              <a:t>n,n</a:t>
            </a:r>
            <a:r>
              <a:rPr lang="es-ES_tradnl" sz="1400" dirty="0" smtClean="0"/>
              <a:t>); % Resolución del sistema triangular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for </a:t>
            </a:r>
            <a:r>
              <a:rPr lang="en-GB" sz="1400" dirty="0" err="1" smtClean="0"/>
              <a:t>i</a:t>
            </a:r>
            <a:r>
              <a:rPr lang="en-GB" sz="1400" dirty="0" smtClean="0"/>
              <a:t>=n-1,1,-1; x(</a:t>
            </a:r>
            <a:r>
              <a:rPr lang="en-GB" sz="1400" dirty="0" err="1" smtClean="0"/>
              <a:t>i</a:t>
            </a:r>
            <a:r>
              <a:rPr lang="en-GB" sz="1400" dirty="0" smtClean="0"/>
              <a:t>)=(a(i,n+1)-a(i,i+1:n)*x(I+1:n))/a(</a:t>
            </a:r>
            <a:r>
              <a:rPr lang="en-GB" sz="1400" dirty="0" err="1" smtClean="0"/>
              <a:t>i,i</a:t>
            </a:r>
            <a:r>
              <a:rPr lang="en-GB" sz="1400" dirty="0" smtClean="0"/>
              <a:t>);end</a:t>
            </a:r>
            <a:endParaRPr lang="es-ES" sz="1400" dirty="0" smtClean="0"/>
          </a:p>
        </p:txBody>
      </p:sp>
      <p:sp>
        <p:nvSpPr>
          <p:cNvPr id="21" name="Text Box 9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03598" y="4143251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Volver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Factorización: Demostraciones I</a:t>
            </a:r>
            <a:endParaRPr lang="es-ES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5546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65547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2166938" y="1331913"/>
          <a:ext cx="6403975" cy="4364037"/>
        </p:xfrm>
        <a:graphic>
          <a:graphicData uri="http://schemas.openxmlformats.org/presentationml/2006/ole">
            <p:oleObj spid="_x0000_s65538" name="Equation" r:id="rId3" imgW="4775040" imgH="3251160" progId="Equation.DSMT4">
              <p:embed/>
            </p:oleObj>
          </a:graphicData>
        </a:graphic>
      </p:graphicFrame>
      <p:sp>
        <p:nvSpPr>
          <p:cNvPr id="65548" name="Text Box 9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12113" y="5718175"/>
            <a:ext cx="865187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  <a:hlinkClick r:id="rId4" action="ppaction://hlinksldjump"/>
              </a:rPr>
              <a:t>Volver</a:t>
            </a:r>
            <a:endParaRPr lang="es-ES" sz="1400" b="1" i="0" u="sng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Demostración de inversa de L</a:t>
            </a:r>
            <a:endParaRPr lang="es-ES" dirty="0" smtClean="0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68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8685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8687" name="Text Box 9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12113" y="5718175"/>
            <a:ext cx="865187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Volver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2267338" y="1430004"/>
          <a:ext cx="5493518" cy="1872000"/>
        </p:xfrm>
        <a:graphic>
          <a:graphicData uri="http://schemas.openxmlformats.org/presentationml/2006/ole">
            <p:oleObj spid="_x0000_s153602" name="Equation" r:id="rId4" imgW="4775040" imgH="1625400" progId="Equation.DSMT4">
              <p:embed/>
            </p:oleObj>
          </a:graphicData>
        </a:graphic>
      </p:graphicFrame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2267338" y="3657606"/>
          <a:ext cx="3944572" cy="1872000"/>
        </p:xfrm>
        <a:graphic>
          <a:graphicData uri="http://schemas.openxmlformats.org/presentationml/2006/ole">
            <p:oleObj spid="_x0000_s153603" name="Equation" r:id="rId5" imgW="4495800" imgH="2133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Factorización: Demostraciones II</a:t>
            </a:r>
            <a:endParaRPr lang="es-ES" smtClean="0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65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6570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66571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66572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66573" name="14 Marcador de contenido"/>
          <p:cNvSpPr>
            <a:spLocks noGrp="1"/>
          </p:cNvSpPr>
          <p:nvPr>
            <p:ph sz="half" idx="2"/>
          </p:nvPr>
        </p:nvSpPr>
        <p:spPr>
          <a:xfrm>
            <a:off x="1976438" y="1223963"/>
            <a:ext cx="6046787" cy="1268412"/>
          </a:xfrm>
        </p:spPr>
        <p:txBody>
          <a:bodyPr/>
          <a:lstStyle/>
          <a:p>
            <a:r>
              <a:rPr lang="es-ES" sz="1800" smtClean="0">
                <a:solidFill>
                  <a:srgbClr val="FF0000"/>
                </a:solidFill>
              </a:rPr>
              <a:t>T</a:t>
            </a:r>
            <a:r>
              <a:rPr lang="es-ES" sz="1800" baseline="30000" smtClean="0">
                <a:solidFill>
                  <a:srgbClr val="FF0000"/>
                </a:solidFill>
              </a:rPr>
              <a:t>ma</a:t>
            </a:r>
            <a:r>
              <a:rPr lang="es-ES" sz="1800" smtClean="0">
                <a:solidFill>
                  <a:srgbClr val="FF0000"/>
                </a:solidFill>
              </a:rPr>
              <a:t>: </a:t>
            </a:r>
            <a:r>
              <a:rPr lang="es-ES" sz="1800" smtClean="0"/>
              <a:t>El producto de matrices triangulares inferiores (superiores) es una matriz triangular inferior (superior)</a:t>
            </a:r>
          </a:p>
        </p:txBody>
      </p:sp>
      <p:sp>
        <p:nvSpPr>
          <p:cNvPr id="66574" name="Text Box 9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12113" y="3181350"/>
            <a:ext cx="865187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Volver</a:t>
            </a:r>
          </a:p>
        </p:txBody>
      </p:sp>
      <p:sp>
        <p:nvSpPr>
          <p:cNvPr id="66575" name="Text Box 9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56563" y="6308725"/>
            <a:ext cx="865187" cy="306388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Volver</a:t>
            </a:r>
          </a:p>
        </p:txBody>
      </p:sp>
      <p:sp>
        <p:nvSpPr>
          <p:cNvPr id="66576" name="14 Marcador de contenido"/>
          <p:cNvSpPr>
            <a:spLocks noGrp="1"/>
          </p:cNvSpPr>
          <p:nvPr>
            <p:ph sz="half" idx="2"/>
          </p:nvPr>
        </p:nvSpPr>
        <p:spPr>
          <a:xfrm>
            <a:off x="1966913" y="3884613"/>
            <a:ext cx="6956425" cy="1266825"/>
          </a:xfrm>
        </p:spPr>
        <p:txBody>
          <a:bodyPr/>
          <a:lstStyle/>
          <a:p>
            <a:r>
              <a:rPr lang="es-ES" sz="1800" smtClean="0">
                <a:solidFill>
                  <a:srgbClr val="FF0000"/>
                </a:solidFill>
              </a:rPr>
              <a:t>T</a:t>
            </a:r>
            <a:r>
              <a:rPr lang="es-ES" sz="1800" baseline="30000" smtClean="0">
                <a:solidFill>
                  <a:srgbClr val="FF0000"/>
                </a:solidFill>
              </a:rPr>
              <a:t>ma</a:t>
            </a:r>
            <a:r>
              <a:rPr lang="es-ES" sz="1800" smtClean="0">
                <a:solidFill>
                  <a:srgbClr val="FF0000"/>
                </a:solidFill>
              </a:rPr>
              <a:t>: </a:t>
            </a:r>
            <a:r>
              <a:rPr lang="es-ES" sz="1800" smtClean="0"/>
              <a:t>La inversa de una matriz triangular inferior (superior) es una matriz triangular inferior (superior)</a:t>
            </a:r>
          </a:p>
          <a:p>
            <a:pPr lvl="1"/>
            <a:r>
              <a:rPr lang="es-ES" sz="1400" smtClean="0"/>
              <a:t>Demostración por inducción: se verifica para 1, supuesto que se verifica para </a:t>
            </a:r>
            <a:r>
              <a:rPr lang="es-ES" sz="1400" i="1" smtClean="0"/>
              <a:t>n</a:t>
            </a:r>
            <a:r>
              <a:rPr lang="es-ES" sz="1400" smtClean="0"/>
              <a:t> hay que demostrarlo para </a:t>
            </a:r>
            <a:r>
              <a:rPr lang="es-ES" sz="1400" i="1" smtClean="0"/>
              <a:t>n+1</a:t>
            </a:r>
          </a:p>
        </p:txBody>
      </p:sp>
      <p:sp>
        <p:nvSpPr>
          <p:cNvPr id="665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2403475" y="1827213"/>
          <a:ext cx="4821238" cy="1860550"/>
        </p:xfrm>
        <a:graphic>
          <a:graphicData uri="http://schemas.openxmlformats.org/presentationml/2006/ole">
            <p:oleObj spid="_x0000_s66562" name="Equation" r:id="rId4" imgW="3047760" imgH="1168200" progId="Equation.DSMT4">
              <p:embed/>
            </p:oleObj>
          </a:graphicData>
        </a:graphic>
      </p:graphicFrame>
      <p:graphicFrame>
        <p:nvGraphicFramePr>
          <p:cNvPr id="66563" name="Object 5"/>
          <p:cNvGraphicFramePr>
            <a:graphicFrameLocks noChangeAspect="1"/>
          </p:cNvGraphicFramePr>
          <p:nvPr/>
        </p:nvGraphicFramePr>
        <p:xfrm>
          <a:off x="2422525" y="4897438"/>
          <a:ext cx="5424488" cy="1960562"/>
        </p:xfrm>
        <a:graphic>
          <a:graphicData uri="http://schemas.openxmlformats.org/presentationml/2006/ole">
            <p:oleObj spid="_x0000_s66563" name="Equation" r:id="rId5" imgW="3429000" imgH="1231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 de la matriz de intercambio</a:t>
            </a:r>
          </a:p>
        </p:txBody>
      </p:sp>
      <p:sp>
        <p:nvSpPr>
          <p:cNvPr id="30725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177146" y="1230078"/>
          <a:ext cx="6389688" cy="2705100"/>
        </p:xfrm>
        <a:graphic>
          <a:graphicData uri="http://schemas.openxmlformats.org/presentationml/2006/ole">
            <p:oleObj spid="_x0000_s143362" name="Equation" r:id="rId3" imgW="5676840" imgH="2412720" progId="Equation.DSMT4">
              <p:embed/>
            </p:oleObj>
          </a:graphicData>
        </a:graphic>
      </p:graphicFrame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4943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728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0729" name="Text Box 33"/>
          <p:cNvSpPr txBox="1">
            <a:spLocks noChangeArrowheads="1"/>
          </p:cNvSpPr>
          <p:nvPr/>
        </p:nvSpPr>
        <p:spPr bwMode="auto">
          <a:xfrm>
            <a:off x="0" y="3813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1" name="20 Marcador de contenido"/>
          <p:cNvSpPr>
            <a:spLocks noGrp="1"/>
          </p:cNvSpPr>
          <p:nvPr>
            <p:ph sz="half" idx="2"/>
          </p:nvPr>
        </p:nvSpPr>
        <p:spPr>
          <a:xfrm>
            <a:off x="1988910" y="3643085"/>
            <a:ext cx="3355975" cy="2772229"/>
          </a:xfrm>
        </p:spPr>
        <p:txBody>
          <a:bodyPr/>
          <a:lstStyle/>
          <a:p>
            <a:r>
              <a:rPr lang="es-ES" sz="1600" dirty="0" smtClean="0"/>
              <a:t>Simetría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err="1" smtClean="0"/>
              <a:t>Ortogonalidad</a:t>
            </a:r>
            <a:endParaRPr lang="es-ES" sz="1600" dirty="0" smtClean="0"/>
          </a:p>
        </p:txBody>
      </p:sp>
      <p:graphicFrame>
        <p:nvGraphicFramePr>
          <p:cNvPr id="143364" name="Object 3"/>
          <p:cNvGraphicFramePr>
            <a:graphicFrameLocks noChangeAspect="1"/>
          </p:cNvGraphicFramePr>
          <p:nvPr/>
        </p:nvGraphicFramePr>
        <p:xfrm>
          <a:off x="3748087" y="3708627"/>
          <a:ext cx="2286000" cy="995362"/>
        </p:xfrm>
        <a:graphic>
          <a:graphicData uri="http://schemas.openxmlformats.org/presentationml/2006/ole">
            <p:oleObj spid="_x0000_s143364" name="Equation" r:id="rId4" imgW="2031840" imgH="888840" progId="Equation.DSMT4">
              <p:embed/>
            </p:oleObj>
          </a:graphicData>
        </a:graphic>
      </p:graphicFrame>
      <p:graphicFrame>
        <p:nvGraphicFramePr>
          <p:cNvPr id="143365" name="Object 3"/>
          <p:cNvGraphicFramePr>
            <a:graphicFrameLocks noChangeAspect="1"/>
          </p:cNvGraphicFramePr>
          <p:nvPr/>
        </p:nvGraphicFramePr>
        <p:xfrm>
          <a:off x="3813175" y="4859798"/>
          <a:ext cx="5330825" cy="1620838"/>
        </p:xfrm>
        <a:graphic>
          <a:graphicData uri="http://schemas.openxmlformats.org/presentationml/2006/ole">
            <p:oleObj spid="_x0000_s143365" name="Equation" r:id="rId5" imgW="4736880" imgH="1447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2035175" y="1471613"/>
            <a:ext cx="670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862263" algn="l"/>
                <a:tab pos="5724525" algn="l"/>
              </a:tabLst>
            </a:pPr>
            <a:r>
              <a:rPr lang="en-GB" sz="2400" i="0">
                <a:cs typeface="Times New Roman" pitchFamily="18" charset="0"/>
              </a:rPr>
              <a:t>Diagonal	      Tridiagonal</a:t>
            </a:r>
            <a:endParaRPr lang="es-ES_tradnl" sz="2400" i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Tipos especiales de matrices (I)</a:t>
            </a:r>
            <a:endParaRPr lang="es-ES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2166938" y="2012950"/>
          <a:ext cx="1971675" cy="1552575"/>
        </p:xfrm>
        <a:graphic>
          <a:graphicData uri="http://schemas.openxmlformats.org/presentationml/2006/ole">
            <p:oleObj spid="_x0000_s3074" name="Equation" r:id="rId3" imgW="1968500" imgH="1549400" progId="Equation.DSMT4">
              <p:embed/>
            </p:oleObj>
          </a:graphicData>
        </a:graphic>
      </p:graphicFrame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4167188" y="1997075"/>
          <a:ext cx="2016125" cy="508000"/>
        </p:xfrm>
        <a:graphic>
          <a:graphicData uri="http://schemas.openxmlformats.org/presentationml/2006/ole">
            <p:oleObj spid="_x0000_s3075" name="Equation" r:id="rId4" imgW="1244060" imgH="317362" progId="Equation.DSMT4">
              <p:embed/>
            </p:oleObj>
          </a:graphicData>
        </a:graphic>
      </p:graphicFrame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6756400" y="1854200"/>
          <a:ext cx="2105025" cy="1857375"/>
        </p:xfrm>
        <a:graphic>
          <a:graphicData uri="http://schemas.openxmlformats.org/presentationml/2006/ole">
            <p:oleObj spid="_x0000_s3076" name="Equation" r:id="rId5" imgW="2108200" imgH="1854200" progId="Equation.DSMT4">
              <p:embed/>
            </p:oleObj>
          </a:graphicData>
        </a:graphic>
      </p:graphicFrame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4292600" y="3105150"/>
          <a:ext cx="2454275" cy="523875"/>
        </p:xfrm>
        <a:graphic>
          <a:graphicData uri="http://schemas.openxmlformats.org/presentationml/2006/ole">
            <p:oleObj spid="_x0000_s3077" name="Equation" r:id="rId6" imgW="1562100" imgH="330200" progId="Equation.DSMT4">
              <p:embed/>
            </p:oleObj>
          </a:graphicData>
        </a:graphic>
      </p:graphicFrame>
      <p:graphicFrame>
        <p:nvGraphicFramePr>
          <p:cNvPr id="3078" name="Object 14"/>
          <p:cNvGraphicFramePr>
            <a:graphicFrameLocks noChangeAspect="1"/>
          </p:cNvGraphicFramePr>
          <p:nvPr/>
        </p:nvGraphicFramePr>
        <p:xfrm>
          <a:off x="2197100" y="4427538"/>
          <a:ext cx="2028825" cy="1552575"/>
        </p:xfrm>
        <a:graphic>
          <a:graphicData uri="http://schemas.openxmlformats.org/presentationml/2006/ole">
            <p:oleObj spid="_x0000_s3078" name="Equation" r:id="rId7" imgW="2032000" imgH="1549400" progId="Equation.DSMT4">
              <p:embed/>
            </p:oleObj>
          </a:graphicData>
        </a:graphic>
      </p:graphicFrame>
      <p:graphicFrame>
        <p:nvGraphicFramePr>
          <p:cNvPr id="3079" name="Object 15"/>
          <p:cNvGraphicFramePr>
            <a:graphicFrameLocks noChangeAspect="1"/>
          </p:cNvGraphicFramePr>
          <p:nvPr/>
        </p:nvGraphicFramePr>
        <p:xfrm>
          <a:off x="4273550" y="4438650"/>
          <a:ext cx="1938338" cy="488950"/>
        </p:xfrm>
        <a:graphic>
          <a:graphicData uri="http://schemas.openxmlformats.org/presentationml/2006/ole">
            <p:oleObj spid="_x0000_s3079" name="Equation" r:id="rId8" imgW="1244060" imgH="317362" progId="Equation.DSMT4">
              <p:embed/>
            </p:oleObj>
          </a:graphicData>
        </a:graphic>
      </p:graphicFrame>
      <p:graphicFrame>
        <p:nvGraphicFramePr>
          <p:cNvPr id="3080" name="Object 16"/>
          <p:cNvGraphicFramePr>
            <a:graphicFrameLocks noChangeAspect="1"/>
          </p:cNvGraphicFramePr>
          <p:nvPr/>
        </p:nvGraphicFramePr>
        <p:xfrm>
          <a:off x="6383338" y="4365625"/>
          <a:ext cx="2524125" cy="1857375"/>
        </p:xfrm>
        <a:graphic>
          <a:graphicData uri="http://schemas.openxmlformats.org/presentationml/2006/ole">
            <p:oleObj spid="_x0000_s3080" name="Equation" r:id="rId9" imgW="2527300" imgH="1854200" progId="Equation.DSMT4">
              <p:embed/>
            </p:oleObj>
          </a:graphicData>
        </a:graphic>
      </p:graphicFrame>
      <p:graphicFrame>
        <p:nvGraphicFramePr>
          <p:cNvPr id="3081" name="Object 17"/>
          <p:cNvGraphicFramePr>
            <a:graphicFrameLocks noChangeAspect="1"/>
          </p:cNvGraphicFramePr>
          <p:nvPr/>
        </p:nvGraphicFramePr>
        <p:xfrm>
          <a:off x="4349750" y="5594350"/>
          <a:ext cx="1993900" cy="419100"/>
        </p:xfrm>
        <a:graphic>
          <a:graphicData uri="http://schemas.openxmlformats.org/presentationml/2006/ole">
            <p:oleObj spid="_x0000_s3081" name="Equation" r:id="rId10" imgW="1497950" imgH="317362" progId="Equation.DSMT4">
              <p:embed/>
            </p:oleObj>
          </a:graphicData>
        </a:graphic>
      </p:graphicFrame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090" name="Rectangle 22"/>
          <p:cNvSpPr>
            <a:spLocks noChangeArrowheads="1"/>
          </p:cNvSpPr>
          <p:nvPr/>
        </p:nvSpPr>
        <p:spPr bwMode="auto">
          <a:xfrm>
            <a:off x="2103438" y="3911600"/>
            <a:ext cx="670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862263" algn="l"/>
                <a:tab pos="5724525" algn="l"/>
              </a:tabLst>
            </a:pPr>
            <a:r>
              <a:rPr lang="en-GB" sz="2400" i="0">
                <a:cs typeface="Times New Roman" pitchFamily="18" charset="0"/>
              </a:rPr>
              <a:t>Triangular Inf. (Sup)	Hexember Inf. (Sup.)</a:t>
            </a:r>
            <a:r>
              <a:rPr lang="es-ES_tradnl" sz="2400" i="0"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91" name="Text Box 26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092" name="Text Box 27"/>
          <p:cNvSpPr txBox="1">
            <a:spLocks noChangeArrowheads="1"/>
          </p:cNvSpPr>
          <p:nvPr/>
        </p:nvSpPr>
        <p:spPr bwMode="auto">
          <a:xfrm>
            <a:off x="0" y="311785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Algoritmo de Factorización LU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3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130300"/>
            <a:ext cx="6973888" cy="916214"/>
          </a:xfrm>
        </p:spPr>
        <p:txBody>
          <a:bodyPr/>
          <a:lstStyle/>
          <a:p>
            <a:r>
              <a:rPr lang="es-ES_tradnl" sz="1600" dirty="0" smtClean="0"/>
              <a:t>ENTRADA: 	Matriz A y vector b</a:t>
            </a:r>
            <a:endParaRPr lang="es-ES" sz="1600" dirty="0" smtClean="0"/>
          </a:p>
          <a:p>
            <a:r>
              <a:rPr lang="es-ES_tradnl" sz="1600" dirty="0" smtClean="0"/>
              <a:t>SALIDA:	Solución x, o mensaje de indeterminación</a:t>
            </a:r>
            <a:endParaRPr lang="es-ES" sz="1600" dirty="0" smtClean="0"/>
          </a:p>
          <a:p>
            <a:r>
              <a:rPr lang="es-ES_tradnl" sz="1600" u="sng" dirty="0" smtClean="0"/>
              <a:t>ALGORITMO</a:t>
            </a:r>
            <a:endParaRPr lang="es-ES" sz="1600" dirty="0"/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" name="16 Marcador de contenido"/>
          <p:cNvSpPr>
            <a:spLocks noGrp="1"/>
          </p:cNvSpPr>
          <p:nvPr>
            <p:ph sz="half" idx="1"/>
          </p:nvPr>
        </p:nvSpPr>
        <p:spPr>
          <a:xfrm>
            <a:off x="2315252" y="2066471"/>
            <a:ext cx="6582005" cy="331305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sz="1400" dirty="0" smtClean="0"/>
              <a:t>Repetir para i desde 1 hasta n (Proceso de factorización).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Repetir para j desde 1 hasta i-1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Hacer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Repetir para j desde i+1 hasta n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Repetir para i desde 1 hasta n repetir (Resolución sistema  T.S.)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Repetir para i desde n hasta 1 (Resolución sistema T.I.)</a:t>
            </a:r>
          </a:p>
          <a:p>
            <a:pPr>
              <a:buFont typeface="+mj-lt"/>
              <a:buAutoNum type="arabicPeriod"/>
            </a:pP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SALIDA x</a:t>
            </a:r>
          </a:p>
        </p:txBody>
      </p:sp>
      <p:sp>
        <p:nvSpPr>
          <p:cNvPr id="23" name="Text Box 9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86725" y="1352550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Volver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5067077" y="2523219"/>
          <a:ext cx="1423988" cy="455613"/>
        </p:xfrm>
        <a:graphic>
          <a:graphicData uri="http://schemas.openxmlformats.org/presentationml/2006/ole">
            <p:oleObj spid="_x0000_s155649" name="Equation" r:id="rId5" imgW="1422360" imgH="457200" progId="Equation.DSMT4">
              <p:embed/>
            </p:oleObj>
          </a:graphicData>
        </a:graphic>
      </p:graphicFrame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3875088" y="2886075"/>
          <a:ext cx="341312" cy="241300"/>
        </p:xfrm>
        <a:graphic>
          <a:graphicData uri="http://schemas.openxmlformats.org/presentationml/2006/ole">
            <p:oleObj spid="_x0000_s155651" name="Equation" r:id="rId6" imgW="342720" imgH="241200" progId="Equation.DSMT4">
              <p:embed/>
            </p:oleObj>
          </a:graphicData>
        </a:graphic>
      </p:graphicFrame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3992233" y="3023281"/>
          <a:ext cx="1003300" cy="434975"/>
        </p:xfrm>
        <a:graphic>
          <a:graphicData uri="http://schemas.openxmlformats.org/presentationml/2006/ole">
            <p:oleObj spid="_x0000_s155653" name="Equation" r:id="rId7" imgW="1002960" imgH="431640" progId="Equation.DSMT4">
              <p:embed/>
            </p:oleObj>
          </a:graphicData>
        </a:graphic>
      </p:graphicFrame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4912797" y="3533362"/>
          <a:ext cx="1054100" cy="434975"/>
        </p:xfrm>
        <a:graphic>
          <a:graphicData uri="http://schemas.openxmlformats.org/presentationml/2006/ole">
            <p:oleObj spid="_x0000_s155655" name="Equation" r:id="rId8" imgW="1054080" imgH="431640" progId="Equation.DSMT4">
              <p:embed/>
            </p:oleObj>
          </a:graphicData>
        </a:graphic>
      </p:graphicFrame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4037508" y="4055774"/>
          <a:ext cx="1128712" cy="454025"/>
        </p:xfrm>
        <a:graphic>
          <a:graphicData uri="http://schemas.openxmlformats.org/presentationml/2006/ole">
            <p:oleObj spid="_x0000_s155657" name="Equation" r:id="rId9" imgW="1130040" imgH="457200" progId="Equation.DSMT4">
              <p:embed/>
            </p:oleObj>
          </a:graphicData>
        </a:graphic>
      </p:graphicFrame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9" name="Object 11"/>
          <p:cNvGraphicFramePr>
            <a:graphicFrameLocks noChangeAspect="1"/>
          </p:cNvGraphicFramePr>
          <p:nvPr/>
        </p:nvGraphicFramePr>
        <p:xfrm>
          <a:off x="3992047" y="4624099"/>
          <a:ext cx="1524000" cy="622300"/>
        </p:xfrm>
        <a:graphic>
          <a:graphicData uri="http://schemas.openxmlformats.org/presentationml/2006/ole">
            <p:oleObj spid="_x0000_s155659" name="Equation" r:id="rId10" imgW="1523880" imgH="622080" progId="Equation.DSMT4">
              <p:embed/>
            </p:oleObj>
          </a:graphicData>
        </a:graphic>
      </p:graphicFrame>
      <p:graphicFrame>
        <p:nvGraphicFramePr>
          <p:cNvPr id="155661" name="Object 4"/>
          <p:cNvGraphicFramePr>
            <a:graphicFrameLocks noChangeAspect="1"/>
          </p:cNvGraphicFramePr>
          <p:nvPr/>
        </p:nvGraphicFramePr>
        <p:xfrm>
          <a:off x="2322513" y="5608638"/>
          <a:ext cx="5821362" cy="1260475"/>
        </p:xfrm>
        <a:graphic>
          <a:graphicData uri="http://schemas.openxmlformats.org/presentationml/2006/ole">
            <p:oleObj spid="_x0000_s155661" name="Equation" r:id="rId11" imgW="4343400" imgH="939600" progId="Equation.DSMT4">
              <p:embed/>
            </p:oleObj>
          </a:graphicData>
        </a:graphic>
      </p:graphicFrame>
      <p:sp>
        <p:nvSpPr>
          <p:cNvPr id="38" name="16 Marcador de contenido"/>
          <p:cNvSpPr>
            <a:spLocks noGrp="1"/>
          </p:cNvSpPr>
          <p:nvPr>
            <p:ph sz="half" idx="1"/>
          </p:nvPr>
        </p:nvSpPr>
        <p:spPr>
          <a:xfrm>
            <a:off x="1964170" y="5355937"/>
            <a:ext cx="6973888" cy="916214"/>
          </a:xfrm>
        </p:spPr>
        <p:txBody>
          <a:bodyPr/>
          <a:lstStyle/>
          <a:p>
            <a:r>
              <a:rPr lang="es-ES_tradnl" sz="1600" u="sng" dirty="0" smtClean="0"/>
              <a:t>OPERACIONES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Algoritmo de Factorización de </a:t>
            </a:r>
            <a:r>
              <a:rPr lang="es-ES_tradnl" dirty="0" err="1" smtClean="0"/>
              <a:t>Crout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3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130300"/>
            <a:ext cx="6973888" cy="916214"/>
          </a:xfrm>
        </p:spPr>
        <p:txBody>
          <a:bodyPr/>
          <a:lstStyle/>
          <a:p>
            <a:r>
              <a:rPr lang="es-ES_tradnl" sz="1600" dirty="0" smtClean="0"/>
              <a:t>ENTRADA: 	Matriz A y vector b</a:t>
            </a:r>
            <a:endParaRPr lang="es-ES" sz="1600" dirty="0" smtClean="0"/>
          </a:p>
          <a:p>
            <a:r>
              <a:rPr lang="es-ES_tradnl" sz="1600" dirty="0" smtClean="0"/>
              <a:t>SALIDA:	Solución x, o mensaje de indeterminación</a:t>
            </a:r>
            <a:endParaRPr lang="es-ES" sz="1600" dirty="0" smtClean="0"/>
          </a:p>
          <a:p>
            <a:r>
              <a:rPr lang="es-ES_tradnl" sz="1600" u="sng" dirty="0" smtClean="0"/>
              <a:t>ALGORITMO</a:t>
            </a:r>
            <a:endParaRPr lang="es-ES" sz="1600" dirty="0"/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" name="16 Marcador de contenido"/>
          <p:cNvSpPr>
            <a:spLocks noGrp="1"/>
          </p:cNvSpPr>
          <p:nvPr>
            <p:ph sz="half" idx="1"/>
          </p:nvPr>
        </p:nvSpPr>
        <p:spPr>
          <a:xfrm>
            <a:off x="2315252" y="2066471"/>
            <a:ext cx="6582005" cy="331305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sz="1400" dirty="0" smtClean="0"/>
              <a:t>Repetir para i desde 1 hasta n (Proceso de factorización).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Repetir para j desde 1 hasta i-1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Hacer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Repetir para i desde 1 hasta n repetir (Resolución sistema  T.S.)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Repetir para i desde n hasta 1 (Resolución sistema diagonal)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Repetir para i desde n hasta 1 (Resolución sistema T.I.)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SALIDA x</a:t>
            </a:r>
          </a:p>
        </p:txBody>
      </p:sp>
      <p:sp>
        <p:nvSpPr>
          <p:cNvPr id="23" name="Text Box 9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86725" y="1352550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Volver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4997450" y="2522538"/>
          <a:ext cx="1563688" cy="455612"/>
        </p:xfrm>
        <a:graphic>
          <a:graphicData uri="http://schemas.openxmlformats.org/presentationml/2006/ole">
            <p:oleObj spid="_x0000_s156674" name="Equation" r:id="rId5" imgW="1562040" imgH="457200" progId="Equation.DSMT4">
              <p:embed/>
            </p:oleObj>
          </a:graphicData>
        </a:graphic>
      </p:graphicFrame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3875088" y="2886075"/>
          <a:ext cx="341312" cy="241300"/>
        </p:xfrm>
        <a:graphic>
          <a:graphicData uri="http://schemas.openxmlformats.org/presentationml/2006/ole">
            <p:oleObj spid="_x0000_s156675" name="Equation" r:id="rId6" imgW="342720" imgH="241200" progId="Equation.DSMT4">
              <p:embed/>
            </p:oleObj>
          </a:graphicData>
        </a:graphic>
      </p:graphicFrame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031813" y="3046350"/>
          <a:ext cx="1257300" cy="434975"/>
        </p:xfrm>
        <a:graphic>
          <a:graphicData uri="http://schemas.openxmlformats.org/presentationml/2006/ole">
            <p:oleObj spid="_x0000_s156676" name="Equation" r:id="rId7" imgW="1257120" imgH="431640" progId="Equation.DSMT4">
              <p:embed/>
            </p:oleObj>
          </a:graphicData>
        </a:graphic>
      </p:graphicFrame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4065588" y="3546475"/>
          <a:ext cx="976312" cy="428625"/>
        </p:xfrm>
        <a:graphic>
          <a:graphicData uri="http://schemas.openxmlformats.org/presentationml/2006/ole">
            <p:oleObj spid="_x0000_s156678" name="Equation" r:id="rId8" imgW="977760" imgH="431640" progId="Equation.DSMT4">
              <p:embed/>
            </p:oleObj>
          </a:graphicData>
        </a:graphic>
      </p:graphicFrame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9" name="Object 11"/>
          <p:cNvGraphicFramePr>
            <a:graphicFrameLocks noChangeAspect="1"/>
          </p:cNvGraphicFramePr>
          <p:nvPr/>
        </p:nvGraphicFramePr>
        <p:xfrm>
          <a:off x="4139688" y="4565263"/>
          <a:ext cx="1016000" cy="431800"/>
        </p:xfrm>
        <a:graphic>
          <a:graphicData uri="http://schemas.openxmlformats.org/presentationml/2006/ole">
            <p:oleObj spid="_x0000_s156679" name="Equation" r:id="rId9" imgW="1015920" imgH="431640" progId="Equation.DSMT4">
              <p:embed/>
            </p:oleObj>
          </a:graphicData>
        </a:graphic>
      </p:graphicFrame>
      <p:graphicFrame>
        <p:nvGraphicFramePr>
          <p:cNvPr id="155661" name="Object 4"/>
          <p:cNvGraphicFramePr>
            <a:graphicFrameLocks noChangeAspect="1"/>
          </p:cNvGraphicFramePr>
          <p:nvPr/>
        </p:nvGraphicFramePr>
        <p:xfrm>
          <a:off x="3935413" y="4987925"/>
          <a:ext cx="5046662" cy="1844675"/>
        </p:xfrm>
        <a:graphic>
          <a:graphicData uri="http://schemas.openxmlformats.org/presentationml/2006/ole">
            <p:oleObj spid="_x0000_s156680" name="Equation" r:id="rId10" imgW="3924000" imgH="1434960" progId="Equation.DSMT4">
              <p:embed/>
            </p:oleObj>
          </a:graphicData>
        </a:graphic>
      </p:graphicFrame>
      <p:sp>
        <p:nvSpPr>
          <p:cNvPr id="38" name="16 Marcador de contenido"/>
          <p:cNvSpPr>
            <a:spLocks noGrp="1"/>
          </p:cNvSpPr>
          <p:nvPr>
            <p:ph sz="half" idx="1"/>
          </p:nvPr>
        </p:nvSpPr>
        <p:spPr>
          <a:xfrm>
            <a:off x="1964170" y="5154062"/>
            <a:ext cx="6973888" cy="916214"/>
          </a:xfrm>
        </p:spPr>
        <p:txBody>
          <a:bodyPr/>
          <a:lstStyle/>
          <a:p>
            <a:r>
              <a:rPr lang="es-ES_tradnl" sz="1600" u="sng" dirty="0" smtClean="0"/>
              <a:t>OPERACIONES</a:t>
            </a:r>
            <a:endParaRPr lang="es-ES" sz="1600" dirty="0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4105325" y="4069838"/>
          <a:ext cx="593725" cy="395287"/>
        </p:xfrm>
        <a:graphic>
          <a:graphicData uri="http://schemas.openxmlformats.org/presentationml/2006/ole">
            <p:oleObj spid="_x0000_s156681" name="Equation" r:id="rId11" imgW="5968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Algoritmo de Factorización de </a:t>
            </a:r>
            <a:r>
              <a:rPr lang="es-ES_tradnl" dirty="0" err="1" smtClean="0"/>
              <a:t>Choleski</a:t>
            </a:r>
            <a:endParaRPr lang="es-ES" dirty="0" smtClean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3" name="16 Marcador de contenido"/>
          <p:cNvSpPr>
            <a:spLocks noGrp="1"/>
          </p:cNvSpPr>
          <p:nvPr>
            <p:ph sz="half" idx="1"/>
          </p:nvPr>
        </p:nvSpPr>
        <p:spPr>
          <a:xfrm>
            <a:off x="1978025" y="1130300"/>
            <a:ext cx="6973888" cy="916214"/>
          </a:xfrm>
        </p:spPr>
        <p:txBody>
          <a:bodyPr/>
          <a:lstStyle/>
          <a:p>
            <a:r>
              <a:rPr lang="es-ES_tradnl" sz="1600" dirty="0" smtClean="0"/>
              <a:t>ENTRADA: 	Matriz A y vector b</a:t>
            </a:r>
            <a:endParaRPr lang="es-ES" sz="1600" dirty="0" smtClean="0"/>
          </a:p>
          <a:p>
            <a:r>
              <a:rPr lang="es-ES_tradnl" sz="1600" dirty="0" smtClean="0"/>
              <a:t>SALIDA:	Solución x, o mensaje de indeterminación</a:t>
            </a:r>
            <a:endParaRPr lang="es-ES" sz="1600" dirty="0" smtClean="0"/>
          </a:p>
          <a:p>
            <a:r>
              <a:rPr lang="es-ES_tradnl" sz="1600" u="sng" dirty="0" smtClean="0"/>
              <a:t>ALGORITMO</a:t>
            </a:r>
            <a:endParaRPr lang="es-ES" sz="1600" dirty="0"/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0" y="34004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28" name="16 Marcador de contenido"/>
          <p:cNvSpPr>
            <a:spLocks noGrp="1"/>
          </p:cNvSpPr>
          <p:nvPr>
            <p:ph sz="half" idx="1"/>
          </p:nvPr>
        </p:nvSpPr>
        <p:spPr>
          <a:xfrm>
            <a:off x="2315252" y="2066471"/>
            <a:ext cx="6582005" cy="331305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sz="1400" dirty="0" smtClean="0"/>
              <a:t>Repetir para i desde 1 hasta n (Proceso de factorización).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Repetir para j desde 1 hasta i-1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" sz="1400" dirty="0" smtClean="0"/>
              <a:t>Repetir para i desde 1 hasta n repetir (Resolución sistema  T.S.)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" sz="1400" dirty="0" smtClean="0"/>
              <a:t>Repetir para i desde n hasta 1 (Resolución sistema T.I.)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	Calcular  </a:t>
            </a:r>
          </a:p>
          <a:p>
            <a:pPr>
              <a:buFont typeface="+mj-lt"/>
              <a:buAutoNum type="arabicPeriod"/>
            </a:pPr>
            <a:r>
              <a:rPr lang="es-ES" sz="1400" dirty="0" smtClean="0"/>
              <a:t>SALIDA x</a:t>
            </a:r>
          </a:p>
        </p:txBody>
      </p:sp>
      <p:sp>
        <p:nvSpPr>
          <p:cNvPr id="23" name="Text Box 9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86725" y="1352550"/>
            <a:ext cx="865188" cy="307975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 dirty="0" smtClean="0">
                <a:solidFill>
                  <a:srgbClr val="FF0000"/>
                </a:solidFill>
                <a:latin typeface="Times New Roman" pitchFamily="18" charset="0"/>
              </a:rPr>
              <a:t>Volver</a:t>
            </a:r>
            <a:endParaRPr lang="es-ES" sz="1400" b="1" i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5099050" y="2522538"/>
          <a:ext cx="1358900" cy="455612"/>
        </p:xfrm>
        <a:graphic>
          <a:graphicData uri="http://schemas.openxmlformats.org/presentationml/2006/ole">
            <p:oleObj spid="_x0000_s158722" name="Equation" r:id="rId5" imgW="1358640" imgH="457200" progId="Equation.DSMT4">
              <p:embed/>
            </p:oleObj>
          </a:graphicData>
        </a:graphic>
      </p:graphicFrame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4040275" y="2836675"/>
          <a:ext cx="1150938" cy="482600"/>
        </p:xfrm>
        <a:graphic>
          <a:graphicData uri="http://schemas.openxmlformats.org/presentationml/2006/ole">
            <p:oleObj spid="_x0000_s158723" name="Equation" r:id="rId6" imgW="1155600" imgH="482400" progId="Equation.DSMT4">
              <p:embed/>
            </p:oleObj>
          </a:graphicData>
        </a:graphic>
      </p:graphicFrame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4012188" y="3604801"/>
          <a:ext cx="1344612" cy="454025"/>
        </p:xfrm>
        <a:graphic>
          <a:graphicData uri="http://schemas.openxmlformats.org/presentationml/2006/ole">
            <p:oleObj spid="_x0000_s158726" name="Equation" r:id="rId7" imgW="1346040" imgH="457200" progId="Equation.DSMT4">
              <p:embed/>
            </p:oleObj>
          </a:graphicData>
        </a:graphic>
      </p:graphicFrame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5659" name="Object 11"/>
          <p:cNvGraphicFramePr>
            <a:graphicFrameLocks noChangeAspect="1"/>
          </p:cNvGraphicFramePr>
          <p:nvPr/>
        </p:nvGraphicFramePr>
        <p:xfrm>
          <a:off x="3996687" y="4410055"/>
          <a:ext cx="1397000" cy="457200"/>
        </p:xfrm>
        <a:graphic>
          <a:graphicData uri="http://schemas.openxmlformats.org/presentationml/2006/ole">
            <p:oleObj spid="_x0000_s158727" name="Equation" r:id="rId8" imgW="1396800" imgH="457200" progId="Equation.DSMT4">
              <p:embed/>
            </p:oleObj>
          </a:graphicData>
        </a:graphic>
      </p:graphicFrame>
      <p:graphicFrame>
        <p:nvGraphicFramePr>
          <p:cNvPr id="155661" name="Object 4"/>
          <p:cNvGraphicFramePr>
            <a:graphicFrameLocks noChangeAspect="1"/>
          </p:cNvGraphicFramePr>
          <p:nvPr/>
        </p:nvGraphicFramePr>
        <p:xfrm>
          <a:off x="2705100" y="5233663"/>
          <a:ext cx="5056188" cy="1654175"/>
        </p:xfrm>
        <a:graphic>
          <a:graphicData uri="http://schemas.openxmlformats.org/presentationml/2006/ole">
            <p:oleObj spid="_x0000_s158728" name="Equation" r:id="rId9" imgW="3771720" imgH="1231560" progId="Equation.DSMT4">
              <p:embed/>
            </p:oleObj>
          </a:graphicData>
        </a:graphic>
      </p:graphicFrame>
      <p:sp>
        <p:nvSpPr>
          <p:cNvPr id="38" name="16 Marcador de contenido"/>
          <p:cNvSpPr>
            <a:spLocks noGrp="1"/>
          </p:cNvSpPr>
          <p:nvPr>
            <p:ph sz="half" idx="1"/>
          </p:nvPr>
        </p:nvSpPr>
        <p:spPr>
          <a:xfrm>
            <a:off x="1952295" y="4940300"/>
            <a:ext cx="6973888" cy="916214"/>
          </a:xfrm>
        </p:spPr>
        <p:txBody>
          <a:bodyPr/>
          <a:lstStyle/>
          <a:p>
            <a:r>
              <a:rPr lang="es-ES_tradnl" sz="1600" u="sng" dirty="0" smtClean="0"/>
              <a:t>OPERACIONES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Demo: condicionamiento</a:t>
            </a:r>
            <a:endParaRPr lang="es-ES" smtClean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4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4782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36875" name="Text Box 33"/>
          <p:cNvSpPr txBox="1">
            <a:spLocks noChangeArrowheads="1"/>
          </p:cNvSpPr>
          <p:nvPr/>
        </p:nvSpPr>
        <p:spPr bwMode="auto">
          <a:xfrm>
            <a:off x="0" y="40163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3687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7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79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1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3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4" name="Rectangle 10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6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8" name="Rectangle 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8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0" name="Rectangle 9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2" name="Rectangle 12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4" name="Rectangle 11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5" name="Rectangle 15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7" name="Rectangle 13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36866" name="Object 12"/>
          <p:cNvGraphicFramePr>
            <a:graphicFrameLocks noChangeAspect="1"/>
          </p:cNvGraphicFramePr>
          <p:nvPr/>
        </p:nvGraphicFramePr>
        <p:xfrm>
          <a:off x="1943100" y="1281113"/>
          <a:ext cx="7216775" cy="5005387"/>
        </p:xfrm>
        <a:graphic>
          <a:graphicData uri="http://schemas.openxmlformats.org/presentationml/2006/ole">
            <p:oleObj spid="_x0000_s36866" name="Equation" r:id="rId3" imgW="4762440" imgH="3301920" progId="Equation.DSMT4">
              <p:embed/>
            </p:oleObj>
          </a:graphicData>
        </a:graphic>
      </p:graphicFrame>
      <p:sp>
        <p:nvSpPr>
          <p:cNvPr id="3689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899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900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901" name="Rectangle 1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902" name="Rectangle 17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_tradnl">
                <a:cs typeface="Times New Roman" pitchFamily="18" charset="0"/>
              </a:rPr>
              <a:t>Si </a:t>
            </a:r>
            <a:endParaRPr lang="es-ES_tradnl"/>
          </a:p>
        </p:txBody>
      </p:sp>
      <p:sp>
        <p:nvSpPr>
          <p:cNvPr id="36903" name="Rectangle 18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_tradnl">
                <a:cs typeface="Times New Roman" pitchFamily="18" charset="0"/>
              </a:rPr>
              <a:t> </a:t>
            </a:r>
            <a:endParaRPr lang="es-ES_tradnl"/>
          </a:p>
        </p:txBody>
      </p:sp>
      <p:sp>
        <p:nvSpPr>
          <p:cNvPr id="36904" name="Rectangle 19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905" name="Rectangle 20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906" name="Rectangle 21"/>
          <p:cNvSpPr>
            <a:spLocks noChangeArrowheads="1"/>
          </p:cNvSpPr>
          <p:nvPr/>
        </p:nvSpPr>
        <p:spPr bwMode="auto">
          <a:xfrm>
            <a:off x="0" y="46005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36907" name="Text Box 4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345488" y="6256338"/>
            <a:ext cx="739775" cy="306387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Volver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5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Demo: Matriz normal</a:t>
            </a:r>
            <a:endParaRPr lang="es-ES" smtClean="0"/>
          </a:p>
        </p:txBody>
      </p:sp>
      <p:graphicFrame>
        <p:nvGraphicFramePr>
          <p:cNvPr id="73730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2132013" y="1417638"/>
          <a:ext cx="6745287" cy="1273175"/>
        </p:xfrm>
        <a:graphic>
          <a:graphicData uri="http://schemas.openxmlformats.org/presentationml/2006/ole">
            <p:oleObj spid="_x0000_s73730" name="Equation" r:id="rId3" imgW="4851360" imgH="914400" progId="Equation.DSMT4">
              <p:embed/>
            </p:oleObj>
          </a:graphicData>
        </a:graphic>
      </p:graphicFrame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37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3737" name="Rectangle 7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3738" name="Text Box 8"/>
          <p:cNvSpPr txBox="1">
            <a:spLocks noChangeArrowheads="1"/>
          </p:cNvSpPr>
          <p:nvPr/>
        </p:nvSpPr>
        <p:spPr bwMode="auto">
          <a:xfrm>
            <a:off x="0" y="2924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73739" name="Text Box 9"/>
          <p:cNvSpPr txBox="1">
            <a:spLocks noChangeArrowheads="1"/>
          </p:cNvSpPr>
          <p:nvPr/>
        </p:nvSpPr>
        <p:spPr bwMode="auto">
          <a:xfrm>
            <a:off x="36513" y="1557338"/>
            <a:ext cx="1943100" cy="3444875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  <a:endParaRPr lang="es-ES" sz="140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Mét. Directos: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Mét.D.: Factorización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Aplicaciones de MD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Condicionamiento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Introducción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Convergencia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 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73740" name="Text Box 10"/>
          <p:cNvSpPr txBox="1">
            <a:spLocks noChangeArrowheads="1"/>
          </p:cNvSpPr>
          <p:nvPr/>
        </p:nvSpPr>
        <p:spPr bwMode="auto">
          <a:xfrm>
            <a:off x="0" y="403860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73741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958138" y="2255838"/>
            <a:ext cx="865187" cy="361950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Volver</a:t>
            </a:r>
          </a:p>
        </p:txBody>
      </p:sp>
      <p:graphicFrame>
        <p:nvGraphicFramePr>
          <p:cNvPr id="73731" name="Object 12"/>
          <p:cNvGraphicFramePr>
            <a:graphicFrameLocks noChangeAspect="1"/>
          </p:cNvGraphicFramePr>
          <p:nvPr/>
        </p:nvGraphicFramePr>
        <p:xfrm>
          <a:off x="2300288" y="4594225"/>
          <a:ext cx="6427787" cy="1255713"/>
        </p:xfrm>
        <a:graphic>
          <a:graphicData uri="http://schemas.openxmlformats.org/presentationml/2006/ole">
            <p:oleObj spid="_x0000_s73731" name="Equation" r:id="rId5" imgW="4622760" imgH="901440" progId="Equation.DSMT4">
              <p:embed/>
            </p:oleObj>
          </a:graphicData>
        </a:graphic>
      </p:graphicFrame>
      <p:sp>
        <p:nvSpPr>
          <p:cNvPr id="73742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967663" y="5424488"/>
            <a:ext cx="865187" cy="361950"/>
          </a:xfrm>
          <a:prstGeom prst="rect">
            <a:avLst/>
          </a:prstGeom>
          <a:solidFill>
            <a:srgbClr val="00FFFF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i="0" u="sng">
                <a:solidFill>
                  <a:srgbClr val="FF0000"/>
                </a:solidFill>
                <a:latin typeface="Times New Roman" pitchFamily="18" charset="0"/>
              </a:rPr>
              <a:t>Volver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Tipos especiales de matrices (II)</a:t>
            </a:r>
            <a:endParaRPr lang="es-ES" smtClean="0"/>
          </a:p>
        </p:txBody>
      </p:sp>
      <p:sp>
        <p:nvSpPr>
          <p:cNvPr id="4104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277841"/>
            <a:ext cx="6800850" cy="1435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dirty="0" smtClean="0"/>
              <a:t>Regular: |A| </a:t>
            </a:r>
            <a:r>
              <a:rPr lang="es-ES_tradnl" sz="2000" dirty="0" smtClean="0">
                <a:sym typeface="Symbol" pitchFamily="18" charset="2"/>
              </a:rPr>
              <a:t></a:t>
            </a:r>
            <a:r>
              <a:rPr lang="en-GB" sz="2000" dirty="0" smtClean="0"/>
              <a:t> 0</a:t>
            </a:r>
          </a:p>
          <a:p>
            <a:pPr eaLnBrk="1" hangingPunct="1"/>
            <a:r>
              <a:rPr lang="en-GB" sz="2000" dirty="0" err="1" smtClean="0"/>
              <a:t>Simétrica</a:t>
            </a:r>
            <a:r>
              <a:rPr lang="en-GB" sz="2000" dirty="0" smtClean="0"/>
              <a:t>: A=A</a:t>
            </a:r>
            <a:r>
              <a:rPr lang="en-GB" sz="2000" baseline="30000" dirty="0" smtClean="0"/>
              <a:t>T	</a:t>
            </a:r>
            <a:r>
              <a:rPr lang="en-GB" sz="2000" dirty="0" err="1" smtClean="0"/>
              <a:t>Hermítica</a:t>
            </a:r>
            <a:r>
              <a:rPr lang="en-GB" sz="2000" dirty="0" smtClean="0"/>
              <a:t>: A=A</a:t>
            </a:r>
            <a:r>
              <a:rPr lang="en-GB" sz="2000" baseline="30000" dirty="0" smtClean="0"/>
              <a:t>*</a:t>
            </a:r>
            <a:r>
              <a:rPr lang="en-GB" sz="2000" dirty="0" smtClean="0"/>
              <a:t> con  A</a:t>
            </a:r>
            <a:r>
              <a:rPr lang="en-GB" sz="2000" baseline="30000" dirty="0" smtClean="0"/>
              <a:t>*</a:t>
            </a:r>
            <a:r>
              <a:rPr lang="en-GB" sz="2000" dirty="0" smtClean="0"/>
              <a:t>=conj(A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)</a:t>
            </a:r>
            <a:endParaRPr lang="en-GB" sz="2000" baseline="30000" dirty="0" smtClean="0"/>
          </a:p>
          <a:p>
            <a:pPr eaLnBrk="1" hangingPunct="1"/>
            <a:r>
              <a:rPr lang="en-GB" sz="2000" dirty="0" err="1" smtClean="0"/>
              <a:t>Ortogonal</a:t>
            </a:r>
            <a:r>
              <a:rPr lang="en-GB" sz="2000" dirty="0" smtClean="0"/>
              <a:t>: A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=A</a:t>
            </a:r>
            <a:r>
              <a:rPr lang="en-GB" sz="2000" baseline="30000" dirty="0" smtClean="0"/>
              <a:t>T	</a:t>
            </a:r>
            <a:r>
              <a:rPr lang="en-GB" sz="2000" dirty="0" err="1" smtClean="0"/>
              <a:t>Unitaria</a:t>
            </a:r>
            <a:r>
              <a:rPr lang="en-GB" sz="2000" dirty="0" smtClean="0"/>
              <a:t>: AA</a:t>
            </a:r>
            <a:r>
              <a:rPr lang="en-GB" sz="2000" baseline="30000" dirty="0" smtClean="0"/>
              <a:t>*</a:t>
            </a:r>
            <a:r>
              <a:rPr lang="en-GB" sz="2000" dirty="0" smtClean="0"/>
              <a:t>=A</a:t>
            </a:r>
            <a:r>
              <a:rPr lang="en-GB" sz="2000" baseline="30000" dirty="0" smtClean="0"/>
              <a:t>*</a:t>
            </a:r>
            <a:r>
              <a:rPr lang="en-GB" sz="2000" dirty="0" smtClean="0"/>
              <a:t>A=I </a:t>
            </a:r>
            <a:r>
              <a:rPr lang="en-GB" sz="2000" dirty="0" smtClean="0">
                <a:sym typeface="Symbol" pitchFamily="18" charset="2"/>
              </a:rPr>
              <a:t> </a:t>
            </a:r>
            <a:r>
              <a:rPr lang="en-GB" sz="2000" dirty="0" smtClean="0"/>
              <a:t> A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=A</a:t>
            </a:r>
            <a:r>
              <a:rPr lang="en-GB" sz="2000" baseline="30000" dirty="0" smtClean="0"/>
              <a:t>*</a:t>
            </a:r>
          </a:p>
          <a:p>
            <a:pPr eaLnBrk="1" hangingPunct="1"/>
            <a:r>
              <a:rPr lang="en-GB" sz="2000" dirty="0" smtClean="0"/>
              <a:t>Normal: AA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=A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A</a:t>
            </a:r>
            <a:endParaRPr lang="en-GB" sz="2000" baseline="30000" dirty="0" smtClean="0"/>
          </a:p>
          <a:p>
            <a:pPr eaLnBrk="1" hangingPunct="1">
              <a:buFont typeface="Wingdings" pitchFamily="2" charset="2"/>
              <a:buNone/>
            </a:pPr>
            <a:endParaRPr lang="en-GB" sz="2000" baseline="30000" dirty="0" smtClean="0"/>
          </a:p>
        </p:txBody>
      </p:sp>
      <p:sp>
        <p:nvSpPr>
          <p:cNvPr id="4105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2066925" y="2668455"/>
            <a:ext cx="6784975" cy="22870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_tradnl" sz="2000" dirty="0" smtClean="0">
                <a:sym typeface="Symbol" pitchFamily="18" charset="2"/>
              </a:rPr>
              <a:t>Definida positiva (negativa):</a:t>
            </a:r>
          </a:p>
          <a:p>
            <a:pPr eaLnBrk="1" hangingPunct="1"/>
            <a:endParaRPr lang="es-ES_tradnl" sz="2000" dirty="0" smtClean="0">
              <a:sym typeface="Symbol" pitchFamily="18" charset="2"/>
            </a:endParaRPr>
          </a:p>
          <a:p>
            <a:pPr eaLnBrk="1" hangingPunct="1"/>
            <a:r>
              <a:rPr lang="es-ES_tradnl" sz="2000" dirty="0" err="1" smtClean="0">
                <a:sym typeface="Symbol" pitchFamily="18" charset="2"/>
              </a:rPr>
              <a:t>Semidefinida</a:t>
            </a:r>
            <a:r>
              <a:rPr lang="es-ES_tradnl" sz="2000" dirty="0" smtClean="0">
                <a:sym typeface="Symbol" pitchFamily="18" charset="2"/>
              </a:rPr>
              <a:t> positiva (negativa):</a:t>
            </a:r>
          </a:p>
          <a:p>
            <a:pPr eaLnBrk="1" hangingPunct="1"/>
            <a:endParaRPr lang="es-ES_tradnl" sz="2000" dirty="0" smtClean="0">
              <a:sym typeface="Symbol" pitchFamily="18" charset="2"/>
            </a:endParaRPr>
          </a:p>
          <a:p>
            <a:pPr eaLnBrk="1" hangingPunct="1"/>
            <a:r>
              <a:rPr lang="es-ES_tradnl" sz="2000" dirty="0" err="1" smtClean="0">
                <a:sym typeface="Symbol" pitchFamily="18" charset="2"/>
              </a:rPr>
              <a:t>Semidefinida</a:t>
            </a:r>
            <a:r>
              <a:rPr lang="es-ES_tradnl" sz="2000" dirty="0" smtClean="0">
                <a:sym typeface="Symbol" pitchFamily="18" charset="2"/>
              </a:rPr>
              <a:t> negativa</a:t>
            </a:r>
          </a:p>
          <a:p>
            <a:pPr eaLnBrk="1" hangingPunct="1"/>
            <a:endParaRPr lang="es-ES_tradnl" sz="2000" dirty="0" smtClean="0">
              <a:sym typeface="Symbol" pitchFamily="18" charset="2"/>
            </a:endParaRPr>
          </a:p>
          <a:p>
            <a:pPr eaLnBrk="1" hangingPunct="1"/>
            <a:r>
              <a:rPr lang="es-ES_tradnl" sz="2000" dirty="0" smtClean="0">
                <a:sym typeface="Symbol" pitchFamily="18" charset="2"/>
              </a:rPr>
              <a:t>Definida negativa</a:t>
            </a:r>
            <a:endParaRPr lang="es-ES" sz="1800" dirty="0" smtClean="0">
              <a:sym typeface="Symbol" pitchFamily="18" charset="2"/>
            </a:endParaRPr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4098" name="Object 18"/>
          <p:cNvGraphicFramePr>
            <a:graphicFrameLocks noChangeAspect="1"/>
          </p:cNvGraphicFramePr>
          <p:nvPr/>
        </p:nvGraphicFramePr>
        <p:xfrm>
          <a:off x="2481263" y="2922200"/>
          <a:ext cx="5040312" cy="431800"/>
        </p:xfrm>
        <a:graphic>
          <a:graphicData uri="http://schemas.openxmlformats.org/presentationml/2006/ole">
            <p:oleObj spid="_x0000_s4098" name="Equation" r:id="rId3" imgW="2781000" imgH="241200" progId="Equation.DSMT4">
              <p:embed/>
            </p:oleObj>
          </a:graphicData>
        </a:graphic>
      </p:graphicFrame>
      <p:sp>
        <p:nvSpPr>
          <p:cNvPr id="4111" name="Text Box 20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0" y="3117850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graphicFrame>
        <p:nvGraphicFramePr>
          <p:cNvPr id="4099" name="Object 24"/>
          <p:cNvGraphicFramePr>
            <a:graphicFrameLocks noChangeAspect="1"/>
          </p:cNvGraphicFramePr>
          <p:nvPr/>
        </p:nvGraphicFramePr>
        <p:xfrm>
          <a:off x="2481263" y="3563501"/>
          <a:ext cx="5016500" cy="431800"/>
        </p:xfrm>
        <a:graphic>
          <a:graphicData uri="http://schemas.openxmlformats.org/presentationml/2006/ole">
            <p:oleObj spid="_x0000_s4099" name="Equation" r:id="rId4" imgW="2768400" imgH="241200" progId="Equation.DSMT4">
              <p:embed/>
            </p:oleObj>
          </a:graphicData>
        </a:graphic>
      </p:graphicFrame>
      <p:graphicFrame>
        <p:nvGraphicFramePr>
          <p:cNvPr id="4100" name="Object 25"/>
          <p:cNvGraphicFramePr>
            <a:graphicFrameLocks noChangeAspect="1"/>
          </p:cNvGraphicFramePr>
          <p:nvPr/>
        </p:nvGraphicFramePr>
        <p:xfrm>
          <a:off x="2481263" y="4811179"/>
          <a:ext cx="5016500" cy="431800"/>
        </p:xfrm>
        <a:graphic>
          <a:graphicData uri="http://schemas.openxmlformats.org/presentationml/2006/ole">
            <p:oleObj spid="_x0000_s4100" name="Equation" r:id="rId5" imgW="2768400" imgH="241200" progId="Equation.DSMT4">
              <p:embed/>
            </p:oleObj>
          </a:graphicData>
        </a:graphic>
      </p:graphicFrame>
      <p:graphicFrame>
        <p:nvGraphicFramePr>
          <p:cNvPr id="4101" name="Object 26"/>
          <p:cNvGraphicFramePr>
            <a:graphicFrameLocks noChangeAspect="1"/>
          </p:cNvGraphicFramePr>
          <p:nvPr/>
        </p:nvGraphicFramePr>
        <p:xfrm>
          <a:off x="2481263" y="4175767"/>
          <a:ext cx="5016500" cy="431800"/>
        </p:xfrm>
        <a:graphic>
          <a:graphicData uri="http://schemas.openxmlformats.org/presentationml/2006/ole">
            <p:oleObj spid="_x0000_s4101" name="Equation" r:id="rId6" imgW="2768400" imgH="241200" progId="Equation.DSMT4">
              <p:embed/>
            </p:oleObj>
          </a:graphicData>
        </a:graphic>
      </p:graphicFrame>
      <p:sp>
        <p:nvSpPr>
          <p:cNvPr id="17" name="Rectangle 22"/>
          <p:cNvSpPr txBox="1">
            <a:spLocks noChangeArrowheads="1"/>
          </p:cNvSpPr>
          <p:nvPr/>
        </p:nvSpPr>
        <p:spPr bwMode="auto">
          <a:xfrm>
            <a:off x="2055970" y="5279469"/>
            <a:ext cx="6512843" cy="7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de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Sylvester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(Definida positiva)</a:t>
            </a:r>
            <a:endParaRPr kumimoji="0" lang="en-GB" sz="20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2527070" y="5225753"/>
          <a:ext cx="6650037" cy="1682750"/>
        </p:xfrm>
        <a:graphic>
          <a:graphicData uri="http://schemas.openxmlformats.org/presentationml/2006/ole">
            <p:oleObj spid="_x0000_s4102" name="Equation" r:id="rId7" imgW="367020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Propiedades</a:t>
            </a:r>
            <a:endParaRPr lang="es-E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4075" y="1419225"/>
            <a:ext cx="6800850" cy="3043238"/>
          </a:xfrm>
        </p:spPr>
        <p:txBody>
          <a:bodyPr/>
          <a:lstStyle/>
          <a:p>
            <a:pPr marL="365125" indent="-365125" defTabSz="365125" eaLnBrk="1" hangingPunct="1"/>
            <a:r>
              <a:rPr lang="en-GB" sz="2000" b="1" smtClean="0">
                <a:solidFill>
                  <a:srgbClr val="FF0000"/>
                </a:solidFill>
              </a:rPr>
              <a:t>T</a:t>
            </a:r>
            <a:r>
              <a:rPr lang="en-GB" sz="2000" b="1" baseline="30000" smtClean="0">
                <a:solidFill>
                  <a:srgbClr val="FF0000"/>
                </a:solidFill>
              </a:rPr>
              <a:t>ma</a:t>
            </a:r>
            <a:r>
              <a:rPr lang="en-GB" sz="2000" b="1" smtClean="0">
                <a:solidFill>
                  <a:srgbClr val="FF0000"/>
                </a:solidFill>
              </a:rPr>
              <a:t>:</a:t>
            </a:r>
            <a:r>
              <a:rPr lang="en-GB" sz="2000" smtClean="0"/>
              <a:t> Si A es una matriz cuadrada, existe una matriz unitaria U tal que la matriz U</a:t>
            </a:r>
            <a:r>
              <a:rPr lang="en-GB" sz="2000" baseline="30000" smtClean="0"/>
              <a:t>-1</a:t>
            </a:r>
            <a:r>
              <a:rPr lang="en-GB" sz="2000" smtClean="0"/>
              <a:t>AU es triangular</a:t>
            </a:r>
          </a:p>
          <a:p>
            <a:pPr marL="365125" indent="-365125" defTabSz="365125" eaLnBrk="1" hangingPunct="1"/>
            <a:r>
              <a:rPr lang="en-GB" sz="2000" b="1" smtClean="0">
                <a:solidFill>
                  <a:srgbClr val="FF0000"/>
                </a:solidFill>
              </a:rPr>
              <a:t>T</a:t>
            </a:r>
            <a:r>
              <a:rPr lang="en-GB" sz="2000" b="1" baseline="30000" smtClean="0">
                <a:solidFill>
                  <a:srgbClr val="FF0000"/>
                </a:solidFill>
              </a:rPr>
              <a:t>ma</a:t>
            </a:r>
            <a:r>
              <a:rPr lang="en-GB" sz="2000" b="1" smtClean="0">
                <a:solidFill>
                  <a:srgbClr val="FF0000"/>
                </a:solidFill>
              </a:rPr>
              <a:t>:</a:t>
            </a:r>
            <a:r>
              <a:rPr lang="en-GB" sz="2000" smtClean="0"/>
              <a:t> Si A es una matriz normal, existe una matriz unitaria U tal que la matriz U</a:t>
            </a:r>
            <a:r>
              <a:rPr lang="en-GB" sz="2000" baseline="30000" smtClean="0"/>
              <a:t>-1</a:t>
            </a:r>
            <a:r>
              <a:rPr lang="en-GB" sz="2000" smtClean="0"/>
              <a:t>AU es diagonal</a:t>
            </a:r>
          </a:p>
          <a:p>
            <a:pPr marL="365125" indent="-365125" defTabSz="365125" eaLnBrk="1" hangingPunct="1"/>
            <a:r>
              <a:rPr lang="en-GB" sz="2000" b="1" smtClean="0">
                <a:solidFill>
                  <a:srgbClr val="FF0000"/>
                </a:solidFill>
              </a:rPr>
              <a:t>T</a:t>
            </a:r>
            <a:r>
              <a:rPr lang="en-GB" sz="2000" b="1" baseline="30000" smtClean="0">
                <a:solidFill>
                  <a:srgbClr val="FF0000"/>
                </a:solidFill>
              </a:rPr>
              <a:t>ma</a:t>
            </a:r>
            <a:r>
              <a:rPr lang="en-GB" sz="2000" b="1" smtClean="0">
                <a:solidFill>
                  <a:srgbClr val="FF0000"/>
                </a:solidFill>
              </a:rPr>
              <a:t>:</a:t>
            </a:r>
            <a:r>
              <a:rPr lang="en-GB" sz="2000" smtClean="0"/>
              <a:t> Si A es una matriz real, existen dos matrices ortogonales U y V tal que la matriz U</a:t>
            </a:r>
            <a:r>
              <a:rPr lang="en-GB" sz="2000" baseline="30000" smtClean="0"/>
              <a:t>-1</a:t>
            </a:r>
            <a:r>
              <a:rPr lang="en-GB" sz="2000" smtClean="0"/>
              <a:t>AV es diagonal</a:t>
            </a:r>
          </a:p>
          <a:p>
            <a:pPr marL="365125" indent="-365125" defTabSz="365125" eaLnBrk="1" hangingPunct="1"/>
            <a:r>
              <a:rPr lang="en-GB" sz="2000" b="1" smtClean="0">
                <a:solidFill>
                  <a:srgbClr val="FF0000"/>
                </a:solidFill>
              </a:rPr>
              <a:t>T</a:t>
            </a:r>
            <a:r>
              <a:rPr lang="en-GB" sz="2000" b="1" baseline="30000" smtClean="0">
                <a:solidFill>
                  <a:srgbClr val="FF0000"/>
                </a:solidFill>
              </a:rPr>
              <a:t>ma</a:t>
            </a:r>
            <a:r>
              <a:rPr lang="en-GB" sz="2000" b="1" smtClean="0">
                <a:solidFill>
                  <a:srgbClr val="FF0000"/>
                </a:solidFill>
              </a:rPr>
              <a:t>:</a:t>
            </a:r>
            <a:r>
              <a:rPr lang="en-GB" sz="2000" smtClean="0"/>
              <a:t> Si A es una matriz simétrica, existe una matriz ortogonal U tal que la matriz U</a:t>
            </a:r>
            <a:r>
              <a:rPr lang="en-GB" sz="2000" baseline="30000" smtClean="0"/>
              <a:t>-1</a:t>
            </a:r>
            <a:r>
              <a:rPr lang="en-GB" sz="2000" smtClean="0"/>
              <a:t>AU es diagonal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79882" name="Text Box 31"/>
          <p:cNvSpPr txBox="1">
            <a:spLocks noChangeArrowheads="1"/>
          </p:cNvSpPr>
          <p:nvPr/>
        </p:nvSpPr>
        <p:spPr bwMode="auto">
          <a:xfrm>
            <a:off x="0" y="29241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79883" name="Text Box 32"/>
          <p:cNvSpPr txBox="1">
            <a:spLocks noChangeArrowheads="1"/>
          </p:cNvSpPr>
          <p:nvPr/>
        </p:nvSpPr>
        <p:spPr bwMode="auto">
          <a:xfrm>
            <a:off x="36513" y="1557338"/>
            <a:ext cx="1943100" cy="36941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	- </a:t>
            </a:r>
            <a:r>
              <a:rPr lang="es-ES" sz="1400">
                <a:latin typeface="Times New Roman" pitchFamily="18" charset="0"/>
              </a:rPr>
              <a:t>Método de Gauss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</a:t>
            </a:r>
            <a:r>
              <a:rPr lang="es-ES" sz="1400" b="1" i="0">
                <a:latin typeface="Times New Roman" pitchFamily="18" charset="0"/>
              </a:rPr>
              <a:t>- </a:t>
            </a:r>
            <a:r>
              <a:rPr lang="es-ES" sz="1400">
                <a:latin typeface="Times New Roman" pitchFamily="18" charset="0"/>
              </a:rPr>
              <a:t>Técnicas de pivoteo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Enfoque  matricial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-Gauss-Jordan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-Factorización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-Condicionamiento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		-Aplicaciones</a:t>
            </a:r>
            <a:endParaRPr lang="es-ES" sz="1400" b="1" i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i="0">
                <a:latin typeface="Times New Roman" pitchFamily="18" charset="0"/>
              </a:rPr>
              <a:t>	</a:t>
            </a: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79884" name="Text Box 33"/>
          <p:cNvSpPr txBox="1">
            <a:spLocks noChangeArrowheads="1"/>
          </p:cNvSpPr>
          <p:nvPr/>
        </p:nvSpPr>
        <p:spPr bwMode="auto">
          <a:xfrm>
            <a:off x="0" y="294322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14550" y="4256088"/>
            <a:ext cx="68008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 defTabSz="36512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GB" sz="2000" b="1" i="0" kern="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GB" sz="2000" b="1" i="0" kern="0" baseline="30000" dirty="0" err="1">
                <a:solidFill>
                  <a:srgbClr val="FF0000"/>
                </a:solidFill>
                <a:latin typeface="+mn-lt"/>
              </a:rPr>
              <a:t>ma</a:t>
            </a:r>
            <a:r>
              <a:rPr lang="en-GB" sz="2000" b="1" i="0" kern="0" dirty="0">
                <a:solidFill>
                  <a:srgbClr val="FF0000"/>
                </a:solidFill>
                <a:latin typeface="+mn-lt"/>
              </a:rPr>
              <a:t> de </a:t>
            </a:r>
            <a:r>
              <a:rPr lang="en-GB" sz="2000" b="1" i="0" kern="0" dirty="0" err="1">
                <a:solidFill>
                  <a:srgbClr val="FF0000"/>
                </a:solidFill>
                <a:latin typeface="+mn-lt"/>
              </a:rPr>
              <a:t>Rouché</a:t>
            </a:r>
            <a:r>
              <a:rPr lang="en-GB" sz="2000" b="1" i="0" kern="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2000" b="1" i="0" kern="0" dirty="0" err="1">
                <a:solidFill>
                  <a:srgbClr val="FF0000"/>
                </a:solidFill>
                <a:latin typeface="+mn-lt"/>
              </a:rPr>
              <a:t>Frobenius</a:t>
            </a:r>
            <a:r>
              <a:rPr lang="en-GB" sz="2000" i="0" kern="0" dirty="0">
                <a:latin typeface="+mn-lt"/>
              </a:rPr>
              <a:t> Dado el </a:t>
            </a:r>
            <a:r>
              <a:rPr lang="en-GB" sz="2000" i="0" kern="0" dirty="0" err="1">
                <a:latin typeface="+mn-lt"/>
              </a:rPr>
              <a:t>sistema</a:t>
            </a:r>
            <a:r>
              <a:rPr lang="en-GB" sz="2000" i="0" kern="0" dirty="0">
                <a:latin typeface="+mn-lt"/>
              </a:rPr>
              <a:t> </a:t>
            </a:r>
            <a:r>
              <a:rPr lang="en-GB" sz="2000" i="0" kern="0" dirty="0" err="1">
                <a:latin typeface="+mn-lt"/>
              </a:rPr>
              <a:t>Ax</a:t>
            </a:r>
            <a:r>
              <a:rPr lang="en-GB" sz="2000" i="0" kern="0" dirty="0">
                <a:latin typeface="+mn-lt"/>
              </a:rPr>
              <a:t>=b</a:t>
            </a:r>
          </a:p>
          <a:p>
            <a:pPr marL="822325" lvl="1" indent="-365125" defTabSz="36512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GB" sz="2000" i="0" kern="0" dirty="0" err="1">
                <a:latin typeface="+mn-lt"/>
              </a:rPr>
              <a:t>Solución</a:t>
            </a:r>
            <a:r>
              <a:rPr lang="en-GB" sz="2000" i="0" kern="0" dirty="0">
                <a:latin typeface="+mn-lt"/>
              </a:rPr>
              <a:t> </a:t>
            </a:r>
            <a:r>
              <a:rPr lang="en-GB" sz="2000" i="0" kern="0" dirty="0" err="1">
                <a:latin typeface="+mn-lt"/>
              </a:rPr>
              <a:t>única</a:t>
            </a:r>
            <a:r>
              <a:rPr lang="en-GB" sz="2000" i="0" kern="0" dirty="0">
                <a:latin typeface="+mn-lt"/>
              </a:rPr>
              <a:t> (Compatible </a:t>
            </a:r>
            <a:r>
              <a:rPr lang="en-GB" sz="2000" i="0" kern="0" dirty="0" err="1">
                <a:latin typeface="+mn-lt"/>
              </a:rPr>
              <a:t>determinado</a:t>
            </a:r>
            <a:r>
              <a:rPr lang="en-GB" sz="2000" i="0" kern="0" dirty="0">
                <a:latin typeface="+mn-lt"/>
              </a:rPr>
              <a:t>) </a:t>
            </a:r>
            <a:r>
              <a:rPr lang="en-GB" sz="2000" i="0" kern="0" dirty="0">
                <a:latin typeface="+mn-lt"/>
                <a:sym typeface="Symbol"/>
              </a:rPr>
              <a:t> r</a:t>
            </a:r>
            <a:r>
              <a:rPr lang="en-GB" sz="2000" i="0" kern="0" dirty="0" err="1">
                <a:latin typeface="+mn-lt"/>
              </a:rPr>
              <a:t>ango</a:t>
            </a:r>
            <a:r>
              <a:rPr lang="en-GB" sz="2000" i="0" kern="0" dirty="0">
                <a:latin typeface="+mn-lt"/>
              </a:rPr>
              <a:t>(A)=</a:t>
            </a:r>
            <a:r>
              <a:rPr lang="en-GB" sz="2000" i="0" kern="0" dirty="0" err="1">
                <a:latin typeface="+mn-lt"/>
              </a:rPr>
              <a:t>rango</a:t>
            </a:r>
            <a:r>
              <a:rPr lang="en-GB" sz="2000" i="0" kern="0" dirty="0">
                <a:latin typeface="+mn-lt"/>
              </a:rPr>
              <a:t>(</a:t>
            </a:r>
            <a:r>
              <a:rPr lang="en-GB" sz="2000" i="0" kern="0" dirty="0" err="1">
                <a:latin typeface="+mn-lt"/>
              </a:rPr>
              <a:t>Ab</a:t>
            </a:r>
            <a:r>
              <a:rPr lang="en-GB" sz="2000" i="0" kern="0" dirty="0">
                <a:latin typeface="+mn-lt"/>
              </a:rPr>
              <a:t>)=Nº incog.</a:t>
            </a:r>
          </a:p>
          <a:p>
            <a:pPr marL="822325" lvl="1" indent="-365125" defTabSz="36512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GB" sz="2000" i="0" kern="0" dirty="0" err="1"/>
              <a:t>Infinitas</a:t>
            </a:r>
            <a:r>
              <a:rPr lang="en-GB" sz="2000" i="0" kern="0" dirty="0"/>
              <a:t> </a:t>
            </a:r>
            <a:r>
              <a:rPr lang="en-GB" sz="2000" i="0" kern="0" dirty="0" err="1"/>
              <a:t>soluciones</a:t>
            </a:r>
            <a:r>
              <a:rPr lang="en-GB" sz="2000" i="0" kern="0" dirty="0"/>
              <a:t> (Compatible </a:t>
            </a:r>
            <a:r>
              <a:rPr lang="en-GB" sz="2000" i="0" kern="0" dirty="0" err="1"/>
              <a:t>indeterminado</a:t>
            </a:r>
            <a:r>
              <a:rPr lang="en-GB" sz="2000" i="0" kern="0" dirty="0"/>
              <a:t>) </a:t>
            </a:r>
            <a:r>
              <a:rPr lang="en-GB" sz="2000" i="0" kern="0" dirty="0">
                <a:sym typeface="Symbol"/>
              </a:rPr>
              <a:t> </a:t>
            </a:r>
            <a:r>
              <a:rPr lang="en-GB" sz="2000" i="0" kern="0" dirty="0" err="1">
                <a:sym typeface="Symbol"/>
              </a:rPr>
              <a:t>r</a:t>
            </a:r>
            <a:r>
              <a:rPr lang="en-GB" sz="2000" i="0" kern="0" dirty="0" err="1"/>
              <a:t>ango</a:t>
            </a:r>
            <a:r>
              <a:rPr lang="en-GB" sz="2000" i="0" kern="0" dirty="0"/>
              <a:t>(A)=</a:t>
            </a:r>
            <a:r>
              <a:rPr lang="en-GB" sz="2000" i="0" kern="0" dirty="0" err="1"/>
              <a:t>rango</a:t>
            </a:r>
            <a:r>
              <a:rPr lang="en-GB" sz="2000" i="0" kern="0" dirty="0"/>
              <a:t>(</a:t>
            </a:r>
            <a:r>
              <a:rPr lang="en-GB" sz="2000" i="0" kern="0" dirty="0" err="1"/>
              <a:t>Ab</a:t>
            </a:r>
            <a:r>
              <a:rPr lang="en-GB" sz="2000" i="0" kern="0" dirty="0"/>
              <a:t>)&lt;Nº </a:t>
            </a:r>
            <a:r>
              <a:rPr lang="en-GB" sz="2000" i="0" kern="0" dirty="0" err="1"/>
              <a:t>incog</a:t>
            </a:r>
            <a:endParaRPr lang="en-GB" sz="2000" i="0" kern="0" dirty="0"/>
          </a:p>
          <a:p>
            <a:pPr marL="822325" lvl="1" indent="-365125" defTabSz="36512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GB" sz="2000" i="0" kern="0" dirty="0"/>
              <a:t>Sin </a:t>
            </a:r>
            <a:r>
              <a:rPr lang="en-GB" sz="2000" i="0" kern="0" dirty="0" err="1"/>
              <a:t>solución</a:t>
            </a:r>
            <a:r>
              <a:rPr lang="en-GB" sz="2000" i="0" kern="0" dirty="0"/>
              <a:t> </a:t>
            </a:r>
            <a:r>
              <a:rPr lang="en-GB" sz="2000" i="0" kern="0" dirty="0" err="1"/>
              <a:t>única</a:t>
            </a:r>
            <a:r>
              <a:rPr lang="en-GB" sz="2000" i="0" kern="0" dirty="0"/>
              <a:t> (Incompatible) </a:t>
            </a:r>
            <a:r>
              <a:rPr lang="en-GB" sz="2000" i="0" kern="0" dirty="0">
                <a:sym typeface="Symbol"/>
              </a:rPr>
              <a:t> </a:t>
            </a:r>
            <a:r>
              <a:rPr lang="en-GB" sz="2000" i="0" kern="0" dirty="0" err="1">
                <a:sym typeface="Symbol"/>
              </a:rPr>
              <a:t>r</a:t>
            </a:r>
            <a:r>
              <a:rPr lang="en-GB" sz="2000" i="0" kern="0" dirty="0" err="1"/>
              <a:t>ango</a:t>
            </a:r>
            <a:r>
              <a:rPr lang="en-GB" sz="2000" i="0" kern="0" dirty="0"/>
              <a:t>(A)&lt;</a:t>
            </a:r>
            <a:r>
              <a:rPr lang="en-GB" sz="2000" i="0" kern="0" dirty="0" err="1"/>
              <a:t>rango</a:t>
            </a:r>
            <a:r>
              <a:rPr lang="en-GB" sz="2000" i="0" kern="0" dirty="0"/>
              <a:t>(</a:t>
            </a:r>
            <a:r>
              <a:rPr lang="en-GB" sz="2000" i="0" kern="0" dirty="0" err="1"/>
              <a:t>Ab</a:t>
            </a:r>
            <a:r>
              <a:rPr lang="en-GB" sz="2000" i="0" kern="0" dirty="0"/>
              <a:t>)</a:t>
            </a:r>
            <a:endParaRPr lang="en-GB" sz="20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s-ES" smtClean="0"/>
              <a:t>Sistemas de ecuaciones</a:t>
            </a:r>
          </a:p>
        </p:txBody>
      </p:sp>
      <p:sp>
        <p:nvSpPr>
          <p:cNvPr id="5131" name="Rectangle 76"/>
          <p:cNvSpPr>
            <a:spLocks noGrp="1" noChangeArrowheads="1"/>
          </p:cNvSpPr>
          <p:nvPr>
            <p:ph type="body" sz="half" idx="1"/>
          </p:nvPr>
        </p:nvSpPr>
        <p:spPr>
          <a:xfrm>
            <a:off x="2128838" y="1371600"/>
            <a:ext cx="6769100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i="1" smtClean="0"/>
              <a:t>Se denomina norma vectorial a toda aplicación de un espacio vectorial en los reales que cumple las condiciones siguientes: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6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La norma de cualquier vector es mayor o igual que cero y solo se anula cuando el vector es el nulo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La norma de un escalar por un vector es igual al valor absoluto del escalar por la norma del vector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r>
              <a:rPr lang="es-ES" sz="1400" smtClean="0"/>
              <a:t>La norma de la suma es menor o igual a la suma de las normas</a:t>
            </a:r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lvl="1" eaLnBrk="1" hangingPunct="1">
              <a:lnSpc>
                <a:spcPct val="80000"/>
              </a:lnSpc>
            </a:pPr>
            <a:endParaRPr lang="es-ES" sz="1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6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6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/>
              <a:t>Ejemplos en R</a:t>
            </a:r>
            <a:r>
              <a:rPr lang="es-ES" sz="1600" baseline="30000" smtClean="0"/>
              <a:t>n</a:t>
            </a:r>
            <a:r>
              <a:rPr lang="es-ES" sz="1600" smtClean="0"/>
              <a:t>:</a:t>
            </a:r>
            <a:endParaRPr lang="es-ES" sz="1800" smtClean="0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Normas vectoriales: definición y ejemplos</a:t>
            </a:r>
            <a:endParaRPr lang="es-ES" smtClean="0"/>
          </a:p>
        </p:txBody>
      </p:sp>
      <p:sp>
        <p:nvSpPr>
          <p:cNvPr id="5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5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5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1709738" y="2422525"/>
            <a:ext cx="28622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5122" name="Object 37"/>
          <p:cNvGraphicFramePr>
            <a:graphicFrameLocks noChangeAspect="1"/>
          </p:cNvGraphicFramePr>
          <p:nvPr/>
        </p:nvGraphicFramePr>
        <p:xfrm>
          <a:off x="2924175" y="2647950"/>
          <a:ext cx="2457450" cy="412750"/>
        </p:xfrm>
        <a:graphic>
          <a:graphicData uri="http://schemas.openxmlformats.org/presentationml/2006/ole">
            <p:oleObj spid="_x0000_s5122" name="Equation" r:id="rId3" imgW="1511280" imgH="253800" progId="Equation.DSMT4">
              <p:embed/>
            </p:oleObj>
          </a:graphicData>
        </a:graphic>
      </p:graphicFrame>
      <p:graphicFrame>
        <p:nvGraphicFramePr>
          <p:cNvPr id="5123" name="Object 36"/>
          <p:cNvGraphicFramePr>
            <a:graphicFrameLocks noChangeAspect="1"/>
          </p:cNvGraphicFramePr>
          <p:nvPr/>
        </p:nvGraphicFramePr>
        <p:xfrm>
          <a:off x="2951163" y="3429000"/>
          <a:ext cx="3913187" cy="407988"/>
        </p:xfrm>
        <a:graphic>
          <a:graphicData uri="http://schemas.openxmlformats.org/presentationml/2006/ole">
            <p:oleObj spid="_x0000_s5123" name="Equation" r:id="rId4" imgW="2921000" imgH="304800" progId="Equation.DSMT4">
              <p:embed/>
            </p:oleObj>
          </a:graphicData>
        </a:graphic>
      </p:graphicFrame>
      <p:graphicFrame>
        <p:nvGraphicFramePr>
          <p:cNvPr id="5124" name="Object 35"/>
          <p:cNvGraphicFramePr>
            <a:graphicFrameLocks noChangeAspect="1"/>
          </p:cNvGraphicFramePr>
          <p:nvPr/>
        </p:nvGraphicFramePr>
        <p:xfrm>
          <a:off x="2971800" y="4113213"/>
          <a:ext cx="3060700" cy="384175"/>
        </p:xfrm>
        <a:graphic>
          <a:graphicData uri="http://schemas.openxmlformats.org/presentationml/2006/ole">
            <p:oleObj spid="_x0000_s5124" name="Equation" r:id="rId5" imgW="2425700" imgH="304800" progId="Equation.DSMT4">
              <p:embed/>
            </p:oleObj>
          </a:graphicData>
        </a:graphic>
      </p:graphicFrame>
      <p:graphicFrame>
        <p:nvGraphicFramePr>
          <p:cNvPr id="5125" name="Object 34"/>
          <p:cNvGraphicFramePr>
            <a:graphicFrameLocks noChangeAspect="1"/>
          </p:cNvGraphicFramePr>
          <p:nvPr/>
        </p:nvGraphicFramePr>
        <p:xfrm>
          <a:off x="4229100" y="4841875"/>
          <a:ext cx="1936750" cy="996950"/>
        </p:xfrm>
        <a:graphic>
          <a:graphicData uri="http://schemas.openxmlformats.org/presentationml/2006/ole">
            <p:oleObj spid="_x0000_s5125" name="Equation" r:id="rId6" imgW="1333500" imgH="685800" progId="Equation.DSMT4">
              <p:embed/>
            </p:oleObj>
          </a:graphicData>
        </a:graphic>
      </p:graphicFrame>
      <p:graphicFrame>
        <p:nvGraphicFramePr>
          <p:cNvPr id="5126" name="Object 33"/>
          <p:cNvGraphicFramePr>
            <a:graphicFrameLocks noChangeAspect="1"/>
          </p:cNvGraphicFramePr>
          <p:nvPr/>
        </p:nvGraphicFramePr>
        <p:xfrm>
          <a:off x="2262188" y="5921375"/>
          <a:ext cx="1316037" cy="823913"/>
        </p:xfrm>
        <a:graphic>
          <a:graphicData uri="http://schemas.openxmlformats.org/presentationml/2006/ole">
            <p:oleObj spid="_x0000_s5126" name="Equation" r:id="rId7" imgW="1015559" imgH="634725" progId="Equation.DSMT4">
              <p:embed/>
            </p:oleObj>
          </a:graphicData>
        </a:graphic>
      </p:graphicFrame>
      <p:graphicFrame>
        <p:nvGraphicFramePr>
          <p:cNvPr id="5127" name="Object 32"/>
          <p:cNvGraphicFramePr>
            <a:graphicFrameLocks noChangeAspect="1"/>
          </p:cNvGraphicFramePr>
          <p:nvPr/>
        </p:nvGraphicFramePr>
        <p:xfrm>
          <a:off x="4206875" y="5878513"/>
          <a:ext cx="1644650" cy="877887"/>
        </p:xfrm>
        <a:graphic>
          <a:graphicData uri="http://schemas.openxmlformats.org/presentationml/2006/ole">
            <p:oleObj spid="_x0000_s5127" name="Equation" r:id="rId8" imgW="1282700" imgH="685800" progId="Equation.DSMT4">
              <p:embed/>
            </p:oleObj>
          </a:graphicData>
        </a:graphic>
      </p:graphicFrame>
      <p:graphicFrame>
        <p:nvGraphicFramePr>
          <p:cNvPr id="5128" name="Object 31"/>
          <p:cNvGraphicFramePr>
            <a:graphicFrameLocks noChangeAspect="1"/>
          </p:cNvGraphicFramePr>
          <p:nvPr/>
        </p:nvGraphicFramePr>
        <p:xfrm>
          <a:off x="6607175" y="6107113"/>
          <a:ext cx="1727200" cy="650875"/>
        </p:xfrm>
        <a:graphic>
          <a:graphicData uri="http://schemas.openxmlformats.org/presentationml/2006/ole">
            <p:oleObj spid="_x0000_s5128" name="Equation" r:id="rId9" imgW="1193800" imgH="444500" progId="Equation.DSMT4">
              <p:embed/>
            </p:oleObj>
          </a:graphicData>
        </a:graphic>
      </p:graphicFrame>
      <p:sp>
        <p:nvSpPr>
          <p:cNvPr id="5138" name="Rectangle 46"/>
          <p:cNvSpPr>
            <a:spLocks noChangeArrowheads="1"/>
          </p:cNvSpPr>
          <p:nvPr/>
        </p:nvSpPr>
        <p:spPr bwMode="auto">
          <a:xfrm>
            <a:off x="0" y="1231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_tradnl" sz="2400" i="0"/>
          </a:p>
        </p:txBody>
      </p:sp>
      <p:sp>
        <p:nvSpPr>
          <p:cNvPr id="5139" name="Rectangle 7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5129" name="Object 77"/>
          <p:cNvGraphicFramePr>
            <a:graphicFrameLocks noChangeAspect="1"/>
          </p:cNvGraphicFramePr>
          <p:nvPr/>
        </p:nvGraphicFramePr>
        <p:xfrm>
          <a:off x="2936875" y="1790700"/>
          <a:ext cx="1296988" cy="419100"/>
        </p:xfrm>
        <a:graphic>
          <a:graphicData uri="http://schemas.openxmlformats.org/presentationml/2006/ole">
            <p:oleObj spid="_x0000_s5129" name="Equation" r:id="rId10" imgW="939392" imgH="304668" progId="Equation.DSMT4">
              <p:embed/>
            </p:oleObj>
          </a:graphicData>
        </a:graphic>
      </p:graphicFrame>
      <p:sp>
        <p:nvSpPr>
          <p:cNvPr id="5140" name="Text Box 81"/>
          <p:cNvSpPr txBox="1">
            <a:spLocks noChangeArrowheads="1"/>
          </p:cNvSpPr>
          <p:nvPr/>
        </p:nvSpPr>
        <p:spPr bwMode="auto">
          <a:xfrm>
            <a:off x="0" y="1557338"/>
            <a:ext cx="1979613" cy="3262312"/>
          </a:xfrm>
          <a:prstGeom prst="rect">
            <a:avLst/>
          </a:prstGeom>
          <a:solidFill>
            <a:srgbClr val="B8C81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Descripción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Objetivos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</a:t>
            </a:r>
            <a:r>
              <a:rPr lang="es-ES" sz="1800" b="1" i="0" u="sng">
                <a:latin typeface="Times New Roman" pitchFamily="18" charset="0"/>
              </a:rPr>
              <a:t>Temario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	</a:t>
            </a:r>
            <a:r>
              <a:rPr lang="es-ES" sz="1400" b="1" i="0">
                <a:latin typeface="Times New Roman" pitchFamily="18" charset="0"/>
              </a:rPr>
              <a:t>Cuestiones previas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Valores propios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matrices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vectoriales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Normas matriciales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>
                <a:latin typeface="Times New Roman" pitchFamily="18" charset="0"/>
              </a:rPr>
              <a:t>		- Tipos de métodos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b="1" i="0">
                <a:latin typeface="Times New Roman" pitchFamily="18" charset="0"/>
              </a:rPr>
              <a:t> 	</a:t>
            </a:r>
            <a:r>
              <a:rPr lang="es-ES" sz="1400" b="1" i="0">
                <a:latin typeface="Times New Roman" pitchFamily="18" charset="0"/>
              </a:rPr>
              <a:t>Métodos Directos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400" b="1" i="0">
                <a:latin typeface="Times New Roman" pitchFamily="18" charset="0"/>
              </a:rPr>
              <a:t>	Métodos Iterativos</a:t>
            </a:r>
            <a:r>
              <a:rPr lang="es-ES" sz="1400" i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tabLst>
                <a:tab pos="174625" algn="l"/>
                <a:tab pos="363538" algn="l"/>
              </a:tabLst>
            </a:pPr>
            <a:r>
              <a:rPr lang="es-ES" sz="1800" b="1" i="0" u="sng">
                <a:latin typeface="Times New Roman" pitchFamily="18" charset="0"/>
                <a:sym typeface="Wingdings" pitchFamily="2" charset="2"/>
              </a:rPr>
              <a:t> </a:t>
            </a:r>
            <a:r>
              <a:rPr lang="es-ES" sz="1800" b="1" i="0" u="sng">
                <a:latin typeface="Times New Roman" pitchFamily="18" charset="0"/>
              </a:rPr>
              <a:t>Bibliografía</a:t>
            </a:r>
          </a:p>
        </p:txBody>
      </p:sp>
      <p:sp>
        <p:nvSpPr>
          <p:cNvPr id="5141" name="Text Box 82"/>
          <p:cNvSpPr txBox="1">
            <a:spLocks noChangeArrowheads="1"/>
          </p:cNvSpPr>
          <p:nvPr/>
        </p:nvSpPr>
        <p:spPr bwMode="auto">
          <a:xfrm>
            <a:off x="0" y="3355975"/>
            <a:ext cx="1979613" cy="241300"/>
          </a:xfrm>
          <a:prstGeom prst="rect">
            <a:avLst/>
          </a:prstGeom>
          <a:solidFill>
            <a:srgbClr val="DFF1C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s-ES" sz="2400" i="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merico">
  <a:themeElements>
    <a:clrScheme name="Numerico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Numeric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umerico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erico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eric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erico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21080</TotalTime>
  <Words>2730</Words>
  <Application>Microsoft Office PowerPoint</Application>
  <PresentationFormat>Presentación en pantalla (4:3)</PresentationFormat>
  <Paragraphs>1253</Paragraphs>
  <Slides>64</Slides>
  <Notes>13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64</vt:i4>
      </vt:variant>
      <vt:variant>
        <vt:lpstr>Presentaciones personalizadas</vt:lpstr>
      </vt:variant>
      <vt:variant>
        <vt:i4>1</vt:i4>
      </vt:variant>
    </vt:vector>
  </HeadingPairs>
  <TitlesOfParts>
    <vt:vector size="68" baseType="lpstr">
      <vt:lpstr>Numerico</vt:lpstr>
      <vt:lpstr>Visio</vt:lpstr>
      <vt:lpstr>Equation</vt:lpstr>
      <vt:lpstr>Sist. Lineales de Ecuaciones</vt:lpstr>
      <vt:lpstr>Motivación: Circuito eléctrico</vt:lpstr>
      <vt:lpstr>Objetivos</vt:lpstr>
      <vt:lpstr>Temario</vt:lpstr>
      <vt:lpstr>Definiciones elementales</vt:lpstr>
      <vt:lpstr>Tipos especiales de matrices (I)</vt:lpstr>
      <vt:lpstr>Tipos especiales de matrices (II)</vt:lpstr>
      <vt:lpstr>Propiedades</vt:lpstr>
      <vt:lpstr>Normas vectoriales: definición y ejemplos</vt:lpstr>
      <vt:lpstr>Normas vectoriales: Normas equivalentes</vt:lpstr>
      <vt:lpstr>Normas vectoriales: significado geométrico</vt:lpstr>
      <vt:lpstr>Normas matriciales: definición y ejemplos</vt:lpstr>
      <vt:lpstr>Normas matriciales subordinadas</vt:lpstr>
      <vt:lpstr>Normas 1: ejemplo</vt:lpstr>
      <vt:lpstr>Normas 2: ejemplo</vt:lpstr>
      <vt:lpstr>Normas infinito: ejemplo</vt:lpstr>
      <vt:lpstr>Clasificación de los métodos</vt:lpstr>
      <vt:lpstr>Representación matricial</vt:lpstr>
      <vt:lpstr>Sistemas “más simples”: Diagonales y triangulares</vt:lpstr>
      <vt:lpstr>Método de Cramer</vt:lpstr>
      <vt:lpstr>Método de Gauss</vt:lpstr>
      <vt:lpstr>Operaciones</vt:lpstr>
      <vt:lpstr>Ejemplo del método de Gauss</vt:lpstr>
      <vt:lpstr>Justificación</vt:lpstr>
      <vt:lpstr>Algoritmo de Gauss y modificaciones</vt:lpstr>
      <vt:lpstr>Técnicas de pivoteo (I)</vt:lpstr>
      <vt:lpstr>Técnicas de pivoteo: justificación práctica</vt:lpstr>
      <vt:lpstr>Matriz singular</vt:lpstr>
      <vt:lpstr>Ejemplo: Gauss sin pivote)</vt:lpstr>
      <vt:lpstr>Ejemplo: Gauss pivote simple (4 decimales)</vt:lpstr>
      <vt:lpstr>Ejemplo: Gauss pivote doble (4 decimales)</vt:lpstr>
      <vt:lpstr>Ejemplo: Gauss pivote escalado</vt:lpstr>
      <vt:lpstr>Método de Gauss-Jordan</vt:lpstr>
      <vt:lpstr>Ejemplo: Gauss-Jordan</vt:lpstr>
      <vt:lpstr>Intrepretación matricial de Gauss sin pivoteo</vt:lpstr>
      <vt:lpstr>Factorización</vt:lpstr>
      <vt:lpstr>Interpretación matricial del intercambio de filas y columnas</vt:lpstr>
      <vt:lpstr>Factorización de Doodlittle: (LU)x=Mb</vt:lpstr>
      <vt:lpstr>Factorización de Crout: (LDLT)Mx=Mb</vt:lpstr>
      <vt:lpstr>Factorización de Choleski: (LLT)x=b</vt:lpstr>
      <vt:lpstr>Operaciones</vt:lpstr>
      <vt:lpstr>Ejemplo de condicionamiento</vt:lpstr>
      <vt:lpstr>Acotación</vt:lpstr>
      <vt:lpstr>Propiedades</vt:lpstr>
      <vt:lpstr>Ejemplo: cota con variación de b</vt:lpstr>
      <vt:lpstr>Ejemplo: cota con variación de A</vt:lpstr>
      <vt:lpstr>Interpretación geométrica</vt:lpstr>
      <vt:lpstr>Cálculo del determinante de una matriz</vt:lpstr>
      <vt:lpstr>Aplicaciones: Cálculo de la inversa</vt:lpstr>
      <vt:lpstr>Anexo</vt:lpstr>
      <vt:lpstr>Demo: Normas equivalentes</vt:lpstr>
      <vt:lpstr>Demo: Normas matriciales subordinadas</vt:lpstr>
      <vt:lpstr>MATLAB para Gauss con pivote simple</vt:lpstr>
      <vt:lpstr>MATLAB para Gauss con pivote doble</vt:lpstr>
      <vt:lpstr>MATLAB para Gauss con pivote escalado</vt:lpstr>
      <vt:lpstr>Factorización: Demostraciones I</vt:lpstr>
      <vt:lpstr>Demostración de inversa de L</vt:lpstr>
      <vt:lpstr>Factorización: Demostraciones II</vt:lpstr>
      <vt:lpstr>Propiedades de la matriz de intercambio</vt:lpstr>
      <vt:lpstr>Algoritmo de Factorización LU</vt:lpstr>
      <vt:lpstr>Algoritmo de Factorización de Crout</vt:lpstr>
      <vt:lpstr>Algoritmo de Factorización de Choleski</vt:lpstr>
      <vt:lpstr>Demo: condicionamiento</vt:lpstr>
      <vt:lpstr>Demo: Matriz normal</vt:lpstr>
      <vt:lpstr>Tesis</vt:lpstr>
    </vt:vector>
  </TitlesOfParts>
  <Manager>Departamento de Matemáticas</Manager>
  <Company>Universidad de Oviedo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Numéricos</dc:title>
  <dc:subject>Sistemas lineales</dc:subject>
  <dc:creator>César menéndez Fernández</dc:creator>
  <cp:lastModifiedBy>cesarm</cp:lastModifiedBy>
  <cp:revision>648</cp:revision>
  <cp:lastPrinted>1601-01-01T00:00:00Z</cp:lastPrinted>
  <dcterms:created xsi:type="dcterms:W3CDTF">2000-09-04T09:54:50Z</dcterms:created>
  <dcterms:modified xsi:type="dcterms:W3CDTF">2010-09-07T08:24:50Z</dcterms:modified>
</cp:coreProperties>
</file>