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5"/>
  </p:notesMasterIdLst>
  <p:handoutMasterIdLst>
    <p:handoutMasterId r:id="rId106"/>
  </p:handoutMasterIdLst>
  <p:sldIdLst>
    <p:sldId id="566" r:id="rId2"/>
    <p:sldId id="581" r:id="rId3"/>
    <p:sldId id="583" r:id="rId4"/>
    <p:sldId id="582" r:id="rId5"/>
    <p:sldId id="649" r:id="rId6"/>
    <p:sldId id="544" r:id="rId7"/>
    <p:sldId id="545" r:id="rId8"/>
    <p:sldId id="546" r:id="rId9"/>
    <p:sldId id="547" r:id="rId10"/>
    <p:sldId id="548" r:id="rId11"/>
    <p:sldId id="549" r:id="rId12"/>
    <p:sldId id="550" r:id="rId13"/>
    <p:sldId id="551" r:id="rId14"/>
    <p:sldId id="552" r:id="rId15"/>
    <p:sldId id="553" r:id="rId16"/>
    <p:sldId id="554" r:id="rId17"/>
    <p:sldId id="555" r:id="rId18"/>
    <p:sldId id="556" r:id="rId19"/>
    <p:sldId id="557" r:id="rId20"/>
    <p:sldId id="558" r:id="rId21"/>
    <p:sldId id="589" r:id="rId22"/>
    <p:sldId id="590" r:id="rId23"/>
    <p:sldId id="591" r:id="rId24"/>
    <p:sldId id="592" r:id="rId25"/>
    <p:sldId id="584" r:id="rId26"/>
    <p:sldId id="587" r:id="rId27"/>
    <p:sldId id="593" r:id="rId28"/>
    <p:sldId id="594" r:id="rId29"/>
    <p:sldId id="569" r:id="rId30"/>
    <p:sldId id="622" r:id="rId31"/>
    <p:sldId id="568" r:id="rId32"/>
    <p:sldId id="600" r:id="rId33"/>
    <p:sldId id="595" r:id="rId34"/>
    <p:sldId id="596" r:id="rId35"/>
    <p:sldId id="597" r:id="rId36"/>
    <p:sldId id="598" r:id="rId37"/>
    <p:sldId id="599" r:id="rId38"/>
    <p:sldId id="601" r:id="rId39"/>
    <p:sldId id="603" r:id="rId40"/>
    <p:sldId id="604" r:id="rId41"/>
    <p:sldId id="605" r:id="rId42"/>
    <p:sldId id="606" r:id="rId43"/>
    <p:sldId id="607" r:id="rId44"/>
    <p:sldId id="602" r:id="rId45"/>
    <p:sldId id="608" r:id="rId46"/>
    <p:sldId id="614" r:id="rId47"/>
    <p:sldId id="609" r:id="rId48"/>
    <p:sldId id="615" r:id="rId49"/>
    <p:sldId id="610" r:id="rId50"/>
    <p:sldId id="611" r:id="rId51"/>
    <p:sldId id="612" r:id="rId52"/>
    <p:sldId id="613" r:id="rId53"/>
    <p:sldId id="579" r:id="rId54"/>
    <p:sldId id="580" r:id="rId55"/>
    <p:sldId id="616" r:id="rId56"/>
    <p:sldId id="617" r:id="rId57"/>
    <p:sldId id="618" r:id="rId58"/>
    <p:sldId id="619" r:id="rId59"/>
    <p:sldId id="623" r:id="rId60"/>
    <p:sldId id="624" r:id="rId61"/>
    <p:sldId id="625" r:id="rId62"/>
    <p:sldId id="626" r:id="rId63"/>
    <p:sldId id="627" r:id="rId64"/>
    <p:sldId id="628" r:id="rId65"/>
    <p:sldId id="629" r:id="rId66"/>
    <p:sldId id="670" r:id="rId67"/>
    <p:sldId id="630" r:id="rId68"/>
    <p:sldId id="631" r:id="rId69"/>
    <p:sldId id="634" r:id="rId70"/>
    <p:sldId id="636" r:id="rId71"/>
    <p:sldId id="635" r:id="rId72"/>
    <p:sldId id="637" r:id="rId73"/>
    <p:sldId id="621" r:id="rId74"/>
    <p:sldId id="620" r:id="rId75"/>
    <p:sldId id="633" r:id="rId76"/>
    <p:sldId id="647" r:id="rId77"/>
    <p:sldId id="685" r:id="rId78"/>
    <p:sldId id="638" r:id="rId79"/>
    <p:sldId id="632" r:id="rId80"/>
    <p:sldId id="644" r:id="rId81"/>
    <p:sldId id="640" r:id="rId82"/>
    <p:sldId id="653" r:id="rId83"/>
    <p:sldId id="654" r:id="rId84"/>
    <p:sldId id="655" r:id="rId85"/>
    <p:sldId id="656" r:id="rId86"/>
    <p:sldId id="658" r:id="rId87"/>
    <p:sldId id="659" r:id="rId88"/>
    <p:sldId id="660" r:id="rId89"/>
    <p:sldId id="661" r:id="rId90"/>
    <p:sldId id="642" r:id="rId91"/>
    <p:sldId id="662" r:id="rId92"/>
    <p:sldId id="663" r:id="rId93"/>
    <p:sldId id="643" r:id="rId94"/>
    <p:sldId id="645" r:id="rId95"/>
    <p:sldId id="664" r:id="rId96"/>
    <p:sldId id="665" r:id="rId97"/>
    <p:sldId id="666" r:id="rId98"/>
    <p:sldId id="682" r:id="rId99"/>
    <p:sldId id="683" r:id="rId100"/>
    <p:sldId id="684" r:id="rId101"/>
    <p:sldId id="641" r:id="rId102"/>
    <p:sldId id="669" r:id="rId103"/>
    <p:sldId id="692" r:id="rId104"/>
  </p:sldIdLst>
  <p:sldSz cx="9144000" cy="6858000" type="screen4x3"/>
  <p:notesSz cx="6858000" cy="9774238"/>
  <p:defaultTextStyle>
    <a:defPPr>
      <a:defRPr lang="es-ES_tradnl"/>
    </a:defPPr>
    <a:lvl1pPr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r" rtl="0" eaLnBrk="0" fontAlgn="base" hangingPunct="0">
      <a:spcBef>
        <a:spcPts val="600"/>
      </a:spcBef>
      <a:spcAft>
        <a:spcPct val="0"/>
      </a:spcAft>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1400" b="1"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CC0099"/>
    <a:srgbClr val="33CCCC"/>
    <a:srgbClr val="808080"/>
    <a:srgbClr val="FEE69A"/>
    <a:srgbClr val="FFB163"/>
    <a:srgbClr val="FF33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09" autoAdjust="0"/>
    <p:restoredTop sz="79829" autoAdjust="0"/>
  </p:normalViewPr>
  <p:slideViewPr>
    <p:cSldViewPr>
      <p:cViewPr varScale="1">
        <p:scale>
          <a:sx n="82" d="100"/>
          <a:sy n="82" d="100"/>
        </p:scale>
        <p:origin x="2201" y="65"/>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p:cViewPr varScale="1">
        <p:scale>
          <a:sx n="54" d="100"/>
          <a:sy n="54" d="100"/>
        </p:scale>
        <p:origin x="-1860"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a:spcBef>
                <a:spcPct val="0"/>
              </a:spcBef>
              <a:defRPr sz="1000" b="0" i="1">
                <a:effectLst/>
                <a:latin typeface="Times New Roman" pitchFamily="18" charset="0"/>
              </a:defRPr>
            </a:lvl1pPr>
          </a:lstStyle>
          <a:p>
            <a:endParaRPr lang="es-ES_tradnl" altLang="es-ES"/>
          </a:p>
        </p:txBody>
      </p:sp>
      <p:sp>
        <p:nvSpPr>
          <p:cNvPr id="4099" name="Rectangle 3"/>
          <p:cNvSpPr>
            <a:spLocks noGrp="1" noChangeArrowheads="1"/>
          </p:cNvSpPr>
          <p:nvPr>
            <p:ph type="dt" sz="quarter"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spcBef>
                <a:spcPct val="0"/>
              </a:spcBef>
              <a:defRPr sz="1000" b="0" i="1">
                <a:effectLst/>
                <a:latin typeface="Times New Roman" pitchFamily="18" charset="0"/>
              </a:defRPr>
            </a:lvl1pPr>
          </a:lstStyle>
          <a:p>
            <a:endParaRPr lang="es-ES_tradnl" altLang="es-ES"/>
          </a:p>
        </p:txBody>
      </p:sp>
      <p:sp>
        <p:nvSpPr>
          <p:cNvPr id="4100" name="Rectangle 4"/>
          <p:cNvSpPr>
            <a:spLocks noGrp="1" noChangeArrowheads="1"/>
          </p:cNvSpPr>
          <p:nvPr>
            <p:ph type="ftr" sz="quarter" idx="2"/>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a:spcBef>
                <a:spcPct val="0"/>
              </a:spcBef>
              <a:defRPr sz="1000" b="0" i="1">
                <a:effectLst/>
                <a:latin typeface="Times New Roman" pitchFamily="18" charset="0"/>
              </a:defRPr>
            </a:lvl1pPr>
          </a:lstStyle>
          <a:p>
            <a:endParaRPr lang="es-ES_tradnl" altLang="es-ES"/>
          </a:p>
        </p:txBody>
      </p:sp>
      <p:sp>
        <p:nvSpPr>
          <p:cNvPr id="4101" name="Rectangle 5"/>
          <p:cNvSpPr>
            <a:spLocks noGrp="1" noChangeArrowheads="1"/>
          </p:cNvSpPr>
          <p:nvPr>
            <p:ph type="sldNum" sz="quarter" idx="3"/>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spcBef>
                <a:spcPct val="0"/>
              </a:spcBef>
              <a:defRPr sz="1000" b="0" i="1">
                <a:effectLst/>
                <a:latin typeface="Times New Roman" pitchFamily="18" charset="0"/>
              </a:defRPr>
            </a:lvl1pPr>
          </a:lstStyle>
          <a:p>
            <a:fld id="{14CAED9E-4209-436B-91AC-FD50D395B0C7}" type="slidenum">
              <a:rPr lang="es-ES_tradnl" altLang="es-ES"/>
              <a:pPr/>
              <a:t>‹Nº›</a:t>
            </a:fld>
            <a:endParaRPr lang="es-ES_tradnl" altLang="es-ES"/>
          </a:p>
        </p:txBody>
      </p:sp>
    </p:spTree>
    <p:extLst>
      <p:ext uri="{BB962C8B-B14F-4D97-AF65-F5344CB8AC3E}">
        <p14:creationId xmlns:p14="http://schemas.microsoft.com/office/powerpoint/2010/main" val="870589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defTabSz="762000">
              <a:spcBef>
                <a:spcPct val="0"/>
              </a:spcBef>
              <a:defRPr sz="1000" b="0" i="1">
                <a:effectLst/>
                <a:latin typeface="Times New Roman" pitchFamily="18" charset="0"/>
              </a:defRPr>
            </a:lvl1pPr>
          </a:lstStyle>
          <a:p>
            <a:endParaRPr lang="es-ES_tradnl" altLang="es-ES"/>
          </a:p>
        </p:txBody>
      </p:sp>
      <p:sp>
        <p:nvSpPr>
          <p:cNvPr id="2051" name="Rectangle 3"/>
          <p:cNvSpPr>
            <a:spLocks noGrp="1" noChangeArrowheads="1"/>
          </p:cNvSpPr>
          <p:nvPr>
            <p:ph type="dt"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spcBef>
                <a:spcPct val="0"/>
              </a:spcBef>
              <a:defRPr sz="1000" b="0" i="1">
                <a:effectLst/>
                <a:latin typeface="Times New Roman" pitchFamily="18" charset="0"/>
              </a:defRPr>
            </a:lvl1pPr>
          </a:lstStyle>
          <a:p>
            <a:endParaRPr lang="es-ES_tradnl" altLang="es-ES"/>
          </a:p>
        </p:txBody>
      </p:sp>
      <p:sp>
        <p:nvSpPr>
          <p:cNvPr id="2052" name="Rectangle 4"/>
          <p:cNvSpPr>
            <a:spLocks noGrp="1" noChangeArrowheads="1"/>
          </p:cNvSpPr>
          <p:nvPr>
            <p:ph type="ftr" sz="quarter" idx="4"/>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defTabSz="762000">
              <a:spcBef>
                <a:spcPct val="0"/>
              </a:spcBef>
              <a:defRPr sz="1000" b="0" i="1">
                <a:effectLst/>
                <a:latin typeface="Times New Roman" pitchFamily="18" charset="0"/>
              </a:defRPr>
            </a:lvl1pPr>
          </a:lstStyle>
          <a:p>
            <a:endParaRPr lang="es-ES_tradnl" altLang="es-ES"/>
          </a:p>
        </p:txBody>
      </p:sp>
      <p:sp>
        <p:nvSpPr>
          <p:cNvPr id="2053" name="Rectangle 5"/>
          <p:cNvSpPr>
            <a:spLocks noGrp="1" noChangeArrowheads="1"/>
          </p:cNvSpPr>
          <p:nvPr>
            <p:ph type="sldNum" sz="quarter" idx="5"/>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spcBef>
                <a:spcPct val="0"/>
              </a:spcBef>
              <a:defRPr sz="1000" b="0" i="1">
                <a:effectLst/>
                <a:latin typeface="Times New Roman" pitchFamily="18" charset="0"/>
              </a:defRPr>
            </a:lvl1pPr>
          </a:lstStyle>
          <a:p>
            <a:fld id="{033EC687-8EDE-49DB-A63A-25F9E57A4785}" type="slidenum">
              <a:rPr lang="es-ES_tradnl" altLang="es-ES"/>
              <a:pPr/>
              <a:t>‹Nº›</a:t>
            </a:fld>
            <a:endParaRPr lang="es-ES_tradnl" altLang="es-ES"/>
          </a:p>
        </p:txBody>
      </p:sp>
      <p:sp>
        <p:nvSpPr>
          <p:cNvPr id="2054" name="Rectangle 6"/>
          <p:cNvSpPr>
            <a:spLocks noGrp="1" noChangeArrowheads="1"/>
          </p:cNvSpPr>
          <p:nvPr>
            <p:ph type="body" sz="quarter" idx="3"/>
          </p:nvPr>
        </p:nvSpPr>
        <p:spPr bwMode="auto">
          <a:xfrm>
            <a:off x="914400" y="4645025"/>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s-ES_tradnl" altLang="es-ES" smtClean="0"/>
              <a:t>Haga clic para editar el estilo del texto del patrón</a:t>
            </a:r>
          </a:p>
          <a:p>
            <a:pPr lvl="1"/>
            <a:r>
              <a:rPr lang="es-ES_tradnl" altLang="es-ES" smtClean="0"/>
              <a:t>Segundo nivel</a:t>
            </a:r>
          </a:p>
          <a:p>
            <a:pPr lvl="2"/>
            <a:r>
              <a:rPr lang="es-ES_tradnl" altLang="es-ES" smtClean="0"/>
              <a:t>Tercer nivel</a:t>
            </a:r>
          </a:p>
          <a:p>
            <a:pPr lvl="3"/>
            <a:r>
              <a:rPr lang="es-ES_tradnl" altLang="es-ES" smtClean="0"/>
              <a:t>Cuarto nivel</a:t>
            </a:r>
          </a:p>
          <a:p>
            <a:pPr lvl="4"/>
            <a:r>
              <a:rPr lang="es-ES_tradnl" altLang="es-ES" smtClean="0"/>
              <a:t>Quinto nivel</a:t>
            </a:r>
          </a:p>
        </p:txBody>
      </p:sp>
      <p:sp>
        <p:nvSpPr>
          <p:cNvPr id="2055" name="Rectangle 7"/>
          <p:cNvSpPr>
            <a:spLocks noGrp="1" noRot="1" noChangeAspect="1" noChangeArrowheads="1" noTextEdit="1"/>
          </p:cNvSpPr>
          <p:nvPr>
            <p:ph type="sldImg" idx="2"/>
          </p:nvPr>
        </p:nvSpPr>
        <p:spPr bwMode="auto">
          <a:xfrm>
            <a:off x="1143000" y="850900"/>
            <a:ext cx="4572000" cy="34258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6934136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a:t>
            </a:r>
            <a:r>
              <a:rPr lang="es-ES" baseline="0" dirty="0" smtClean="0"/>
              <a:t> máquina asíncrona, también conocida como máquina de inducción, consta de dos partes, aunque en la diapositiva se han indicado los núcleos magnéticos como un tercer elemento:</a:t>
            </a:r>
          </a:p>
          <a:p>
            <a:pPr marL="228600" indent="-228600">
              <a:buAutoNum type="arabicPeriod"/>
            </a:pPr>
            <a:r>
              <a:rPr lang="es-ES" baseline="0" dirty="0" smtClean="0"/>
              <a:t>ROTOR: formado por un núcleo magnético cilíndrico que contiene en su interior un conjunto de espiras en cortocircuito (bien bobinadas (menos común) o en forma de jaula cilíndrica (rotor de jaula de ardilla))</a:t>
            </a:r>
          </a:p>
          <a:p>
            <a:pPr marL="228600" indent="-228600">
              <a:buAutoNum type="arabicPeriod"/>
            </a:pPr>
            <a:r>
              <a:rPr lang="es-ES" baseline="0" dirty="0" smtClean="0"/>
              <a:t>ESTATOR: formado por un núcleo magnético cilíndrico que aloja en su interior al rotor y está dotado de un número de elevado de ranuras en la que se instalan bobinas, la cuales conforman un devanado trifásico uniformemente distribuido. Las bobinas pueden ser de hilo conductor o rígidas.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a:t>
            </a:fld>
            <a:endParaRPr lang="es-ES_tradnl" altLang="es-ES"/>
          </a:p>
        </p:txBody>
      </p:sp>
    </p:spTree>
    <p:extLst>
      <p:ext uri="{BB962C8B-B14F-4D97-AF65-F5344CB8AC3E}">
        <p14:creationId xmlns:p14="http://schemas.microsoft.com/office/powerpoint/2010/main" val="744286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Las bobinas</a:t>
            </a:r>
            <a:r>
              <a:rPr lang="es-ES" baseline="0" dirty="0" smtClean="0"/>
              <a:t> se completan finalmente con los recubrimientos de protección. En la zona de ranura, puesto que estarán en contacto con el núcleo magnético, que está conectado a tierra, se recubren de una capa de pintura conductora. De este modo se reduce la concentración de campo eléctrico en los puntos de contacto entre bobina y núcleo donde también hay aire, evitando o reduciendo de este modo la formación de descargas parciales</a:t>
            </a:r>
            <a:r>
              <a:rPr lang="es-ES" baseline="30000" dirty="0" smtClean="0"/>
              <a:t>1 </a:t>
            </a:r>
            <a:r>
              <a:rPr lang="es-ES" baseline="0" dirty="0" smtClean="0"/>
              <a:t>que podrían dañar la superficie de la bobina.</a:t>
            </a:r>
          </a:p>
          <a:p>
            <a:r>
              <a:rPr lang="es-ES" baseline="30000" dirty="0" smtClean="0"/>
              <a:t>1</a:t>
            </a:r>
            <a:r>
              <a:rPr lang="es-ES" baseline="0" dirty="0" smtClean="0"/>
              <a:t> http://en.wikipedia.org/wiki/Partial_discharge</a:t>
            </a:r>
            <a:endParaRPr lang="es-ES" baseline="30000"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16</a:t>
            </a:fld>
            <a:endParaRPr lang="es-ES_tradnl" altLang="es-ES"/>
          </a:p>
        </p:txBody>
      </p:sp>
    </p:spTree>
    <p:extLst>
      <p:ext uri="{BB962C8B-B14F-4D97-AF65-F5344CB8AC3E}">
        <p14:creationId xmlns:p14="http://schemas.microsoft.com/office/powerpoint/2010/main" val="69288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Seguidamente se expondrán muy</a:t>
            </a:r>
            <a:r>
              <a:rPr lang="es-ES" baseline="0" dirty="0" smtClean="0"/>
              <a:t> brevemente los procedimientos de fabricación más comunes utilizados en la actualidad.</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17</a:t>
            </a:fld>
            <a:endParaRPr lang="es-ES_tradnl" altLang="es-ES"/>
          </a:p>
        </p:txBody>
      </p:sp>
    </p:spTree>
    <p:extLst>
      <p:ext uri="{BB962C8B-B14F-4D97-AF65-F5344CB8AC3E}">
        <p14:creationId xmlns:p14="http://schemas.microsoft.com/office/powerpoint/2010/main" val="112290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Fases del proceso</a:t>
            </a:r>
            <a:r>
              <a:rPr lang="es-ES" baseline="0" dirty="0" smtClean="0"/>
              <a:t> VPI.</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20</a:t>
            </a:fld>
            <a:endParaRPr lang="es-ES_tradnl" altLang="es-ES"/>
          </a:p>
        </p:txBody>
      </p:sp>
    </p:spTree>
    <p:extLst>
      <p:ext uri="{BB962C8B-B14F-4D97-AF65-F5344CB8AC3E}">
        <p14:creationId xmlns:p14="http://schemas.microsoft.com/office/powerpoint/2010/main" val="58408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pretende únicamente poner de manifiesto el cambio de aspecto que han sufrido los motores asíncronos</a:t>
            </a:r>
            <a:r>
              <a:rPr lang="es-ES" baseline="0" dirty="0" smtClean="0"/>
              <a:t> desde sus inicios hasta la actualidad. Asimismo, se intenta señalar la robustez de los motores asíncronos mostrando como la máquina de la izquierda estuvo en servicio durante 78 años.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21</a:t>
            </a:fld>
            <a:endParaRPr lang="es-ES_tradnl" altLang="es-ES"/>
          </a:p>
        </p:txBody>
      </p:sp>
    </p:spTree>
    <p:extLst>
      <p:ext uri="{BB962C8B-B14F-4D97-AF65-F5344CB8AC3E}">
        <p14:creationId xmlns:p14="http://schemas.microsoft.com/office/powerpoint/2010/main" val="321485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recogen 9</a:t>
            </a:r>
            <a:r>
              <a:rPr lang="es-ES" baseline="0" dirty="0" smtClean="0"/>
              <a:t> imágenes de motores asíncronos de baja tensión. Todos ellos tienen 3 elementos característicos que es conveniente recordar para diferenciar este tipo de motor de los motores de corriente continua o síncronos:</a:t>
            </a:r>
          </a:p>
          <a:p>
            <a:pPr marL="228600" indent="-228600">
              <a:buAutoNum type="arabicPeriod"/>
            </a:pPr>
            <a:r>
              <a:rPr lang="es-ES" baseline="0" dirty="0" smtClean="0"/>
              <a:t>ALETAS DE REFRIGERACIÓN: todo el </a:t>
            </a:r>
            <a:r>
              <a:rPr lang="es-ES" baseline="0" dirty="0" err="1" smtClean="0"/>
              <a:t>ranurado</a:t>
            </a:r>
            <a:r>
              <a:rPr lang="es-ES" baseline="0" dirty="0" smtClean="0"/>
              <a:t> de la superficie del motor son aletas para la evacuación del calor de la máquina. En máquinas de CC o síncronas de la misma potencia la envolvente suele ser lisa.</a:t>
            </a:r>
          </a:p>
          <a:p>
            <a:pPr marL="228600" indent="-228600">
              <a:buAutoNum type="arabicPeriod"/>
            </a:pPr>
            <a:r>
              <a:rPr lang="es-ES" baseline="0" dirty="0" smtClean="0"/>
              <a:t>CAJA DE CONEXIONES: puede estar ubicada en cualquier punto de la periferia del motor (lateralmente o en la parte superior) en ella se conecta la red trifásica de alimentación.</a:t>
            </a:r>
          </a:p>
          <a:p>
            <a:pPr marL="228600" indent="-228600">
              <a:buAutoNum type="arabicPeriod"/>
            </a:pPr>
            <a:r>
              <a:rPr lang="es-ES" baseline="0" dirty="0" smtClean="0"/>
              <a:t>TAPA DEL VENTILADOR: es la envolvente de la parte posterior. Dentro de ella gira un ventilador que provoca un flujo axial de aire que circula entre las aletas desde la parte trasera hacia la delantera.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22</a:t>
            </a:fld>
            <a:endParaRPr lang="es-ES_tradnl" altLang="es-ES"/>
          </a:p>
        </p:txBody>
      </p:sp>
    </p:spTree>
    <p:extLst>
      <p:ext uri="{BB962C8B-B14F-4D97-AF65-F5344CB8AC3E}">
        <p14:creationId xmlns:p14="http://schemas.microsoft.com/office/powerpoint/2010/main" val="1434633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muestran las formas constructivas normalizadas que simplemente indican las diferentes posiciones y formas de anclaje que es posible encontrar para los motores asíncronos.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23</a:t>
            </a:fld>
            <a:endParaRPr lang="es-ES_tradnl" altLang="es-ES"/>
          </a:p>
        </p:txBody>
      </p:sp>
    </p:spTree>
    <p:extLst>
      <p:ext uri="{BB962C8B-B14F-4D97-AF65-F5344CB8AC3E}">
        <p14:creationId xmlns:p14="http://schemas.microsoft.com/office/powerpoint/2010/main" val="231556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los motores de BT</a:t>
            </a:r>
            <a:r>
              <a:rPr lang="es-ES" baseline="0" dirty="0" smtClean="0"/>
              <a:t> fundamentalmente la caja de terminales permite conectar los devanados en Y o en D. En motores de media tensión es más infrecuente encontrar esta posibilidad. En cualquier caso, para las máquinas de baja tensión la forma de realizar la conexión de la alimentación y la configuración de los devanados está normalizada. La caja de terminales consta de 6 puntos de conexión que se corresponden con los dos extremos de los bobinados de las fases R, S y T del motor. La designación más habitual para estos terminales es U</a:t>
            </a:r>
            <a:r>
              <a:rPr lang="es-ES" baseline="-25000" dirty="0" smtClean="0"/>
              <a:t>1</a:t>
            </a:r>
            <a:r>
              <a:rPr lang="es-ES" baseline="0" dirty="0" smtClean="0"/>
              <a:t>, V</a:t>
            </a:r>
            <a:r>
              <a:rPr lang="es-ES" baseline="-25000" dirty="0" smtClean="0"/>
              <a:t>1</a:t>
            </a:r>
            <a:r>
              <a:rPr lang="es-ES" baseline="0" dirty="0" smtClean="0"/>
              <a:t>, W</a:t>
            </a:r>
            <a:r>
              <a:rPr lang="es-ES" baseline="-25000" dirty="0" smtClean="0"/>
              <a:t>1</a:t>
            </a:r>
            <a:r>
              <a:rPr lang="es-ES" baseline="0" dirty="0" smtClean="0"/>
              <a:t> – W</a:t>
            </a:r>
            <a:r>
              <a:rPr lang="es-ES" baseline="-25000" dirty="0" smtClean="0"/>
              <a:t>2</a:t>
            </a:r>
            <a:r>
              <a:rPr lang="es-ES" baseline="0" dirty="0" smtClean="0"/>
              <a:t>, U</a:t>
            </a:r>
            <a:r>
              <a:rPr lang="es-ES" baseline="-25000" dirty="0" smtClean="0"/>
              <a:t>2</a:t>
            </a:r>
            <a:r>
              <a:rPr lang="es-ES" baseline="0" dirty="0" smtClean="0"/>
              <a:t>, V</a:t>
            </a:r>
            <a:r>
              <a:rPr lang="es-ES" baseline="-25000" dirty="0" smtClean="0"/>
              <a:t>2</a:t>
            </a:r>
            <a:r>
              <a:rPr lang="es-ES" baseline="0" dirty="0" smtClean="0"/>
              <a:t> mirando la caja de terminales desde una vista superior. Los cables de conexión han de ser debidamente atornillados a los puntos designados con el subíndice 1. Puesto que la caja está dotada de tres plaquitas metálicas, normalmente de latón, si se desea configurar los devanados en estrella las placas deberán unir entre sí a los tres terminales </a:t>
            </a:r>
            <a:r>
              <a:rPr lang="es-ES" baseline="0" dirty="0" smtClean="0"/>
              <a:t>W</a:t>
            </a:r>
            <a:r>
              <a:rPr lang="es-ES" baseline="-25000" dirty="0" smtClean="0"/>
              <a:t>2</a:t>
            </a:r>
            <a:r>
              <a:rPr lang="es-ES" baseline="0" dirty="0" smtClean="0"/>
              <a:t>, U</a:t>
            </a:r>
            <a:r>
              <a:rPr lang="es-ES" baseline="-25000" dirty="0" smtClean="0"/>
              <a:t>2</a:t>
            </a:r>
            <a:r>
              <a:rPr lang="es-ES" baseline="0" dirty="0" smtClean="0"/>
              <a:t>, V</a:t>
            </a:r>
            <a:r>
              <a:rPr lang="es-ES" baseline="-25000" dirty="0" smtClean="0"/>
              <a:t>2</a:t>
            </a:r>
            <a:r>
              <a:rPr lang="es-ES" baseline="0" dirty="0" smtClean="0"/>
              <a:t> . En el caso de que se desee realizar una conexión en triángulo las tres placas deberán unir: U</a:t>
            </a:r>
            <a:r>
              <a:rPr lang="es-ES" baseline="-25000" dirty="0" smtClean="0"/>
              <a:t>1</a:t>
            </a:r>
            <a:r>
              <a:rPr lang="es-ES" baseline="0" dirty="0" smtClean="0">
                <a:sym typeface="Wingdings" panose="05000000000000000000" pitchFamily="2" charset="2"/>
              </a:rPr>
              <a:t></a:t>
            </a:r>
            <a:r>
              <a:rPr lang="es-ES" baseline="0" dirty="0" smtClean="0"/>
              <a:t>W</a:t>
            </a:r>
            <a:r>
              <a:rPr lang="es-ES" baseline="-25000" dirty="0" smtClean="0"/>
              <a:t>2   </a:t>
            </a:r>
            <a:r>
              <a:rPr lang="es-ES" baseline="0" dirty="0" smtClean="0"/>
              <a:t>V</a:t>
            </a:r>
            <a:r>
              <a:rPr lang="es-ES" baseline="-25000" dirty="0" smtClean="0"/>
              <a:t>1</a:t>
            </a:r>
            <a:r>
              <a:rPr lang="es-ES" baseline="0" dirty="0" smtClean="0">
                <a:sym typeface="Wingdings" panose="05000000000000000000" pitchFamily="2" charset="2"/>
              </a:rPr>
              <a:t>U</a:t>
            </a:r>
            <a:r>
              <a:rPr lang="es-ES" baseline="-25000" dirty="0" smtClean="0"/>
              <a:t>2</a:t>
            </a:r>
            <a:r>
              <a:rPr lang="es-ES" baseline="0" dirty="0" smtClean="0"/>
              <a:t>   W</a:t>
            </a:r>
            <a:r>
              <a:rPr lang="es-ES" baseline="-25000" dirty="0" smtClean="0"/>
              <a:t>1</a:t>
            </a:r>
            <a:r>
              <a:rPr lang="es-ES" baseline="0" dirty="0" smtClean="0">
                <a:sym typeface="Wingdings" panose="05000000000000000000" pitchFamily="2" charset="2"/>
              </a:rPr>
              <a:t></a:t>
            </a:r>
            <a:r>
              <a:rPr lang="es-ES" baseline="0" dirty="0" smtClean="0"/>
              <a:t>V</a:t>
            </a:r>
            <a:r>
              <a:rPr lang="es-ES" baseline="-25000" dirty="0" smtClean="0"/>
              <a:t>2</a:t>
            </a:r>
            <a:r>
              <a:rPr lang="es-ES" baseline="0" dirty="0" smtClean="0"/>
              <a:t> conectando la alimentación del mismo modo que en el caso anterior.</a:t>
            </a:r>
          </a:p>
          <a:p>
            <a:r>
              <a:rPr lang="es-ES" baseline="0" dirty="0" smtClean="0"/>
              <a:t>En todas las máquinas asíncronas para invertir el sentido de giro basta con cambiar la secuencia de fases de la alimentación. En términos prácticos esto se traduce en intercambiar 2 cualesquiera de los cables de alimentación.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24</a:t>
            </a:fld>
            <a:endParaRPr lang="es-ES_tradnl" altLang="es-ES"/>
          </a:p>
        </p:txBody>
      </p:sp>
    </p:spTree>
    <p:extLst>
      <p:ext uri="{BB962C8B-B14F-4D97-AF65-F5344CB8AC3E}">
        <p14:creationId xmlns:p14="http://schemas.microsoft.com/office/powerpoint/2010/main" val="141408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este despiece la zona naranja</a:t>
            </a:r>
            <a:r>
              <a:rPr lang="es-ES" baseline="0" dirty="0" smtClean="0"/>
              <a:t> es la envolvente de la máquina. La estructura corresponde a un motor de gran potencia y media tensión.</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25</a:t>
            </a:fld>
            <a:endParaRPr lang="es-ES_tradnl" altLang="es-ES"/>
          </a:p>
        </p:txBody>
      </p:sp>
    </p:spTree>
    <p:extLst>
      <p:ext uri="{BB962C8B-B14F-4D97-AF65-F5344CB8AC3E}">
        <p14:creationId xmlns:p14="http://schemas.microsoft.com/office/powerpoint/2010/main" val="3230539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esta diapositiva se muestra el despiece completo de un motor asíncrono de baja tensión.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26</a:t>
            </a:fld>
            <a:endParaRPr lang="es-ES_tradnl" altLang="es-ES"/>
          </a:p>
        </p:txBody>
      </p:sp>
    </p:spTree>
    <p:extLst>
      <p:ext uri="{BB962C8B-B14F-4D97-AF65-F5344CB8AC3E}">
        <p14:creationId xmlns:p14="http://schemas.microsoft.com/office/powerpoint/2010/main" val="364092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Todos los motores eléctricos basan su funcionamiento en la existencia de un campo magnético giratorio</a:t>
            </a:r>
            <a:r>
              <a:rPr lang="es-ES" baseline="0" dirty="0" smtClean="0"/>
              <a:t> que rota en el espacio alrededor del centro del rotor dentro de la máquina. Este campo interacciona con las corrientes del rotor y crea un par neto que produce el giro. Las formas de crear un campo magnético de estas características son variables dependiendo del tipo de máquina. En el caso del motor asíncrono el campo magnético giratorio se establece debido a la combinación de los campos magnéticos creados por las corrientes circulantes por tres devanados desfasados en el espacio 120º. En este enlace es posible encontrar una explicación genérica sobre lo que es un campo magnético giratorio: http://en.wikipedia.org/wiki/Rotating_magnetic_field</a:t>
            </a:r>
          </a:p>
          <a:p>
            <a:r>
              <a:rPr lang="es-ES" baseline="0" dirty="0" smtClean="0"/>
              <a:t> </a:t>
            </a:r>
          </a:p>
          <a:p>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27</a:t>
            </a:fld>
            <a:endParaRPr lang="es-ES_tradnl" altLang="es-ES"/>
          </a:p>
        </p:txBody>
      </p:sp>
    </p:spTree>
    <p:extLst>
      <p:ext uri="{BB962C8B-B14F-4D97-AF65-F5344CB8AC3E}">
        <p14:creationId xmlns:p14="http://schemas.microsoft.com/office/powerpoint/2010/main" val="253856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a:t>
            </a:r>
            <a:r>
              <a:rPr lang="es-ES" baseline="0" dirty="0" smtClean="0"/>
              <a:t> rotores de jaula pueden ser construidos por montaje: apilado de las chapas del núcleo, calado de las barras y soldadura de barras y anillos de cortocircuito</a:t>
            </a:r>
            <a:r>
              <a:rPr lang="es-ES" baseline="30000" dirty="0" smtClean="0"/>
              <a:t>1. </a:t>
            </a:r>
            <a:r>
              <a:rPr lang="es-ES" baseline="0" dirty="0" smtClean="0"/>
              <a:t> O bien fabricarse por fundición. En este segundo caso se mecaniza la chapa magnética con la forma se desee para las barras </a:t>
            </a:r>
            <a:r>
              <a:rPr lang="es-ES" baseline="0" dirty="0" err="1" smtClean="0"/>
              <a:t>rotóricas</a:t>
            </a:r>
            <a:r>
              <a:rPr lang="es-ES" baseline="0" dirty="0" smtClean="0"/>
              <a:t> y empleando moldes, por fundición en condiciones normales o a alta presión se inyecta el aluminio que conforma la jaula de ardilla completa. En el primer tipo de rotor barras y anillos suelen ser de cobre.</a:t>
            </a:r>
          </a:p>
          <a:p>
            <a:r>
              <a:rPr lang="es-ES" baseline="30000" dirty="0" smtClean="0"/>
              <a:t>1</a:t>
            </a:r>
            <a:r>
              <a:rPr lang="es-ES" baseline="0" dirty="0" smtClean="0"/>
              <a:t> </a:t>
            </a:r>
            <a:r>
              <a:rPr lang="es-ES" i="1" baseline="0" dirty="0" smtClean="0"/>
              <a:t>Se denominan anillos de cortocircuito a los dos cilindros huecos en su parte central que unen entre sí a todas las barras formando la jaula. Cada par de barras y las correspondientes secciones de anillo que las unen forman las espiras en cortocircuito referidas en la diapositiva anterior.</a:t>
            </a:r>
            <a:endParaRPr lang="es-ES" i="1" baseline="30000"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a:t>
            </a:fld>
            <a:endParaRPr lang="es-ES_tradnl" altLang="es-ES"/>
          </a:p>
        </p:txBody>
      </p:sp>
    </p:spTree>
    <p:extLst>
      <p:ext uri="{BB962C8B-B14F-4D97-AF65-F5344CB8AC3E}">
        <p14:creationId xmlns:p14="http://schemas.microsoft.com/office/powerpoint/2010/main" val="160941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demostración matemática que conduce a la expresión</a:t>
            </a:r>
            <a:r>
              <a:rPr lang="es-ES" baseline="0" dirty="0" smtClean="0"/>
              <a:t> del campo magnético giratorio es poco útil para la compresión del funcionamiento de la máquina que se puede comprender de forma mucho más intuitiva a partir de simulaciones como la siguiente:</a:t>
            </a:r>
          </a:p>
          <a:p>
            <a:r>
              <a:rPr lang="es-ES" baseline="0" dirty="0" smtClean="0"/>
              <a:t>En cualquier caso, la representación de la figura indica en verde el sentido de giro del campo de la máquina que aparece representado a la derecha. La velocidad de giro del campo magnético es conocida como VELOCIDAD DE SINCRONISMO. Depende exclusivamente de la frecuencia de las corrientes de alimentación y del número de polos magnéticos con los que se haya diseñado la máquina. El número de polos magnéticos de un motor asíncrono es, múltiplo de 2 (es necesaria la existencia de un polo y su homólogo de polaridad magnética opuesta y se determina por la forma de conexión de los devanados). En posteriores diapositivas se mostrará la sección transversal de un motor asíncrono y en ella se podrán apreciar las regiones del espacio correspondientes a cada polo. </a:t>
            </a:r>
          </a:p>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28</a:t>
            </a:fld>
            <a:endParaRPr lang="es-ES_tradnl" altLang="es-ES"/>
          </a:p>
        </p:txBody>
      </p:sp>
    </p:spTree>
    <p:extLst>
      <p:ext uri="{BB962C8B-B14F-4D97-AF65-F5344CB8AC3E}">
        <p14:creationId xmlns:p14="http://schemas.microsoft.com/office/powerpoint/2010/main" val="198507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figura se ha obtenido</a:t>
            </a:r>
            <a:r>
              <a:rPr lang="es-ES" baseline="0" dirty="0" smtClean="0"/>
              <a:t> mediante la simulación por el método de los elementos finitos del funcionamiento de un motor asíncrono industrial. En ella se pueden observar 3 instantes cualesquiera del giro de la máquina. La parte inferior representa las líneas de campo (cuyo color indica la densidad de flujo en cada una de ellas: rojo valor </a:t>
            </a:r>
            <a:r>
              <a:rPr lang="es-ES" baseline="0" dirty="0" err="1" smtClean="0"/>
              <a:t>máximo</a:t>
            </a:r>
            <a:r>
              <a:rPr lang="es-ES" baseline="0" dirty="0" err="1" smtClean="0">
                <a:sym typeface="Wingdings" panose="05000000000000000000" pitchFamily="2" charset="2"/>
              </a:rPr>
              <a:t>azul</a:t>
            </a:r>
            <a:r>
              <a:rPr lang="es-ES" baseline="0" dirty="0" smtClean="0">
                <a:sym typeface="Wingdings" panose="05000000000000000000" pitchFamily="2" charset="2"/>
              </a:rPr>
              <a:t> valor mínimo)</a:t>
            </a:r>
            <a:r>
              <a:rPr lang="es-ES" baseline="0" dirty="0" smtClean="0"/>
              <a:t>. La superior sólo se diferencia de la representación con líneas de campo en que se ha utilizado un mapa de colores para indicar los valores de la densidad de flujo en cada uno de los puntos de la sección transversal de la máquina. </a:t>
            </a:r>
          </a:p>
          <a:p>
            <a:r>
              <a:rPr lang="es-ES" baseline="0" dirty="0" smtClean="0"/>
              <a:t>NOTA: </a:t>
            </a:r>
            <a:r>
              <a:rPr lang="es-ES" i="1" baseline="0" dirty="0" smtClean="0"/>
              <a:t>se debe tener en cuenta que el paso de la simulación es grande, por cuestiones de carga de computación, con lo cual no cabe esperar ver 3 instantes cercanos en el movimiento del campo magnético giratorio ya que éste da una vuelta completa cada 20 ms, con lo cual en el punto 3 habrá rotado 1,5 vueltas respecto del punto1.  </a:t>
            </a:r>
            <a:endParaRPr lang="es-ES" i="1"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29</a:t>
            </a:fld>
            <a:endParaRPr lang="es-ES_tradnl" altLang="es-ES"/>
          </a:p>
        </p:txBody>
      </p:sp>
    </p:spTree>
    <p:extLst>
      <p:ext uri="{BB962C8B-B14F-4D97-AF65-F5344CB8AC3E}">
        <p14:creationId xmlns:p14="http://schemas.microsoft.com/office/powerpoint/2010/main" val="480336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máquina asíncrona funciona por el principio</a:t>
            </a:r>
            <a:r>
              <a:rPr lang="es-ES" baseline="0" dirty="0" smtClean="0"/>
              <a:t> de inducción magnética. Por este motivo, también es conocida como máquina de inducción. A diferencia de otros tipos de motor donde los campos magnéticos o las corrientes circulantes por rotor y estator están desligadas, al ser creadas por dos fuentes diferentes, en el caso de la máquina asíncrona el único elemento que es alimentado desde el exterior es el estator. Por tanto, las corrientes que han de aparecer necesariamente en el motor, si se pretende obtener una </a:t>
            </a:r>
            <a:r>
              <a:rPr lang="es-ES" baseline="0" dirty="0" err="1" smtClean="0"/>
              <a:t>interecacción</a:t>
            </a:r>
            <a:r>
              <a:rPr lang="es-ES" baseline="0" dirty="0" smtClean="0"/>
              <a:t> </a:t>
            </a:r>
            <a:r>
              <a:rPr lang="es-ES" baseline="0" dirty="0" err="1" smtClean="0"/>
              <a:t>campo</a:t>
            </a:r>
            <a:r>
              <a:rPr lang="es-ES" baseline="0" dirty="0" err="1" smtClean="0">
                <a:sym typeface="Wingdings" panose="05000000000000000000" pitchFamily="2" charset="2"/>
              </a:rPr>
              <a:t>corriente</a:t>
            </a:r>
            <a:r>
              <a:rPr lang="es-ES" baseline="0" dirty="0" smtClean="0">
                <a:sym typeface="Wingdings" panose="05000000000000000000" pitchFamily="2" charset="2"/>
              </a:rPr>
              <a:t> que dé lugar a una fuerza promotora del par motor de la máquina han de crearse por inducción magnética. Bajo esta premisa el principio de funcionamiento es bastante simple. El devanado </a:t>
            </a:r>
            <a:r>
              <a:rPr lang="es-ES" baseline="0" dirty="0" err="1" smtClean="0">
                <a:sym typeface="Wingdings" panose="05000000000000000000" pitchFamily="2" charset="2"/>
              </a:rPr>
              <a:t>estatórico</a:t>
            </a:r>
            <a:r>
              <a:rPr lang="es-ES" baseline="0" dirty="0" smtClean="0">
                <a:sym typeface="Wingdings" panose="05000000000000000000" pitchFamily="2" charset="2"/>
              </a:rPr>
              <a:t> genera un campo magnético giratorio que al moverse respecto al rotor induce en él fuerza electromotriz (Leyes de Lenz/Faraday). Esta fuerza </a:t>
            </a:r>
            <a:r>
              <a:rPr lang="es-ES" baseline="0" dirty="0" err="1" smtClean="0">
                <a:sym typeface="Wingdings" panose="05000000000000000000" pitchFamily="2" charset="2"/>
              </a:rPr>
              <a:t>magnetomotriz</a:t>
            </a:r>
            <a:r>
              <a:rPr lang="es-ES" baseline="0" dirty="0" smtClean="0">
                <a:sym typeface="Wingdings" panose="05000000000000000000" pitchFamily="2" charset="2"/>
              </a:rPr>
              <a:t> provoca la circulación de corrientes por el rotor ya que está constituido por un conjunto de espiras en cortocircuito. Las corrientes inducidas interaccionan con el campo magnético y conforme a la Ley de Biot y </a:t>
            </a:r>
            <a:r>
              <a:rPr lang="es-ES" baseline="0" dirty="0" err="1" smtClean="0">
                <a:sym typeface="Wingdings" panose="05000000000000000000" pitchFamily="2" charset="2"/>
              </a:rPr>
              <a:t>Savart</a:t>
            </a:r>
            <a:r>
              <a:rPr lang="es-ES" baseline="0" dirty="0" smtClean="0">
                <a:sym typeface="Wingdings" panose="05000000000000000000" pitchFamily="2" charset="2"/>
              </a:rPr>
              <a:t> (http://es.wikipedia.org/wiki/Ley_de_Biot-Savart) producen la fuerza que genera el par motor. </a:t>
            </a:r>
          </a:p>
          <a:p>
            <a:endParaRPr lang="es-ES" baseline="0" dirty="0" smtClean="0">
              <a:sym typeface="Wingdings" panose="05000000000000000000" pitchFamily="2" charset="2"/>
            </a:endParaRPr>
          </a:p>
          <a:p>
            <a:r>
              <a:rPr lang="es-ES" baseline="0" dirty="0" smtClean="0">
                <a:sym typeface="Wingdings" panose="05000000000000000000" pitchFamily="2" charset="2"/>
              </a:rPr>
              <a:t>NOTA: en esta explicación se ha obviado el hecho de que las corrientes inducidas crean a su vez un campo magnético que superpuesto al creado por el estator da lugar al campo total de la máquina que es quien realmente interacciona con las corrientes. Este fenómeno es conocido como “reacción de inducción”. En cualquier caso no presenta mayor influencia para la compresión del principio de funcionamiento de la máquina.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31</a:t>
            </a:fld>
            <a:endParaRPr lang="es-ES_tradnl" altLang="es-ES"/>
          </a:p>
        </p:txBody>
      </p:sp>
    </p:spTree>
    <p:extLst>
      <p:ext uri="{BB962C8B-B14F-4D97-AF65-F5344CB8AC3E}">
        <p14:creationId xmlns:p14="http://schemas.microsoft.com/office/powerpoint/2010/main" val="378119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Para que sea posible inducir corriente en el rotor</a:t>
            </a:r>
            <a:r>
              <a:rPr lang="es-ES" baseline="0" dirty="0" smtClean="0"/>
              <a:t>, obviamente, ha de existir una cierta diferencia entre la velocidad de giro de éste y la del campo magnético. Por tanto, la máquina de inducción nunca podrá alcanzar la velocidad de sincronismo ya que a dicha velocidad campo y rotor girarían a la misma velocidad angular cancelándose la creación de corrientes </a:t>
            </a:r>
            <a:r>
              <a:rPr lang="es-ES" baseline="0" dirty="0" err="1" smtClean="0"/>
              <a:t>rotóricas</a:t>
            </a:r>
            <a:r>
              <a:rPr lang="es-ES" baseline="0" dirty="0" smtClean="0"/>
              <a:t>. Aún así, en motores de gran potencia y, por tanto, elevado rendimiento su funcionamiento con la carga nominal permite que giren muy cerca de la velocidad de sincronismo.</a:t>
            </a:r>
          </a:p>
          <a:p>
            <a:endParaRPr lang="es-ES" baseline="0" dirty="0" smtClean="0"/>
          </a:p>
          <a:p>
            <a:r>
              <a:rPr lang="es-ES" baseline="0" dirty="0" smtClean="0"/>
              <a:t>En el funcionamiento en vacío, la única carga existente para el motor son las pérdidas, por tanto la velocidad de giro será prácticamente la de sincronismo.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32</a:t>
            </a:fld>
            <a:endParaRPr lang="es-ES_tradnl" altLang="es-ES"/>
          </a:p>
        </p:txBody>
      </p:sp>
    </p:spTree>
    <p:extLst>
      <p:ext uri="{BB962C8B-B14F-4D97-AF65-F5344CB8AC3E}">
        <p14:creationId xmlns:p14="http://schemas.microsoft.com/office/powerpoint/2010/main" val="862581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a:t>
            </a:r>
            <a:r>
              <a:rPr lang="es-ES" baseline="0" dirty="0" smtClean="0"/>
              <a:t> diapositiva se resumen las ventajas de los motores asíncronos. El dato que no es evidente es el que indica “tienen par de arranque”. Este comentario hace referencia a que en otros tipos de máquina, como en las máquinas síncronas, es necesario introducir elementos adicionales en su estructura para conseguir el par que pone en funcionamiento el motor. Este segundo tipo de máquina ya desarrolla par motor una vez puesta en marcha.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33</a:t>
            </a:fld>
            <a:endParaRPr lang="es-ES_tradnl" altLang="es-ES"/>
          </a:p>
        </p:txBody>
      </p:sp>
    </p:spTree>
    <p:extLst>
      <p:ext uri="{BB962C8B-B14F-4D97-AF65-F5344CB8AC3E}">
        <p14:creationId xmlns:p14="http://schemas.microsoft.com/office/powerpoint/2010/main" val="2691769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inconvenientes citados en esta diapositiva</a:t>
            </a:r>
            <a:r>
              <a:rPr lang="es-ES" baseline="0" dirty="0" smtClean="0"/>
              <a:t> ya están tecnológicamente resueltos mediante el empleo de equipos de electrónica de potencia. Existen </a:t>
            </a:r>
            <a:r>
              <a:rPr lang="es-ES" baseline="0" dirty="0" err="1" smtClean="0"/>
              <a:t>arrancandores</a:t>
            </a:r>
            <a:r>
              <a:rPr lang="es-ES" baseline="0" dirty="0" smtClean="0"/>
              <a:t> estáticos que gobiernan la corriente de arranque del motor y variadores de velocidad (Inversores) que permiten accionarlos con precisión a velocidad variable.</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34</a:t>
            </a:fld>
            <a:endParaRPr lang="es-ES_tradnl" altLang="es-ES"/>
          </a:p>
        </p:txBody>
      </p:sp>
    </p:spTree>
    <p:extLst>
      <p:ext uri="{BB962C8B-B14F-4D97-AF65-F5344CB8AC3E}">
        <p14:creationId xmlns:p14="http://schemas.microsoft.com/office/powerpoint/2010/main" val="1187040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a:t>
            </a:r>
            <a:r>
              <a:rPr lang="es-ES" baseline="0" dirty="0" smtClean="0"/>
              <a:t> deslizamiento (slip en Inglés) es uno de los conceptos más importantes relacionado con las máquinas asíncronas ya que prácticamente todas sus variables de salida van a estar ligadas a él.</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35</a:t>
            </a:fld>
            <a:endParaRPr lang="es-ES_tradnl" altLang="es-ES"/>
          </a:p>
        </p:txBody>
      </p:sp>
    </p:spTree>
    <p:extLst>
      <p:ext uri="{BB962C8B-B14F-4D97-AF65-F5344CB8AC3E}">
        <p14:creationId xmlns:p14="http://schemas.microsoft.com/office/powerpoint/2010/main" val="3062482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Una máquina asíncrona,</a:t>
            </a:r>
            <a:r>
              <a:rPr lang="es-ES" baseline="0" dirty="0" smtClean="0"/>
              <a:t> al trabajar por inducción, puede considerarse en términos conceptuales como una transformador en el cual el flujo magnético (en este caso campo magnético giratorio) que enlaza a ambos devanados (</a:t>
            </a:r>
            <a:r>
              <a:rPr lang="es-ES" baseline="0" dirty="0" err="1" smtClean="0"/>
              <a:t>primario</a:t>
            </a:r>
            <a:r>
              <a:rPr lang="es-ES" baseline="0" dirty="0" err="1" smtClean="0">
                <a:sym typeface="Wingdings" panose="05000000000000000000" pitchFamily="2" charset="2"/>
              </a:rPr>
              <a:t>estator</a:t>
            </a:r>
            <a:r>
              <a:rPr lang="es-ES" baseline="0" dirty="0" smtClean="0">
                <a:sym typeface="Wingdings" panose="05000000000000000000" pitchFamily="2" charset="2"/>
              </a:rPr>
              <a:t> y </a:t>
            </a:r>
            <a:r>
              <a:rPr lang="es-ES" baseline="0" dirty="0" err="1" smtClean="0">
                <a:sym typeface="Wingdings" panose="05000000000000000000" pitchFamily="2" charset="2"/>
              </a:rPr>
              <a:t>secundariorotor</a:t>
            </a:r>
            <a:r>
              <a:rPr lang="es-ES" baseline="0" dirty="0" smtClean="0">
                <a:sym typeface="Wingdings" panose="05000000000000000000" pitchFamily="2" charset="2"/>
              </a:rPr>
              <a:t>) no se canaliza a través de material magnético sino que ha de atravesar el aire que separa rotor y estator (el entrehierro). De hecho, precisamente por este motivo y para alcanzar buenos rendimientos las máquinas modernas se diseñan con entrehierros de dimensiones realmente reducidas. </a:t>
            </a:r>
          </a:p>
          <a:p>
            <a:endParaRPr lang="es-ES" baseline="0" dirty="0" smtClean="0">
              <a:sym typeface="Wingdings" panose="05000000000000000000" pitchFamily="2" charset="2"/>
            </a:endParaRPr>
          </a:p>
          <a:p>
            <a:r>
              <a:rPr lang="es-ES" baseline="0" dirty="0" smtClean="0">
                <a:sym typeface="Wingdings" panose="05000000000000000000" pitchFamily="2" charset="2"/>
              </a:rPr>
              <a:t>En un transformador si la corriente que alimenta el primario es de frecuencia f se producirá un flujo de igual frecuencia, que canalizado por el núcleo magnético dará lugar a una FEM en el secundario también de frecuencia f y, por tanto, cuando el transformador trabaje en carga la corriente del secundario tendrán también dicha frecuencia. En el caso de una máquina asíncrona si el estator se alimenta con una fuente de tensión de frecuencia f, circulará por él una corriente de la misma frecuencia que dará lugar a un campo magnético giratorio que girará respecto al estator a una velocidad de 60*f/P. Este campo cruzará el entrehierro e inducirá FEM en el rotor pero la frecuencia de esta FEM estará relacionada con la velocidad de giro relativa del campo respecto al rotor, es decir con la diferencia entre velocidades de giro de rotor y campo. Por tanto, dicha frecuencia variará con la velocidad de giro y con ella la frecuencia de las corrientes </a:t>
            </a:r>
            <a:r>
              <a:rPr lang="es-ES" baseline="0" dirty="0" err="1" smtClean="0">
                <a:sym typeface="Wingdings" panose="05000000000000000000" pitchFamily="2" charset="2"/>
              </a:rPr>
              <a:t>rotóricas</a:t>
            </a:r>
            <a:r>
              <a:rPr lang="es-ES" baseline="0" dirty="0" smtClean="0">
                <a:sym typeface="Wingdings" panose="05000000000000000000" pitchFamily="2" charset="2"/>
              </a:rPr>
              <a:t>.</a:t>
            </a:r>
          </a:p>
          <a:p>
            <a:endParaRPr lang="es-ES" baseline="0" dirty="0" smtClean="0">
              <a:sym typeface="Wingdings" panose="05000000000000000000" pitchFamily="2" charset="2"/>
            </a:endParaRPr>
          </a:p>
          <a:p>
            <a:r>
              <a:rPr lang="es-ES" baseline="0" dirty="0" smtClean="0">
                <a:sym typeface="Wingdings" panose="05000000000000000000" pitchFamily="2" charset="2"/>
              </a:rPr>
              <a:t>El esquema anterior muestra los dos casos límites: para S=1 (rotor parado) y para S=0 rotor girando hipotéticamente a la velocidad de sincronismo.</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36</a:t>
            </a:fld>
            <a:endParaRPr lang="es-ES_tradnl" altLang="es-ES"/>
          </a:p>
        </p:txBody>
      </p:sp>
    </p:spTree>
    <p:extLst>
      <p:ext uri="{BB962C8B-B14F-4D97-AF65-F5344CB8AC3E}">
        <p14:creationId xmlns:p14="http://schemas.microsoft.com/office/powerpoint/2010/main" val="1235606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generaliza y se presenta matemáticamente la explicación expuesta en la anterior.</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37</a:t>
            </a:fld>
            <a:endParaRPr lang="es-ES_tradnl" altLang="es-ES"/>
          </a:p>
        </p:txBody>
      </p:sp>
    </p:spTree>
    <p:extLst>
      <p:ext uri="{BB962C8B-B14F-4D97-AF65-F5344CB8AC3E}">
        <p14:creationId xmlns:p14="http://schemas.microsoft.com/office/powerpoint/2010/main" val="3095697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motor asíncrono</a:t>
            </a:r>
            <a:r>
              <a:rPr lang="es-ES" baseline="0" dirty="0" smtClean="0"/>
              <a:t> tendrá un circuito equivalente que será idéntico en prácticamente todos sus elementos al de un transformador ya que su principio de funcionamiento es muy similar al de dicha máquina. Tal y como se expuso anteriormente, la principal diferencia estribará en que rotor y estator no trabajarán a la misma frecuencia. Sin embargo, en el desarrollo del circuito equivalente se expondrá como es posible solventar esta limitación. </a:t>
            </a:r>
          </a:p>
          <a:p>
            <a:endParaRPr lang="es-ES" baseline="0" dirty="0" smtClean="0"/>
          </a:p>
          <a:p>
            <a:r>
              <a:rPr lang="es-ES" baseline="0" dirty="0" smtClean="0"/>
              <a:t>En la parte superior de la diapositiva se ha dibujado el circuito equivalente por fase (</a:t>
            </a:r>
            <a:r>
              <a:rPr lang="es-ES" baseline="0" dirty="0" err="1" smtClean="0"/>
              <a:t>fase</a:t>
            </a:r>
            <a:r>
              <a:rPr lang="es-ES" baseline="0" dirty="0" err="1" smtClean="0">
                <a:sym typeface="Wingdings" panose="05000000000000000000" pitchFamily="2" charset="2"/>
              </a:rPr>
              <a:t>neutro</a:t>
            </a:r>
            <a:r>
              <a:rPr lang="es-ES" baseline="0" dirty="0" smtClean="0">
                <a:sym typeface="Wingdings" panose="05000000000000000000" pitchFamily="2" charset="2"/>
              </a:rPr>
              <a:t>) del estator. En él se encuentra la resistencia de los conductores del bobinado de esa fase, una reactancia de dispersión para dicha fase que, obviamente representa la parte del flujo creado por el bobinado que no es capaz de atravesar el entrehierro y enlazar al rotor, sino que se cierra sobre sí mismo en el aire, y una reactancia </a:t>
            </a:r>
            <a:r>
              <a:rPr lang="es-ES" baseline="0" dirty="0" err="1" smtClean="0">
                <a:sym typeface="Wingdings" panose="05000000000000000000" pitchFamily="2" charset="2"/>
              </a:rPr>
              <a:t>magnetizante</a:t>
            </a:r>
            <a:r>
              <a:rPr lang="es-ES" baseline="0" dirty="0" smtClean="0">
                <a:sym typeface="Wingdings" panose="05000000000000000000" pitchFamily="2" charset="2"/>
              </a:rPr>
              <a:t> correspondiente a la representación del núcleo magnético </a:t>
            </a:r>
            <a:r>
              <a:rPr lang="es-ES" baseline="0" dirty="0" err="1" smtClean="0">
                <a:sym typeface="Wingdings" panose="05000000000000000000" pitchFamily="2" charset="2"/>
              </a:rPr>
              <a:t>estátorico</a:t>
            </a:r>
            <a:r>
              <a:rPr lang="es-ES" baseline="0" dirty="0" smtClean="0">
                <a:sym typeface="Wingdings" panose="05000000000000000000" pitchFamily="2" charset="2"/>
              </a:rPr>
              <a:t> (por ella circulará la corriente </a:t>
            </a:r>
            <a:r>
              <a:rPr lang="es-ES" baseline="0" dirty="0" err="1" smtClean="0">
                <a:sym typeface="Wingdings" panose="05000000000000000000" pitchFamily="2" charset="2"/>
              </a:rPr>
              <a:t>magnetizante</a:t>
            </a:r>
            <a:r>
              <a:rPr lang="es-ES" baseline="0" dirty="0" smtClean="0">
                <a:sym typeface="Wingdings" panose="05000000000000000000" pitchFamily="2" charset="2"/>
              </a:rPr>
              <a:t> del estator). Este circuito siempre estará alimentado a la frecuencia correspondiente a la red a la que esté conectada la máquina. Por tanto, su frecuencia de trabajo será invariable para cualquier velocidad de giro. </a:t>
            </a:r>
          </a:p>
          <a:p>
            <a:endParaRPr lang="es-ES" baseline="0" dirty="0" smtClean="0">
              <a:sym typeface="Wingdings" panose="05000000000000000000" pitchFamily="2" charset="2"/>
            </a:endParaRPr>
          </a:p>
          <a:p>
            <a:r>
              <a:rPr lang="es-ES" baseline="0" dirty="0" smtClean="0">
                <a:sym typeface="Wingdings" panose="05000000000000000000" pitchFamily="2" charset="2"/>
              </a:rPr>
              <a:t>En la parte inferior se incluye el circuito equivalente por fase del rotor. Puesto que está dotada de un devanado (las espiras en cortocircuito insertadas en él) y de un núcleo magnético habrá de tener los mismos componentes: Resistencia de los conductores, Reactancia de Dispersión y Reactancia </a:t>
            </a:r>
            <a:r>
              <a:rPr lang="es-ES" baseline="0" dirty="0" err="1" smtClean="0">
                <a:sym typeface="Wingdings" panose="05000000000000000000" pitchFamily="2" charset="2"/>
              </a:rPr>
              <a:t>Magnetizante</a:t>
            </a:r>
            <a:r>
              <a:rPr lang="es-ES" baseline="0" dirty="0" smtClean="0">
                <a:sym typeface="Wingdings" panose="05000000000000000000" pitchFamily="2" charset="2"/>
              </a:rPr>
              <a:t>, que el circuito correspondiente del estator. La FEM E</a:t>
            </a:r>
            <a:r>
              <a:rPr lang="es-ES" baseline="-25000" dirty="0" smtClean="0">
                <a:sym typeface="Wingdings" panose="05000000000000000000" pitchFamily="2" charset="2"/>
              </a:rPr>
              <a:t>2</a:t>
            </a:r>
            <a:r>
              <a:rPr lang="es-ES" baseline="0" dirty="0" smtClean="0">
                <a:sym typeface="Wingdings" panose="05000000000000000000" pitchFamily="2" charset="2"/>
              </a:rPr>
              <a:t> será la que se induzca como consecuencia del giro del campo magnético respecto al rotor. Este circuito trabajará a diferentes frecuencias: una para cada velocidad de giro. En la diapositivas se ha dibujado en las condiciones en las que el rotor está parado o bloqueado. En ese caso la frecuencia de ambos circuitos será la misma.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38</a:t>
            </a:fld>
            <a:endParaRPr lang="es-ES_tradnl" altLang="es-ES"/>
          </a:p>
        </p:txBody>
      </p:sp>
    </p:spTree>
    <p:extLst>
      <p:ext uri="{BB962C8B-B14F-4D97-AF65-F5344CB8AC3E}">
        <p14:creationId xmlns:p14="http://schemas.microsoft.com/office/powerpoint/2010/main" val="2012361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este</a:t>
            </a:r>
            <a:r>
              <a:rPr lang="es-ES" baseline="0" dirty="0" smtClean="0"/>
              <a:t> diagrama se muestran todas la partes de un rotor construido con barras y anillos soldados.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a:t>
            </a:fld>
            <a:endParaRPr lang="es-ES_tradnl" altLang="es-ES"/>
          </a:p>
        </p:txBody>
      </p:sp>
    </p:spTree>
    <p:extLst>
      <p:ext uri="{BB962C8B-B14F-4D97-AF65-F5344CB8AC3E}">
        <p14:creationId xmlns:p14="http://schemas.microsoft.com/office/powerpoint/2010/main" val="218542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muestra el circuito equivalente del motor para una velocidad de giro de éste que dé lugar a un determinado deslizamiento S. No es necesario realizar complejos razonamientos para entender que en esas condiciones se producirán los siguientes cambios:</a:t>
            </a:r>
          </a:p>
          <a:p>
            <a:pPr marL="228600" indent="-228600">
              <a:buAutoNum type="arabicPeriod"/>
            </a:pPr>
            <a:r>
              <a:rPr lang="es-ES" baseline="0" dirty="0" smtClean="0"/>
              <a:t>La FEM inducida en el rotor será inferior a E</a:t>
            </a:r>
            <a:r>
              <a:rPr lang="es-ES" baseline="-25000" dirty="0" smtClean="0"/>
              <a:t>2</a:t>
            </a:r>
            <a:r>
              <a:rPr lang="es-ES" baseline="0" dirty="0" smtClean="0"/>
              <a:t> (la de rotor bloqueado). De hecho, será S*</a:t>
            </a:r>
            <a:r>
              <a:rPr lang="es-ES" baseline="0" dirty="0" smtClean="0"/>
              <a:t>E</a:t>
            </a:r>
            <a:r>
              <a:rPr lang="es-ES" baseline="-25000" dirty="0" smtClean="0"/>
              <a:t>2</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s-ES" baseline="0" dirty="0" smtClean="0"/>
              <a:t>La frecuencia de la FEM E</a:t>
            </a:r>
            <a:r>
              <a:rPr lang="es-ES" baseline="-25000" dirty="0" smtClean="0"/>
              <a:t>2 </a:t>
            </a:r>
            <a:r>
              <a:rPr lang="es-ES" baseline="0" dirty="0" smtClean="0"/>
              <a:t>y por tanto de la corriente que circule por el rotor será diferente a f</a:t>
            </a:r>
            <a:r>
              <a:rPr lang="es-ES" baseline="-25000" dirty="0" smtClean="0"/>
              <a:t>1</a:t>
            </a:r>
            <a:r>
              <a:rPr lang="es-ES" baseline="0" dirty="0" smtClean="0"/>
              <a:t>: f</a:t>
            </a:r>
            <a:r>
              <a:rPr lang="es-ES" baseline="-25000" dirty="0" smtClean="0"/>
              <a:t>2</a:t>
            </a:r>
            <a:r>
              <a:rPr lang="es-ES" baseline="0" dirty="0" smtClean="0"/>
              <a:t>=S*f</a:t>
            </a:r>
            <a:r>
              <a:rPr lang="es-ES" baseline="-25000" dirty="0" smtClean="0"/>
              <a:t>1</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s-ES" baseline="0" dirty="0" smtClean="0"/>
              <a:t>La reactancia, como es dependiente de la pulsación angular del circuito, o lo que es lo mismo su frecuencia de trabajo, pasará de ser X</a:t>
            </a:r>
            <a:r>
              <a:rPr lang="es-ES" baseline="-25000" dirty="0" smtClean="0"/>
              <a:t>R</a:t>
            </a:r>
            <a:r>
              <a:rPr lang="es-ES" baseline="0" dirty="0" smtClean="0"/>
              <a:t> a S*X</a:t>
            </a:r>
            <a:r>
              <a:rPr lang="es-ES" baseline="-25000" dirty="0" smtClean="0"/>
              <a:t>R</a:t>
            </a:r>
          </a:p>
          <a:p>
            <a:pPr marL="228600" indent="-228600">
              <a:buAutoNum type="arabicPeriod"/>
            </a:pPr>
            <a:endParaRPr lang="es-ES" baseline="0" dirty="0" smtClean="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39</a:t>
            </a:fld>
            <a:endParaRPr lang="es-ES_tradnl" altLang="es-ES"/>
          </a:p>
        </p:txBody>
      </p:sp>
    </p:spTree>
    <p:extLst>
      <p:ext uri="{BB962C8B-B14F-4D97-AF65-F5344CB8AC3E}">
        <p14:creationId xmlns:p14="http://schemas.microsoft.com/office/powerpoint/2010/main" val="2379116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De</a:t>
            </a:r>
            <a:r>
              <a:rPr lang="es-ES" baseline="0" dirty="0" smtClean="0"/>
              <a:t> la ecuación obtenido para el circuito del rotor trabajando con un deslizamiento genérico S y una frecuencia f</a:t>
            </a:r>
            <a:r>
              <a:rPr lang="es-ES" baseline="-25000" dirty="0" smtClean="0"/>
              <a:t>2</a:t>
            </a:r>
            <a:r>
              <a:rPr lang="es-ES" baseline="0" dirty="0" smtClean="0"/>
              <a:t> se deduce que se podría obtener el mismo resultado para la corriente con sólo sustituir R</a:t>
            </a:r>
            <a:r>
              <a:rPr lang="es-ES" baseline="-25000" dirty="0" smtClean="0"/>
              <a:t>R</a:t>
            </a:r>
            <a:r>
              <a:rPr lang="es-ES" baseline="0" dirty="0" smtClean="0"/>
              <a:t> por R</a:t>
            </a:r>
            <a:r>
              <a:rPr lang="es-ES" baseline="-25000" dirty="0" smtClean="0"/>
              <a:t>R</a:t>
            </a:r>
            <a:r>
              <a:rPr lang="es-ES" baseline="0" dirty="0" smtClean="0"/>
              <a:t>/S y hacer trabajar el circuito a la misma frecuencia que f</a:t>
            </a:r>
            <a:r>
              <a:rPr lang="es-ES" baseline="-25000" dirty="0" smtClean="0"/>
              <a:t>1</a:t>
            </a:r>
            <a:r>
              <a:rPr lang="es-ES" baseline="0" dirty="0" smtClean="0"/>
              <a:t> que el estator. Este hecho supone una enorme ventaja puesto que ya se dispone de dos circuitos, que trabajan a la misma frecuencia.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40</a:t>
            </a:fld>
            <a:endParaRPr lang="es-ES_tradnl" altLang="es-ES"/>
          </a:p>
        </p:txBody>
      </p:sp>
    </p:spTree>
    <p:extLst>
      <p:ext uri="{BB962C8B-B14F-4D97-AF65-F5344CB8AC3E}">
        <p14:creationId xmlns:p14="http://schemas.microsoft.com/office/powerpoint/2010/main" val="1122527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último paso,</a:t>
            </a:r>
            <a:r>
              <a:rPr lang="es-ES" baseline="0" dirty="0" smtClean="0"/>
              <a:t> por tanto, para “concentrar” los dos circuitos equivalentes en uno sólo es tratar definitivamente al motor como un transformador de relación de transformación </a:t>
            </a:r>
            <a:r>
              <a:rPr lang="es-ES" baseline="0" dirty="0" err="1" smtClean="0"/>
              <a:t>rt</a:t>
            </a:r>
            <a:r>
              <a:rPr lang="es-ES" baseline="0" dirty="0" smtClean="0"/>
              <a:t> y reducir todos los parámetros del rotor (secundario) al estator (primario).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41</a:t>
            </a:fld>
            <a:endParaRPr lang="es-ES_tradnl" altLang="es-ES"/>
          </a:p>
        </p:txBody>
      </p:sp>
    </p:spTree>
    <p:extLst>
      <p:ext uri="{BB962C8B-B14F-4D97-AF65-F5344CB8AC3E}">
        <p14:creationId xmlns:p14="http://schemas.microsoft.com/office/powerpoint/2010/main" val="631584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Al</a:t>
            </a:r>
            <a:r>
              <a:rPr lang="es-ES" baseline="0" dirty="0" smtClean="0"/>
              <a:t> hacer la reducción del secundario al primario las dos fuerzas electromotrices E</a:t>
            </a:r>
            <a:r>
              <a:rPr lang="es-ES" baseline="-25000" dirty="0" smtClean="0"/>
              <a:t>1</a:t>
            </a:r>
            <a:r>
              <a:rPr lang="es-ES" baseline="0" dirty="0" smtClean="0"/>
              <a:t> y E</a:t>
            </a:r>
            <a:r>
              <a:rPr lang="es-ES" baseline="-25000" dirty="0" smtClean="0"/>
              <a:t>2</a:t>
            </a:r>
            <a:r>
              <a:rPr lang="es-ES" baseline="0" dirty="0" smtClean="0"/>
              <a:t>’ son idénticas. Por tanto los puntos unidos por una línea roja puede conectarse galvánicamente.</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42</a:t>
            </a:fld>
            <a:endParaRPr lang="es-ES_tradnl" altLang="es-ES"/>
          </a:p>
        </p:txBody>
      </p:sp>
    </p:spTree>
    <p:extLst>
      <p:ext uri="{BB962C8B-B14F-4D97-AF65-F5344CB8AC3E}">
        <p14:creationId xmlns:p14="http://schemas.microsoft.com/office/powerpoint/2010/main" val="2519053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este</a:t>
            </a:r>
            <a:r>
              <a:rPr lang="es-ES" baseline="0" dirty="0" smtClean="0"/>
              <a:t> diagrama se muestra el circuito con una única reactancia </a:t>
            </a:r>
            <a:r>
              <a:rPr lang="es-ES" baseline="0" dirty="0" err="1" smtClean="0"/>
              <a:t>magnetizante</a:t>
            </a:r>
            <a:r>
              <a:rPr lang="es-ES" baseline="0" dirty="0" smtClean="0"/>
              <a:t>, resultado de superponer las dos de la diapositiva anterior. Puesto que el motor de inducción, al igual que el transformador, presenta pérdidas magnéticas y su corriente de vacío estará formada por una componente que las represente y la componente </a:t>
            </a:r>
            <a:r>
              <a:rPr lang="es-ES" baseline="0" dirty="0" err="1" smtClean="0"/>
              <a:t>magnetizante</a:t>
            </a:r>
            <a:r>
              <a:rPr lang="es-ES" baseline="0" dirty="0" smtClean="0"/>
              <a:t>. Por tanto, de forma idéntica a como se hizo en el transformador se representará mediante un circuito paralelo formado por una reactancia y una resistencia (la resistencia engloba las pérdidas de los núcleos magnéticos </a:t>
            </a:r>
            <a:r>
              <a:rPr lang="es-ES" baseline="0" dirty="0" err="1" smtClean="0"/>
              <a:t>rotórico</a:t>
            </a:r>
            <a:r>
              <a:rPr lang="es-ES" baseline="0" dirty="0" smtClean="0"/>
              <a:t> y </a:t>
            </a:r>
            <a:r>
              <a:rPr lang="es-ES" baseline="0" dirty="0" err="1" smtClean="0"/>
              <a:t>estatórico</a:t>
            </a:r>
            <a:r>
              <a:rPr lang="es-ES" baseline="0" dirty="0" smtClean="0"/>
              <a:t>). La corriente de vacío del motor será muy superior a la del transformador puesto que su componente </a:t>
            </a:r>
            <a:r>
              <a:rPr lang="es-ES" baseline="0" dirty="0" err="1" smtClean="0"/>
              <a:t>magnetizante</a:t>
            </a:r>
            <a:r>
              <a:rPr lang="es-ES" baseline="0" dirty="0" smtClean="0"/>
              <a:t> ha de serlo, ya que el flujo </a:t>
            </a:r>
            <a:r>
              <a:rPr lang="es-ES" baseline="0" dirty="0" err="1" smtClean="0"/>
              <a:t>estatórico</a:t>
            </a:r>
            <a:r>
              <a:rPr lang="es-ES" baseline="0" dirty="0" smtClean="0"/>
              <a:t> ha de atravesar el entrehierro y la reluctancia del aire es enorme comparada con la del núcleo magnético compartido por ambos devanados en el caso del transformador.</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43</a:t>
            </a:fld>
            <a:endParaRPr lang="es-ES_tradnl" altLang="es-ES"/>
          </a:p>
        </p:txBody>
      </p:sp>
    </p:spTree>
    <p:extLst>
      <p:ext uri="{BB962C8B-B14F-4D97-AF65-F5344CB8AC3E}">
        <p14:creationId xmlns:p14="http://schemas.microsoft.com/office/powerpoint/2010/main" val="1562661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resistencia que se introdujo en su momento</a:t>
            </a:r>
            <a:r>
              <a:rPr lang="es-ES" baseline="0" dirty="0" smtClean="0"/>
              <a:t> para hacer trabajar los circuitos de rotor y estator y rotor a la misma frecuencia (R</a:t>
            </a:r>
            <a:r>
              <a:rPr lang="es-ES" baseline="-25000" dirty="0" smtClean="0"/>
              <a:t>R</a:t>
            </a:r>
            <a:r>
              <a:rPr lang="es-ES" baseline="0" dirty="0" smtClean="0"/>
              <a:t>’/S) se puede descomponer en dos términos. El primero R</a:t>
            </a:r>
            <a:r>
              <a:rPr lang="es-ES" baseline="-25000" dirty="0" smtClean="0"/>
              <a:t>R</a:t>
            </a:r>
            <a:r>
              <a:rPr lang="es-ES" baseline="0" dirty="0" smtClean="0"/>
              <a:t>’ representa a la resistencia eléctrica </a:t>
            </a:r>
            <a:r>
              <a:rPr lang="es-ES" baseline="0" dirty="0" err="1" smtClean="0"/>
              <a:t>rotórica</a:t>
            </a:r>
            <a:r>
              <a:rPr lang="es-ES" baseline="0" dirty="0" smtClean="0"/>
              <a:t> referida al estator. El segundo término representa a la potencia mecánica desarrollada por la máquina: cuando el deslizamiento es 0 (motor supuestamente girando a la velocidad de sincronismo, situación que sólo sería hipotéticamente posible si el motor no arrastra ninguna carga), la resistencia se convierte en un circuito abierto, no circula corriente por la rama de la resistencia y por tanto no hay potencia eléctrica absorbida por </a:t>
            </a:r>
            <a:r>
              <a:rPr lang="es-ES" baseline="0" dirty="0" err="1" smtClean="0"/>
              <a:t>ella</a:t>
            </a:r>
            <a:r>
              <a:rPr lang="es-ES" baseline="0" dirty="0" err="1" smtClean="0">
                <a:sym typeface="Wingdings" panose="05000000000000000000" pitchFamily="2" charset="2"/>
              </a:rPr>
              <a:t>POTENCIA</a:t>
            </a:r>
            <a:r>
              <a:rPr lang="es-ES" baseline="0" dirty="0" smtClean="0">
                <a:sym typeface="Wingdings" panose="05000000000000000000" pitchFamily="2" charset="2"/>
              </a:rPr>
              <a:t> MECÁNICA DESARROLLADA POR EL MOTOR=0</a:t>
            </a:r>
          </a:p>
          <a:p>
            <a:endParaRPr lang="es-ES" baseline="0" dirty="0" smtClean="0">
              <a:sym typeface="Wingdings" panose="05000000000000000000" pitchFamily="2" charset="2"/>
            </a:endParaRPr>
          </a:p>
          <a:p>
            <a:r>
              <a:rPr lang="es-ES" baseline="0" dirty="0" smtClean="0">
                <a:sym typeface="Wingdings" panose="05000000000000000000" pitchFamily="2" charset="2"/>
              </a:rPr>
              <a:t>Para cualquier otro valor del deslizamiento la potencia eléctrica disipada en la resistencia es idéntica a la potencia mecánica desarrollada por la máquina.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44</a:t>
            </a:fld>
            <a:endParaRPr lang="es-ES_tradnl" altLang="es-ES"/>
          </a:p>
        </p:txBody>
      </p:sp>
    </p:spTree>
    <p:extLst>
      <p:ext uri="{BB962C8B-B14F-4D97-AF65-F5344CB8AC3E}">
        <p14:creationId xmlns:p14="http://schemas.microsoft.com/office/powerpoint/2010/main" val="4116322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Resumen</a:t>
            </a:r>
            <a:r>
              <a:rPr lang="es-ES" baseline="0" dirty="0" smtClean="0"/>
              <a:t> de todos los conceptos incluidos en el circuito equivalente del motor asíncrono.</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45</a:t>
            </a:fld>
            <a:endParaRPr lang="es-ES_tradnl" altLang="es-ES"/>
          </a:p>
        </p:txBody>
      </p:sp>
    </p:spTree>
    <p:extLst>
      <p:ext uri="{BB962C8B-B14F-4D97-AF65-F5344CB8AC3E}">
        <p14:creationId xmlns:p14="http://schemas.microsoft.com/office/powerpoint/2010/main" val="205081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expone la forma de calcular exactamente las pérdidas en una máquina asíncrona. Las pérdidas en los conductores de estator y en los dos núcleos magnéticos (rotor y estator) se calculan directamente como la potencia absorbida por las resistencias que los representan. La potencia denominada </a:t>
            </a:r>
            <a:r>
              <a:rPr lang="es-ES" baseline="0" dirty="0" err="1" smtClean="0"/>
              <a:t>P</a:t>
            </a:r>
            <a:r>
              <a:rPr lang="es-ES" baseline="-25000" dirty="0" err="1" smtClean="0"/>
              <a:t>g</a:t>
            </a:r>
            <a:r>
              <a:rPr lang="es-ES" baseline="0" dirty="0" smtClean="0"/>
              <a:t> es la que atraviesa el entrehierro y llega al rotor. Esta potencia es la que se disipa en la resistencia total del circuito del estator: R</a:t>
            </a:r>
            <a:r>
              <a:rPr lang="es-ES" baseline="-25000" dirty="0" smtClean="0"/>
              <a:t>R</a:t>
            </a:r>
            <a:r>
              <a:rPr lang="es-ES" baseline="0" dirty="0" smtClean="0"/>
              <a:t>’/S (recordar que la resistencia de pérdidas magnéticas incluye el total de pérdidas de ambos núcleos aparte de que las pérdidas magnéticas del rotor pueden considerarse prácticamente despreciables ya que el rotor trabaja con corrientes de muy baja frecuencia). La potencia que el motor desarrolla en el eje es la representada por la resistencia que es función del deslizamiento. Esta potencia recibe el nombre de Potencia Mecánica Interna. Su cálculo es tan simple como restar a la potencia que atraviesa el entrehierro las pérdidas en los conductores del rotor.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47</a:t>
            </a:fld>
            <a:endParaRPr lang="es-ES_tradnl" altLang="es-ES"/>
          </a:p>
        </p:txBody>
      </p:sp>
    </p:spTree>
    <p:extLst>
      <p:ext uri="{BB962C8B-B14F-4D97-AF65-F5344CB8AC3E}">
        <p14:creationId xmlns:p14="http://schemas.microsoft.com/office/powerpoint/2010/main" val="876312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Existe</a:t>
            </a:r>
            <a:r>
              <a:rPr lang="es-ES" baseline="0" dirty="0" smtClean="0"/>
              <a:t> una diferencia entre el “par interno” y el “par útil” de un motor. El par interno sería el obtenido a partir de la potencia mecánica interna, la cual no se ha </a:t>
            </a:r>
            <a:r>
              <a:rPr lang="es-ES" baseline="0" dirty="0" err="1" smtClean="0"/>
              <a:t>decrementado</a:t>
            </a:r>
            <a:r>
              <a:rPr lang="es-ES" baseline="0" dirty="0" smtClean="0"/>
              <a:t> con las pérdidas de tipo mecánico y rotacional. El par útil es el par que REALMENTE desarrolla el motor en el eje. Este par se obtiene a partir de la potencia útil del motor. La potencia útil es ligeramente inferior a la potencia mecánica interna porque hay que deducir de esta última las pérdidas mecánicas (rozamiento en cojinetes) y las pérdidas rotacionales (rozamiento viscoso del rotor con el aire, resistencia al avance del ventilador, etc.) Existen ensayos experimentales que permiten determinar de forma aproximada el valor de dichas pérdidas.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48</a:t>
            </a:fld>
            <a:endParaRPr lang="es-ES_tradnl" altLang="es-ES"/>
          </a:p>
        </p:txBody>
      </p:sp>
    </p:spTree>
    <p:extLst>
      <p:ext uri="{BB962C8B-B14F-4D97-AF65-F5344CB8AC3E}">
        <p14:creationId xmlns:p14="http://schemas.microsoft.com/office/powerpoint/2010/main" val="1603959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Seguidamente, se expondrán los pasos necesarios para obtener una ecuación</a:t>
            </a:r>
            <a:r>
              <a:rPr lang="es-ES" baseline="0" dirty="0" smtClean="0"/>
              <a:t> que permita calcular el par interno de una máquina asíncrona. Para hacerlo lo primera simplificación que se tendrá en cuenta es suprimir la resistencia de pérdidas en el hierro ya que hacerlo no supone introducir una imprecisión apreciable en el cálculo del par. Una vez eliminada la resistencia se calculará el equivalente de </a:t>
            </a:r>
            <a:r>
              <a:rPr lang="es-ES" baseline="0" dirty="0" err="1" smtClean="0"/>
              <a:t>Thevenin</a:t>
            </a:r>
            <a:r>
              <a:rPr lang="es-ES" baseline="0" dirty="0" smtClean="0"/>
              <a:t> del </a:t>
            </a:r>
            <a:r>
              <a:rPr lang="es-ES" baseline="0" dirty="0" err="1" smtClean="0"/>
              <a:t>cirucuito</a:t>
            </a:r>
            <a:r>
              <a:rPr lang="es-ES" baseline="0" dirty="0" smtClean="0"/>
              <a:t> situado a la izquierda de los puntos A y B.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49</a:t>
            </a:fld>
            <a:endParaRPr lang="es-ES_tradnl" altLang="es-ES"/>
          </a:p>
        </p:txBody>
      </p:sp>
    </p:spTree>
    <p:extLst>
      <p:ext uri="{BB962C8B-B14F-4D97-AF65-F5344CB8AC3E}">
        <p14:creationId xmlns:p14="http://schemas.microsoft.com/office/powerpoint/2010/main" val="175905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Otro tipo</a:t>
            </a:r>
            <a:r>
              <a:rPr lang="es-ES" baseline="0" dirty="0" smtClean="0"/>
              <a:t> de rotor, poco utilizado en la actualidad, es el rotor bobinado con anillos </a:t>
            </a:r>
            <a:r>
              <a:rPr lang="es-ES" baseline="0" dirty="0" err="1" smtClean="0"/>
              <a:t>rozantes</a:t>
            </a:r>
            <a:r>
              <a:rPr lang="es-ES" baseline="0" dirty="0" smtClean="0"/>
              <a:t>. En este caso las espiras en cortocircuito están constituidas por conductores aislados insertados en ranuras del núcleo magnético </a:t>
            </a:r>
            <a:r>
              <a:rPr lang="es-ES" baseline="0" dirty="0" err="1" smtClean="0"/>
              <a:t>rotórico</a:t>
            </a:r>
            <a:r>
              <a:rPr lang="es-ES" baseline="0" dirty="0" smtClean="0"/>
              <a:t>. El inicio y fin del conjunto de espiras se conecta a unos anillos </a:t>
            </a:r>
            <a:r>
              <a:rPr lang="es-ES" baseline="0" dirty="0" err="1" smtClean="0"/>
              <a:t>rozantes</a:t>
            </a:r>
            <a:r>
              <a:rPr lang="es-ES" baseline="0" dirty="0" smtClean="0"/>
              <a:t> que se cortocircuitan desde el exterior mediante la aplicación de unas escobillas. Esta estructura responde al deseo de poder modificar la resistencia eléctrica de las espiras que conforman el devanado </a:t>
            </a:r>
            <a:r>
              <a:rPr lang="es-ES" baseline="0" dirty="0" err="1" smtClean="0"/>
              <a:t>rotórico</a:t>
            </a:r>
            <a:r>
              <a:rPr lang="es-ES" baseline="0" dirty="0" smtClean="0"/>
              <a:t> insertando resistencias externas a fin de variar el par de arranque del motor.</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a:t>
            </a:fld>
            <a:endParaRPr lang="es-ES_tradnl" altLang="es-ES"/>
          </a:p>
        </p:txBody>
      </p:sp>
    </p:spTree>
    <p:extLst>
      <p:ext uri="{BB962C8B-B14F-4D97-AF65-F5344CB8AC3E}">
        <p14:creationId xmlns:p14="http://schemas.microsoft.com/office/powerpoint/2010/main" val="2721412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Seguidamente, se calculará, para el circuito simplificado</a:t>
            </a:r>
            <a:r>
              <a:rPr lang="es-ES" baseline="0" dirty="0" smtClean="0"/>
              <a:t> obtenido en el paso anterior, el valor de la corriente </a:t>
            </a:r>
            <a:r>
              <a:rPr lang="es-ES" baseline="0" dirty="0" err="1" smtClean="0"/>
              <a:t>rotórica</a:t>
            </a:r>
            <a:r>
              <a:rPr lang="es-ES" baseline="0" dirty="0" smtClean="0"/>
              <a:t> I</a:t>
            </a:r>
            <a:r>
              <a:rPr lang="es-ES" baseline="-25000" dirty="0" smtClean="0"/>
              <a:t>R</a:t>
            </a:r>
            <a:r>
              <a:rPr lang="es-ES" baseline="0" dirty="0" smtClean="0"/>
              <a:t>’ y mediante dicha corriente la potencia que atraviesa el entrehierro. El par interno de la máquina será el resultado de dividir dicha potencia por la velocidad de sincronismo (ver diapositivas anteriores). La función obtenida indica claramente que el par interno del motor es función del deslizamiento y, por consiguiente, de su velocidad de giro. Por tanto, la representación gráfica de T</a:t>
            </a:r>
            <a:r>
              <a:rPr lang="es-ES" baseline="-25000" dirty="0" smtClean="0"/>
              <a:t>i</a:t>
            </a:r>
            <a:r>
              <a:rPr lang="es-ES" baseline="0" dirty="0" smtClean="0"/>
              <a:t> en función del deslizamiento dará como resultado la curva de par o “característica mecánica” de la máquina.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50</a:t>
            </a:fld>
            <a:endParaRPr lang="es-ES_tradnl" altLang="es-ES"/>
          </a:p>
        </p:txBody>
      </p:sp>
    </p:spTree>
    <p:extLst>
      <p:ext uri="{BB962C8B-B14F-4D97-AF65-F5344CB8AC3E}">
        <p14:creationId xmlns:p14="http://schemas.microsoft.com/office/powerpoint/2010/main" val="3442407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 característica</a:t>
            </a:r>
            <a:r>
              <a:rPr lang="es-ES" baseline="0" dirty="0" smtClean="0"/>
              <a:t> mecánica de la figura se ha representado el valor del par motor en función del deslizamiento. Esta curva de par motor tiene diferentes regiones en función del valor de éste último.</a:t>
            </a:r>
          </a:p>
          <a:p>
            <a:endParaRPr lang="es-ES" baseline="0" dirty="0" smtClean="0"/>
          </a:p>
          <a:p>
            <a:r>
              <a:rPr lang="es-ES" b="1" u="sng" baseline="0" dirty="0" smtClean="0"/>
              <a:t>Región 1: zona de comportamiento como motor. 0&lt;S&lt;1</a:t>
            </a:r>
            <a:r>
              <a:rPr lang="es-ES" baseline="0" dirty="0" smtClean="0"/>
              <a:t>: es la zona comprendida entre el reposo del rotor (S=1) y su giro a la velocidad de sincronismo (S=0). En ella se puede apreciar una primera característica que diferencia a los motores eléctricos de los de combustión interna. Para S=1, o lo que es lo mismo con el motor parado, el par que se obtiene es el par de arranque, que tal y como se desprende de la figura es próximo al par máximo. De hecho, dependiendo de la configuración física del rotor es posible obtener motores cuyo par de arranque sea superior al máximo. Dentro de esta región se ha marcado un rectángulo denominado “zona de funcionamiento estable”. Ese rectángulo es la zona donde el motor va a operar como tal. Anteriormente se había expuesto que los motores asíncronos trabajan con valores bajos del deslizamiento. Por tanto, la zona habitual de trabajo en condiciones asignadas estará cercana a la velocidad de sincronismo. Esta región se llama zona de comportamiento estable porque en ella el motor se “</a:t>
            </a:r>
            <a:r>
              <a:rPr lang="es-ES" baseline="0" dirty="0" err="1" smtClean="0"/>
              <a:t>autoestabiliza</a:t>
            </a:r>
            <a:r>
              <a:rPr lang="es-ES" baseline="0" dirty="0" smtClean="0"/>
              <a:t>” ante variaciones de la carga. Si el par resistente aumenta el motor pierde velocidad y trabaja arrastrando la carga más lentamente. Si el par resistente disminuye el motor acelera y de nuevo se alcanza el </a:t>
            </a:r>
            <a:r>
              <a:rPr lang="es-ES" baseline="0" dirty="0" err="1" smtClean="0"/>
              <a:t>equilbrio</a:t>
            </a:r>
            <a:r>
              <a:rPr lang="es-ES" baseline="0" dirty="0" smtClean="0"/>
              <a:t> entre par motor y par resistente. Es importante ser consciente que el par de arranque, para una carga de par constante, ha de ser mayor al nominal o el motor no podrá ponerse nunca en marcha.</a:t>
            </a:r>
          </a:p>
          <a:p>
            <a:endParaRPr lang="es-ES" dirty="0" smtClean="0"/>
          </a:p>
          <a:p>
            <a:r>
              <a:rPr lang="es-ES" b="1" u="sng" dirty="0" smtClean="0"/>
              <a:t>Región 2: zona de comportamiento</a:t>
            </a:r>
            <a:r>
              <a:rPr lang="es-ES" b="1" u="sng" baseline="0" dirty="0" smtClean="0"/>
              <a:t> como generador S&lt;0</a:t>
            </a:r>
            <a:r>
              <a:rPr lang="es-ES" baseline="0" dirty="0" smtClean="0"/>
              <a:t>: cuando una fuerza externa acelera a la máquina asíncrona por encima de la velocidad de sincronismo el par motor se vuelve negativo. Es decir, aparece un par resistente que la fuente mecánica externa ha de vencer. Esta situación corresponde con el cambio (por el principio de reversibilidad) de motor a generador. Si se dan las condiciones adecuadas de conexión eléctrica, el motor, por encima de la velocidad de sincronismo, se convierte en generador devolviendo energía a la red a la que está conectada.</a:t>
            </a:r>
          </a:p>
          <a:p>
            <a:endParaRPr lang="es-ES" baseline="0" dirty="0" smtClean="0"/>
          </a:p>
          <a:p>
            <a:r>
              <a:rPr lang="es-ES" b="1" u="sng" dirty="0" smtClean="0"/>
              <a:t>Región</a:t>
            </a:r>
            <a:r>
              <a:rPr lang="es-ES" b="1" u="sng" baseline="0" dirty="0" smtClean="0"/>
              <a:t> 3: zona de comportamiento como freno S&gt;1:</a:t>
            </a:r>
            <a:r>
              <a:rPr lang="es-ES" b="1" u="none" baseline="0" dirty="0" smtClean="0"/>
              <a:t> </a:t>
            </a:r>
            <a:r>
              <a:rPr lang="es-ES" baseline="0" dirty="0" smtClean="0"/>
              <a:t>sólo es posible conseguir un deslizamiento mayor que 1 si una fuerza externa obliga a que el motor gire en sentido contrario al que corresponde a su funcionamiento como motor. Se obtendría en este caso un motor que, sobrepasado por el par resistente opuesto a su sentido de giro, rota al revés pero oponiéndose al par externo. Es decir, </a:t>
            </a:r>
            <a:r>
              <a:rPr lang="es-ES" baseline="0" dirty="0" err="1" smtClean="0"/>
              <a:t>actua</a:t>
            </a:r>
            <a:r>
              <a:rPr lang="es-ES" baseline="0" dirty="0" smtClean="0"/>
              <a:t> como freno.  Esta zona de funcionamiento es la menos utilizada ya que las corrientes inducidas en el rotor en estas circunstancias son muy elevadas. Basta para comprenderlo tener en cuenta que el giro en sentido inverso hace que la velocidad de giro relativa del campo respecto al rotor sea mucho más elevada que en ninguna otra condición, puesto que rotor y campo giran en sentidos opuestos. Además, tal y como se observa en la curva, salvo en el caso de motores con rotores especialmente diseñados para este fin el par de frenado es bajo.</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51</a:t>
            </a:fld>
            <a:endParaRPr lang="es-ES_tradnl" altLang="es-ES"/>
          </a:p>
        </p:txBody>
      </p:sp>
    </p:spTree>
    <p:extLst>
      <p:ext uri="{BB962C8B-B14F-4D97-AF65-F5344CB8AC3E}">
        <p14:creationId xmlns:p14="http://schemas.microsoft.com/office/powerpoint/2010/main" val="819328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52</a:t>
            </a:fld>
            <a:endParaRPr lang="es-ES_tradnl" altLang="es-ES"/>
          </a:p>
        </p:txBody>
      </p:sp>
    </p:spTree>
    <p:extLst>
      <p:ext uri="{BB962C8B-B14F-4D97-AF65-F5344CB8AC3E}">
        <p14:creationId xmlns:p14="http://schemas.microsoft.com/office/powerpoint/2010/main" val="814140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los datos suministrados por los fabricantes es habitual encontrar, en vez de una única característica mecánica, una zona dentro de la cual se encuentra la del motor especificado. Esto as así dato que pequeñas variaciones en la construcción de la jaula y los devanados modifican considerablemente su comportamiento dinámico. Sin embargo, la zona de funcionamiento estable se puede determinar con mayor precisión. En estos gráficos también se puede ver cómo según aplicación del motor la curva de par es variable, encontrándose motores con elevados pares de arranque o con zonas estables prácticamente verticales.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53</a:t>
            </a:fld>
            <a:endParaRPr lang="es-ES_tradnl" altLang="es-ES"/>
          </a:p>
        </p:txBody>
      </p:sp>
    </p:spTree>
    <p:extLst>
      <p:ext uri="{BB962C8B-B14F-4D97-AF65-F5344CB8AC3E}">
        <p14:creationId xmlns:p14="http://schemas.microsoft.com/office/powerpoint/2010/main" val="878743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par máximo del motor asíncrono</a:t>
            </a:r>
            <a:r>
              <a:rPr lang="es-ES" baseline="0" dirty="0" smtClean="0"/>
              <a:t> y el deslizamiento al que se produce se obtiene a partir de la ecuación obtenida con anterioridad. Como se puede observar en el figura la resistencia </a:t>
            </a:r>
            <a:r>
              <a:rPr lang="es-ES" baseline="0" dirty="0" err="1" smtClean="0"/>
              <a:t>rotórica</a:t>
            </a:r>
            <a:r>
              <a:rPr lang="es-ES" baseline="0" dirty="0" smtClean="0"/>
              <a:t> no determina por sí misma el par máximo del motor. Sin embargo, si determina el deslizamiento al cual se produce y, por tanto, la velocidad de giro del motor a la que tendrá lugar. Esta circunstancia se tiene en cuenta a la hora de diseñar motores con mayor o menor capacidad de arranque.</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56</a:t>
            </a:fld>
            <a:endParaRPr lang="es-ES_tradnl" altLang="es-ES"/>
          </a:p>
        </p:txBody>
      </p:sp>
    </p:spTree>
    <p:extLst>
      <p:ext uri="{BB962C8B-B14F-4D97-AF65-F5344CB8AC3E}">
        <p14:creationId xmlns:p14="http://schemas.microsoft.com/office/powerpoint/2010/main" val="739289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Seguidamente,</a:t>
            </a:r>
            <a:r>
              <a:rPr lang="es-ES" baseline="0" dirty="0" smtClean="0"/>
              <a:t> se expondrán los dos ensayos básicos para obtener el circuito equivalente de un motor asíncrono. En primer lugar se muestra el ensayo de rotor libre. En esta prueba se permite que el motor gire libremente, alimentado a la tensión y frecuencia asignadas, sin ninguna carga acoplada y se miden la potencia y la corriente absorbida. En el esquema se han representado 2 vatímetros cuya suma de potencias será la potencia total y un amperímetro para la medición de la corriente. Obviamente, cualquier equipo electrónico capaz de medir las magnitudes indicadas anteriormente es igualmente válido. </a:t>
            </a:r>
          </a:p>
          <a:p>
            <a:endParaRPr lang="es-ES" baseline="0" dirty="0" smtClean="0"/>
          </a:p>
          <a:p>
            <a:r>
              <a:rPr lang="es-ES" baseline="0" dirty="0" smtClean="0"/>
              <a:t>Si el motor gira sin carga su deslizamiento será muy bajo (la velocidad de giro estará muy próxima a la de sincronismo) y, por consiguiente, la resistencia que representa a la potencia mecánica desarrollada en el eje se podrá aproximar un circuito abierto. En estas condiciones la potencia medida por los instrumentos será la correspondiente a las pérdidas magnéticas (considerado como ya se expuso anteriormente que las del rotor se pueden tomar como despreciables), las pérdidas mecánicas y las pérdidas en los conductores </a:t>
            </a:r>
            <a:r>
              <a:rPr lang="es-ES" baseline="0" dirty="0" err="1" smtClean="0"/>
              <a:t>estatóricos</a:t>
            </a:r>
            <a:r>
              <a:rPr lang="es-ES" baseline="0" dirty="0" smtClean="0"/>
              <a:t>. Si se denomina Z</a:t>
            </a:r>
            <a:r>
              <a:rPr lang="es-ES" baseline="-25000" dirty="0" smtClean="0"/>
              <a:t>0</a:t>
            </a:r>
            <a:r>
              <a:rPr lang="es-ES" baseline="0" dirty="0" smtClean="0"/>
              <a:t> a la impedancia por fase del motor en estas condiciones, la parte inductiva de esta impedancia será la suma de la reactancia </a:t>
            </a:r>
            <a:r>
              <a:rPr lang="es-ES" baseline="0" dirty="0" err="1" smtClean="0"/>
              <a:t>magnetizante</a:t>
            </a:r>
            <a:r>
              <a:rPr lang="es-ES" baseline="0" dirty="0" smtClean="0"/>
              <a:t> X</a:t>
            </a:r>
            <a:r>
              <a:rPr lang="es-ES" baseline="-25000" dirty="0" smtClean="0"/>
              <a:t>µ</a:t>
            </a:r>
            <a:r>
              <a:rPr lang="es-ES" baseline="0" dirty="0" smtClean="0"/>
              <a:t> y la reactancia de dispersión </a:t>
            </a:r>
            <a:r>
              <a:rPr lang="es-ES" baseline="0" dirty="0" err="1" smtClean="0"/>
              <a:t>estatórica</a:t>
            </a:r>
            <a:r>
              <a:rPr lang="es-ES" baseline="0" dirty="0" smtClean="0"/>
              <a:t> X</a:t>
            </a:r>
            <a:r>
              <a:rPr lang="es-ES" baseline="-25000" dirty="0" smtClean="0"/>
              <a:t>S</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57</a:t>
            </a:fld>
            <a:endParaRPr lang="es-ES_tradnl" altLang="es-ES"/>
          </a:p>
        </p:txBody>
      </p:sp>
    </p:spTree>
    <p:extLst>
      <p:ext uri="{BB962C8B-B14F-4D97-AF65-F5344CB8AC3E}">
        <p14:creationId xmlns:p14="http://schemas.microsoft.com/office/powerpoint/2010/main" val="4040052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el</a:t>
            </a:r>
            <a:r>
              <a:rPr lang="es-ES" baseline="0" dirty="0" smtClean="0"/>
              <a:t> ensayo de rotor bloqueado se impide el giro del eje del motor mediante la aplicación de fuerza externa. El motor se alimenta a la frecuencia nominal con una fuente de tensión variable que se va incrementando hasta que por el devanado </a:t>
            </a:r>
            <a:r>
              <a:rPr lang="es-ES" baseline="0" dirty="0" err="1" smtClean="0"/>
              <a:t>estatórico</a:t>
            </a:r>
            <a:r>
              <a:rPr lang="es-ES" baseline="0" dirty="0" smtClean="0"/>
              <a:t> circule la corriente asignada. Esta prueba se realiza a tensión muy reducida ya que con la tensión nominal y el rotor bloqueado la máquina se dañaría permanentemente o actuarían sus protecciones. Los instrumentos de medida son los mismos que en el ensayo de rotor libre, añadiendo un voltímetro para la medición de la tensión. </a:t>
            </a:r>
          </a:p>
          <a:p>
            <a:endParaRPr lang="es-ES" baseline="0" dirty="0" smtClean="0"/>
          </a:p>
          <a:p>
            <a:r>
              <a:rPr lang="es-ES" baseline="0" dirty="0" smtClean="0"/>
              <a:t>Como la tensión de la prueba es muy reducida las pérdidas en el hierro serán muy bajas y los niveles de flujo magnético con los que trabajará la máquina estarán muy por debajo de los nominales. Puede, por tanto, realizarse la aproximación de considerar que la corriente de vacío (constituida por la componente </a:t>
            </a:r>
            <a:r>
              <a:rPr lang="es-ES" baseline="0" dirty="0" err="1" smtClean="0"/>
              <a:t>magnetizante</a:t>
            </a:r>
            <a:r>
              <a:rPr lang="es-ES" baseline="0" dirty="0" smtClean="0"/>
              <a:t> y la de pérdidas magnéticas) es despreciable. Esta asunción permite eliminar la rama paralelo del circuito equivalente. Conocidas tensión, potencia y corriente es posible determinar la impedancia por fase en estas condiciones de funcionamiento: Z</a:t>
            </a:r>
            <a:r>
              <a:rPr lang="es-ES" baseline="-25000" dirty="0" smtClean="0"/>
              <a:t>CC</a:t>
            </a:r>
            <a:r>
              <a:rPr lang="es-ES" baseline="0" dirty="0" smtClean="0"/>
              <a:t> y separarla en sus componentes resistiva e inductiva R</a:t>
            </a:r>
            <a:r>
              <a:rPr lang="es-ES" baseline="-25000" dirty="0" smtClean="0"/>
              <a:t>CC</a:t>
            </a:r>
            <a:r>
              <a:rPr lang="es-ES" baseline="0" dirty="0" smtClean="0"/>
              <a:t> y X</a:t>
            </a:r>
            <a:r>
              <a:rPr lang="es-ES" baseline="-25000" dirty="0" smtClean="0"/>
              <a:t>CC</a:t>
            </a:r>
            <a:r>
              <a:rPr lang="es-ES" baseline="0" dirty="0" smtClean="0"/>
              <a:t> respectivamente.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58</a:t>
            </a:fld>
            <a:endParaRPr lang="es-ES_tradnl" altLang="es-ES"/>
          </a:p>
        </p:txBody>
      </p:sp>
    </p:spTree>
    <p:extLst>
      <p:ext uri="{BB962C8B-B14F-4D97-AF65-F5344CB8AC3E}">
        <p14:creationId xmlns:p14="http://schemas.microsoft.com/office/powerpoint/2010/main" val="3248838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Una vez desarrollados</a:t>
            </a:r>
            <a:r>
              <a:rPr lang="es-ES" baseline="0" dirty="0" smtClean="0"/>
              <a:t> los ensayos de rotor libre y rotor bloqueado se expondrá la forma de calcular los parámetros del circuito equivalente: </a:t>
            </a:r>
          </a:p>
          <a:p>
            <a:endParaRPr lang="es-ES" baseline="0" dirty="0" smtClean="0"/>
          </a:p>
          <a:p>
            <a:pPr marL="228600" indent="-228600">
              <a:buAutoNum type="arabicPeriod"/>
            </a:pPr>
            <a:r>
              <a:rPr lang="es-ES" baseline="0" dirty="0" smtClean="0"/>
              <a:t>Separación de X</a:t>
            </a:r>
            <a:r>
              <a:rPr lang="es-ES" baseline="-25000" dirty="0" smtClean="0"/>
              <a:t>S</a:t>
            </a:r>
            <a:r>
              <a:rPr lang="es-ES" baseline="0" dirty="0" smtClean="0"/>
              <a:t> y X</a:t>
            </a:r>
            <a:r>
              <a:rPr lang="es-ES" baseline="-25000" dirty="0" smtClean="0"/>
              <a:t>R</a:t>
            </a:r>
            <a:r>
              <a:rPr lang="es-ES" baseline="0" dirty="0" smtClean="0"/>
              <a:t>’: del ensayo de rotor bloqueado se obtiene X</a:t>
            </a:r>
            <a:r>
              <a:rPr lang="es-ES" baseline="-25000" dirty="0" smtClean="0"/>
              <a:t>CC</a:t>
            </a:r>
            <a:r>
              <a:rPr lang="es-ES" baseline="0" dirty="0" smtClean="0"/>
              <a:t> que es la suma de ambas reactancias. La separación se realizará aplicando la norma NEMA</a:t>
            </a:r>
            <a:r>
              <a:rPr lang="es-ES" baseline="30000" dirty="0" smtClean="0"/>
              <a:t>1</a:t>
            </a:r>
            <a:r>
              <a:rPr lang="es-ES" baseline="0" dirty="0" smtClean="0"/>
              <a:t>. En ella los motores de inducción se clasifican en 4 clases dependiendo de sus características funcionales (especialmente de sus propiedades en el arranque y su rendimiento). Según el tipo de motor del que se trate se aplicará una de las relaciones anteriores.</a:t>
            </a:r>
          </a:p>
          <a:p>
            <a:pPr marL="228600" indent="-228600">
              <a:buAutoNum type="arabicPeriod"/>
            </a:pPr>
            <a:endParaRPr lang="es-ES" baseline="0" dirty="0" smtClean="0"/>
          </a:p>
          <a:p>
            <a:pPr marL="228600" indent="-228600">
              <a:buAutoNum type="arabicPeriod"/>
            </a:pPr>
            <a:r>
              <a:rPr lang="es-ES" baseline="0" dirty="0" smtClean="0"/>
              <a:t>Obtención de la resistencia </a:t>
            </a:r>
            <a:r>
              <a:rPr lang="es-ES" baseline="0" dirty="0" err="1" smtClean="0"/>
              <a:t>estatórica</a:t>
            </a:r>
            <a:r>
              <a:rPr lang="es-ES" baseline="0" dirty="0" smtClean="0"/>
              <a:t> R</a:t>
            </a:r>
            <a:r>
              <a:rPr lang="es-ES" baseline="-25000" dirty="0" smtClean="0"/>
              <a:t>S</a:t>
            </a:r>
            <a:r>
              <a:rPr lang="es-ES" baseline="0" dirty="0" smtClean="0"/>
              <a:t>: se realiza por medición directa sobre la caja de terminales. Dado que el valor de la resistencia de los devanados es bajo para realizar una medida correcta es necesario emplear el método de Kelvin o medición a 4 hilos (http://www.allaboutcircuits.com/vol_1/chpt_8/9.html).</a:t>
            </a:r>
          </a:p>
          <a:p>
            <a:pPr marL="0" indent="0">
              <a:buNone/>
            </a:pPr>
            <a:endParaRPr lang="es-ES" baseline="0" dirty="0" smtClean="0"/>
          </a:p>
          <a:p>
            <a:pPr marL="0" indent="0">
              <a:buNone/>
            </a:pPr>
            <a:r>
              <a:rPr lang="es-ES" baseline="30000" dirty="0" smtClean="0"/>
              <a:t> 1 </a:t>
            </a:r>
            <a:r>
              <a:rPr lang="es-ES" baseline="0" dirty="0" smtClean="0"/>
              <a:t>(http://www.nema.org/pages/default.aspx): NEMA es la </a:t>
            </a:r>
            <a:r>
              <a:rPr lang="es-ES" baseline="0" dirty="0" err="1" smtClean="0"/>
              <a:t>National</a:t>
            </a:r>
            <a:r>
              <a:rPr lang="es-ES" baseline="0" dirty="0" smtClean="0"/>
              <a:t> Electric </a:t>
            </a:r>
            <a:r>
              <a:rPr lang="es-ES" baseline="0" dirty="0" err="1" smtClean="0"/>
              <a:t>Manufacturers</a:t>
            </a:r>
            <a:r>
              <a:rPr lang="es-ES" baseline="0" dirty="0" smtClean="0"/>
              <a:t> </a:t>
            </a:r>
            <a:r>
              <a:rPr lang="es-ES" baseline="0" dirty="0" err="1" smtClean="0"/>
              <a:t>Association</a:t>
            </a:r>
            <a:r>
              <a:rPr lang="es-ES" baseline="0" dirty="0" smtClean="0"/>
              <a:t> Estadounidense. La norma relativa a las reactancias se encuentra disponible en este capítulo del curso.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59</a:t>
            </a:fld>
            <a:endParaRPr lang="es-ES_tradnl" altLang="es-ES"/>
          </a:p>
        </p:txBody>
      </p:sp>
    </p:spTree>
    <p:extLst>
      <p:ext uri="{BB962C8B-B14F-4D97-AF65-F5344CB8AC3E}">
        <p14:creationId xmlns:p14="http://schemas.microsoft.com/office/powerpoint/2010/main" val="677400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combinación de los resultados anteriores</a:t>
            </a:r>
            <a:r>
              <a:rPr lang="es-ES" baseline="0" dirty="0" smtClean="0"/>
              <a:t> con el ensayo de vacío permite obtener los parámetros restantes.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60</a:t>
            </a:fld>
            <a:endParaRPr lang="es-ES_tradnl" altLang="es-ES"/>
          </a:p>
        </p:txBody>
      </p:sp>
    </p:spTree>
    <p:extLst>
      <p:ext uri="{BB962C8B-B14F-4D97-AF65-F5344CB8AC3E}">
        <p14:creationId xmlns:p14="http://schemas.microsoft.com/office/powerpoint/2010/main" val="1925188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las</a:t>
            </a:r>
            <a:r>
              <a:rPr lang="es-ES" baseline="0" dirty="0" smtClean="0"/>
              <a:t> siguientes diapositivas se muestran algunos resultados experimentales obtenidos de un estudio realizado para la empresa </a:t>
            </a:r>
            <a:r>
              <a:rPr lang="es-ES" baseline="0" dirty="0" err="1" smtClean="0"/>
              <a:t>ThyssenKrupp</a:t>
            </a:r>
            <a:r>
              <a:rPr lang="es-ES" baseline="0" dirty="0" smtClean="0"/>
              <a:t> sobre los motores utilizados en el diseño de sus escaleras mecánicas. La tensión mostrada como tensión de línea es de 380 V porque en la fecha de la realización de los ensayos aún no se había modificado la red eléctrica española al nivel actual de 400 V. Esta variación no afecta en absoluto a la interpretación de los gráficos.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61</a:t>
            </a:fld>
            <a:endParaRPr lang="es-ES_tradnl" altLang="es-ES"/>
          </a:p>
        </p:txBody>
      </p:sp>
    </p:spTree>
    <p:extLst>
      <p:ext uri="{BB962C8B-B14F-4D97-AF65-F5344CB8AC3E}">
        <p14:creationId xmlns:p14="http://schemas.microsoft.com/office/powerpoint/2010/main" val="346464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sistema aislante de las máquinas eléctricas tiene como misión evitar el contacto entre conductores que se encuentren a diferente tensión. Los bobinados de todas</a:t>
            </a:r>
            <a:r>
              <a:rPr lang="es-ES" baseline="0" dirty="0" smtClean="0"/>
              <a:t> las máquinas rotativas (CC, Asíncronas y Síncronas) pueden ser de 2 tipos:</a:t>
            </a:r>
          </a:p>
          <a:p>
            <a:endParaRPr lang="es-ES" baseline="0" dirty="0" smtClean="0"/>
          </a:p>
          <a:p>
            <a:pPr marL="228600" indent="-228600">
              <a:buAutoNum type="arabicPeriod"/>
            </a:pPr>
            <a:r>
              <a:rPr lang="es-ES" baseline="0" dirty="0" smtClean="0"/>
              <a:t>ALEATORIOS: son aquellos construidos con conductores de hilo esmaltado con un barniz aislante. Se denominan así porque los conductores que forman las bobinas ocupan una posición aleatoria dentro de las ranuras de los núcleos magnéticos. Esta configuración sólo se utiliza en baja tensión y para un rango de potencias relativamente pequeño.</a:t>
            </a:r>
          </a:p>
          <a:p>
            <a:pPr marL="0" indent="0">
              <a:buNone/>
            </a:pPr>
            <a:endParaRPr lang="es-ES" sz="300" baseline="0" dirty="0" smtClean="0"/>
          </a:p>
          <a:p>
            <a:r>
              <a:rPr lang="es-ES" baseline="0" dirty="0" smtClean="0"/>
              <a:t>2. PREFORMADOS:  en los devanados preformados las bobinas se construyen con conductores de pletina de cobre y normalmente incorporan un aislamiento para el conductor y un sistema aislante del conjunto que las vuelve compactas al mezclar, por ejemplo mica, con resina </a:t>
            </a:r>
            <a:r>
              <a:rPr lang="es-ES" baseline="0" dirty="0" err="1" smtClean="0"/>
              <a:t>epoxy</a:t>
            </a:r>
            <a:r>
              <a:rPr lang="es-ES" baseline="0" dirty="0" smtClean="0"/>
              <a:t> sobre un soporte de fibra de vidrio. Esta es las configuración típica de las máquinas que trabajan a media tensión y con potencia elevada.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a:t>
            </a:fld>
            <a:endParaRPr lang="es-ES_tradnl" altLang="es-ES"/>
          </a:p>
        </p:txBody>
      </p:sp>
    </p:spTree>
    <p:extLst>
      <p:ext uri="{BB962C8B-B14F-4D97-AF65-F5344CB8AC3E}">
        <p14:creationId xmlns:p14="http://schemas.microsoft.com/office/powerpoint/2010/main" val="3351129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66</a:t>
            </a:fld>
            <a:endParaRPr lang="es-ES_tradnl" altLang="es-ES"/>
          </a:p>
        </p:txBody>
      </p:sp>
    </p:spTree>
    <p:extLst>
      <p:ext uri="{BB962C8B-B14F-4D97-AF65-F5344CB8AC3E}">
        <p14:creationId xmlns:p14="http://schemas.microsoft.com/office/powerpoint/2010/main" val="889773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el diseño de un motor asíncrono es necesario conjugar dos factores: por un lado el par de arranque (en realidad la “forma” de la curva par-velocidad) y el rendimiento de la máquina. La forma más evidente de controlar el par arranque del motor es jugar con la resistencia </a:t>
            </a:r>
            <a:r>
              <a:rPr lang="es-ES" baseline="0" dirty="0" err="1" smtClean="0"/>
              <a:t>rotórica</a:t>
            </a:r>
            <a:r>
              <a:rPr lang="es-ES" baseline="0" dirty="0" smtClean="0"/>
              <a:t>. La resistencia del rotor determina el deslizamiento al que se va a producir el máximo de la </a:t>
            </a:r>
            <a:r>
              <a:rPr lang="es-ES" baseline="0" smtClean="0"/>
              <a:t>curva par-velocidad </a:t>
            </a:r>
            <a:r>
              <a:rPr lang="es-ES" baseline="0" dirty="0" smtClean="0"/>
              <a:t>con lo cual variándola se pueden obtener pares de arranque más o menos elevados tal y como se observa en la gráfica. Sin embargo, si se incrementa la resistencia </a:t>
            </a:r>
            <a:r>
              <a:rPr lang="es-ES" baseline="0" dirty="0" err="1" smtClean="0"/>
              <a:t>rotórica</a:t>
            </a:r>
            <a:r>
              <a:rPr lang="es-ES" baseline="0" dirty="0" smtClean="0"/>
              <a:t> para obtener un par de arranque más elevado el funcionamiento del motor en condiciones asignadas tiene lugar con un valor más elevado del deslizamiento. Recordando la expresión matemática que relaciona la potencia mecánica interna con la que atraviesa el entrehierro es fácil deducir que a mayor deslizamiento menor aprovechamiento de la potencia de entrada al motor y, por tanto, </a:t>
            </a:r>
            <a:r>
              <a:rPr lang="es-ES" baseline="0" smtClean="0"/>
              <a:t>rendimiento más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68</a:t>
            </a:fld>
            <a:endParaRPr lang="es-ES_tradnl" altLang="es-ES"/>
          </a:p>
        </p:txBody>
      </p:sp>
    </p:spTree>
    <p:extLst>
      <p:ext uri="{BB962C8B-B14F-4D97-AF65-F5344CB8AC3E}">
        <p14:creationId xmlns:p14="http://schemas.microsoft.com/office/powerpoint/2010/main" val="2110828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Una de las formas</a:t>
            </a:r>
            <a:r>
              <a:rPr lang="es-ES" baseline="0" dirty="0" smtClean="0"/>
              <a:t> de resolver el problema planteado anteriormente es el uso de máquinas de rotor bobinado. En este tipo de motor el devanado </a:t>
            </a:r>
            <a:r>
              <a:rPr lang="es-ES" baseline="0" dirty="0" err="1" smtClean="0"/>
              <a:t>rotórico</a:t>
            </a:r>
            <a:r>
              <a:rPr lang="es-ES" baseline="0" dirty="0" smtClean="0"/>
              <a:t> va conectado a unos anillos que mediante escobillas permiten cerrar el circuito externamente. Al disponer de esta posibilidad es posible introducir una resistencia externa, en serie con el devanado, durante el arranque de la máquina obteniéndose así un elevado par motor. Posteriormente, cuando el motor ha alcanzado su velocidad de régimen asignado es posible cortocircuitarlas, reduciendo la resistencia </a:t>
            </a:r>
            <a:r>
              <a:rPr lang="es-ES" baseline="0" dirty="0" err="1" smtClean="0"/>
              <a:t>rotórica</a:t>
            </a:r>
            <a:r>
              <a:rPr lang="es-ES" baseline="0" dirty="0" smtClean="0"/>
              <a:t> y haciendo que la máquina trabaje con valores más bajos de deslizamiento. Esta solución se emplea sólo en el caso de grandes máquinas que han de arrancar con cargas de gran inercia, ya que tanto el diseño del rotor bobinado como la presencia de escobillas reduce la fiabilidad de la máquina.</a:t>
            </a:r>
          </a:p>
          <a:p>
            <a:endParaRPr lang="es-ES" baseline="0" dirty="0" smtClean="0"/>
          </a:p>
          <a:p>
            <a:r>
              <a:rPr lang="es-ES" baseline="0" dirty="0" smtClean="0"/>
              <a:t>La segunda posibilidad consiste en diseñar un rotor de jaula cuya resistencia </a:t>
            </a:r>
            <a:r>
              <a:rPr lang="es-ES" baseline="0" dirty="0" err="1" smtClean="0"/>
              <a:t>rotórica</a:t>
            </a:r>
            <a:r>
              <a:rPr lang="es-ES" baseline="0" dirty="0" smtClean="0"/>
              <a:t> sea variable con la velocidad de giro. La variación de la resistencia </a:t>
            </a:r>
            <a:r>
              <a:rPr lang="es-ES" baseline="0" dirty="0" err="1" smtClean="0"/>
              <a:t>rotórica</a:t>
            </a:r>
            <a:r>
              <a:rPr lang="es-ES" baseline="0" dirty="0" smtClean="0"/>
              <a:t> con la velocidad de giro del motor se conseguirá seleccionando un diseño específico para las barras </a:t>
            </a:r>
            <a:r>
              <a:rPr lang="es-ES" baseline="0" dirty="0" err="1" smtClean="0"/>
              <a:t>rotóricas</a:t>
            </a:r>
            <a:r>
              <a:rPr lang="es-ES" baseline="0" dirty="0" smtClean="0"/>
              <a:t> que se expondrá en diapositivas posteriores.</a:t>
            </a:r>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69</a:t>
            </a:fld>
            <a:endParaRPr lang="es-ES_tradnl" altLang="es-ES"/>
          </a:p>
        </p:txBody>
      </p:sp>
    </p:spTree>
    <p:extLst>
      <p:ext uri="{BB962C8B-B14F-4D97-AF65-F5344CB8AC3E}">
        <p14:creationId xmlns:p14="http://schemas.microsoft.com/office/powerpoint/2010/main" val="4051915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a:t>
            </a:r>
            <a:r>
              <a:rPr lang="es-ES" baseline="0" dirty="0" smtClean="0"/>
              <a:t> sección, forma y posición de las barras del rotor de un motor asíncrono determinan los valores de la resistencia </a:t>
            </a:r>
            <a:r>
              <a:rPr lang="es-ES" baseline="0" dirty="0" err="1" smtClean="0"/>
              <a:t>rotórica</a:t>
            </a:r>
            <a:r>
              <a:rPr lang="es-ES" baseline="0" dirty="0" smtClean="0"/>
              <a:t> R</a:t>
            </a:r>
            <a:r>
              <a:rPr lang="es-ES" baseline="-25000" dirty="0" smtClean="0"/>
              <a:t>R</a:t>
            </a:r>
            <a:r>
              <a:rPr lang="es-ES" baseline="0" dirty="0" smtClean="0"/>
              <a:t>’ y de la reactancia de dispersión del rotor X</a:t>
            </a:r>
            <a:r>
              <a:rPr lang="es-ES" baseline="-25000" dirty="0" smtClean="0"/>
              <a:t>R</a:t>
            </a:r>
            <a:r>
              <a:rPr lang="es-ES" baseline="0" dirty="0" smtClean="0"/>
              <a:t>’. En el gráfico se han presentado tres casos típicos: barras de pequeña sección (situadas muy cerca de la superficie del rotor), barras de mayor sección y mayor profundidad (conocidas como de “ranura profunda”) y una combinación de ambas denominada “doble Jaula”, el cual todo el material puede ser el mismo, ambas partes pueden estar unidas o separadas, e incluso es posible utilizar diferentes materiales en un sección de la barra que en la otra.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70</a:t>
            </a:fld>
            <a:endParaRPr lang="es-ES_tradnl" altLang="es-ES"/>
          </a:p>
        </p:txBody>
      </p:sp>
    </p:spTree>
    <p:extLst>
      <p:ext uri="{BB962C8B-B14F-4D97-AF65-F5344CB8AC3E}">
        <p14:creationId xmlns:p14="http://schemas.microsoft.com/office/powerpoint/2010/main" val="2505924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diapositiva</a:t>
            </a:r>
            <a:r>
              <a:rPr lang="es-ES" baseline="0" dirty="0" smtClean="0"/>
              <a:t> explica de una manera intuitiva y simplificada como cambia la reactancia </a:t>
            </a:r>
            <a:r>
              <a:rPr lang="es-ES" baseline="0" dirty="0" err="1" smtClean="0"/>
              <a:t>rotórica</a:t>
            </a:r>
            <a:r>
              <a:rPr lang="es-ES" baseline="0" dirty="0" smtClean="0"/>
              <a:t> dependiendo de la profundidad de la barra. En el diagrama se muestra una sección de un motor con un rotor de doble jaula. La zona señalada en azul representa el hecho de que cuanto mayor es la profundidad de la barra más sección de la misma, al circular corriente por ella, es capaz de producir flujo de dispersión. No se debe confundir el flujo de dispersión del transformador con el que se está tratando en esta diapositiva o aquel al que se hizo referencia durante el cálculo del circuito equivalente del  motor. La reactancia de dispersión del estator de un motor asíncrono incluye una pequeña fracción de flujo que se cierra sobre sí mismo alrededor de los conductores </a:t>
            </a:r>
            <a:r>
              <a:rPr lang="es-ES" baseline="0" dirty="0" err="1" smtClean="0"/>
              <a:t>estatóricos</a:t>
            </a:r>
            <a:r>
              <a:rPr lang="es-ES" baseline="0" dirty="0" smtClean="0"/>
              <a:t> y que puede ocasionalmente pasar por el aire del entrehierro pero, en esencia, no se trata de flujo que circule por el aire como en el caso de un transformador, sino de flujo que enlaza sólo a los conductores </a:t>
            </a:r>
            <a:r>
              <a:rPr lang="es-ES" baseline="0" dirty="0" err="1" smtClean="0"/>
              <a:t>estatóricos</a:t>
            </a:r>
            <a:r>
              <a:rPr lang="es-ES" baseline="0" dirty="0" smtClean="0"/>
              <a:t>. En el caso del flujo de dispersión del rotor ocurre exactamente lo mismo. El flujo de dispersión se cierra sobre toda o parte de la sección de las barras, pero no enlaza a los conductores del estator (obviamente el medio a través del que circula es el material magnético del núcleo magnético </a:t>
            </a:r>
            <a:r>
              <a:rPr lang="es-ES" baseline="0" dirty="0" err="1" smtClean="0"/>
              <a:t>rotórico</a:t>
            </a:r>
            <a:r>
              <a:rPr lang="es-ES" baseline="0" dirty="0" smtClean="0"/>
              <a:t>).</a:t>
            </a:r>
          </a:p>
          <a:p>
            <a:r>
              <a:rPr lang="es-ES" baseline="0" dirty="0" smtClean="0"/>
              <a:t>La conclusión que se puede extraer de este diagrama simplificado es que cuanto más hacia el centro del rotor se inserta la barra mayor es su reactancia de dispersión. La resistencia por unidad de sección permanece, sin embargo, invariable en toda la barra en tanto no se produzca un cambio en la composición del material que la integra.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71</a:t>
            </a:fld>
            <a:endParaRPr lang="es-ES_tradnl" altLang="es-ES"/>
          </a:p>
        </p:txBody>
      </p:sp>
    </p:spTree>
    <p:extLst>
      <p:ext uri="{BB962C8B-B14F-4D97-AF65-F5344CB8AC3E}">
        <p14:creationId xmlns:p14="http://schemas.microsoft.com/office/powerpoint/2010/main" val="994292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abunda en la explicación expuesta en la anterior, indicando paso a paso el funcionamiento de la doble jaula o barra de ranura profunda.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72</a:t>
            </a:fld>
            <a:endParaRPr lang="es-ES_tradnl" altLang="es-ES"/>
          </a:p>
        </p:txBody>
      </p:sp>
    </p:spTree>
    <p:extLst>
      <p:ext uri="{BB962C8B-B14F-4D97-AF65-F5344CB8AC3E}">
        <p14:creationId xmlns:p14="http://schemas.microsoft.com/office/powerpoint/2010/main" val="1416797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Estos</a:t>
            </a:r>
            <a:r>
              <a:rPr lang="es-ES" baseline="0" dirty="0" smtClean="0"/>
              <a:t> gráficos son el resultado de un estudio realizado mediante el método de los elementos finitos sobre un motor de Siemens. En ellos se puede observar cómo durante el arranque la corriente de la parte superior de la barra lleva un porcentaje superior al 40% de la corriente total mientras que durante el funcionamiento en condiciones nominales este porcentaje se reduce casi a la mitad. Este fenómeno pone de manifiesto que el diseño de doble jaula se comporta como un rotor en el que la resistencia (impedancia) de las barras varía con la velocidad de giro.</a:t>
            </a:r>
          </a:p>
          <a:p>
            <a:endParaRPr lang="es-ES" baseline="0" dirty="0" smtClean="0"/>
          </a:p>
          <a:p>
            <a:pPr marL="228600" indent="-228600">
              <a:buAutoNum type="arabicPeriod"/>
            </a:pPr>
            <a:r>
              <a:rPr lang="es-ES" b="1" baseline="0" dirty="0" smtClean="0"/>
              <a:t>Durante el arranque</a:t>
            </a:r>
            <a:r>
              <a:rPr lang="es-ES" baseline="0" dirty="0" smtClean="0"/>
              <a:t>: la velocidad de giro de la máquina es baja y, por tanto el deslizamiento es alto y la frecuencia de las corrientes por las barras estará próxima a la frecuencia </a:t>
            </a:r>
            <a:r>
              <a:rPr lang="es-ES" baseline="0" dirty="0" err="1" smtClean="0"/>
              <a:t>estatórica</a:t>
            </a:r>
            <a:r>
              <a:rPr lang="es-ES" baseline="0" dirty="0" smtClean="0"/>
              <a:t>. Considerando que la reactancia de dispersión es proporcional a la frecuencia de la </a:t>
            </a:r>
            <a:r>
              <a:rPr lang="es-ES" baseline="0" dirty="0" err="1" smtClean="0"/>
              <a:t>corriente</a:t>
            </a:r>
            <a:r>
              <a:rPr lang="es-ES" baseline="0" dirty="0" err="1" smtClean="0">
                <a:sym typeface="Wingdings" panose="05000000000000000000" pitchFamily="2" charset="2"/>
              </a:rPr>
              <a:t>Durante</a:t>
            </a:r>
            <a:r>
              <a:rPr lang="es-ES" baseline="0" dirty="0" smtClean="0">
                <a:sym typeface="Wingdings" panose="05000000000000000000" pitchFamily="2" charset="2"/>
              </a:rPr>
              <a:t> el arranque el efecto de la reactancia de dispersión será muy intenso provocando que la impedancia de la parte profunda de la barra sea muy elevada y, por tanto, dificultando la circulación de corriente por la zona azul de la barra. A todos los efectos el fenómeno será equivalente a subir la resistencia de la barra </a:t>
            </a:r>
            <a:r>
              <a:rPr lang="es-ES" baseline="0" dirty="0" err="1" smtClean="0">
                <a:sym typeface="Wingdings" panose="05000000000000000000" pitchFamily="2" charset="2"/>
              </a:rPr>
              <a:t>rotórica</a:t>
            </a:r>
            <a:r>
              <a:rPr lang="es-ES" baseline="0" dirty="0" smtClean="0">
                <a:sym typeface="Wingdings" panose="05000000000000000000" pitchFamily="2" charset="2"/>
              </a:rPr>
              <a:t>. Además, este fenómeno se puede potenciar aún más si se sube la resistividad de la zona roja introduciendo un metal u otro compuesto diferente.</a:t>
            </a:r>
          </a:p>
          <a:p>
            <a:pPr marL="228600" indent="-228600">
              <a:buAutoNum type="arabicPeriod"/>
            </a:pPr>
            <a:endParaRPr lang="es-ES" baseline="0" dirty="0" smtClean="0">
              <a:sym typeface="Wingdings" panose="05000000000000000000" pitchFamily="2" charset="2"/>
            </a:endParaRPr>
          </a:p>
          <a:p>
            <a:pPr marL="228600" indent="-228600">
              <a:buAutoNum type="arabicPeriod"/>
            </a:pPr>
            <a:r>
              <a:rPr lang="es-ES" b="1" baseline="0" dirty="0" smtClean="0">
                <a:sym typeface="Wingdings" panose="05000000000000000000" pitchFamily="2" charset="2"/>
              </a:rPr>
              <a:t>En funcionamiento en condiciones asignadas</a:t>
            </a:r>
            <a:r>
              <a:rPr lang="es-ES" baseline="0" dirty="0" smtClean="0">
                <a:sym typeface="Wingdings" panose="05000000000000000000" pitchFamily="2" charset="2"/>
              </a:rPr>
              <a:t>: la velocidad de giro de la máquina será elevada. Por tanto el deslizamiento será muy bajo y con la frecuencia de las corrientes </a:t>
            </a:r>
            <a:r>
              <a:rPr lang="es-ES" baseline="0" dirty="0" err="1" smtClean="0">
                <a:sym typeface="Wingdings" panose="05000000000000000000" pitchFamily="2" charset="2"/>
              </a:rPr>
              <a:t>rotóricas</a:t>
            </a:r>
            <a:r>
              <a:rPr lang="es-ES" baseline="0" dirty="0" smtClean="0">
                <a:sym typeface="Wingdings" panose="05000000000000000000" pitchFamily="2" charset="2"/>
              </a:rPr>
              <a:t>. Si dicha frecuencia es muy baja el efecto de la reactancia de dispersión de la parte profunda de la barra será prácticamente despreciable y toda la sección (roja y azul) presentará igual oposición al paso de la corriente, lográndose así que la resistencia global de la barra baje una vez que el motor alcanza su velocidad de giro asignada.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73</a:t>
            </a:fld>
            <a:endParaRPr lang="es-ES_tradnl" altLang="es-ES"/>
          </a:p>
        </p:txBody>
      </p:sp>
    </p:spTree>
    <p:extLst>
      <p:ext uri="{BB962C8B-B14F-4D97-AF65-F5344CB8AC3E}">
        <p14:creationId xmlns:p14="http://schemas.microsoft.com/office/powerpoint/2010/main" val="2730650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gráficos</a:t>
            </a:r>
            <a:r>
              <a:rPr lang="es-ES" baseline="0" dirty="0" smtClean="0"/>
              <a:t> corresponden al análisis del mismo motor que la diapositiva anterior en régimen transitorio. A la izquierda durante el arranque y a la derecha en funcionamiento en condiciones de carga asignada y velocidad nominal. Se puede observar cómo durante el arranque las líneas de campo se concentran en la superficie del rotor y enlazan sólo la parte superior de la barra. De hecho, el aspecto que presentan da a entender las dificultades que encuentra el flujo magnético para penetrar en el núcleo </a:t>
            </a:r>
            <a:r>
              <a:rPr lang="es-ES" baseline="0" dirty="0" err="1" smtClean="0"/>
              <a:t>rotorico</a:t>
            </a:r>
            <a:r>
              <a:rPr lang="es-ES" baseline="0" dirty="0" smtClean="0"/>
              <a:t> y enlazar a la sección completa de la barra (efecto descrito antes cuando predominaba la reactancia de dispersión). Sin embargo, en el gráfico de la derecha, cuando ya la frecuencia en el rotor es baja y el fenómeno de la reactancia de dispersión de las barras es despreciable, las líneas de campo enlazan perfectamente a ambos devanados y toda la sección de la barra es útil para el transporte de corriente.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74</a:t>
            </a:fld>
            <a:endParaRPr lang="es-ES_tradnl" altLang="es-ES"/>
          </a:p>
        </p:txBody>
      </p:sp>
    </p:spTree>
    <p:extLst>
      <p:ext uri="{BB962C8B-B14F-4D97-AF65-F5344CB8AC3E}">
        <p14:creationId xmlns:p14="http://schemas.microsoft.com/office/powerpoint/2010/main" val="1953600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diapositiva y la próxima son extracto de la norma NEMA referida anteriormente</a:t>
            </a:r>
            <a:r>
              <a:rPr lang="es-ES" baseline="0" dirty="0" smtClean="0"/>
              <a:t> para las distintas clases de motor asíncrono.</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75</a:t>
            </a:fld>
            <a:endParaRPr lang="es-ES_tradnl" altLang="es-ES"/>
          </a:p>
        </p:txBody>
      </p:sp>
    </p:spTree>
    <p:extLst>
      <p:ext uri="{BB962C8B-B14F-4D97-AF65-F5344CB8AC3E}">
        <p14:creationId xmlns:p14="http://schemas.microsoft.com/office/powerpoint/2010/main" val="894114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a:t>
            </a:r>
            <a:r>
              <a:rPr lang="es-ES" baseline="0" dirty="0" smtClean="0"/>
              <a:t> esta diapositiva se muestran las formas más habituales que presenta el par resistente según el tipo de máquina mecánica accionada por el motor.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77</a:t>
            </a:fld>
            <a:endParaRPr lang="es-ES_tradnl" altLang="es-ES"/>
          </a:p>
        </p:txBody>
      </p:sp>
    </p:spTree>
    <p:extLst>
      <p:ext uri="{BB962C8B-B14F-4D97-AF65-F5344CB8AC3E}">
        <p14:creationId xmlns:p14="http://schemas.microsoft.com/office/powerpoint/2010/main" val="330316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figura representa el</a:t>
            </a:r>
            <a:r>
              <a:rPr lang="es-ES" baseline="0" dirty="0" smtClean="0"/>
              <a:t> desarrollo de la sección transversal del estator de una máquina rotativa de media tensión. La parte superior donde se encuentra la cuña sería la parte interior del circulo hueco que forma el estator (en su interior separado por el entrehierro gira el rotor). Los elementos rectangulares rallados en negro pueden existir o no. En el caso de que se disponga de ellos son elementos de relleno y protección para las bobinas.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a:t>
            </a:fld>
            <a:endParaRPr lang="es-ES_tradnl" altLang="es-ES"/>
          </a:p>
        </p:txBody>
      </p:sp>
    </p:spTree>
    <p:extLst>
      <p:ext uri="{BB962C8B-B14F-4D97-AF65-F5344CB8AC3E}">
        <p14:creationId xmlns:p14="http://schemas.microsoft.com/office/powerpoint/2010/main" val="3354624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Los motores asíncronos presentan un inconveniente para su puesta en marcha: si se atiende</a:t>
            </a:r>
            <a:r>
              <a:rPr lang="es-ES" baseline="0" dirty="0" smtClean="0"/>
              <a:t> al circuito equivalente de la máquina y se considera el instante de arranque, cuando aún el rotor no se puesto en movimiento, el deslizamiento será 1 y, por tanto, la impedancia de la malla que representa al rotor será mínima. De hecho, para este instante de tiempo la impedancia de todo el circuito equivalente será mínima y la corriente demandada de la red máxima.</a:t>
            </a:r>
          </a:p>
          <a:p>
            <a:endParaRPr lang="es-ES" baseline="0" dirty="0" smtClean="0"/>
          </a:p>
          <a:p>
            <a:r>
              <a:rPr lang="es-ES" baseline="0" dirty="0" smtClean="0"/>
              <a:t>Otra forma de llegar a esta misma conclusión consistiría en considerar que en el instante inicial, cuando el rotor aún no ha empezado a girar, la velocidad angular del campo magnético respecto a éste es máxima por lo que cual se inducirá la máxima fuerza electromotriz y con ella las máximas corrientes </a:t>
            </a:r>
            <a:r>
              <a:rPr lang="es-ES" baseline="0" dirty="0" err="1" smtClean="0"/>
              <a:t>rotóricas</a:t>
            </a:r>
            <a:r>
              <a:rPr lang="es-ES" baseline="0" dirty="0" smtClean="0"/>
              <a:t>. Este proceso llevará asociado el máximo consumo de corriente de la máquina. </a:t>
            </a:r>
          </a:p>
          <a:p>
            <a:endParaRPr lang="es-ES" baseline="0" dirty="0" smtClean="0"/>
          </a:p>
          <a:p>
            <a:r>
              <a:rPr lang="es-ES" baseline="0" dirty="0" smtClean="0"/>
              <a:t>Dependiendo de la clase a la que pertenezca la máquina durante el régimen transitorio de arranque la corriente puede alcanzar valores cercanos a 8 veces la corriente asignada. Esta situación es indeseable desde todos los puntos de vista: somete el motor a esfuerzos electrodinámicos muy elevados y hace circular una corriente tan elevada que provoca caídas de tensión en la línea de alimentación y los transformadores capaz de afectar a otros dispositivos de la instalación. Por este motivo, salvo en instalaciones especiales, la normativa eléctrica obliga a la utilización de métodos que reduzcan la corriente de arranque. Estos métodos se expondrán en las siguientes diapositivas.</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78</a:t>
            </a:fld>
            <a:endParaRPr lang="es-ES_tradnl" altLang="es-ES"/>
          </a:p>
        </p:txBody>
      </p:sp>
    </p:spTree>
    <p:extLst>
      <p:ext uri="{BB962C8B-B14F-4D97-AF65-F5344CB8AC3E}">
        <p14:creationId xmlns:p14="http://schemas.microsoft.com/office/powerpoint/2010/main" val="2125457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Este gráfico</a:t>
            </a:r>
            <a:r>
              <a:rPr lang="es-ES" baseline="0" dirty="0" smtClean="0"/>
              <a:t> corresponde al registro de la corriente de arranque, sin carga y con la carga nominal, de un motor perteneciente a una escalera mecánica de la empresa </a:t>
            </a:r>
            <a:r>
              <a:rPr lang="es-ES" baseline="0" dirty="0" err="1" smtClean="0"/>
              <a:t>ThyssenKrupp</a:t>
            </a:r>
            <a:r>
              <a:rPr lang="es-ES" baseline="0" dirty="0" smtClean="0"/>
              <a:t>. Se ha utilizado este ensayo para ilustrar que la corriente máxima durante el arranque </a:t>
            </a:r>
            <a:r>
              <a:rPr lang="es-ES" b="1" baseline="0" dirty="0" smtClean="0"/>
              <a:t>NO DEPENDE en absoluto de la carga accionada por el motor</a:t>
            </a:r>
            <a:r>
              <a:rPr lang="es-ES" baseline="0" dirty="0" smtClean="0"/>
              <a:t>. De hecho, en este registro se puede observar que en el arranque en vacío la corriente máxima ha sido de 110 A, mientras que en carga lo fue de 108 A. Este resultado no es ninguna medida contradictorio por las dos razones siguientes:</a:t>
            </a:r>
          </a:p>
          <a:p>
            <a:endParaRPr lang="es-ES" baseline="0" dirty="0" smtClean="0"/>
          </a:p>
          <a:p>
            <a:pPr marL="228600" indent="-228600">
              <a:buAutoNum type="arabicPeriod"/>
            </a:pPr>
            <a:r>
              <a:rPr lang="es-ES" baseline="0" dirty="0" smtClean="0"/>
              <a:t>En el instante inicial de arranque el rotor está parado, por tanto, el nivel de carga aplicada al rotor es indiferente. El valor máximo de la corriente de arranque está definido por la impedancia del circuito equivalente o lo que es lo mismo, por las características constructivas de la máquina. </a:t>
            </a:r>
          </a:p>
          <a:p>
            <a:pPr marL="228600" indent="-228600">
              <a:buAutoNum type="arabicPeriod"/>
            </a:pPr>
            <a:endParaRPr lang="es-ES" baseline="0" dirty="0" smtClean="0"/>
          </a:p>
          <a:p>
            <a:pPr marL="228600" indent="-228600">
              <a:buAutoNum type="arabicPeriod"/>
            </a:pPr>
            <a:r>
              <a:rPr lang="es-ES" baseline="0" dirty="0" smtClean="0"/>
              <a:t>En los registros de las 2 gráficas no se ha tenido en cuenta el valor instantáneo de la tensión aplicada a la fase del motor para la cual se ha hecho la medida. Obviamente, el hecho de que la tensión de la fase sometida a ensayo sea diferente en el momento del cierre del interruptor de conexión del motor afecta al valor de la corriente máxima. </a:t>
            </a:r>
          </a:p>
          <a:p>
            <a:pPr marL="228600" indent="-228600">
              <a:buAutoNum type="arabicPeriod"/>
            </a:pPr>
            <a:endParaRPr lang="es-ES" baseline="0" dirty="0" smtClean="0"/>
          </a:p>
          <a:p>
            <a:pPr marL="0" indent="0">
              <a:buNone/>
            </a:pPr>
            <a:r>
              <a:rPr lang="es-ES" baseline="0" dirty="0" smtClean="0"/>
              <a:t>Se puede concluir, por tanto, que el único parámetro del arranque del motor que varía con el tipo o valor de la carga aplicada es LA DURACIÓN del arranque pero NO EL VALOR MÁXIMO DE LA CORRIENTE DE ARRANQUE. </a:t>
            </a:r>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79</a:t>
            </a:fld>
            <a:endParaRPr lang="es-ES_tradnl" altLang="es-ES"/>
          </a:p>
        </p:txBody>
      </p:sp>
    </p:spTree>
    <p:extLst>
      <p:ext uri="{BB962C8B-B14F-4D97-AF65-F5344CB8AC3E}">
        <p14:creationId xmlns:p14="http://schemas.microsoft.com/office/powerpoint/2010/main" val="1079312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señalan los 5 métodos disponibles</a:t>
            </a:r>
            <a:r>
              <a:rPr lang="es-ES" baseline="0" dirty="0" smtClean="0"/>
              <a:t> para limitar la corriente de arranque de un motor asíncrono. En realidad, en el último método habría que englobar a los motores controlados en velocidad mediante inversores ya que dichos equipos incluyen la función de controlar la corriente y duración del arranque de la máquina.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80</a:t>
            </a:fld>
            <a:endParaRPr lang="es-ES_tradnl" altLang="es-ES"/>
          </a:p>
        </p:txBody>
      </p:sp>
    </p:spTree>
    <p:extLst>
      <p:ext uri="{BB962C8B-B14F-4D97-AF65-F5344CB8AC3E}">
        <p14:creationId xmlns:p14="http://schemas.microsoft.com/office/powerpoint/2010/main" val="3098621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Para calcular el par y</a:t>
            </a:r>
            <a:r>
              <a:rPr lang="es-ES" baseline="0" dirty="0" smtClean="0"/>
              <a:t> la corriente </a:t>
            </a:r>
            <a:r>
              <a:rPr lang="es-ES" baseline="0" dirty="0" err="1" smtClean="0"/>
              <a:t>rotórica</a:t>
            </a:r>
            <a:r>
              <a:rPr lang="es-ES" baseline="0" dirty="0" smtClean="0"/>
              <a:t> de arranque de un motor asíncrono basta con acudir a las expresiones obtenidas con anterioridad y sustituir el deslizamiento por el valor que éste adopta cuando el rotor se encuentra en reposo (S=1)</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81</a:t>
            </a:fld>
            <a:endParaRPr lang="es-ES_tradnl" altLang="es-ES"/>
          </a:p>
        </p:txBody>
      </p:sp>
    </p:spTree>
    <p:extLst>
      <p:ext uri="{BB962C8B-B14F-4D97-AF65-F5344CB8AC3E}">
        <p14:creationId xmlns:p14="http://schemas.microsoft.com/office/powerpoint/2010/main" val="170345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82</a:t>
            </a:fld>
            <a:endParaRPr lang="es-ES_tradnl" altLang="es-ES"/>
          </a:p>
        </p:txBody>
      </p:sp>
    </p:spTree>
    <p:extLst>
      <p:ext uri="{BB962C8B-B14F-4D97-AF65-F5344CB8AC3E}">
        <p14:creationId xmlns:p14="http://schemas.microsoft.com/office/powerpoint/2010/main" val="35074187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arranque con autotransformador consiste simplemente en intercalar dicha</a:t>
            </a:r>
            <a:r>
              <a:rPr lang="es-ES" baseline="0" dirty="0" smtClean="0"/>
              <a:t> máquina entre la red y el motor y reducir así la tensión de arranque durante el proceso de aceleración del motor.</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83</a:t>
            </a:fld>
            <a:endParaRPr lang="es-ES_tradnl" altLang="es-ES"/>
          </a:p>
        </p:txBody>
      </p:sp>
    </p:spTree>
    <p:extLst>
      <p:ext uri="{BB962C8B-B14F-4D97-AF65-F5344CB8AC3E}">
        <p14:creationId xmlns:p14="http://schemas.microsoft.com/office/powerpoint/2010/main" val="5944014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b="1" dirty="0" smtClean="0"/>
              <a:t>Fase</a:t>
            </a:r>
            <a:r>
              <a:rPr lang="es-ES" b="1" baseline="0" dirty="0" smtClean="0"/>
              <a:t> 1</a:t>
            </a:r>
            <a:r>
              <a:rPr lang="es-ES" baseline="0" dirty="0" smtClean="0"/>
              <a:t>: el motor se alimenta a tensión reducida y, por tanto, se controla la corriente de arranque.</a:t>
            </a:r>
          </a:p>
          <a:p>
            <a:r>
              <a:rPr lang="es-ES" b="1" baseline="0" dirty="0" smtClean="0"/>
              <a:t>Fase 2</a:t>
            </a:r>
            <a:r>
              <a:rPr lang="es-ES" baseline="0" dirty="0" smtClean="0"/>
              <a:t>: una vez que el motor alcanza una velocidad aceptable, al abrir C2 la tensión aplicada al motor es la de la red eléctrica menos la pequeña caída de tensión que se produzca en las bobinas del autotransformador.</a:t>
            </a:r>
          </a:p>
          <a:p>
            <a:r>
              <a:rPr lang="es-ES" b="1" baseline="0" dirty="0" smtClean="0"/>
              <a:t>Fase 3</a:t>
            </a:r>
            <a:r>
              <a:rPr lang="es-ES" baseline="0" dirty="0" smtClean="0"/>
              <a:t>: al cerrar C3 el motor queda alimentado directamente desde la red eléctrica.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84</a:t>
            </a:fld>
            <a:endParaRPr lang="es-ES_tradnl" altLang="es-ES"/>
          </a:p>
        </p:txBody>
      </p:sp>
    </p:spTree>
    <p:extLst>
      <p:ext uri="{BB962C8B-B14F-4D97-AF65-F5344CB8AC3E}">
        <p14:creationId xmlns:p14="http://schemas.microsoft.com/office/powerpoint/2010/main" val="9829229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arranque Y-D se</a:t>
            </a:r>
            <a:r>
              <a:rPr lang="es-ES" baseline="0" dirty="0" smtClean="0"/>
              <a:t> fundamenta en la propiedad de que la corriente consumida por una carga conectada en estrella es inferior a la de dicha carga conectada en triángulo. El proceso de arranque consiste pues en este caso en realizar inicialmente la conexión de los devanados del motor en estrella, realizar el arranque con esta conexión, conmutando a conexión en triángulo una vez transcurrido un tiempo que se puede fijar en el temporizador del sistema.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85</a:t>
            </a:fld>
            <a:endParaRPr lang="es-ES_tradnl" altLang="es-ES"/>
          </a:p>
        </p:txBody>
      </p:sp>
    </p:spTree>
    <p:extLst>
      <p:ext uri="{BB962C8B-B14F-4D97-AF65-F5344CB8AC3E}">
        <p14:creationId xmlns:p14="http://schemas.microsoft.com/office/powerpoint/2010/main" val="2669233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este gráfico se muestra como la corriente de arranque en conexión Y es 3 VECES</a:t>
            </a:r>
            <a:r>
              <a:rPr lang="es-ES" baseline="0" dirty="0" smtClean="0"/>
              <a:t> INFERIOR a la corriente en conexión en D.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86</a:t>
            </a:fld>
            <a:endParaRPr lang="es-ES_tradnl" altLang="es-ES"/>
          </a:p>
        </p:txBody>
      </p:sp>
    </p:spTree>
    <p:extLst>
      <p:ext uri="{BB962C8B-B14F-4D97-AF65-F5344CB8AC3E}">
        <p14:creationId xmlns:p14="http://schemas.microsoft.com/office/powerpoint/2010/main" val="17580726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Obviamente, la reducción de la corriente de arranque también provoca una reducción en</a:t>
            </a:r>
            <a:r>
              <a:rPr lang="es-ES" baseline="0" dirty="0" smtClean="0"/>
              <a:t> el par de arranque que debe ser tenida en cuenta. En esta diapositiva se muestra cómo el par de arranque durante la conexión en estrella es tres veces inferior al par de arranque durante la conexión en triángulo.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87</a:t>
            </a:fld>
            <a:endParaRPr lang="es-ES_tradnl" altLang="es-ES"/>
          </a:p>
        </p:txBody>
      </p:sp>
    </p:spTree>
    <p:extLst>
      <p:ext uri="{BB962C8B-B14F-4D97-AF65-F5344CB8AC3E}">
        <p14:creationId xmlns:p14="http://schemas.microsoft.com/office/powerpoint/2010/main" val="158696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 se muestra un brevísimo</a:t>
            </a:r>
            <a:r>
              <a:rPr lang="es-ES" baseline="0" dirty="0" smtClean="0"/>
              <a:t> resumen de la evolución de los materiales aislantes para conductores individuales desde los años 40.</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12</a:t>
            </a:fld>
            <a:endParaRPr lang="es-ES_tradnl" altLang="es-ES"/>
          </a:p>
        </p:txBody>
      </p:sp>
    </p:spTree>
    <p:extLst>
      <p:ext uri="{BB962C8B-B14F-4D97-AF65-F5344CB8AC3E}">
        <p14:creationId xmlns:p14="http://schemas.microsoft.com/office/powerpoint/2010/main" val="1278280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dispositiva</a:t>
            </a:r>
            <a:r>
              <a:rPr lang="es-ES" baseline="0" dirty="0" smtClean="0"/>
              <a:t> se muestran varios arrancadores estáticos. La animación de la parte inferior derecha muestra la forma en la que el equipo electrónico modifica la onda de tensión “recortándola” para la limitar la corriente de arranque.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88</a:t>
            </a:fld>
            <a:endParaRPr lang="es-ES_tradnl" altLang="es-ES"/>
          </a:p>
        </p:txBody>
      </p:sp>
    </p:spTree>
    <p:extLst>
      <p:ext uri="{BB962C8B-B14F-4D97-AF65-F5344CB8AC3E}">
        <p14:creationId xmlns:p14="http://schemas.microsoft.com/office/powerpoint/2010/main" val="2705658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todos los motores eléctricos se pueden aplicar técnicas basadas en el</a:t>
            </a:r>
            <a:r>
              <a:rPr lang="es-ES" baseline="0" dirty="0" smtClean="0"/>
              <a:t> principio de reversibilidad o en las propiedades eléctricas de la máquina para realizar su frenado. En el caso de los motor asíncronos las tres modalidades disponibles son las indicadas en la diapositiva:</a:t>
            </a:r>
          </a:p>
          <a:p>
            <a:endParaRPr lang="es-ES" baseline="0" dirty="0" smtClean="0"/>
          </a:p>
          <a:p>
            <a:pPr marL="228600" indent="-228600">
              <a:buAutoNum type="arabicPeriod"/>
            </a:pPr>
            <a:r>
              <a:rPr lang="es-ES" b="1" baseline="0" dirty="0" smtClean="0"/>
              <a:t>Frenado regenerativo</a:t>
            </a:r>
            <a:r>
              <a:rPr lang="es-ES" baseline="0" dirty="0" smtClean="0"/>
              <a:t>: se lleva el motor a la zona de funcionamiento como generador y devolviendo la energía generada a la red o aplicándola sobre un receptor (normalmente una resistencia se obtiene el par de frenado. </a:t>
            </a:r>
          </a:p>
          <a:p>
            <a:pPr marL="228600" indent="-228600">
              <a:buAutoNum type="arabicPeriod"/>
            </a:pPr>
            <a:endParaRPr lang="es-ES" dirty="0" smtClean="0"/>
          </a:p>
          <a:p>
            <a:pPr marL="228600" indent="-228600">
              <a:buAutoNum type="arabicPeriod"/>
            </a:pPr>
            <a:r>
              <a:rPr lang="es-ES" b="1" dirty="0" smtClean="0"/>
              <a:t>Frenado por contracorriente</a:t>
            </a:r>
            <a:r>
              <a:rPr lang="es-ES" dirty="0" smtClean="0"/>
              <a:t>: se lleva el motor a la zona de funcionamiento como freno. </a:t>
            </a:r>
          </a:p>
          <a:p>
            <a:pPr marL="228600" indent="-228600">
              <a:buAutoNum type="arabicPeriod"/>
            </a:pPr>
            <a:endParaRPr lang="es-ES" dirty="0" smtClean="0"/>
          </a:p>
          <a:p>
            <a:pPr marL="228600" indent="-228600">
              <a:buAutoNum type="arabicPeriod"/>
            </a:pPr>
            <a:r>
              <a:rPr lang="es-ES" b="1" dirty="0" smtClean="0"/>
              <a:t>Frenado</a:t>
            </a:r>
            <a:r>
              <a:rPr lang="es-ES" b="1" baseline="0" dirty="0" smtClean="0"/>
              <a:t> dinámico</a:t>
            </a:r>
            <a:r>
              <a:rPr lang="es-ES" baseline="0" dirty="0" smtClean="0"/>
              <a:t>: sólo es aplicable cuando el motor está alimentado por un inversor o por un equipo específico para el frenado. Esta forma de frenado consiste suprimir la alimentación del motor en tensión </a:t>
            </a:r>
            <a:r>
              <a:rPr lang="es-ES" baseline="0" dirty="0" err="1" smtClean="0"/>
              <a:t>eninyectar</a:t>
            </a:r>
            <a:r>
              <a:rPr lang="es-ES" baseline="0" dirty="0" smtClean="0"/>
              <a:t> corriente continua al estator. Dicha corriente interacciona con el campo magnético giratorio del motor produciendo un par de frenado.</a:t>
            </a:r>
            <a:endParaRPr lang="es-ES" dirty="0" smtClean="0"/>
          </a:p>
          <a:p>
            <a:pPr marL="228600" indent="-228600">
              <a:buAutoNum type="arabicPeriod"/>
            </a:pP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89</a:t>
            </a:fld>
            <a:endParaRPr lang="es-ES_tradnl" altLang="es-ES"/>
          </a:p>
        </p:txBody>
      </p:sp>
    </p:spTree>
    <p:extLst>
      <p:ext uri="{BB962C8B-B14F-4D97-AF65-F5344CB8AC3E}">
        <p14:creationId xmlns:p14="http://schemas.microsoft.com/office/powerpoint/2010/main" val="18231758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 diapositiva se presenta un caso de frenado</a:t>
            </a:r>
            <a:r>
              <a:rPr lang="es-ES" baseline="0" dirty="0" smtClean="0"/>
              <a:t> regenerativo. En esta ocasión se plantea un cambio en la conexión de los devanados (opción sólo disponible en motores con conexión Dahlander</a:t>
            </a:r>
            <a:r>
              <a:rPr lang="es-ES" baseline="30000" dirty="0" smtClean="0"/>
              <a:t>1</a:t>
            </a:r>
            <a:r>
              <a:rPr lang="es-ES" baseline="0" dirty="0" smtClean="0"/>
              <a:t>). El cambio en la conexión del motor que modifica el número de polos multiplicándolos por 2 hace que la velocidad de sincronismo del motor se reduzca a la mitad, pasando así de la situación inicial a la segunda donde el motor trabaja en la zona de comportamiento como generador. La energía generada se devuelve a la red o se aplica a una resistencia de frenado.</a:t>
            </a:r>
          </a:p>
          <a:p>
            <a:endParaRPr lang="es-ES" baseline="0" dirty="0" smtClean="0"/>
          </a:p>
          <a:p>
            <a:r>
              <a:rPr lang="es-ES" baseline="30000" dirty="0" smtClean="0"/>
              <a:t>1</a:t>
            </a:r>
            <a:r>
              <a:rPr lang="es-ES" baseline="0" dirty="0" smtClean="0"/>
              <a:t>En este capítulo del curso se encuentra un documento donde se expone en detalle en qué consiste la conexión </a:t>
            </a:r>
            <a:r>
              <a:rPr lang="es-ES" baseline="0" dirty="0" err="1" smtClean="0"/>
              <a:t>Dahlander</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90</a:t>
            </a:fld>
            <a:endParaRPr lang="es-ES_tradnl" altLang="es-ES"/>
          </a:p>
        </p:txBody>
      </p:sp>
    </p:spTree>
    <p:extLst>
      <p:ext uri="{BB962C8B-B14F-4D97-AF65-F5344CB8AC3E}">
        <p14:creationId xmlns:p14="http://schemas.microsoft.com/office/powerpoint/2010/main" val="1114610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muestra de forma algo más detallada el frenado a contracorriente o contramarcha de un motor asíncrono. Es importante observar que por este método no se obtienen elevados pares de frenado y, sin embargo, el motor ha de soportar corrientes muy elevadas. Existen algunos motores asíncronos con un diseño particular del rotor para paliar este inconveniente y permitir un frenado eficiente a contramarcha pero su uso es muy limitado.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91</a:t>
            </a:fld>
            <a:endParaRPr lang="es-ES_tradnl" altLang="es-ES"/>
          </a:p>
        </p:txBody>
      </p:sp>
    </p:spTree>
    <p:extLst>
      <p:ext uri="{BB962C8B-B14F-4D97-AF65-F5344CB8AC3E}">
        <p14:creationId xmlns:p14="http://schemas.microsoft.com/office/powerpoint/2010/main" val="351971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92</a:t>
            </a:fld>
            <a:endParaRPr lang="es-ES_tradnl" altLang="es-ES"/>
          </a:p>
        </p:txBody>
      </p:sp>
    </p:spTree>
    <p:extLst>
      <p:ext uri="{BB962C8B-B14F-4D97-AF65-F5344CB8AC3E}">
        <p14:creationId xmlns:p14="http://schemas.microsoft.com/office/powerpoint/2010/main" val="36709669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repasan algunos conceptos muy elementales de la mecánica de rotación. En primer lugar, se define la ecuación del momento de inercia de un cuerpo respecto a un eje. Seguidamente, se recuerda la ecuación de la dinámica de rotación y, finalmente, se plantea la integración de dicha ecuación para obtener (conocidos el momento de inercia de motor y carga y los pares motor y resistente) el tiempo de arranque o frenado.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93</a:t>
            </a:fld>
            <a:endParaRPr lang="es-ES_tradnl" altLang="es-ES"/>
          </a:p>
        </p:txBody>
      </p:sp>
    </p:spTree>
    <p:extLst>
      <p:ext uri="{BB962C8B-B14F-4D97-AF65-F5344CB8AC3E}">
        <p14:creationId xmlns:p14="http://schemas.microsoft.com/office/powerpoint/2010/main" val="745343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Aunque</a:t>
            </a:r>
            <a:r>
              <a:rPr lang="es-ES" baseline="0" dirty="0" smtClean="0"/>
              <a:t> la variación y control de velocidad de los motores asíncronos es un tema complejo y fuera de los objetivos de este curso, seguidamente, se darán unas breves indicaciones sobre las posibilidades disponibles. En esta diapositiva se muestran dos métodos:</a:t>
            </a:r>
          </a:p>
          <a:p>
            <a:endParaRPr lang="es-ES" baseline="0" dirty="0" smtClean="0"/>
          </a:p>
          <a:p>
            <a:pPr marL="228600" indent="-228600">
              <a:buAutoNum type="arabicPeriod"/>
            </a:pPr>
            <a:r>
              <a:rPr lang="es-ES" b="1" baseline="0" dirty="0" smtClean="0"/>
              <a:t>Variación de velocidad mediante la variación de la resistencia </a:t>
            </a:r>
            <a:r>
              <a:rPr lang="es-ES" b="1" baseline="0" dirty="0" err="1" smtClean="0"/>
              <a:t>rotórica</a:t>
            </a:r>
            <a:r>
              <a:rPr lang="es-ES" baseline="0" dirty="0" smtClean="0"/>
              <a:t>: este procedimiento es sólo aplicable a motores de rotor bobinado. La introducción de resistencias en el rotor modifica el deslizamiento al cual se produce el par máximo y con él la característica mecánica del motor. El rango de variación es extremadamente pequeño y su aplicación real podría considerarse nula.</a:t>
            </a:r>
          </a:p>
          <a:p>
            <a:pPr marL="228600" indent="-228600">
              <a:buAutoNum type="arabicPeriod"/>
            </a:pPr>
            <a:endParaRPr lang="es-ES" baseline="0" dirty="0" smtClean="0"/>
          </a:p>
          <a:p>
            <a:pPr marL="228600" indent="-228600">
              <a:buAutoNum type="arabicPeriod"/>
            </a:pPr>
            <a:r>
              <a:rPr lang="es-ES" b="1" baseline="0" dirty="0" smtClean="0"/>
              <a:t>Variación de la velocidad mediante la variación de la tensión</a:t>
            </a:r>
            <a:r>
              <a:rPr lang="es-ES" baseline="0" dirty="0" smtClean="0"/>
              <a:t>: sólo es aplicable para la reducción de la tensión ya que tensiones superiores a la asignada producirían la saturación de los núcleos magnéticos. Puesto que el motor asíncrono presenta un par cuadrático con la tensión de alimentación la reducción de ésta provoca una enorme caída en la característica mecánica del motor. Además, el rango de variación de velocidad por este método es también muy bajo. Su aplicación real puede considerarse, como mucho, residual.</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95</a:t>
            </a:fld>
            <a:endParaRPr lang="es-ES_tradnl" altLang="es-ES"/>
          </a:p>
        </p:txBody>
      </p:sp>
    </p:spTree>
    <p:extLst>
      <p:ext uri="{BB962C8B-B14F-4D97-AF65-F5344CB8AC3E}">
        <p14:creationId xmlns:p14="http://schemas.microsoft.com/office/powerpoint/2010/main" val="2025155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A la vista de los</a:t>
            </a:r>
            <a:r>
              <a:rPr lang="es-ES" baseline="0" dirty="0" smtClean="0"/>
              <a:t> datos indicados en la diapositiva anterior la conclusión más evidente sobre cómo variar en un amplio rango la velocidad de giro de un motor asíncrono es modificar la frecuencia de las corrientes de alimentación. El principio de funcionamiento de este método es realmente simple: si se sube la frecuencia de alimentación la velocidad de sincronismo del motor aumenta desplazándose la característica mecánica hacia la derecha, mientras que si la frecuencia se reduce el proceso que ocurre es justo el opuesto. </a:t>
            </a:r>
          </a:p>
          <a:p>
            <a:endParaRPr lang="es-ES" baseline="0" dirty="0" smtClean="0"/>
          </a:p>
          <a:p>
            <a:r>
              <a:rPr lang="es-ES" baseline="0" dirty="0" smtClean="0"/>
              <a:t>La variación en la frecuencia por sí misma no es suficiente para realizar una correcta variación de la velocidad. Si se sube la frecuencia de alimentación, manteniendo la tensión de alimentación en su valor asignado, el flujo magnético con el que trabaja la máquina se reduce. Por tanto, esa reducción en el valor del flujo afecta al par motor. Si por el contrario se baja la frecuencia y se mantiene la tensión en su valor nominal el flujo aumenta, produciéndose la saturación de los núcleos magnéticos. </a:t>
            </a:r>
          </a:p>
          <a:p>
            <a:endParaRPr lang="es-ES" baseline="0" dirty="0" smtClean="0"/>
          </a:p>
          <a:p>
            <a:r>
              <a:rPr lang="es-ES" baseline="0" dirty="0" smtClean="0"/>
              <a:t>Estos inconvenientes ya están solventados en los equipos electrónicos de control de velocidad de los motores asíncronos. Para ello, el control de velocidad se realiza, en su modalidad más sencilla, a flujo constante. Es decir si se aumenta la frecuencia se aumenta también la tensión de alimentación y si se reduce la frecuencia la tensión de alimentación se reduce proporcionalmente. Se trabaja, por tanto, sobre un patrón que consiste en mantener constante la relación V/f. De hecho, las gráficas presentadas a la derecha se han obtenido aplicando dicha relación. En ellas se puede observar cómo mediante este procedimiento el rango de variación de velocidad es tan amplio como se desee sin producirse pérdidas de par. Obviamente, la variación conjunta de frecuencia y tensión de alimentación se ha de llevar a cabo mediante el uso de un equipo electrónico. </a:t>
            </a:r>
          </a:p>
          <a:p>
            <a:endParaRPr lang="es-ES" baseline="0" dirty="0" smtClean="0"/>
          </a:p>
          <a:p>
            <a:endParaRPr lang="es-ES" baseline="0" dirty="0" smtClean="0"/>
          </a:p>
          <a:p>
            <a:r>
              <a:rPr lang="es-ES" baseline="0" dirty="0" smtClean="0"/>
              <a:t>En la figura se han dibujado las característica mecánicas de un motor asíncrono obtenidas para diferentes frecuencias de alimentación.</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96</a:t>
            </a:fld>
            <a:endParaRPr lang="es-ES_tradnl" altLang="es-ES"/>
          </a:p>
        </p:txBody>
      </p:sp>
    </p:spTree>
    <p:extLst>
      <p:ext uri="{BB962C8B-B14F-4D97-AF65-F5344CB8AC3E}">
        <p14:creationId xmlns:p14="http://schemas.microsoft.com/office/powerpoint/2010/main" val="33014152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equipo</a:t>
            </a:r>
            <a:r>
              <a:rPr lang="es-ES" baseline="0" dirty="0" smtClean="0"/>
              <a:t> más utilizado para realizar el control de velocidad en motores asíncronos es el inversor PWM. Este equipo está constituido por un puente trifásico de diodos que rectifica la red trifásica de tensión seguido de una batería de condensadores de filtro, conectados en paralelo con él,  que generan un bus de CC. El bus de CC se conecta a un dispositivo electrónico conocido como “inversor” que está constituido por tres ramas, una por fase, formadas por dos semiconductores de potencia en serie que trabajan en conmutación (abriendo y cerrando). Estos semiconductores son generalmente </a:t>
            </a:r>
            <a:r>
              <a:rPr lang="es-ES" baseline="0" dirty="0" err="1" smtClean="0"/>
              <a:t>IGBTs</a:t>
            </a:r>
            <a:r>
              <a:rPr lang="es-ES" baseline="0" dirty="0" smtClean="0"/>
              <a:t> (http://en.wikipedia.org/wiki/Insulated-gate_bipolar_transistor). </a:t>
            </a:r>
          </a:p>
          <a:p>
            <a:endParaRPr lang="es-ES" baseline="0" dirty="0" smtClean="0"/>
          </a:p>
          <a:p>
            <a:r>
              <a:rPr lang="es-ES" baseline="0" dirty="0" smtClean="0"/>
              <a:t>Mediante el uso de procesadores digitales de señal (</a:t>
            </a:r>
            <a:r>
              <a:rPr lang="es-ES" baseline="0" dirty="0" err="1" smtClean="0"/>
              <a:t>DSPs</a:t>
            </a:r>
            <a:r>
              <a:rPr lang="es-ES" baseline="0" dirty="0" smtClean="0"/>
              <a:t>) se consiguen estrategias de disparo que permiten, generando ciertos patrones de apertura y cierra de los 6 interruptores, obtener una alimentación a la salida del equipo en la cual es posible variar la tensión y la frecuencia.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97</a:t>
            </a:fld>
            <a:endParaRPr lang="es-ES_tradnl" altLang="es-ES"/>
          </a:p>
        </p:txBody>
      </p:sp>
    </p:spTree>
    <p:extLst>
      <p:ext uri="{BB962C8B-B14F-4D97-AF65-F5344CB8AC3E}">
        <p14:creationId xmlns:p14="http://schemas.microsoft.com/office/powerpoint/2010/main" val="13146878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 diapositiva</a:t>
            </a:r>
            <a:r>
              <a:rPr lang="es-ES" baseline="0" dirty="0" smtClean="0"/>
              <a:t> se muestran las formas de onda correspondientes a la salida del puente de diodos antes y después de ser filtrada por la batería de condensadores. A la salida del filtro la tensión es prácticamente continua presentando un rizado despreciable.</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98</a:t>
            </a:fld>
            <a:endParaRPr lang="es-ES_tradnl" altLang="es-ES"/>
          </a:p>
        </p:txBody>
      </p:sp>
    </p:spTree>
    <p:extLst>
      <p:ext uri="{BB962C8B-B14F-4D97-AF65-F5344CB8AC3E}">
        <p14:creationId xmlns:p14="http://schemas.microsoft.com/office/powerpoint/2010/main" val="244429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Como</a:t>
            </a:r>
            <a:r>
              <a:rPr lang="es-ES" baseline="0" dirty="0" smtClean="0"/>
              <a:t> material aislante para el muro de la bobina (aislamiento respecto a tierra) se emplea mica en forma de escamas o polvo, aglomerada con resina </a:t>
            </a:r>
            <a:r>
              <a:rPr lang="es-ES" baseline="0" dirty="0" err="1" smtClean="0"/>
              <a:t>epoxy</a:t>
            </a:r>
            <a:r>
              <a:rPr lang="es-ES" baseline="0" dirty="0" smtClean="0"/>
              <a:t> sobre un material soporte, normalmente fibra de vidrio, que le confiere resistencia mecánica. El conjunto se fabrica en forma de cinta con la que se recubre el conjunto de espiras que forman la bobina.</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13</a:t>
            </a:fld>
            <a:endParaRPr lang="es-ES_tradnl" altLang="es-ES"/>
          </a:p>
        </p:txBody>
      </p:sp>
    </p:spTree>
    <p:extLst>
      <p:ext uri="{BB962C8B-B14F-4D97-AF65-F5344CB8AC3E}">
        <p14:creationId xmlns:p14="http://schemas.microsoft.com/office/powerpoint/2010/main" val="1485626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pPr algn="l"/>
            <a:r>
              <a:rPr lang="es-ES" dirty="0" smtClean="0"/>
              <a:t>Esta</a:t>
            </a:r>
            <a:r>
              <a:rPr lang="es-ES" baseline="0" dirty="0" smtClean="0"/>
              <a:t> diapositiva sólo pretende dar una indicación de las técnicas de disparo que utilizan los inversores y, por tanto, su contenido queda fuera del ámbito de este curso. Si se desea profundizar en la forma de funcionamiento de un inversor PWM se recomienda utilizar bibliografía adicional. Si se desea revisar en este enlace se encuentra una pequeña introducción (http://en.wikipedia.org/wiki/Pulse-width_modulation) y en la siguiente diapositiva se muestran a título meramente informativo las formas de onda más características del inversor PWM.</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99</a:t>
            </a:fld>
            <a:endParaRPr lang="es-ES_tradnl" altLang="es-ES"/>
          </a:p>
        </p:txBody>
      </p:sp>
    </p:spTree>
    <p:extLst>
      <p:ext uri="{BB962C8B-B14F-4D97-AF65-F5344CB8AC3E}">
        <p14:creationId xmlns:p14="http://schemas.microsoft.com/office/powerpoint/2010/main" val="6437275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La tensión dibujada en amarillo en la parte inferior</a:t>
            </a:r>
            <a:r>
              <a:rPr lang="es-ES" baseline="0" dirty="0" smtClean="0"/>
              <a:t> derecha de la diapositiva es la que un inversor PWM aplica a cada fase de la máquina.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100</a:t>
            </a:fld>
            <a:endParaRPr lang="es-ES_tradnl" altLang="es-ES"/>
          </a:p>
        </p:txBody>
      </p:sp>
    </p:spTree>
    <p:extLst>
      <p:ext uri="{BB962C8B-B14F-4D97-AF65-F5344CB8AC3E}">
        <p14:creationId xmlns:p14="http://schemas.microsoft.com/office/powerpoint/2010/main" val="11237545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 esta</a:t>
            </a:r>
            <a:r>
              <a:rPr lang="es-ES" baseline="0" dirty="0" smtClean="0"/>
              <a:t> diapositiva se muestran varias fotografías de inversores PWM con diferentes características funcionales y diferentes potencias.</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101</a:t>
            </a:fld>
            <a:endParaRPr lang="es-ES_tradnl" altLang="es-ES"/>
          </a:p>
        </p:txBody>
      </p:sp>
    </p:spTree>
    <p:extLst>
      <p:ext uri="{BB962C8B-B14F-4D97-AF65-F5344CB8AC3E}">
        <p14:creationId xmlns:p14="http://schemas.microsoft.com/office/powerpoint/2010/main" val="32070185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Esta</a:t>
            </a:r>
            <a:r>
              <a:rPr lang="es-ES" baseline="0" dirty="0" smtClean="0"/>
              <a:t> diapositiva muestra un resumen extraído de una guía de la empresa ABB: http://www.abb.com en la cual se muestran los pasos a seguir para realizar la selección de un motor asíncrono.</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102</a:t>
            </a:fld>
            <a:endParaRPr lang="es-ES_tradnl" altLang="es-ES"/>
          </a:p>
        </p:txBody>
      </p:sp>
    </p:spTree>
    <p:extLst>
      <p:ext uri="{BB962C8B-B14F-4D97-AF65-F5344CB8AC3E}">
        <p14:creationId xmlns:p14="http://schemas.microsoft.com/office/powerpoint/2010/main" val="19083344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El análisis</a:t>
            </a:r>
            <a:r>
              <a:rPr lang="es-ES" baseline="0" dirty="0" smtClean="0"/>
              <a:t> del motor asíncrono como generador queda fuera de los objetivos de este curso. En esta diapositiva simplemente se indica que existe la posibilidad de que un motor asíncrono trabaje como generador y sus peculiaridades:</a:t>
            </a:r>
          </a:p>
          <a:p>
            <a:endParaRPr lang="es-ES" baseline="0" dirty="0" smtClean="0"/>
          </a:p>
          <a:p>
            <a:pPr marL="228600" indent="-228600">
              <a:buAutoNum type="arabicPeriod"/>
            </a:pPr>
            <a:r>
              <a:rPr lang="es-ES" baseline="0" dirty="0" smtClean="0"/>
              <a:t>A diferencia del generador síncrono que debe girar a la velocidad de sincronismo, el asíncrono es capaz de producir energía eléctrica a cualquier velocidad de giro. Por tanto, su aplicación está indicada en aquellos casos en que la fuente primaria de energía es variable: central hidráulica, generador eólico etc. </a:t>
            </a:r>
          </a:p>
          <a:p>
            <a:pPr marL="228600" indent="-228600">
              <a:buAutoNum type="arabicPeriod"/>
            </a:pPr>
            <a:r>
              <a:rPr lang="es-ES" baseline="0" dirty="0" smtClean="0"/>
              <a:t>Cuando el generador asíncrono no está conectado a una </a:t>
            </a:r>
            <a:r>
              <a:rPr lang="es-ES" baseline="0" smtClean="0"/>
              <a:t>red eléctrica</a:t>
            </a:r>
            <a:r>
              <a:rPr lang="es-ES" baseline="0" dirty="0" smtClean="0"/>
              <a:t>, sino que se </a:t>
            </a:r>
            <a:r>
              <a:rPr lang="es-ES" baseline="0" smtClean="0"/>
              <a:t>encuentra aislado, </a:t>
            </a:r>
            <a:r>
              <a:rPr lang="es-ES" baseline="0" dirty="0" smtClean="0"/>
              <a:t>e</a:t>
            </a:r>
            <a:r>
              <a:rPr lang="es-ES" baseline="0" smtClean="0"/>
              <a:t>s </a:t>
            </a:r>
            <a:r>
              <a:rPr lang="es-ES" baseline="0" dirty="0" smtClean="0"/>
              <a:t>necesario aportarle energía reactiva para que sea capaz de generar. Esto se consigue conectando a sus terminales baterías de condensadores.</a:t>
            </a:r>
          </a:p>
          <a:p>
            <a:pPr marL="228600" indent="-228600">
              <a:buAutoNum type="arabicPeriod"/>
            </a:pPr>
            <a:r>
              <a:rPr lang="es-ES" baseline="0" dirty="0" smtClean="0"/>
              <a:t>Actualmente hay máquinas doblemente alimentadas (tanto por el rotor como por el estator) para mejorar las características de la máquina asíncrona como generador.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103</a:t>
            </a:fld>
            <a:endParaRPr lang="es-ES_tradnl" altLang="es-ES"/>
          </a:p>
        </p:txBody>
      </p:sp>
    </p:spTree>
    <p:extLst>
      <p:ext uri="{BB962C8B-B14F-4D97-AF65-F5344CB8AC3E}">
        <p14:creationId xmlns:p14="http://schemas.microsoft.com/office/powerpoint/2010/main" val="1303638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4588" y="850900"/>
            <a:ext cx="4568825" cy="3425825"/>
          </a:xfrm>
        </p:spPr>
      </p:sp>
      <p:sp>
        <p:nvSpPr>
          <p:cNvPr id="3" name="Marcador de notas 2"/>
          <p:cNvSpPr>
            <a:spLocks noGrp="1"/>
          </p:cNvSpPr>
          <p:nvPr>
            <p:ph type="body" idx="1"/>
          </p:nvPr>
        </p:nvSpPr>
        <p:spPr/>
        <p:txBody>
          <a:bodyPr/>
          <a:lstStyle/>
          <a:p>
            <a:r>
              <a:rPr lang="es-ES" dirty="0" smtClean="0"/>
              <a:t>Encintado de una bobina para la construcción del muro aislante. Toda</a:t>
            </a:r>
            <a:r>
              <a:rPr lang="es-ES" baseline="0" dirty="0" smtClean="0"/>
              <a:t> la fabricación de las máquinas de media tensión, salvo algunas series limitadas de motores de potencia media/baja desarrollados por grandes corporaciones como SIEMENS®, se realiza de forma manual. </a:t>
            </a:r>
            <a:endParaRPr lang="es-ES" dirty="0"/>
          </a:p>
        </p:txBody>
      </p:sp>
      <p:sp>
        <p:nvSpPr>
          <p:cNvPr id="4" name="Marcador de número de diapositiva 3"/>
          <p:cNvSpPr>
            <a:spLocks noGrp="1"/>
          </p:cNvSpPr>
          <p:nvPr>
            <p:ph type="sldNum" sz="quarter" idx="10"/>
          </p:nvPr>
        </p:nvSpPr>
        <p:spPr/>
        <p:txBody>
          <a:bodyPr/>
          <a:lstStyle/>
          <a:p>
            <a:fld id="{033EC687-8EDE-49DB-A63A-25F9E57A4785}" type="slidenum">
              <a:rPr lang="es-ES_tradnl" altLang="es-ES" smtClean="0"/>
              <a:pPr/>
              <a:t>15</a:t>
            </a:fld>
            <a:endParaRPr lang="es-ES_tradnl" altLang="es-ES"/>
          </a:p>
        </p:txBody>
      </p:sp>
    </p:spTree>
    <p:extLst>
      <p:ext uri="{BB962C8B-B14F-4D97-AF65-F5344CB8AC3E}">
        <p14:creationId xmlns:p14="http://schemas.microsoft.com/office/powerpoint/2010/main" val="264654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3076" name="Group 4"/>
          <p:cNvGrpSpPr>
            <a:grpSpLocks/>
          </p:cNvGrpSpPr>
          <p:nvPr/>
        </p:nvGrpSpPr>
        <p:grpSpPr bwMode="auto">
          <a:xfrm>
            <a:off x="-1035050" y="1520825"/>
            <a:ext cx="10179050" cy="5337175"/>
            <a:chOff x="-652" y="958"/>
            <a:chExt cx="6412" cy="3362"/>
          </a:xfrm>
        </p:grpSpPr>
        <p:sp>
          <p:nvSpPr>
            <p:cNvPr id="3074" name="Freeform 2"/>
            <p:cNvSpPr>
              <a:spLocks/>
            </p:cNvSpPr>
            <p:nvPr/>
          </p:nvSpPr>
          <p:spPr bwMode="invGray">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80000"/>
                    <a:invGamma/>
                  </a:schemeClr>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075" name="Arc 3"/>
            <p:cNvSpPr>
              <a:spLocks/>
            </p:cNvSpPr>
            <p:nvPr/>
          </p:nvSpPr>
          <p:spPr bwMode="ltGray">
            <a:xfrm>
              <a:off x="-652" y="958"/>
              <a:ext cx="4237" cy="3362"/>
            </a:xfrm>
            <a:custGeom>
              <a:avLst/>
              <a:gdLst>
                <a:gd name="G0" fmla="+- 0 0 0"/>
                <a:gd name="G1" fmla="+- 21360 0 0"/>
                <a:gd name="G2" fmla="+- 21600 0 0"/>
                <a:gd name="T0" fmla="*/ 3211 w 21600"/>
                <a:gd name="T1" fmla="*/ 0 h 21360"/>
                <a:gd name="T2" fmla="*/ 21600 w 21600"/>
                <a:gd name="T3" fmla="*/ 21360 h 21360"/>
                <a:gd name="T4" fmla="*/ 0 w 21600"/>
                <a:gd name="T5" fmla="*/ 21360 h 21360"/>
              </a:gdLst>
              <a:ahLst/>
              <a:cxnLst>
                <a:cxn ang="0">
                  <a:pos x="T0" y="T1"/>
                </a:cxn>
                <a:cxn ang="0">
                  <a:pos x="T2" y="T3"/>
                </a:cxn>
                <a:cxn ang="0">
                  <a:pos x="T4" y="T5"/>
                </a:cxn>
              </a:cxnLst>
              <a:rect l="0" t="0" r="r" b="b"/>
              <a:pathLst>
                <a:path w="21600" h="21360" fill="none" extrusionOk="0">
                  <a:moveTo>
                    <a:pt x="3210" y="0"/>
                  </a:moveTo>
                  <a:cubicBezTo>
                    <a:pt x="13781" y="1589"/>
                    <a:pt x="21600" y="10670"/>
                    <a:pt x="21600" y="21360"/>
                  </a:cubicBezTo>
                </a:path>
                <a:path w="21600" h="21360" stroke="0" extrusionOk="0">
                  <a:moveTo>
                    <a:pt x="3210" y="0"/>
                  </a:moveTo>
                  <a:cubicBezTo>
                    <a:pt x="13781" y="1589"/>
                    <a:pt x="21600" y="10670"/>
                    <a:pt x="21600" y="21360"/>
                  </a:cubicBezTo>
                  <a:lnTo>
                    <a:pt x="0" y="2136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s-ES_tradnl" altLang="es-ES" noProof="0" smtClean="0"/>
              <a:t>Haga clic para modificar el estilo de título patrón</a:t>
            </a:r>
          </a:p>
        </p:txBody>
      </p:sp>
      <p:sp>
        <p:nvSpPr>
          <p:cNvPr id="3078" name="Rectangle 6"/>
          <p:cNvSpPr>
            <a:spLocks noGrp="1" noChangeArrowheads="1"/>
          </p:cNvSpPr>
          <p:nvPr>
            <p:ph type="subTitle" sz="quarter" idx="1"/>
          </p:nvPr>
        </p:nvSpPr>
        <p:spPr>
          <a:xfrm>
            <a:off x="685800" y="3429000"/>
            <a:ext cx="6400800" cy="1752600"/>
          </a:xfrm>
        </p:spPr>
        <p:txBody>
          <a:bodyPr anchor="ctr"/>
          <a:lstStyle>
            <a:lvl1pPr marL="0" indent="0" algn="ctr">
              <a:buFont typeface="Monotype Sorts" pitchFamily="2" charset="2"/>
              <a:buNone/>
              <a:defRPr/>
            </a:lvl1pPr>
          </a:lstStyle>
          <a:p>
            <a:pPr lvl="0"/>
            <a:r>
              <a:rPr lang="es-ES_tradnl" altLang="es-ES" noProof="0" smtClean="0"/>
              <a:t>Haga clic para modificar el estilo de subtítulo patrón</a:t>
            </a:r>
          </a:p>
        </p:txBody>
      </p:sp>
      <p:sp>
        <p:nvSpPr>
          <p:cNvPr id="3079" name="Rectangle 7"/>
          <p:cNvSpPr>
            <a:spLocks noGrp="1" noChangeArrowheads="1"/>
          </p:cNvSpPr>
          <p:nvPr>
            <p:ph type="dt" sz="quarter" idx="2"/>
          </p:nvPr>
        </p:nvSpPr>
        <p:spPr/>
        <p:txBody>
          <a:bodyPr/>
          <a:lstStyle>
            <a:lvl1pPr>
              <a:defRPr/>
            </a:lvl1pPr>
          </a:lstStyle>
          <a:p>
            <a:endParaRPr lang="es-ES_tradnl" altLang="es-ES"/>
          </a:p>
        </p:txBody>
      </p:sp>
      <p:sp>
        <p:nvSpPr>
          <p:cNvPr id="3080" name="Rectangle 8"/>
          <p:cNvSpPr>
            <a:spLocks noGrp="1" noChangeArrowheads="1"/>
          </p:cNvSpPr>
          <p:nvPr>
            <p:ph type="ftr" sz="quarter" idx="3"/>
          </p:nvPr>
        </p:nvSpPr>
        <p:spPr/>
        <p:txBody>
          <a:bodyPr/>
          <a:lstStyle>
            <a:lvl1pPr>
              <a:defRPr/>
            </a:lvl1pPr>
          </a:lstStyle>
          <a:p>
            <a:endParaRPr lang="es-ES_tradnl" altLang="es-ES"/>
          </a:p>
        </p:txBody>
      </p:sp>
      <p:sp>
        <p:nvSpPr>
          <p:cNvPr id="3081" name="Rectangle 9"/>
          <p:cNvSpPr>
            <a:spLocks noGrp="1" noChangeArrowheads="1"/>
          </p:cNvSpPr>
          <p:nvPr>
            <p:ph type="sldNum" sz="quarter" idx="4"/>
          </p:nvPr>
        </p:nvSpPr>
        <p:spPr/>
        <p:txBody>
          <a:bodyPr/>
          <a:lstStyle>
            <a:lvl1pPr>
              <a:defRPr/>
            </a:lvl1pPr>
          </a:lstStyle>
          <a:p>
            <a:fld id="{8B4A758A-9DAF-41D7-AF85-94297238DFD0}" type="slidenum">
              <a:rPr lang="es-ES_tradnl" altLang="es-ES"/>
              <a:pPr/>
              <a:t>‹Nº›</a:t>
            </a:fld>
            <a:endParaRPr lang="es-ES_tradnl" altLang="es-ES"/>
          </a:p>
        </p:txBody>
      </p:sp>
    </p:spTree>
  </p:cSld>
  <p:clrMapOvr>
    <a:masterClrMapping/>
  </p:clrMapOvr>
  <p:transition>
    <p:cover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A084D5B1-37AB-4D7A-B4C0-E8CD88864EE4}" type="slidenum">
              <a:rPr lang="es-ES_tradnl" altLang="es-ES"/>
              <a:pPr/>
              <a:t>‹Nº›</a:t>
            </a:fld>
            <a:endParaRPr lang="es-ES_tradnl" altLang="es-ES"/>
          </a:p>
        </p:txBody>
      </p:sp>
    </p:spTree>
    <p:extLst>
      <p:ext uri="{BB962C8B-B14F-4D97-AF65-F5344CB8AC3E}">
        <p14:creationId xmlns:p14="http://schemas.microsoft.com/office/powerpoint/2010/main" val="4216350238"/>
      </p:ext>
    </p:extLst>
  </p:cSld>
  <p:clrMapOvr>
    <a:masterClrMapping/>
  </p:clrMapOvr>
  <p:transition>
    <p:cover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44BAFE38-9B36-4BAC-BBFC-9DA30136ACBE}" type="slidenum">
              <a:rPr lang="es-ES_tradnl" altLang="es-ES"/>
              <a:pPr/>
              <a:t>‹Nº›</a:t>
            </a:fld>
            <a:endParaRPr lang="es-ES_tradnl" altLang="es-ES"/>
          </a:p>
        </p:txBody>
      </p:sp>
    </p:spTree>
    <p:extLst>
      <p:ext uri="{BB962C8B-B14F-4D97-AF65-F5344CB8AC3E}">
        <p14:creationId xmlns:p14="http://schemas.microsoft.com/office/powerpoint/2010/main" val="2582680215"/>
      </p:ext>
    </p:extLst>
  </p:cSld>
  <p:clrMapOvr>
    <a:masterClrMapping/>
  </p:clrMapOvr>
  <p:transition>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E8F7F9D7-5465-4384-881B-1550EB53FCEC}" type="slidenum">
              <a:rPr lang="es-ES_tradnl" altLang="es-ES"/>
              <a:pPr/>
              <a:t>‹Nº›</a:t>
            </a:fld>
            <a:endParaRPr lang="es-ES_tradnl" altLang="es-ES"/>
          </a:p>
        </p:txBody>
      </p:sp>
    </p:spTree>
    <p:extLst>
      <p:ext uri="{BB962C8B-B14F-4D97-AF65-F5344CB8AC3E}">
        <p14:creationId xmlns:p14="http://schemas.microsoft.com/office/powerpoint/2010/main" val="2323749558"/>
      </p:ext>
    </p:extLst>
  </p:cSld>
  <p:clrMapOvr>
    <a:masterClrMapping/>
  </p:clrMapOvr>
  <p:transition>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_tradnl" altLang="es-ES"/>
          </a:p>
        </p:txBody>
      </p:sp>
      <p:sp>
        <p:nvSpPr>
          <p:cNvPr id="5" name="4 Marcador de pie de página"/>
          <p:cNvSpPr>
            <a:spLocks noGrp="1"/>
          </p:cNvSpPr>
          <p:nvPr>
            <p:ph type="ftr" sz="quarter" idx="11"/>
          </p:nvPr>
        </p:nvSpPr>
        <p:spPr/>
        <p:txBody>
          <a:bodyPr/>
          <a:lstStyle>
            <a:lvl1pPr>
              <a:defRPr/>
            </a:lvl1pPr>
          </a:lstStyle>
          <a:p>
            <a:endParaRPr lang="es-ES_tradnl" altLang="es-ES"/>
          </a:p>
        </p:txBody>
      </p:sp>
      <p:sp>
        <p:nvSpPr>
          <p:cNvPr id="6" name="5 Marcador de número de diapositiva"/>
          <p:cNvSpPr>
            <a:spLocks noGrp="1"/>
          </p:cNvSpPr>
          <p:nvPr>
            <p:ph type="sldNum" sz="quarter" idx="12"/>
          </p:nvPr>
        </p:nvSpPr>
        <p:spPr/>
        <p:txBody>
          <a:bodyPr/>
          <a:lstStyle>
            <a:lvl1pPr>
              <a:defRPr/>
            </a:lvl1pPr>
          </a:lstStyle>
          <a:p>
            <a:fld id="{C338215B-ED6E-420C-8505-6DD81DF29988}" type="slidenum">
              <a:rPr lang="es-ES_tradnl" altLang="es-ES"/>
              <a:pPr/>
              <a:t>‹Nº›</a:t>
            </a:fld>
            <a:endParaRPr lang="es-ES_tradnl" altLang="es-ES"/>
          </a:p>
        </p:txBody>
      </p:sp>
    </p:spTree>
    <p:extLst>
      <p:ext uri="{BB962C8B-B14F-4D97-AF65-F5344CB8AC3E}">
        <p14:creationId xmlns:p14="http://schemas.microsoft.com/office/powerpoint/2010/main" val="2381207964"/>
      </p:ext>
    </p:extLst>
  </p:cSld>
  <p:clrMapOvr>
    <a:masterClrMapping/>
  </p:clrMapOvr>
  <p:transition>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8E203115-F3A8-4447-8C64-18599C6ACE71}" type="slidenum">
              <a:rPr lang="es-ES_tradnl" altLang="es-ES"/>
              <a:pPr/>
              <a:t>‹Nº›</a:t>
            </a:fld>
            <a:endParaRPr lang="es-ES_tradnl" altLang="es-ES"/>
          </a:p>
        </p:txBody>
      </p:sp>
    </p:spTree>
    <p:extLst>
      <p:ext uri="{BB962C8B-B14F-4D97-AF65-F5344CB8AC3E}">
        <p14:creationId xmlns:p14="http://schemas.microsoft.com/office/powerpoint/2010/main" val="2743707507"/>
      </p:ext>
    </p:extLst>
  </p:cSld>
  <p:clrMapOvr>
    <a:masterClrMapping/>
  </p:clrMapOvr>
  <p:transition>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_tradnl" altLang="es-ES"/>
          </a:p>
        </p:txBody>
      </p:sp>
      <p:sp>
        <p:nvSpPr>
          <p:cNvPr id="8" name="7 Marcador de pie de página"/>
          <p:cNvSpPr>
            <a:spLocks noGrp="1"/>
          </p:cNvSpPr>
          <p:nvPr>
            <p:ph type="ftr" sz="quarter" idx="11"/>
          </p:nvPr>
        </p:nvSpPr>
        <p:spPr/>
        <p:txBody>
          <a:bodyPr/>
          <a:lstStyle>
            <a:lvl1pPr>
              <a:defRPr/>
            </a:lvl1pPr>
          </a:lstStyle>
          <a:p>
            <a:endParaRPr lang="es-ES_tradnl" altLang="es-ES"/>
          </a:p>
        </p:txBody>
      </p:sp>
      <p:sp>
        <p:nvSpPr>
          <p:cNvPr id="9" name="8 Marcador de número de diapositiva"/>
          <p:cNvSpPr>
            <a:spLocks noGrp="1"/>
          </p:cNvSpPr>
          <p:nvPr>
            <p:ph type="sldNum" sz="quarter" idx="12"/>
          </p:nvPr>
        </p:nvSpPr>
        <p:spPr/>
        <p:txBody>
          <a:bodyPr/>
          <a:lstStyle>
            <a:lvl1pPr>
              <a:defRPr/>
            </a:lvl1pPr>
          </a:lstStyle>
          <a:p>
            <a:fld id="{1333AB7B-12BF-4CE7-A7AA-D626AF93EE94}" type="slidenum">
              <a:rPr lang="es-ES_tradnl" altLang="es-ES"/>
              <a:pPr/>
              <a:t>‹Nº›</a:t>
            </a:fld>
            <a:endParaRPr lang="es-ES_tradnl" altLang="es-ES"/>
          </a:p>
        </p:txBody>
      </p:sp>
    </p:spTree>
    <p:extLst>
      <p:ext uri="{BB962C8B-B14F-4D97-AF65-F5344CB8AC3E}">
        <p14:creationId xmlns:p14="http://schemas.microsoft.com/office/powerpoint/2010/main" val="3601705695"/>
      </p:ext>
    </p:extLst>
  </p:cSld>
  <p:clrMapOvr>
    <a:masterClrMapping/>
  </p:clrMapOvr>
  <p:transition>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_tradnl" altLang="es-ES"/>
          </a:p>
        </p:txBody>
      </p:sp>
      <p:sp>
        <p:nvSpPr>
          <p:cNvPr id="4" name="3 Marcador de pie de página"/>
          <p:cNvSpPr>
            <a:spLocks noGrp="1"/>
          </p:cNvSpPr>
          <p:nvPr>
            <p:ph type="ftr" sz="quarter" idx="11"/>
          </p:nvPr>
        </p:nvSpPr>
        <p:spPr/>
        <p:txBody>
          <a:bodyPr/>
          <a:lstStyle>
            <a:lvl1pPr>
              <a:defRPr/>
            </a:lvl1pPr>
          </a:lstStyle>
          <a:p>
            <a:endParaRPr lang="es-ES_tradnl" altLang="es-ES"/>
          </a:p>
        </p:txBody>
      </p:sp>
      <p:sp>
        <p:nvSpPr>
          <p:cNvPr id="5" name="4 Marcador de número de diapositiva"/>
          <p:cNvSpPr>
            <a:spLocks noGrp="1"/>
          </p:cNvSpPr>
          <p:nvPr>
            <p:ph type="sldNum" sz="quarter" idx="12"/>
          </p:nvPr>
        </p:nvSpPr>
        <p:spPr/>
        <p:txBody>
          <a:bodyPr/>
          <a:lstStyle>
            <a:lvl1pPr>
              <a:defRPr/>
            </a:lvl1pPr>
          </a:lstStyle>
          <a:p>
            <a:fld id="{F52EA47D-7F37-46B3-AE8F-AB59007D4EEA}" type="slidenum">
              <a:rPr lang="es-ES_tradnl" altLang="es-ES"/>
              <a:pPr/>
              <a:t>‹Nº›</a:t>
            </a:fld>
            <a:endParaRPr lang="es-ES_tradnl" altLang="es-ES"/>
          </a:p>
        </p:txBody>
      </p:sp>
    </p:spTree>
    <p:extLst>
      <p:ext uri="{BB962C8B-B14F-4D97-AF65-F5344CB8AC3E}">
        <p14:creationId xmlns:p14="http://schemas.microsoft.com/office/powerpoint/2010/main" val="1281636516"/>
      </p:ext>
    </p:extLst>
  </p:cSld>
  <p:clrMapOvr>
    <a:masterClrMapping/>
  </p:clrMapOvr>
  <p:transition>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_tradnl" altLang="es-ES"/>
          </a:p>
        </p:txBody>
      </p:sp>
      <p:sp>
        <p:nvSpPr>
          <p:cNvPr id="3" name="2 Marcador de pie de página"/>
          <p:cNvSpPr>
            <a:spLocks noGrp="1"/>
          </p:cNvSpPr>
          <p:nvPr>
            <p:ph type="ftr" sz="quarter" idx="11"/>
          </p:nvPr>
        </p:nvSpPr>
        <p:spPr/>
        <p:txBody>
          <a:bodyPr/>
          <a:lstStyle>
            <a:lvl1pPr>
              <a:defRPr/>
            </a:lvl1pPr>
          </a:lstStyle>
          <a:p>
            <a:endParaRPr lang="es-ES_tradnl" altLang="es-ES"/>
          </a:p>
        </p:txBody>
      </p:sp>
      <p:sp>
        <p:nvSpPr>
          <p:cNvPr id="4" name="3 Marcador de número de diapositiva"/>
          <p:cNvSpPr>
            <a:spLocks noGrp="1"/>
          </p:cNvSpPr>
          <p:nvPr>
            <p:ph type="sldNum" sz="quarter" idx="12"/>
          </p:nvPr>
        </p:nvSpPr>
        <p:spPr/>
        <p:txBody>
          <a:bodyPr/>
          <a:lstStyle>
            <a:lvl1pPr>
              <a:defRPr/>
            </a:lvl1pPr>
          </a:lstStyle>
          <a:p>
            <a:fld id="{05C260AD-8C0C-4EC0-B9C9-21226AF3CC24}" type="slidenum">
              <a:rPr lang="es-ES_tradnl" altLang="es-ES"/>
              <a:pPr/>
              <a:t>‹Nº›</a:t>
            </a:fld>
            <a:endParaRPr lang="es-ES_tradnl" altLang="es-ES"/>
          </a:p>
        </p:txBody>
      </p:sp>
    </p:spTree>
    <p:extLst>
      <p:ext uri="{BB962C8B-B14F-4D97-AF65-F5344CB8AC3E}">
        <p14:creationId xmlns:p14="http://schemas.microsoft.com/office/powerpoint/2010/main" val="1794569457"/>
      </p:ext>
    </p:extLst>
  </p:cSld>
  <p:clrMapOvr>
    <a:masterClrMapping/>
  </p:clrMapOvr>
  <p:transition>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1E0A40D7-7FAC-4C18-899E-2AFDCD0380F3}" type="slidenum">
              <a:rPr lang="es-ES_tradnl" altLang="es-ES"/>
              <a:pPr/>
              <a:t>‹Nº›</a:t>
            </a:fld>
            <a:endParaRPr lang="es-ES_tradnl" altLang="es-ES"/>
          </a:p>
        </p:txBody>
      </p:sp>
    </p:spTree>
    <p:extLst>
      <p:ext uri="{BB962C8B-B14F-4D97-AF65-F5344CB8AC3E}">
        <p14:creationId xmlns:p14="http://schemas.microsoft.com/office/powerpoint/2010/main" val="3194313476"/>
      </p:ext>
    </p:extLst>
  </p:cSld>
  <p:clrMapOvr>
    <a:masterClrMapping/>
  </p:clrMapOvr>
  <p:transition>
    <p:cover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ltLang="es-ES"/>
          </a:p>
        </p:txBody>
      </p:sp>
      <p:sp>
        <p:nvSpPr>
          <p:cNvPr id="6" name="5 Marcador de pie de página"/>
          <p:cNvSpPr>
            <a:spLocks noGrp="1"/>
          </p:cNvSpPr>
          <p:nvPr>
            <p:ph type="ftr" sz="quarter" idx="11"/>
          </p:nvPr>
        </p:nvSpPr>
        <p:spPr/>
        <p:txBody>
          <a:bodyPr/>
          <a:lstStyle>
            <a:lvl1pPr>
              <a:defRPr/>
            </a:lvl1pPr>
          </a:lstStyle>
          <a:p>
            <a:endParaRPr lang="es-ES_tradnl" altLang="es-ES"/>
          </a:p>
        </p:txBody>
      </p:sp>
      <p:sp>
        <p:nvSpPr>
          <p:cNvPr id="7" name="6 Marcador de número de diapositiva"/>
          <p:cNvSpPr>
            <a:spLocks noGrp="1"/>
          </p:cNvSpPr>
          <p:nvPr>
            <p:ph type="sldNum" sz="quarter" idx="12"/>
          </p:nvPr>
        </p:nvSpPr>
        <p:spPr/>
        <p:txBody>
          <a:bodyPr/>
          <a:lstStyle>
            <a:lvl1pPr>
              <a:defRPr/>
            </a:lvl1pPr>
          </a:lstStyle>
          <a:p>
            <a:fld id="{222AF5BD-9374-4286-84AB-2FE4BC49AAEA}" type="slidenum">
              <a:rPr lang="es-ES_tradnl" altLang="es-ES"/>
              <a:pPr/>
              <a:t>‹Nº›</a:t>
            </a:fld>
            <a:endParaRPr lang="es-ES_tradnl" altLang="es-ES"/>
          </a:p>
        </p:txBody>
      </p:sp>
    </p:spTree>
    <p:extLst>
      <p:ext uri="{BB962C8B-B14F-4D97-AF65-F5344CB8AC3E}">
        <p14:creationId xmlns:p14="http://schemas.microsoft.com/office/powerpoint/2010/main" val="2383165749"/>
      </p:ext>
    </p:extLst>
  </p:cSld>
  <p:clrMapOvr>
    <a:masterClrMapping/>
  </p:clrMapOvr>
  <p:transition>
    <p:cover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8" name="Group 4"/>
          <p:cNvGrpSpPr>
            <a:grpSpLocks/>
          </p:cNvGrpSpPr>
          <p:nvPr/>
        </p:nvGrpSpPr>
        <p:grpSpPr bwMode="auto">
          <a:xfrm>
            <a:off x="0" y="1588"/>
            <a:ext cx="9132888" cy="6845300"/>
            <a:chOff x="0" y="1"/>
            <a:chExt cx="5753" cy="4312"/>
          </a:xfrm>
        </p:grpSpPr>
        <p:sp>
          <p:nvSpPr>
            <p:cNvPr id="1026" name="Freeform 2"/>
            <p:cNvSpPr>
              <a:spLocks/>
            </p:cNvSpPr>
            <p:nvPr/>
          </p:nvSpPr>
          <p:spPr bwMode="ltGray">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80000"/>
                    <a:invGamma/>
                  </a:schemeClr>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7" name="Arc 3"/>
            <p:cNvSpPr>
              <a:spLocks/>
            </p:cNvSpPr>
            <p:nvPr/>
          </p:nvSpPr>
          <p:spPr bwMode="ltGray">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029"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s-ES_tradnl" altLang="es-ES" smtClean="0"/>
              <a:t>Haga clic para modificar el estilo de título patrón</a:t>
            </a:r>
          </a:p>
        </p:txBody>
      </p:sp>
      <p:sp>
        <p:nvSpPr>
          <p:cNvPr id="1030"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s-ES_tradnl" altLang="es-ES" smtClean="0"/>
              <a:t>Haga clic para modificar el estilo de texto patrón</a:t>
            </a:r>
          </a:p>
          <a:p>
            <a:pPr lvl="1"/>
            <a:r>
              <a:rPr lang="es-ES_tradnl" altLang="es-ES" smtClean="0"/>
              <a:t>Segundo nivel</a:t>
            </a:r>
          </a:p>
          <a:p>
            <a:pPr lvl="2"/>
            <a:r>
              <a:rPr lang="es-ES_tradnl" altLang="es-ES" smtClean="0"/>
              <a:t>Tercer nivel</a:t>
            </a:r>
          </a:p>
          <a:p>
            <a:pPr lvl="3"/>
            <a:r>
              <a:rPr lang="es-ES_tradnl" altLang="es-ES" smtClean="0"/>
              <a:t>Cuarto nivel</a:t>
            </a:r>
          </a:p>
          <a:p>
            <a:pPr lvl="4"/>
            <a:r>
              <a:rPr lang="es-ES_tradnl" altLang="es-ES" smtClean="0"/>
              <a:t>Quinto nivel</a:t>
            </a:r>
          </a:p>
        </p:txBody>
      </p:sp>
      <p:sp>
        <p:nvSpPr>
          <p:cNvPr id="1031"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spcBef>
                <a:spcPct val="0"/>
              </a:spcBef>
              <a:defRPr b="0">
                <a:effectLst/>
                <a:latin typeface="+mn-lt"/>
              </a:defRPr>
            </a:lvl1pPr>
          </a:lstStyle>
          <a:p>
            <a:endParaRPr lang="es-ES_tradnl" altLang="es-ES"/>
          </a:p>
        </p:txBody>
      </p:sp>
      <p:sp>
        <p:nvSpPr>
          <p:cNvPr id="103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defRPr b="0">
                <a:effectLst/>
                <a:latin typeface="+mn-lt"/>
              </a:defRPr>
            </a:lvl1pPr>
          </a:lstStyle>
          <a:p>
            <a:endParaRPr lang="es-ES_tradnl" altLang="es-ES"/>
          </a:p>
        </p:txBody>
      </p:sp>
      <p:sp>
        <p:nvSpPr>
          <p:cNvPr id="1033"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spcBef>
                <a:spcPct val="0"/>
              </a:spcBef>
              <a:defRPr b="0">
                <a:effectLst/>
                <a:latin typeface="+mn-lt"/>
              </a:defRPr>
            </a:lvl1pPr>
          </a:lstStyle>
          <a:p>
            <a:fld id="{28870794-F154-41DE-B704-509D1195C6C6}" type="slidenum">
              <a:rPr lang="es-ES_tradnl" altLang="es-ES"/>
              <a:pPr/>
              <a:t>‹Nº›</a:t>
            </a:fld>
            <a:endParaRPr lang="es-ES_tradnl" altLang="es-E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dir="ld"/>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4.wmf"/><Relationship Id="rId4" Type="http://schemas.openxmlformats.org/officeDocument/2006/relationships/oleObject" Target="../embeddings/oleObject4.bin"/></Relationships>
</file>

<file path=ppt/slides/_rels/slide100.xml.rels><?xml version="1.0" encoding="UTF-8" standalone="yes"?>
<Relationships xmlns="http://schemas.openxmlformats.org/package/2006/relationships"><Relationship Id="rId3" Type="http://schemas.openxmlformats.org/officeDocument/2006/relationships/image" Target="../media/image241.wmf"/><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44.emf"/><Relationship Id="rId5" Type="http://schemas.openxmlformats.org/officeDocument/2006/relationships/image" Target="../media/image243.emf"/><Relationship Id="rId4" Type="http://schemas.openxmlformats.org/officeDocument/2006/relationships/image" Target="../media/image242.emf"/></Relationships>
</file>

<file path=ppt/slides/_rels/slide10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48.jpeg"/><Relationship Id="rId5" Type="http://schemas.openxmlformats.org/officeDocument/2006/relationships/image" Target="../media/image247.png"/><Relationship Id="rId4" Type="http://schemas.openxmlformats.org/officeDocument/2006/relationships/image" Target="../media/image24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7.bin"/><Relationship Id="rId4" Type="http://schemas.openxmlformats.org/officeDocument/2006/relationships/image" Target="../media/image18.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10.bin"/><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notesSlide" Target="../notesSlides/notesSlide19.xml"/><Relationship Id="rId7"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2.emf"/><Relationship Id="rId5" Type="http://schemas.openxmlformats.org/officeDocument/2006/relationships/image" Target="../media/image51.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5.wmf"/><Relationship Id="rId5" Type="http://schemas.openxmlformats.org/officeDocument/2006/relationships/oleObject" Target="../embeddings/oleObject12.bin"/><Relationship Id="rId4" Type="http://schemas.openxmlformats.org/officeDocument/2006/relationships/image" Target="../media/image56.wmf"/></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38.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4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4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emf"/><Relationship Id="rId7" Type="http://schemas.openxmlformats.org/officeDocument/2006/relationships/image" Target="../media/image115.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51.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notesSlide" Target="../notesSlides/notesSlide41.xml"/><Relationship Id="rId7" Type="http://schemas.openxmlformats.org/officeDocument/2006/relationships/image" Target="../media/image119.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8.emf"/><Relationship Id="rId5" Type="http://schemas.openxmlformats.org/officeDocument/2006/relationships/image" Target="../media/image117.wmf"/><Relationship Id="rId4" Type="http://schemas.openxmlformats.org/officeDocument/2006/relationships/oleObject" Target="../embeddings/oleObject13.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7.xml"/><Relationship Id="rId5" Type="http://schemas.openxmlformats.org/officeDocument/2006/relationships/image" Target="../media/image130.emf"/><Relationship Id="rId4" Type="http://schemas.openxmlformats.org/officeDocument/2006/relationships/image" Target="../media/image129.emf"/></Relationships>
</file>

<file path=ppt/slides/_rels/slide56.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33.emf"/><Relationship Id="rId4" Type="http://schemas.openxmlformats.org/officeDocument/2006/relationships/image" Target="../media/image132.emf"/></Relationships>
</file>

<file path=ppt/slides/_rels/slide57.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image" Target="../media/image134.emf"/><Relationship Id="rId7" Type="http://schemas.openxmlformats.org/officeDocument/2006/relationships/image" Target="../media/image138.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7.emf"/><Relationship Id="rId11" Type="http://schemas.openxmlformats.org/officeDocument/2006/relationships/image" Target="../media/image142.emf"/><Relationship Id="rId5" Type="http://schemas.openxmlformats.org/officeDocument/2006/relationships/image" Target="../media/image136.emf"/><Relationship Id="rId10" Type="http://schemas.openxmlformats.org/officeDocument/2006/relationships/image" Target="../media/image141.emf"/><Relationship Id="rId4" Type="http://schemas.openxmlformats.org/officeDocument/2006/relationships/image" Target="../media/image135.emf"/><Relationship Id="rId9" Type="http://schemas.openxmlformats.org/officeDocument/2006/relationships/image" Target="../media/image140.png"/></Relationships>
</file>

<file path=ppt/slides/_rels/slide58.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image" Target="../media/image140.png"/><Relationship Id="rId7" Type="http://schemas.openxmlformats.org/officeDocument/2006/relationships/image" Target="../media/image146.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5.emf"/><Relationship Id="rId5" Type="http://schemas.openxmlformats.org/officeDocument/2006/relationships/image" Target="../media/image144.emf"/><Relationship Id="rId4" Type="http://schemas.openxmlformats.org/officeDocument/2006/relationships/image" Target="../media/image143.emf"/></Relationships>
</file>

<file path=ppt/slides/_rels/slide59.xml.rels><?xml version="1.0" encoding="UTF-8" standalone="yes"?>
<Relationships xmlns="http://schemas.openxmlformats.org/package/2006/relationships"><Relationship Id="rId8" Type="http://schemas.openxmlformats.org/officeDocument/2006/relationships/image" Target="../media/image153.emf"/><Relationship Id="rId13" Type="http://schemas.openxmlformats.org/officeDocument/2006/relationships/image" Target="../media/image158.emf"/><Relationship Id="rId3" Type="http://schemas.openxmlformats.org/officeDocument/2006/relationships/image" Target="../media/image148.emf"/><Relationship Id="rId7" Type="http://schemas.openxmlformats.org/officeDocument/2006/relationships/image" Target="../media/image152.emf"/><Relationship Id="rId12" Type="http://schemas.openxmlformats.org/officeDocument/2006/relationships/image" Target="../media/image157.e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1.emf"/><Relationship Id="rId11" Type="http://schemas.openxmlformats.org/officeDocument/2006/relationships/image" Target="../media/image156.emf"/><Relationship Id="rId5" Type="http://schemas.openxmlformats.org/officeDocument/2006/relationships/image" Target="../media/image150.emf"/><Relationship Id="rId10" Type="http://schemas.openxmlformats.org/officeDocument/2006/relationships/image" Target="../media/image155.emf"/><Relationship Id="rId4" Type="http://schemas.openxmlformats.org/officeDocument/2006/relationships/image" Target="../media/image149.emf"/><Relationship Id="rId9" Type="http://schemas.openxmlformats.org/officeDocument/2006/relationships/image" Target="../media/image154.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60.emf"/></Relationships>
</file>

<file path=ppt/slides/_rels/slide61.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8.emf"/></Relationships>
</file>

<file path=ppt/slides/_rels/slide69.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71.emf"/><Relationship Id="rId4" Type="http://schemas.openxmlformats.org/officeDocument/2006/relationships/image" Target="../media/image17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74.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notesSlide" Target="../notesSlides/notesSlide56.xml"/><Relationship Id="rId7" Type="http://schemas.openxmlformats.org/officeDocument/2006/relationships/image" Target="../media/image176.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image" Target="../media/image175.wmf"/><Relationship Id="rId4" Type="http://schemas.openxmlformats.org/officeDocument/2006/relationships/oleObject" Target="../embeddings/oleObject14.bin"/></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83.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85.emf"/><Relationship Id="rId7" Type="http://schemas.openxmlformats.org/officeDocument/2006/relationships/image" Target="../media/image189.emf"/><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88.emf"/><Relationship Id="rId5" Type="http://schemas.openxmlformats.org/officeDocument/2006/relationships/image" Target="../media/image187.emf"/><Relationship Id="rId4" Type="http://schemas.openxmlformats.org/officeDocument/2006/relationships/image" Target="../media/image186.emf"/></Relationships>
</file>

<file path=ppt/slides/_rels/slide82.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91.wmf"/></Relationships>
</file>

<file path=ppt/slides/_rels/slide8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95.emf"/><Relationship Id="rId4" Type="http://schemas.openxmlformats.org/officeDocument/2006/relationships/image" Target="../media/image194.emf"/></Relationships>
</file>

<file path=ppt/slides/_rels/slide85.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98.emf"/><Relationship Id="rId4" Type="http://schemas.openxmlformats.org/officeDocument/2006/relationships/image" Target="../media/image197.emf"/></Relationships>
</file>

<file path=ppt/slides/_rels/slide86.xml.rels><?xml version="1.0" encoding="UTF-8" standalone="yes"?>
<Relationships xmlns="http://schemas.openxmlformats.org/package/2006/relationships"><Relationship Id="rId3" Type="http://schemas.openxmlformats.org/officeDocument/2006/relationships/image" Target="../media/image199.emf"/><Relationship Id="rId7" Type="http://schemas.openxmlformats.org/officeDocument/2006/relationships/image" Target="../media/image203.emf"/><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02.emf"/><Relationship Id="rId5" Type="http://schemas.openxmlformats.org/officeDocument/2006/relationships/image" Target="../media/image201.emf"/><Relationship Id="rId4" Type="http://schemas.openxmlformats.org/officeDocument/2006/relationships/image" Target="../media/image200.emf"/></Relationships>
</file>

<file path=ppt/slides/_rels/slide87.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image" Target="../media/image204.emf"/><Relationship Id="rId7" Type="http://schemas.openxmlformats.org/officeDocument/2006/relationships/image" Target="../media/image208.emf"/><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07.emf"/><Relationship Id="rId5" Type="http://schemas.openxmlformats.org/officeDocument/2006/relationships/image" Target="../media/image206.emf"/><Relationship Id="rId4" Type="http://schemas.openxmlformats.org/officeDocument/2006/relationships/image" Target="../media/image205.emf"/><Relationship Id="rId9" Type="http://schemas.openxmlformats.org/officeDocument/2006/relationships/image" Target="../media/image210.emf"/></Relationships>
</file>

<file path=ppt/slides/_rels/slide88.xml.rels><?xml version="1.0" encoding="UTF-8" standalone="yes"?>
<Relationships xmlns="http://schemas.openxmlformats.org/package/2006/relationships"><Relationship Id="rId8" Type="http://schemas.openxmlformats.org/officeDocument/2006/relationships/image" Target="../media/image216.gif"/><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jpeg"/></Relationships>
</file>

<file path=ppt/slides/_rels/slide89.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220.e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19.emf"/><Relationship Id="rId5" Type="http://schemas.openxmlformats.org/officeDocument/2006/relationships/image" Target="../media/image218.wmf"/><Relationship Id="rId4" Type="http://schemas.openxmlformats.org/officeDocument/2006/relationships/oleObject" Target="../embeddings/oleObject16.bin"/></Relationships>
</file>

<file path=ppt/slides/_rels/slide91.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23.emf"/><Relationship Id="rId4" Type="http://schemas.openxmlformats.org/officeDocument/2006/relationships/image" Target="../media/image222.emf"/></Relationships>
</file>

<file path=ppt/slides/_rels/slide9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93.xml.rels><?xml version="1.0" encoding="UTF-8" standalone="yes"?>
<Relationships xmlns="http://schemas.openxmlformats.org/package/2006/relationships"><Relationship Id="rId3" Type="http://schemas.openxmlformats.org/officeDocument/2006/relationships/image" Target="../media/image226.emf"/><Relationship Id="rId7" Type="http://schemas.openxmlformats.org/officeDocument/2006/relationships/image" Target="../media/image230.emf"/><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29.emf"/><Relationship Id="rId5" Type="http://schemas.openxmlformats.org/officeDocument/2006/relationships/image" Target="../media/image228.emf"/><Relationship Id="rId4" Type="http://schemas.openxmlformats.org/officeDocument/2006/relationships/image" Target="../media/image227.emf"/></Relationships>
</file>

<file path=ppt/slides/_rels/slide94.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32.wmf"/></Relationships>
</file>

<file path=ppt/slides/_rels/slide96.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34.emf"/></Relationships>
</file>

<file path=ppt/slides/_rels/slide97.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36.emf"/></Relationships>
</file>

<file path=ppt/slides/_rels/slide98.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239.emf"/><Relationship Id="rId4" Type="http://schemas.openxmlformats.org/officeDocument/2006/relationships/image" Target="../media/image238.emf"/></Relationships>
</file>

<file path=ppt/slides/_rels/slide99.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050"/>
          <p:cNvSpPr>
            <a:spLocks noChangeArrowheads="1"/>
          </p:cNvSpPr>
          <p:nvPr/>
        </p:nvSpPr>
        <p:spPr bwMode="auto">
          <a:xfrm>
            <a:off x="304800" y="27432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lgn="ctr">
              <a:spcBef>
                <a:spcPct val="0"/>
              </a:spcBef>
            </a:pPr>
            <a:r>
              <a:rPr lang="en-GB" altLang="es-ES" sz="4200">
                <a:effectLst/>
              </a:rPr>
              <a:t>Tema VII: La máquina  asíncrona</a:t>
            </a:r>
            <a:endParaRPr lang="es-ES_tradnl" altLang="es-ES" sz="2400">
              <a:effectLst/>
              <a:latin typeface="Times New Roman" pitchFamily="18" charset="0"/>
            </a:endParaRPr>
          </a:p>
        </p:txBody>
      </p:sp>
      <p:pic>
        <p:nvPicPr>
          <p:cNvPr id="7" name="Picture 4" descr="C:\Mis documentos\Fotos\escudo uniovi color trans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8938"/>
            <a:ext cx="1727200" cy="136366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 Box 5"/>
          <p:cNvSpPr txBox="1">
            <a:spLocks noChangeAspect="1" noChangeArrowheads="1"/>
          </p:cNvSpPr>
          <p:nvPr/>
        </p:nvSpPr>
        <p:spPr bwMode="auto">
          <a:xfrm>
            <a:off x="2205038" y="846138"/>
            <a:ext cx="498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ctr">
              <a:spcBef>
                <a:spcPct val="0"/>
              </a:spcBef>
            </a:pPr>
            <a:r>
              <a:rPr lang="es-ES_tradnl" altLang="es-ES" sz="3400" dirty="0">
                <a:solidFill>
                  <a:schemeClr val="tx2"/>
                </a:solidFill>
                <a:latin typeface="Arial" charset="0"/>
              </a:rPr>
              <a:t>Universidad de Oviedo</a:t>
            </a:r>
            <a:r>
              <a:rPr lang="es-ES_tradnl" altLang="es-ES" sz="3600" dirty="0">
                <a:solidFill>
                  <a:srgbClr val="2700AC"/>
                </a:solidFill>
                <a:latin typeface="Arial" charset="0"/>
              </a:rPr>
              <a:t> </a:t>
            </a:r>
          </a:p>
        </p:txBody>
      </p:sp>
      <p:sp>
        <p:nvSpPr>
          <p:cNvPr id="9" name="Rectángulo 8"/>
          <p:cNvSpPr/>
          <p:nvPr/>
        </p:nvSpPr>
        <p:spPr>
          <a:xfrm>
            <a:off x="2411760" y="5301207"/>
            <a:ext cx="4536504" cy="1238801"/>
          </a:xfrm>
          <a:prstGeom prst="rect">
            <a:avLst/>
          </a:prstGeom>
          <a:effectLst>
            <a:glow rad="127000">
              <a:schemeClr val="tx1"/>
            </a:glow>
          </a:effectLst>
        </p:spPr>
        <p:txBody>
          <a:bodyPr wrap="square">
            <a:spAutoFit/>
          </a:bodyPr>
          <a:lstStyle/>
          <a:p>
            <a:pPr>
              <a:buClr>
                <a:schemeClr val="accent1"/>
              </a:buClr>
              <a:buSzPct val="75000"/>
              <a:buFont typeface="Monotype Sorts" charset="2"/>
              <a:buNone/>
            </a:pPr>
            <a:r>
              <a:rPr lang="es-ES_tradnl" sz="2100" dirty="0"/>
              <a:t>Dpto. de Ingeniería Eléctrica</a:t>
            </a:r>
          </a:p>
          <a:p>
            <a:pPr>
              <a:buClr>
                <a:schemeClr val="accent1"/>
              </a:buClr>
              <a:buSzPct val="75000"/>
              <a:buFont typeface="Monotype Sorts" charset="2"/>
              <a:buNone/>
            </a:pPr>
            <a:r>
              <a:rPr lang="es-ES_tradnl" dirty="0"/>
              <a:t>Grupo de Investigación en el Diagnóstico </a:t>
            </a:r>
          </a:p>
          <a:p>
            <a:pPr>
              <a:buClr>
                <a:schemeClr val="accent1"/>
              </a:buClr>
              <a:buSzPct val="75000"/>
              <a:buFont typeface="Monotype Sorts" charset="2"/>
              <a:buNone/>
            </a:pPr>
            <a:r>
              <a:rPr lang="es-ES_tradnl" dirty="0"/>
              <a:t>de Máquinas e Instalaciones Eléctricas</a:t>
            </a:r>
          </a:p>
          <a:p>
            <a:pPr>
              <a:buClr>
                <a:schemeClr val="accent1"/>
              </a:buClr>
              <a:buSzPct val="75000"/>
              <a:buFont typeface="Monotype Sorts" charset="2"/>
              <a:buNone/>
            </a:pPr>
            <a:r>
              <a:rPr lang="es-ES_tradnl" sz="1050" dirty="0"/>
              <a:t>http://www.dimie.uniovi.es</a:t>
            </a:r>
          </a:p>
        </p:txBody>
      </p:sp>
      <p:pic>
        <p:nvPicPr>
          <p:cNvPr id="10" name="Picture 2" descr="DIMIELOGO_F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5441262"/>
            <a:ext cx="1887451" cy="101207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cover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050"/>
          <p:cNvSpPr>
            <a:spLocks noChangeArrowheads="1"/>
          </p:cNvSpPr>
          <p:nvPr/>
        </p:nvSpPr>
        <p:spPr bwMode="auto">
          <a:xfrm>
            <a:off x="6858000" y="5211763"/>
            <a:ext cx="1981200" cy="1112837"/>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nvGrpSpPr>
          <p:cNvPr id="340996" name="Group 2052"/>
          <p:cNvGrpSpPr>
            <a:grpSpLocks noChangeAspect="1"/>
          </p:cNvGrpSpPr>
          <p:nvPr/>
        </p:nvGrpSpPr>
        <p:grpSpPr bwMode="auto">
          <a:xfrm>
            <a:off x="533400" y="2590800"/>
            <a:ext cx="5922963" cy="2130425"/>
            <a:chOff x="672" y="1440"/>
            <a:chExt cx="3398" cy="1222"/>
          </a:xfrm>
        </p:grpSpPr>
        <p:sp>
          <p:nvSpPr>
            <p:cNvPr id="340997" name="Rectangle 2053"/>
            <p:cNvSpPr>
              <a:spLocks noChangeAspect="1" noChangeArrowheads="1"/>
            </p:cNvSpPr>
            <p:nvPr/>
          </p:nvSpPr>
          <p:spPr bwMode="auto">
            <a:xfrm>
              <a:off x="672" y="1440"/>
              <a:ext cx="3398" cy="1219"/>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40998" name="Picture 2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440"/>
              <a:ext cx="3397" cy="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340999" name="Rectangle 2055"/>
          <p:cNvSpPr>
            <a:spLocks noChangeArrowheads="1"/>
          </p:cNvSpPr>
          <p:nvPr/>
        </p:nvSpPr>
        <p:spPr bwMode="auto">
          <a:xfrm>
            <a:off x="609600" y="2971800"/>
            <a:ext cx="685800" cy="9144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1000" name="Rectangle 2056"/>
          <p:cNvSpPr>
            <a:spLocks noChangeArrowheads="1"/>
          </p:cNvSpPr>
          <p:nvPr/>
        </p:nvSpPr>
        <p:spPr bwMode="auto">
          <a:xfrm>
            <a:off x="1905000" y="2743200"/>
            <a:ext cx="3352800" cy="16764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1001" name="Text Box 2057"/>
          <p:cNvSpPr txBox="1">
            <a:spLocks noChangeArrowheads="1"/>
          </p:cNvSpPr>
          <p:nvPr/>
        </p:nvSpPr>
        <p:spPr bwMode="auto">
          <a:xfrm>
            <a:off x="2362200" y="4800600"/>
            <a:ext cx="2122488"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spcBef>
                <a:spcPct val="0"/>
              </a:spcBef>
            </a:pPr>
            <a:r>
              <a:rPr lang="es-ES_tradnl" altLang="es-ES" sz="2000">
                <a:effectLst/>
              </a:rPr>
              <a:t>Zona de ranura</a:t>
            </a:r>
            <a:endParaRPr lang="es-ES_tradnl" altLang="es-ES" sz="2400">
              <a:effectLst/>
              <a:latin typeface="Times New Roman" pitchFamily="18" charset="0"/>
            </a:endParaRPr>
          </a:p>
        </p:txBody>
      </p:sp>
      <p:sp>
        <p:nvSpPr>
          <p:cNvPr id="341002" name="Text Box 2058"/>
          <p:cNvSpPr txBox="1">
            <a:spLocks noChangeArrowheads="1"/>
          </p:cNvSpPr>
          <p:nvPr/>
        </p:nvSpPr>
        <p:spPr bwMode="auto">
          <a:xfrm>
            <a:off x="457200" y="4754563"/>
            <a:ext cx="1438275"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spcBef>
                <a:spcPct val="0"/>
              </a:spcBef>
            </a:pPr>
            <a:r>
              <a:rPr lang="es-ES_tradnl" altLang="es-ES" sz="2000">
                <a:effectLst/>
              </a:rPr>
              <a:t>Cabeza</a:t>
            </a:r>
          </a:p>
          <a:p>
            <a:pPr algn="l">
              <a:spcBef>
                <a:spcPct val="0"/>
              </a:spcBef>
            </a:pPr>
            <a:r>
              <a:rPr lang="es-ES_tradnl" altLang="es-ES" sz="2000">
                <a:effectLst/>
              </a:rPr>
              <a:t>de bobina</a:t>
            </a:r>
            <a:endParaRPr lang="es-ES_tradnl" altLang="es-ES" sz="2400">
              <a:effectLst/>
              <a:latin typeface="Times New Roman" pitchFamily="18" charset="0"/>
            </a:endParaRPr>
          </a:p>
        </p:txBody>
      </p:sp>
      <p:sp>
        <p:nvSpPr>
          <p:cNvPr id="341003" name="Line 2059"/>
          <p:cNvSpPr>
            <a:spLocks noChangeShapeType="1"/>
          </p:cNvSpPr>
          <p:nvPr/>
        </p:nvSpPr>
        <p:spPr bwMode="auto">
          <a:xfrm>
            <a:off x="914400" y="3886200"/>
            <a:ext cx="0" cy="9906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1004" name="Line 2060"/>
          <p:cNvSpPr>
            <a:spLocks noChangeShapeType="1"/>
          </p:cNvSpPr>
          <p:nvPr/>
        </p:nvSpPr>
        <p:spPr bwMode="auto">
          <a:xfrm>
            <a:off x="3276600" y="4419600"/>
            <a:ext cx="0" cy="5334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1005" name="Rectangle 2061"/>
          <p:cNvSpPr>
            <a:spLocks noChangeArrowheads="1"/>
          </p:cNvSpPr>
          <p:nvPr/>
        </p:nvSpPr>
        <p:spPr bwMode="auto">
          <a:xfrm>
            <a:off x="4495800" y="5211763"/>
            <a:ext cx="1981200" cy="1112837"/>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aphicFrame>
        <p:nvGraphicFramePr>
          <p:cNvPr id="341006" name="Object 2062">
            <a:hlinkClick r:id="" action="ppaction://ole?verb=0"/>
          </p:cNvPr>
          <p:cNvGraphicFramePr>
            <a:graphicFrameLocks noChangeAspect="1"/>
          </p:cNvGraphicFramePr>
          <p:nvPr/>
        </p:nvGraphicFramePr>
        <p:xfrm>
          <a:off x="4419600" y="5257800"/>
          <a:ext cx="2138363" cy="1038225"/>
        </p:xfrm>
        <a:graphic>
          <a:graphicData uri="http://schemas.openxmlformats.org/presentationml/2006/ole">
            <mc:AlternateContent xmlns:mc="http://schemas.openxmlformats.org/markup-compatibility/2006">
              <mc:Choice xmlns:v="urn:schemas-microsoft-com:vml" Requires="v">
                <p:oleObj spid="_x0000_s653424" name="Película de vídeo" showAsIcon="1" r:id="rId4" imgW="1066680" imgH="518040" progId="Package">
                  <p:embed/>
                </p:oleObj>
              </mc:Choice>
              <mc:Fallback>
                <p:oleObj name="Película de vídeo" showAsIcon="1" r:id="rId4" imgW="1066680" imgH="518040" progId="Package">
                  <p:embed/>
                  <p:pic>
                    <p:nvPicPr>
                      <p:cNvPr id="0" name="Object 20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257800"/>
                        <a:ext cx="2138363"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1007" name="Object 2063">
            <a:hlinkClick r:id="" action="ppaction://ole?verb=0"/>
          </p:cNvPr>
          <p:cNvGraphicFramePr>
            <a:graphicFrameLocks noChangeAspect="1"/>
          </p:cNvGraphicFramePr>
          <p:nvPr/>
        </p:nvGraphicFramePr>
        <p:xfrm>
          <a:off x="6781800" y="5334000"/>
          <a:ext cx="2138363" cy="1038225"/>
        </p:xfrm>
        <a:graphic>
          <a:graphicData uri="http://schemas.openxmlformats.org/presentationml/2006/ole">
            <mc:AlternateContent xmlns:mc="http://schemas.openxmlformats.org/markup-compatibility/2006">
              <mc:Choice xmlns:v="urn:schemas-microsoft-com:vml" Requires="v">
                <p:oleObj spid="_x0000_s653425" name="Película de vídeo" showAsIcon="1" r:id="rId6" imgW="1066680" imgH="518040" progId="avifile">
                  <p:embed/>
                </p:oleObj>
              </mc:Choice>
              <mc:Fallback>
                <p:oleObj name="Película de vídeo" showAsIcon="1" r:id="rId6" imgW="1066680" imgH="518040" progId="avifile">
                  <p:embed/>
                  <p:pic>
                    <p:nvPicPr>
                      <p:cNvPr id="0" name="Object 20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5334000"/>
                        <a:ext cx="2138363"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1008" name="Rectangle 2064"/>
          <p:cNvSpPr>
            <a:spLocks noChangeArrowheads="1"/>
          </p:cNvSpPr>
          <p:nvPr/>
        </p:nvSpPr>
        <p:spPr bwMode="auto">
          <a:xfrm>
            <a:off x="7086600" y="2713038"/>
            <a:ext cx="1447800" cy="1824037"/>
          </a:xfrm>
          <a:prstGeom prst="rect">
            <a:avLst/>
          </a:prstGeom>
          <a:solidFill>
            <a:schemeClr val="tx1"/>
          </a:solidFill>
          <a:ln w="6350">
            <a:miter lim="800000"/>
            <a:headEnd/>
            <a:tailEnd/>
          </a:ln>
          <a:effectLst/>
          <a:scene3d>
            <a:camera prst="legacyObliqueTopRight"/>
            <a:lightRig rig="legacyFlat3" dir="b"/>
          </a:scene3d>
          <a:sp3d extrusionH="201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41009" name="Picture 2065" descr="C:\Mis documentos\Plaza Titular de Universidad\fotos nuevas\cond1.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2705100"/>
            <a:ext cx="1452563" cy="1844675"/>
          </a:xfrm>
          <a:prstGeom prst="rect">
            <a:avLst/>
          </a:prstGeom>
          <a:noFill/>
          <a:extLst>
            <a:ext uri="{909E8E84-426E-40DD-AFC4-6F175D3DCCD1}">
              <a14:hiddenFill xmlns:a14="http://schemas.microsoft.com/office/drawing/2010/main">
                <a:solidFill>
                  <a:srgbClr val="FFFFFF"/>
                </a:solidFill>
              </a14:hiddenFill>
            </a:ext>
          </a:extLst>
        </p:spPr>
      </p:pic>
      <p:sp>
        <p:nvSpPr>
          <p:cNvPr id="341010" name="Rectangle 2066"/>
          <p:cNvSpPr>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200">
                <a:latin typeface="Tahoma" pitchFamily="34" charset="0"/>
              </a:rPr>
              <a:t>7.3.2. Elementos del aislamiento estatórico en motores con devanados preformados III</a:t>
            </a:r>
            <a:endParaRPr lang="es-ES_tradnl" altLang="es-ES" b="0"/>
          </a:p>
        </p:txBody>
      </p:sp>
      <p:sp>
        <p:nvSpPr>
          <p:cNvPr id="341011" name="Text Box 2067"/>
          <p:cNvSpPr txBox="1">
            <a:spLocks noChangeArrowheads="1"/>
          </p:cNvSpPr>
          <p:nvPr/>
        </p:nvSpPr>
        <p:spPr bwMode="auto">
          <a:xfrm>
            <a:off x="2222500" y="33782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Fotografías realizadas en los talleres de ABB Service - Gijón</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63500" y="76200"/>
            <a:ext cx="9067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300">
                <a:latin typeface="Tahoma" pitchFamily="34" charset="0"/>
              </a:rPr>
              <a:t>Funcionamiento del inversor III</a:t>
            </a:r>
            <a:endParaRPr lang="es-ES_tradnl" altLang="es-ES" sz="4300" b="0">
              <a:latin typeface="Tahoma" pitchFamily="34" charset="0"/>
            </a:endParaRPr>
          </a:p>
        </p:txBody>
      </p:sp>
      <p:grpSp>
        <p:nvGrpSpPr>
          <p:cNvPr id="488456" name="Group 8"/>
          <p:cNvGrpSpPr>
            <a:grpSpLocks/>
          </p:cNvGrpSpPr>
          <p:nvPr/>
        </p:nvGrpSpPr>
        <p:grpSpPr bwMode="auto">
          <a:xfrm>
            <a:off x="241300" y="1143000"/>
            <a:ext cx="4406900" cy="2544763"/>
            <a:chOff x="2984" y="720"/>
            <a:chExt cx="2776" cy="1603"/>
          </a:xfrm>
        </p:grpSpPr>
        <p:sp>
          <p:nvSpPr>
            <p:cNvPr id="488455" name="Rectangle 7"/>
            <p:cNvSpPr>
              <a:spLocks noChangeArrowheads="1"/>
            </p:cNvSpPr>
            <p:nvPr/>
          </p:nvSpPr>
          <p:spPr bwMode="auto">
            <a:xfrm>
              <a:off x="2984" y="720"/>
              <a:ext cx="2728" cy="1600"/>
            </a:xfrm>
            <a:prstGeom prst="rect">
              <a:avLst/>
            </a:prstGeom>
            <a:solidFill>
              <a:schemeClr val="tx1"/>
            </a:solidFill>
            <a:ln w="952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488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 y="744"/>
              <a:ext cx="2764" cy="157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8458" name="Group 10"/>
          <p:cNvGrpSpPr>
            <a:grpSpLocks/>
          </p:cNvGrpSpPr>
          <p:nvPr/>
        </p:nvGrpSpPr>
        <p:grpSpPr bwMode="auto">
          <a:xfrm>
            <a:off x="241300" y="4038600"/>
            <a:ext cx="3810000" cy="2286000"/>
            <a:chOff x="96" y="2592"/>
            <a:chExt cx="2400" cy="1440"/>
          </a:xfrm>
        </p:grpSpPr>
        <p:sp>
          <p:nvSpPr>
            <p:cNvPr id="488457" name="Rectangle 9"/>
            <p:cNvSpPr>
              <a:spLocks noChangeArrowheads="1"/>
            </p:cNvSpPr>
            <p:nvPr/>
          </p:nvSpPr>
          <p:spPr bwMode="auto">
            <a:xfrm>
              <a:off x="96" y="2592"/>
              <a:ext cx="2400" cy="1440"/>
            </a:xfrm>
            <a:prstGeom prst="rect">
              <a:avLst/>
            </a:prstGeom>
            <a:solidFill>
              <a:schemeClr val="tx1"/>
            </a:solidFill>
            <a:ln w="9525">
              <a:miter lim="800000"/>
              <a:headEnd/>
              <a:tailEnd/>
            </a:ln>
            <a:effectLst/>
            <a:scene3d>
              <a:camera prst="legacyObliqueTopRight"/>
              <a:lightRig rig="legacyFlat3" dir="b"/>
            </a:scene3d>
            <a:sp3d extrusionH="74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88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 y="2619"/>
              <a:ext cx="2390" cy="13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884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1389063"/>
            <a:ext cx="4305300" cy="20399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884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95713"/>
            <a:ext cx="4552950" cy="28336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88460" name="Text Box 12"/>
          <p:cNvSpPr txBox="1">
            <a:spLocks noChangeArrowheads="1"/>
          </p:cNvSpPr>
          <p:nvPr/>
        </p:nvSpPr>
        <p:spPr bwMode="auto">
          <a:xfrm>
            <a:off x="2374900" y="1676400"/>
            <a:ext cx="1905000" cy="54927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500">
                <a:effectLst>
                  <a:outerShdw blurRad="38100" dist="38100" dir="2700000" algn="tl">
                    <a:srgbClr val="000000"/>
                  </a:outerShdw>
                </a:effectLst>
              </a:rPr>
              <a:t>Señales modula-dora y portadora</a:t>
            </a:r>
            <a:endParaRPr lang="es-ES" altLang="es-ES" sz="1500">
              <a:effectLst>
                <a:outerShdw blurRad="38100" dist="38100" dir="2700000" algn="tl">
                  <a:srgbClr val="000000"/>
                </a:outerShdw>
              </a:effectLst>
            </a:endParaRPr>
          </a:p>
        </p:txBody>
      </p:sp>
      <p:sp>
        <p:nvSpPr>
          <p:cNvPr id="488461" name="Text Box 13"/>
          <p:cNvSpPr txBox="1">
            <a:spLocks noChangeArrowheads="1"/>
          </p:cNvSpPr>
          <p:nvPr/>
        </p:nvSpPr>
        <p:spPr bwMode="auto">
          <a:xfrm>
            <a:off x="6686550" y="3960813"/>
            <a:ext cx="1752600" cy="9159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a:effectLst>
                  <a:outerShdw blurRad="38100" dist="38100" dir="2700000" algn="tl">
                    <a:srgbClr val="000000"/>
                  </a:outerShdw>
                </a:effectLst>
              </a:rPr>
              <a:t>TENSIÓN DE SALIDA EN LA FASE R</a:t>
            </a:r>
            <a:endParaRPr lang="es-ES" altLang="es-ES" sz="1800">
              <a:effectLst>
                <a:outerShdw blurRad="38100" dist="38100" dir="2700000" algn="tl">
                  <a:srgbClr val="000000"/>
                </a:outerShdw>
              </a:effectLst>
            </a:endParaRPr>
          </a:p>
        </p:txBody>
      </p:sp>
      <p:grpSp>
        <p:nvGrpSpPr>
          <p:cNvPr id="488469" name="Group 21"/>
          <p:cNvGrpSpPr>
            <a:grpSpLocks/>
          </p:cNvGrpSpPr>
          <p:nvPr/>
        </p:nvGrpSpPr>
        <p:grpSpPr bwMode="auto">
          <a:xfrm>
            <a:off x="4845050" y="3860800"/>
            <a:ext cx="3733800" cy="2438400"/>
            <a:chOff x="-776" y="2064"/>
            <a:chExt cx="392" cy="708"/>
          </a:xfrm>
        </p:grpSpPr>
        <p:sp>
          <p:nvSpPr>
            <p:cNvPr id="488463" name="Freeform 15"/>
            <p:cNvSpPr>
              <a:spLocks/>
            </p:cNvSpPr>
            <p:nvPr/>
          </p:nvSpPr>
          <p:spPr bwMode="auto">
            <a:xfrm>
              <a:off x="-776" y="2064"/>
              <a:ext cx="148" cy="354"/>
            </a:xfrm>
            <a:custGeom>
              <a:avLst/>
              <a:gdLst>
                <a:gd name="T0" fmla="*/ 0 w 372"/>
                <a:gd name="T1" fmla="*/ 912 h 930"/>
                <a:gd name="T2" fmla="*/ 6 w 372"/>
                <a:gd name="T3" fmla="*/ 888 h 930"/>
                <a:gd name="T4" fmla="*/ 12 w 372"/>
                <a:gd name="T5" fmla="*/ 864 h 930"/>
                <a:gd name="T6" fmla="*/ 12 w 372"/>
                <a:gd name="T7" fmla="*/ 840 h 930"/>
                <a:gd name="T8" fmla="*/ 18 w 372"/>
                <a:gd name="T9" fmla="*/ 816 h 930"/>
                <a:gd name="T10" fmla="*/ 24 w 372"/>
                <a:gd name="T11" fmla="*/ 792 h 930"/>
                <a:gd name="T12" fmla="*/ 24 w 372"/>
                <a:gd name="T13" fmla="*/ 768 h 930"/>
                <a:gd name="T14" fmla="*/ 30 w 372"/>
                <a:gd name="T15" fmla="*/ 744 h 930"/>
                <a:gd name="T16" fmla="*/ 36 w 372"/>
                <a:gd name="T17" fmla="*/ 720 h 930"/>
                <a:gd name="T18" fmla="*/ 36 w 372"/>
                <a:gd name="T19" fmla="*/ 696 h 930"/>
                <a:gd name="T20" fmla="*/ 42 w 372"/>
                <a:gd name="T21" fmla="*/ 672 h 930"/>
                <a:gd name="T22" fmla="*/ 48 w 372"/>
                <a:gd name="T23" fmla="*/ 648 h 930"/>
                <a:gd name="T24" fmla="*/ 48 w 372"/>
                <a:gd name="T25" fmla="*/ 624 h 930"/>
                <a:gd name="T26" fmla="*/ 54 w 372"/>
                <a:gd name="T27" fmla="*/ 600 h 930"/>
                <a:gd name="T28" fmla="*/ 54 w 372"/>
                <a:gd name="T29" fmla="*/ 576 h 930"/>
                <a:gd name="T30" fmla="*/ 60 w 372"/>
                <a:gd name="T31" fmla="*/ 552 h 930"/>
                <a:gd name="T32" fmla="*/ 66 w 372"/>
                <a:gd name="T33" fmla="*/ 528 h 930"/>
                <a:gd name="T34" fmla="*/ 72 w 372"/>
                <a:gd name="T35" fmla="*/ 504 h 930"/>
                <a:gd name="T36" fmla="*/ 72 w 372"/>
                <a:gd name="T37" fmla="*/ 480 h 930"/>
                <a:gd name="T38" fmla="*/ 78 w 372"/>
                <a:gd name="T39" fmla="*/ 456 h 930"/>
                <a:gd name="T40" fmla="*/ 84 w 372"/>
                <a:gd name="T41" fmla="*/ 432 h 930"/>
                <a:gd name="T42" fmla="*/ 90 w 372"/>
                <a:gd name="T43" fmla="*/ 408 h 930"/>
                <a:gd name="T44" fmla="*/ 90 w 372"/>
                <a:gd name="T45" fmla="*/ 384 h 930"/>
                <a:gd name="T46" fmla="*/ 96 w 372"/>
                <a:gd name="T47" fmla="*/ 360 h 930"/>
                <a:gd name="T48" fmla="*/ 102 w 372"/>
                <a:gd name="T49" fmla="*/ 342 h 930"/>
                <a:gd name="T50" fmla="*/ 102 w 372"/>
                <a:gd name="T51" fmla="*/ 318 h 930"/>
                <a:gd name="T52" fmla="*/ 108 w 372"/>
                <a:gd name="T53" fmla="*/ 300 h 930"/>
                <a:gd name="T54" fmla="*/ 114 w 372"/>
                <a:gd name="T55" fmla="*/ 276 h 930"/>
                <a:gd name="T56" fmla="*/ 120 w 372"/>
                <a:gd name="T57" fmla="*/ 258 h 930"/>
                <a:gd name="T58" fmla="*/ 126 w 372"/>
                <a:gd name="T59" fmla="*/ 240 h 930"/>
                <a:gd name="T60" fmla="*/ 126 w 372"/>
                <a:gd name="T61" fmla="*/ 216 h 930"/>
                <a:gd name="T62" fmla="*/ 132 w 372"/>
                <a:gd name="T63" fmla="*/ 192 h 930"/>
                <a:gd name="T64" fmla="*/ 138 w 372"/>
                <a:gd name="T65" fmla="*/ 168 h 930"/>
                <a:gd name="T66" fmla="*/ 144 w 372"/>
                <a:gd name="T67" fmla="*/ 150 h 930"/>
                <a:gd name="T68" fmla="*/ 150 w 372"/>
                <a:gd name="T69" fmla="*/ 126 h 930"/>
                <a:gd name="T70" fmla="*/ 156 w 372"/>
                <a:gd name="T71" fmla="*/ 108 h 930"/>
                <a:gd name="T72" fmla="*/ 162 w 372"/>
                <a:gd name="T73" fmla="*/ 90 h 930"/>
                <a:gd name="T74" fmla="*/ 174 w 372"/>
                <a:gd name="T75" fmla="*/ 72 h 930"/>
                <a:gd name="T76" fmla="*/ 180 w 372"/>
                <a:gd name="T77" fmla="*/ 54 h 930"/>
                <a:gd name="T78" fmla="*/ 186 w 372"/>
                <a:gd name="T79" fmla="*/ 36 h 930"/>
                <a:gd name="T80" fmla="*/ 198 w 372"/>
                <a:gd name="T81" fmla="*/ 24 h 930"/>
                <a:gd name="T82" fmla="*/ 210 w 372"/>
                <a:gd name="T83" fmla="*/ 12 h 930"/>
                <a:gd name="T84" fmla="*/ 222 w 372"/>
                <a:gd name="T85" fmla="*/ 0 h 930"/>
                <a:gd name="T86" fmla="*/ 240 w 372"/>
                <a:gd name="T87" fmla="*/ 6 h 930"/>
                <a:gd name="T88" fmla="*/ 252 w 372"/>
                <a:gd name="T89" fmla="*/ 18 h 930"/>
                <a:gd name="T90" fmla="*/ 264 w 372"/>
                <a:gd name="T91" fmla="*/ 30 h 930"/>
                <a:gd name="T92" fmla="*/ 276 w 372"/>
                <a:gd name="T93" fmla="*/ 42 h 930"/>
                <a:gd name="T94" fmla="*/ 282 w 372"/>
                <a:gd name="T95" fmla="*/ 60 h 930"/>
                <a:gd name="T96" fmla="*/ 288 w 372"/>
                <a:gd name="T97" fmla="*/ 84 h 930"/>
                <a:gd name="T98" fmla="*/ 300 w 372"/>
                <a:gd name="T99" fmla="*/ 102 h 930"/>
                <a:gd name="T100" fmla="*/ 306 w 372"/>
                <a:gd name="T101" fmla="*/ 126 h 930"/>
                <a:gd name="T102" fmla="*/ 312 w 372"/>
                <a:gd name="T103" fmla="*/ 144 h 930"/>
                <a:gd name="T104" fmla="*/ 318 w 372"/>
                <a:gd name="T105" fmla="*/ 162 h 930"/>
                <a:gd name="T106" fmla="*/ 324 w 372"/>
                <a:gd name="T107" fmla="*/ 186 h 930"/>
                <a:gd name="T108" fmla="*/ 330 w 372"/>
                <a:gd name="T109" fmla="*/ 210 h 930"/>
                <a:gd name="T110" fmla="*/ 336 w 372"/>
                <a:gd name="T111" fmla="*/ 234 h 930"/>
                <a:gd name="T112" fmla="*/ 342 w 372"/>
                <a:gd name="T113" fmla="*/ 258 h 930"/>
                <a:gd name="T114" fmla="*/ 348 w 372"/>
                <a:gd name="T115" fmla="*/ 282 h 930"/>
                <a:gd name="T116" fmla="*/ 348 w 372"/>
                <a:gd name="T117" fmla="*/ 306 h 930"/>
                <a:gd name="T118" fmla="*/ 354 w 372"/>
                <a:gd name="T119" fmla="*/ 324 h 930"/>
                <a:gd name="T120" fmla="*/ 360 w 372"/>
                <a:gd name="T121" fmla="*/ 348 h 930"/>
                <a:gd name="T122" fmla="*/ 366 w 372"/>
                <a:gd name="T123" fmla="*/ 372 h 930"/>
                <a:gd name="T124" fmla="*/ 372 w 372"/>
                <a:gd name="T125" fmla="*/ 39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 h="930">
                  <a:moveTo>
                    <a:pt x="0" y="930"/>
                  </a:moveTo>
                  <a:lnTo>
                    <a:pt x="0" y="924"/>
                  </a:lnTo>
                  <a:lnTo>
                    <a:pt x="0" y="918"/>
                  </a:lnTo>
                  <a:lnTo>
                    <a:pt x="0" y="912"/>
                  </a:lnTo>
                  <a:lnTo>
                    <a:pt x="6" y="906"/>
                  </a:lnTo>
                  <a:lnTo>
                    <a:pt x="6" y="900"/>
                  </a:lnTo>
                  <a:lnTo>
                    <a:pt x="6" y="894"/>
                  </a:lnTo>
                  <a:lnTo>
                    <a:pt x="6" y="888"/>
                  </a:lnTo>
                  <a:lnTo>
                    <a:pt x="6" y="882"/>
                  </a:lnTo>
                  <a:lnTo>
                    <a:pt x="6" y="876"/>
                  </a:lnTo>
                  <a:lnTo>
                    <a:pt x="12" y="870"/>
                  </a:lnTo>
                  <a:lnTo>
                    <a:pt x="12" y="864"/>
                  </a:lnTo>
                  <a:lnTo>
                    <a:pt x="12" y="858"/>
                  </a:lnTo>
                  <a:lnTo>
                    <a:pt x="12" y="852"/>
                  </a:lnTo>
                  <a:lnTo>
                    <a:pt x="12" y="846"/>
                  </a:lnTo>
                  <a:lnTo>
                    <a:pt x="12" y="840"/>
                  </a:lnTo>
                  <a:lnTo>
                    <a:pt x="18" y="834"/>
                  </a:lnTo>
                  <a:lnTo>
                    <a:pt x="18" y="828"/>
                  </a:lnTo>
                  <a:lnTo>
                    <a:pt x="18" y="822"/>
                  </a:lnTo>
                  <a:lnTo>
                    <a:pt x="18" y="816"/>
                  </a:lnTo>
                  <a:lnTo>
                    <a:pt x="18" y="810"/>
                  </a:lnTo>
                  <a:lnTo>
                    <a:pt x="18" y="804"/>
                  </a:lnTo>
                  <a:lnTo>
                    <a:pt x="18" y="798"/>
                  </a:lnTo>
                  <a:lnTo>
                    <a:pt x="24" y="792"/>
                  </a:lnTo>
                  <a:lnTo>
                    <a:pt x="24" y="786"/>
                  </a:lnTo>
                  <a:lnTo>
                    <a:pt x="24" y="780"/>
                  </a:lnTo>
                  <a:lnTo>
                    <a:pt x="24" y="774"/>
                  </a:lnTo>
                  <a:lnTo>
                    <a:pt x="24" y="768"/>
                  </a:lnTo>
                  <a:lnTo>
                    <a:pt x="24" y="762"/>
                  </a:lnTo>
                  <a:lnTo>
                    <a:pt x="30" y="756"/>
                  </a:lnTo>
                  <a:lnTo>
                    <a:pt x="30" y="750"/>
                  </a:lnTo>
                  <a:lnTo>
                    <a:pt x="30" y="744"/>
                  </a:lnTo>
                  <a:lnTo>
                    <a:pt x="30" y="738"/>
                  </a:lnTo>
                  <a:lnTo>
                    <a:pt x="30" y="732"/>
                  </a:lnTo>
                  <a:lnTo>
                    <a:pt x="30" y="726"/>
                  </a:lnTo>
                  <a:lnTo>
                    <a:pt x="36" y="720"/>
                  </a:lnTo>
                  <a:lnTo>
                    <a:pt x="36" y="714"/>
                  </a:lnTo>
                  <a:lnTo>
                    <a:pt x="36" y="708"/>
                  </a:lnTo>
                  <a:lnTo>
                    <a:pt x="36" y="702"/>
                  </a:lnTo>
                  <a:lnTo>
                    <a:pt x="36" y="696"/>
                  </a:lnTo>
                  <a:lnTo>
                    <a:pt x="36" y="690"/>
                  </a:lnTo>
                  <a:lnTo>
                    <a:pt x="42" y="684"/>
                  </a:lnTo>
                  <a:lnTo>
                    <a:pt x="42" y="678"/>
                  </a:lnTo>
                  <a:lnTo>
                    <a:pt x="42" y="672"/>
                  </a:lnTo>
                  <a:lnTo>
                    <a:pt x="42" y="666"/>
                  </a:lnTo>
                  <a:lnTo>
                    <a:pt x="42" y="660"/>
                  </a:lnTo>
                  <a:lnTo>
                    <a:pt x="42" y="654"/>
                  </a:lnTo>
                  <a:lnTo>
                    <a:pt x="48" y="648"/>
                  </a:lnTo>
                  <a:lnTo>
                    <a:pt x="48" y="642"/>
                  </a:lnTo>
                  <a:lnTo>
                    <a:pt x="48" y="636"/>
                  </a:lnTo>
                  <a:lnTo>
                    <a:pt x="48" y="630"/>
                  </a:lnTo>
                  <a:lnTo>
                    <a:pt x="48" y="624"/>
                  </a:lnTo>
                  <a:lnTo>
                    <a:pt x="48" y="618"/>
                  </a:lnTo>
                  <a:lnTo>
                    <a:pt x="54" y="612"/>
                  </a:lnTo>
                  <a:lnTo>
                    <a:pt x="54" y="606"/>
                  </a:lnTo>
                  <a:lnTo>
                    <a:pt x="54" y="600"/>
                  </a:lnTo>
                  <a:lnTo>
                    <a:pt x="54" y="594"/>
                  </a:lnTo>
                  <a:lnTo>
                    <a:pt x="54" y="588"/>
                  </a:lnTo>
                  <a:lnTo>
                    <a:pt x="54" y="582"/>
                  </a:lnTo>
                  <a:lnTo>
                    <a:pt x="54" y="576"/>
                  </a:lnTo>
                  <a:lnTo>
                    <a:pt x="60" y="570"/>
                  </a:lnTo>
                  <a:lnTo>
                    <a:pt x="60" y="564"/>
                  </a:lnTo>
                  <a:lnTo>
                    <a:pt x="60" y="558"/>
                  </a:lnTo>
                  <a:lnTo>
                    <a:pt x="60" y="552"/>
                  </a:lnTo>
                  <a:lnTo>
                    <a:pt x="60" y="546"/>
                  </a:lnTo>
                  <a:lnTo>
                    <a:pt x="66" y="540"/>
                  </a:lnTo>
                  <a:lnTo>
                    <a:pt x="66" y="534"/>
                  </a:lnTo>
                  <a:lnTo>
                    <a:pt x="66" y="528"/>
                  </a:lnTo>
                  <a:lnTo>
                    <a:pt x="66" y="522"/>
                  </a:lnTo>
                  <a:lnTo>
                    <a:pt x="66" y="516"/>
                  </a:lnTo>
                  <a:lnTo>
                    <a:pt x="66" y="510"/>
                  </a:lnTo>
                  <a:lnTo>
                    <a:pt x="72" y="504"/>
                  </a:lnTo>
                  <a:lnTo>
                    <a:pt x="72" y="498"/>
                  </a:lnTo>
                  <a:lnTo>
                    <a:pt x="72" y="492"/>
                  </a:lnTo>
                  <a:lnTo>
                    <a:pt x="72" y="486"/>
                  </a:lnTo>
                  <a:lnTo>
                    <a:pt x="72" y="480"/>
                  </a:lnTo>
                  <a:lnTo>
                    <a:pt x="78" y="474"/>
                  </a:lnTo>
                  <a:lnTo>
                    <a:pt x="78" y="468"/>
                  </a:lnTo>
                  <a:lnTo>
                    <a:pt x="78" y="462"/>
                  </a:lnTo>
                  <a:lnTo>
                    <a:pt x="78" y="456"/>
                  </a:lnTo>
                  <a:lnTo>
                    <a:pt x="78" y="450"/>
                  </a:lnTo>
                  <a:lnTo>
                    <a:pt x="78" y="444"/>
                  </a:lnTo>
                  <a:lnTo>
                    <a:pt x="84" y="438"/>
                  </a:lnTo>
                  <a:lnTo>
                    <a:pt x="84" y="432"/>
                  </a:lnTo>
                  <a:lnTo>
                    <a:pt x="84" y="426"/>
                  </a:lnTo>
                  <a:lnTo>
                    <a:pt x="84" y="420"/>
                  </a:lnTo>
                  <a:lnTo>
                    <a:pt x="84" y="414"/>
                  </a:lnTo>
                  <a:lnTo>
                    <a:pt x="90" y="408"/>
                  </a:lnTo>
                  <a:lnTo>
                    <a:pt x="90" y="402"/>
                  </a:lnTo>
                  <a:lnTo>
                    <a:pt x="90" y="396"/>
                  </a:lnTo>
                  <a:lnTo>
                    <a:pt x="90" y="390"/>
                  </a:lnTo>
                  <a:lnTo>
                    <a:pt x="90" y="384"/>
                  </a:lnTo>
                  <a:lnTo>
                    <a:pt x="90" y="378"/>
                  </a:lnTo>
                  <a:lnTo>
                    <a:pt x="96" y="372"/>
                  </a:lnTo>
                  <a:lnTo>
                    <a:pt x="96" y="366"/>
                  </a:lnTo>
                  <a:lnTo>
                    <a:pt x="96" y="360"/>
                  </a:lnTo>
                  <a:lnTo>
                    <a:pt x="96" y="354"/>
                  </a:lnTo>
                  <a:lnTo>
                    <a:pt x="96" y="348"/>
                  </a:lnTo>
                  <a:lnTo>
                    <a:pt x="102" y="348"/>
                  </a:lnTo>
                  <a:lnTo>
                    <a:pt x="102" y="342"/>
                  </a:lnTo>
                  <a:lnTo>
                    <a:pt x="102" y="336"/>
                  </a:lnTo>
                  <a:lnTo>
                    <a:pt x="102" y="330"/>
                  </a:lnTo>
                  <a:lnTo>
                    <a:pt x="102" y="324"/>
                  </a:lnTo>
                  <a:lnTo>
                    <a:pt x="102" y="318"/>
                  </a:lnTo>
                  <a:lnTo>
                    <a:pt x="108" y="318"/>
                  </a:lnTo>
                  <a:lnTo>
                    <a:pt x="108" y="312"/>
                  </a:lnTo>
                  <a:lnTo>
                    <a:pt x="108" y="306"/>
                  </a:lnTo>
                  <a:lnTo>
                    <a:pt x="108" y="300"/>
                  </a:lnTo>
                  <a:lnTo>
                    <a:pt x="108" y="294"/>
                  </a:lnTo>
                  <a:lnTo>
                    <a:pt x="114" y="288"/>
                  </a:lnTo>
                  <a:lnTo>
                    <a:pt x="114" y="282"/>
                  </a:lnTo>
                  <a:lnTo>
                    <a:pt x="114" y="276"/>
                  </a:lnTo>
                  <a:lnTo>
                    <a:pt x="114" y="270"/>
                  </a:lnTo>
                  <a:lnTo>
                    <a:pt x="114" y="264"/>
                  </a:lnTo>
                  <a:lnTo>
                    <a:pt x="120" y="264"/>
                  </a:lnTo>
                  <a:lnTo>
                    <a:pt x="120" y="258"/>
                  </a:lnTo>
                  <a:lnTo>
                    <a:pt x="120" y="252"/>
                  </a:lnTo>
                  <a:lnTo>
                    <a:pt x="120" y="246"/>
                  </a:lnTo>
                  <a:lnTo>
                    <a:pt x="120" y="240"/>
                  </a:lnTo>
                  <a:lnTo>
                    <a:pt x="126" y="240"/>
                  </a:lnTo>
                  <a:lnTo>
                    <a:pt x="126" y="234"/>
                  </a:lnTo>
                  <a:lnTo>
                    <a:pt x="126" y="228"/>
                  </a:lnTo>
                  <a:lnTo>
                    <a:pt x="126" y="222"/>
                  </a:lnTo>
                  <a:lnTo>
                    <a:pt x="126" y="216"/>
                  </a:lnTo>
                  <a:lnTo>
                    <a:pt x="132" y="210"/>
                  </a:lnTo>
                  <a:lnTo>
                    <a:pt x="132" y="204"/>
                  </a:lnTo>
                  <a:lnTo>
                    <a:pt x="132" y="198"/>
                  </a:lnTo>
                  <a:lnTo>
                    <a:pt x="132" y="192"/>
                  </a:lnTo>
                  <a:lnTo>
                    <a:pt x="138" y="186"/>
                  </a:lnTo>
                  <a:lnTo>
                    <a:pt x="138" y="180"/>
                  </a:lnTo>
                  <a:lnTo>
                    <a:pt x="138" y="174"/>
                  </a:lnTo>
                  <a:lnTo>
                    <a:pt x="138" y="168"/>
                  </a:lnTo>
                  <a:lnTo>
                    <a:pt x="144" y="168"/>
                  </a:lnTo>
                  <a:lnTo>
                    <a:pt x="144" y="162"/>
                  </a:lnTo>
                  <a:lnTo>
                    <a:pt x="144" y="156"/>
                  </a:lnTo>
                  <a:lnTo>
                    <a:pt x="144" y="150"/>
                  </a:lnTo>
                  <a:lnTo>
                    <a:pt x="150" y="144"/>
                  </a:lnTo>
                  <a:lnTo>
                    <a:pt x="150" y="138"/>
                  </a:lnTo>
                  <a:lnTo>
                    <a:pt x="150" y="132"/>
                  </a:lnTo>
                  <a:lnTo>
                    <a:pt x="150" y="126"/>
                  </a:lnTo>
                  <a:lnTo>
                    <a:pt x="156" y="126"/>
                  </a:lnTo>
                  <a:lnTo>
                    <a:pt x="156" y="120"/>
                  </a:lnTo>
                  <a:lnTo>
                    <a:pt x="156" y="114"/>
                  </a:lnTo>
                  <a:lnTo>
                    <a:pt x="156" y="108"/>
                  </a:lnTo>
                  <a:lnTo>
                    <a:pt x="162" y="108"/>
                  </a:lnTo>
                  <a:lnTo>
                    <a:pt x="162" y="102"/>
                  </a:lnTo>
                  <a:lnTo>
                    <a:pt x="162" y="96"/>
                  </a:lnTo>
                  <a:lnTo>
                    <a:pt x="162" y="90"/>
                  </a:lnTo>
                  <a:lnTo>
                    <a:pt x="168" y="90"/>
                  </a:lnTo>
                  <a:lnTo>
                    <a:pt x="168" y="84"/>
                  </a:lnTo>
                  <a:lnTo>
                    <a:pt x="168" y="78"/>
                  </a:lnTo>
                  <a:lnTo>
                    <a:pt x="174" y="72"/>
                  </a:lnTo>
                  <a:lnTo>
                    <a:pt x="174" y="66"/>
                  </a:lnTo>
                  <a:lnTo>
                    <a:pt x="174" y="60"/>
                  </a:lnTo>
                  <a:lnTo>
                    <a:pt x="180" y="60"/>
                  </a:lnTo>
                  <a:lnTo>
                    <a:pt x="180" y="54"/>
                  </a:lnTo>
                  <a:lnTo>
                    <a:pt x="180" y="48"/>
                  </a:lnTo>
                  <a:lnTo>
                    <a:pt x="186" y="48"/>
                  </a:lnTo>
                  <a:lnTo>
                    <a:pt x="186" y="42"/>
                  </a:lnTo>
                  <a:lnTo>
                    <a:pt x="186" y="36"/>
                  </a:lnTo>
                  <a:lnTo>
                    <a:pt x="192" y="36"/>
                  </a:lnTo>
                  <a:lnTo>
                    <a:pt x="192" y="30"/>
                  </a:lnTo>
                  <a:lnTo>
                    <a:pt x="198" y="30"/>
                  </a:lnTo>
                  <a:lnTo>
                    <a:pt x="198" y="24"/>
                  </a:lnTo>
                  <a:lnTo>
                    <a:pt x="198" y="18"/>
                  </a:lnTo>
                  <a:lnTo>
                    <a:pt x="204" y="18"/>
                  </a:lnTo>
                  <a:lnTo>
                    <a:pt x="204" y="12"/>
                  </a:lnTo>
                  <a:lnTo>
                    <a:pt x="210" y="12"/>
                  </a:lnTo>
                  <a:lnTo>
                    <a:pt x="210" y="6"/>
                  </a:lnTo>
                  <a:lnTo>
                    <a:pt x="216" y="6"/>
                  </a:lnTo>
                  <a:lnTo>
                    <a:pt x="222" y="6"/>
                  </a:lnTo>
                  <a:lnTo>
                    <a:pt x="222" y="0"/>
                  </a:lnTo>
                  <a:lnTo>
                    <a:pt x="228" y="0"/>
                  </a:lnTo>
                  <a:lnTo>
                    <a:pt x="234" y="0"/>
                  </a:lnTo>
                  <a:lnTo>
                    <a:pt x="234" y="6"/>
                  </a:lnTo>
                  <a:lnTo>
                    <a:pt x="240" y="6"/>
                  </a:lnTo>
                  <a:lnTo>
                    <a:pt x="246" y="6"/>
                  </a:lnTo>
                  <a:lnTo>
                    <a:pt x="246" y="12"/>
                  </a:lnTo>
                  <a:lnTo>
                    <a:pt x="252" y="12"/>
                  </a:lnTo>
                  <a:lnTo>
                    <a:pt x="252" y="18"/>
                  </a:lnTo>
                  <a:lnTo>
                    <a:pt x="258" y="18"/>
                  </a:lnTo>
                  <a:lnTo>
                    <a:pt x="258" y="24"/>
                  </a:lnTo>
                  <a:lnTo>
                    <a:pt x="264" y="24"/>
                  </a:lnTo>
                  <a:lnTo>
                    <a:pt x="264" y="30"/>
                  </a:lnTo>
                  <a:lnTo>
                    <a:pt x="270" y="30"/>
                  </a:lnTo>
                  <a:lnTo>
                    <a:pt x="270" y="36"/>
                  </a:lnTo>
                  <a:lnTo>
                    <a:pt x="270" y="42"/>
                  </a:lnTo>
                  <a:lnTo>
                    <a:pt x="276" y="42"/>
                  </a:lnTo>
                  <a:lnTo>
                    <a:pt x="276" y="48"/>
                  </a:lnTo>
                  <a:lnTo>
                    <a:pt x="276" y="54"/>
                  </a:lnTo>
                  <a:lnTo>
                    <a:pt x="282" y="54"/>
                  </a:lnTo>
                  <a:lnTo>
                    <a:pt x="282" y="60"/>
                  </a:lnTo>
                  <a:lnTo>
                    <a:pt x="282" y="66"/>
                  </a:lnTo>
                  <a:lnTo>
                    <a:pt x="288" y="72"/>
                  </a:lnTo>
                  <a:lnTo>
                    <a:pt x="288" y="78"/>
                  </a:lnTo>
                  <a:lnTo>
                    <a:pt x="288" y="84"/>
                  </a:lnTo>
                  <a:lnTo>
                    <a:pt x="294" y="84"/>
                  </a:lnTo>
                  <a:lnTo>
                    <a:pt x="294" y="90"/>
                  </a:lnTo>
                  <a:lnTo>
                    <a:pt x="294" y="96"/>
                  </a:lnTo>
                  <a:lnTo>
                    <a:pt x="300" y="102"/>
                  </a:lnTo>
                  <a:lnTo>
                    <a:pt x="300" y="108"/>
                  </a:lnTo>
                  <a:lnTo>
                    <a:pt x="300" y="114"/>
                  </a:lnTo>
                  <a:lnTo>
                    <a:pt x="306" y="120"/>
                  </a:lnTo>
                  <a:lnTo>
                    <a:pt x="306" y="126"/>
                  </a:lnTo>
                  <a:lnTo>
                    <a:pt x="306" y="132"/>
                  </a:lnTo>
                  <a:lnTo>
                    <a:pt x="306" y="138"/>
                  </a:lnTo>
                  <a:lnTo>
                    <a:pt x="312" y="138"/>
                  </a:lnTo>
                  <a:lnTo>
                    <a:pt x="312" y="144"/>
                  </a:lnTo>
                  <a:lnTo>
                    <a:pt x="312" y="150"/>
                  </a:lnTo>
                  <a:lnTo>
                    <a:pt x="312" y="156"/>
                  </a:lnTo>
                  <a:lnTo>
                    <a:pt x="318" y="156"/>
                  </a:lnTo>
                  <a:lnTo>
                    <a:pt x="318" y="162"/>
                  </a:lnTo>
                  <a:lnTo>
                    <a:pt x="318" y="168"/>
                  </a:lnTo>
                  <a:lnTo>
                    <a:pt x="318" y="174"/>
                  </a:lnTo>
                  <a:lnTo>
                    <a:pt x="324" y="180"/>
                  </a:lnTo>
                  <a:lnTo>
                    <a:pt x="324" y="186"/>
                  </a:lnTo>
                  <a:lnTo>
                    <a:pt x="324" y="192"/>
                  </a:lnTo>
                  <a:lnTo>
                    <a:pt x="324" y="198"/>
                  </a:lnTo>
                  <a:lnTo>
                    <a:pt x="330" y="204"/>
                  </a:lnTo>
                  <a:lnTo>
                    <a:pt x="330" y="210"/>
                  </a:lnTo>
                  <a:lnTo>
                    <a:pt x="330" y="216"/>
                  </a:lnTo>
                  <a:lnTo>
                    <a:pt x="330" y="222"/>
                  </a:lnTo>
                  <a:lnTo>
                    <a:pt x="336" y="228"/>
                  </a:lnTo>
                  <a:lnTo>
                    <a:pt x="336" y="234"/>
                  </a:lnTo>
                  <a:lnTo>
                    <a:pt x="336" y="240"/>
                  </a:lnTo>
                  <a:lnTo>
                    <a:pt x="336" y="246"/>
                  </a:lnTo>
                  <a:lnTo>
                    <a:pt x="342" y="252"/>
                  </a:lnTo>
                  <a:lnTo>
                    <a:pt x="342" y="258"/>
                  </a:lnTo>
                  <a:lnTo>
                    <a:pt x="342" y="264"/>
                  </a:lnTo>
                  <a:lnTo>
                    <a:pt x="342" y="270"/>
                  </a:lnTo>
                  <a:lnTo>
                    <a:pt x="342" y="276"/>
                  </a:lnTo>
                  <a:lnTo>
                    <a:pt x="348" y="282"/>
                  </a:lnTo>
                  <a:lnTo>
                    <a:pt x="348" y="288"/>
                  </a:lnTo>
                  <a:lnTo>
                    <a:pt x="348" y="294"/>
                  </a:lnTo>
                  <a:lnTo>
                    <a:pt x="348" y="300"/>
                  </a:lnTo>
                  <a:lnTo>
                    <a:pt x="348" y="306"/>
                  </a:lnTo>
                  <a:lnTo>
                    <a:pt x="354" y="306"/>
                  </a:lnTo>
                  <a:lnTo>
                    <a:pt x="354" y="312"/>
                  </a:lnTo>
                  <a:lnTo>
                    <a:pt x="354" y="318"/>
                  </a:lnTo>
                  <a:lnTo>
                    <a:pt x="354" y="324"/>
                  </a:lnTo>
                  <a:lnTo>
                    <a:pt x="354" y="330"/>
                  </a:lnTo>
                  <a:lnTo>
                    <a:pt x="360" y="336"/>
                  </a:lnTo>
                  <a:lnTo>
                    <a:pt x="360" y="342"/>
                  </a:lnTo>
                  <a:lnTo>
                    <a:pt x="360" y="348"/>
                  </a:lnTo>
                  <a:lnTo>
                    <a:pt x="360" y="354"/>
                  </a:lnTo>
                  <a:lnTo>
                    <a:pt x="360" y="360"/>
                  </a:lnTo>
                  <a:lnTo>
                    <a:pt x="366" y="366"/>
                  </a:lnTo>
                  <a:lnTo>
                    <a:pt x="366" y="372"/>
                  </a:lnTo>
                  <a:lnTo>
                    <a:pt x="366" y="378"/>
                  </a:lnTo>
                  <a:lnTo>
                    <a:pt x="366" y="384"/>
                  </a:lnTo>
                  <a:lnTo>
                    <a:pt x="366" y="390"/>
                  </a:lnTo>
                  <a:lnTo>
                    <a:pt x="372" y="396"/>
                  </a:lnTo>
                  <a:lnTo>
                    <a:pt x="372" y="402"/>
                  </a:lnTo>
                  <a:lnTo>
                    <a:pt x="372" y="408"/>
                  </a:lnTo>
                </a:path>
              </a:pathLst>
            </a:custGeom>
            <a:noFill/>
            <a:ln w="15875" cap="flat">
              <a:solidFill>
                <a:schemeClr val="hlink"/>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488464" name="Freeform 16"/>
            <p:cNvSpPr>
              <a:spLocks/>
            </p:cNvSpPr>
            <p:nvPr/>
          </p:nvSpPr>
          <p:spPr bwMode="auto">
            <a:xfrm>
              <a:off x="-628" y="2219"/>
              <a:ext cx="117" cy="546"/>
            </a:xfrm>
            <a:custGeom>
              <a:avLst/>
              <a:gdLst>
                <a:gd name="T0" fmla="*/ 6 w 294"/>
                <a:gd name="T1" fmla="*/ 18 h 1434"/>
                <a:gd name="T2" fmla="*/ 6 w 294"/>
                <a:gd name="T3" fmla="*/ 42 h 1434"/>
                <a:gd name="T4" fmla="*/ 12 w 294"/>
                <a:gd name="T5" fmla="*/ 66 h 1434"/>
                <a:gd name="T6" fmla="*/ 18 w 294"/>
                <a:gd name="T7" fmla="*/ 84 h 1434"/>
                <a:gd name="T8" fmla="*/ 18 w 294"/>
                <a:gd name="T9" fmla="*/ 108 h 1434"/>
                <a:gd name="T10" fmla="*/ 24 w 294"/>
                <a:gd name="T11" fmla="*/ 132 h 1434"/>
                <a:gd name="T12" fmla="*/ 30 w 294"/>
                <a:gd name="T13" fmla="*/ 156 h 1434"/>
                <a:gd name="T14" fmla="*/ 30 w 294"/>
                <a:gd name="T15" fmla="*/ 180 h 1434"/>
                <a:gd name="T16" fmla="*/ 36 w 294"/>
                <a:gd name="T17" fmla="*/ 204 h 1434"/>
                <a:gd name="T18" fmla="*/ 42 w 294"/>
                <a:gd name="T19" fmla="*/ 228 h 1434"/>
                <a:gd name="T20" fmla="*/ 42 w 294"/>
                <a:gd name="T21" fmla="*/ 252 h 1434"/>
                <a:gd name="T22" fmla="*/ 48 w 294"/>
                <a:gd name="T23" fmla="*/ 276 h 1434"/>
                <a:gd name="T24" fmla="*/ 54 w 294"/>
                <a:gd name="T25" fmla="*/ 300 h 1434"/>
                <a:gd name="T26" fmla="*/ 54 w 294"/>
                <a:gd name="T27" fmla="*/ 324 h 1434"/>
                <a:gd name="T28" fmla="*/ 60 w 294"/>
                <a:gd name="T29" fmla="*/ 348 h 1434"/>
                <a:gd name="T30" fmla="*/ 66 w 294"/>
                <a:gd name="T31" fmla="*/ 372 h 1434"/>
                <a:gd name="T32" fmla="*/ 66 w 294"/>
                <a:gd name="T33" fmla="*/ 396 h 1434"/>
                <a:gd name="T34" fmla="*/ 72 w 294"/>
                <a:gd name="T35" fmla="*/ 420 h 1434"/>
                <a:gd name="T36" fmla="*/ 78 w 294"/>
                <a:gd name="T37" fmla="*/ 444 h 1434"/>
                <a:gd name="T38" fmla="*/ 78 w 294"/>
                <a:gd name="T39" fmla="*/ 468 h 1434"/>
                <a:gd name="T40" fmla="*/ 84 w 294"/>
                <a:gd name="T41" fmla="*/ 486 h 1434"/>
                <a:gd name="T42" fmla="*/ 84 w 294"/>
                <a:gd name="T43" fmla="*/ 510 h 1434"/>
                <a:gd name="T44" fmla="*/ 90 w 294"/>
                <a:gd name="T45" fmla="*/ 534 h 1434"/>
                <a:gd name="T46" fmla="*/ 90 w 294"/>
                <a:gd name="T47" fmla="*/ 558 h 1434"/>
                <a:gd name="T48" fmla="*/ 96 w 294"/>
                <a:gd name="T49" fmla="*/ 582 h 1434"/>
                <a:gd name="T50" fmla="*/ 102 w 294"/>
                <a:gd name="T51" fmla="*/ 606 h 1434"/>
                <a:gd name="T52" fmla="*/ 102 w 294"/>
                <a:gd name="T53" fmla="*/ 630 h 1434"/>
                <a:gd name="T54" fmla="*/ 108 w 294"/>
                <a:gd name="T55" fmla="*/ 654 h 1434"/>
                <a:gd name="T56" fmla="*/ 114 w 294"/>
                <a:gd name="T57" fmla="*/ 678 h 1434"/>
                <a:gd name="T58" fmla="*/ 114 w 294"/>
                <a:gd name="T59" fmla="*/ 702 h 1434"/>
                <a:gd name="T60" fmla="*/ 120 w 294"/>
                <a:gd name="T61" fmla="*/ 726 h 1434"/>
                <a:gd name="T62" fmla="*/ 126 w 294"/>
                <a:gd name="T63" fmla="*/ 750 h 1434"/>
                <a:gd name="T64" fmla="*/ 126 w 294"/>
                <a:gd name="T65" fmla="*/ 774 h 1434"/>
                <a:gd name="T66" fmla="*/ 132 w 294"/>
                <a:gd name="T67" fmla="*/ 798 h 1434"/>
                <a:gd name="T68" fmla="*/ 138 w 294"/>
                <a:gd name="T69" fmla="*/ 822 h 1434"/>
                <a:gd name="T70" fmla="*/ 138 w 294"/>
                <a:gd name="T71" fmla="*/ 846 h 1434"/>
                <a:gd name="T72" fmla="*/ 144 w 294"/>
                <a:gd name="T73" fmla="*/ 870 h 1434"/>
                <a:gd name="T74" fmla="*/ 150 w 294"/>
                <a:gd name="T75" fmla="*/ 894 h 1434"/>
                <a:gd name="T76" fmla="*/ 150 w 294"/>
                <a:gd name="T77" fmla="*/ 918 h 1434"/>
                <a:gd name="T78" fmla="*/ 156 w 294"/>
                <a:gd name="T79" fmla="*/ 942 h 1434"/>
                <a:gd name="T80" fmla="*/ 162 w 294"/>
                <a:gd name="T81" fmla="*/ 966 h 1434"/>
                <a:gd name="T82" fmla="*/ 162 w 294"/>
                <a:gd name="T83" fmla="*/ 990 h 1434"/>
                <a:gd name="T84" fmla="*/ 168 w 294"/>
                <a:gd name="T85" fmla="*/ 1014 h 1434"/>
                <a:gd name="T86" fmla="*/ 174 w 294"/>
                <a:gd name="T87" fmla="*/ 1032 h 1434"/>
                <a:gd name="T88" fmla="*/ 174 w 294"/>
                <a:gd name="T89" fmla="*/ 1056 h 1434"/>
                <a:gd name="T90" fmla="*/ 180 w 294"/>
                <a:gd name="T91" fmla="*/ 1074 h 1434"/>
                <a:gd name="T92" fmla="*/ 186 w 294"/>
                <a:gd name="T93" fmla="*/ 1092 h 1434"/>
                <a:gd name="T94" fmla="*/ 186 w 294"/>
                <a:gd name="T95" fmla="*/ 1116 h 1434"/>
                <a:gd name="T96" fmla="*/ 192 w 294"/>
                <a:gd name="T97" fmla="*/ 1140 h 1434"/>
                <a:gd name="T98" fmla="*/ 198 w 294"/>
                <a:gd name="T99" fmla="*/ 1164 h 1434"/>
                <a:gd name="T100" fmla="*/ 204 w 294"/>
                <a:gd name="T101" fmla="*/ 1188 h 1434"/>
                <a:gd name="T102" fmla="*/ 210 w 294"/>
                <a:gd name="T103" fmla="*/ 1206 h 1434"/>
                <a:gd name="T104" fmla="*/ 216 w 294"/>
                <a:gd name="T105" fmla="*/ 1230 h 1434"/>
                <a:gd name="T106" fmla="*/ 222 w 294"/>
                <a:gd name="T107" fmla="*/ 1248 h 1434"/>
                <a:gd name="T108" fmla="*/ 222 w 294"/>
                <a:gd name="T109" fmla="*/ 1272 h 1434"/>
                <a:gd name="T110" fmla="*/ 228 w 294"/>
                <a:gd name="T111" fmla="*/ 1296 h 1434"/>
                <a:gd name="T112" fmla="*/ 234 w 294"/>
                <a:gd name="T113" fmla="*/ 1314 h 1434"/>
                <a:gd name="T114" fmla="*/ 246 w 294"/>
                <a:gd name="T115" fmla="*/ 1338 h 1434"/>
                <a:gd name="T116" fmla="*/ 252 w 294"/>
                <a:gd name="T117" fmla="*/ 1362 h 1434"/>
                <a:gd name="T118" fmla="*/ 258 w 294"/>
                <a:gd name="T119" fmla="*/ 1380 h 1434"/>
                <a:gd name="T120" fmla="*/ 264 w 294"/>
                <a:gd name="T121" fmla="*/ 1398 h 1434"/>
                <a:gd name="T122" fmla="*/ 276 w 294"/>
                <a:gd name="T123" fmla="*/ 1410 h 1434"/>
                <a:gd name="T124" fmla="*/ 288 w 294"/>
                <a:gd name="T125" fmla="*/ 1428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 h="1434">
                  <a:moveTo>
                    <a:pt x="0" y="0"/>
                  </a:moveTo>
                  <a:lnTo>
                    <a:pt x="0" y="6"/>
                  </a:lnTo>
                  <a:lnTo>
                    <a:pt x="0" y="12"/>
                  </a:lnTo>
                  <a:lnTo>
                    <a:pt x="6" y="18"/>
                  </a:lnTo>
                  <a:lnTo>
                    <a:pt x="6" y="24"/>
                  </a:lnTo>
                  <a:lnTo>
                    <a:pt x="6" y="30"/>
                  </a:lnTo>
                  <a:lnTo>
                    <a:pt x="6" y="36"/>
                  </a:lnTo>
                  <a:lnTo>
                    <a:pt x="6" y="42"/>
                  </a:lnTo>
                  <a:lnTo>
                    <a:pt x="6" y="48"/>
                  </a:lnTo>
                  <a:lnTo>
                    <a:pt x="12" y="54"/>
                  </a:lnTo>
                  <a:lnTo>
                    <a:pt x="12" y="60"/>
                  </a:lnTo>
                  <a:lnTo>
                    <a:pt x="12" y="66"/>
                  </a:lnTo>
                  <a:lnTo>
                    <a:pt x="12" y="72"/>
                  </a:lnTo>
                  <a:lnTo>
                    <a:pt x="12" y="78"/>
                  </a:lnTo>
                  <a:lnTo>
                    <a:pt x="12" y="84"/>
                  </a:lnTo>
                  <a:lnTo>
                    <a:pt x="18" y="84"/>
                  </a:lnTo>
                  <a:lnTo>
                    <a:pt x="18" y="90"/>
                  </a:lnTo>
                  <a:lnTo>
                    <a:pt x="18" y="96"/>
                  </a:lnTo>
                  <a:lnTo>
                    <a:pt x="18" y="102"/>
                  </a:lnTo>
                  <a:lnTo>
                    <a:pt x="18" y="108"/>
                  </a:lnTo>
                  <a:lnTo>
                    <a:pt x="18" y="114"/>
                  </a:lnTo>
                  <a:lnTo>
                    <a:pt x="24" y="120"/>
                  </a:lnTo>
                  <a:lnTo>
                    <a:pt x="24" y="126"/>
                  </a:lnTo>
                  <a:lnTo>
                    <a:pt x="24" y="132"/>
                  </a:lnTo>
                  <a:lnTo>
                    <a:pt x="24" y="138"/>
                  </a:lnTo>
                  <a:lnTo>
                    <a:pt x="24" y="144"/>
                  </a:lnTo>
                  <a:lnTo>
                    <a:pt x="24" y="150"/>
                  </a:lnTo>
                  <a:lnTo>
                    <a:pt x="30" y="156"/>
                  </a:lnTo>
                  <a:lnTo>
                    <a:pt x="30" y="162"/>
                  </a:lnTo>
                  <a:lnTo>
                    <a:pt x="30" y="168"/>
                  </a:lnTo>
                  <a:lnTo>
                    <a:pt x="30" y="174"/>
                  </a:lnTo>
                  <a:lnTo>
                    <a:pt x="30" y="180"/>
                  </a:lnTo>
                  <a:lnTo>
                    <a:pt x="36" y="186"/>
                  </a:lnTo>
                  <a:lnTo>
                    <a:pt x="36" y="192"/>
                  </a:lnTo>
                  <a:lnTo>
                    <a:pt x="36" y="198"/>
                  </a:lnTo>
                  <a:lnTo>
                    <a:pt x="36" y="204"/>
                  </a:lnTo>
                  <a:lnTo>
                    <a:pt x="36" y="210"/>
                  </a:lnTo>
                  <a:lnTo>
                    <a:pt x="36" y="216"/>
                  </a:lnTo>
                  <a:lnTo>
                    <a:pt x="42" y="222"/>
                  </a:lnTo>
                  <a:lnTo>
                    <a:pt x="42" y="228"/>
                  </a:lnTo>
                  <a:lnTo>
                    <a:pt x="42" y="234"/>
                  </a:lnTo>
                  <a:lnTo>
                    <a:pt x="42" y="240"/>
                  </a:lnTo>
                  <a:lnTo>
                    <a:pt x="42" y="246"/>
                  </a:lnTo>
                  <a:lnTo>
                    <a:pt x="42" y="252"/>
                  </a:lnTo>
                  <a:lnTo>
                    <a:pt x="42" y="258"/>
                  </a:lnTo>
                  <a:lnTo>
                    <a:pt x="48" y="264"/>
                  </a:lnTo>
                  <a:lnTo>
                    <a:pt x="48" y="270"/>
                  </a:lnTo>
                  <a:lnTo>
                    <a:pt x="48" y="276"/>
                  </a:lnTo>
                  <a:lnTo>
                    <a:pt x="48" y="282"/>
                  </a:lnTo>
                  <a:lnTo>
                    <a:pt x="48" y="288"/>
                  </a:lnTo>
                  <a:lnTo>
                    <a:pt x="48" y="294"/>
                  </a:lnTo>
                  <a:lnTo>
                    <a:pt x="54" y="300"/>
                  </a:lnTo>
                  <a:lnTo>
                    <a:pt x="54" y="306"/>
                  </a:lnTo>
                  <a:lnTo>
                    <a:pt x="54" y="312"/>
                  </a:lnTo>
                  <a:lnTo>
                    <a:pt x="54" y="318"/>
                  </a:lnTo>
                  <a:lnTo>
                    <a:pt x="54" y="324"/>
                  </a:lnTo>
                  <a:lnTo>
                    <a:pt x="54" y="330"/>
                  </a:lnTo>
                  <a:lnTo>
                    <a:pt x="60" y="336"/>
                  </a:lnTo>
                  <a:lnTo>
                    <a:pt x="60" y="342"/>
                  </a:lnTo>
                  <a:lnTo>
                    <a:pt x="60" y="348"/>
                  </a:lnTo>
                  <a:lnTo>
                    <a:pt x="60" y="354"/>
                  </a:lnTo>
                  <a:lnTo>
                    <a:pt x="60" y="360"/>
                  </a:lnTo>
                  <a:lnTo>
                    <a:pt x="60" y="366"/>
                  </a:lnTo>
                  <a:lnTo>
                    <a:pt x="66" y="372"/>
                  </a:lnTo>
                  <a:lnTo>
                    <a:pt x="66" y="378"/>
                  </a:lnTo>
                  <a:lnTo>
                    <a:pt x="66" y="384"/>
                  </a:lnTo>
                  <a:lnTo>
                    <a:pt x="66" y="390"/>
                  </a:lnTo>
                  <a:lnTo>
                    <a:pt x="66" y="396"/>
                  </a:lnTo>
                  <a:lnTo>
                    <a:pt x="66" y="402"/>
                  </a:lnTo>
                  <a:lnTo>
                    <a:pt x="72" y="408"/>
                  </a:lnTo>
                  <a:lnTo>
                    <a:pt x="72" y="414"/>
                  </a:lnTo>
                  <a:lnTo>
                    <a:pt x="72" y="420"/>
                  </a:lnTo>
                  <a:lnTo>
                    <a:pt x="72" y="426"/>
                  </a:lnTo>
                  <a:lnTo>
                    <a:pt x="72" y="432"/>
                  </a:lnTo>
                  <a:lnTo>
                    <a:pt x="72" y="438"/>
                  </a:lnTo>
                  <a:lnTo>
                    <a:pt x="78" y="444"/>
                  </a:lnTo>
                  <a:lnTo>
                    <a:pt x="78" y="450"/>
                  </a:lnTo>
                  <a:lnTo>
                    <a:pt x="78" y="456"/>
                  </a:lnTo>
                  <a:lnTo>
                    <a:pt x="78" y="462"/>
                  </a:lnTo>
                  <a:lnTo>
                    <a:pt x="78" y="468"/>
                  </a:lnTo>
                  <a:lnTo>
                    <a:pt x="78" y="474"/>
                  </a:lnTo>
                  <a:lnTo>
                    <a:pt x="78" y="480"/>
                  </a:lnTo>
                  <a:lnTo>
                    <a:pt x="78" y="486"/>
                  </a:lnTo>
                  <a:lnTo>
                    <a:pt x="84" y="486"/>
                  </a:lnTo>
                  <a:lnTo>
                    <a:pt x="84" y="492"/>
                  </a:lnTo>
                  <a:lnTo>
                    <a:pt x="84" y="498"/>
                  </a:lnTo>
                  <a:lnTo>
                    <a:pt x="84" y="504"/>
                  </a:lnTo>
                  <a:lnTo>
                    <a:pt x="84" y="510"/>
                  </a:lnTo>
                  <a:lnTo>
                    <a:pt x="84" y="516"/>
                  </a:lnTo>
                  <a:lnTo>
                    <a:pt x="84" y="522"/>
                  </a:lnTo>
                  <a:lnTo>
                    <a:pt x="90" y="528"/>
                  </a:lnTo>
                  <a:lnTo>
                    <a:pt x="90" y="534"/>
                  </a:lnTo>
                  <a:lnTo>
                    <a:pt x="90" y="540"/>
                  </a:lnTo>
                  <a:lnTo>
                    <a:pt x="90" y="546"/>
                  </a:lnTo>
                  <a:lnTo>
                    <a:pt x="90" y="552"/>
                  </a:lnTo>
                  <a:lnTo>
                    <a:pt x="90" y="558"/>
                  </a:lnTo>
                  <a:lnTo>
                    <a:pt x="96" y="564"/>
                  </a:lnTo>
                  <a:lnTo>
                    <a:pt x="96" y="570"/>
                  </a:lnTo>
                  <a:lnTo>
                    <a:pt x="96" y="576"/>
                  </a:lnTo>
                  <a:lnTo>
                    <a:pt x="96" y="582"/>
                  </a:lnTo>
                  <a:lnTo>
                    <a:pt x="96" y="588"/>
                  </a:lnTo>
                  <a:lnTo>
                    <a:pt x="96" y="594"/>
                  </a:lnTo>
                  <a:lnTo>
                    <a:pt x="102" y="600"/>
                  </a:lnTo>
                  <a:lnTo>
                    <a:pt x="102" y="606"/>
                  </a:lnTo>
                  <a:lnTo>
                    <a:pt x="102" y="612"/>
                  </a:lnTo>
                  <a:lnTo>
                    <a:pt x="102" y="618"/>
                  </a:lnTo>
                  <a:lnTo>
                    <a:pt x="102" y="624"/>
                  </a:lnTo>
                  <a:lnTo>
                    <a:pt x="102" y="630"/>
                  </a:lnTo>
                  <a:lnTo>
                    <a:pt x="108" y="636"/>
                  </a:lnTo>
                  <a:lnTo>
                    <a:pt x="108" y="642"/>
                  </a:lnTo>
                  <a:lnTo>
                    <a:pt x="108" y="648"/>
                  </a:lnTo>
                  <a:lnTo>
                    <a:pt x="108" y="654"/>
                  </a:lnTo>
                  <a:lnTo>
                    <a:pt x="108" y="660"/>
                  </a:lnTo>
                  <a:lnTo>
                    <a:pt x="108" y="666"/>
                  </a:lnTo>
                  <a:lnTo>
                    <a:pt x="114" y="672"/>
                  </a:lnTo>
                  <a:lnTo>
                    <a:pt x="114" y="678"/>
                  </a:lnTo>
                  <a:lnTo>
                    <a:pt x="114" y="684"/>
                  </a:lnTo>
                  <a:lnTo>
                    <a:pt x="114" y="690"/>
                  </a:lnTo>
                  <a:lnTo>
                    <a:pt x="114" y="696"/>
                  </a:lnTo>
                  <a:lnTo>
                    <a:pt x="114" y="702"/>
                  </a:lnTo>
                  <a:lnTo>
                    <a:pt x="114" y="708"/>
                  </a:lnTo>
                  <a:lnTo>
                    <a:pt x="120" y="714"/>
                  </a:lnTo>
                  <a:lnTo>
                    <a:pt x="120" y="720"/>
                  </a:lnTo>
                  <a:lnTo>
                    <a:pt x="120" y="726"/>
                  </a:lnTo>
                  <a:lnTo>
                    <a:pt x="120" y="732"/>
                  </a:lnTo>
                  <a:lnTo>
                    <a:pt x="120" y="738"/>
                  </a:lnTo>
                  <a:lnTo>
                    <a:pt x="120" y="744"/>
                  </a:lnTo>
                  <a:lnTo>
                    <a:pt x="126" y="750"/>
                  </a:lnTo>
                  <a:lnTo>
                    <a:pt x="126" y="756"/>
                  </a:lnTo>
                  <a:lnTo>
                    <a:pt x="126" y="762"/>
                  </a:lnTo>
                  <a:lnTo>
                    <a:pt x="126" y="768"/>
                  </a:lnTo>
                  <a:lnTo>
                    <a:pt x="126" y="774"/>
                  </a:lnTo>
                  <a:lnTo>
                    <a:pt x="126" y="780"/>
                  </a:lnTo>
                  <a:lnTo>
                    <a:pt x="132" y="786"/>
                  </a:lnTo>
                  <a:lnTo>
                    <a:pt x="132" y="792"/>
                  </a:lnTo>
                  <a:lnTo>
                    <a:pt x="132" y="798"/>
                  </a:lnTo>
                  <a:lnTo>
                    <a:pt x="132" y="804"/>
                  </a:lnTo>
                  <a:lnTo>
                    <a:pt x="132" y="810"/>
                  </a:lnTo>
                  <a:lnTo>
                    <a:pt x="132" y="816"/>
                  </a:lnTo>
                  <a:lnTo>
                    <a:pt x="138" y="822"/>
                  </a:lnTo>
                  <a:lnTo>
                    <a:pt x="138" y="828"/>
                  </a:lnTo>
                  <a:lnTo>
                    <a:pt x="138" y="834"/>
                  </a:lnTo>
                  <a:lnTo>
                    <a:pt x="138" y="840"/>
                  </a:lnTo>
                  <a:lnTo>
                    <a:pt x="138" y="846"/>
                  </a:lnTo>
                  <a:lnTo>
                    <a:pt x="138" y="852"/>
                  </a:lnTo>
                  <a:lnTo>
                    <a:pt x="144" y="858"/>
                  </a:lnTo>
                  <a:lnTo>
                    <a:pt x="144" y="864"/>
                  </a:lnTo>
                  <a:lnTo>
                    <a:pt x="144" y="870"/>
                  </a:lnTo>
                  <a:lnTo>
                    <a:pt x="144" y="876"/>
                  </a:lnTo>
                  <a:lnTo>
                    <a:pt x="144" y="882"/>
                  </a:lnTo>
                  <a:lnTo>
                    <a:pt x="144" y="888"/>
                  </a:lnTo>
                  <a:lnTo>
                    <a:pt x="150" y="894"/>
                  </a:lnTo>
                  <a:lnTo>
                    <a:pt x="150" y="900"/>
                  </a:lnTo>
                  <a:lnTo>
                    <a:pt x="150" y="906"/>
                  </a:lnTo>
                  <a:lnTo>
                    <a:pt x="150" y="912"/>
                  </a:lnTo>
                  <a:lnTo>
                    <a:pt x="150" y="918"/>
                  </a:lnTo>
                  <a:lnTo>
                    <a:pt x="150" y="924"/>
                  </a:lnTo>
                  <a:lnTo>
                    <a:pt x="156" y="930"/>
                  </a:lnTo>
                  <a:lnTo>
                    <a:pt x="156" y="936"/>
                  </a:lnTo>
                  <a:lnTo>
                    <a:pt x="156" y="942"/>
                  </a:lnTo>
                  <a:lnTo>
                    <a:pt x="156" y="948"/>
                  </a:lnTo>
                  <a:lnTo>
                    <a:pt x="156" y="954"/>
                  </a:lnTo>
                  <a:lnTo>
                    <a:pt x="156" y="960"/>
                  </a:lnTo>
                  <a:lnTo>
                    <a:pt x="162" y="966"/>
                  </a:lnTo>
                  <a:lnTo>
                    <a:pt x="162" y="972"/>
                  </a:lnTo>
                  <a:lnTo>
                    <a:pt x="162" y="978"/>
                  </a:lnTo>
                  <a:lnTo>
                    <a:pt x="162" y="984"/>
                  </a:lnTo>
                  <a:lnTo>
                    <a:pt x="162" y="990"/>
                  </a:lnTo>
                  <a:lnTo>
                    <a:pt x="168" y="996"/>
                  </a:lnTo>
                  <a:lnTo>
                    <a:pt x="168" y="1002"/>
                  </a:lnTo>
                  <a:lnTo>
                    <a:pt x="168" y="1008"/>
                  </a:lnTo>
                  <a:lnTo>
                    <a:pt x="168" y="1014"/>
                  </a:lnTo>
                  <a:lnTo>
                    <a:pt x="168" y="1020"/>
                  </a:lnTo>
                  <a:lnTo>
                    <a:pt x="168" y="1026"/>
                  </a:lnTo>
                  <a:lnTo>
                    <a:pt x="174" y="1026"/>
                  </a:lnTo>
                  <a:lnTo>
                    <a:pt x="174" y="1032"/>
                  </a:lnTo>
                  <a:lnTo>
                    <a:pt x="174" y="1038"/>
                  </a:lnTo>
                  <a:lnTo>
                    <a:pt x="174" y="1044"/>
                  </a:lnTo>
                  <a:lnTo>
                    <a:pt x="174" y="1050"/>
                  </a:lnTo>
                  <a:lnTo>
                    <a:pt x="174" y="1056"/>
                  </a:lnTo>
                  <a:lnTo>
                    <a:pt x="180" y="1056"/>
                  </a:lnTo>
                  <a:lnTo>
                    <a:pt x="180" y="1062"/>
                  </a:lnTo>
                  <a:lnTo>
                    <a:pt x="180" y="1068"/>
                  </a:lnTo>
                  <a:lnTo>
                    <a:pt x="180" y="1074"/>
                  </a:lnTo>
                  <a:lnTo>
                    <a:pt x="180" y="1080"/>
                  </a:lnTo>
                  <a:lnTo>
                    <a:pt x="180" y="1086"/>
                  </a:lnTo>
                  <a:lnTo>
                    <a:pt x="186" y="1086"/>
                  </a:lnTo>
                  <a:lnTo>
                    <a:pt x="186" y="1092"/>
                  </a:lnTo>
                  <a:lnTo>
                    <a:pt x="186" y="1098"/>
                  </a:lnTo>
                  <a:lnTo>
                    <a:pt x="186" y="1104"/>
                  </a:lnTo>
                  <a:lnTo>
                    <a:pt x="186" y="1110"/>
                  </a:lnTo>
                  <a:lnTo>
                    <a:pt x="186" y="1116"/>
                  </a:lnTo>
                  <a:lnTo>
                    <a:pt x="192" y="1122"/>
                  </a:lnTo>
                  <a:lnTo>
                    <a:pt x="192" y="1128"/>
                  </a:lnTo>
                  <a:lnTo>
                    <a:pt x="192" y="1134"/>
                  </a:lnTo>
                  <a:lnTo>
                    <a:pt x="192" y="1140"/>
                  </a:lnTo>
                  <a:lnTo>
                    <a:pt x="192" y="1146"/>
                  </a:lnTo>
                  <a:lnTo>
                    <a:pt x="198" y="1152"/>
                  </a:lnTo>
                  <a:lnTo>
                    <a:pt x="198" y="1158"/>
                  </a:lnTo>
                  <a:lnTo>
                    <a:pt x="198" y="1164"/>
                  </a:lnTo>
                  <a:lnTo>
                    <a:pt x="198" y="1170"/>
                  </a:lnTo>
                  <a:lnTo>
                    <a:pt x="204" y="1176"/>
                  </a:lnTo>
                  <a:lnTo>
                    <a:pt x="204" y="1182"/>
                  </a:lnTo>
                  <a:lnTo>
                    <a:pt x="204" y="1188"/>
                  </a:lnTo>
                  <a:lnTo>
                    <a:pt x="204" y="1194"/>
                  </a:lnTo>
                  <a:lnTo>
                    <a:pt x="204" y="1200"/>
                  </a:lnTo>
                  <a:lnTo>
                    <a:pt x="210" y="1200"/>
                  </a:lnTo>
                  <a:lnTo>
                    <a:pt x="210" y="1206"/>
                  </a:lnTo>
                  <a:lnTo>
                    <a:pt x="210" y="1212"/>
                  </a:lnTo>
                  <a:lnTo>
                    <a:pt x="210" y="1218"/>
                  </a:lnTo>
                  <a:lnTo>
                    <a:pt x="210" y="1224"/>
                  </a:lnTo>
                  <a:lnTo>
                    <a:pt x="216" y="1230"/>
                  </a:lnTo>
                  <a:lnTo>
                    <a:pt x="216" y="1236"/>
                  </a:lnTo>
                  <a:lnTo>
                    <a:pt x="216" y="1242"/>
                  </a:lnTo>
                  <a:lnTo>
                    <a:pt x="216" y="1248"/>
                  </a:lnTo>
                  <a:lnTo>
                    <a:pt x="222" y="1248"/>
                  </a:lnTo>
                  <a:lnTo>
                    <a:pt x="222" y="1254"/>
                  </a:lnTo>
                  <a:lnTo>
                    <a:pt x="222" y="1260"/>
                  </a:lnTo>
                  <a:lnTo>
                    <a:pt x="222" y="1266"/>
                  </a:lnTo>
                  <a:lnTo>
                    <a:pt x="222" y="1272"/>
                  </a:lnTo>
                  <a:lnTo>
                    <a:pt x="228" y="1278"/>
                  </a:lnTo>
                  <a:lnTo>
                    <a:pt x="228" y="1284"/>
                  </a:lnTo>
                  <a:lnTo>
                    <a:pt x="228" y="1290"/>
                  </a:lnTo>
                  <a:lnTo>
                    <a:pt x="228" y="1296"/>
                  </a:lnTo>
                  <a:lnTo>
                    <a:pt x="234" y="1296"/>
                  </a:lnTo>
                  <a:lnTo>
                    <a:pt x="234" y="1302"/>
                  </a:lnTo>
                  <a:lnTo>
                    <a:pt x="234" y="1308"/>
                  </a:lnTo>
                  <a:lnTo>
                    <a:pt x="234" y="1314"/>
                  </a:lnTo>
                  <a:lnTo>
                    <a:pt x="240" y="1320"/>
                  </a:lnTo>
                  <a:lnTo>
                    <a:pt x="240" y="1326"/>
                  </a:lnTo>
                  <a:lnTo>
                    <a:pt x="240" y="1332"/>
                  </a:lnTo>
                  <a:lnTo>
                    <a:pt x="246" y="1338"/>
                  </a:lnTo>
                  <a:lnTo>
                    <a:pt x="246" y="1344"/>
                  </a:lnTo>
                  <a:lnTo>
                    <a:pt x="246" y="1350"/>
                  </a:lnTo>
                  <a:lnTo>
                    <a:pt x="252" y="1356"/>
                  </a:lnTo>
                  <a:lnTo>
                    <a:pt x="252" y="1362"/>
                  </a:lnTo>
                  <a:lnTo>
                    <a:pt x="252" y="1368"/>
                  </a:lnTo>
                  <a:lnTo>
                    <a:pt x="258" y="1368"/>
                  </a:lnTo>
                  <a:lnTo>
                    <a:pt x="258" y="1374"/>
                  </a:lnTo>
                  <a:lnTo>
                    <a:pt x="258" y="1380"/>
                  </a:lnTo>
                  <a:lnTo>
                    <a:pt x="258" y="1386"/>
                  </a:lnTo>
                  <a:lnTo>
                    <a:pt x="264" y="1386"/>
                  </a:lnTo>
                  <a:lnTo>
                    <a:pt x="264" y="1392"/>
                  </a:lnTo>
                  <a:lnTo>
                    <a:pt x="264" y="1398"/>
                  </a:lnTo>
                  <a:lnTo>
                    <a:pt x="270" y="1398"/>
                  </a:lnTo>
                  <a:lnTo>
                    <a:pt x="270" y="1404"/>
                  </a:lnTo>
                  <a:lnTo>
                    <a:pt x="270" y="1410"/>
                  </a:lnTo>
                  <a:lnTo>
                    <a:pt x="276" y="1410"/>
                  </a:lnTo>
                  <a:lnTo>
                    <a:pt x="276" y="1416"/>
                  </a:lnTo>
                  <a:lnTo>
                    <a:pt x="282" y="1422"/>
                  </a:lnTo>
                  <a:lnTo>
                    <a:pt x="282" y="1428"/>
                  </a:lnTo>
                  <a:lnTo>
                    <a:pt x="288" y="1428"/>
                  </a:lnTo>
                  <a:lnTo>
                    <a:pt x="288" y="1434"/>
                  </a:lnTo>
                  <a:lnTo>
                    <a:pt x="294" y="1434"/>
                  </a:lnTo>
                </a:path>
              </a:pathLst>
            </a:custGeom>
            <a:noFill/>
            <a:ln w="15875" cap="flat">
              <a:solidFill>
                <a:schemeClr val="hlink"/>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sp>
          <p:nvSpPr>
            <p:cNvPr id="488465" name="Freeform 17"/>
            <p:cNvSpPr>
              <a:spLocks/>
            </p:cNvSpPr>
            <p:nvPr/>
          </p:nvSpPr>
          <p:spPr bwMode="auto">
            <a:xfrm>
              <a:off x="-511" y="2260"/>
              <a:ext cx="127" cy="512"/>
            </a:xfrm>
            <a:custGeom>
              <a:avLst/>
              <a:gdLst>
                <a:gd name="T0" fmla="*/ 6 w 318"/>
                <a:gd name="T1" fmla="*/ 1338 h 1344"/>
                <a:gd name="T2" fmla="*/ 24 w 318"/>
                <a:gd name="T3" fmla="*/ 1344 h 1344"/>
                <a:gd name="T4" fmla="*/ 42 w 318"/>
                <a:gd name="T5" fmla="*/ 1338 h 1344"/>
                <a:gd name="T6" fmla="*/ 54 w 318"/>
                <a:gd name="T7" fmla="*/ 1326 h 1344"/>
                <a:gd name="T8" fmla="*/ 66 w 318"/>
                <a:gd name="T9" fmla="*/ 1308 h 1344"/>
                <a:gd name="T10" fmla="*/ 72 w 318"/>
                <a:gd name="T11" fmla="*/ 1290 h 1344"/>
                <a:gd name="T12" fmla="*/ 78 w 318"/>
                <a:gd name="T13" fmla="*/ 1272 h 1344"/>
                <a:gd name="T14" fmla="*/ 90 w 318"/>
                <a:gd name="T15" fmla="*/ 1254 h 1344"/>
                <a:gd name="T16" fmla="*/ 96 w 318"/>
                <a:gd name="T17" fmla="*/ 1236 h 1344"/>
                <a:gd name="T18" fmla="*/ 102 w 318"/>
                <a:gd name="T19" fmla="*/ 1218 h 1344"/>
                <a:gd name="T20" fmla="*/ 108 w 318"/>
                <a:gd name="T21" fmla="*/ 1200 h 1344"/>
                <a:gd name="T22" fmla="*/ 108 w 318"/>
                <a:gd name="T23" fmla="*/ 1176 h 1344"/>
                <a:gd name="T24" fmla="*/ 114 w 318"/>
                <a:gd name="T25" fmla="*/ 1158 h 1344"/>
                <a:gd name="T26" fmla="*/ 120 w 318"/>
                <a:gd name="T27" fmla="*/ 1134 h 1344"/>
                <a:gd name="T28" fmla="*/ 126 w 318"/>
                <a:gd name="T29" fmla="*/ 1110 h 1344"/>
                <a:gd name="T30" fmla="*/ 132 w 318"/>
                <a:gd name="T31" fmla="*/ 1086 h 1344"/>
                <a:gd name="T32" fmla="*/ 138 w 318"/>
                <a:gd name="T33" fmla="*/ 1062 h 1344"/>
                <a:gd name="T34" fmla="*/ 144 w 318"/>
                <a:gd name="T35" fmla="*/ 1044 h 1344"/>
                <a:gd name="T36" fmla="*/ 150 w 318"/>
                <a:gd name="T37" fmla="*/ 1020 h 1344"/>
                <a:gd name="T38" fmla="*/ 150 w 318"/>
                <a:gd name="T39" fmla="*/ 996 h 1344"/>
                <a:gd name="T40" fmla="*/ 156 w 318"/>
                <a:gd name="T41" fmla="*/ 978 h 1344"/>
                <a:gd name="T42" fmla="*/ 162 w 318"/>
                <a:gd name="T43" fmla="*/ 960 h 1344"/>
                <a:gd name="T44" fmla="*/ 162 w 318"/>
                <a:gd name="T45" fmla="*/ 936 h 1344"/>
                <a:gd name="T46" fmla="*/ 168 w 318"/>
                <a:gd name="T47" fmla="*/ 918 h 1344"/>
                <a:gd name="T48" fmla="*/ 174 w 318"/>
                <a:gd name="T49" fmla="*/ 894 h 1344"/>
                <a:gd name="T50" fmla="*/ 180 w 318"/>
                <a:gd name="T51" fmla="*/ 870 h 1344"/>
                <a:gd name="T52" fmla="*/ 180 w 318"/>
                <a:gd name="T53" fmla="*/ 846 h 1344"/>
                <a:gd name="T54" fmla="*/ 186 w 318"/>
                <a:gd name="T55" fmla="*/ 822 h 1344"/>
                <a:gd name="T56" fmla="*/ 192 w 318"/>
                <a:gd name="T57" fmla="*/ 798 h 1344"/>
                <a:gd name="T58" fmla="*/ 192 w 318"/>
                <a:gd name="T59" fmla="*/ 774 h 1344"/>
                <a:gd name="T60" fmla="*/ 198 w 318"/>
                <a:gd name="T61" fmla="*/ 750 h 1344"/>
                <a:gd name="T62" fmla="*/ 204 w 318"/>
                <a:gd name="T63" fmla="*/ 732 h 1344"/>
                <a:gd name="T64" fmla="*/ 204 w 318"/>
                <a:gd name="T65" fmla="*/ 708 h 1344"/>
                <a:gd name="T66" fmla="*/ 210 w 318"/>
                <a:gd name="T67" fmla="*/ 684 h 1344"/>
                <a:gd name="T68" fmla="*/ 216 w 318"/>
                <a:gd name="T69" fmla="*/ 660 h 1344"/>
                <a:gd name="T70" fmla="*/ 216 w 318"/>
                <a:gd name="T71" fmla="*/ 636 h 1344"/>
                <a:gd name="T72" fmla="*/ 222 w 318"/>
                <a:gd name="T73" fmla="*/ 612 h 1344"/>
                <a:gd name="T74" fmla="*/ 222 w 318"/>
                <a:gd name="T75" fmla="*/ 588 h 1344"/>
                <a:gd name="T76" fmla="*/ 228 w 318"/>
                <a:gd name="T77" fmla="*/ 564 h 1344"/>
                <a:gd name="T78" fmla="*/ 234 w 318"/>
                <a:gd name="T79" fmla="*/ 540 h 1344"/>
                <a:gd name="T80" fmla="*/ 234 w 318"/>
                <a:gd name="T81" fmla="*/ 516 h 1344"/>
                <a:gd name="T82" fmla="*/ 240 w 318"/>
                <a:gd name="T83" fmla="*/ 498 h 1344"/>
                <a:gd name="T84" fmla="*/ 240 w 318"/>
                <a:gd name="T85" fmla="*/ 474 h 1344"/>
                <a:gd name="T86" fmla="*/ 246 w 318"/>
                <a:gd name="T87" fmla="*/ 450 h 1344"/>
                <a:gd name="T88" fmla="*/ 252 w 318"/>
                <a:gd name="T89" fmla="*/ 426 h 1344"/>
                <a:gd name="T90" fmla="*/ 252 w 318"/>
                <a:gd name="T91" fmla="*/ 402 h 1344"/>
                <a:gd name="T92" fmla="*/ 258 w 318"/>
                <a:gd name="T93" fmla="*/ 378 h 1344"/>
                <a:gd name="T94" fmla="*/ 264 w 318"/>
                <a:gd name="T95" fmla="*/ 354 h 1344"/>
                <a:gd name="T96" fmla="*/ 264 w 318"/>
                <a:gd name="T97" fmla="*/ 330 h 1344"/>
                <a:gd name="T98" fmla="*/ 270 w 318"/>
                <a:gd name="T99" fmla="*/ 306 h 1344"/>
                <a:gd name="T100" fmla="*/ 270 w 318"/>
                <a:gd name="T101" fmla="*/ 282 h 1344"/>
                <a:gd name="T102" fmla="*/ 276 w 318"/>
                <a:gd name="T103" fmla="*/ 264 h 1344"/>
                <a:gd name="T104" fmla="*/ 282 w 318"/>
                <a:gd name="T105" fmla="*/ 240 h 1344"/>
                <a:gd name="T106" fmla="*/ 282 w 318"/>
                <a:gd name="T107" fmla="*/ 216 h 1344"/>
                <a:gd name="T108" fmla="*/ 288 w 318"/>
                <a:gd name="T109" fmla="*/ 192 h 1344"/>
                <a:gd name="T110" fmla="*/ 288 w 318"/>
                <a:gd name="T111" fmla="*/ 168 h 1344"/>
                <a:gd name="T112" fmla="*/ 294 w 318"/>
                <a:gd name="T113" fmla="*/ 150 h 1344"/>
                <a:gd name="T114" fmla="*/ 300 w 318"/>
                <a:gd name="T115" fmla="*/ 132 h 1344"/>
                <a:gd name="T116" fmla="*/ 300 w 318"/>
                <a:gd name="T117" fmla="*/ 108 h 1344"/>
                <a:gd name="T118" fmla="*/ 306 w 318"/>
                <a:gd name="T119" fmla="*/ 84 h 1344"/>
                <a:gd name="T120" fmla="*/ 312 w 318"/>
                <a:gd name="T121" fmla="*/ 60 h 1344"/>
                <a:gd name="T122" fmla="*/ 312 w 318"/>
                <a:gd name="T123" fmla="*/ 36 h 1344"/>
                <a:gd name="T124" fmla="*/ 318 w 318"/>
                <a:gd name="T125" fmla="*/ 1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8" h="1344">
                  <a:moveTo>
                    <a:pt x="0" y="1326"/>
                  </a:moveTo>
                  <a:lnTo>
                    <a:pt x="0" y="1332"/>
                  </a:lnTo>
                  <a:lnTo>
                    <a:pt x="6" y="1332"/>
                  </a:lnTo>
                  <a:lnTo>
                    <a:pt x="6" y="1338"/>
                  </a:lnTo>
                  <a:lnTo>
                    <a:pt x="12" y="1338"/>
                  </a:lnTo>
                  <a:lnTo>
                    <a:pt x="18" y="1338"/>
                  </a:lnTo>
                  <a:lnTo>
                    <a:pt x="18" y="1344"/>
                  </a:lnTo>
                  <a:lnTo>
                    <a:pt x="24" y="1344"/>
                  </a:lnTo>
                  <a:lnTo>
                    <a:pt x="30" y="1344"/>
                  </a:lnTo>
                  <a:lnTo>
                    <a:pt x="30" y="1338"/>
                  </a:lnTo>
                  <a:lnTo>
                    <a:pt x="36" y="1338"/>
                  </a:lnTo>
                  <a:lnTo>
                    <a:pt x="42" y="1338"/>
                  </a:lnTo>
                  <a:lnTo>
                    <a:pt x="42" y="1332"/>
                  </a:lnTo>
                  <a:lnTo>
                    <a:pt x="48" y="1332"/>
                  </a:lnTo>
                  <a:lnTo>
                    <a:pt x="48" y="1326"/>
                  </a:lnTo>
                  <a:lnTo>
                    <a:pt x="54" y="1326"/>
                  </a:lnTo>
                  <a:lnTo>
                    <a:pt x="54" y="1320"/>
                  </a:lnTo>
                  <a:lnTo>
                    <a:pt x="60" y="1314"/>
                  </a:lnTo>
                  <a:lnTo>
                    <a:pt x="60" y="1308"/>
                  </a:lnTo>
                  <a:lnTo>
                    <a:pt x="66" y="1308"/>
                  </a:lnTo>
                  <a:lnTo>
                    <a:pt x="66" y="1302"/>
                  </a:lnTo>
                  <a:lnTo>
                    <a:pt x="66" y="1296"/>
                  </a:lnTo>
                  <a:lnTo>
                    <a:pt x="72" y="1296"/>
                  </a:lnTo>
                  <a:lnTo>
                    <a:pt x="72" y="1290"/>
                  </a:lnTo>
                  <a:lnTo>
                    <a:pt x="72" y="1284"/>
                  </a:lnTo>
                  <a:lnTo>
                    <a:pt x="78" y="1284"/>
                  </a:lnTo>
                  <a:lnTo>
                    <a:pt x="78" y="1278"/>
                  </a:lnTo>
                  <a:lnTo>
                    <a:pt x="78" y="1272"/>
                  </a:lnTo>
                  <a:lnTo>
                    <a:pt x="84" y="1266"/>
                  </a:lnTo>
                  <a:lnTo>
                    <a:pt x="84" y="1260"/>
                  </a:lnTo>
                  <a:lnTo>
                    <a:pt x="84" y="1254"/>
                  </a:lnTo>
                  <a:lnTo>
                    <a:pt x="90" y="1254"/>
                  </a:lnTo>
                  <a:lnTo>
                    <a:pt x="90" y="1248"/>
                  </a:lnTo>
                  <a:lnTo>
                    <a:pt x="90" y="1242"/>
                  </a:lnTo>
                  <a:lnTo>
                    <a:pt x="90" y="1236"/>
                  </a:lnTo>
                  <a:lnTo>
                    <a:pt x="96" y="1236"/>
                  </a:lnTo>
                  <a:lnTo>
                    <a:pt x="96" y="1230"/>
                  </a:lnTo>
                  <a:lnTo>
                    <a:pt x="96" y="1224"/>
                  </a:lnTo>
                  <a:lnTo>
                    <a:pt x="96" y="1218"/>
                  </a:lnTo>
                  <a:lnTo>
                    <a:pt x="102" y="1218"/>
                  </a:lnTo>
                  <a:lnTo>
                    <a:pt x="102" y="1212"/>
                  </a:lnTo>
                  <a:lnTo>
                    <a:pt x="102" y="1206"/>
                  </a:lnTo>
                  <a:lnTo>
                    <a:pt x="102" y="1200"/>
                  </a:lnTo>
                  <a:lnTo>
                    <a:pt x="108" y="1200"/>
                  </a:lnTo>
                  <a:lnTo>
                    <a:pt x="108" y="1194"/>
                  </a:lnTo>
                  <a:lnTo>
                    <a:pt x="108" y="1188"/>
                  </a:lnTo>
                  <a:lnTo>
                    <a:pt x="108" y="1182"/>
                  </a:lnTo>
                  <a:lnTo>
                    <a:pt x="108" y="1176"/>
                  </a:lnTo>
                  <a:lnTo>
                    <a:pt x="114" y="1176"/>
                  </a:lnTo>
                  <a:lnTo>
                    <a:pt x="114" y="1170"/>
                  </a:lnTo>
                  <a:lnTo>
                    <a:pt x="114" y="1164"/>
                  </a:lnTo>
                  <a:lnTo>
                    <a:pt x="114" y="1158"/>
                  </a:lnTo>
                  <a:lnTo>
                    <a:pt x="120" y="1152"/>
                  </a:lnTo>
                  <a:lnTo>
                    <a:pt x="120" y="1146"/>
                  </a:lnTo>
                  <a:lnTo>
                    <a:pt x="120" y="1140"/>
                  </a:lnTo>
                  <a:lnTo>
                    <a:pt x="120" y="1134"/>
                  </a:lnTo>
                  <a:lnTo>
                    <a:pt x="126" y="1128"/>
                  </a:lnTo>
                  <a:lnTo>
                    <a:pt x="126" y="1122"/>
                  </a:lnTo>
                  <a:lnTo>
                    <a:pt x="126" y="1116"/>
                  </a:lnTo>
                  <a:lnTo>
                    <a:pt x="126" y="1110"/>
                  </a:lnTo>
                  <a:lnTo>
                    <a:pt x="132" y="1104"/>
                  </a:lnTo>
                  <a:lnTo>
                    <a:pt x="132" y="1098"/>
                  </a:lnTo>
                  <a:lnTo>
                    <a:pt x="132" y="1092"/>
                  </a:lnTo>
                  <a:lnTo>
                    <a:pt x="132" y="1086"/>
                  </a:lnTo>
                  <a:lnTo>
                    <a:pt x="138" y="1080"/>
                  </a:lnTo>
                  <a:lnTo>
                    <a:pt x="138" y="1074"/>
                  </a:lnTo>
                  <a:lnTo>
                    <a:pt x="138" y="1068"/>
                  </a:lnTo>
                  <a:lnTo>
                    <a:pt x="138" y="1062"/>
                  </a:lnTo>
                  <a:lnTo>
                    <a:pt x="138" y="1056"/>
                  </a:lnTo>
                  <a:lnTo>
                    <a:pt x="144" y="1056"/>
                  </a:lnTo>
                  <a:lnTo>
                    <a:pt x="144" y="1050"/>
                  </a:lnTo>
                  <a:lnTo>
                    <a:pt x="144" y="1044"/>
                  </a:lnTo>
                  <a:lnTo>
                    <a:pt x="144" y="1038"/>
                  </a:lnTo>
                  <a:lnTo>
                    <a:pt x="144" y="1032"/>
                  </a:lnTo>
                  <a:lnTo>
                    <a:pt x="144" y="1026"/>
                  </a:lnTo>
                  <a:lnTo>
                    <a:pt x="150" y="1020"/>
                  </a:lnTo>
                  <a:lnTo>
                    <a:pt x="150" y="1014"/>
                  </a:lnTo>
                  <a:lnTo>
                    <a:pt x="150" y="1008"/>
                  </a:lnTo>
                  <a:lnTo>
                    <a:pt x="150" y="1002"/>
                  </a:lnTo>
                  <a:lnTo>
                    <a:pt x="150" y="996"/>
                  </a:lnTo>
                  <a:lnTo>
                    <a:pt x="156" y="996"/>
                  </a:lnTo>
                  <a:lnTo>
                    <a:pt x="156" y="990"/>
                  </a:lnTo>
                  <a:lnTo>
                    <a:pt x="156" y="984"/>
                  </a:lnTo>
                  <a:lnTo>
                    <a:pt x="156" y="978"/>
                  </a:lnTo>
                  <a:lnTo>
                    <a:pt x="156" y="972"/>
                  </a:lnTo>
                  <a:lnTo>
                    <a:pt x="156" y="966"/>
                  </a:lnTo>
                  <a:lnTo>
                    <a:pt x="162" y="966"/>
                  </a:lnTo>
                  <a:lnTo>
                    <a:pt x="162" y="960"/>
                  </a:lnTo>
                  <a:lnTo>
                    <a:pt x="162" y="954"/>
                  </a:lnTo>
                  <a:lnTo>
                    <a:pt x="162" y="948"/>
                  </a:lnTo>
                  <a:lnTo>
                    <a:pt x="162" y="942"/>
                  </a:lnTo>
                  <a:lnTo>
                    <a:pt x="162" y="936"/>
                  </a:lnTo>
                  <a:lnTo>
                    <a:pt x="168" y="936"/>
                  </a:lnTo>
                  <a:lnTo>
                    <a:pt x="168" y="930"/>
                  </a:lnTo>
                  <a:lnTo>
                    <a:pt x="168" y="924"/>
                  </a:lnTo>
                  <a:lnTo>
                    <a:pt x="168" y="918"/>
                  </a:lnTo>
                  <a:lnTo>
                    <a:pt x="168" y="912"/>
                  </a:lnTo>
                  <a:lnTo>
                    <a:pt x="168" y="906"/>
                  </a:lnTo>
                  <a:lnTo>
                    <a:pt x="174" y="900"/>
                  </a:lnTo>
                  <a:lnTo>
                    <a:pt x="174" y="894"/>
                  </a:lnTo>
                  <a:lnTo>
                    <a:pt x="174" y="888"/>
                  </a:lnTo>
                  <a:lnTo>
                    <a:pt x="174" y="882"/>
                  </a:lnTo>
                  <a:lnTo>
                    <a:pt x="174" y="876"/>
                  </a:lnTo>
                  <a:lnTo>
                    <a:pt x="180" y="870"/>
                  </a:lnTo>
                  <a:lnTo>
                    <a:pt x="180" y="864"/>
                  </a:lnTo>
                  <a:lnTo>
                    <a:pt x="180" y="858"/>
                  </a:lnTo>
                  <a:lnTo>
                    <a:pt x="180" y="852"/>
                  </a:lnTo>
                  <a:lnTo>
                    <a:pt x="180" y="846"/>
                  </a:lnTo>
                  <a:lnTo>
                    <a:pt x="180" y="840"/>
                  </a:lnTo>
                  <a:lnTo>
                    <a:pt x="186" y="834"/>
                  </a:lnTo>
                  <a:lnTo>
                    <a:pt x="186" y="828"/>
                  </a:lnTo>
                  <a:lnTo>
                    <a:pt x="186" y="822"/>
                  </a:lnTo>
                  <a:lnTo>
                    <a:pt x="186" y="816"/>
                  </a:lnTo>
                  <a:lnTo>
                    <a:pt x="186" y="810"/>
                  </a:lnTo>
                  <a:lnTo>
                    <a:pt x="186" y="804"/>
                  </a:lnTo>
                  <a:lnTo>
                    <a:pt x="192" y="798"/>
                  </a:lnTo>
                  <a:lnTo>
                    <a:pt x="192" y="792"/>
                  </a:lnTo>
                  <a:lnTo>
                    <a:pt x="192" y="786"/>
                  </a:lnTo>
                  <a:lnTo>
                    <a:pt x="192" y="780"/>
                  </a:lnTo>
                  <a:lnTo>
                    <a:pt x="192" y="774"/>
                  </a:lnTo>
                  <a:lnTo>
                    <a:pt x="192" y="768"/>
                  </a:lnTo>
                  <a:lnTo>
                    <a:pt x="198" y="762"/>
                  </a:lnTo>
                  <a:lnTo>
                    <a:pt x="198" y="756"/>
                  </a:lnTo>
                  <a:lnTo>
                    <a:pt x="198" y="750"/>
                  </a:lnTo>
                  <a:lnTo>
                    <a:pt x="198" y="744"/>
                  </a:lnTo>
                  <a:lnTo>
                    <a:pt x="198" y="738"/>
                  </a:lnTo>
                  <a:lnTo>
                    <a:pt x="198" y="732"/>
                  </a:lnTo>
                  <a:lnTo>
                    <a:pt x="204" y="732"/>
                  </a:lnTo>
                  <a:lnTo>
                    <a:pt x="204" y="726"/>
                  </a:lnTo>
                  <a:lnTo>
                    <a:pt x="204" y="720"/>
                  </a:lnTo>
                  <a:lnTo>
                    <a:pt x="204" y="714"/>
                  </a:lnTo>
                  <a:lnTo>
                    <a:pt x="204" y="708"/>
                  </a:lnTo>
                  <a:lnTo>
                    <a:pt x="204" y="702"/>
                  </a:lnTo>
                  <a:lnTo>
                    <a:pt x="210" y="696"/>
                  </a:lnTo>
                  <a:lnTo>
                    <a:pt x="210" y="690"/>
                  </a:lnTo>
                  <a:lnTo>
                    <a:pt x="210" y="684"/>
                  </a:lnTo>
                  <a:lnTo>
                    <a:pt x="210" y="678"/>
                  </a:lnTo>
                  <a:lnTo>
                    <a:pt x="210" y="672"/>
                  </a:lnTo>
                  <a:lnTo>
                    <a:pt x="210" y="666"/>
                  </a:lnTo>
                  <a:lnTo>
                    <a:pt x="216" y="660"/>
                  </a:lnTo>
                  <a:lnTo>
                    <a:pt x="216" y="654"/>
                  </a:lnTo>
                  <a:lnTo>
                    <a:pt x="216" y="648"/>
                  </a:lnTo>
                  <a:lnTo>
                    <a:pt x="216" y="642"/>
                  </a:lnTo>
                  <a:lnTo>
                    <a:pt x="216" y="636"/>
                  </a:lnTo>
                  <a:lnTo>
                    <a:pt x="216" y="630"/>
                  </a:lnTo>
                  <a:lnTo>
                    <a:pt x="216" y="624"/>
                  </a:lnTo>
                  <a:lnTo>
                    <a:pt x="222" y="618"/>
                  </a:lnTo>
                  <a:lnTo>
                    <a:pt x="222" y="612"/>
                  </a:lnTo>
                  <a:lnTo>
                    <a:pt x="222" y="606"/>
                  </a:lnTo>
                  <a:lnTo>
                    <a:pt x="222" y="600"/>
                  </a:lnTo>
                  <a:lnTo>
                    <a:pt x="222" y="594"/>
                  </a:lnTo>
                  <a:lnTo>
                    <a:pt x="222" y="588"/>
                  </a:lnTo>
                  <a:lnTo>
                    <a:pt x="228" y="582"/>
                  </a:lnTo>
                  <a:lnTo>
                    <a:pt x="228" y="576"/>
                  </a:lnTo>
                  <a:lnTo>
                    <a:pt x="228" y="570"/>
                  </a:lnTo>
                  <a:lnTo>
                    <a:pt x="228" y="564"/>
                  </a:lnTo>
                  <a:lnTo>
                    <a:pt x="228" y="558"/>
                  </a:lnTo>
                  <a:lnTo>
                    <a:pt x="228" y="552"/>
                  </a:lnTo>
                  <a:lnTo>
                    <a:pt x="234" y="546"/>
                  </a:lnTo>
                  <a:lnTo>
                    <a:pt x="234" y="540"/>
                  </a:lnTo>
                  <a:lnTo>
                    <a:pt x="234" y="534"/>
                  </a:lnTo>
                  <a:lnTo>
                    <a:pt x="234" y="528"/>
                  </a:lnTo>
                  <a:lnTo>
                    <a:pt x="234" y="522"/>
                  </a:lnTo>
                  <a:lnTo>
                    <a:pt x="234" y="516"/>
                  </a:lnTo>
                  <a:lnTo>
                    <a:pt x="234" y="510"/>
                  </a:lnTo>
                  <a:lnTo>
                    <a:pt x="240" y="510"/>
                  </a:lnTo>
                  <a:lnTo>
                    <a:pt x="240" y="504"/>
                  </a:lnTo>
                  <a:lnTo>
                    <a:pt x="240" y="498"/>
                  </a:lnTo>
                  <a:lnTo>
                    <a:pt x="240" y="492"/>
                  </a:lnTo>
                  <a:lnTo>
                    <a:pt x="240" y="486"/>
                  </a:lnTo>
                  <a:lnTo>
                    <a:pt x="240" y="480"/>
                  </a:lnTo>
                  <a:lnTo>
                    <a:pt x="240" y="474"/>
                  </a:lnTo>
                  <a:lnTo>
                    <a:pt x="246" y="468"/>
                  </a:lnTo>
                  <a:lnTo>
                    <a:pt x="246" y="462"/>
                  </a:lnTo>
                  <a:lnTo>
                    <a:pt x="246" y="456"/>
                  </a:lnTo>
                  <a:lnTo>
                    <a:pt x="246" y="450"/>
                  </a:lnTo>
                  <a:lnTo>
                    <a:pt x="246" y="444"/>
                  </a:lnTo>
                  <a:lnTo>
                    <a:pt x="246" y="438"/>
                  </a:lnTo>
                  <a:lnTo>
                    <a:pt x="252" y="432"/>
                  </a:lnTo>
                  <a:lnTo>
                    <a:pt x="252" y="426"/>
                  </a:lnTo>
                  <a:lnTo>
                    <a:pt x="252" y="420"/>
                  </a:lnTo>
                  <a:lnTo>
                    <a:pt x="252" y="414"/>
                  </a:lnTo>
                  <a:lnTo>
                    <a:pt x="252" y="408"/>
                  </a:lnTo>
                  <a:lnTo>
                    <a:pt x="252" y="402"/>
                  </a:lnTo>
                  <a:lnTo>
                    <a:pt x="252" y="396"/>
                  </a:lnTo>
                  <a:lnTo>
                    <a:pt x="258" y="390"/>
                  </a:lnTo>
                  <a:lnTo>
                    <a:pt x="258" y="384"/>
                  </a:lnTo>
                  <a:lnTo>
                    <a:pt x="258" y="378"/>
                  </a:lnTo>
                  <a:lnTo>
                    <a:pt x="258" y="372"/>
                  </a:lnTo>
                  <a:lnTo>
                    <a:pt x="258" y="366"/>
                  </a:lnTo>
                  <a:lnTo>
                    <a:pt x="258" y="360"/>
                  </a:lnTo>
                  <a:lnTo>
                    <a:pt x="264" y="354"/>
                  </a:lnTo>
                  <a:lnTo>
                    <a:pt x="264" y="348"/>
                  </a:lnTo>
                  <a:lnTo>
                    <a:pt x="264" y="342"/>
                  </a:lnTo>
                  <a:lnTo>
                    <a:pt x="264" y="336"/>
                  </a:lnTo>
                  <a:lnTo>
                    <a:pt x="264" y="330"/>
                  </a:lnTo>
                  <a:lnTo>
                    <a:pt x="264" y="324"/>
                  </a:lnTo>
                  <a:lnTo>
                    <a:pt x="270" y="318"/>
                  </a:lnTo>
                  <a:lnTo>
                    <a:pt x="270" y="312"/>
                  </a:lnTo>
                  <a:lnTo>
                    <a:pt x="270" y="306"/>
                  </a:lnTo>
                  <a:lnTo>
                    <a:pt x="270" y="300"/>
                  </a:lnTo>
                  <a:lnTo>
                    <a:pt x="270" y="294"/>
                  </a:lnTo>
                  <a:lnTo>
                    <a:pt x="270" y="288"/>
                  </a:lnTo>
                  <a:lnTo>
                    <a:pt x="270" y="282"/>
                  </a:lnTo>
                  <a:lnTo>
                    <a:pt x="276" y="282"/>
                  </a:lnTo>
                  <a:lnTo>
                    <a:pt x="276" y="276"/>
                  </a:lnTo>
                  <a:lnTo>
                    <a:pt x="276" y="270"/>
                  </a:lnTo>
                  <a:lnTo>
                    <a:pt x="276" y="264"/>
                  </a:lnTo>
                  <a:lnTo>
                    <a:pt x="276" y="258"/>
                  </a:lnTo>
                  <a:lnTo>
                    <a:pt x="276" y="252"/>
                  </a:lnTo>
                  <a:lnTo>
                    <a:pt x="276" y="246"/>
                  </a:lnTo>
                  <a:lnTo>
                    <a:pt x="282" y="240"/>
                  </a:lnTo>
                  <a:lnTo>
                    <a:pt x="282" y="234"/>
                  </a:lnTo>
                  <a:lnTo>
                    <a:pt x="282" y="228"/>
                  </a:lnTo>
                  <a:lnTo>
                    <a:pt x="282" y="222"/>
                  </a:lnTo>
                  <a:lnTo>
                    <a:pt x="282" y="216"/>
                  </a:lnTo>
                  <a:lnTo>
                    <a:pt x="282" y="210"/>
                  </a:lnTo>
                  <a:lnTo>
                    <a:pt x="288" y="204"/>
                  </a:lnTo>
                  <a:lnTo>
                    <a:pt x="288" y="198"/>
                  </a:lnTo>
                  <a:lnTo>
                    <a:pt x="288" y="192"/>
                  </a:lnTo>
                  <a:lnTo>
                    <a:pt x="288" y="186"/>
                  </a:lnTo>
                  <a:lnTo>
                    <a:pt x="288" y="180"/>
                  </a:lnTo>
                  <a:lnTo>
                    <a:pt x="288" y="174"/>
                  </a:lnTo>
                  <a:lnTo>
                    <a:pt x="288" y="168"/>
                  </a:lnTo>
                  <a:lnTo>
                    <a:pt x="294" y="168"/>
                  </a:lnTo>
                  <a:lnTo>
                    <a:pt x="294" y="162"/>
                  </a:lnTo>
                  <a:lnTo>
                    <a:pt x="294" y="156"/>
                  </a:lnTo>
                  <a:lnTo>
                    <a:pt x="294" y="150"/>
                  </a:lnTo>
                  <a:lnTo>
                    <a:pt x="294" y="144"/>
                  </a:lnTo>
                  <a:lnTo>
                    <a:pt x="294" y="138"/>
                  </a:lnTo>
                  <a:lnTo>
                    <a:pt x="294" y="132"/>
                  </a:lnTo>
                  <a:lnTo>
                    <a:pt x="300" y="132"/>
                  </a:lnTo>
                  <a:lnTo>
                    <a:pt x="300" y="126"/>
                  </a:lnTo>
                  <a:lnTo>
                    <a:pt x="300" y="120"/>
                  </a:lnTo>
                  <a:lnTo>
                    <a:pt x="300" y="114"/>
                  </a:lnTo>
                  <a:lnTo>
                    <a:pt x="300" y="108"/>
                  </a:lnTo>
                  <a:lnTo>
                    <a:pt x="300" y="102"/>
                  </a:lnTo>
                  <a:lnTo>
                    <a:pt x="306" y="96"/>
                  </a:lnTo>
                  <a:lnTo>
                    <a:pt x="306" y="90"/>
                  </a:lnTo>
                  <a:lnTo>
                    <a:pt x="306" y="84"/>
                  </a:lnTo>
                  <a:lnTo>
                    <a:pt x="306" y="78"/>
                  </a:lnTo>
                  <a:lnTo>
                    <a:pt x="306" y="72"/>
                  </a:lnTo>
                  <a:lnTo>
                    <a:pt x="306" y="66"/>
                  </a:lnTo>
                  <a:lnTo>
                    <a:pt x="312" y="60"/>
                  </a:lnTo>
                  <a:lnTo>
                    <a:pt x="312" y="54"/>
                  </a:lnTo>
                  <a:lnTo>
                    <a:pt x="312" y="48"/>
                  </a:lnTo>
                  <a:lnTo>
                    <a:pt x="312" y="42"/>
                  </a:lnTo>
                  <a:lnTo>
                    <a:pt x="312" y="36"/>
                  </a:lnTo>
                  <a:lnTo>
                    <a:pt x="312" y="30"/>
                  </a:lnTo>
                  <a:lnTo>
                    <a:pt x="318" y="24"/>
                  </a:lnTo>
                  <a:lnTo>
                    <a:pt x="318" y="18"/>
                  </a:lnTo>
                  <a:lnTo>
                    <a:pt x="318" y="12"/>
                  </a:lnTo>
                  <a:lnTo>
                    <a:pt x="318" y="6"/>
                  </a:lnTo>
                  <a:lnTo>
                    <a:pt x="318" y="0"/>
                  </a:lnTo>
                </a:path>
              </a:pathLst>
            </a:custGeom>
            <a:noFill/>
            <a:ln w="15875" cap="flat">
              <a:solidFill>
                <a:schemeClr val="hlink"/>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488470" name="Text Box 22"/>
          <p:cNvSpPr txBox="1">
            <a:spLocks noChangeArrowheads="1"/>
          </p:cNvSpPr>
          <p:nvPr/>
        </p:nvSpPr>
        <p:spPr bwMode="auto">
          <a:xfrm>
            <a:off x="5715000" y="1431925"/>
            <a:ext cx="385763" cy="473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500">
                <a:solidFill>
                  <a:schemeClr val="accent2"/>
                </a:solidFill>
                <a:effectLst>
                  <a:outerShdw blurRad="38100" dist="38100" dir="2700000" algn="tl">
                    <a:srgbClr val="000000"/>
                  </a:outerShdw>
                </a:effectLst>
              </a:rPr>
              <a:t>1</a:t>
            </a:r>
            <a:endParaRPr lang="es-ES" altLang="es-ES" sz="2500">
              <a:solidFill>
                <a:schemeClr val="accent2"/>
              </a:solidFill>
              <a:effectLst>
                <a:outerShdw blurRad="38100" dist="38100" dir="2700000" algn="tl">
                  <a:srgbClr val="000000"/>
                </a:outerShdw>
              </a:effectLst>
            </a:endParaRPr>
          </a:p>
        </p:txBody>
      </p:sp>
      <p:sp>
        <p:nvSpPr>
          <p:cNvPr id="488471" name="Text Box 23"/>
          <p:cNvSpPr txBox="1">
            <a:spLocks noChangeArrowheads="1"/>
          </p:cNvSpPr>
          <p:nvPr/>
        </p:nvSpPr>
        <p:spPr bwMode="auto">
          <a:xfrm>
            <a:off x="5715000" y="2270125"/>
            <a:ext cx="385763" cy="473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500">
                <a:solidFill>
                  <a:schemeClr val="accent2"/>
                </a:solidFill>
                <a:effectLst>
                  <a:outerShdw blurRad="38100" dist="38100" dir="2700000" algn="tl">
                    <a:srgbClr val="000000"/>
                  </a:outerShdw>
                </a:effectLst>
              </a:rPr>
              <a:t>2</a:t>
            </a:r>
            <a:endParaRPr lang="es-ES" altLang="es-ES" sz="2500">
              <a:solidFill>
                <a:schemeClr val="accent2"/>
              </a:solidFill>
              <a:effectLst>
                <a:outerShdw blurRad="38100" dist="38100" dir="2700000" algn="tl">
                  <a:srgbClr val="000000"/>
                </a:outerShdw>
              </a:effectLst>
            </a:endParaRPr>
          </a:p>
        </p:txBody>
      </p:sp>
      <p:sp>
        <p:nvSpPr>
          <p:cNvPr id="488472" name="Text Box 24"/>
          <p:cNvSpPr txBox="1">
            <a:spLocks noChangeArrowheads="1"/>
          </p:cNvSpPr>
          <p:nvPr/>
        </p:nvSpPr>
        <p:spPr bwMode="auto">
          <a:xfrm>
            <a:off x="3151782" y="4277414"/>
            <a:ext cx="1276202" cy="1815882"/>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wrap="square">
            <a:spAutoFit/>
          </a:bodyPr>
          <a:lstStyle/>
          <a:p>
            <a:pPr algn="ctr"/>
            <a:r>
              <a:rPr lang="es-ES_tradnl" altLang="es-ES" sz="1600" dirty="0">
                <a:effectLst>
                  <a:outerShdw blurRad="38100" dist="38100" dir="2700000" algn="tl">
                    <a:srgbClr val="000000"/>
                  </a:outerShdw>
                </a:effectLst>
              </a:rPr>
              <a:t>Cuando triangular &lt; </a:t>
            </a:r>
            <a:r>
              <a:rPr lang="es-ES_tradnl" altLang="es-ES" sz="1600" dirty="0" err="1">
                <a:effectLst>
                  <a:outerShdw blurRad="38100" dist="38100" dir="2700000" algn="tl">
                    <a:srgbClr val="000000"/>
                  </a:outerShdw>
                </a:effectLst>
              </a:rPr>
              <a:t>senoidal</a:t>
            </a:r>
            <a:r>
              <a:rPr lang="es-ES_tradnl" altLang="es-ES" sz="1600" dirty="0">
                <a:effectLst>
                  <a:outerShdw blurRad="38100" dist="38100" dir="2700000" algn="tl">
                    <a:srgbClr val="000000"/>
                  </a:outerShdw>
                </a:effectLst>
              </a:rPr>
              <a:t> dispara el </a:t>
            </a:r>
            <a:r>
              <a:rPr lang="es-ES_tradnl" altLang="es-ES" sz="1600" dirty="0" smtClean="0">
                <a:effectLst>
                  <a:outerShdw blurRad="38100" dist="38100" dir="2700000" algn="tl">
                    <a:srgbClr val="000000"/>
                  </a:outerShdw>
                </a:effectLst>
              </a:rPr>
              <a:t>1 en caso contrario el 2</a:t>
            </a:r>
            <a:endParaRPr lang="es-ES" altLang="es-ES" sz="1600" dirty="0">
              <a:effectLst>
                <a:outerShdw blurRad="38100" dist="38100" dir="2700000" algn="tl">
                  <a:srgbClr val="000000"/>
                </a:outerShdw>
              </a:effectLst>
            </a:endParaRPr>
          </a:p>
        </p:txBody>
      </p:sp>
      <p:sp>
        <p:nvSpPr>
          <p:cNvPr id="488473" name="AutoShape 25"/>
          <p:cNvSpPr>
            <a:spLocks noChangeArrowheads="1"/>
          </p:cNvSpPr>
          <p:nvPr/>
        </p:nvSpPr>
        <p:spPr bwMode="auto">
          <a:xfrm>
            <a:off x="3539454" y="3314700"/>
            <a:ext cx="457200" cy="914400"/>
          </a:xfrm>
          <a:prstGeom prst="down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21" name="Text Box 12"/>
          <p:cNvSpPr txBox="1">
            <a:spLocks noChangeArrowheads="1"/>
          </p:cNvSpPr>
          <p:nvPr/>
        </p:nvSpPr>
        <p:spPr bwMode="auto">
          <a:xfrm>
            <a:off x="176807" y="5973763"/>
            <a:ext cx="1298849" cy="553998"/>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wrap="square">
            <a:spAutoFit/>
          </a:bodyPr>
          <a:lstStyle/>
          <a:p>
            <a:pPr algn="ctr"/>
            <a:r>
              <a:rPr lang="es-ES_tradnl" altLang="es-ES" sz="1500" dirty="0" smtClean="0">
                <a:effectLst>
                  <a:outerShdw blurRad="38100" dist="38100" dir="2700000" algn="tl">
                    <a:srgbClr val="000000"/>
                  </a:outerShdw>
                </a:effectLst>
              </a:rPr>
              <a:t>Señales de disparo</a:t>
            </a:r>
            <a:endParaRPr lang="es-ES" altLang="es-ES" sz="1500" dirty="0">
              <a:effectLst>
                <a:outerShdw blurRad="38100" dist="38100" dir="2700000" algn="tl">
                  <a:srgbClr val="000000"/>
                </a:outerShdw>
              </a:effectLst>
            </a:endParaRPr>
          </a:p>
        </p:txBody>
      </p:sp>
    </p:spTree>
  </p:cSld>
  <p:clrMapOvr>
    <a:masterClrMapping/>
  </p:clrMapOvr>
  <p:transition>
    <p:cover dir="l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77" name="Group 9"/>
          <p:cNvGrpSpPr>
            <a:grpSpLocks/>
          </p:cNvGrpSpPr>
          <p:nvPr/>
        </p:nvGrpSpPr>
        <p:grpSpPr bwMode="auto">
          <a:xfrm>
            <a:off x="6400800" y="685800"/>
            <a:ext cx="2559050" cy="3652838"/>
            <a:chOff x="3600" y="1733"/>
            <a:chExt cx="1612" cy="2301"/>
          </a:xfrm>
        </p:grpSpPr>
        <p:pic>
          <p:nvPicPr>
            <p:cNvPr id="442375" name="Picture 7" descr="C:\Temporal red\Inversor hasta 55kW control vectori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733"/>
              <a:ext cx="950" cy="1627"/>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2376" name="Text Box 8"/>
            <p:cNvSpPr txBox="1">
              <a:spLocks noChangeArrowheads="1"/>
            </p:cNvSpPr>
            <p:nvPr/>
          </p:nvSpPr>
          <p:spPr bwMode="auto">
            <a:xfrm>
              <a:off x="3600" y="3360"/>
              <a:ext cx="1612" cy="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Inversor 55 kW </a:t>
              </a:r>
            </a:p>
            <a:p>
              <a:pPr algn="ctr">
                <a:spcBef>
                  <a:spcPct val="0"/>
                </a:spcBef>
              </a:pPr>
              <a:r>
                <a:rPr lang="es-ES_tradnl" altLang="es-ES" sz="1600">
                  <a:effectLst>
                    <a:outerShdw blurRad="38100" dist="38100" dir="2700000" algn="tl">
                      <a:srgbClr val="000000"/>
                    </a:outerShdw>
                  </a:effectLst>
                </a:rPr>
                <a:t>0 – 400 Hz para motor asíncrono con control vectorial</a:t>
              </a:r>
              <a:endParaRPr lang="es-ES" altLang="es-ES" sz="1600">
                <a:effectLst>
                  <a:outerShdw blurRad="38100" dist="38100" dir="2700000" algn="tl">
                    <a:srgbClr val="000000"/>
                  </a:outerShdw>
                </a:effectLst>
              </a:endParaRPr>
            </a:p>
          </p:txBody>
        </p:sp>
      </p:grpSp>
      <p:grpSp>
        <p:nvGrpSpPr>
          <p:cNvPr id="442380" name="Group 12"/>
          <p:cNvGrpSpPr>
            <a:grpSpLocks/>
          </p:cNvGrpSpPr>
          <p:nvPr/>
        </p:nvGrpSpPr>
        <p:grpSpPr bwMode="auto">
          <a:xfrm>
            <a:off x="3124200" y="1752600"/>
            <a:ext cx="2420938" cy="3584575"/>
            <a:chOff x="480" y="1584"/>
            <a:chExt cx="1525" cy="2258"/>
          </a:xfrm>
        </p:grpSpPr>
        <p:pic>
          <p:nvPicPr>
            <p:cNvPr id="442378" name="Picture 10" descr="C:\Temporal red\inversor miniatura 0,75kW máquina herramient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1584"/>
              <a:ext cx="1037" cy="1526"/>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2379" name="Text Box 11"/>
            <p:cNvSpPr txBox="1">
              <a:spLocks noChangeArrowheads="1"/>
            </p:cNvSpPr>
            <p:nvPr/>
          </p:nvSpPr>
          <p:spPr bwMode="auto">
            <a:xfrm>
              <a:off x="480" y="3168"/>
              <a:ext cx="1525" cy="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Inversor 0,75 kW </a:t>
              </a:r>
            </a:p>
            <a:p>
              <a:pPr algn="ctr">
                <a:spcBef>
                  <a:spcPct val="0"/>
                </a:spcBef>
              </a:pPr>
              <a:r>
                <a:rPr lang="es-ES_tradnl" altLang="es-ES" sz="1600">
                  <a:effectLst>
                    <a:outerShdw blurRad="38100" dist="38100" dir="2700000" algn="tl">
                      <a:srgbClr val="000000"/>
                    </a:outerShdw>
                  </a:effectLst>
                </a:rPr>
                <a:t>0 – 120 Hz para control de máquina herramienta</a:t>
              </a:r>
              <a:endParaRPr lang="es-ES" altLang="es-ES" sz="1600">
                <a:effectLst>
                  <a:outerShdw blurRad="38100" dist="38100" dir="2700000" algn="tl">
                    <a:srgbClr val="000000"/>
                  </a:outerShdw>
                </a:effectLst>
              </a:endParaRPr>
            </a:p>
          </p:txBody>
        </p:sp>
      </p:grpSp>
      <p:grpSp>
        <p:nvGrpSpPr>
          <p:cNvPr id="442383" name="Group 15"/>
          <p:cNvGrpSpPr>
            <a:grpSpLocks/>
          </p:cNvGrpSpPr>
          <p:nvPr/>
        </p:nvGrpSpPr>
        <p:grpSpPr bwMode="auto">
          <a:xfrm>
            <a:off x="533400" y="3733800"/>
            <a:ext cx="2130425" cy="2654300"/>
            <a:chOff x="2160" y="1248"/>
            <a:chExt cx="1342" cy="1672"/>
          </a:xfrm>
        </p:grpSpPr>
        <p:pic>
          <p:nvPicPr>
            <p:cNvPr id="442381" name="Picture 13" descr="C:\Temporal red\Inversor pequeño hasta 2,2kW 0- 400Hz (bombas máquinas textil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 y="1248"/>
              <a:ext cx="1015" cy="1130"/>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2382" name="Text Box 14"/>
            <p:cNvSpPr txBox="1">
              <a:spLocks noChangeArrowheads="1"/>
            </p:cNvSpPr>
            <p:nvPr/>
          </p:nvSpPr>
          <p:spPr bwMode="auto">
            <a:xfrm>
              <a:off x="2160" y="2400"/>
              <a:ext cx="1342" cy="5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Inversor 2,2kW </a:t>
              </a:r>
            </a:p>
            <a:p>
              <a:pPr algn="ctr">
                <a:spcBef>
                  <a:spcPct val="0"/>
                </a:spcBef>
              </a:pPr>
              <a:r>
                <a:rPr lang="es-ES_tradnl" altLang="es-ES" sz="1600">
                  <a:effectLst>
                    <a:outerShdw blurRad="38100" dist="38100" dir="2700000" algn="tl">
                      <a:srgbClr val="000000"/>
                    </a:outerShdw>
                  </a:effectLst>
                </a:rPr>
                <a:t>0 – 400Hz de propósito general</a:t>
              </a:r>
              <a:endParaRPr lang="es-ES" altLang="es-ES" sz="1600">
                <a:effectLst>
                  <a:outerShdw blurRad="38100" dist="38100" dir="2700000" algn="tl">
                    <a:srgbClr val="000000"/>
                  </a:outerShdw>
                </a:effectLst>
              </a:endParaRPr>
            </a:p>
          </p:txBody>
        </p:sp>
      </p:grpSp>
      <p:grpSp>
        <p:nvGrpSpPr>
          <p:cNvPr id="442386" name="Group 18"/>
          <p:cNvGrpSpPr>
            <a:grpSpLocks/>
          </p:cNvGrpSpPr>
          <p:nvPr/>
        </p:nvGrpSpPr>
        <p:grpSpPr bwMode="auto">
          <a:xfrm>
            <a:off x="457200" y="609600"/>
            <a:ext cx="2060575" cy="2714625"/>
            <a:chOff x="720" y="288"/>
            <a:chExt cx="1298" cy="1710"/>
          </a:xfrm>
        </p:grpSpPr>
        <p:pic>
          <p:nvPicPr>
            <p:cNvPr id="442373" name="Picture 5" descr="C:\Temporal red\Convertidor CC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288"/>
              <a:ext cx="886" cy="1312"/>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2384" name="Text Box 16"/>
            <p:cNvSpPr txBox="1">
              <a:spLocks noChangeArrowheads="1"/>
            </p:cNvSpPr>
            <p:nvPr/>
          </p:nvSpPr>
          <p:spPr bwMode="auto">
            <a:xfrm>
              <a:off x="720" y="1632"/>
              <a:ext cx="1298"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Convertidor para motor de CC</a:t>
              </a:r>
              <a:endParaRPr lang="es-ES" altLang="es-ES" sz="1600">
                <a:effectLst>
                  <a:outerShdw blurRad="38100" dist="38100" dir="2700000" algn="tl">
                    <a:srgbClr val="000000"/>
                  </a:outerShdw>
                </a:effectLst>
              </a:endParaRPr>
            </a:p>
          </p:txBody>
        </p:sp>
      </p:grpSp>
      <p:sp>
        <p:nvSpPr>
          <p:cNvPr id="442387" name="Rectangle 19"/>
          <p:cNvSpPr>
            <a:spLocks noChangeArrowheads="1"/>
          </p:cNvSpPr>
          <p:nvPr/>
        </p:nvSpPr>
        <p:spPr bwMode="auto">
          <a:xfrm>
            <a:off x="5257800" y="4876800"/>
            <a:ext cx="403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Variadores</a:t>
            </a:r>
            <a:br>
              <a:rPr lang="es-ES_tradnl" altLang="es-ES" sz="4500">
                <a:latin typeface="Tahoma" pitchFamily="34" charset="0"/>
              </a:rPr>
            </a:br>
            <a:r>
              <a:rPr lang="es-ES_tradnl" altLang="es-ES" sz="4500">
                <a:latin typeface="Tahoma" pitchFamily="34" charset="0"/>
              </a:rPr>
              <a:t>de </a:t>
            </a:r>
            <a:br>
              <a:rPr lang="es-ES_tradnl" altLang="es-ES" sz="4500">
                <a:latin typeface="Tahoma" pitchFamily="34" charset="0"/>
              </a:rPr>
            </a:br>
            <a:r>
              <a:rPr lang="es-ES_tradnl" altLang="es-ES" sz="4500">
                <a:latin typeface="Tahoma" pitchFamily="34" charset="0"/>
              </a:rPr>
              <a:t>velocidad</a:t>
            </a:r>
            <a:endParaRPr lang="es-ES_tradnl" altLang="es-ES" sz="4500" b="0">
              <a:latin typeface="Tahoma" pitchFamily="34" charset="0"/>
            </a:endParaRPr>
          </a:p>
        </p:txBody>
      </p:sp>
      <p:sp>
        <p:nvSpPr>
          <p:cNvPr id="442388" name="Text Box 20"/>
          <p:cNvSpPr txBox="1">
            <a:spLocks noChangeArrowheads="1"/>
          </p:cNvSpPr>
          <p:nvPr/>
        </p:nvSpPr>
        <p:spPr bwMode="auto">
          <a:xfrm>
            <a:off x="2667000" y="1447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152400" y="381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a:latin typeface="Tahoma" pitchFamily="34" charset="0"/>
              </a:rPr>
              <a:t>7.29. Selección de un motor para una aplicación específica</a:t>
            </a:r>
            <a:endParaRPr lang="es-ES_tradnl" altLang="es-ES" b="0">
              <a:latin typeface="Tahoma" pitchFamily="34" charset="0"/>
            </a:endParaRPr>
          </a:p>
        </p:txBody>
      </p:sp>
      <p:grpSp>
        <p:nvGrpSpPr>
          <p:cNvPr id="473103" name="Group 15"/>
          <p:cNvGrpSpPr>
            <a:grpSpLocks/>
          </p:cNvGrpSpPr>
          <p:nvPr/>
        </p:nvGrpSpPr>
        <p:grpSpPr bwMode="auto">
          <a:xfrm>
            <a:off x="457200" y="2208213"/>
            <a:ext cx="3276600" cy="925512"/>
            <a:chOff x="288" y="1391"/>
            <a:chExt cx="2064" cy="583"/>
          </a:xfrm>
        </p:grpSpPr>
        <p:sp>
          <p:nvSpPr>
            <p:cNvPr id="473091" name="Text Box 3"/>
            <p:cNvSpPr txBox="1">
              <a:spLocks noChangeArrowheads="1"/>
            </p:cNvSpPr>
            <p:nvPr/>
          </p:nvSpPr>
          <p:spPr bwMode="auto">
            <a:xfrm>
              <a:off x="528" y="1391"/>
              <a:ext cx="1824" cy="583"/>
            </a:xfrm>
            <a:prstGeom prst="rect">
              <a:avLst/>
            </a:prstGeom>
            <a:solidFill>
              <a:srgbClr val="008000"/>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0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SELECCIONAR CARCASA Y NIVEL DE PROTECCIÓN (IP)</a:t>
              </a:r>
              <a:endParaRPr lang="es-ES" altLang="es-ES" sz="1800">
                <a:effectLst>
                  <a:outerShdw blurRad="38100" dist="38100" dir="2700000" algn="tl">
                    <a:srgbClr val="000000"/>
                  </a:outerShdw>
                </a:effectLst>
              </a:endParaRPr>
            </a:p>
          </p:txBody>
        </p:sp>
        <p:sp>
          <p:nvSpPr>
            <p:cNvPr id="473097" name="WordArt 9"/>
            <p:cNvSpPr>
              <a:spLocks noChangeArrowheads="1" noChangeShapeType="1" noTextEdit="1"/>
            </p:cNvSpPr>
            <p:nvPr/>
          </p:nvSpPr>
          <p:spPr bwMode="auto">
            <a:xfrm>
              <a:off x="288" y="1472"/>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grpSp>
        <p:nvGrpSpPr>
          <p:cNvPr id="473104" name="Group 16"/>
          <p:cNvGrpSpPr>
            <a:grpSpLocks/>
          </p:cNvGrpSpPr>
          <p:nvPr/>
        </p:nvGrpSpPr>
        <p:grpSpPr bwMode="auto">
          <a:xfrm>
            <a:off x="457200" y="3455988"/>
            <a:ext cx="3810000" cy="1190625"/>
            <a:chOff x="288" y="2177"/>
            <a:chExt cx="2400" cy="750"/>
          </a:xfrm>
        </p:grpSpPr>
        <p:sp>
          <p:nvSpPr>
            <p:cNvPr id="473092" name="Text Box 4"/>
            <p:cNvSpPr txBox="1">
              <a:spLocks noChangeArrowheads="1"/>
            </p:cNvSpPr>
            <p:nvPr/>
          </p:nvSpPr>
          <p:spPr bwMode="auto">
            <a:xfrm>
              <a:off x="528" y="2177"/>
              <a:ext cx="2160" cy="750"/>
            </a:xfrm>
            <a:prstGeom prst="rect">
              <a:avLst/>
            </a:prstGeom>
            <a:solidFill>
              <a:srgbClr val="008000"/>
            </a:solidFill>
            <a:ln>
              <a:noFill/>
            </a:ln>
            <a:effectLst/>
            <a:scene3d>
              <a:camera prst="legacyObliqueTopRight"/>
              <a:lightRig rig="legacyFlat3" dir="b"/>
            </a:scene3d>
            <a:sp3d extrusionH="303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SELECCIÓNAR POTENCIA EN FUCIÓN DE LA POTENCIA NECESARIA PARA ARRASTRA LA CARGA</a:t>
              </a:r>
              <a:endParaRPr lang="es-ES" altLang="es-ES" sz="1800">
                <a:effectLst>
                  <a:outerShdw blurRad="38100" dist="38100" dir="2700000" algn="tl">
                    <a:srgbClr val="000000"/>
                  </a:outerShdw>
                </a:effectLst>
              </a:endParaRPr>
            </a:p>
          </p:txBody>
        </p:sp>
        <p:sp>
          <p:nvSpPr>
            <p:cNvPr id="473098" name="WordArt 10"/>
            <p:cNvSpPr>
              <a:spLocks noChangeArrowheads="1" noChangeShapeType="1" noTextEdit="1"/>
            </p:cNvSpPr>
            <p:nvPr/>
          </p:nvSpPr>
          <p:spPr bwMode="auto">
            <a:xfrm>
              <a:off x="288" y="2381"/>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grpSp>
      <p:grpSp>
        <p:nvGrpSpPr>
          <p:cNvPr id="473105" name="Group 17"/>
          <p:cNvGrpSpPr>
            <a:grpSpLocks/>
          </p:cNvGrpSpPr>
          <p:nvPr/>
        </p:nvGrpSpPr>
        <p:grpSpPr bwMode="auto">
          <a:xfrm>
            <a:off x="457200" y="4951413"/>
            <a:ext cx="3810000" cy="915987"/>
            <a:chOff x="288" y="3119"/>
            <a:chExt cx="2400" cy="577"/>
          </a:xfrm>
        </p:grpSpPr>
        <p:sp>
          <p:nvSpPr>
            <p:cNvPr id="473093" name="Text Box 5"/>
            <p:cNvSpPr txBox="1">
              <a:spLocks noChangeArrowheads="1"/>
            </p:cNvSpPr>
            <p:nvPr/>
          </p:nvSpPr>
          <p:spPr bwMode="auto">
            <a:xfrm>
              <a:off x="528" y="3119"/>
              <a:ext cx="2160" cy="577"/>
            </a:xfrm>
            <a:prstGeom prst="rect">
              <a:avLst/>
            </a:prstGeom>
            <a:solidFill>
              <a:srgbClr val="008000"/>
            </a:solidFill>
            <a:ln>
              <a:noFill/>
            </a:ln>
            <a:effectLst/>
            <a:scene3d>
              <a:camera prst="legacyObliqueTopRight"/>
              <a:lightRig rig="legacyFlat3" dir="b"/>
            </a:scene3d>
            <a:sp3d extrusionH="303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SELECCIONAR VELOCIDAD (P) EN FUNCIÓN VELOCIDAD CARGA</a:t>
              </a:r>
              <a:endParaRPr lang="es-ES" altLang="es-ES" sz="1800">
                <a:effectLst>
                  <a:outerShdw blurRad="38100" dist="38100" dir="2700000" algn="tl">
                    <a:srgbClr val="000000"/>
                  </a:outerShdw>
                </a:effectLst>
              </a:endParaRPr>
            </a:p>
          </p:txBody>
        </p:sp>
        <p:sp>
          <p:nvSpPr>
            <p:cNvPr id="473099" name="WordArt 11"/>
            <p:cNvSpPr>
              <a:spLocks noChangeArrowheads="1" noChangeShapeType="1" noTextEdit="1"/>
            </p:cNvSpPr>
            <p:nvPr/>
          </p:nvSpPr>
          <p:spPr bwMode="auto">
            <a:xfrm>
              <a:off x="288" y="3216"/>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grpSp>
      <p:grpSp>
        <p:nvGrpSpPr>
          <p:cNvPr id="473106" name="Group 18"/>
          <p:cNvGrpSpPr>
            <a:grpSpLocks/>
          </p:cNvGrpSpPr>
          <p:nvPr/>
        </p:nvGrpSpPr>
        <p:grpSpPr bwMode="auto">
          <a:xfrm>
            <a:off x="4876800" y="1905000"/>
            <a:ext cx="3733800" cy="1190625"/>
            <a:chOff x="3120" y="1200"/>
            <a:chExt cx="2352" cy="750"/>
          </a:xfrm>
        </p:grpSpPr>
        <p:sp>
          <p:nvSpPr>
            <p:cNvPr id="473094" name="Text Box 6"/>
            <p:cNvSpPr txBox="1">
              <a:spLocks noChangeArrowheads="1"/>
            </p:cNvSpPr>
            <p:nvPr/>
          </p:nvSpPr>
          <p:spPr bwMode="auto">
            <a:xfrm>
              <a:off x="3360" y="1200"/>
              <a:ext cx="2112" cy="750"/>
            </a:xfrm>
            <a:prstGeom prst="rect">
              <a:avLst/>
            </a:prstGeom>
            <a:solidFill>
              <a:srgbClr val="008000"/>
            </a:solidFill>
            <a:ln>
              <a:noFill/>
            </a:ln>
            <a:effectLst/>
            <a:scene3d>
              <a:camera prst="legacyObliqueTopRight"/>
              <a:lightRig rig="legacyFlat3" dir="b"/>
            </a:scene3d>
            <a:sp3d extrusionH="303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SELECCIONAR FORMA NORMALIZADA DE MONTAJE EN FUNCIÓN DE UBICACIÓN</a:t>
              </a:r>
              <a:endParaRPr lang="es-ES" altLang="es-ES" sz="1800">
                <a:effectLst>
                  <a:outerShdw blurRad="38100" dist="38100" dir="2700000" algn="tl">
                    <a:srgbClr val="000000"/>
                  </a:outerShdw>
                </a:effectLst>
              </a:endParaRPr>
            </a:p>
          </p:txBody>
        </p:sp>
        <p:sp>
          <p:nvSpPr>
            <p:cNvPr id="473100" name="WordArt 12"/>
            <p:cNvSpPr>
              <a:spLocks noChangeArrowheads="1" noChangeShapeType="1" noTextEdit="1"/>
            </p:cNvSpPr>
            <p:nvPr/>
          </p:nvSpPr>
          <p:spPr bwMode="auto">
            <a:xfrm>
              <a:off x="3120" y="1392"/>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4</a:t>
              </a:r>
            </a:p>
          </p:txBody>
        </p:sp>
      </p:grpSp>
      <p:grpSp>
        <p:nvGrpSpPr>
          <p:cNvPr id="473107" name="Group 19"/>
          <p:cNvGrpSpPr>
            <a:grpSpLocks/>
          </p:cNvGrpSpPr>
          <p:nvPr/>
        </p:nvGrpSpPr>
        <p:grpSpPr bwMode="auto">
          <a:xfrm>
            <a:off x="4914900" y="3457575"/>
            <a:ext cx="3771900" cy="1190625"/>
            <a:chOff x="3144" y="2178"/>
            <a:chExt cx="2376" cy="750"/>
          </a:xfrm>
        </p:grpSpPr>
        <p:sp>
          <p:nvSpPr>
            <p:cNvPr id="473095" name="Text Box 7"/>
            <p:cNvSpPr txBox="1">
              <a:spLocks noChangeArrowheads="1"/>
            </p:cNvSpPr>
            <p:nvPr/>
          </p:nvSpPr>
          <p:spPr bwMode="auto">
            <a:xfrm>
              <a:off x="3360" y="2178"/>
              <a:ext cx="2160" cy="750"/>
            </a:xfrm>
            <a:prstGeom prst="rect">
              <a:avLst/>
            </a:prstGeom>
            <a:solidFill>
              <a:srgbClr val="008000"/>
            </a:solidFill>
            <a:ln>
              <a:noFill/>
            </a:ln>
            <a:effectLst/>
            <a:scene3d>
              <a:camera prst="legacyObliqueTopRight"/>
              <a:lightRig rig="legacyFlat3" dir="b"/>
            </a:scene3d>
            <a:sp3d extrusionH="303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SELECCIONAR CLASE DE AISLAMIENTO EN FUNCIÓN Tª ESPERADA Y  AMBIENTE DE TRABAJO</a:t>
              </a:r>
              <a:endParaRPr lang="es-ES" altLang="es-ES" sz="1800">
                <a:effectLst>
                  <a:outerShdw blurRad="38100" dist="38100" dir="2700000" algn="tl">
                    <a:srgbClr val="000000"/>
                  </a:outerShdw>
                </a:effectLst>
              </a:endParaRPr>
            </a:p>
          </p:txBody>
        </p:sp>
        <p:sp>
          <p:nvSpPr>
            <p:cNvPr id="473101" name="WordArt 13"/>
            <p:cNvSpPr>
              <a:spLocks noChangeArrowheads="1" noChangeShapeType="1" noTextEdit="1"/>
            </p:cNvSpPr>
            <p:nvPr/>
          </p:nvSpPr>
          <p:spPr bwMode="auto">
            <a:xfrm>
              <a:off x="3144" y="2352"/>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5</a:t>
              </a:r>
            </a:p>
          </p:txBody>
        </p:sp>
      </p:grpSp>
      <p:grpSp>
        <p:nvGrpSpPr>
          <p:cNvPr id="473108" name="Group 20"/>
          <p:cNvGrpSpPr>
            <a:grpSpLocks/>
          </p:cNvGrpSpPr>
          <p:nvPr/>
        </p:nvGrpSpPr>
        <p:grpSpPr bwMode="auto">
          <a:xfrm>
            <a:off x="4914900" y="5029200"/>
            <a:ext cx="3695700" cy="1465263"/>
            <a:chOff x="3144" y="3168"/>
            <a:chExt cx="2328" cy="923"/>
          </a:xfrm>
        </p:grpSpPr>
        <p:sp>
          <p:nvSpPr>
            <p:cNvPr id="473096" name="Text Box 8"/>
            <p:cNvSpPr txBox="1">
              <a:spLocks noChangeArrowheads="1"/>
            </p:cNvSpPr>
            <p:nvPr/>
          </p:nvSpPr>
          <p:spPr bwMode="auto">
            <a:xfrm>
              <a:off x="3360" y="3168"/>
              <a:ext cx="2112" cy="923"/>
            </a:xfrm>
            <a:prstGeom prst="rect">
              <a:avLst/>
            </a:prstGeom>
            <a:solidFill>
              <a:srgbClr val="008000"/>
            </a:solidFill>
            <a:ln>
              <a:noFill/>
            </a:ln>
            <a:effectLst/>
            <a:scene3d>
              <a:camera prst="legacyObliqueTopRight"/>
              <a:lightRig rig="legacyFlat3" dir="b"/>
            </a:scene3d>
            <a:sp3d extrusionH="303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SELECCIONAR CARACTERÍSTICA MECÁNICA EN FUNCIÓN DE PAR DE ARRANQUE Y RESISTENTE DE LA CARGA</a:t>
              </a:r>
              <a:endParaRPr lang="es-ES" altLang="es-ES" sz="1800">
                <a:effectLst>
                  <a:outerShdw blurRad="38100" dist="38100" dir="2700000" algn="tl">
                    <a:srgbClr val="000000"/>
                  </a:outerShdw>
                </a:effectLst>
              </a:endParaRPr>
            </a:p>
          </p:txBody>
        </p:sp>
        <p:sp>
          <p:nvSpPr>
            <p:cNvPr id="473102" name="WordArt 14"/>
            <p:cNvSpPr>
              <a:spLocks noChangeArrowheads="1" noChangeShapeType="1" noTextEdit="1"/>
            </p:cNvSpPr>
            <p:nvPr/>
          </p:nvSpPr>
          <p:spPr bwMode="auto">
            <a:xfrm>
              <a:off x="3144" y="3408"/>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6</a:t>
              </a:r>
            </a:p>
          </p:txBody>
        </p:sp>
      </p:grpSp>
      <p:sp>
        <p:nvSpPr>
          <p:cNvPr id="473110" name="Text Box 22"/>
          <p:cNvSpPr txBox="1">
            <a:spLocks noChangeArrowheads="1"/>
          </p:cNvSpPr>
          <p:nvPr/>
        </p:nvSpPr>
        <p:spPr bwMode="auto">
          <a:xfrm>
            <a:off x="731838" y="6064250"/>
            <a:ext cx="3840162" cy="33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ABB – </a:t>
            </a:r>
            <a:r>
              <a:rPr lang="es-ES_tradnl" altLang="es-ES" sz="1600" i="1">
                <a:effectLst>
                  <a:outerShdw blurRad="38100" dist="38100" dir="2700000" algn="tl">
                    <a:srgbClr val="000000"/>
                  </a:outerShdw>
                </a:effectLst>
              </a:rPr>
              <a:t>“Guide for selecting a motor”</a:t>
            </a:r>
            <a:endParaRPr lang="es-ES" altLang="es-ES" sz="16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73103"/>
                                        </p:tgtEl>
                                        <p:attrNameLst>
                                          <p:attrName>style.visibility</p:attrName>
                                        </p:attrNameLst>
                                      </p:cBhvr>
                                      <p:to>
                                        <p:strVal val="visible"/>
                                      </p:to>
                                    </p:set>
                                    <p:anim calcmode="lin" valueType="num">
                                      <p:cBhvr>
                                        <p:cTn id="7" dur="500" fill="hold"/>
                                        <p:tgtEl>
                                          <p:spTgt spid="473103"/>
                                        </p:tgtEl>
                                        <p:attrNameLst>
                                          <p:attrName>ppt_w</p:attrName>
                                        </p:attrNameLst>
                                      </p:cBhvr>
                                      <p:tavLst>
                                        <p:tav tm="0">
                                          <p:val>
                                            <p:fltVal val="0"/>
                                          </p:val>
                                        </p:tav>
                                        <p:tav tm="100000">
                                          <p:val>
                                            <p:strVal val="#ppt_w"/>
                                          </p:val>
                                        </p:tav>
                                      </p:tavLst>
                                    </p:anim>
                                    <p:anim calcmode="lin" valueType="num">
                                      <p:cBhvr>
                                        <p:cTn id="8" dur="500" fill="hold"/>
                                        <p:tgtEl>
                                          <p:spTgt spid="473103"/>
                                        </p:tgtEl>
                                        <p:attrNameLst>
                                          <p:attrName>ppt_h</p:attrName>
                                        </p:attrNameLst>
                                      </p:cBhvr>
                                      <p:tavLst>
                                        <p:tav tm="0">
                                          <p:val>
                                            <p:fltVal val="0"/>
                                          </p:val>
                                        </p:tav>
                                        <p:tav tm="100000">
                                          <p:val>
                                            <p:strVal val="#ppt_h"/>
                                          </p:val>
                                        </p:tav>
                                      </p:tavLst>
                                    </p:anim>
                                    <p:anim calcmode="lin" valueType="num">
                                      <p:cBhvr>
                                        <p:cTn id="9" dur="500" fill="hold"/>
                                        <p:tgtEl>
                                          <p:spTgt spid="473103"/>
                                        </p:tgtEl>
                                        <p:attrNameLst>
                                          <p:attrName>ppt_x</p:attrName>
                                        </p:attrNameLst>
                                      </p:cBhvr>
                                      <p:tavLst>
                                        <p:tav tm="0">
                                          <p:val>
                                            <p:fltVal val="0.5"/>
                                          </p:val>
                                        </p:tav>
                                        <p:tav tm="100000">
                                          <p:val>
                                            <p:strVal val="#ppt_x"/>
                                          </p:val>
                                        </p:tav>
                                      </p:tavLst>
                                    </p:anim>
                                    <p:anim calcmode="lin" valueType="num">
                                      <p:cBhvr>
                                        <p:cTn id="10" dur="500" fill="hold"/>
                                        <p:tgtEl>
                                          <p:spTgt spid="47310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73104"/>
                                        </p:tgtEl>
                                        <p:attrNameLst>
                                          <p:attrName>style.visibility</p:attrName>
                                        </p:attrNameLst>
                                      </p:cBhvr>
                                      <p:to>
                                        <p:strVal val="visible"/>
                                      </p:to>
                                    </p:set>
                                    <p:anim calcmode="lin" valueType="num">
                                      <p:cBhvr>
                                        <p:cTn id="15" dur="500" fill="hold"/>
                                        <p:tgtEl>
                                          <p:spTgt spid="473104"/>
                                        </p:tgtEl>
                                        <p:attrNameLst>
                                          <p:attrName>ppt_w</p:attrName>
                                        </p:attrNameLst>
                                      </p:cBhvr>
                                      <p:tavLst>
                                        <p:tav tm="0">
                                          <p:val>
                                            <p:fltVal val="0"/>
                                          </p:val>
                                        </p:tav>
                                        <p:tav tm="100000">
                                          <p:val>
                                            <p:strVal val="#ppt_w"/>
                                          </p:val>
                                        </p:tav>
                                      </p:tavLst>
                                    </p:anim>
                                    <p:anim calcmode="lin" valueType="num">
                                      <p:cBhvr>
                                        <p:cTn id="16" dur="500" fill="hold"/>
                                        <p:tgtEl>
                                          <p:spTgt spid="473104"/>
                                        </p:tgtEl>
                                        <p:attrNameLst>
                                          <p:attrName>ppt_h</p:attrName>
                                        </p:attrNameLst>
                                      </p:cBhvr>
                                      <p:tavLst>
                                        <p:tav tm="0">
                                          <p:val>
                                            <p:fltVal val="0"/>
                                          </p:val>
                                        </p:tav>
                                        <p:tav tm="100000">
                                          <p:val>
                                            <p:strVal val="#ppt_h"/>
                                          </p:val>
                                        </p:tav>
                                      </p:tavLst>
                                    </p:anim>
                                    <p:anim calcmode="lin" valueType="num">
                                      <p:cBhvr>
                                        <p:cTn id="17" dur="500" fill="hold"/>
                                        <p:tgtEl>
                                          <p:spTgt spid="473104"/>
                                        </p:tgtEl>
                                        <p:attrNameLst>
                                          <p:attrName>ppt_x</p:attrName>
                                        </p:attrNameLst>
                                      </p:cBhvr>
                                      <p:tavLst>
                                        <p:tav tm="0">
                                          <p:val>
                                            <p:fltVal val="0.5"/>
                                          </p:val>
                                        </p:tav>
                                        <p:tav tm="100000">
                                          <p:val>
                                            <p:strVal val="#ppt_x"/>
                                          </p:val>
                                        </p:tav>
                                      </p:tavLst>
                                    </p:anim>
                                    <p:anim calcmode="lin" valueType="num">
                                      <p:cBhvr>
                                        <p:cTn id="18" dur="500" fill="hold"/>
                                        <p:tgtEl>
                                          <p:spTgt spid="47310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73105"/>
                                        </p:tgtEl>
                                        <p:attrNameLst>
                                          <p:attrName>style.visibility</p:attrName>
                                        </p:attrNameLst>
                                      </p:cBhvr>
                                      <p:to>
                                        <p:strVal val="visible"/>
                                      </p:to>
                                    </p:set>
                                    <p:anim calcmode="lin" valueType="num">
                                      <p:cBhvr>
                                        <p:cTn id="23" dur="500" fill="hold"/>
                                        <p:tgtEl>
                                          <p:spTgt spid="473105"/>
                                        </p:tgtEl>
                                        <p:attrNameLst>
                                          <p:attrName>ppt_w</p:attrName>
                                        </p:attrNameLst>
                                      </p:cBhvr>
                                      <p:tavLst>
                                        <p:tav tm="0">
                                          <p:val>
                                            <p:fltVal val="0"/>
                                          </p:val>
                                        </p:tav>
                                        <p:tav tm="100000">
                                          <p:val>
                                            <p:strVal val="#ppt_w"/>
                                          </p:val>
                                        </p:tav>
                                      </p:tavLst>
                                    </p:anim>
                                    <p:anim calcmode="lin" valueType="num">
                                      <p:cBhvr>
                                        <p:cTn id="24" dur="500" fill="hold"/>
                                        <p:tgtEl>
                                          <p:spTgt spid="473105"/>
                                        </p:tgtEl>
                                        <p:attrNameLst>
                                          <p:attrName>ppt_h</p:attrName>
                                        </p:attrNameLst>
                                      </p:cBhvr>
                                      <p:tavLst>
                                        <p:tav tm="0">
                                          <p:val>
                                            <p:fltVal val="0"/>
                                          </p:val>
                                        </p:tav>
                                        <p:tav tm="100000">
                                          <p:val>
                                            <p:strVal val="#ppt_h"/>
                                          </p:val>
                                        </p:tav>
                                      </p:tavLst>
                                    </p:anim>
                                    <p:anim calcmode="lin" valueType="num">
                                      <p:cBhvr>
                                        <p:cTn id="25" dur="500" fill="hold"/>
                                        <p:tgtEl>
                                          <p:spTgt spid="473105"/>
                                        </p:tgtEl>
                                        <p:attrNameLst>
                                          <p:attrName>ppt_x</p:attrName>
                                        </p:attrNameLst>
                                      </p:cBhvr>
                                      <p:tavLst>
                                        <p:tav tm="0">
                                          <p:val>
                                            <p:fltVal val="0.5"/>
                                          </p:val>
                                        </p:tav>
                                        <p:tav tm="100000">
                                          <p:val>
                                            <p:strVal val="#ppt_x"/>
                                          </p:val>
                                        </p:tav>
                                      </p:tavLst>
                                    </p:anim>
                                    <p:anim calcmode="lin" valueType="num">
                                      <p:cBhvr>
                                        <p:cTn id="26" dur="500" fill="hold"/>
                                        <p:tgtEl>
                                          <p:spTgt spid="473105"/>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473106"/>
                                        </p:tgtEl>
                                        <p:attrNameLst>
                                          <p:attrName>style.visibility</p:attrName>
                                        </p:attrNameLst>
                                      </p:cBhvr>
                                      <p:to>
                                        <p:strVal val="visible"/>
                                      </p:to>
                                    </p:set>
                                    <p:anim calcmode="lin" valueType="num">
                                      <p:cBhvr>
                                        <p:cTn id="31" dur="500" fill="hold"/>
                                        <p:tgtEl>
                                          <p:spTgt spid="473106"/>
                                        </p:tgtEl>
                                        <p:attrNameLst>
                                          <p:attrName>ppt_w</p:attrName>
                                        </p:attrNameLst>
                                      </p:cBhvr>
                                      <p:tavLst>
                                        <p:tav tm="0">
                                          <p:val>
                                            <p:fltVal val="0"/>
                                          </p:val>
                                        </p:tav>
                                        <p:tav tm="100000">
                                          <p:val>
                                            <p:strVal val="#ppt_w"/>
                                          </p:val>
                                        </p:tav>
                                      </p:tavLst>
                                    </p:anim>
                                    <p:anim calcmode="lin" valueType="num">
                                      <p:cBhvr>
                                        <p:cTn id="32" dur="500" fill="hold"/>
                                        <p:tgtEl>
                                          <p:spTgt spid="473106"/>
                                        </p:tgtEl>
                                        <p:attrNameLst>
                                          <p:attrName>ppt_h</p:attrName>
                                        </p:attrNameLst>
                                      </p:cBhvr>
                                      <p:tavLst>
                                        <p:tav tm="0">
                                          <p:val>
                                            <p:fltVal val="0"/>
                                          </p:val>
                                        </p:tav>
                                        <p:tav tm="100000">
                                          <p:val>
                                            <p:strVal val="#ppt_h"/>
                                          </p:val>
                                        </p:tav>
                                      </p:tavLst>
                                    </p:anim>
                                    <p:anim calcmode="lin" valueType="num">
                                      <p:cBhvr>
                                        <p:cTn id="33" dur="500" fill="hold"/>
                                        <p:tgtEl>
                                          <p:spTgt spid="473106"/>
                                        </p:tgtEl>
                                        <p:attrNameLst>
                                          <p:attrName>ppt_x</p:attrName>
                                        </p:attrNameLst>
                                      </p:cBhvr>
                                      <p:tavLst>
                                        <p:tav tm="0">
                                          <p:val>
                                            <p:fltVal val="0.5"/>
                                          </p:val>
                                        </p:tav>
                                        <p:tav tm="100000">
                                          <p:val>
                                            <p:strVal val="#ppt_x"/>
                                          </p:val>
                                        </p:tav>
                                      </p:tavLst>
                                    </p:anim>
                                    <p:anim calcmode="lin" valueType="num">
                                      <p:cBhvr>
                                        <p:cTn id="34" dur="500" fill="hold"/>
                                        <p:tgtEl>
                                          <p:spTgt spid="473106"/>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473107"/>
                                        </p:tgtEl>
                                        <p:attrNameLst>
                                          <p:attrName>style.visibility</p:attrName>
                                        </p:attrNameLst>
                                      </p:cBhvr>
                                      <p:to>
                                        <p:strVal val="visible"/>
                                      </p:to>
                                    </p:set>
                                    <p:anim calcmode="lin" valueType="num">
                                      <p:cBhvr>
                                        <p:cTn id="39" dur="500" fill="hold"/>
                                        <p:tgtEl>
                                          <p:spTgt spid="473107"/>
                                        </p:tgtEl>
                                        <p:attrNameLst>
                                          <p:attrName>ppt_w</p:attrName>
                                        </p:attrNameLst>
                                      </p:cBhvr>
                                      <p:tavLst>
                                        <p:tav tm="0">
                                          <p:val>
                                            <p:fltVal val="0"/>
                                          </p:val>
                                        </p:tav>
                                        <p:tav tm="100000">
                                          <p:val>
                                            <p:strVal val="#ppt_w"/>
                                          </p:val>
                                        </p:tav>
                                      </p:tavLst>
                                    </p:anim>
                                    <p:anim calcmode="lin" valueType="num">
                                      <p:cBhvr>
                                        <p:cTn id="40" dur="500" fill="hold"/>
                                        <p:tgtEl>
                                          <p:spTgt spid="473107"/>
                                        </p:tgtEl>
                                        <p:attrNameLst>
                                          <p:attrName>ppt_h</p:attrName>
                                        </p:attrNameLst>
                                      </p:cBhvr>
                                      <p:tavLst>
                                        <p:tav tm="0">
                                          <p:val>
                                            <p:fltVal val="0"/>
                                          </p:val>
                                        </p:tav>
                                        <p:tav tm="100000">
                                          <p:val>
                                            <p:strVal val="#ppt_h"/>
                                          </p:val>
                                        </p:tav>
                                      </p:tavLst>
                                    </p:anim>
                                    <p:anim calcmode="lin" valueType="num">
                                      <p:cBhvr>
                                        <p:cTn id="41" dur="500" fill="hold"/>
                                        <p:tgtEl>
                                          <p:spTgt spid="473107"/>
                                        </p:tgtEl>
                                        <p:attrNameLst>
                                          <p:attrName>ppt_x</p:attrName>
                                        </p:attrNameLst>
                                      </p:cBhvr>
                                      <p:tavLst>
                                        <p:tav tm="0">
                                          <p:val>
                                            <p:fltVal val="0.5"/>
                                          </p:val>
                                        </p:tav>
                                        <p:tav tm="100000">
                                          <p:val>
                                            <p:strVal val="#ppt_x"/>
                                          </p:val>
                                        </p:tav>
                                      </p:tavLst>
                                    </p:anim>
                                    <p:anim calcmode="lin" valueType="num">
                                      <p:cBhvr>
                                        <p:cTn id="42" dur="500" fill="hold"/>
                                        <p:tgtEl>
                                          <p:spTgt spid="473107"/>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473108"/>
                                        </p:tgtEl>
                                        <p:attrNameLst>
                                          <p:attrName>style.visibility</p:attrName>
                                        </p:attrNameLst>
                                      </p:cBhvr>
                                      <p:to>
                                        <p:strVal val="visible"/>
                                      </p:to>
                                    </p:set>
                                    <p:anim calcmode="lin" valueType="num">
                                      <p:cBhvr>
                                        <p:cTn id="47" dur="500" fill="hold"/>
                                        <p:tgtEl>
                                          <p:spTgt spid="473108"/>
                                        </p:tgtEl>
                                        <p:attrNameLst>
                                          <p:attrName>ppt_w</p:attrName>
                                        </p:attrNameLst>
                                      </p:cBhvr>
                                      <p:tavLst>
                                        <p:tav tm="0">
                                          <p:val>
                                            <p:fltVal val="0"/>
                                          </p:val>
                                        </p:tav>
                                        <p:tav tm="100000">
                                          <p:val>
                                            <p:strVal val="#ppt_w"/>
                                          </p:val>
                                        </p:tav>
                                      </p:tavLst>
                                    </p:anim>
                                    <p:anim calcmode="lin" valueType="num">
                                      <p:cBhvr>
                                        <p:cTn id="48" dur="500" fill="hold"/>
                                        <p:tgtEl>
                                          <p:spTgt spid="473108"/>
                                        </p:tgtEl>
                                        <p:attrNameLst>
                                          <p:attrName>ppt_h</p:attrName>
                                        </p:attrNameLst>
                                      </p:cBhvr>
                                      <p:tavLst>
                                        <p:tav tm="0">
                                          <p:val>
                                            <p:fltVal val="0"/>
                                          </p:val>
                                        </p:tav>
                                        <p:tav tm="100000">
                                          <p:val>
                                            <p:strVal val="#ppt_h"/>
                                          </p:val>
                                        </p:tav>
                                      </p:tavLst>
                                    </p:anim>
                                    <p:anim calcmode="lin" valueType="num">
                                      <p:cBhvr>
                                        <p:cTn id="49" dur="500" fill="hold"/>
                                        <p:tgtEl>
                                          <p:spTgt spid="473108"/>
                                        </p:tgtEl>
                                        <p:attrNameLst>
                                          <p:attrName>ppt_x</p:attrName>
                                        </p:attrNameLst>
                                      </p:cBhvr>
                                      <p:tavLst>
                                        <p:tav tm="0">
                                          <p:val>
                                            <p:fltVal val="0.5"/>
                                          </p:val>
                                        </p:tav>
                                        <p:tav tm="100000">
                                          <p:val>
                                            <p:strVal val="#ppt_x"/>
                                          </p:val>
                                        </p:tav>
                                      </p:tavLst>
                                    </p:anim>
                                    <p:anim calcmode="lin" valueType="num">
                                      <p:cBhvr>
                                        <p:cTn id="50" dur="500" fill="hold"/>
                                        <p:tgtEl>
                                          <p:spTgt spid="473108"/>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500"/>
                            </p:stCondLst>
                            <p:childTnLst>
                              <p:par>
                                <p:cTn id="52" presetID="23" presetClass="entr" presetSubtype="528" fill="hold" grpId="0" nodeType="afterEffect">
                                  <p:stCondLst>
                                    <p:cond delay="0"/>
                                  </p:stCondLst>
                                  <p:childTnLst>
                                    <p:set>
                                      <p:cBhvr>
                                        <p:cTn id="53" dur="1" fill="hold">
                                          <p:stCondLst>
                                            <p:cond delay="0"/>
                                          </p:stCondLst>
                                        </p:cTn>
                                        <p:tgtEl>
                                          <p:spTgt spid="473110"/>
                                        </p:tgtEl>
                                        <p:attrNameLst>
                                          <p:attrName>style.visibility</p:attrName>
                                        </p:attrNameLst>
                                      </p:cBhvr>
                                      <p:to>
                                        <p:strVal val="visible"/>
                                      </p:to>
                                    </p:set>
                                    <p:anim calcmode="lin" valueType="num">
                                      <p:cBhvr>
                                        <p:cTn id="54" dur="500" fill="hold"/>
                                        <p:tgtEl>
                                          <p:spTgt spid="473110"/>
                                        </p:tgtEl>
                                        <p:attrNameLst>
                                          <p:attrName>ppt_w</p:attrName>
                                        </p:attrNameLst>
                                      </p:cBhvr>
                                      <p:tavLst>
                                        <p:tav tm="0">
                                          <p:val>
                                            <p:fltVal val="0"/>
                                          </p:val>
                                        </p:tav>
                                        <p:tav tm="100000">
                                          <p:val>
                                            <p:strVal val="#ppt_w"/>
                                          </p:val>
                                        </p:tav>
                                      </p:tavLst>
                                    </p:anim>
                                    <p:anim calcmode="lin" valueType="num">
                                      <p:cBhvr>
                                        <p:cTn id="55" dur="500" fill="hold"/>
                                        <p:tgtEl>
                                          <p:spTgt spid="473110"/>
                                        </p:tgtEl>
                                        <p:attrNameLst>
                                          <p:attrName>ppt_h</p:attrName>
                                        </p:attrNameLst>
                                      </p:cBhvr>
                                      <p:tavLst>
                                        <p:tav tm="0">
                                          <p:val>
                                            <p:fltVal val="0"/>
                                          </p:val>
                                        </p:tav>
                                        <p:tav tm="100000">
                                          <p:val>
                                            <p:strVal val="#ppt_h"/>
                                          </p:val>
                                        </p:tav>
                                      </p:tavLst>
                                    </p:anim>
                                    <p:anim calcmode="lin" valueType="num">
                                      <p:cBhvr>
                                        <p:cTn id="56" dur="500" fill="hold"/>
                                        <p:tgtEl>
                                          <p:spTgt spid="473110"/>
                                        </p:tgtEl>
                                        <p:attrNameLst>
                                          <p:attrName>ppt_x</p:attrName>
                                        </p:attrNameLst>
                                      </p:cBhvr>
                                      <p:tavLst>
                                        <p:tav tm="0">
                                          <p:val>
                                            <p:fltVal val="0.5"/>
                                          </p:val>
                                        </p:tav>
                                        <p:tav tm="100000">
                                          <p:val>
                                            <p:strVal val="#ppt_x"/>
                                          </p:val>
                                        </p:tav>
                                      </p:tavLst>
                                    </p:anim>
                                    <p:anim calcmode="lin" valueType="num">
                                      <p:cBhvr>
                                        <p:cTn id="57" dur="500" fill="hold"/>
                                        <p:tgtEl>
                                          <p:spTgt spid="4731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0"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152400" y="381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a:latin typeface="Tahoma" pitchFamily="34" charset="0"/>
              </a:rPr>
              <a:t>7.30. La máquina asíncrona como generador</a:t>
            </a:r>
            <a:endParaRPr lang="es-ES_tradnl" altLang="es-ES" b="0">
              <a:latin typeface="Tahoma" pitchFamily="34" charset="0"/>
            </a:endParaRPr>
          </a:p>
        </p:txBody>
      </p:sp>
      <p:grpSp>
        <p:nvGrpSpPr>
          <p:cNvPr id="499722" name="Group 10"/>
          <p:cNvGrpSpPr>
            <a:grpSpLocks/>
          </p:cNvGrpSpPr>
          <p:nvPr/>
        </p:nvGrpSpPr>
        <p:grpSpPr bwMode="auto">
          <a:xfrm>
            <a:off x="304800" y="1905000"/>
            <a:ext cx="8610600" cy="1247775"/>
            <a:chOff x="192" y="1200"/>
            <a:chExt cx="5424" cy="786"/>
          </a:xfrm>
        </p:grpSpPr>
        <p:sp>
          <p:nvSpPr>
            <p:cNvPr id="499715" name="Text Box 3"/>
            <p:cNvSpPr txBox="1">
              <a:spLocks noChangeArrowheads="1"/>
            </p:cNvSpPr>
            <p:nvPr/>
          </p:nvSpPr>
          <p:spPr bwMode="auto">
            <a:xfrm>
              <a:off x="192" y="1402"/>
              <a:ext cx="2496" cy="422"/>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La máquina asíncrona se puede utilizar como generador</a:t>
              </a:r>
              <a:endParaRPr lang="es-ES_tradnl" altLang="es-ES" sz="1900" b="0">
                <a:effectLst>
                  <a:outerShdw blurRad="38100" dist="38100" dir="2700000" algn="tl">
                    <a:srgbClr val="000000"/>
                  </a:outerShdw>
                </a:effectLst>
                <a:latin typeface="Times New Roman" pitchFamily="18" charset="0"/>
              </a:endParaRPr>
            </a:p>
          </p:txBody>
        </p:sp>
        <p:sp>
          <p:nvSpPr>
            <p:cNvPr id="499716" name="Text Box 4"/>
            <p:cNvSpPr txBox="1">
              <a:spLocks noChangeArrowheads="1"/>
            </p:cNvSpPr>
            <p:nvPr/>
          </p:nvSpPr>
          <p:spPr bwMode="auto">
            <a:xfrm>
              <a:off x="3264" y="1200"/>
              <a:ext cx="2352" cy="786"/>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Por encima de la velocidad de sincronismo el par se vuelve resistente y entrega energía eléctrica</a:t>
              </a:r>
              <a:endParaRPr lang="es-ES_tradnl" altLang="es-ES" sz="1900" b="0">
                <a:effectLst>
                  <a:outerShdw blurRad="38100" dist="38100" dir="2700000" algn="tl">
                    <a:srgbClr val="000000"/>
                  </a:outerShdw>
                </a:effectLst>
                <a:latin typeface="Times New Roman" pitchFamily="18" charset="0"/>
              </a:endParaRPr>
            </a:p>
          </p:txBody>
        </p:sp>
        <p:sp>
          <p:nvSpPr>
            <p:cNvPr id="499719" name="AutoShape 7"/>
            <p:cNvSpPr>
              <a:spLocks noChangeArrowheads="1"/>
            </p:cNvSpPr>
            <p:nvPr/>
          </p:nvSpPr>
          <p:spPr bwMode="auto">
            <a:xfrm>
              <a:off x="2744" y="1480"/>
              <a:ext cx="480" cy="288"/>
            </a:xfrm>
            <a:prstGeom prst="rightArrow">
              <a:avLst>
                <a:gd name="adj1" fmla="val 50000"/>
                <a:gd name="adj2" fmla="val 41667"/>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499723" name="Group 11"/>
          <p:cNvGrpSpPr>
            <a:grpSpLocks/>
          </p:cNvGrpSpPr>
          <p:nvPr/>
        </p:nvGrpSpPr>
        <p:grpSpPr bwMode="auto">
          <a:xfrm>
            <a:off x="317500" y="3441700"/>
            <a:ext cx="8597900" cy="2403475"/>
            <a:chOff x="200" y="2168"/>
            <a:chExt cx="5416" cy="1514"/>
          </a:xfrm>
        </p:grpSpPr>
        <p:sp>
          <p:nvSpPr>
            <p:cNvPr id="499717" name="Text Box 5"/>
            <p:cNvSpPr txBox="1">
              <a:spLocks noChangeArrowheads="1"/>
            </p:cNvSpPr>
            <p:nvPr/>
          </p:nvSpPr>
          <p:spPr bwMode="auto">
            <a:xfrm>
              <a:off x="200" y="2200"/>
              <a:ext cx="2544" cy="968"/>
            </a:xfrm>
            <a:prstGeom prst="rect">
              <a:avLst/>
            </a:prstGeom>
            <a:solidFill>
              <a:srgbClr val="993300"/>
            </a:solidFill>
            <a:ln>
              <a:noFill/>
            </a:ln>
            <a:effectLst/>
            <a:scene3d>
              <a:camera prst="legacyObliqueTopRight"/>
              <a:lightRig rig="legacyFlat3" dir="b"/>
            </a:scene3d>
            <a:sp3d extrusionH="49200" prstMaterial="legacyMatte">
              <a:bevelT w="13500" h="13500" prst="angle"/>
              <a:bevelB w="13500" h="13500" prst="angle"/>
              <a:extrusionClr>
                <a:srgbClr val="99330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Los generadores asíncronos se utilizan en sistemas de generación donde la fuente primaria es muy variable: energía eólica e hidraúlica</a:t>
              </a:r>
              <a:endParaRPr lang="es-ES_tradnl" altLang="es-ES" sz="1900" b="0">
                <a:effectLst>
                  <a:outerShdw blurRad="38100" dist="38100" dir="2700000" algn="tl">
                    <a:srgbClr val="000000"/>
                  </a:outerShdw>
                </a:effectLst>
                <a:latin typeface="Times New Roman" pitchFamily="18" charset="0"/>
              </a:endParaRPr>
            </a:p>
          </p:txBody>
        </p:sp>
        <p:sp>
          <p:nvSpPr>
            <p:cNvPr id="499718" name="Text Box 6"/>
            <p:cNvSpPr txBox="1">
              <a:spLocks noChangeArrowheads="1"/>
            </p:cNvSpPr>
            <p:nvPr/>
          </p:nvSpPr>
          <p:spPr bwMode="auto">
            <a:xfrm>
              <a:off x="3312" y="2168"/>
              <a:ext cx="2304" cy="1514"/>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La máquina asíncrona convierte energía mecánica en eléctrica siempre que trabaja por encima de la velocidad de sincronismo. NO ES NECESARIO QUE GIRE A VELOCIDAD CONSTANTE</a:t>
              </a:r>
              <a:endParaRPr lang="es-ES_tradnl" altLang="es-ES" sz="1900" b="0">
                <a:effectLst>
                  <a:outerShdw blurRad="38100" dist="38100" dir="2700000" algn="tl">
                    <a:srgbClr val="000000"/>
                  </a:outerShdw>
                </a:effectLst>
                <a:latin typeface="Times New Roman" pitchFamily="18" charset="0"/>
              </a:endParaRPr>
            </a:p>
          </p:txBody>
        </p:sp>
        <p:sp>
          <p:nvSpPr>
            <p:cNvPr id="499720" name="AutoShape 8"/>
            <p:cNvSpPr>
              <a:spLocks noChangeArrowheads="1"/>
            </p:cNvSpPr>
            <p:nvPr/>
          </p:nvSpPr>
          <p:spPr bwMode="auto">
            <a:xfrm>
              <a:off x="2800" y="2568"/>
              <a:ext cx="480" cy="288"/>
            </a:xfrm>
            <a:prstGeom prst="rightArrow">
              <a:avLst>
                <a:gd name="adj1" fmla="val 50000"/>
                <a:gd name="adj2" fmla="val 41667"/>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sp>
        <p:nvSpPr>
          <p:cNvPr id="499721" name="Text Box 9"/>
          <p:cNvSpPr txBox="1">
            <a:spLocks noChangeArrowheads="1"/>
          </p:cNvSpPr>
          <p:nvPr/>
        </p:nvSpPr>
        <p:spPr bwMode="auto">
          <a:xfrm>
            <a:off x="304800" y="5334000"/>
            <a:ext cx="4648200" cy="1247775"/>
          </a:xfrm>
          <a:prstGeom prst="rect">
            <a:avLst/>
          </a:prstGeom>
          <a:gradFill rotWithShape="0">
            <a:gsLst>
              <a:gs pos="0">
                <a:srgbClr val="808080">
                  <a:gamma/>
                  <a:shade val="46275"/>
                  <a:invGamma/>
                </a:srgbClr>
              </a:gs>
              <a:gs pos="50000">
                <a:srgbClr val="808080"/>
              </a:gs>
              <a:gs pos="100000">
                <a:srgbClr val="808080">
                  <a:gamma/>
                  <a:shade val="46275"/>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808080"/>
            </a:extrusionClr>
          </a:sp3d>
          <a:extLst>
            <a:ext uri="{91240B29-F687-4F45-9708-019B960494DF}">
              <a14:hiddenLine xmlns:a14="http://schemas.microsoft.com/office/drawing/2010/main" w="317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En la actualidad existen máquinas con doble alimentación rotor – estator para mejorar el rendimiento en generación eólica e hidráulica</a:t>
            </a:r>
            <a:endParaRPr lang="es-ES_tradnl" altLang="es-ES" sz="1900" b="0">
              <a:effectLst>
                <a:outerShdw blurRad="38100" dist="38100" dir="2700000" algn="tl">
                  <a:srgbClr val="000000"/>
                </a:outerShdw>
              </a:effectLst>
              <a:latin typeface="Times New Roman" pitchFamily="18" charset="0"/>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9723"/>
                                        </p:tgtEl>
                                        <p:attrNameLst>
                                          <p:attrName>style.visibility</p:attrName>
                                        </p:attrNameLst>
                                      </p:cBhvr>
                                      <p:to>
                                        <p:strVal val="visible"/>
                                      </p:to>
                                    </p:set>
                                    <p:animEffect transition="in" filter="dissolve">
                                      <p:cBhvr>
                                        <p:cTn id="7" dur="500"/>
                                        <p:tgtEl>
                                          <p:spTgt spid="499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9721"/>
                                        </p:tgtEl>
                                        <p:attrNameLst>
                                          <p:attrName>style.visibility</p:attrName>
                                        </p:attrNameLst>
                                      </p:cBhvr>
                                      <p:to>
                                        <p:strVal val="visible"/>
                                      </p:to>
                                    </p:set>
                                    <p:animEffect transition="in" filter="dissolve">
                                      <p:cBhvr>
                                        <p:cTn id="12" dur="500"/>
                                        <p:tgtEl>
                                          <p:spTgt spid="499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1027"/>
          <p:cNvSpPr>
            <a:spLocks noChangeArrowheads="1"/>
          </p:cNvSpPr>
          <p:nvPr/>
        </p:nvSpPr>
        <p:spPr bwMode="auto">
          <a:xfrm>
            <a:off x="565150" y="1489075"/>
            <a:ext cx="8153400" cy="41148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lvl1pPr marL="342900" indent="-342900" algn="l">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lgn="l">
              <a:spcBef>
                <a:spcPct val="20000"/>
              </a:spcBef>
              <a:buClr>
                <a:schemeClr val="tx1"/>
              </a:buClr>
              <a:buChar char="–"/>
              <a:defRPr sz="2800">
                <a:solidFill>
                  <a:schemeClr val="tx1"/>
                </a:solidFill>
                <a:latin typeface="Times New Roman" pitchFamily="18" charset="0"/>
              </a:defRPr>
            </a:lvl2pPr>
            <a:lvl3pPr marL="1143000" indent="-228600" algn="l">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lgn="l">
              <a:spcBef>
                <a:spcPct val="20000"/>
              </a:spcBef>
              <a:buClr>
                <a:schemeClr val="tx1"/>
              </a:buClr>
              <a:buChar char="–"/>
              <a:defRPr sz="2000">
                <a:solidFill>
                  <a:schemeClr val="tx1"/>
                </a:solidFill>
                <a:latin typeface="Times New Roman" pitchFamily="18" charset="0"/>
              </a:defRPr>
            </a:lvl4pPr>
            <a:lvl5pPr marL="2057400" indent="-228600" algn="l">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just">
              <a:spcBef>
                <a:spcPts val="1300"/>
              </a:spcBef>
            </a:pPr>
            <a:r>
              <a:rPr lang="es-ES_tradnl" altLang="es-ES" sz="2300" b="0">
                <a:effectLst>
                  <a:outerShdw blurRad="38100" dist="38100" dir="2700000" algn="tl">
                    <a:srgbClr val="000000"/>
                  </a:outerShdw>
                </a:effectLst>
                <a:latin typeface="Tahoma" pitchFamily="34" charset="0"/>
              </a:rPr>
              <a:t>El número de espiras de una bobina varía entre 2 y 12.</a:t>
            </a:r>
          </a:p>
          <a:p>
            <a:pPr algn="just">
              <a:spcBef>
                <a:spcPts val="1300"/>
              </a:spcBef>
            </a:pPr>
            <a:r>
              <a:rPr lang="es-ES_tradnl" altLang="es-ES" sz="2300" b="0">
                <a:effectLst>
                  <a:outerShdw blurRad="38100" dist="38100" dir="2700000" algn="tl">
                    <a:srgbClr val="000000"/>
                  </a:outerShdw>
                </a:effectLst>
                <a:latin typeface="Tahoma" pitchFamily="34" charset="0"/>
              </a:rPr>
              <a:t>El número de conductores elementales varía entre 2 y 6.</a:t>
            </a:r>
          </a:p>
          <a:p>
            <a:pPr algn="just">
              <a:spcBef>
                <a:spcPts val="1300"/>
              </a:spcBef>
            </a:pPr>
            <a:r>
              <a:rPr lang="es-ES_tradnl" altLang="es-ES" sz="2300" b="0">
                <a:effectLst>
                  <a:outerShdw blurRad="38100" dist="38100" dir="2700000" algn="tl">
                    <a:srgbClr val="000000"/>
                  </a:outerShdw>
                </a:effectLst>
                <a:latin typeface="Tahoma" pitchFamily="34" charset="0"/>
              </a:rPr>
              <a:t>Las tensiones soportadas por los conductores elementales son muy bajas.</a:t>
            </a:r>
          </a:p>
          <a:p>
            <a:pPr algn="just">
              <a:spcBef>
                <a:spcPts val="1300"/>
              </a:spcBef>
            </a:pPr>
            <a:r>
              <a:rPr lang="es-ES_tradnl" altLang="es-ES" sz="2300" b="0">
                <a:effectLst>
                  <a:outerShdw blurRad="38100" dist="38100" dir="2700000" algn="tl">
                    <a:srgbClr val="000000"/>
                  </a:outerShdw>
                </a:effectLst>
                <a:latin typeface="Tahoma" pitchFamily="34" charset="0"/>
              </a:rPr>
              <a:t>Los conductores elementales se aíslan por separado, posteriormente se agrupan en el número necesario para formar una espira. Se pliegan para conformar cada espira y finalmente se aplica a la espira el aislamiento correspondiente.</a:t>
            </a:r>
          </a:p>
          <a:p>
            <a:pPr algn="just">
              <a:spcBef>
                <a:spcPts val="1300"/>
              </a:spcBef>
            </a:pPr>
            <a:r>
              <a:rPr lang="es-ES_tradnl" altLang="es-ES" sz="2300" b="0">
                <a:effectLst>
                  <a:outerShdw blurRad="38100" dist="38100" dir="2700000" algn="tl">
                    <a:srgbClr val="000000"/>
                  </a:outerShdw>
                </a:effectLst>
                <a:latin typeface="Tahoma" pitchFamily="34" charset="0"/>
              </a:rPr>
              <a:t>Las principales solicitaciones que aparecen sobre este tipo de devanado son de tipo térmico y mecánico (durante el conformado de las espiras).</a:t>
            </a:r>
            <a:endParaRPr lang="es-ES_tradnl" altLang="es-ES" sz="2200" b="0">
              <a:effectLst/>
              <a:latin typeface="Tahoma" pitchFamily="34" charset="0"/>
            </a:endParaRPr>
          </a:p>
          <a:p>
            <a:pPr algn="just">
              <a:spcBef>
                <a:spcPts val="900"/>
              </a:spcBef>
            </a:pPr>
            <a:endParaRPr lang="es-ES_tradnl" altLang="es-ES" sz="2200" b="0">
              <a:effectLst/>
              <a:latin typeface="Tahoma" pitchFamily="34" charset="0"/>
            </a:endParaRPr>
          </a:p>
          <a:p>
            <a:pPr algn="just">
              <a:spcBef>
                <a:spcPts val="900"/>
              </a:spcBef>
            </a:pPr>
            <a:endParaRPr lang="es-ES_tradnl" altLang="es-ES" sz="2100" b="0">
              <a:effectLst/>
              <a:latin typeface="Tahoma" pitchFamily="34" charset="0"/>
            </a:endParaRPr>
          </a:p>
          <a:p>
            <a:pPr lvl="2" algn="just">
              <a:spcBef>
                <a:spcPts val="900"/>
              </a:spcBef>
              <a:buFont typeface="Symbol" pitchFamily="18" charset="2"/>
              <a:buChar char="·"/>
            </a:pPr>
            <a:endParaRPr lang="es-ES_tradnl" altLang="es-ES" sz="2000" b="0">
              <a:effectLst/>
              <a:latin typeface="Tahoma" pitchFamily="34" charset="0"/>
            </a:endParaRPr>
          </a:p>
        </p:txBody>
      </p:sp>
      <p:sp>
        <p:nvSpPr>
          <p:cNvPr id="342020" name="Rectangle 1028"/>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7.3.2.1. Aislamiento entre espiras y conductores</a:t>
            </a:r>
            <a:endParaRPr lang="es-ES_tradnl" altLang="es-ES" sz="4000" b="0">
              <a:latin typeface="Tahoma" pitchFamily="34" charset="0"/>
            </a:endParaRPr>
          </a:p>
        </p:txBody>
      </p:sp>
      <p:graphicFrame>
        <p:nvGraphicFramePr>
          <p:cNvPr id="342021" name="Object 1029">
            <a:hlinkClick r:id="" action="ppaction://ole?verb=0"/>
          </p:cNvPr>
          <p:cNvGraphicFramePr>
            <a:graphicFrameLocks noChangeAspect="1"/>
          </p:cNvGraphicFramePr>
          <p:nvPr/>
        </p:nvGraphicFramePr>
        <p:xfrm>
          <a:off x="3200400" y="4841875"/>
          <a:ext cx="603250" cy="1025525"/>
        </p:xfrm>
        <a:graphic>
          <a:graphicData uri="http://schemas.openxmlformats.org/presentationml/2006/ole">
            <mc:AlternateContent xmlns:mc="http://schemas.openxmlformats.org/markup-compatibility/2006">
              <mc:Choice xmlns:v="urn:schemas-microsoft-com:vml" Requires="v">
                <p:oleObj spid="_x0000_s342135" name="Película de vídeo" showAsIcon="1" r:id="rId3" imgW="304920" imgH="518040" progId="avifile">
                  <p:embed/>
                </p:oleObj>
              </mc:Choice>
              <mc:Fallback>
                <p:oleObj name="Película de vídeo" showAsIcon="1" r:id="rId3" imgW="304920" imgH="518040" progId="avifile">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841875"/>
                        <a:ext cx="60325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2022" name="Object 1030">
            <a:hlinkClick r:id="" action="ppaction://ole?verb=0"/>
          </p:cNvPr>
          <p:cNvGraphicFramePr>
            <a:graphicFrameLocks noChangeAspect="1"/>
          </p:cNvGraphicFramePr>
          <p:nvPr/>
        </p:nvGraphicFramePr>
        <p:xfrm>
          <a:off x="4648200" y="6137275"/>
          <a:ext cx="603250" cy="1025525"/>
        </p:xfrm>
        <a:graphic>
          <a:graphicData uri="http://schemas.openxmlformats.org/presentationml/2006/ole">
            <mc:AlternateContent xmlns:mc="http://schemas.openxmlformats.org/markup-compatibility/2006">
              <mc:Choice xmlns:v="urn:schemas-microsoft-com:vml" Requires="v">
                <p:oleObj spid="_x0000_s342136" name="Película de vídeo" showAsIcon="1" r:id="rId5" imgW="304920" imgH="518040" progId="avifile">
                  <p:embed/>
                </p:oleObj>
              </mc:Choice>
              <mc:Fallback>
                <p:oleObj name="Película de vídeo" showAsIcon="1" r:id="rId5" imgW="304920" imgH="518040" progId="avifile">
                  <p:embed/>
                  <p:pic>
                    <p:nvPicPr>
                      <p:cNvPr id="0" name="Object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6137275"/>
                        <a:ext cx="60325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cover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58" name="AutoShape 2066"/>
          <p:cNvSpPr>
            <a:spLocks noChangeArrowheads="1"/>
          </p:cNvSpPr>
          <p:nvPr/>
        </p:nvSpPr>
        <p:spPr bwMode="auto">
          <a:xfrm>
            <a:off x="3189312" y="2109366"/>
            <a:ext cx="951086" cy="441325"/>
          </a:xfrm>
          <a:prstGeom prst="rightArrow">
            <a:avLst>
              <a:gd name="adj1" fmla="val 50000"/>
              <a:gd name="adj2" fmla="val 54063"/>
            </a:avLst>
          </a:prstGeom>
          <a:solidFill>
            <a:schemeClr val="accent2"/>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nvGrpSpPr>
          <p:cNvPr id="343042" name="Group 2050"/>
          <p:cNvGrpSpPr>
            <a:grpSpLocks/>
          </p:cNvGrpSpPr>
          <p:nvPr/>
        </p:nvGrpSpPr>
        <p:grpSpPr bwMode="auto">
          <a:xfrm>
            <a:off x="599256" y="4166766"/>
            <a:ext cx="8077200" cy="2286000"/>
            <a:chOff x="432" y="2620"/>
            <a:chExt cx="5088" cy="1440"/>
          </a:xfrm>
        </p:grpSpPr>
        <p:sp>
          <p:nvSpPr>
            <p:cNvPr id="343043" name="Rectangle 2051"/>
            <p:cNvSpPr>
              <a:spLocks noChangeArrowheads="1"/>
            </p:cNvSpPr>
            <p:nvPr/>
          </p:nvSpPr>
          <p:spPr bwMode="auto">
            <a:xfrm>
              <a:off x="432" y="2620"/>
              <a:ext cx="5088" cy="1440"/>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343044" name="Text Box 2052"/>
            <p:cNvSpPr txBox="1">
              <a:spLocks noChangeArrowheads="1"/>
            </p:cNvSpPr>
            <p:nvPr/>
          </p:nvSpPr>
          <p:spPr bwMode="auto">
            <a:xfrm>
              <a:off x="480" y="2668"/>
              <a:ext cx="1536" cy="64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l">
                <a:spcBef>
                  <a:spcPct val="0"/>
                </a:spcBef>
              </a:pPr>
              <a:r>
                <a:rPr lang="es-ES_tradnl" altLang="es-ES" sz="2000" b="0" dirty="0" smtClean="0">
                  <a:effectLst>
                    <a:outerShdw blurRad="38100" dist="38100" dir="2700000" algn="tl">
                      <a:srgbClr val="000000"/>
                    </a:outerShdw>
                  </a:effectLst>
                </a:rPr>
                <a:t>Soportan temperatura</a:t>
              </a:r>
              <a:endParaRPr lang="es-ES_tradnl" altLang="es-ES" sz="2000" b="0" dirty="0">
                <a:effectLst>
                  <a:outerShdw blurRad="38100" dist="38100" dir="2700000" algn="tl">
                    <a:srgbClr val="000000"/>
                  </a:outerShdw>
                </a:effectLst>
              </a:endParaRPr>
            </a:p>
            <a:p>
              <a:pPr algn="l">
                <a:spcBef>
                  <a:spcPct val="0"/>
                </a:spcBef>
              </a:pPr>
              <a:r>
                <a:rPr lang="es-ES_tradnl" altLang="es-ES" sz="2000" b="0" dirty="0">
                  <a:effectLst>
                    <a:outerShdw blurRad="38100" dist="38100" dir="2700000" algn="tl">
                      <a:srgbClr val="000000"/>
                    </a:outerShdw>
                  </a:effectLst>
                </a:rPr>
                <a:t>hasta 220ºC</a:t>
              </a:r>
              <a:endParaRPr lang="es-ES_tradnl" altLang="es-ES" sz="2400" b="0" dirty="0">
                <a:effectLst/>
                <a:latin typeface="Times New Roman" pitchFamily="18" charset="0"/>
              </a:endParaRPr>
            </a:p>
          </p:txBody>
        </p:sp>
      </p:grpSp>
      <p:sp>
        <p:nvSpPr>
          <p:cNvPr id="343045" name="Text Box 2053"/>
          <p:cNvSpPr txBox="1">
            <a:spLocks noChangeArrowheads="1"/>
          </p:cNvSpPr>
          <p:nvPr/>
        </p:nvSpPr>
        <p:spPr bwMode="auto">
          <a:xfrm>
            <a:off x="2732856" y="4776366"/>
            <a:ext cx="2590800" cy="915988"/>
          </a:xfrm>
          <a:prstGeom prst="rect">
            <a:avLst/>
          </a:prstGeom>
          <a:gradFill rotWithShape="0">
            <a:gsLst>
              <a:gs pos="0">
                <a:srgbClr val="FF0000">
                  <a:gamma/>
                  <a:shade val="46275"/>
                  <a:invGamma/>
                </a:srgbClr>
              </a:gs>
              <a:gs pos="100000">
                <a:srgbClr val="FF0000"/>
              </a:gs>
            </a:gsLst>
            <a:lin ang="2700000" scaled="1"/>
          </a:gradFill>
          <a:ln>
            <a:noFill/>
          </a:ln>
          <a:effectLst/>
          <a:scene3d>
            <a:camera prst="legacyObliqueTopRight"/>
            <a:lightRig rig="legacyFlat2" dir="t"/>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outerShdw blurRad="38100" dist="38100" dir="2700000" algn="tl">
                    <a:srgbClr val="000000"/>
                  </a:outerShdw>
                </a:effectLst>
              </a:rPr>
              <a:t>Poliimida (Kapton) o</a:t>
            </a:r>
          </a:p>
          <a:p>
            <a:pPr algn="ctr">
              <a:spcBef>
                <a:spcPct val="0"/>
              </a:spcBef>
            </a:pPr>
            <a:r>
              <a:rPr lang="es-ES_tradnl" altLang="es-ES" sz="1800">
                <a:effectLst>
                  <a:outerShdw blurRad="38100" dist="38100" dir="2700000" algn="tl">
                    <a:srgbClr val="000000"/>
                  </a:outerShdw>
                </a:effectLst>
              </a:rPr>
              <a:t>Poliamida en forma de película</a:t>
            </a:r>
            <a:endParaRPr lang="es-ES_tradnl" altLang="es-ES" sz="2400" b="0">
              <a:effectLst/>
            </a:endParaRPr>
          </a:p>
        </p:txBody>
      </p:sp>
      <p:sp>
        <p:nvSpPr>
          <p:cNvPr id="343046" name="AutoShape 2054"/>
          <p:cNvSpPr>
            <a:spLocks noChangeArrowheads="1"/>
          </p:cNvSpPr>
          <p:nvPr/>
        </p:nvSpPr>
        <p:spPr bwMode="auto">
          <a:xfrm rot="5400000">
            <a:off x="3700437" y="4189785"/>
            <a:ext cx="731838" cy="381000"/>
          </a:xfrm>
          <a:prstGeom prst="rightArrow">
            <a:avLst>
              <a:gd name="adj1" fmla="val 50000"/>
              <a:gd name="adj2" fmla="val 48021"/>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3047" name="Text Box 2055"/>
          <p:cNvSpPr txBox="1">
            <a:spLocks noChangeArrowheads="1"/>
          </p:cNvSpPr>
          <p:nvPr/>
        </p:nvSpPr>
        <p:spPr bwMode="auto">
          <a:xfrm>
            <a:off x="5857056" y="4560466"/>
            <a:ext cx="2590800" cy="1739900"/>
          </a:xfrm>
          <a:prstGeom prst="rect">
            <a:avLst/>
          </a:prstGeom>
          <a:gradFill rotWithShape="0">
            <a:gsLst>
              <a:gs pos="0">
                <a:srgbClr val="FF0000">
                  <a:gamma/>
                  <a:shade val="46275"/>
                  <a:invGamma/>
                </a:srgbClr>
              </a:gs>
              <a:gs pos="100000">
                <a:srgbClr val="FF0000"/>
              </a:gs>
            </a:gsLst>
            <a:lin ang="2700000" scaled="1"/>
          </a:gradFill>
          <a:ln>
            <a:noFill/>
          </a:ln>
          <a:effectLst/>
          <a:scene3d>
            <a:camera prst="legacyObliqueTopRight"/>
            <a:lightRig rig="legacyFlat2" dir="t"/>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outerShdw blurRad="38100" dist="38100" dir="2700000" algn="tl">
                    <a:srgbClr val="000000"/>
                  </a:outerShdw>
                </a:effectLst>
              </a:rPr>
              <a:t>Poliimida (Kapton) o</a:t>
            </a:r>
          </a:p>
          <a:p>
            <a:pPr algn="ctr">
              <a:spcBef>
                <a:spcPct val="0"/>
              </a:spcBef>
            </a:pPr>
            <a:r>
              <a:rPr lang="es-ES_tradnl" altLang="es-ES" sz="1800">
                <a:effectLst>
                  <a:outerShdw blurRad="38100" dist="38100" dir="2700000" algn="tl">
                    <a:srgbClr val="000000"/>
                  </a:outerShdw>
                </a:effectLst>
              </a:rPr>
              <a:t>Poliamida en forma de película</a:t>
            </a:r>
          </a:p>
          <a:p>
            <a:pPr algn="ctr">
              <a:spcBef>
                <a:spcPct val="0"/>
              </a:spcBef>
            </a:pPr>
            <a:r>
              <a:rPr lang="es-ES_tradnl" altLang="es-ES" sz="1800">
                <a:effectLst>
                  <a:outerShdw blurRad="38100" dist="38100" dir="2700000" algn="tl">
                    <a:srgbClr val="000000"/>
                  </a:outerShdw>
                </a:effectLst>
              </a:rPr>
              <a:t>+</a:t>
            </a:r>
          </a:p>
          <a:p>
            <a:pPr algn="ctr">
              <a:spcBef>
                <a:spcPct val="0"/>
              </a:spcBef>
            </a:pPr>
            <a:r>
              <a:rPr lang="es-ES_tradnl" altLang="es-ES" sz="1800">
                <a:effectLst>
                  <a:outerShdw blurRad="38100" dist="38100" dir="2700000" algn="tl">
                    <a:srgbClr val="000000"/>
                  </a:outerShdw>
                </a:effectLst>
              </a:rPr>
              <a:t>Fibra de vidrio con poliéster (Daglas)</a:t>
            </a:r>
            <a:endParaRPr lang="es-ES_tradnl" altLang="es-ES" sz="2400" b="0">
              <a:effectLst/>
            </a:endParaRPr>
          </a:p>
        </p:txBody>
      </p:sp>
      <p:sp>
        <p:nvSpPr>
          <p:cNvPr id="343048" name="AutoShape 2056"/>
          <p:cNvSpPr>
            <a:spLocks noChangeArrowheads="1"/>
          </p:cNvSpPr>
          <p:nvPr/>
        </p:nvSpPr>
        <p:spPr bwMode="auto">
          <a:xfrm rot="5400000">
            <a:off x="6885756" y="4052466"/>
            <a:ext cx="609600" cy="38100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3049" name="Text Box 2057"/>
          <p:cNvSpPr txBox="1">
            <a:spLocks noChangeArrowheads="1"/>
          </p:cNvSpPr>
          <p:nvPr/>
        </p:nvSpPr>
        <p:spPr bwMode="auto">
          <a:xfrm>
            <a:off x="3571056" y="3360316"/>
            <a:ext cx="1743075" cy="677108"/>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b="0" dirty="0">
                <a:solidFill>
                  <a:schemeClr val="bg2"/>
                </a:solidFill>
              </a:rPr>
              <a:t>Motores de</a:t>
            </a:r>
          </a:p>
          <a:p>
            <a:pPr algn="ctr">
              <a:spcBef>
                <a:spcPct val="0"/>
              </a:spcBef>
            </a:pPr>
            <a:r>
              <a:rPr lang="es-ES_tradnl" altLang="es-ES" sz="1900" b="0" dirty="0">
                <a:solidFill>
                  <a:schemeClr val="bg2"/>
                </a:solidFill>
              </a:rPr>
              <a:t>hasta 4kV</a:t>
            </a:r>
            <a:endParaRPr lang="es-ES_tradnl" altLang="es-ES" sz="2400" b="0" dirty="0"/>
          </a:p>
        </p:txBody>
      </p:sp>
      <p:sp>
        <p:nvSpPr>
          <p:cNvPr id="343050" name="Text Box 2058"/>
          <p:cNvSpPr txBox="1">
            <a:spLocks noChangeArrowheads="1"/>
          </p:cNvSpPr>
          <p:nvPr/>
        </p:nvSpPr>
        <p:spPr bwMode="auto">
          <a:xfrm>
            <a:off x="6009456" y="3360316"/>
            <a:ext cx="1743075" cy="677108"/>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b="0" dirty="0">
                <a:solidFill>
                  <a:schemeClr val="bg2"/>
                </a:solidFill>
              </a:rPr>
              <a:t>Motores de</a:t>
            </a:r>
          </a:p>
          <a:p>
            <a:pPr algn="ctr">
              <a:spcBef>
                <a:spcPct val="0"/>
              </a:spcBef>
            </a:pPr>
            <a:r>
              <a:rPr lang="es-ES_tradnl" altLang="es-ES" sz="1900" b="0" dirty="0">
                <a:solidFill>
                  <a:schemeClr val="bg2"/>
                </a:solidFill>
              </a:rPr>
              <a:t>más de 4kV</a:t>
            </a:r>
            <a:endParaRPr lang="es-ES_tradnl" altLang="es-ES" sz="2400" b="0" dirty="0"/>
          </a:p>
        </p:txBody>
      </p:sp>
      <p:grpSp>
        <p:nvGrpSpPr>
          <p:cNvPr id="343051" name="Group 2059"/>
          <p:cNvGrpSpPr>
            <a:grpSpLocks/>
          </p:cNvGrpSpPr>
          <p:nvPr/>
        </p:nvGrpSpPr>
        <p:grpSpPr bwMode="auto">
          <a:xfrm>
            <a:off x="4683894" y="2718966"/>
            <a:ext cx="2078037" cy="612775"/>
            <a:chOff x="2598" y="2612"/>
            <a:chExt cx="1309" cy="386"/>
          </a:xfrm>
        </p:grpSpPr>
        <p:sp>
          <p:nvSpPr>
            <p:cNvPr id="343052" name="AutoShape 2060"/>
            <p:cNvSpPr>
              <a:spLocks noChangeArrowheads="1"/>
            </p:cNvSpPr>
            <p:nvPr/>
          </p:nvSpPr>
          <p:spPr bwMode="auto">
            <a:xfrm rot="5400000">
              <a:off x="3595" y="2686"/>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3053" name="AutoShape 2061"/>
            <p:cNvSpPr>
              <a:spLocks noChangeArrowheads="1"/>
            </p:cNvSpPr>
            <p:nvPr/>
          </p:nvSpPr>
          <p:spPr bwMode="auto">
            <a:xfrm rot="5400000">
              <a:off x="2526" y="2684"/>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sp>
        <p:nvSpPr>
          <p:cNvPr id="343054" name="Rectangle 2062"/>
          <p:cNvSpPr>
            <a:spLocks noChangeArrowheads="1"/>
          </p:cNvSpPr>
          <p:nvPr/>
        </p:nvSpPr>
        <p:spPr bwMode="auto">
          <a:xfrm>
            <a:off x="381000" y="228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s-ES" altLang="es-ES" b="0"/>
          </a:p>
        </p:txBody>
      </p:sp>
      <p:sp>
        <p:nvSpPr>
          <p:cNvPr id="343055" name="Rectangle 2063"/>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100">
                <a:latin typeface="Tahoma" pitchFamily="34" charset="0"/>
              </a:rPr>
              <a:t>7.3.2.2. Materiales aislantes para los conductores elementales</a:t>
            </a:r>
            <a:endParaRPr lang="es-ES_tradnl" altLang="es-ES" sz="4000" b="0">
              <a:latin typeface="Tahoma" pitchFamily="34" charset="0"/>
            </a:endParaRPr>
          </a:p>
        </p:txBody>
      </p:sp>
      <p:sp>
        <p:nvSpPr>
          <p:cNvPr id="343056" name="AutoShape 2064"/>
          <p:cNvSpPr>
            <a:spLocks noChangeArrowheads="1"/>
          </p:cNvSpPr>
          <p:nvPr/>
        </p:nvSpPr>
        <p:spPr bwMode="auto">
          <a:xfrm>
            <a:off x="675456" y="1772816"/>
            <a:ext cx="2438400" cy="1358900"/>
          </a:xfrm>
          <a:prstGeom prst="roundRect">
            <a:avLst>
              <a:gd name="adj" fmla="val 12495"/>
            </a:avLst>
          </a:prstGeom>
          <a:gradFill rotWithShape="0">
            <a:gsLst>
              <a:gs pos="0">
                <a:srgbClr val="CC0099">
                  <a:gamma/>
                  <a:shade val="46275"/>
                  <a:invGamma/>
                </a:srgbClr>
              </a:gs>
              <a:gs pos="100000">
                <a:srgbClr val="CC0099"/>
              </a:gs>
            </a:gsLst>
            <a:lin ang="2700000" scaled="1"/>
          </a:gradFill>
          <a:ln w="12700">
            <a:round/>
            <a:headEnd/>
            <a:tailEnd/>
          </a:ln>
          <a:effectLst/>
          <a:scene3d>
            <a:camera prst="legacyObliqueTopRight"/>
            <a:lightRig rig="legacyFlat3" dir="b"/>
          </a:scene3d>
          <a:sp3d extrusionH="125400" prstMaterial="legacyMatte">
            <a:bevelT w="13500" h="13500" prst="angle"/>
            <a:bevelB w="13500" h="13500" prst="angle"/>
            <a:extrusionClr>
              <a:srgbClr val="CC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flatTx/>
          </a:bodyPr>
          <a:lstStyle/>
          <a:p>
            <a:pPr algn="ctr">
              <a:spcBef>
                <a:spcPct val="0"/>
              </a:spcBef>
            </a:pPr>
            <a:r>
              <a:rPr lang="es-ES_tradnl" altLang="es-ES" sz="2400" b="0" dirty="0">
                <a:effectLst>
                  <a:outerShdw blurRad="38100" dist="38100" dir="2700000" algn="tl">
                    <a:srgbClr val="000000"/>
                  </a:outerShdw>
                </a:effectLst>
                <a:latin typeface="Arial" charset="0"/>
              </a:rPr>
              <a:t>Hasta los años</a:t>
            </a:r>
          </a:p>
          <a:p>
            <a:pPr algn="ctr">
              <a:spcBef>
                <a:spcPct val="0"/>
              </a:spcBef>
            </a:pPr>
            <a:r>
              <a:rPr lang="es-ES_tradnl" altLang="es-ES" sz="2400" b="0" dirty="0">
                <a:effectLst>
                  <a:outerShdw blurRad="38100" dist="38100" dir="2700000" algn="tl">
                    <a:srgbClr val="000000"/>
                  </a:outerShdw>
                </a:effectLst>
                <a:latin typeface="Arial" charset="0"/>
              </a:rPr>
              <a:t>40 barnices</a:t>
            </a:r>
          </a:p>
          <a:p>
            <a:pPr algn="ctr">
              <a:spcBef>
                <a:spcPct val="0"/>
              </a:spcBef>
            </a:pPr>
            <a:r>
              <a:rPr lang="es-ES_tradnl" altLang="es-ES" sz="2400" b="0" dirty="0">
                <a:effectLst>
                  <a:outerShdw blurRad="38100" dist="38100" dir="2700000" algn="tl">
                    <a:srgbClr val="000000"/>
                  </a:outerShdw>
                </a:effectLst>
                <a:latin typeface="Arial" charset="0"/>
              </a:rPr>
              <a:t>f</a:t>
            </a:r>
            <a:r>
              <a:rPr lang="es-ES_tradnl" altLang="es-ES" sz="2400" b="0" dirty="0" smtClean="0">
                <a:effectLst>
                  <a:outerShdw blurRad="38100" dist="38100" dir="2700000" algn="tl">
                    <a:srgbClr val="000000"/>
                  </a:outerShdw>
                </a:effectLst>
                <a:latin typeface="Arial" charset="0"/>
              </a:rPr>
              <a:t>ibras </a:t>
            </a:r>
            <a:r>
              <a:rPr lang="es-ES_tradnl" altLang="es-ES" sz="2400" b="0" dirty="0">
                <a:effectLst>
                  <a:outerShdw blurRad="38100" dist="38100" dir="2700000" algn="tl">
                    <a:srgbClr val="000000"/>
                  </a:outerShdw>
                </a:effectLst>
                <a:latin typeface="Arial" charset="0"/>
              </a:rPr>
              <a:t>de amianto</a:t>
            </a:r>
            <a:endParaRPr lang="es-ES_tradnl" altLang="es-ES" sz="2400" b="0" dirty="0">
              <a:solidFill>
                <a:schemeClr val="bg2"/>
              </a:solidFill>
              <a:effectLst/>
              <a:latin typeface="Arial" charset="0"/>
            </a:endParaRPr>
          </a:p>
        </p:txBody>
      </p:sp>
      <p:sp>
        <p:nvSpPr>
          <p:cNvPr id="343057" name="Text Box 2065"/>
          <p:cNvSpPr txBox="1">
            <a:spLocks noChangeArrowheads="1"/>
          </p:cNvSpPr>
          <p:nvPr/>
        </p:nvSpPr>
        <p:spPr bwMode="auto">
          <a:xfrm>
            <a:off x="4212406" y="1972841"/>
            <a:ext cx="3168650" cy="762000"/>
          </a:xfrm>
          <a:prstGeom prst="rect">
            <a:avLst/>
          </a:prstGeom>
          <a:gradFill rotWithShape="0">
            <a:gsLst>
              <a:gs pos="0">
                <a:schemeClr val="tx2">
                  <a:gamma/>
                  <a:shade val="46275"/>
                  <a:invGamma/>
                </a:schemeClr>
              </a:gs>
              <a:gs pos="100000">
                <a:schemeClr val="tx2"/>
              </a:gs>
            </a:gsLst>
            <a:lin ang="2700000" scaled="1"/>
          </a:gradFill>
          <a:ln>
            <a:noFill/>
          </a:ln>
          <a:effectLst/>
          <a:scene3d>
            <a:camera prst="legacyObliqueTopRight"/>
            <a:lightRig rig="legacyFlat2" dir="t"/>
          </a:scene3d>
          <a:sp3d extrusionH="201600" prstMaterial="legacyMatte">
            <a:bevelT w="13500" h="13500" prst="angle"/>
            <a:bevelB w="13500" h="13500" prst="angle"/>
            <a:extrusionClr>
              <a:schemeClr val="tx2"/>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200" b="0">
                <a:effectLst>
                  <a:outerShdw blurRad="38100" dist="38100" dir="2700000" algn="tl">
                    <a:srgbClr val="000000"/>
                  </a:outerShdw>
                </a:effectLst>
              </a:rPr>
              <a:t>Desarrollo de materiales</a:t>
            </a:r>
          </a:p>
          <a:p>
            <a:pPr algn="ctr">
              <a:spcBef>
                <a:spcPct val="0"/>
              </a:spcBef>
            </a:pPr>
            <a:r>
              <a:rPr lang="es-ES_tradnl" altLang="es-ES" sz="2200" b="0">
                <a:effectLst>
                  <a:outerShdw blurRad="38100" dist="38100" dir="2700000" algn="tl">
                    <a:srgbClr val="000000"/>
                  </a:outerShdw>
                </a:effectLst>
              </a:rPr>
              <a:t>sintéticos</a:t>
            </a:r>
            <a:endParaRPr lang="es-ES_tradnl" altLang="es-ES" sz="2400" b="0">
              <a:effectLst/>
            </a:endParaRPr>
          </a:p>
        </p:txBody>
      </p:sp>
      <p:sp>
        <p:nvSpPr>
          <p:cNvPr id="343059" name="Text Box 2067"/>
          <p:cNvSpPr txBox="1">
            <a:spLocks noChangeArrowheads="1"/>
          </p:cNvSpPr>
          <p:nvPr/>
        </p:nvSpPr>
        <p:spPr bwMode="auto">
          <a:xfrm>
            <a:off x="827856" y="5872684"/>
            <a:ext cx="4868863" cy="461665"/>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bg2"/>
                </a:solidFill>
                <a:miter lim="800000"/>
                <a:headEnd/>
                <a:tailEnd/>
              </a14:hiddenLine>
            </a:ext>
          </a:extLst>
        </p:spPr>
        <p:txBody>
          <a:bodyPr anchor="ctr">
            <a:spAutoFit/>
          </a:bodyPr>
          <a:lstStyle/>
          <a:p>
            <a:pPr algn="ctr">
              <a:spcBef>
                <a:spcPct val="0"/>
              </a:spcBef>
            </a:pPr>
            <a:r>
              <a:rPr lang="es-ES_tradnl" altLang="es-ES" sz="2000" dirty="0">
                <a:solidFill>
                  <a:schemeClr val="bg2"/>
                </a:solidFill>
              </a:rPr>
              <a:t>Uso de barnices solos y combinados</a:t>
            </a:r>
            <a:r>
              <a:rPr lang="es-ES_tradnl" altLang="es-ES" sz="2400" b="0" dirty="0">
                <a:latin typeface="Times New Roman" pitchFamily="18" charset="0"/>
              </a:rPr>
              <a:t>  </a:t>
            </a: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3058"/>
                                        </p:tgtEl>
                                        <p:attrNameLst>
                                          <p:attrName>style.visibility</p:attrName>
                                        </p:attrNameLst>
                                      </p:cBhvr>
                                      <p:to>
                                        <p:strVal val="visible"/>
                                      </p:to>
                                    </p:set>
                                    <p:anim calcmode="lin" valueType="num">
                                      <p:cBhvr additive="base">
                                        <p:cTn id="7" dur="500" fill="hold"/>
                                        <p:tgtEl>
                                          <p:spTgt spid="343058"/>
                                        </p:tgtEl>
                                        <p:attrNameLst>
                                          <p:attrName>ppt_x</p:attrName>
                                        </p:attrNameLst>
                                      </p:cBhvr>
                                      <p:tavLst>
                                        <p:tav tm="0">
                                          <p:val>
                                            <p:strVal val="0-#ppt_w/2"/>
                                          </p:val>
                                        </p:tav>
                                        <p:tav tm="100000">
                                          <p:val>
                                            <p:strVal val="#ppt_x"/>
                                          </p:val>
                                        </p:tav>
                                      </p:tavLst>
                                    </p:anim>
                                    <p:anim calcmode="lin" valueType="num">
                                      <p:cBhvr additive="base">
                                        <p:cTn id="8" dur="500" fill="hold"/>
                                        <p:tgtEl>
                                          <p:spTgt spid="3430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43057"/>
                                        </p:tgtEl>
                                        <p:attrNameLst>
                                          <p:attrName>style.visibility</p:attrName>
                                        </p:attrNameLst>
                                      </p:cBhvr>
                                      <p:to>
                                        <p:strVal val="visible"/>
                                      </p:to>
                                    </p:set>
                                    <p:anim calcmode="lin" valueType="num">
                                      <p:cBhvr additive="base">
                                        <p:cTn id="12" dur="500" fill="hold"/>
                                        <p:tgtEl>
                                          <p:spTgt spid="343057"/>
                                        </p:tgtEl>
                                        <p:attrNameLst>
                                          <p:attrName>ppt_x</p:attrName>
                                        </p:attrNameLst>
                                      </p:cBhvr>
                                      <p:tavLst>
                                        <p:tav tm="0">
                                          <p:val>
                                            <p:strVal val="0-#ppt_w/2"/>
                                          </p:val>
                                        </p:tav>
                                        <p:tav tm="100000">
                                          <p:val>
                                            <p:strVal val="#ppt_x"/>
                                          </p:val>
                                        </p:tav>
                                      </p:tavLst>
                                    </p:anim>
                                    <p:anim calcmode="lin" valueType="num">
                                      <p:cBhvr additive="base">
                                        <p:cTn id="13" dur="500" fill="hold"/>
                                        <p:tgtEl>
                                          <p:spTgt spid="34305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343051"/>
                                        </p:tgtEl>
                                        <p:attrNameLst>
                                          <p:attrName>style.visibility</p:attrName>
                                        </p:attrNameLst>
                                      </p:cBhvr>
                                      <p:to>
                                        <p:strVal val="visible"/>
                                      </p:to>
                                    </p:set>
                                    <p:anim calcmode="lin" valueType="num">
                                      <p:cBhvr additive="base">
                                        <p:cTn id="18" dur="500" fill="hold"/>
                                        <p:tgtEl>
                                          <p:spTgt spid="343051"/>
                                        </p:tgtEl>
                                        <p:attrNameLst>
                                          <p:attrName>ppt_x</p:attrName>
                                        </p:attrNameLst>
                                      </p:cBhvr>
                                      <p:tavLst>
                                        <p:tav tm="0">
                                          <p:val>
                                            <p:strVal val="#ppt_x"/>
                                          </p:val>
                                        </p:tav>
                                        <p:tav tm="100000">
                                          <p:val>
                                            <p:strVal val="#ppt_x"/>
                                          </p:val>
                                        </p:tav>
                                      </p:tavLst>
                                    </p:anim>
                                    <p:anim calcmode="lin" valueType="num">
                                      <p:cBhvr additive="base">
                                        <p:cTn id="19" dur="500" fill="hold"/>
                                        <p:tgtEl>
                                          <p:spTgt spid="343051"/>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43049"/>
                                        </p:tgtEl>
                                        <p:attrNameLst>
                                          <p:attrName>style.visibility</p:attrName>
                                        </p:attrNameLst>
                                      </p:cBhvr>
                                      <p:to>
                                        <p:strVal val="visible"/>
                                      </p:to>
                                    </p:set>
                                    <p:anim calcmode="lin" valueType="num">
                                      <p:cBhvr additive="base">
                                        <p:cTn id="23" dur="500" fill="hold"/>
                                        <p:tgtEl>
                                          <p:spTgt spid="343049"/>
                                        </p:tgtEl>
                                        <p:attrNameLst>
                                          <p:attrName>ppt_x</p:attrName>
                                        </p:attrNameLst>
                                      </p:cBhvr>
                                      <p:tavLst>
                                        <p:tav tm="0">
                                          <p:val>
                                            <p:strVal val="0-#ppt_w/2"/>
                                          </p:val>
                                        </p:tav>
                                        <p:tav tm="100000">
                                          <p:val>
                                            <p:strVal val="#ppt_x"/>
                                          </p:val>
                                        </p:tav>
                                      </p:tavLst>
                                    </p:anim>
                                    <p:anim calcmode="lin" valueType="num">
                                      <p:cBhvr additive="base">
                                        <p:cTn id="24" dur="500" fill="hold"/>
                                        <p:tgtEl>
                                          <p:spTgt spid="3430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343046"/>
                                        </p:tgtEl>
                                        <p:attrNameLst>
                                          <p:attrName>style.visibility</p:attrName>
                                        </p:attrNameLst>
                                      </p:cBhvr>
                                      <p:to>
                                        <p:strVal val="visible"/>
                                      </p:to>
                                    </p:set>
                                    <p:anim calcmode="lin" valueType="num">
                                      <p:cBhvr additive="base">
                                        <p:cTn id="28" dur="500" fill="hold"/>
                                        <p:tgtEl>
                                          <p:spTgt spid="343046"/>
                                        </p:tgtEl>
                                        <p:attrNameLst>
                                          <p:attrName>ppt_x</p:attrName>
                                        </p:attrNameLst>
                                      </p:cBhvr>
                                      <p:tavLst>
                                        <p:tav tm="0">
                                          <p:val>
                                            <p:strVal val="0-#ppt_w/2"/>
                                          </p:val>
                                        </p:tav>
                                        <p:tav tm="100000">
                                          <p:val>
                                            <p:strVal val="#ppt_x"/>
                                          </p:val>
                                        </p:tav>
                                      </p:tavLst>
                                    </p:anim>
                                    <p:anim calcmode="lin" valueType="num">
                                      <p:cBhvr additive="base">
                                        <p:cTn id="29" dur="500" fill="hold"/>
                                        <p:tgtEl>
                                          <p:spTgt spid="343046"/>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500"/>
                            </p:stCondLst>
                            <p:childTnLst>
                              <p:par>
                                <p:cTn id="31" presetID="15" presetClass="entr" presetSubtype="0" fill="hold" grpId="0" nodeType="afterEffect">
                                  <p:stCondLst>
                                    <p:cond delay="0"/>
                                  </p:stCondLst>
                                  <p:childTnLst>
                                    <p:set>
                                      <p:cBhvr>
                                        <p:cTn id="32" dur="1" fill="hold">
                                          <p:stCondLst>
                                            <p:cond delay="0"/>
                                          </p:stCondLst>
                                        </p:cTn>
                                        <p:tgtEl>
                                          <p:spTgt spid="343045"/>
                                        </p:tgtEl>
                                        <p:attrNameLst>
                                          <p:attrName>style.visibility</p:attrName>
                                        </p:attrNameLst>
                                      </p:cBhvr>
                                      <p:to>
                                        <p:strVal val="visible"/>
                                      </p:to>
                                    </p:set>
                                    <p:anim calcmode="lin" valueType="num">
                                      <p:cBhvr>
                                        <p:cTn id="33" dur="1000" fill="hold"/>
                                        <p:tgtEl>
                                          <p:spTgt spid="343045"/>
                                        </p:tgtEl>
                                        <p:attrNameLst>
                                          <p:attrName>ppt_w</p:attrName>
                                        </p:attrNameLst>
                                      </p:cBhvr>
                                      <p:tavLst>
                                        <p:tav tm="0">
                                          <p:val>
                                            <p:fltVal val="0"/>
                                          </p:val>
                                        </p:tav>
                                        <p:tav tm="100000">
                                          <p:val>
                                            <p:strVal val="#ppt_w"/>
                                          </p:val>
                                        </p:tav>
                                      </p:tavLst>
                                    </p:anim>
                                    <p:anim calcmode="lin" valueType="num">
                                      <p:cBhvr>
                                        <p:cTn id="34" dur="1000" fill="hold"/>
                                        <p:tgtEl>
                                          <p:spTgt spid="343045"/>
                                        </p:tgtEl>
                                        <p:attrNameLst>
                                          <p:attrName>ppt_h</p:attrName>
                                        </p:attrNameLst>
                                      </p:cBhvr>
                                      <p:tavLst>
                                        <p:tav tm="0">
                                          <p:val>
                                            <p:fltVal val="0"/>
                                          </p:val>
                                        </p:tav>
                                        <p:tav tm="100000">
                                          <p:val>
                                            <p:strVal val="#ppt_h"/>
                                          </p:val>
                                        </p:tav>
                                      </p:tavLst>
                                    </p:anim>
                                    <p:anim calcmode="lin" valueType="num">
                                      <p:cBhvr>
                                        <p:cTn id="35"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43050"/>
                                        </p:tgtEl>
                                        <p:attrNameLst>
                                          <p:attrName>style.visibility</p:attrName>
                                        </p:attrNameLst>
                                      </p:cBhvr>
                                      <p:to>
                                        <p:strVal val="visible"/>
                                      </p:to>
                                    </p:set>
                                    <p:anim calcmode="lin" valueType="num">
                                      <p:cBhvr additive="base">
                                        <p:cTn id="41" dur="500" fill="hold"/>
                                        <p:tgtEl>
                                          <p:spTgt spid="343050"/>
                                        </p:tgtEl>
                                        <p:attrNameLst>
                                          <p:attrName>ppt_x</p:attrName>
                                        </p:attrNameLst>
                                      </p:cBhvr>
                                      <p:tavLst>
                                        <p:tav tm="0">
                                          <p:val>
                                            <p:strVal val="0-#ppt_w/2"/>
                                          </p:val>
                                        </p:tav>
                                        <p:tav tm="100000">
                                          <p:val>
                                            <p:strVal val="#ppt_x"/>
                                          </p:val>
                                        </p:tav>
                                      </p:tavLst>
                                    </p:anim>
                                    <p:anim calcmode="lin" valueType="num">
                                      <p:cBhvr additive="base">
                                        <p:cTn id="42" dur="500" fill="hold"/>
                                        <p:tgtEl>
                                          <p:spTgt spid="34305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43048"/>
                                        </p:tgtEl>
                                        <p:attrNameLst>
                                          <p:attrName>style.visibility</p:attrName>
                                        </p:attrNameLst>
                                      </p:cBhvr>
                                      <p:to>
                                        <p:strVal val="visible"/>
                                      </p:to>
                                    </p:set>
                                    <p:anim calcmode="lin" valueType="num">
                                      <p:cBhvr additive="base">
                                        <p:cTn id="46" dur="500" fill="hold"/>
                                        <p:tgtEl>
                                          <p:spTgt spid="343048"/>
                                        </p:tgtEl>
                                        <p:attrNameLst>
                                          <p:attrName>ppt_x</p:attrName>
                                        </p:attrNameLst>
                                      </p:cBhvr>
                                      <p:tavLst>
                                        <p:tav tm="0">
                                          <p:val>
                                            <p:strVal val="0-#ppt_w/2"/>
                                          </p:val>
                                        </p:tav>
                                        <p:tav tm="100000">
                                          <p:val>
                                            <p:strVal val="#ppt_x"/>
                                          </p:val>
                                        </p:tav>
                                      </p:tavLst>
                                    </p:anim>
                                    <p:anim calcmode="lin" valueType="num">
                                      <p:cBhvr additive="base">
                                        <p:cTn id="47" dur="500" fill="hold"/>
                                        <p:tgtEl>
                                          <p:spTgt spid="343048"/>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1000"/>
                            </p:stCondLst>
                            <p:childTnLst>
                              <p:par>
                                <p:cTn id="49" presetID="15" presetClass="entr" presetSubtype="0" fill="hold" grpId="0" nodeType="afterEffect">
                                  <p:stCondLst>
                                    <p:cond delay="0"/>
                                  </p:stCondLst>
                                  <p:childTnLst>
                                    <p:set>
                                      <p:cBhvr>
                                        <p:cTn id="50" dur="1" fill="hold">
                                          <p:stCondLst>
                                            <p:cond delay="0"/>
                                          </p:stCondLst>
                                        </p:cTn>
                                        <p:tgtEl>
                                          <p:spTgt spid="343047"/>
                                        </p:tgtEl>
                                        <p:attrNameLst>
                                          <p:attrName>style.visibility</p:attrName>
                                        </p:attrNameLst>
                                      </p:cBhvr>
                                      <p:to>
                                        <p:strVal val="visible"/>
                                      </p:to>
                                    </p:set>
                                    <p:anim calcmode="lin" valueType="num">
                                      <p:cBhvr>
                                        <p:cTn id="51" dur="1000" fill="hold"/>
                                        <p:tgtEl>
                                          <p:spTgt spid="343047"/>
                                        </p:tgtEl>
                                        <p:attrNameLst>
                                          <p:attrName>ppt_w</p:attrName>
                                        </p:attrNameLst>
                                      </p:cBhvr>
                                      <p:tavLst>
                                        <p:tav tm="0">
                                          <p:val>
                                            <p:fltVal val="0"/>
                                          </p:val>
                                        </p:tav>
                                        <p:tav tm="100000">
                                          <p:val>
                                            <p:strVal val="#ppt_w"/>
                                          </p:val>
                                        </p:tav>
                                      </p:tavLst>
                                    </p:anim>
                                    <p:anim calcmode="lin" valueType="num">
                                      <p:cBhvr>
                                        <p:cTn id="52" dur="1000" fill="hold"/>
                                        <p:tgtEl>
                                          <p:spTgt spid="343047"/>
                                        </p:tgtEl>
                                        <p:attrNameLst>
                                          <p:attrName>ppt_h</p:attrName>
                                        </p:attrNameLst>
                                      </p:cBhvr>
                                      <p:tavLst>
                                        <p:tav tm="0">
                                          <p:val>
                                            <p:fltVal val="0"/>
                                          </p:val>
                                        </p:tav>
                                        <p:tav tm="100000">
                                          <p:val>
                                            <p:strVal val="#ppt_h"/>
                                          </p:val>
                                        </p:tav>
                                      </p:tavLst>
                                    </p:anim>
                                    <p:anim calcmode="lin" valueType="num">
                                      <p:cBhvr>
                                        <p:cTn id="53" dur="1000" fill="hold"/>
                                        <p:tgtEl>
                                          <p:spTgt spid="343047"/>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430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4" fill="hold" nodeType="clickEffect">
                                  <p:stCondLst>
                                    <p:cond delay="0"/>
                                  </p:stCondLst>
                                  <p:childTnLst>
                                    <p:set>
                                      <p:cBhvr>
                                        <p:cTn id="58" dur="1" fill="hold">
                                          <p:stCondLst>
                                            <p:cond delay="0"/>
                                          </p:stCondLst>
                                        </p:cTn>
                                        <p:tgtEl>
                                          <p:spTgt spid="343042"/>
                                        </p:tgtEl>
                                        <p:attrNameLst>
                                          <p:attrName>style.visibility</p:attrName>
                                        </p:attrNameLst>
                                      </p:cBhvr>
                                      <p:to>
                                        <p:strVal val="visible"/>
                                      </p:to>
                                    </p:set>
                                    <p:anim calcmode="lin" valueType="num">
                                      <p:cBhvr>
                                        <p:cTn id="59" dur="500" fill="hold"/>
                                        <p:tgtEl>
                                          <p:spTgt spid="343042"/>
                                        </p:tgtEl>
                                        <p:attrNameLst>
                                          <p:attrName>ppt_x</p:attrName>
                                        </p:attrNameLst>
                                      </p:cBhvr>
                                      <p:tavLst>
                                        <p:tav tm="0">
                                          <p:val>
                                            <p:strVal val="#ppt_x"/>
                                          </p:val>
                                        </p:tav>
                                        <p:tav tm="100000">
                                          <p:val>
                                            <p:strVal val="#ppt_x"/>
                                          </p:val>
                                        </p:tav>
                                      </p:tavLst>
                                    </p:anim>
                                    <p:anim calcmode="lin" valueType="num">
                                      <p:cBhvr>
                                        <p:cTn id="60" dur="500" fill="hold"/>
                                        <p:tgtEl>
                                          <p:spTgt spid="343042"/>
                                        </p:tgtEl>
                                        <p:attrNameLst>
                                          <p:attrName>ppt_y</p:attrName>
                                        </p:attrNameLst>
                                      </p:cBhvr>
                                      <p:tavLst>
                                        <p:tav tm="0">
                                          <p:val>
                                            <p:strVal val="#ppt_y+#ppt_h/2"/>
                                          </p:val>
                                        </p:tav>
                                        <p:tav tm="100000">
                                          <p:val>
                                            <p:strVal val="#ppt_y"/>
                                          </p:val>
                                        </p:tav>
                                      </p:tavLst>
                                    </p:anim>
                                    <p:anim calcmode="lin" valueType="num">
                                      <p:cBhvr>
                                        <p:cTn id="61" dur="500" fill="hold"/>
                                        <p:tgtEl>
                                          <p:spTgt spid="343042"/>
                                        </p:tgtEl>
                                        <p:attrNameLst>
                                          <p:attrName>ppt_w</p:attrName>
                                        </p:attrNameLst>
                                      </p:cBhvr>
                                      <p:tavLst>
                                        <p:tav tm="0">
                                          <p:val>
                                            <p:strVal val="#ppt_w"/>
                                          </p:val>
                                        </p:tav>
                                        <p:tav tm="100000">
                                          <p:val>
                                            <p:strVal val="#ppt_w"/>
                                          </p:val>
                                        </p:tav>
                                      </p:tavLst>
                                    </p:anim>
                                    <p:anim calcmode="lin" valueType="num">
                                      <p:cBhvr>
                                        <p:cTn id="62" dur="500" fill="hold"/>
                                        <p:tgtEl>
                                          <p:spTgt spid="34304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500"/>
                            </p:stCondLst>
                            <p:childTnLst>
                              <p:par>
                                <p:cTn id="64" presetID="17" presetClass="entr" presetSubtype="2" fill="hold" grpId="0" nodeType="afterEffect">
                                  <p:stCondLst>
                                    <p:cond delay="0"/>
                                  </p:stCondLst>
                                  <p:childTnLst>
                                    <p:set>
                                      <p:cBhvr>
                                        <p:cTn id="65" dur="1" fill="hold">
                                          <p:stCondLst>
                                            <p:cond delay="0"/>
                                          </p:stCondLst>
                                        </p:cTn>
                                        <p:tgtEl>
                                          <p:spTgt spid="343059"/>
                                        </p:tgtEl>
                                        <p:attrNameLst>
                                          <p:attrName>style.visibility</p:attrName>
                                        </p:attrNameLst>
                                      </p:cBhvr>
                                      <p:to>
                                        <p:strVal val="visible"/>
                                      </p:to>
                                    </p:set>
                                    <p:anim calcmode="lin" valueType="num">
                                      <p:cBhvr>
                                        <p:cTn id="66" dur="500" fill="hold"/>
                                        <p:tgtEl>
                                          <p:spTgt spid="343059"/>
                                        </p:tgtEl>
                                        <p:attrNameLst>
                                          <p:attrName>ppt_x</p:attrName>
                                        </p:attrNameLst>
                                      </p:cBhvr>
                                      <p:tavLst>
                                        <p:tav tm="0">
                                          <p:val>
                                            <p:strVal val="#ppt_x+#ppt_w/2"/>
                                          </p:val>
                                        </p:tav>
                                        <p:tav tm="100000">
                                          <p:val>
                                            <p:strVal val="#ppt_x"/>
                                          </p:val>
                                        </p:tav>
                                      </p:tavLst>
                                    </p:anim>
                                    <p:anim calcmode="lin" valueType="num">
                                      <p:cBhvr>
                                        <p:cTn id="67" dur="500" fill="hold"/>
                                        <p:tgtEl>
                                          <p:spTgt spid="343059"/>
                                        </p:tgtEl>
                                        <p:attrNameLst>
                                          <p:attrName>ppt_y</p:attrName>
                                        </p:attrNameLst>
                                      </p:cBhvr>
                                      <p:tavLst>
                                        <p:tav tm="0">
                                          <p:val>
                                            <p:strVal val="#ppt_y"/>
                                          </p:val>
                                        </p:tav>
                                        <p:tav tm="100000">
                                          <p:val>
                                            <p:strVal val="#ppt_y"/>
                                          </p:val>
                                        </p:tav>
                                      </p:tavLst>
                                    </p:anim>
                                    <p:anim calcmode="lin" valueType="num">
                                      <p:cBhvr>
                                        <p:cTn id="68" dur="500" fill="hold"/>
                                        <p:tgtEl>
                                          <p:spTgt spid="343059"/>
                                        </p:tgtEl>
                                        <p:attrNameLst>
                                          <p:attrName>ppt_w</p:attrName>
                                        </p:attrNameLst>
                                      </p:cBhvr>
                                      <p:tavLst>
                                        <p:tav tm="0">
                                          <p:val>
                                            <p:fltVal val="0"/>
                                          </p:val>
                                        </p:tav>
                                        <p:tav tm="100000">
                                          <p:val>
                                            <p:strVal val="#ppt_w"/>
                                          </p:val>
                                        </p:tav>
                                      </p:tavLst>
                                    </p:anim>
                                    <p:anim calcmode="lin" valueType="num">
                                      <p:cBhvr>
                                        <p:cTn id="69" dur="500" fill="hold"/>
                                        <p:tgtEl>
                                          <p:spTgt spid="3430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58" grpId="0" animBg="1"/>
      <p:bldP spid="343045" grpId="0" animBg="1" autoUpdateAnimBg="0"/>
      <p:bldP spid="343046" grpId="0" animBg="1"/>
      <p:bldP spid="343047" grpId="0" animBg="1" autoUpdateAnimBg="0"/>
      <p:bldP spid="343048" grpId="0" animBg="1"/>
      <p:bldP spid="343049" grpId="0" animBg="1" autoUpdateAnimBg="0"/>
      <p:bldP spid="343050" grpId="0" animBg="1" autoUpdateAnimBg="0"/>
      <p:bldP spid="343057" grpId="0" animBg="1" autoUpdateAnimBg="0"/>
      <p:bldP spid="343059"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26"/>
          <p:cNvSpPr>
            <a:spLocks noChangeArrowheads="1"/>
          </p:cNvSpPr>
          <p:nvPr/>
        </p:nvSpPr>
        <p:spPr bwMode="auto">
          <a:xfrm>
            <a:off x="381000" y="228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s-ES" altLang="es-ES" b="0"/>
          </a:p>
        </p:txBody>
      </p:sp>
      <p:sp>
        <p:nvSpPr>
          <p:cNvPr id="344067" name="Rectangle 1027"/>
          <p:cNvSpPr>
            <a:spLocks noChangeArrowheads="1"/>
          </p:cNvSpPr>
          <p:nvPr/>
        </p:nvSpPr>
        <p:spPr bwMode="auto">
          <a:xfrm>
            <a:off x="304800" y="1524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900">
                <a:latin typeface="Tahoma" pitchFamily="34" charset="0"/>
              </a:rPr>
              <a:t>7.3.2.3. Materiales aislantes para el muro aislante</a:t>
            </a:r>
            <a:endParaRPr lang="es-ES_tradnl" altLang="es-ES" sz="4000" b="0">
              <a:latin typeface="Tahoma" pitchFamily="34" charset="0"/>
            </a:endParaRPr>
          </a:p>
        </p:txBody>
      </p:sp>
      <p:graphicFrame>
        <p:nvGraphicFramePr>
          <p:cNvPr id="344068" name="Object 1028"/>
          <p:cNvGraphicFramePr>
            <a:graphicFrameLocks noChangeAspect="1"/>
          </p:cNvGraphicFramePr>
          <p:nvPr>
            <p:extLst>
              <p:ext uri="{D42A27DB-BD31-4B8C-83A1-F6EECF244321}">
                <p14:modId xmlns:p14="http://schemas.microsoft.com/office/powerpoint/2010/main" val="3540443118"/>
              </p:ext>
            </p:extLst>
          </p:nvPr>
        </p:nvGraphicFramePr>
        <p:xfrm>
          <a:off x="1358752" y="3564276"/>
          <a:ext cx="1267334" cy="3393116"/>
        </p:xfrm>
        <a:graphic>
          <a:graphicData uri="http://schemas.openxmlformats.org/presentationml/2006/ole">
            <mc:AlternateContent xmlns:mc="http://schemas.openxmlformats.org/markup-compatibility/2006">
              <mc:Choice xmlns:v="urn:schemas-microsoft-com:vml" Requires="v">
                <p:oleObj spid="_x0000_s344151" name="Ecuación" r:id="rId4" imgW="164880" imgH="215640" progId="Equation.3">
                  <p:embed/>
                </p:oleObj>
              </mc:Choice>
              <mc:Fallback>
                <p:oleObj name="Ecuación" r:id="rId4" imgW="164880" imgH="215640" progId="Equation.3">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752" y="3564276"/>
                        <a:ext cx="1267334" cy="3393116"/>
                      </a:xfrm>
                      <a:prstGeom prst="rect">
                        <a:avLst/>
                      </a:prstGeom>
                      <a:noFill/>
                      <a:ln>
                        <a:noFill/>
                      </a:ln>
                      <a:effectLst>
                        <a:outerShdw dist="71842" dir="2700000" algn="ctr" rotWithShape="0">
                          <a:schemeClr val="bg2"/>
                        </a:outerShdw>
                      </a:effectLst>
                      <a:extLst/>
                    </p:spPr>
                  </p:pic>
                </p:oleObj>
              </mc:Fallback>
            </mc:AlternateContent>
          </a:graphicData>
        </a:graphic>
      </p:graphicFrame>
      <p:grpSp>
        <p:nvGrpSpPr>
          <p:cNvPr id="344091" name="Group 1051"/>
          <p:cNvGrpSpPr>
            <a:grpSpLocks/>
          </p:cNvGrpSpPr>
          <p:nvPr/>
        </p:nvGrpSpPr>
        <p:grpSpPr bwMode="auto">
          <a:xfrm>
            <a:off x="107504" y="1676400"/>
            <a:ext cx="8872538" cy="4938713"/>
            <a:chOff x="96" y="1056"/>
            <a:chExt cx="5589" cy="3111"/>
          </a:xfrm>
        </p:grpSpPr>
        <p:sp>
          <p:nvSpPr>
            <p:cNvPr id="344070" name="Text Box 1030"/>
            <p:cNvSpPr txBox="1">
              <a:spLocks noChangeArrowheads="1"/>
            </p:cNvSpPr>
            <p:nvPr/>
          </p:nvSpPr>
          <p:spPr bwMode="auto">
            <a:xfrm>
              <a:off x="3658" y="2419"/>
              <a:ext cx="1632" cy="756"/>
            </a:xfrm>
            <a:prstGeom prst="rect">
              <a:avLst/>
            </a:prstGeom>
            <a:solidFill>
              <a:srgbClr val="FF0000"/>
            </a:solidFill>
            <a:ln>
              <a:noFill/>
            </a:ln>
            <a:effectLst/>
            <a:scene3d>
              <a:camera prst="legacyObliqueTopRight"/>
              <a:lightRig rig="legacyFlat2" dir="t"/>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dirty="0" smtClean="0">
                  <a:effectLst>
                    <a:outerShdw blurRad="38100" dist="38100" dir="2700000" algn="tl">
                      <a:srgbClr val="000000"/>
                    </a:outerShdw>
                  </a:effectLst>
                </a:rPr>
                <a:t>NECESARIO UTILIZAR MATERIAL SOPORTE Y AGLOMERANTE</a:t>
              </a:r>
              <a:endParaRPr lang="es-ES_tradnl" altLang="es-ES" sz="2400" b="0" dirty="0">
                <a:effectLst/>
              </a:endParaRPr>
            </a:p>
          </p:txBody>
        </p:sp>
        <p:sp>
          <p:nvSpPr>
            <p:cNvPr id="344071" name="Text Box 1031"/>
            <p:cNvSpPr txBox="1">
              <a:spLocks noChangeArrowheads="1"/>
            </p:cNvSpPr>
            <p:nvPr/>
          </p:nvSpPr>
          <p:spPr bwMode="auto">
            <a:xfrm>
              <a:off x="1296" y="2418"/>
              <a:ext cx="1776" cy="611"/>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b="0" dirty="0">
                  <a:solidFill>
                    <a:schemeClr val="bg2"/>
                  </a:solidFill>
                </a:rPr>
                <a:t>La mica en polvo o</a:t>
              </a:r>
            </a:p>
            <a:p>
              <a:pPr algn="ctr">
                <a:spcBef>
                  <a:spcPct val="0"/>
                </a:spcBef>
              </a:pPr>
              <a:r>
                <a:rPr lang="es-ES_tradnl" altLang="es-ES" sz="1900" b="0" dirty="0">
                  <a:solidFill>
                    <a:schemeClr val="bg2"/>
                  </a:solidFill>
                </a:rPr>
                <a:t>escamas se aglutina con</a:t>
              </a:r>
            </a:p>
            <a:p>
              <a:pPr algn="ctr">
                <a:spcBef>
                  <a:spcPct val="0"/>
                </a:spcBef>
              </a:pPr>
              <a:r>
                <a:rPr lang="es-ES_tradnl" altLang="es-ES" sz="1900" b="0" dirty="0">
                  <a:solidFill>
                    <a:schemeClr val="bg2"/>
                  </a:solidFill>
                </a:rPr>
                <a:t>un material aglomerante</a:t>
              </a:r>
              <a:endParaRPr lang="es-ES_tradnl" altLang="es-ES" sz="2400" b="0" dirty="0"/>
            </a:p>
          </p:txBody>
        </p:sp>
        <p:grpSp>
          <p:nvGrpSpPr>
            <p:cNvPr id="344072" name="Group 1032"/>
            <p:cNvGrpSpPr>
              <a:grpSpLocks/>
            </p:cNvGrpSpPr>
            <p:nvPr/>
          </p:nvGrpSpPr>
          <p:grpSpPr bwMode="auto">
            <a:xfrm>
              <a:off x="3821" y="2035"/>
              <a:ext cx="1309" cy="386"/>
              <a:chOff x="2598" y="2612"/>
              <a:chExt cx="1309" cy="386"/>
            </a:xfrm>
          </p:grpSpPr>
          <p:sp>
            <p:nvSpPr>
              <p:cNvPr id="344073" name="AutoShape 1033"/>
              <p:cNvSpPr>
                <a:spLocks noChangeArrowheads="1"/>
              </p:cNvSpPr>
              <p:nvPr/>
            </p:nvSpPr>
            <p:spPr bwMode="auto">
              <a:xfrm rot="5400000">
                <a:off x="3595" y="2686"/>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4074" name="AutoShape 1034"/>
              <p:cNvSpPr>
                <a:spLocks noChangeArrowheads="1"/>
              </p:cNvSpPr>
              <p:nvPr/>
            </p:nvSpPr>
            <p:spPr bwMode="auto">
              <a:xfrm rot="5400000">
                <a:off x="2526" y="2684"/>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sp>
          <p:nvSpPr>
            <p:cNvPr id="344075" name="AutoShape 1035"/>
            <p:cNvSpPr>
              <a:spLocks noChangeArrowheads="1"/>
            </p:cNvSpPr>
            <p:nvPr/>
          </p:nvSpPr>
          <p:spPr bwMode="auto">
            <a:xfrm>
              <a:off x="1373" y="1056"/>
              <a:ext cx="1200" cy="480"/>
            </a:xfrm>
            <a:prstGeom prst="roundRect">
              <a:avLst>
                <a:gd name="adj" fmla="val 12495"/>
              </a:avLst>
            </a:prstGeom>
            <a:solidFill>
              <a:srgbClr val="CC0099"/>
            </a:solidFill>
            <a:ln w="12700">
              <a:round/>
              <a:headEnd/>
              <a:tailEnd/>
            </a:ln>
            <a:effectLst/>
            <a:scene3d>
              <a:camera prst="legacyObliqueTopRight"/>
              <a:lightRig rig="legacyFlat3" dir="b"/>
            </a:scene3d>
            <a:sp3d extrusionH="125400" prstMaterial="legacyMatte">
              <a:bevelT w="13500" h="13500" prst="angle"/>
              <a:bevelB w="13500" h="13500" prst="angle"/>
              <a:extrusionClr>
                <a:srgbClr val="CC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flatTx/>
            </a:bodyPr>
            <a:lstStyle/>
            <a:p>
              <a:pPr algn="ctr">
                <a:spcBef>
                  <a:spcPct val="0"/>
                </a:spcBef>
              </a:pPr>
              <a:r>
                <a:rPr lang="es-ES_tradnl" altLang="es-ES" sz="2400" b="0">
                  <a:effectLst>
                    <a:outerShdw blurRad="38100" dist="38100" dir="2700000" algn="tl">
                      <a:srgbClr val="000000"/>
                    </a:outerShdw>
                  </a:effectLst>
                  <a:latin typeface="Arial" charset="0"/>
                </a:rPr>
                <a:t>Material de</a:t>
              </a:r>
            </a:p>
            <a:p>
              <a:pPr algn="ctr">
                <a:spcBef>
                  <a:spcPct val="0"/>
                </a:spcBef>
              </a:pPr>
              <a:r>
                <a:rPr lang="es-ES_tradnl" altLang="es-ES" sz="2400" b="0">
                  <a:effectLst>
                    <a:outerShdw blurRad="38100" dist="38100" dir="2700000" algn="tl">
                      <a:srgbClr val="000000"/>
                    </a:outerShdw>
                  </a:effectLst>
                  <a:latin typeface="Arial" charset="0"/>
                </a:rPr>
                <a:t> base =Mica</a:t>
              </a:r>
              <a:endParaRPr lang="es-ES_tradnl" altLang="es-ES" sz="2400" b="0">
                <a:solidFill>
                  <a:schemeClr val="bg2"/>
                </a:solidFill>
                <a:effectLst/>
                <a:latin typeface="Arial" charset="0"/>
              </a:endParaRPr>
            </a:p>
          </p:txBody>
        </p:sp>
        <p:sp>
          <p:nvSpPr>
            <p:cNvPr id="344076" name="Text Box 1036"/>
            <p:cNvSpPr txBox="1">
              <a:spLocks noChangeArrowheads="1"/>
            </p:cNvSpPr>
            <p:nvPr/>
          </p:nvSpPr>
          <p:spPr bwMode="auto">
            <a:xfrm>
              <a:off x="3308" y="1056"/>
              <a:ext cx="2049" cy="480"/>
            </a:xfrm>
            <a:prstGeom prst="rect">
              <a:avLst/>
            </a:prstGeom>
            <a:solidFill>
              <a:srgbClr val="FF9900"/>
            </a:solidFill>
            <a:ln>
              <a:noFill/>
            </a:ln>
            <a:effectLst/>
            <a:scene3d>
              <a:camera prst="legacyObliqueTopRight"/>
              <a:lightRig rig="legacyFlat2" dir="t"/>
            </a:scene3d>
            <a:sp3d extrusionH="2016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200" b="0" dirty="0">
                  <a:effectLst>
                    <a:outerShdw blurRad="38100" dist="38100" dir="2700000" algn="tl">
                      <a:srgbClr val="000000"/>
                    </a:outerShdw>
                  </a:effectLst>
                </a:rPr>
                <a:t>Muy buenas propiedades</a:t>
              </a:r>
            </a:p>
            <a:p>
              <a:pPr algn="ctr">
                <a:spcBef>
                  <a:spcPct val="0"/>
                </a:spcBef>
              </a:pPr>
              <a:r>
                <a:rPr lang="es-ES_tradnl" altLang="es-ES" sz="2200" b="0" dirty="0">
                  <a:effectLst>
                    <a:outerShdw blurRad="38100" dist="38100" dir="2700000" algn="tl">
                      <a:srgbClr val="000000"/>
                    </a:outerShdw>
                  </a:effectLst>
                </a:rPr>
                <a:t>dieléctricas y térmicas</a:t>
              </a:r>
              <a:endParaRPr lang="es-ES_tradnl" altLang="es-ES" sz="2400" b="0" dirty="0">
                <a:effectLst/>
              </a:endParaRPr>
            </a:p>
          </p:txBody>
        </p:sp>
        <p:sp>
          <p:nvSpPr>
            <p:cNvPr id="344077" name="AutoShape 1037"/>
            <p:cNvSpPr>
              <a:spLocks noChangeArrowheads="1"/>
            </p:cNvSpPr>
            <p:nvPr/>
          </p:nvSpPr>
          <p:spPr bwMode="auto">
            <a:xfrm>
              <a:off x="2697" y="1152"/>
              <a:ext cx="519" cy="240"/>
            </a:xfrm>
            <a:prstGeom prst="rightArrow">
              <a:avLst>
                <a:gd name="adj1" fmla="val 50000"/>
                <a:gd name="adj2" fmla="val 54063"/>
              </a:avLst>
            </a:prstGeom>
            <a:solidFill>
              <a:schemeClr val="accent2"/>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4078" name="Text Box 1038"/>
            <p:cNvSpPr txBox="1">
              <a:spLocks noChangeArrowheads="1"/>
            </p:cNvSpPr>
            <p:nvPr/>
          </p:nvSpPr>
          <p:spPr bwMode="auto">
            <a:xfrm>
              <a:off x="1249" y="1526"/>
              <a:ext cx="144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spcBef>
                  <a:spcPct val="0"/>
                </a:spcBef>
              </a:pPr>
              <a:r>
                <a:rPr lang="es-ES_tradnl" altLang="es-ES" sz="2000" b="0">
                  <a:effectLst/>
                </a:rPr>
                <a:t>Silicato de alumnio</a:t>
              </a:r>
              <a:endParaRPr lang="es-ES_tradnl" altLang="es-ES" sz="2400" b="0">
                <a:effectLst/>
                <a:latin typeface="Times New Roman" pitchFamily="18" charset="0"/>
              </a:endParaRPr>
            </a:p>
          </p:txBody>
        </p:sp>
        <p:sp>
          <p:nvSpPr>
            <p:cNvPr id="344079" name="Text Box 1039"/>
            <p:cNvSpPr txBox="1">
              <a:spLocks noChangeArrowheads="1"/>
            </p:cNvSpPr>
            <p:nvPr/>
          </p:nvSpPr>
          <p:spPr bwMode="auto">
            <a:xfrm>
              <a:off x="3272" y="1776"/>
              <a:ext cx="2413" cy="269"/>
            </a:xfrm>
            <a:prstGeom prst="rect">
              <a:avLst/>
            </a:prstGeom>
            <a:solidFill>
              <a:srgbClr val="FF9900"/>
            </a:solidFill>
            <a:ln>
              <a:noFill/>
            </a:ln>
            <a:effectLst/>
            <a:scene3d>
              <a:camera prst="legacyObliqueTopRight"/>
              <a:lightRig rig="legacyFlat2" dir="t"/>
            </a:scene3d>
            <a:sp3d extrusionH="2016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200" b="0" dirty="0">
                  <a:effectLst>
                    <a:outerShdw blurRad="38100" dist="38100" dir="2700000" algn="tl">
                      <a:srgbClr val="000000"/>
                    </a:outerShdw>
                  </a:effectLst>
                </a:rPr>
                <a:t>Malas propiedades mecánicas</a:t>
              </a:r>
              <a:endParaRPr lang="es-ES_tradnl" altLang="es-ES" sz="2400" b="0" dirty="0">
                <a:effectLst/>
              </a:endParaRPr>
            </a:p>
          </p:txBody>
        </p:sp>
        <p:sp>
          <p:nvSpPr>
            <p:cNvPr id="344080" name="Text Box 1040"/>
            <p:cNvSpPr txBox="1">
              <a:spLocks noChangeArrowheads="1"/>
            </p:cNvSpPr>
            <p:nvPr/>
          </p:nvSpPr>
          <p:spPr bwMode="auto">
            <a:xfrm>
              <a:off x="1277" y="3188"/>
              <a:ext cx="1824" cy="979"/>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b="0" dirty="0">
                  <a:solidFill>
                    <a:schemeClr val="bg2"/>
                  </a:solidFill>
                </a:rPr>
                <a:t>También se puede depositar sobre un material soporte impregnando el conjunto con aglomerante</a:t>
              </a:r>
              <a:endParaRPr lang="es-ES_tradnl" altLang="es-ES" sz="2400" b="0" dirty="0"/>
            </a:p>
          </p:txBody>
        </p:sp>
        <p:sp>
          <p:nvSpPr>
            <p:cNvPr id="344081" name="AutoShape 1041"/>
            <p:cNvSpPr>
              <a:spLocks noChangeArrowheads="1"/>
            </p:cNvSpPr>
            <p:nvPr/>
          </p:nvSpPr>
          <p:spPr bwMode="auto">
            <a:xfrm rot="2168687">
              <a:off x="2714" y="1498"/>
              <a:ext cx="554" cy="240"/>
            </a:xfrm>
            <a:prstGeom prst="rightArrow">
              <a:avLst>
                <a:gd name="adj1" fmla="val 50000"/>
                <a:gd name="adj2" fmla="val 54063"/>
              </a:avLst>
            </a:prstGeom>
            <a:solidFill>
              <a:schemeClr val="accent2"/>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4082" name="AutoShape 1042"/>
            <p:cNvSpPr>
              <a:spLocks noChangeArrowheads="1"/>
            </p:cNvSpPr>
            <p:nvPr/>
          </p:nvSpPr>
          <p:spPr bwMode="auto">
            <a:xfrm rot="10800000">
              <a:off x="3096" y="2603"/>
              <a:ext cx="480" cy="240"/>
            </a:xfrm>
            <a:prstGeom prst="rightArrow">
              <a:avLst>
                <a:gd name="adj1" fmla="val 50000"/>
                <a:gd name="adj2" fmla="val 5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4083" name="AutoShape 1043"/>
            <p:cNvSpPr>
              <a:spLocks noChangeArrowheads="1"/>
            </p:cNvSpPr>
            <p:nvPr/>
          </p:nvSpPr>
          <p:spPr bwMode="auto">
            <a:xfrm rot="8459723">
              <a:off x="3101" y="3011"/>
              <a:ext cx="528" cy="240"/>
            </a:xfrm>
            <a:prstGeom prst="rightArrow">
              <a:avLst>
                <a:gd name="adj1" fmla="val 50000"/>
                <a:gd name="adj2" fmla="val 55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4084" name="Text Box 1044"/>
            <p:cNvSpPr txBox="1">
              <a:spLocks noChangeArrowheads="1"/>
            </p:cNvSpPr>
            <p:nvPr/>
          </p:nvSpPr>
          <p:spPr bwMode="auto">
            <a:xfrm>
              <a:off x="96" y="2936"/>
              <a:ext cx="955" cy="4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0"/>
                </a:spcBef>
              </a:pPr>
              <a:r>
                <a:rPr lang="es-ES_tradnl" altLang="es-ES" sz="2000" b="0">
                  <a:effectLst/>
                </a:rPr>
                <a:t>Muchos</a:t>
              </a:r>
            </a:p>
            <a:p>
              <a:pPr algn="l">
                <a:spcBef>
                  <a:spcPct val="0"/>
                </a:spcBef>
              </a:pPr>
              <a:r>
                <a:rPr lang="es-ES_tradnl" altLang="es-ES" sz="2000" b="0">
                  <a:effectLst/>
                </a:rPr>
                <a:t>compuestos</a:t>
              </a:r>
              <a:endParaRPr lang="es-ES_tradnl" altLang="es-ES" sz="2400" b="0">
                <a:effectLst/>
                <a:latin typeface="Times New Roman" pitchFamily="18" charset="0"/>
              </a:endParaRPr>
            </a:p>
          </p:txBody>
        </p:sp>
      </p:grpSp>
      <p:grpSp>
        <p:nvGrpSpPr>
          <p:cNvPr id="344085" name="Group 1045"/>
          <p:cNvGrpSpPr>
            <a:grpSpLocks/>
          </p:cNvGrpSpPr>
          <p:nvPr/>
        </p:nvGrpSpPr>
        <p:grpSpPr bwMode="auto">
          <a:xfrm>
            <a:off x="1472754" y="1576859"/>
            <a:ext cx="2668588" cy="1919288"/>
            <a:chOff x="912" y="880"/>
            <a:chExt cx="1732" cy="1241"/>
          </a:xfrm>
        </p:grpSpPr>
        <p:sp>
          <p:nvSpPr>
            <p:cNvPr id="344086" name="Rectangle 1046"/>
            <p:cNvSpPr>
              <a:spLocks noChangeArrowheads="1"/>
            </p:cNvSpPr>
            <p:nvPr/>
          </p:nvSpPr>
          <p:spPr bwMode="auto">
            <a:xfrm>
              <a:off x="912" y="883"/>
              <a:ext cx="1728" cy="1229"/>
            </a:xfrm>
            <a:prstGeom prst="rect">
              <a:avLst/>
            </a:prstGeom>
            <a:solidFill>
              <a:schemeClr val="hlink"/>
            </a:solidFill>
            <a:ln>
              <a:noFill/>
            </a:ln>
            <a:effectLst/>
            <a:scene3d>
              <a:camera prst="legacyObliqueTopRight"/>
              <a:lightRig rig="legacyFlat3" dir="b"/>
            </a:scene3d>
            <a:sp3d extrusionH="125400" prstMaterial="legacyMatte">
              <a:bevelT w="13500" h="13500" prst="angle"/>
              <a:bevelB w="13500" h="13500" prst="angle"/>
              <a:extrusionClr>
                <a:schemeClr val="hlink"/>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44087" name="Picture 1047" descr="C:\Mis documentos\Plaza Titular de Universidad\mica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 y="880"/>
              <a:ext cx="1732" cy="1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4088" name="Group 1048"/>
          <p:cNvGrpSpPr>
            <a:grpSpLocks/>
          </p:cNvGrpSpPr>
          <p:nvPr/>
        </p:nvGrpSpPr>
        <p:grpSpPr bwMode="auto">
          <a:xfrm>
            <a:off x="1006029" y="1484784"/>
            <a:ext cx="3140075" cy="2051050"/>
            <a:chOff x="4896" y="3216"/>
            <a:chExt cx="1978" cy="1282"/>
          </a:xfrm>
        </p:grpSpPr>
        <p:sp>
          <p:nvSpPr>
            <p:cNvPr id="344089" name="Rectangle 1049"/>
            <p:cNvSpPr>
              <a:spLocks noChangeArrowheads="1"/>
            </p:cNvSpPr>
            <p:nvPr/>
          </p:nvSpPr>
          <p:spPr bwMode="auto">
            <a:xfrm>
              <a:off x="4896" y="3216"/>
              <a:ext cx="1978" cy="1267"/>
            </a:xfrm>
            <a:prstGeom prst="rect">
              <a:avLst/>
            </a:prstGeom>
            <a:solidFill>
              <a:srgbClr val="FFFFFF"/>
            </a:solidFill>
            <a:ln>
              <a:noFill/>
            </a:ln>
            <a:effectLst/>
            <a:scene3d>
              <a:camera prst="legacyObliqueTopRight"/>
              <a:lightRig rig="legacyFlat3" dir="b"/>
            </a:scene3d>
            <a:sp3d extrusionH="125400" prstMaterial="legacyMatte">
              <a:bevelT w="13500" h="13500" prst="angle"/>
              <a:bevelB w="13500" h="13500" prst="angle"/>
              <a:extrusionClr>
                <a:srgbClr val="FFFFFF"/>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44090" name="Picture 1050" descr="C:\Mis documentos\Plaza Titular de Universidad\mica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 y="3216"/>
              <a:ext cx="1964" cy="128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4085"/>
                                        </p:tgtEl>
                                        <p:attrNameLst>
                                          <p:attrName>style.visibility</p:attrName>
                                        </p:attrNameLst>
                                      </p:cBhvr>
                                      <p:to>
                                        <p:strVal val="visible"/>
                                      </p:to>
                                    </p:set>
                                    <p:animEffect transition="in" filter="dissolve">
                                      <p:cBhvr>
                                        <p:cTn id="7" dur="500"/>
                                        <p:tgtEl>
                                          <p:spTgt spid="344085"/>
                                        </p:tgtEl>
                                      </p:cBhvr>
                                    </p:animEffect>
                                  </p:childTnLst>
                                  <p:subTnLst>
                                    <p:set>
                                      <p:cBhvr override="childStyle">
                                        <p:cTn dur="1" fill="hold" display="0" masterRel="nextClick" afterEffect="1"/>
                                        <p:tgtEl>
                                          <p:spTgt spid="34408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4088"/>
                                        </p:tgtEl>
                                        <p:attrNameLst>
                                          <p:attrName>style.visibility</p:attrName>
                                        </p:attrNameLst>
                                      </p:cBhvr>
                                      <p:to>
                                        <p:strVal val="visible"/>
                                      </p:to>
                                    </p:set>
                                    <p:animEffect transition="in" filter="dissolve">
                                      <p:cBhvr>
                                        <p:cTn id="12" dur="500"/>
                                        <p:tgtEl>
                                          <p:spTgt spid="344088"/>
                                        </p:tgtEl>
                                      </p:cBhvr>
                                    </p:animEffect>
                                  </p:childTnLst>
                                  <p:subTnLst>
                                    <p:set>
                                      <p:cBhvr override="childStyle">
                                        <p:cTn dur="1" fill="hold" display="0" masterRel="nextClick" afterEffect="1"/>
                                        <p:tgtEl>
                                          <p:spTgt spid="34408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4098"/>
          <p:cNvSpPr>
            <a:spLocks noChangeArrowheads="1"/>
          </p:cNvSpPr>
          <p:nvPr/>
        </p:nvSpPr>
        <p:spPr bwMode="auto">
          <a:xfrm>
            <a:off x="228600" y="381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7.3.2.4. Aglomerantes y materiales soporte I</a:t>
            </a:r>
            <a:endParaRPr lang="es-ES_tradnl" altLang="es-ES" sz="4000" b="0">
              <a:latin typeface="Tahoma" pitchFamily="34" charset="0"/>
            </a:endParaRPr>
          </a:p>
        </p:txBody>
      </p:sp>
      <p:grpSp>
        <p:nvGrpSpPr>
          <p:cNvPr id="345091" name="Group 4099"/>
          <p:cNvGrpSpPr>
            <a:grpSpLocks/>
          </p:cNvGrpSpPr>
          <p:nvPr/>
        </p:nvGrpSpPr>
        <p:grpSpPr bwMode="auto">
          <a:xfrm>
            <a:off x="238126" y="4648201"/>
            <a:ext cx="8394700" cy="2014538"/>
            <a:chOff x="150" y="2784"/>
            <a:chExt cx="5288" cy="1269"/>
          </a:xfrm>
        </p:grpSpPr>
        <p:sp>
          <p:nvSpPr>
            <p:cNvPr id="345092" name="Text Box 4100"/>
            <p:cNvSpPr txBox="1">
              <a:spLocks noChangeArrowheads="1"/>
            </p:cNvSpPr>
            <p:nvPr/>
          </p:nvSpPr>
          <p:spPr bwMode="auto">
            <a:xfrm>
              <a:off x="3710" y="3591"/>
              <a:ext cx="1474" cy="462"/>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b="0" dirty="0">
                  <a:solidFill>
                    <a:schemeClr val="bg2"/>
                  </a:solidFill>
                </a:rPr>
                <a:t>AGLOMERANTES</a:t>
              </a:r>
            </a:p>
            <a:p>
              <a:pPr algn="ctr">
                <a:spcBef>
                  <a:spcPct val="0"/>
                </a:spcBef>
              </a:pPr>
              <a:r>
                <a:rPr lang="es-ES_tradnl" altLang="es-ES" sz="2000" b="0" dirty="0">
                  <a:solidFill>
                    <a:schemeClr val="bg2"/>
                  </a:solidFill>
                </a:rPr>
                <a:t>TERMOESTABLES</a:t>
              </a:r>
              <a:endParaRPr lang="es-ES_tradnl" altLang="es-ES" sz="2000" b="0" dirty="0"/>
            </a:p>
          </p:txBody>
        </p:sp>
        <p:sp>
          <p:nvSpPr>
            <p:cNvPr id="345093" name="AutoShape 4101"/>
            <p:cNvSpPr>
              <a:spLocks noChangeArrowheads="1"/>
            </p:cNvSpPr>
            <p:nvPr/>
          </p:nvSpPr>
          <p:spPr bwMode="auto">
            <a:xfrm rot="5400000">
              <a:off x="4214" y="3292"/>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094" name="AutoShape 4102"/>
            <p:cNvSpPr>
              <a:spLocks noChangeArrowheads="1"/>
            </p:cNvSpPr>
            <p:nvPr/>
          </p:nvSpPr>
          <p:spPr bwMode="auto">
            <a:xfrm>
              <a:off x="3374" y="2928"/>
              <a:ext cx="2064" cy="336"/>
            </a:xfrm>
            <a:prstGeom prst="roundRect">
              <a:avLst>
                <a:gd name="adj" fmla="val 12495"/>
              </a:avLst>
            </a:prstGeom>
            <a:solidFill>
              <a:schemeClr val="accent2"/>
            </a:solidFill>
            <a:ln w="12700">
              <a:round/>
              <a:headEnd/>
              <a:tailEnd/>
            </a:ln>
            <a:effectLst/>
            <a:scene3d>
              <a:camera prst="legacyObliqueTopRight"/>
              <a:lightRig rig="legacyFlat3" dir="b"/>
            </a:scene3d>
            <a:sp3d extrusionH="1254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flatTx/>
            </a:bodyPr>
            <a:lstStyle/>
            <a:p>
              <a:pPr algn="ctr">
                <a:spcBef>
                  <a:spcPct val="0"/>
                </a:spcBef>
              </a:pPr>
              <a:r>
                <a:rPr lang="es-ES_tradnl" altLang="es-ES" sz="2400" b="0">
                  <a:effectLst>
                    <a:outerShdw blurRad="38100" dist="38100" dir="2700000" algn="tl">
                      <a:srgbClr val="000000"/>
                    </a:outerShdw>
                  </a:effectLst>
                  <a:latin typeface="Arial" charset="0"/>
                </a:rPr>
                <a:t>A partir de los años 50</a:t>
              </a:r>
              <a:endParaRPr lang="es-ES_tradnl" altLang="es-ES" sz="2400" b="0">
                <a:solidFill>
                  <a:schemeClr val="bg2"/>
                </a:solidFill>
                <a:effectLst/>
                <a:latin typeface="Arial" charset="0"/>
              </a:endParaRPr>
            </a:p>
          </p:txBody>
        </p:sp>
        <p:sp>
          <p:nvSpPr>
            <p:cNvPr id="345095" name="Text Box 4103"/>
            <p:cNvSpPr txBox="1">
              <a:spLocks noChangeArrowheads="1"/>
            </p:cNvSpPr>
            <p:nvPr/>
          </p:nvSpPr>
          <p:spPr bwMode="auto">
            <a:xfrm>
              <a:off x="1271" y="3600"/>
              <a:ext cx="1352" cy="446"/>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a:spcBef>
                  <a:spcPct val="0"/>
                </a:spcBef>
              </a:pPr>
              <a:r>
                <a:rPr lang="es-ES_tradnl" altLang="es-ES" sz="2000" b="0" dirty="0">
                  <a:solidFill>
                    <a:schemeClr val="bg2"/>
                  </a:solidFill>
                </a:rPr>
                <a:t>Poliéster</a:t>
              </a:r>
            </a:p>
            <a:p>
              <a:pPr algn="ctr">
                <a:spcBef>
                  <a:spcPct val="0"/>
                </a:spcBef>
              </a:pPr>
              <a:r>
                <a:rPr lang="es-ES_tradnl" altLang="es-ES" sz="2000" b="0" dirty="0">
                  <a:solidFill>
                    <a:schemeClr val="bg2"/>
                  </a:solidFill>
                </a:rPr>
                <a:t>Resinas </a:t>
              </a:r>
              <a:r>
                <a:rPr lang="es-ES_tradnl" altLang="es-ES" sz="2000" b="0" dirty="0" err="1">
                  <a:solidFill>
                    <a:schemeClr val="bg2"/>
                  </a:solidFill>
                </a:rPr>
                <a:t>epoxy</a:t>
              </a:r>
              <a:endParaRPr lang="es-ES_tradnl" altLang="es-ES" sz="2000" b="0" dirty="0"/>
            </a:p>
          </p:txBody>
        </p:sp>
        <p:sp>
          <p:nvSpPr>
            <p:cNvPr id="345096" name="Text Box 4104"/>
            <p:cNvSpPr txBox="1">
              <a:spLocks noChangeArrowheads="1"/>
            </p:cNvSpPr>
            <p:nvPr/>
          </p:nvSpPr>
          <p:spPr bwMode="auto">
            <a:xfrm>
              <a:off x="1271" y="2784"/>
              <a:ext cx="1352" cy="640"/>
            </a:xfrm>
            <a:prstGeom prst="rect">
              <a:avLst/>
            </a:prstGeom>
            <a:solidFill>
              <a:schemeClr val="tx2"/>
            </a:solidFill>
            <a:ln>
              <a:noFill/>
            </a:ln>
            <a:effectLst/>
            <a:scene3d>
              <a:camera prst="legacyObliqueTopRight"/>
              <a:lightRig rig="legacyFlat2" dir="t"/>
            </a:scene3d>
            <a:sp3d extrusionH="201600" prstMaterial="legacyMatte">
              <a:bevelT w="13500" h="13500" prst="angle"/>
              <a:bevelB w="13500" h="13500" prst="angle"/>
              <a:extrusionClr>
                <a:schemeClr val="tx2"/>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000" b="0" dirty="0">
                  <a:effectLst>
                    <a:outerShdw blurRad="38100" dist="38100" dir="2700000" algn="tl">
                      <a:srgbClr val="000000"/>
                    </a:outerShdw>
                  </a:effectLst>
                </a:rPr>
                <a:t>Nuevos soportes:</a:t>
              </a:r>
            </a:p>
            <a:p>
              <a:pPr algn="ctr">
                <a:spcBef>
                  <a:spcPct val="0"/>
                </a:spcBef>
              </a:pPr>
              <a:r>
                <a:rPr lang="es-ES_tradnl" altLang="es-ES" sz="2000" b="0" dirty="0">
                  <a:effectLst>
                    <a:outerShdw blurRad="38100" dist="38100" dir="2700000" algn="tl">
                      <a:srgbClr val="000000"/>
                    </a:outerShdw>
                  </a:effectLst>
                </a:rPr>
                <a:t>Fibra de vidrio</a:t>
              </a:r>
            </a:p>
            <a:p>
              <a:pPr algn="ctr">
                <a:spcBef>
                  <a:spcPct val="0"/>
                </a:spcBef>
              </a:pPr>
              <a:r>
                <a:rPr lang="es-ES_tradnl" altLang="es-ES" sz="2000" b="0" dirty="0">
                  <a:effectLst>
                    <a:outerShdw blurRad="38100" dist="38100" dir="2700000" algn="tl">
                      <a:srgbClr val="000000"/>
                    </a:outerShdw>
                  </a:effectLst>
                </a:rPr>
                <a:t>Poliéster</a:t>
              </a:r>
              <a:endParaRPr lang="es-ES_tradnl" altLang="es-ES" sz="2000" b="0" dirty="0">
                <a:effectLst/>
              </a:endParaRPr>
            </a:p>
          </p:txBody>
        </p:sp>
        <p:sp>
          <p:nvSpPr>
            <p:cNvPr id="345097" name="AutoShape 4105"/>
            <p:cNvSpPr>
              <a:spLocks noChangeArrowheads="1"/>
            </p:cNvSpPr>
            <p:nvPr/>
          </p:nvSpPr>
          <p:spPr bwMode="auto">
            <a:xfrm rot="10800000">
              <a:off x="2759" y="2976"/>
              <a:ext cx="519" cy="240"/>
            </a:xfrm>
            <a:prstGeom prst="rightArrow">
              <a:avLst>
                <a:gd name="adj1" fmla="val 50000"/>
                <a:gd name="adj2" fmla="val 54063"/>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098" name="AutoShape 4106"/>
            <p:cNvSpPr>
              <a:spLocks noChangeArrowheads="1"/>
            </p:cNvSpPr>
            <p:nvPr/>
          </p:nvSpPr>
          <p:spPr bwMode="auto">
            <a:xfrm rot="10800000">
              <a:off x="2798" y="3639"/>
              <a:ext cx="815" cy="240"/>
            </a:xfrm>
            <a:prstGeom prst="rightArrow">
              <a:avLst>
                <a:gd name="adj1" fmla="val 50000"/>
                <a:gd name="adj2" fmla="val 84896"/>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099" name="Text Box 4107"/>
            <p:cNvSpPr txBox="1">
              <a:spLocks noChangeArrowheads="1"/>
            </p:cNvSpPr>
            <p:nvPr/>
          </p:nvSpPr>
          <p:spPr bwMode="auto">
            <a:xfrm>
              <a:off x="150" y="3206"/>
              <a:ext cx="1097" cy="4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spcBef>
                  <a:spcPct val="0"/>
                </a:spcBef>
              </a:pPr>
              <a:r>
                <a:rPr lang="es-ES_tradnl" altLang="es-ES" sz="2000" b="0" dirty="0">
                  <a:effectLst>
                    <a:outerShdw blurRad="38100" dist="38100" dir="2700000" algn="tl">
                      <a:srgbClr val="000000"/>
                    </a:outerShdw>
                  </a:effectLst>
                </a:rPr>
                <a:t>Elevadas </a:t>
              </a:r>
            </a:p>
            <a:p>
              <a:pPr>
                <a:spcBef>
                  <a:spcPct val="0"/>
                </a:spcBef>
              </a:pPr>
              <a:r>
                <a:rPr lang="es-ES_tradnl" altLang="es-ES" sz="2000" b="0" dirty="0">
                  <a:effectLst>
                    <a:outerShdw blurRad="38100" dist="38100" dir="2700000" algn="tl">
                      <a:srgbClr val="000000"/>
                    </a:outerShdw>
                  </a:effectLst>
                </a:rPr>
                <a:t>Temperaturas</a:t>
              </a:r>
              <a:endParaRPr lang="es-ES_tradnl" altLang="es-ES" sz="2000" b="0" dirty="0">
                <a:effectLst/>
              </a:endParaRPr>
            </a:p>
          </p:txBody>
        </p:sp>
      </p:grpSp>
      <p:grpSp>
        <p:nvGrpSpPr>
          <p:cNvPr id="345100" name="Group 4108"/>
          <p:cNvGrpSpPr>
            <a:grpSpLocks/>
          </p:cNvGrpSpPr>
          <p:nvPr/>
        </p:nvGrpSpPr>
        <p:grpSpPr bwMode="auto">
          <a:xfrm>
            <a:off x="6021388" y="4267200"/>
            <a:ext cx="2078037" cy="612775"/>
            <a:chOff x="2598" y="2612"/>
            <a:chExt cx="1309" cy="386"/>
          </a:xfrm>
        </p:grpSpPr>
        <p:sp>
          <p:nvSpPr>
            <p:cNvPr id="345101" name="AutoShape 4109"/>
            <p:cNvSpPr>
              <a:spLocks noChangeArrowheads="1"/>
            </p:cNvSpPr>
            <p:nvPr/>
          </p:nvSpPr>
          <p:spPr bwMode="auto">
            <a:xfrm rot="5400000">
              <a:off x="3595" y="2686"/>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102" name="AutoShape 4110"/>
            <p:cNvSpPr>
              <a:spLocks noChangeArrowheads="1"/>
            </p:cNvSpPr>
            <p:nvPr/>
          </p:nvSpPr>
          <p:spPr bwMode="auto">
            <a:xfrm rot="5400000">
              <a:off x="2526" y="2684"/>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grpSp>
        <p:nvGrpSpPr>
          <p:cNvPr id="345103" name="Group 4111"/>
          <p:cNvGrpSpPr>
            <a:grpSpLocks/>
          </p:cNvGrpSpPr>
          <p:nvPr/>
        </p:nvGrpSpPr>
        <p:grpSpPr bwMode="auto">
          <a:xfrm>
            <a:off x="3527425" y="3044825"/>
            <a:ext cx="4800600" cy="1282700"/>
            <a:chOff x="2222" y="1774"/>
            <a:chExt cx="3024" cy="808"/>
          </a:xfrm>
        </p:grpSpPr>
        <p:sp>
          <p:nvSpPr>
            <p:cNvPr id="345104" name="Text Box 4112"/>
            <p:cNvSpPr txBox="1">
              <a:spLocks noChangeArrowheads="1"/>
            </p:cNvSpPr>
            <p:nvPr/>
          </p:nvSpPr>
          <p:spPr bwMode="auto">
            <a:xfrm>
              <a:off x="3614" y="2160"/>
              <a:ext cx="1632" cy="422"/>
            </a:xfrm>
            <a:prstGeom prst="rect">
              <a:avLst/>
            </a:prstGeom>
            <a:solidFill>
              <a:srgbClr val="FF0000"/>
            </a:solidFill>
            <a:ln>
              <a:noFill/>
            </a:ln>
            <a:effectLst/>
            <a:scene3d>
              <a:camera prst="legacyObliqueTopRight"/>
              <a:lightRig rig="legacyFlat2" dir="t"/>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COMPORTAMIENTO</a:t>
              </a:r>
            </a:p>
            <a:p>
              <a:pPr algn="ctr">
                <a:spcBef>
                  <a:spcPct val="0"/>
                </a:spcBef>
              </a:pPr>
              <a:r>
                <a:rPr lang="es-ES_tradnl" altLang="es-ES" sz="1900">
                  <a:effectLst>
                    <a:outerShdw blurRad="38100" dist="38100" dir="2700000" algn="tl">
                      <a:srgbClr val="000000"/>
                    </a:outerShdw>
                  </a:effectLst>
                </a:rPr>
                <a:t>TÉRMOPLÁSTICO</a:t>
              </a:r>
              <a:endParaRPr lang="es-ES_tradnl" altLang="es-ES" sz="2400" b="0">
                <a:effectLst/>
              </a:endParaRPr>
            </a:p>
          </p:txBody>
        </p:sp>
        <p:grpSp>
          <p:nvGrpSpPr>
            <p:cNvPr id="345105" name="Group 4113"/>
            <p:cNvGrpSpPr>
              <a:grpSpLocks/>
            </p:cNvGrpSpPr>
            <p:nvPr/>
          </p:nvGrpSpPr>
          <p:grpSpPr bwMode="auto">
            <a:xfrm>
              <a:off x="3793" y="1774"/>
              <a:ext cx="1309" cy="386"/>
              <a:chOff x="2598" y="2612"/>
              <a:chExt cx="1309" cy="386"/>
            </a:xfrm>
          </p:grpSpPr>
          <p:sp>
            <p:nvSpPr>
              <p:cNvPr id="345106" name="AutoShape 4114"/>
              <p:cNvSpPr>
                <a:spLocks noChangeArrowheads="1"/>
              </p:cNvSpPr>
              <p:nvPr/>
            </p:nvSpPr>
            <p:spPr bwMode="auto">
              <a:xfrm rot="5400000">
                <a:off x="3595" y="2686"/>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107" name="AutoShape 4115"/>
              <p:cNvSpPr>
                <a:spLocks noChangeArrowheads="1"/>
              </p:cNvSpPr>
              <p:nvPr/>
            </p:nvSpPr>
            <p:spPr bwMode="auto">
              <a:xfrm rot="5400000">
                <a:off x="2526" y="2684"/>
                <a:ext cx="384" cy="240"/>
              </a:xfrm>
              <a:prstGeom prst="rightArrow">
                <a:avLst>
                  <a:gd name="adj1" fmla="val 50000"/>
                  <a:gd name="adj2" fmla="val 40000"/>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pSp>
        <p:sp>
          <p:nvSpPr>
            <p:cNvPr id="345108" name="Text Box 4116"/>
            <p:cNvSpPr txBox="1">
              <a:spLocks noChangeArrowheads="1"/>
            </p:cNvSpPr>
            <p:nvPr/>
          </p:nvSpPr>
          <p:spPr bwMode="auto">
            <a:xfrm>
              <a:off x="2222" y="2112"/>
              <a:ext cx="1365" cy="4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spcBef>
                  <a:spcPct val="0"/>
                </a:spcBef>
              </a:pPr>
              <a:r>
                <a:rPr lang="es-ES_tradnl" altLang="es-ES" sz="2000" b="0">
                  <a:effectLst>
                    <a:outerShdw blurRad="38100" dist="38100" dir="2700000" algn="tl">
                      <a:srgbClr val="000000"/>
                    </a:outerShdw>
                  </a:effectLst>
                </a:rPr>
                <a:t>Tª Máxima 110ºC</a:t>
              </a:r>
            </a:p>
            <a:p>
              <a:pPr algn="l">
                <a:spcBef>
                  <a:spcPct val="0"/>
                </a:spcBef>
              </a:pPr>
              <a:r>
                <a:rPr lang="es-ES_tradnl" altLang="es-ES" sz="2000" b="0">
                  <a:effectLst>
                    <a:outerShdw blurRad="38100" dist="38100" dir="2700000" algn="tl">
                      <a:srgbClr val="000000"/>
                    </a:outerShdw>
                  </a:effectLst>
                </a:rPr>
                <a:t>CLASE B</a:t>
              </a:r>
              <a:endParaRPr lang="es-ES_tradnl" altLang="es-ES" sz="2400" b="0">
                <a:effectLst/>
                <a:latin typeface="Times New Roman" pitchFamily="18" charset="0"/>
              </a:endParaRPr>
            </a:p>
          </p:txBody>
        </p:sp>
      </p:grpSp>
      <p:grpSp>
        <p:nvGrpSpPr>
          <p:cNvPr id="345115" name="Group 4123"/>
          <p:cNvGrpSpPr>
            <a:grpSpLocks/>
          </p:cNvGrpSpPr>
          <p:nvPr/>
        </p:nvGrpSpPr>
        <p:grpSpPr bwMode="auto">
          <a:xfrm>
            <a:off x="1165225" y="1379537"/>
            <a:ext cx="7505700" cy="1973263"/>
            <a:chOff x="734" y="720"/>
            <a:chExt cx="4728" cy="1392"/>
          </a:xfrm>
        </p:grpSpPr>
        <p:graphicFrame>
          <p:nvGraphicFramePr>
            <p:cNvPr id="345110" name="Object 4118"/>
            <p:cNvGraphicFramePr>
              <a:graphicFrameLocks noChangeAspect="1"/>
            </p:cNvGraphicFramePr>
            <p:nvPr>
              <p:extLst>
                <p:ext uri="{D42A27DB-BD31-4B8C-83A1-F6EECF244321}">
                  <p14:modId xmlns:p14="http://schemas.microsoft.com/office/powerpoint/2010/main" val="565164656"/>
                </p:ext>
              </p:extLst>
            </p:nvPr>
          </p:nvGraphicFramePr>
          <p:xfrm>
            <a:off x="2976" y="720"/>
            <a:ext cx="947" cy="1392"/>
          </p:xfrm>
          <a:graphic>
            <a:graphicData uri="http://schemas.openxmlformats.org/presentationml/2006/ole">
              <mc:AlternateContent xmlns:mc="http://schemas.openxmlformats.org/markup-compatibility/2006">
                <mc:Choice xmlns:v="urn:schemas-microsoft-com:vml" Requires="v">
                  <p:oleObj spid="_x0000_s345173" name="Ecuación" r:id="rId3" imgW="164880" imgH="215640" progId="Equation.3">
                    <p:embed/>
                  </p:oleObj>
                </mc:Choice>
                <mc:Fallback>
                  <p:oleObj name="Ecuación" r:id="rId3" imgW="164880" imgH="215640" progId="Equation.3">
                    <p:embed/>
                    <p:pic>
                      <p:nvPicPr>
                        <p:cNvPr id="0" name="Object 4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720"/>
                          <a:ext cx="947" cy="1392"/>
                        </a:xfrm>
                        <a:prstGeom prst="rect">
                          <a:avLst/>
                        </a:prstGeom>
                        <a:noFill/>
                        <a:ln>
                          <a:noFill/>
                        </a:ln>
                        <a:effectLst>
                          <a:outerShdw dist="53882" dir="2700000" algn="ctr" rotWithShape="0">
                            <a:schemeClr val="bg2"/>
                          </a:outerShdw>
                        </a:effectLst>
                        <a:extLst/>
                      </p:spPr>
                    </p:pic>
                  </p:oleObj>
                </mc:Fallback>
              </mc:AlternateContent>
            </a:graphicData>
          </a:graphic>
        </p:graphicFrame>
        <p:sp>
          <p:nvSpPr>
            <p:cNvPr id="345111" name="Text Box 4119"/>
            <p:cNvSpPr txBox="1">
              <a:spLocks noChangeArrowheads="1"/>
            </p:cNvSpPr>
            <p:nvPr/>
          </p:nvSpPr>
          <p:spPr bwMode="auto">
            <a:xfrm>
              <a:off x="3446" y="1498"/>
              <a:ext cx="2016" cy="499"/>
            </a:xfrm>
            <a:prstGeom prst="rect">
              <a:avLst/>
            </a:prstGeom>
            <a:solidFill>
              <a:schemeClr val="tx1"/>
            </a:solidFill>
            <a:ln>
              <a:noFill/>
            </a:ln>
            <a:effectLst/>
            <a:scene3d>
              <a:camera prst="legacyObliqueTopRight"/>
              <a:lightRig rig="legacyFlat2" dir="t"/>
            </a:scene3d>
            <a:sp3d extrusionH="201600" prstMaterial="legacyMatte">
              <a:bevelT w="13500" h="13500" prst="angle"/>
              <a:bevelB w="13500" h="13500" prst="angle"/>
              <a:extrusionClr>
                <a:schemeClr val="tx1"/>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b="0" dirty="0">
                  <a:solidFill>
                    <a:schemeClr val="bg2"/>
                  </a:solidFill>
                </a:rPr>
                <a:t>Material aglomerante = compuesto asfáltico</a:t>
              </a:r>
              <a:endParaRPr lang="es-ES_tradnl" altLang="es-ES" sz="2000" b="0" dirty="0"/>
            </a:p>
          </p:txBody>
        </p:sp>
        <p:sp>
          <p:nvSpPr>
            <p:cNvPr id="345112" name="Text Box 4120"/>
            <p:cNvSpPr txBox="1">
              <a:spLocks noChangeArrowheads="1"/>
            </p:cNvSpPr>
            <p:nvPr/>
          </p:nvSpPr>
          <p:spPr bwMode="auto">
            <a:xfrm>
              <a:off x="3524" y="864"/>
              <a:ext cx="1870" cy="521"/>
            </a:xfrm>
            <a:prstGeom prst="rect">
              <a:avLst/>
            </a:prstGeom>
            <a:solidFill>
              <a:schemeClr val="tx2"/>
            </a:solidFill>
            <a:ln>
              <a:noFill/>
            </a:ln>
            <a:effectLst/>
            <a:scene3d>
              <a:camera prst="legacyObliqueTopRight"/>
              <a:lightRig rig="legacyFlat2" dir="t"/>
            </a:scene3d>
            <a:sp3d extrusionH="201600" prstMaterial="legacyMatte">
              <a:bevelT w="13500" h="13500" prst="angle"/>
              <a:bevelB w="13500" h="13500" prst="angle"/>
              <a:extrusionClr>
                <a:schemeClr val="tx2"/>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000" b="0" dirty="0">
                  <a:effectLst>
                    <a:outerShdw blurRad="38100" dist="38100" dir="2700000" algn="tl">
                      <a:srgbClr val="000000"/>
                    </a:outerShdw>
                  </a:effectLst>
                </a:rPr>
                <a:t>Material soporte = papel</a:t>
              </a:r>
            </a:p>
            <a:p>
              <a:pPr algn="ctr">
                <a:spcBef>
                  <a:spcPct val="0"/>
                </a:spcBef>
              </a:pPr>
              <a:r>
                <a:rPr lang="es-ES_tradnl" altLang="es-ES" sz="2000" b="0" dirty="0">
                  <a:effectLst>
                    <a:outerShdw blurRad="38100" dist="38100" dir="2700000" algn="tl">
                      <a:srgbClr val="000000"/>
                    </a:outerShdw>
                  </a:effectLst>
                </a:rPr>
                <a:t>fibras de algodón, etc</a:t>
              </a:r>
              <a:r>
                <a:rPr lang="es-ES_tradnl" altLang="es-ES" sz="2200" b="0" dirty="0">
                  <a:effectLst/>
                </a:rPr>
                <a:t>.</a:t>
              </a:r>
              <a:endParaRPr lang="es-ES_tradnl" altLang="es-ES" sz="2400" b="0" dirty="0">
                <a:effectLst/>
              </a:endParaRPr>
            </a:p>
          </p:txBody>
        </p:sp>
        <p:sp>
          <p:nvSpPr>
            <p:cNvPr id="345113" name="AutoShape 4121"/>
            <p:cNvSpPr>
              <a:spLocks noChangeArrowheads="1"/>
            </p:cNvSpPr>
            <p:nvPr/>
          </p:nvSpPr>
          <p:spPr bwMode="auto">
            <a:xfrm>
              <a:off x="2457" y="1296"/>
              <a:ext cx="519" cy="240"/>
            </a:xfrm>
            <a:prstGeom prst="rightArrow">
              <a:avLst>
                <a:gd name="adj1" fmla="val 50000"/>
                <a:gd name="adj2" fmla="val 54063"/>
              </a:avLst>
            </a:prstGeom>
            <a:solidFill>
              <a:schemeClr val="accent1"/>
            </a:solidFill>
            <a:ln w="12700">
              <a:miter lim="800000"/>
              <a:headEnd type="none" w="sm" len="sm"/>
              <a:tailEnd type="none" w="sm" len="sm"/>
            </a:ln>
            <a:effectLst/>
            <a:scene3d>
              <a:camera prst="legacyObliqueTopRight"/>
              <a:lightRig rig="legacyFlat2" dir="t"/>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45114" name="AutoShape 4122"/>
            <p:cNvSpPr>
              <a:spLocks noChangeArrowheads="1"/>
            </p:cNvSpPr>
            <p:nvPr/>
          </p:nvSpPr>
          <p:spPr bwMode="auto">
            <a:xfrm>
              <a:off x="734" y="1200"/>
              <a:ext cx="1618" cy="384"/>
            </a:xfrm>
            <a:prstGeom prst="roundRect">
              <a:avLst>
                <a:gd name="adj" fmla="val 12495"/>
              </a:avLst>
            </a:prstGeom>
            <a:solidFill>
              <a:srgbClr val="CC0099"/>
            </a:solidFill>
            <a:ln w="12700">
              <a:round/>
              <a:headEnd/>
              <a:tailEnd/>
            </a:ln>
            <a:effectLst/>
            <a:scene3d>
              <a:camera prst="legacyObliqueTopRight"/>
              <a:lightRig rig="legacyFlat3" dir="b"/>
            </a:scene3d>
            <a:sp3d extrusionH="125400" prstMaterial="legacyMatte">
              <a:bevelT w="13500" h="13500" prst="angle"/>
              <a:bevelB w="13500" h="13500" prst="angle"/>
              <a:extrusionClr>
                <a:srgbClr val="CC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flatTx/>
            </a:bodyPr>
            <a:lstStyle/>
            <a:p>
              <a:pPr algn="ctr">
                <a:spcBef>
                  <a:spcPct val="0"/>
                </a:spcBef>
              </a:pPr>
              <a:r>
                <a:rPr lang="es-ES_tradnl" altLang="es-ES" sz="2400" b="0">
                  <a:effectLst>
                    <a:outerShdw blurRad="38100" dist="38100" dir="2700000" algn="tl">
                      <a:srgbClr val="000000"/>
                    </a:outerShdw>
                  </a:effectLst>
                  <a:latin typeface="Arial" charset="0"/>
                </a:rPr>
                <a:t>Hasta los años 60</a:t>
              </a:r>
              <a:endParaRPr lang="es-ES_tradnl" altLang="es-ES" sz="2400" b="0">
                <a:solidFill>
                  <a:schemeClr val="bg2"/>
                </a:solidFill>
                <a:effectLst/>
                <a:latin typeface="Arial" charset="0"/>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45103"/>
                                        </p:tgtEl>
                                        <p:attrNameLst>
                                          <p:attrName>style.visibility</p:attrName>
                                        </p:attrNameLst>
                                      </p:cBhvr>
                                      <p:to>
                                        <p:strVal val="visible"/>
                                      </p:to>
                                    </p:set>
                                    <p:anim calcmode="lin" valueType="num">
                                      <p:cBhvr additive="base">
                                        <p:cTn id="7" dur="500" fill="hold"/>
                                        <p:tgtEl>
                                          <p:spTgt spid="345103"/>
                                        </p:tgtEl>
                                        <p:attrNameLst>
                                          <p:attrName>ppt_x</p:attrName>
                                        </p:attrNameLst>
                                      </p:cBhvr>
                                      <p:tavLst>
                                        <p:tav tm="0">
                                          <p:val>
                                            <p:strVal val="0-#ppt_w/2"/>
                                          </p:val>
                                        </p:tav>
                                        <p:tav tm="100000">
                                          <p:val>
                                            <p:strVal val="#ppt_x"/>
                                          </p:val>
                                        </p:tav>
                                      </p:tavLst>
                                    </p:anim>
                                    <p:anim calcmode="lin" valueType="num">
                                      <p:cBhvr additive="base">
                                        <p:cTn id="8" dur="500" fill="hold"/>
                                        <p:tgtEl>
                                          <p:spTgt spid="3451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45100"/>
                                        </p:tgtEl>
                                        <p:attrNameLst>
                                          <p:attrName>style.visibility</p:attrName>
                                        </p:attrNameLst>
                                      </p:cBhvr>
                                      <p:to>
                                        <p:strVal val="visible"/>
                                      </p:to>
                                    </p:set>
                                    <p:anim calcmode="lin" valueType="num">
                                      <p:cBhvr additive="base">
                                        <p:cTn id="13" dur="500" fill="hold"/>
                                        <p:tgtEl>
                                          <p:spTgt spid="345100"/>
                                        </p:tgtEl>
                                        <p:attrNameLst>
                                          <p:attrName>ppt_x</p:attrName>
                                        </p:attrNameLst>
                                      </p:cBhvr>
                                      <p:tavLst>
                                        <p:tav tm="0">
                                          <p:val>
                                            <p:strVal val="#ppt_x"/>
                                          </p:val>
                                        </p:tav>
                                        <p:tav tm="100000">
                                          <p:val>
                                            <p:strVal val="#ppt_x"/>
                                          </p:val>
                                        </p:tav>
                                      </p:tavLst>
                                    </p:anim>
                                    <p:anim calcmode="lin" valueType="num">
                                      <p:cBhvr additive="base">
                                        <p:cTn id="14" dur="500" fill="hold"/>
                                        <p:tgtEl>
                                          <p:spTgt spid="345100"/>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345091"/>
                                        </p:tgtEl>
                                        <p:attrNameLst>
                                          <p:attrName>style.visibility</p:attrName>
                                        </p:attrNameLst>
                                      </p:cBhvr>
                                      <p:to>
                                        <p:strVal val="visible"/>
                                      </p:to>
                                    </p:set>
                                    <p:anim calcmode="lin" valueType="num">
                                      <p:cBhvr additive="base">
                                        <p:cTn id="18" dur="500" fill="hold"/>
                                        <p:tgtEl>
                                          <p:spTgt spid="345091"/>
                                        </p:tgtEl>
                                        <p:attrNameLst>
                                          <p:attrName>ppt_x</p:attrName>
                                        </p:attrNameLst>
                                      </p:cBhvr>
                                      <p:tavLst>
                                        <p:tav tm="0">
                                          <p:val>
                                            <p:strVal val="#ppt_x"/>
                                          </p:val>
                                        </p:tav>
                                        <p:tav tm="100000">
                                          <p:val>
                                            <p:strVal val="#ppt_x"/>
                                          </p:val>
                                        </p:tav>
                                      </p:tavLst>
                                    </p:anim>
                                    <p:anim calcmode="lin" valueType="num">
                                      <p:cBhvr additive="base">
                                        <p:cTn id="19" dur="500" fill="hold"/>
                                        <p:tgtEl>
                                          <p:spTgt spid="345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050"/>
          <p:cNvSpPr>
            <a:spLocks noChangeArrowheads="1"/>
          </p:cNvSpPr>
          <p:nvPr/>
        </p:nvSpPr>
        <p:spPr bwMode="auto">
          <a:xfrm>
            <a:off x="228600" y="3810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7.3.2.4. Aglomerantes y materiales soporte II</a:t>
            </a:r>
            <a:endParaRPr lang="es-ES_tradnl" altLang="es-ES" sz="4000" b="0">
              <a:latin typeface="Tahoma" pitchFamily="34" charset="0"/>
            </a:endParaRPr>
          </a:p>
        </p:txBody>
      </p:sp>
      <p:sp>
        <p:nvSpPr>
          <p:cNvPr id="346115" name="Rectangle 2051"/>
          <p:cNvSpPr>
            <a:spLocks noChangeArrowheads="1"/>
          </p:cNvSpPr>
          <p:nvPr/>
        </p:nvSpPr>
        <p:spPr bwMode="auto">
          <a:xfrm>
            <a:off x="930275" y="1965474"/>
            <a:ext cx="7207250" cy="4464050"/>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46116" name="Picture 2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960711"/>
            <a:ext cx="7205663" cy="449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6117" name="Text Box 2053"/>
          <p:cNvSpPr txBox="1">
            <a:spLocks noChangeArrowheads="1"/>
          </p:cNvSpPr>
          <p:nvPr/>
        </p:nvSpPr>
        <p:spPr bwMode="auto">
          <a:xfrm>
            <a:off x="838200" y="2017861"/>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Fotografías realizadas en los talleres de ABB Service - Gijón</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050"/>
          <p:cNvSpPr>
            <a:spLocks noChangeAspect="1" noChangeArrowheads="1"/>
          </p:cNvSpPr>
          <p:nvPr/>
        </p:nvSpPr>
        <p:spPr bwMode="auto">
          <a:xfrm>
            <a:off x="593725" y="1911350"/>
            <a:ext cx="4454525" cy="2870200"/>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47139" name="Picture 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31988"/>
            <a:ext cx="445452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0" name="Rectangle 2052"/>
          <p:cNvSpPr>
            <a:spLocks noChangeAspect="1" noChangeArrowheads="1"/>
          </p:cNvSpPr>
          <p:nvPr/>
        </p:nvSpPr>
        <p:spPr bwMode="auto">
          <a:xfrm>
            <a:off x="1706563" y="2733675"/>
            <a:ext cx="266700" cy="1311275"/>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47141" name="Rectangle 2053"/>
          <p:cNvSpPr>
            <a:spLocks noChangeAspect="1" noChangeArrowheads="1"/>
          </p:cNvSpPr>
          <p:nvPr/>
        </p:nvSpPr>
        <p:spPr bwMode="auto">
          <a:xfrm>
            <a:off x="935038" y="2163763"/>
            <a:ext cx="2951162"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0" tIns="0" rIns="0" bIns="0">
            <a:spAutoFit/>
          </a:bodyPr>
          <a:lstStyle/>
          <a:p>
            <a:pPr algn="l">
              <a:spcBef>
                <a:spcPct val="0"/>
              </a:spcBef>
            </a:pPr>
            <a:r>
              <a:rPr lang="es-ES_tradnl" altLang="es-ES" sz="1800">
                <a:solidFill>
                  <a:schemeClr val="bg2"/>
                </a:solidFill>
                <a:effectLst/>
              </a:rPr>
              <a:t>Recubrimiento de reparto</a:t>
            </a:r>
          </a:p>
        </p:txBody>
      </p:sp>
      <p:sp>
        <p:nvSpPr>
          <p:cNvPr id="347142" name="Line 2054"/>
          <p:cNvSpPr>
            <a:spLocks noChangeAspect="1" noChangeShapeType="1"/>
          </p:cNvSpPr>
          <p:nvPr/>
        </p:nvSpPr>
        <p:spPr bwMode="auto">
          <a:xfrm flipV="1">
            <a:off x="1852613" y="2441575"/>
            <a:ext cx="1587" cy="29368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47143" name="Rectangle 2055"/>
          <p:cNvSpPr>
            <a:spLocks noChangeAspect="1" noChangeArrowheads="1"/>
          </p:cNvSpPr>
          <p:nvPr/>
        </p:nvSpPr>
        <p:spPr bwMode="auto">
          <a:xfrm>
            <a:off x="652463" y="4189413"/>
            <a:ext cx="308133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8" dir="2701353" algn="ctr" rotWithShape="0">
                    <a:srgbClr val="660033"/>
                  </a:outerShdw>
                </a:effectLst>
              </a14:hiddenEffects>
            </a:ext>
          </a:extLst>
        </p:spPr>
        <p:txBody>
          <a:bodyPr wrap="none" lIns="0" tIns="0" rIns="0" bIns="0">
            <a:spAutoFit/>
          </a:bodyPr>
          <a:lstStyle/>
          <a:p>
            <a:pPr algn="l">
              <a:spcBef>
                <a:spcPct val="0"/>
              </a:spcBef>
            </a:pPr>
            <a:r>
              <a:rPr lang="es-ES_tradnl" altLang="es-ES" sz="1700">
                <a:solidFill>
                  <a:schemeClr val="bg2"/>
                </a:solidFill>
                <a:effectLst/>
              </a:rPr>
              <a:t>Recubrimiento conductor en</a:t>
            </a:r>
          </a:p>
        </p:txBody>
      </p:sp>
      <p:sp>
        <p:nvSpPr>
          <p:cNvPr id="347144" name="Rectangle 2056"/>
          <p:cNvSpPr>
            <a:spLocks noChangeAspect="1" noChangeArrowheads="1"/>
          </p:cNvSpPr>
          <p:nvPr/>
        </p:nvSpPr>
        <p:spPr bwMode="auto">
          <a:xfrm>
            <a:off x="654050" y="4425950"/>
            <a:ext cx="1992313"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8" dir="2701353" algn="ctr" rotWithShape="0">
                    <a:srgbClr val="660033"/>
                  </a:outerShdw>
                </a:effectLst>
              </a14:hiddenEffects>
            </a:ext>
          </a:extLst>
        </p:spPr>
        <p:txBody>
          <a:bodyPr wrap="none" lIns="0" tIns="0" rIns="0" bIns="0">
            <a:spAutoFit/>
          </a:bodyPr>
          <a:lstStyle/>
          <a:p>
            <a:pPr algn="l">
              <a:spcBef>
                <a:spcPct val="0"/>
              </a:spcBef>
            </a:pPr>
            <a:r>
              <a:rPr lang="es-ES_tradnl" altLang="es-ES" sz="1800">
                <a:solidFill>
                  <a:schemeClr val="bg2"/>
                </a:solidFill>
                <a:effectLst/>
              </a:rPr>
              <a:t>la zona de ranura</a:t>
            </a:r>
          </a:p>
        </p:txBody>
      </p:sp>
      <p:sp>
        <p:nvSpPr>
          <p:cNvPr id="347145" name="Rectangle 2057"/>
          <p:cNvSpPr>
            <a:spLocks noChangeAspect="1" noChangeArrowheads="1"/>
          </p:cNvSpPr>
          <p:nvPr/>
        </p:nvSpPr>
        <p:spPr bwMode="auto">
          <a:xfrm>
            <a:off x="665163" y="3194050"/>
            <a:ext cx="915987" cy="74295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47146" name="Line 2058"/>
          <p:cNvSpPr>
            <a:spLocks noChangeAspect="1" noChangeShapeType="1"/>
          </p:cNvSpPr>
          <p:nvPr/>
        </p:nvSpPr>
        <p:spPr bwMode="auto">
          <a:xfrm>
            <a:off x="1222375" y="3933825"/>
            <a:ext cx="1588" cy="25558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47147" name="Rectangle 2059"/>
          <p:cNvSpPr>
            <a:spLocks noChangeArrowheads="1"/>
          </p:cNvSpPr>
          <p:nvPr/>
        </p:nvSpPr>
        <p:spPr bwMode="auto">
          <a:xfrm>
            <a:off x="381000" y="228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s-ES" altLang="es-ES" b="0"/>
          </a:p>
        </p:txBody>
      </p:sp>
      <p:sp>
        <p:nvSpPr>
          <p:cNvPr id="347148" name="Rectangle 2060"/>
          <p:cNvSpPr>
            <a:spLocks noChangeArrowheads="1"/>
          </p:cNvSpPr>
          <p:nvPr/>
        </p:nvSpPr>
        <p:spPr bwMode="auto">
          <a:xfrm>
            <a:off x="381000" y="3810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7.3.2.5. Recubrimientos de protección</a:t>
            </a:r>
            <a:endParaRPr lang="es-ES_tradnl" altLang="es-ES" sz="4000" b="0">
              <a:latin typeface="Tahoma" pitchFamily="34" charset="0"/>
            </a:endParaRPr>
          </a:p>
        </p:txBody>
      </p:sp>
      <p:grpSp>
        <p:nvGrpSpPr>
          <p:cNvPr id="347149" name="Group 2061"/>
          <p:cNvGrpSpPr>
            <a:grpSpLocks noChangeAspect="1"/>
          </p:cNvGrpSpPr>
          <p:nvPr/>
        </p:nvGrpSpPr>
        <p:grpSpPr bwMode="auto">
          <a:xfrm>
            <a:off x="3886200" y="3756025"/>
            <a:ext cx="4752975" cy="2644775"/>
            <a:chOff x="2448" y="2352"/>
            <a:chExt cx="2880" cy="1603"/>
          </a:xfrm>
        </p:grpSpPr>
        <p:sp>
          <p:nvSpPr>
            <p:cNvPr id="347150" name="Rectangle 2062"/>
            <p:cNvSpPr>
              <a:spLocks noChangeAspect="1" noChangeArrowheads="1"/>
            </p:cNvSpPr>
            <p:nvPr/>
          </p:nvSpPr>
          <p:spPr bwMode="auto">
            <a:xfrm>
              <a:off x="2448" y="2352"/>
              <a:ext cx="2870" cy="1603"/>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47151" name="Picture 2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2352"/>
              <a:ext cx="2880" cy="1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7152" name="Text Box 2064"/>
          <p:cNvSpPr txBox="1">
            <a:spLocks noChangeArrowheads="1"/>
          </p:cNvSpPr>
          <p:nvPr/>
        </p:nvSpPr>
        <p:spPr bwMode="auto">
          <a:xfrm>
            <a:off x="533400" y="4846638"/>
            <a:ext cx="2817813"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spcBef>
                <a:spcPct val="0"/>
              </a:spcBef>
            </a:pPr>
            <a:r>
              <a:rPr lang="es-ES_tradnl" altLang="es-ES" sz="2200">
                <a:effectLst/>
              </a:rPr>
              <a:t>Recubrimientos de</a:t>
            </a:r>
          </a:p>
          <a:p>
            <a:pPr algn="l">
              <a:spcBef>
                <a:spcPct val="0"/>
              </a:spcBef>
            </a:pPr>
            <a:r>
              <a:rPr lang="es-ES_tradnl" altLang="es-ES" sz="2200">
                <a:effectLst/>
              </a:rPr>
              <a:t>protección</a:t>
            </a:r>
            <a:endParaRPr lang="es-ES_tradnl" altLang="es-ES" sz="2400">
              <a:effectLst/>
              <a:latin typeface="Times New Roman" pitchFamily="18" charset="0"/>
            </a:endParaRPr>
          </a:p>
        </p:txBody>
      </p:sp>
      <p:sp>
        <p:nvSpPr>
          <p:cNvPr id="347153" name="Text Box 2065"/>
          <p:cNvSpPr txBox="1">
            <a:spLocks noChangeArrowheads="1"/>
          </p:cNvSpPr>
          <p:nvPr/>
        </p:nvSpPr>
        <p:spPr bwMode="auto">
          <a:xfrm>
            <a:off x="5181600" y="2892425"/>
            <a:ext cx="39624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0"/>
              </a:spcBef>
            </a:pPr>
            <a:r>
              <a:rPr lang="es-ES_tradnl" altLang="es-ES" sz="2200">
                <a:effectLst/>
              </a:rPr>
              <a:t>Bobina con el recubri-miento externo dañado</a:t>
            </a:r>
            <a:endParaRPr lang="es-ES_tradnl" altLang="es-ES" sz="2400">
              <a:effectLst/>
              <a:latin typeface="Times New Roman" pitchFamily="18" charset="0"/>
            </a:endParaRPr>
          </a:p>
        </p:txBody>
      </p:sp>
      <p:sp>
        <p:nvSpPr>
          <p:cNvPr id="347154" name="Text Box 2066"/>
          <p:cNvSpPr txBox="1">
            <a:spLocks noChangeArrowheads="1"/>
          </p:cNvSpPr>
          <p:nvPr/>
        </p:nvSpPr>
        <p:spPr bwMode="auto">
          <a:xfrm>
            <a:off x="3733800" y="3794125"/>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Fotografías realizadas en los talleres de ABB Service - Gijón</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050"/>
          <p:cNvSpPr>
            <a:spLocks noChangeArrowheads="1"/>
          </p:cNvSpPr>
          <p:nvPr/>
        </p:nvSpPr>
        <p:spPr bwMode="auto">
          <a:xfrm>
            <a:off x="228600" y="2286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7.4. Procesos de fabricación actuales I</a:t>
            </a:r>
            <a:endParaRPr lang="es-ES_tradnl" altLang="es-ES" sz="4000" b="0">
              <a:latin typeface="Tahoma" pitchFamily="34" charset="0"/>
            </a:endParaRPr>
          </a:p>
        </p:txBody>
      </p:sp>
      <p:sp>
        <p:nvSpPr>
          <p:cNvPr id="348163" name="Rectangle 2051"/>
          <p:cNvSpPr>
            <a:spLocks noChangeArrowheads="1"/>
          </p:cNvSpPr>
          <p:nvPr/>
        </p:nvSpPr>
        <p:spPr bwMode="auto">
          <a:xfrm>
            <a:off x="539552" y="1618456"/>
            <a:ext cx="8153400" cy="41148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lvl1pPr marL="342900" indent="-342900" algn="l">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lgn="l">
              <a:spcBef>
                <a:spcPct val="20000"/>
              </a:spcBef>
              <a:buClr>
                <a:schemeClr val="tx1"/>
              </a:buClr>
              <a:buChar char="–"/>
              <a:defRPr sz="2800">
                <a:solidFill>
                  <a:schemeClr val="tx1"/>
                </a:solidFill>
                <a:latin typeface="Times New Roman" pitchFamily="18" charset="0"/>
              </a:defRPr>
            </a:lvl2pPr>
            <a:lvl3pPr marL="1143000" indent="-228600" algn="l">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lgn="l">
              <a:spcBef>
                <a:spcPct val="20000"/>
              </a:spcBef>
              <a:buClr>
                <a:schemeClr val="tx1"/>
              </a:buClr>
              <a:buChar char="–"/>
              <a:defRPr sz="2000">
                <a:solidFill>
                  <a:schemeClr val="tx1"/>
                </a:solidFill>
                <a:latin typeface="Times New Roman" pitchFamily="18" charset="0"/>
              </a:defRPr>
            </a:lvl4pPr>
            <a:lvl5pPr marL="2057400" indent="-228600" algn="l">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just">
              <a:spcBef>
                <a:spcPts val="1300"/>
              </a:spcBef>
              <a:buFont typeface="Monotype Sorts" pitchFamily="2" charset="2"/>
              <a:buNone/>
            </a:pPr>
            <a:r>
              <a:rPr lang="es-ES_tradnl" altLang="es-ES" sz="2400" u="sng">
                <a:solidFill>
                  <a:schemeClr val="accent2"/>
                </a:solidFill>
                <a:effectLst>
                  <a:outerShdw blurRad="38100" dist="38100" dir="2700000" algn="tl">
                    <a:srgbClr val="000000"/>
                  </a:outerShdw>
                </a:effectLst>
                <a:latin typeface="Tahoma" pitchFamily="34" charset="0"/>
              </a:rPr>
              <a:t>PROCESO RICO EN RESINA</a:t>
            </a:r>
            <a:endParaRPr lang="es-ES_tradnl" altLang="es-ES" sz="2300" b="0">
              <a:effectLst>
                <a:outerShdw blurRad="38100" dist="38100" dir="2700000" algn="tl">
                  <a:srgbClr val="000000"/>
                </a:outerShdw>
              </a:effectLst>
              <a:latin typeface="Tahoma" pitchFamily="34" charset="0"/>
            </a:endParaRPr>
          </a:p>
          <a:p>
            <a:pPr algn="just">
              <a:spcBef>
                <a:spcPts val="1800"/>
              </a:spcBef>
            </a:pPr>
            <a:r>
              <a:rPr lang="es-ES_tradnl" altLang="es-ES" sz="2300" b="0">
                <a:effectLst>
                  <a:outerShdw blurRad="38100" dist="38100" dir="2700000" algn="tl">
                    <a:srgbClr val="000000"/>
                  </a:outerShdw>
                </a:effectLst>
                <a:latin typeface="Tahoma" pitchFamily="34" charset="0"/>
              </a:rPr>
              <a:t>La mica en forma de láminas se deposita sobre un material impregnado con una resina epoxy que polimeriza a alta temperatura </a:t>
            </a:r>
            <a:r>
              <a:rPr lang="es-ES_tradnl" altLang="es-ES" sz="2300">
                <a:solidFill>
                  <a:srgbClr val="00FF00"/>
                </a:solidFill>
                <a:effectLst>
                  <a:outerShdw blurRad="38100" dist="38100" dir="2700000" algn="tl">
                    <a:srgbClr val="000000"/>
                  </a:outerShdw>
                </a:effectLst>
                <a:latin typeface="Tahoma" pitchFamily="34" charset="0"/>
              </a:rPr>
              <a:t>(cinta preimpregnada)</a:t>
            </a:r>
            <a:r>
              <a:rPr lang="es-ES_tradnl" altLang="es-ES" sz="2300">
                <a:effectLst>
                  <a:outerShdw blurRad="38100" dist="38100" dir="2700000" algn="tl">
                    <a:srgbClr val="000000"/>
                  </a:outerShdw>
                </a:effectLst>
                <a:latin typeface="Tahoma" pitchFamily="34" charset="0"/>
              </a:rPr>
              <a:t>.</a:t>
            </a:r>
            <a:endParaRPr lang="es-ES_tradnl" altLang="es-ES" sz="2300" b="0">
              <a:effectLst>
                <a:outerShdw blurRad="38100" dist="38100" dir="2700000" algn="tl">
                  <a:srgbClr val="000000"/>
                </a:outerShdw>
              </a:effectLst>
              <a:latin typeface="Tahoma" pitchFamily="34" charset="0"/>
            </a:endParaRPr>
          </a:p>
          <a:p>
            <a:pPr algn="just">
              <a:spcBef>
                <a:spcPts val="1800"/>
              </a:spcBef>
            </a:pPr>
            <a:r>
              <a:rPr lang="es-ES_tradnl" altLang="es-ES" sz="2300" b="0">
                <a:effectLst>
                  <a:outerShdw blurRad="38100" dist="38100" dir="2700000" algn="tl">
                    <a:srgbClr val="000000"/>
                  </a:outerShdw>
                </a:effectLst>
                <a:latin typeface="Tahoma" pitchFamily="34" charset="0"/>
              </a:rPr>
              <a:t>Se recubre la bobina con este material.</a:t>
            </a:r>
          </a:p>
          <a:p>
            <a:pPr algn="just">
              <a:spcBef>
                <a:spcPts val="1800"/>
              </a:spcBef>
            </a:pPr>
            <a:r>
              <a:rPr lang="es-ES_tradnl" altLang="es-ES" sz="2300" b="0">
                <a:effectLst>
                  <a:outerShdw blurRad="38100" dist="38100" dir="2700000" algn="tl">
                    <a:srgbClr val="000000"/>
                  </a:outerShdw>
                </a:effectLst>
                <a:latin typeface="Tahoma" pitchFamily="34" charset="0"/>
              </a:rPr>
              <a:t>Se introduce en un molde al que se le aplica presión y calor: la temperatura y la presión logran una impregnación homogénea en toda la bobina.</a:t>
            </a:r>
          </a:p>
          <a:p>
            <a:pPr algn="just">
              <a:spcBef>
                <a:spcPts val="1800"/>
              </a:spcBef>
            </a:pPr>
            <a:r>
              <a:rPr lang="es-ES_tradnl" altLang="es-ES" sz="2300" b="0">
                <a:effectLst>
                  <a:outerShdw blurRad="38100" dist="38100" dir="2700000" algn="tl">
                    <a:srgbClr val="000000"/>
                  </a:outerShdw>
                </a:effectLst>
                <a:latin typeface="Tahoma" pitchFamily="34" charset="0"/>
              </a:rPr>
              <a:t>El proceso final de polimerización de la resina termoestable se consigue sometiendo el motor a elevadas temperaturas en un horno.</a:t>
            </a:r>
            <a:endParaRPr lang="es-ES_tradnl" altLang="es-ES" sz="2200" b="0">
              <a:effectLst/>
              <a:latin typeface="Tahoma" pitchFamily="34" charset="0"/>
            </a:endParaRPr>
          </a:p>
          <a:p>
            <a:pPr algn="just">
              <a:spcBef>
                <a:spcPts val="900"/>
              </a:spcBef>
            </a:pPr>
            <a:endParaRPr lang="es-ES_tradnl" altLang="es-ES" sz="2200" b="0">
              <a:effectLst/>
              <a:latin typeface="Tahoma" pitchFamily="34" charset="0"/>
            </a:endParaRPr>
          </a:p>
          <a:p>
            <a:pPr algn="just">
              <a:spcBef>
                <a:spcPts val="900"/>
              </a:spcBef>
            </a:pPr>
            <a:endParaRPr lang="es-ES_tradnl" altLang="es-ES" sz="2100" b="0">
              <a:effectLst/>
              <a:latin typeface="Tahoma" pitchFamily="34" charset="0"/>
            </a:endParaRPr>
          </a:p>
          <a:p>
            <a:pPr lvl="2" algn="just">
              <a:spcBef>
                <a:spcPts val="900"/>
              </a:spcBef>
              <a:buFont typeface="Symbol" pitchFamily="18" charset="2"/>
              <a:buChar char="·"/>
            </a:pPr>
            <a:endParaRPr lang="es-ES_tradnl" altLang="es-ES" sz="2000" b="0">
              <a:effectLst/>
              <a:latin typeface="Tahoma" pitchFamily="34" charset="0"/>
            </a:endParaRPr>
          </a:p>
        </p:txBody>
      </p:sp>
    </p:spTree>
  </p:cSld>
  <p:clrMapOvr>
    <a:masterClrMapping/>
  </p:clrMapOvr>
  <p:transition>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050"/>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300">
                <a:latin typeface="Tahoma" pitchFamily="34" charset="0"/>
              </a:rPr>
              <a:t>7.4. Procesos de fabricación actuales II</a:t>
            </a:r>
            <a:endParaRPr lang="es-ES_tradnl" altLang="es-ES" sz="4000" b="0">
              <a:latin typeface="Tahoma" pitchFamily="34" charset="0"/>
            </a:endParaRPr>
          </a:p>
        </p:txBody>
      </p:sp>
      <p:sp>
        <p:nvSpPr>
          <p:cNvPr id="349187" name="Rectangle 2051"/>
          <p:cNvSpPr>
            <a:spLocks noChangeArrowheads="1"/>
          </p:cNvSpPr>
          <p:nvPr/>
        </p:nvSpPr>
        <p:spPr bwMode="auto">
          <a:xfrm>
            <a:off x="352425" y="1618456"/>
            <a:ext cx="8516938" cy="41148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lvl1pPr marL="342900" indent="-342900" algn="l">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lgn="l">
              <a:spcBef>
                <a:spcPct val="20000"/>
              </a:spcBef>
              <a:buClr>
                <a:schemeClr val="tx1"/>
              </a:buClr>
              <a:buChar char="–"/>
              <a:defRPr sz="2800">
                <a:solidFill>
                  <a:schemeClr val="tx1"/>
                </a:solidFill>
                <a:latin typeface="Times New Roman" pitchFamily="18" charset="0"/>
              </a:defRPr>
            </a:lvl2pPr>
            <a:lvl3pPr marL="1143000" indent="-228600" algn="l">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lgn="l">
              <a:spcBef>
                <a:spcPct val="20000"/>
              </a:spcBef>
              <a:buClr>
                <a:schemeClr val="tx1"/>
              </a:buClr>
              <a:buChar char="–"/>
              <a:defRPr sz="2000">
                <a:solidFill>
                  <a:schemeClr val="tx1"/>
                </a:solidFill>
                <a:latin typeface="Times New Roman" pitchFamily="18" charset="0"/>
              </a:defRPr>
            </a:lvl4pPr>
            <a:lvl5pPr marL="2057400" indent="-228600" algn="l">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just">
              <a:spcBef>
                <a:spcPts val="1300"/>
              </a:spcBef>
              <a:buFont typeface="Monotype Sorts" pitchFamily="2" charset="2"/>
              <a:buNone/>
            </a:pPr>
            <a:r>
              <a:rPr lang="es-ES_tradnl" altLang="es-ES" sz="2400" u="sng">
                <a:solidFill>
                  <a:schemeClr val="accent2"/>
                </a:solidFill>
                <a:effectLst>
                  <a:outerShdw blurRad="38100" dist="38100" dir="2700000" algn="tl">
                    <a:srgbClr val="000000"/>
                  </a:outerShdw>
                </a:effectLst>
                <a:latin typeface="Tahoma" pitchFamily="34" charset="0"/>
              </a:rPr>
              <a:t>PROCESO VPI EN BOBINAS</a:t>
            </a:r>
            <a:r>
              <a:rPr lang="es-ES_tradnl" altLang="es-ES" sz="2400" b="0">
                <a:solidFill>
                  <a:schemeClr val="accent2"/>
                </a:solidFill>
                <a:effectLst>
                  <a:outerShdw blurRad="38100" dist="38100" dir="2700000" algn="tl">
                    <a:srgbClr val="000000"/>
                  </a:outerShdw>
                </a:effectLst>
                <a:latin typeface="Tahoma" pitchFamily="34" charset="0"/>
              </a:rPr>
              <a:t> </a:t>
            </a:r>
            <a:r>
              <a:rPr lang="es-ES_tradnl" altLang="es-ES" sz="1700" i="1">
                <a:solidFill>
                  <a:schemeClr val="accent2"/>
                </a:solidFill>
                <a:effectLst>
                  <a:outerShdw blurRad="38100" dist="38100" dir="2700000" algn="tl">
                    <a:srgbClr val="000000"/>
                  </a:outerShdw>
                </a:effectLst>
                <a:latin typeface="Tahoma" pitchFamily="34" charset="0"/>
              </a:rPr>
              <a:t>(“Vacuumm Pressure Impregnation”)</a:t>
            </a:r>
            <a:endParaRPr lang="es-ES_tradnl" altLang="es-ES" sz="1700" b="0" i="1">
              <a:effectLst>
                <a:outerShdw blurRad="38100" dist="38100" dir="2700000" algn="tl">
                  <a:srgbClr val="000000"/>
                </a:outerShdw>
              </a:effectLst>
              <a:latin typeface="Tahoma" pitchFamily="34" charset="0"/>
            </a:endParaRPr>
          </a:p>
          <a:p>
            <a:pPr algn="just">
              <a:spcBef>
                <a:spcPts val="1900"/>
              </a:spcBef>
            </a:pPr>
            <a:r>
              <a:rPr lang="es-ES_tradnl" altLang="es-ES" sz="2300" b="0">
                <a:effectLst>
                  <a:outerShdw blurRad="38100" dist="38100" dir="2700000" algn="tl">
                    <a:srgbClr val="000000"/>
                  </a:outerShdw>
                </a:effectLst>
                <a:latin typeface="Tahoma" pitchFamily="34" charset="0"/>
              </a:rPr>
              <a:t>Inicialmente sólo se aplica la cantidad de resina termoestable imprescindible para aglomerar la mica </a:t>
            </a:r>
            <a:r>
              <a:rPr lang="es-ES_tradnl" altLang="es-ES" sz="2300">
                <a:solidFill>
                  <a:srgbClr val="00FF00"/>
                </a:solidFill>
                <a:effectLst>
                  <a:outerShdw blurRad="38100" dist="38100" dir="2700000" algn="tl">
                    <a:srgbClr val="000000"/>
                  </a:outerShdw>
                </a:effectLst>
                <a:latin typeface="Tahoma" pitchFamily="34" charset="0"/>
              </a:rPr>
              <a:t>(cinta porosa)</a:t>
            </a:r>
            <a:r>
              <a:rPr lang="es-ES_tradnl" altLang="es-ES" sz="2300" b="0">
                <a:effectLst>
                  <a:outerShdw blurRad="38100" dist="38100" dir="2700000" algn="tl">
                    <a:srgbClr val="000000"/>
                  </a:outerShdw>
                </a:effectLst>
                <a:latin typeface="Tahoma" pitchFamily="34" charset="0"/>
              </a:rPr>
              <a:t>.</a:t>
            </a:r>
          </a:p>
          <a:p>
            <a:pPr algn="just">
              <a:spcBef>
                <a:spcPts val="1900"/>
              </a:spcBef>
            </a:pPr>
            <a:r>
              <a:rPr lang="es-ES_tradnl" altLang="es-ES" sz="2300" b="0">
                <a:effectLst>
                  <a:outerShdw blurRad="38100" dist="38100" dir="2700000" algn="tl">
                    <a:srgbClr val="000000"/>
                  </a:outerShdw>
                </a:effectLst>
                <a:latin typeface="Tahoma" pitchFamily="34" charset="0"/>
              </a:rPr>
              <a:t>El resto del aglomerante se introduce después de haber creado el vacío dentro del tanque en el que se encuentra la bobina.</a:t>
            </a:r>
          </a:p>
          <a:p>
            <a:pPr algn="just">
              <a:spcBef>
                <a:spcPts val="1900"/>
              </a:spcBef>
            </a:pPr>
            <a:r>
              <a:rPr lang="es-ES_tradnl" altLang="es-ES" sz="2300" b="0">
                <a:effectLst>
                  <a:outerShdw blurRad="38100" dist="38100" dir="2700000" algn="tl">
                    <a:srgbClr val="000000"/>
                  </a:outerShdw>
                </a:effectLst>
                <a:latin typeface="Tahoma" pitchFamily="34" charset="0"/>
              </a:rPr>
              <a:t>El vacío y posteriormente un gas a presión consiguen que la resina termoestable impregne por completo a la bobina.</a:t>
            </a:r>
          </a:p>
          <a:p>
            <a:pPr algn="just">
              <a:spcBef>
                <a:spcPts val="1900"/>
              </a:spcBef>
            </a:pPr>
            <a:r>
              <a:rPr lang="es-ES_tradnl" altLang="es-ES" sz="2300" b="0">
                <a:effectLst>
                  <a:outerShdw blurRad="38100" dist="38100" dir="2700000" algn="tl">
                    <a:srgbClr val="000000"/>
                  </a:outerShdw>
                </a:effectLst>
                <a:latin typeface="Tahoma" pitchFamily="34" charset="0"/>
              </a:rPr>
              <a:t>Una vez impregnadas las bobinas se extraen y se les aplica presión para ajustar su forma y tamaño. El curado se realiza a alta temperatura sobre el motor completo.</a:t>
            </a:r>
            <a:endParaRPr lang="es-ES_tradnl" altLang="es-ES" sz="2200" b="0">
              <a:effectLst/>
              <a:latin typeface="Tahoma" pitchFamily="34" charset="0"/>
            </a:endParaRPr>
          </a:p>
          <a:p>
            <a:pPr algn="just">
              <a:spcBef>
                <a:spcPts val="900"/>
              </a:spcBef>
            </a:pPr>
            <a:endParaRPr lang="es-ES_tradnl" altLang="es-ES" sz="2200" b="0">
              <a:effectLst/>
              <a:latin typeface="Tahoma" pitchFamily="34" charset="0"/>
            </a:endParaRPr>
          </a:p>
          <a:p>
            <a:pPr algn="just">
              <a:spcBef>
                <a:spcPts val="900"/>
              </a:spcBef>
            </a:pPr>
            <a:endParaRPr lang="es-ES_tradnl" altLang="es-ES" sz="2100" b="0">
              <a:effectLst/>
              <a:latin typeface="Tahoma" pitchFamily="34" charset="0"/>
            </a:endParaRPr>
          </a:p>
          <a:p>
            <a:pPr lvl="2" algn="just">
              <a:spcBef>
                <a:spcPts val="900"/>
              </a:spcBef>
              <a:buFont typeface="Symbol" pitchFamily="18" charset="2"/>
              <a:buChar char="·"/>
            </a:pPr>
            <a:endParaRPr lang="es-ES_tradnl" altLang="es-ES" sz="2000" b="0">
              <a:effectLst/>
              <a:latin typeface="Tahoma" pitchFamily="34" charset="0"/>
            </a:endParaRPr>
          </a:p>
        </p:txBody>
      </p:sp>
    </p:spTree>
  </p:cSld>
  <p:clrMapOvr>
    <a:masterClrMapping/>
  </p:clrMapOvr>
  <p:transition>
    <p:cover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2051"/>
          <p:cNvSpPr>
            <a:spLocks noChangeArrowheads="1"/>
          </p:cNvSpPr>
          <p:nvPr/>
        </p:nvSpPr>
        <p:spPr bwMode="auto">
          <a:xfrm>
            <a:off x="523056" y="1546448"/>
            <a:ext cx="8153400" cy="41148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lvl1pPr marL="342900" indent="-342900" algn="l">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lgn="l">
              <a:spcBef>
                <a:spcPct val="20000"/>
              </a:spcBef>
              <a:buClr>
                <a:schemeClr val="tx1"/>
              </a:buClr>
              <a:buChar char="–"/>
              <a:defRPr sz="2800">
                <a:solidFill>
                  <a:schemeClr val="tx1"/>
                </a:solidFill>
                <a:latin typeface="Times New Roman" pitchFamily="18" charset="0"/>
              </a:defRPr>
            </a:lvl2pPr>
            <a:lvl3pPr marL="1143000" indent="-228600" algn="l">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lgn="l">
              <a:spcBef>
                <a:spcPct val="20000"/>
              </a:spcBef>
              <a:buClr>
                <a:schemeClr val="tx1"/>
              </a:buClr>
              <a:buChar char="–"/>
              <a:defRPr sz="2000">
                <a:solidFill>
                  <a:schemeClr val="tx1"/>
                </a:solidFill>
                <a:latin typeface="Times New Roman" pitchFamily="18" charset="0"/>
              </a:defRPr>
            </a:lvl4pPr>
            <a:lvl5pPr marL="2057400" indent="-228600" algn="l">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just">
              <a:spcBef>
                <a:spcPts val="1300"/>
              </a:spcBef>
              <a:buFont typeface="Monotype Sorts" pitchFamily="2" charset="2"/>
              <a:buNone/>
            </a:pPr>
            <a:r>
              <a:rPr lang="es-ES_tradnl" altLang="es-ES" sz="2400" u="sng">
                <a:solidFill>
                  <a:schemeClr val="accent2"/>
                </a:solidFill>
                <a:effectLst>
                  <a:outerShdw blurRad="38100" dist="38100" dir="2700000" algn="tl">
                    <a:srgbClr val="000000"/>
                  </a:outerShdw>
                </a:effectLst>
                <a:latin typeface="Tahoma" pitchFamily="34" charset="0"/>
              </a:rPr>
              <a:t>PROCESO VPI GLOBAL</a:t>
            </a:r>
            <a:endParaRPr lang="es-ES_tradnl" altLang="es-ES" sz="2300" b="0" i="1">
              <a:effectLst>
                <a:outerShdw blurRad="38100" dist="38100" dir="2700000" algn="tl">
                  <a:srgbClr val="000000"/>
                </a:outerShdw>
              </a:effectLst>
              <a:latin typeface="Tahoma" pitchFamily="34" charset="0"/>
            </a:endParaRPr>
          </a:p>
          <a:p>
            <a:pPr algn="just">
              <a:spcBef>
                <a:spcPts val="1900"/>
              </a:spcBef>
            </a:pPr>
            <a:r>
              <a:rPr lang="es-ES_tradnl" altLang="es-ES" sz="2300" b="0">
                <a:effectLst>
                  <a:outerShdw blurRad="38100" dist="38100" dir="2700000" algn="tl">
                    <a:srgbClr val="000000"/>
                  </a:outerShdw>
                </a:effectLst>
                <a:latin typeface="Tahoma" pitchFamily="34" charset="0"/>
              </a:rPr>
              <a:t>Las bobinas se montan en las ranuras antes de haber realizado el proceso de curado de la resina epoxy.</a:t>
            </a:r>
          </a:p>
          <a:p>
            <a:pPr algn="just">
              <a:spcBef>
                <a:spcPts val="1300"/>
              </a:spcBef>
            </a:pPr>
            <a:r>
              <a:rPr lang="es-ES_tradnl" altLang="es-ES" sz="2300" b="0">
                <a:effectLst>
                  <a:outerShdw blurRad="38100" dist="38100" dir="2700000" algn="tl">
                    <a:srgbClr val="000000"/>
                  </a:outerShdw>
                </a:effectLst>
                <a:latin typeface="Tahoma" pitchFamily="34" charset="0"/>
              </a:rPr>
              <a:t>Como material soporte se utilizan cintas porosas con bajo contenido en resina epoxy.</a:t>
            </a:r>
          </a:p>
          <a:p>
            <a:pPr algn="just">
              <a:spcBef>
                <a:spcPts val="1300"/>
              </a:spcBef>
            </a:pPr>
            <a:r>
              <a:rPr lang="es-ES_tradnl" altLang="es-ES" sz="2300" b="0">
                <a:effectLst>
                  <a:outerShdw blurRad="38100" dist="38100" dir="2700000" algn="tl">
                    <a:srgbClr val="000000"/>
                  </a:outerShdw>
                </a:effectLst>
                <a:latin typeface="Tahoma" pitchFamily="34" charset="0"/>
              </a:rPr>
              <a:t>Una vez colocadas todas las bobinas en sus alojamientos y realizadas las conexiones se introduce el estator en un tanque.</a:t>
            </a:r>
          </a:p>
          <a:p>
            <a:pPr algn="just">
              <a:spcBef>
                <a:spcPts val="1300"/>
              </a:spcBef>
            </a:pPr>
            <a:r>
              <a:rPr lang="es-ES_tradnl" altLang="es-ES" sz="2300" b="0">
                <a:effectLst>
                  <a:outerShdw blurRad="38100" dist="38100" dir="2700000" algn="tl">
                    <a:srgbClr val="000000"/>
                  </a:outerShdw>
                </a:effectLst>
                <a:latin typeface="Tahoma" pitchFamily="34" charset="0"/>
              </a:rPr>
              <a:t>A continuación, se hace el vacío con lo que el tanque se inunda de resina epoxy. El estator se pasa a otro tanque donde se aplica gas a alta presión y temperatura para producir la polimerización de la resina.</a:t>
            </a:r>
            <a:endParaRPr lang="es-ES_tradnl" altLang="es-ES" sz="2200" b="0">
              <a:effectLst>
                <a:outerShdw blurRad="38100" dist="38100" dir="2700000" algn="tl">
                  <a:srgbClr val="000000"/>
                </a:outerShdw>
              </a:effectLst>
              <a:latin typeface="Tahoma" pitchFamily="34" charset="0"/>
            </a:endParaRPr>
          </a:p>
          <a:p>
            <a:pPr algn="just">
              <a:spcBef>
                <a:spcPts val="900"/>
              </a:spcBef>
            </a:pPr>
            <a:endParaRPr lang="es-ES_tradnl" altLang="es-ES" sz="2200" b="0">
              <a:effectLst/>
              <a:latin typeface="Tahoma" pitchFamily="34" charset="0"/>
            </a:endParaRPr>
          </a:p>
          <a:p>
            <a:pPr algn="just">
              <a:spcBef>
                <a:spcPts val="900"/>
              </a:spcBef>
            </a:pPr>
            <a:endParaRPr lang="es-ES_tradnl" altLang="es-ES" sz="2100" b="0">
              <a:effectLst/>
              <a:latin typeface="Tahoma" pitchFamily="34" charset="0"/>
            </a:endParaRPr>
          </a:p>
          <a:p>
            <a:pPr lvl="2" algn="just">
              <a:spcBef>
                <a:spcPts val="900"/>
              </a:spcBef>
              <a:buFont typeface="Symbol" pitchFamily="18" charset="2"/>
              <a:buChar char="·"/>
            </a:pPr>
            <a:endParaRPr lang="es-ES_tradnl" altLang="es-ES" sz="2000" b="0">
              <a:effectLst/>
              <a:latin typeface="Tahoma" pitchFamily="34" charset="0"/>
            </a:endParaRPr>
          </a:p>
        </p:txBody>
      </p:sp>
      <p:sp>
        <p:nvSpPr>
          <p:cNvPr id="350212" name="Rectangle 2052"/>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300">
                <a:latin typeface="Tahoma" pitchFamily="34" charset="0"/>
              </a:rPr>
              <a:t>7.4. Procesos de fabricación actuales III</a:t>
            </a:r>
            <a:endParaRPr lang="es-ES_tradnl" altLang="es-ES" sz="4000" b="0">
              <a:latin typeface="Tahoma" pitchFamily="34" charset="0"/>
            </a:endParaRPr>
          </a:p>
        </p:txBody>
      </p:sp>
    </p:spTree>
  </p:cSld>
  <p:clrMapOvr>
    <a:masterClrMapping/>
  </p:clrMapOvr>
  <p:transition>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050"/>
          <p:cNvSpPr>
            <a:spLocks noChangeArrowheads="1"/>
          </p:cNvSpPr>
          <p:nvPr/>
        </p:nvSpPr>
        <p:spPr bwMode="auto">
          <a:xfrm>
            <a:off x="304800" y="457200"/>
            <a:ext cx="8610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7.1. Aspectos constructivos: generalidades</a:t>
            </a:r>
            <a:endParaRPr lang="es-ES_tradnl" altLang="es-ES" sz="4700" b="0">
              <a:solidFill>
                <a:schemeClr val="tx2"/>
              </a:solidFill>
              <a:effectLst>
                <a:outerShdw blurRad="38100" dist="38100" dir="2700000" algn="tl">
                  <a:srgbClr val="000000"/>
                </a:outerShdw>
              </a:effectLst>
              <a:latin typeface="Arial" charset="0"/>
            </a:endParaRPr>
          </a:p>
        </p:txBody>
      </p:sp>
      <p:sp>
        <p:nvSpPr>
          <p:cNvPr id="375817" name="Text Box 2057"/>
          <p:cNvSpPr txBox="1">
            <a:spLocks noChangeArrowheads="1"/>
          </p:cNvSpPr>
          <p:nvPr/>
        </p:nvSpPr>
        <p:spPr bwMode="auto">
          <a:xfrm>
            <a:off x="1676400" y="5561013"/>
            <a:ext cx="2286000" cy="762000"/>
          </a:xfrm>
          <a:prstGeom prst="rect">
            <a:avLst/>
          </a:prstGeom>
          <a:solidFill>
            <a:srgbClr val="CC33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rPr>
              <a:t>CIRCUITOS MAGNÉTICOS</a:t>
            </a:r>
            <a:endParaRPr lang="es-ES" altLang="es-ES" sz="1700">
              <a:effectLst>
                <a:outerShdw blurRad="38100" dist="38100" dir="2700000" algn="tl">
                  <a:srgbClr val="000000"/>
                </a:outerShdw>
              </a:effectLst>
            </a:endParaRPr>
          </a:p>
        </p:txBody>
      </p:sp>
      <p:sp>
        <p:nvSpPr>
          <p:cNvPr id="375819" name="Text Box 2059"/>
          <p:cNvSpPr txBox="1">
            <a:spLocks noChangeArrowheads="1"/>
          </p:cNvSpPr>
          <p:nvPr/>
        </p:nvSpPr>
        <p:spPr bwMode="auto">
          <a:xfrm>
            <a:off x="4572000" y="5484813"/>
            <a:ext cx="2895600" cy="915987"/>
          </a:xfrm>
          <a:prstGeom prst="rect">
            <a:avLst/>
          </a:prstGeom>
          <a:solidFill>
            <a:srgbClr val="CC33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Conjunto de chapas de Fe aleado con Si </a:t>
            </a:r>
            <a:r>
              <a:rPr lang="es-ES_tradnl" altLang="es-ES" sz="1800" u="sng">
                <a:effectLst>
                  <a:outerShdw blurRad="38100" dist="38100" dir="2700000" algn="tl">
                    <a:srgbClr val="000000"/>
                  </a:outerShdw>
                </a:effectLst>
              </a:rPr>
              <a:t>aisladas</a:t>
            </a:r>
            <a:r>
              <a:rPr lang="es-ES_tradnl" altLang="es-ES" sz="1800">
                <a:effectLst>
                  <a:outerShdw blurRad="38100" dist="38100" dir="2700000" algn="tl">
                    <a:srgbClr val="000000"/>
                  </a:outerShdw>
                </a:effectLst>
              </a:rPr>
              <a:t> y apiladas</a:t>
            </a:r>
            <a:endParaRPr lang="es-ES" altLang="es-ES" sz="1700">
              <a:effectLst>
                <a:outerShdw blurRad="38100" dist="38100" dir="2700000" algn="tl">
                  <a:srgbClr val="000000"/>
                </a:outerShdw>
              </a:effectLst>
            </a:endParaRPr>
          </a:p>
        </p:txBody>
      </p:sp>
      <p:grpSp>
        <p:nvGrpSpPr>
          <p:cNvPr id="375834" name="Group 2074"/>
          <p:cNvGrpSpPr>
            <a:grpSpLocks/>
          </p:cNvGrpSpPr>
          <p:nvPr/>
        </p:nvGrpSpPr>
        <p:grpSpPr bwMode="auto">
          <a:xfrm>
            <a:off x="533400" y="2284413"/>
            <a:ext cx="4114800" cy="915987"/>
            <a:chOff x="336" y="1439"/>
            <a:chExt cx="2592" cy="577"/>
          </a:xfrm>
        </p:grpSpPr>
        <p:sp>
          <p:nvSpPr>
            <p:cNvPr id="375813" name="Text Box 2053"/>
            <p:cNvSpPr txBox="1">
              <a:spLocks noChangeArrowheads="1"/>
            </p:cNvSpPr>
            <p:nvPr/>
          </p:nvSpPr>
          <p:spPr bwMode="auto">
            <a:xfrm>
              <a:off x="336" y="1602"/>
              <a:ext cx="912" cy="269"/>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rPr>
                <a:t>ROTOR</a:t>
              </a:r>
              <a:endParaRPr lang="es-ES" altLang="es-ES" sz="1700">
                <a:effectLst>
                  <a:outerShdw blurRad="38100" dist="38100" dir="2700000" algn="tl">
                    <a:srgbClr val="000000"/>
                  </a:outerShdw>
                </a:effectLst>
              </a:endParaRPr>
            </a:p>
          </p:txBody>
        </p:sp>
        <p:sp>
          <p:nvSpPr>
            <p:cNvPr id="375815" name="Text Box 2055"/>
            <p:cNvSpPr txBox="1">
              <a:spLocks noChangeArrowheads="1"/>
            </p:cNvSpPr>
            <p:nvPr/>
          </p:nvSpPr>
          <p:spPr bwMode="auto">
            <a:xfrm>
              <a:off x="1632" y="1439"/>
              <a:ext cx="1296" cy="577"/>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Conjunto de espiras en cortocircuito</a:t>
              </a:r>
              <a:endParaRPr lang="es-ES" altLang="es-ES" sz="1700">
                <a:effectLst>
                  <a:outerShdw blurRad="38100" dist="38100" dir="2700000" algn="tl">
                    <a:srgbClr val="000000"/>
                  </a:outerShdw>
                </a:effectLst>
              </a:endParaRPr>
            </a:p>
          </p:txBody>
        </p:sp>
        <p:sp>
          <p:nvSpPr>
            <p:cNvPr id="375827" name="AutoShape 2067"/>
            <p:cNvSpPr>
              <a:spLocks noChangeArrowheads="1"/>
            </p:cNvSpPr>
            <p:nvPr/>
          </p:nvSpPr>
          <p:spPr bwMode="auto">
            <a:xfrm>
              <a:off x="1296" y="1631"/>
              <a:ext cx="288" cy="240"/>
            </a:xfrm>
            <a:prstGeom prst="rightArrow">
              <a:avLst>
                <a:gd name="adj1" fmla="val 50000"/>
                <a:gd name="adj2" fmla="val 4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grpSp>
        <p:nvGrpSpPr>
          <p:cNvPr id="375835" name="Group 2075"/>
          <p:cNvGrpSpPr>
            <a:grpSpLocks/>
          </p:cNvGrpSpPr>
          <p:nvPr/>
        </p:nvGrpSpPr>
        <p:grpSpPr bwMode="auto">
          <a:xfrm>
            <a:off x="4508500" y="1830388"/>
            <a:ext cx="2120900" cy="1901825"/>
            <a:chOff x="2840" y="1153"/>
            <a:chExt cx="1336" cy="1198"/>
          </a:xfrm>
        </p:grpSpPr>
        <p:sp>
          <p:nvSpPr>
            <p:cNvPr id="375820" name="Text Box 2060"/>
            <p:cNvSpPr txBox="1">
              <a:spLocks noChangeArrowheads="1"/>
            </p:cNvSpPr>
            <p:nvPr/>
          </p:nvSpPr>
          <p:spPr bwMode="auto">
            <a:xfrm>
              <a:off x="3216" y="1323"/>
              <a:ext cx="960" cy="404"/>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De jaula de ardilla</a:t>
              </a:r>
              <a:endParaRPr lang="es-ES" altLang="es-ES" sz="1700">
                <a:effectLst>
                  <a:outerShdw blurRad="38100" dist="38100" dir="2700000" algn="tl">
                    <a:srgbClr val="000000"/>
                  </a:outerShdw>
                </a:effectLst>
              </a:endParaRPr>
            </a:p>
          </p:txBody>
        </p:sp>
        <p:sp>
          <p:nvSpPr>
            <p:cNvPr id="375821" name="Text Box 2061"/>
            <p:cNvSpPr txBox="1">
              <a:spLocks noChangeArrowheads="1"/>
            </p:cNvSpPr>
            <p:nvPr/>
          </p:nvSpPr>
          <p:spPr bwMode="auto">
            <a:xfrm>
              <a:off x="3216" y="1871"/>
              <a:ext cx="960" cy="231"/>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Bobinado</a:t>
              </a:r>
              <a:endParaRPr lang="es-ES" altLang="es-ES" sz="1700">
                <a:effectLst>
                  <a:outerShdw blurRad="38100" dist="38100" dir="2700000" algn="tl">
                    <a:srgbClr val="000000"/>
                  </a:outerShdw>
                </a:effectLst>
              </a:endParaRPr>
            </a:p>
          </p:txBody>
        </p:sp>
        <p:pic>
          <p:nvPicPr>
            <p:cNvPr id="375828" name="Picture 2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 y="1153"/>
              <a:ext cx="823" cy="119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grpSp>
      <p:grpSp>
        <p:nvGrpSpPr>
          <p:cNvPr id="375836" name="Group 2076"/>
          <p:cNvGrpSpPr>
            <a:grpSpLocks/>
          </p:cNvGrpSpPr>
          <p:nvPr/>
        </p:nvGrpSpPr>
        <p:grpSpPr bwMode="auto">
          <a:xfrm>
            <a:off x="6477000" y="1522413"/>
            <a:ext cx="2159000" cy="1901825"/>
            <a:chOff x="4080" y="959"/>
            <a:chExt cx="1360" cy="1198"/>
          </a:xfrm>
        </p:grpSpPr>
        <p:sp>
          <p:nvSpPr>
            <p:cNvPr id="375822" name="Text Box 2062"/>
            <p:cNvSpPr txBox="1">
              <a:spLocks noChangeArrowheads="1"/>
            </p:cNvSpPr>
            <p:nvPr/>
          </p:nvSpPr>
          <p:spPr bwMode="auto">
            <a:xfrm>
              <a:off x="4464" y="1079"/>
              <a:ext cx="960" cy="404"/>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De Al fundido</a:t>
              </a:r>
              <a:endParaRPr lang="es-ES" altLang="es-ES" sz="1700">
                <a:effectLst>
                  <a:outerShdw blurRad="38100" dist="38100" dir="2700000" algn="tl">
                    <a:srgbClr val="000000"/>
                  </a:outerShdw>
                </a:effectLst>
              </a:endParaRPr>
            </a:p>
          </p:txBody>
        </p:sp>
        <p:sp>
          <p:nvSpPr>
            <p:cNvPr id="375823" name="Text Box 2063"/>
            <p:cNvSpPr txBox="1">
              <a:spLocks noChangeArrowheads="1"/>
            </p:cNvSpPr>
            <p:nvPr/>
          </p:nvSpPr>
          <p:spPr bwMode="auto">
            <a:xfrm>
              <a:off x="4480" y="1551"/>
              <a:ext cx="960" cy="404"/>
            </a:xfrm>
            <a:prstGeom prst="rect">
              <a:avLst/>
            </a:prstGeom>
            <a:solidFill>
              <a:srgbClr val="008000"/>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De barras soldadas</a:t>
              </a:r>
              <a:endParaRPr lang="es-ES" altLang="es-ES" sz="1700">
                <a:effectLst>
                  <a:outerShdw blurRad="38100" dist="38100" dir="2700000" algn="tl">
                    <a:srgbClr val="000000"/>
                  </a:outerShdw>
                </a:effectLst>
              </a:endParaRPr>
            </a:p>
          </p:txBody>
        </p:sp>
        <p:pic>
          <p:nvPicPr>
            <p:cNvPr id="375829" name="Picture 2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 y="959"/>
              <a:ext cx="823" cy="119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grpSp>
      <p:grpSp>
        <p:nvGrpSpPr>
          <p:cNvPr id="375837" name="Group 2077"/>
          <p:cNvGrpSpPr>
            <a:grpSpLocks/>
          </p:cNvGrpSpPr>
          <p:nvPr/>
        </p:nvGrpSpPr>
        <p:grpSpPr bwMode="auto">
          <a:xfrm>
            <a:off x="990600" y="3914775"/>
            <a:ext cx="4445000" cy="1190625"/>
            <a:chOff x="624" y="2466"/>
            <a:chExt cx="2800" cy="750"/>
          </a:xfrm>
        </p:grpSpPr>
        <p:sp>
          <p:nvSpPr>
            <p:cNvPr id="375814" name="Text Box 2054"/>
            <p:cNvSpPr txBox="1">
              <a:spLocks noChangeArrowheads="1"/>
            </p:cNvSpPr>
            <p:nvPr/>
          </p:nvSpPr>
          <p:spPr bwMode="auto">
            <a:xfrm>
              <a:off x="624" y="2696"/>
              <a:ext cx="1056" cy="269"/>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2200">
                  <a:effectLst>
                    <a:outerShdw blurRad="38100" dist="38100" dir="2700000" algn="tl">
                      <a:srgbClr val="000000"/>
                    </a:outerShdw>
                  </a:effectLst>
                </a:rPr>
                <a:t>ESTATOR</a:t>
              </a:r>
              <a:endParaRPr lang="es-ES" altLang="es-ES" sz="1700">
                <a:effectLst>
                  <a:outerShdw blurRad="38100" dist="38100" dir="2700000" algn="tl">
                    <a:srgbClr val="000000"/>
                  </a:outerShdw>
                </a:effectLst>
              </a:endParaRPr>
            </a:p>
          </p:txBody>
        </p:sp>
        <p:sp>
          <p:nvSpPr>
            <p:cNvPr id="375816" name="Text Box 2056"/>
            <p:cNvSpPr txBox="1">
              <a:spLocks noChangeArrowheads="1"/>
            </p:cNvSpPr>
            <p:nvPr/>
          </p:nvSpPr>
          <p:spPr bwMode="auto">
            <a:xfrm>
              <a:off x="2128" y="2466"/>
              <a:ext cx="1296" cy="750"/>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Devanado trifásico </a:t>
              </a:r>
              <a:r>
                <a:rPr lang="es-ES_tradnl" altLang="es-ES" sz="1800" u="sng">
                  <a:effectLst>
                    <a:outerShdw blurRad="38100" dist="38100" dir="2700000" algn="tl">
                      <a:srgbClr val="000000"/>
                    </a:outerShdw>
                  </a:effectLst>
                </a:rPr>
                <a:t>distribuido en ranuras a 120º</a:t>
              </a:r>
              <a:endParaRPr lang="es-ES" altLang="es-ES" sz="1700">
                <a:effectLst>
                  <a:outerShdw blurRad="38100" dist="38100" dir="2700000" algn="tl">
                    <a:srgbClr val="000000"/>
                  </a:outerShdw>
                </a:effectLst>
              </a:endParaRPr>
            </a:p>
          </p:txBody>
        </p:sp>
        <p:sp>
          <p:nvSpPr>
            <p:cNvPr id="375830" name="AutoShape 2070"/>
            <p:cNvSpPr>
              <a:spLocks noChangeArrowheads="1"/>
            </p:cNvSpPr>
            <p:nvPr/>
          </p:nvSpPr>
          <p:spPr bwMode="auto">
            <a:xfrm>
              <a:off x="1752" y="2720"/>
              <a:ext cx="288" cy="240"/>
            </a:xfrm>
            <a:prstGeom prst="rightArrow">
              <a:avLst>
                <a:gd name="adj1" fmla="val 50000"/>
                <a:gd name="adj2" fmla="val 4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grpSp>
        <p:nvGrpSpPr>
          <p:cNvPr id="375838" name="Group 2078"/>
          <p:cNvGrpSpPr>
            <a:grpSpLocks/>
          </p:cNvGrpSpPr>
          <p:nvPr/>
        </p:nvGrpSpPr>
        <p:grpSpPr bwMode="auto">
          <a:xfrm>
            <a:off x="5283200" y="3581400"/>
            <a:ext cx="2895600" cy="1901825"/>
            <a:chOff x="3328" y="2256"/>
            <a:chExt cx="1824" cy="1198"/>
          </a:xfrm>
        </p:grpSpPr>
        <p:sp>
          <p:nvSpPr>
            <p:cNvPr id="375824" name="Text Box 2064"/>
            <p:cNvSpPr txBox="1">
              <a:spLocks noChangeArrowheads="1"/>
            </p:cNvSpPr>
            <p:nvPr/>
          </p:nvSpPr>
          <p:spPr bwMode="auto">
            <a:xfrm>
              <a:off x="3712" y="2428"/>
              <a:ext cx="1440" cy="404"/>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Aleatorio: de hilo esmaltado</a:t>
              </a:r>
              <a:endParaRPr lang="es-ES" altLang="es-ES" sz="1700">
                <a:effectLst>
                  <a:outerShdw blurRad="38100" dist="38100" dir="2700000" algn="tl">
                    <a:srgbClr val="000000"/>
                  </a:outerShdw>
                </a:effectLst>
              </a:endParaRPr>
            </a:p>
          </p:txBody>
        </p:sp>
        <p:sp>
          <p:nvSpPr>
            <p:cNvPr id="375825" name="Text Box 2065"/>
            <p:cNvSpPr txBox="1">
              <a:spLocks noChangeArrowheads="1"/>
            </p:cNvSpPr>
            <p:nvPr/>
          </p:nvSpPr>
          <p:spPr bwMode="auto">
            <a:xfrm>
              <a:off x="3712" y="2976"/>
              <a:ext cx="1440" cy="231"/>
            </a:xfrm>
            <a:prstGeom prst="rect">
              <a:avLst/>
            </a:prstGeom>
            <a:solidFill>
              <a:srgbClr val="CC0099"/>
            </a:solidFill>
            <a:ln>
              <a:noFill/>
            </a:ln>
            <a:effectLst>
              <a:outerShdw dist="53882" dir="2700000" algn="ctr" rotWithShape="0">
                <a:schemeClr val="bg2"/>
              </a:outerShdw>
            </a:effectLst>
            <a:extLs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Preformado</a:t>
              </a:r>
              <a:endParaRPr lang="es-ES" altLang="es-ES" sz="1700">
                <a:effectLst>
                  <a:outerShdw blurRad="38100" dist="38100" dir="2700000" algn="tl">
                    <a:srgbClr val="000000"/>
                  </a:outerShdw>
                </a:effectLst>
              </a:endParaRPr>
            </a:p>
          </p:txBody>
        </p:sp>
        <p:pic>
          <p:nvPicPr>
            <p:cNvPr id="375831" name="Picture 20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 y="2256"/>
              <a:ext cx="823" cy="119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pic>
      </p:grpSp>
      <p:sp>
        <p:nvSpPr>
          <p:cNvPr id="375833" name="AutoShape 2073"/>
          <p:cNvSpPr>
            <a:spLocks noChangeArrowheads="1"/>
          </p:cNvSpPr>
          <p:nvPr/>
        </p:nvSpPr>
        <p:spPr bwMode="auto">
          <a:xfrm>
            <a:off x="4038600" y="5751513"/>
            <a:ext cx="457200" cy="381000"/>
          </a:xfrm>
          <a:prstGeom prst="rightArrow">
            <a:avLst>
              <a:gd name="adj1" fmla="val 50000"/>
              <a:gd name="adj2" fmla="val 4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5834"/>
                                        </p:tgtEl>
                                        <p:attrNameLst>
                                          <p:attrName>style.visibility</p:attrName>
                                        </p:attrNameLst>
                                      </p:cBhvr>
                                      <p:to>
                                        <p:strVal val="visible"/>
                                      </p:to>
                                    </p:set>
                                    <p:animEffect transition="in" filter="dissolve">
                                      <p:cBhvr>
                                        <p:cTn id="7" dur="500"/>
                                        <p:tgtEl>
                                          <p:spTgt spid="375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75835"/>
                                        </p:tgtEl>
                                        <p:attrNameLst>
                                          <p:attrName>style.visibility</p:attrName>
                                        </p:attrNameLst>
                                      </p:cBhvr>
                                      <p:to>
                                        <p:strVal val="visible"/>
                                      </p:to>
                                    </p:set>
                                    <p:animEffect transition="in" filter="dissolve">
                                      <p:cBhvr>
                                        <p:cTn id="12" dur="500"/>
                                        <p:tgtEl>
                                          <p:spTgt spid="3758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75836"/>
                                        </p:tgtEl>
                                        <p:attrNameLst>
                                          <p:attrName>style.visibility</p:attrName>
                                        </p:attrNameLst>
                                      </p:cBhvr>
                                      <p:to>
                                        <p:strVal val="visible"/>
                                      </p:to>
                                    </p:set>
                                    <p:animEffect transition="in" filter="dissolve">
                                      <p:cBhvr>
                                        <p:cTn id="17" dur="500"/>
                                        <p:tgtEl>
                                          <p:spTgt spid="3758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75837"/>
                                        </p:tgtEl>
                                        <p:attrNameLst>
                                          <p:attrName>style.visibility</p:attrName>
                                        </p:attrNameLst>
                                      </p:cBhvr>
                                      <p:to>
                                        <p:strVal val="visible"/>
                                      </p:to>
                                    </p:set>
                                    <p:animEffect transition="in" filter="dissolve">
                                      <p:cBhvr>
                                        <p:cTn id="22" dur="500"/>
                                        <p:tgtEl>
                                          <p:spTgt spid="3758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75838"/>
                                        </p:tgtEl>
                                        <p:attrNameLst>
                                          <p:attrName>style.visibility</p:attrName>
                                        </p:attrNameLst>
                                      </p:cBhvr>
                                      <p:to>
                                        <p:strVal val="visible"/>
                                      </p:to>
                                    </p:set>
                                    <p:animEffect transition="in" filter="dissolve">
                                      <p:cBhvr>
                                        <p:cTn id="27" dur="500"/>
                                        <p:tgtEl>
                                          <p:spTgt spid="3758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5817"/>
                                        </p:tgtEl>
                                        <p:attrNameLst>
                                          <p:attrName>style.visibility</p:attrName>
                                        </p:attrNameLst>
                                      </p:cBhvr>
                                      <p:to>
                                        <p:strVal val="visible"/>
                                      </p:to>
                                    </p:set>
                                    <p:animEffect transition="in" filter="dissolve">
                                      <p:cBhvr>
                                        <p:cTn id="32" dur="500"/>
                                        <p:tgtEl>
                                          <p:spTgt spid="3758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5833"/>
                                        </p:tgtEl>
                                        <p:attrNameLst>
                                          <p:attrName>style.visibility</p:attrName>
                                        </p:attrNameLst>
                                      </p:cBhvr>
                                      <p:to>
                                        <p:strVal val="visible"/>
                                      </p:to>
                                    </p:set>
                                    <p:animEffect transition="in" filter="dissolve">
                                      <p:cBhvr>
                                        <p:cTn id="37" dur="500"/>
                                        <p:tgtEl>
                                          <p:spTgt spid="375833"/>
                                        </p:tgtEl>
                                      </p:cBhvr>
                                    </p:animEffect>
                                  </p:childTnLst>
                                </p:cTn>
                              </p:par>
                            </p:childTnLst>
                          </p:cTn>
                        </p:par>
                        <p:par>
                          <p:cTn id="38" fill="hold" nodeType="afterGroup">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375819"/>
                                        </p:tgtEl>
                                        <p:attrNameLst>
                                          <p:attrName>style.visibility</p:attrName>
                                        </p:attrNameLst>
                                      </p:cBhvr>
                                      <p:to>
                                        <p:strVal val="visible"/>
                                      </p:to>
                                    </p:set>
                                    <p:animEffect transition="in" filter="dissolve">
                                      <p:cBhvr>
                                        <p:cTn id="41" dur="500"/>
                                        <p:tgtEl>
                                          <p:spTgt spid="375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7" grpId="0" animBg="1" autoUpdateAnimBg="0"/>
      <p:bldP spid="375819" grpId="0" animBg="1" autoUpdateAnimBg="0"/>
      <p:bldP spid="3758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1234" name="Group 1026"/>
          <p:cNvGrpSpPr>
            <a:grpSpLocks/>
          </p:cNvGrpSpPr>
          <p:nvPr/>
        </p:nvGrpSpPr>
        <p:grpSpPr bwMode="auto">
          <a:xfrm>
            <a:off x="3857625" y="398463"/>
            <a:ext cx="4465638" cy="3048000"/>
            <a:chOff x="2611" y="336"/>
            <a:chExt cx="2813" cy="1920"/>
          </a:xfrm>
        </p:grpSpPr>
        <p:sp>
          <p:nvSpPr>
            <p:cNvPr id="351235" name="Rectangle 1027"/>
            <p:cNvSpPr>
              <a:spLocks noChangeArrowheads="1"/>
            </p:cNvSpPr>
            <p:nvPr/>
          </p:nvSpPr>
          <p:spPr bwMode="auto">
            <a:xfrm>
              <a:off x="2611" y="336"/>
              <a:ext cx="2813" cy="1901"/>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51236" name="Picture 1028" descr="C:\Mis documentos\Plaza Titular de Universidad\fotos nuevas\tanqu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 y="344"/>
              <a:ext cx="2812" cy="1912"/>
            </a:xfrm>
            <a:prstGeom prst="rect">
              <a:avLst/>
            </a:prstGeom>
            <a:noFill/>
            <a:extLst>
              <a:ext uri="{909E8E84-426E-40DD-AFC4-6F175D3DCCD1}">
                <a14:hiddenFill xmlns:a14="http://schemas.microsoft.com/office/drawing/2010/main">
                  <a:solidFill>
                    <a:srgbClr val="FFFFFF"/>
                  </a:solidFill>
                </a14:hiddenFill>
              </a:ext>
            </a:extLst>
          </p:spPr>
        </p:pic>
      </p:grpSp>
      <p:sp>
        <p:nvSpPr>
          <p:cNvPr id="351237" name="Rectangle 1029"/>
          <p:cNvSpPr>
            <a:spLocks noChangeArrowheads="1"/>
          </p:cNvSpPr>
          <p:nvPr/>
        </p:nvSpPr>
        <p:spPr bwMode="auto">
          <a:xfrm>
            <a:off x="152400" y="-76200"/>
            <a:ext cx="373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s-ES_tradnl" altLang="es-ES" sz="4000">
                <a:latin typeface="Tahoma" pitchFamily="34" charset="0"/>
              </a:rPr>
              <a:t>Procesos VPI</a:t>
            </a:r>
            <a:endParaRPr lang="es-ES_tradnl" altLang="es-ES" sz="4000" b="0">
              <a:latin typeface="Tahoma" pitchFamily="34" charset="0"/>
            </a:endParaRPr>
          </a:p>
        </p:txBody>
      </p:sp>
      <p:grpSp>
        <p:nvGrpSpPr>
          <p:cNvPr id="351238" name="Group 1030"/>
          <p:cNvGrpSpPr>
            <a:grpSpLocks/>
          </p:cNvGrpSpPr>
          <p:nvPr/>
        </p:nvGrpSpPr>
        <p:grpSpPr bwMode="auto">
          <a:xfrm>
            <a:off x="381000" y="931863"/>
            <a:ext cx="2971800" cy="2654300"/>
            <a:chOff x="203" y="587"/>
            <a:chExt cx="1872" cy="1672"/>
          </a:xfrm>
        </p:grpSpPr>
        <p:grpSp>
          <p:nvGrpSpPr>
            <p:cNvPr id="351239" name="Group 1031"/>
            <p:cNvGrpSpPr>
              <a:grpSpLocks/>
            </p:cNvGrpSpPr>
            <p:nvPr/>
          </p:nvGrpSpPr>
          <p:grpSpPr bwMode="auto">
            <a:xfrm>
              <a:off x="474" y="587"/>
              <a:ext cx="1486" cy="1296"/>
              <a:chOff x="480" y="816"/>
              <a:chExt cx="1486" cy="1296"/>
            </a:xfrm>
          </p:grpSpPr>
          <p:sp>
            <p:nvSpPr>
              <p:cNvPr id="351240" name="Rectangle 1032"/>
              <p:cNvSpPr>
                <a:spLocks noChangeArrowheads="1"/>
              </p:cNvSpPr>
              <p:nvPr/>
            </p:nvSpPr>
            <p:spPr bwMode="auto">
              <a:xfrm>
                <a:off x="480" y="816"/>
                <a:ext cx="1478" cy="1296"/>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51241" name="Picture 1033" descr="C:\Mis documentos\Plaza Titular de Universidad\fotos nuevas\vacío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816"/>
                <a:ext cx="1486" cy="1293"/>
              </a:xfrm>
              <a:prstGeom prst="rect">
                <a:avLst/>
              </a:prstGeom>
              <a:noFill/>
              <a:extLst>
                <a:ext uri="{909E8E84-426E-40DD-AFC4-6F175D3DCCD1}">
                  <a14:hiddenFill xmlns:a14="http://schemas.microsoft.com/office/drawing/2010/main">
                    <a:solidFill>
                      <a:srgbClr val="FFFFFF"/>
                    </a:solidFill>
                  </a14:hiddenFill>
                </a:ext>
              </a:extLst>
            </p:spPr>
          </p:pic>
        </p:grpSp>
        <p:sp>
          <p:nvSpPr>
            <p:cNvPr id="351242" name="Text Box 1034"/>
            <p:cNvSpPr txBox="1">
              <a:spLocks noChangeArrowheads="1"/>
            </p:cNvSpPr>
            <p:nvPr/>
          </p:nvSpPr>
          <p:spPr bwMode="auto">
            <a:xfrm>
              <a:off x="378" y="1855"/>
              <a:ext cx="1697" cy="40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spcBef>
                  <a:spcPct val="0"/>
                </a:spcBef>
              </a:pPr>
              <a:r>
                <a:rPr lang="es-ES_tradnl" altLang="es-ES" sz="1800" b="0">
                  <a:effectLst>
                    <a:outerShdw blurRad="38100" dist="38100" dir="2700000" algn="tl">
                      <a:srgbClr val="000000"/>
                    </a:outerShdw>
                  </a:effectLst>
                </a:rPr>
                <a:t>Precalentar el conjunto y</a:t>
              </a:r>
            </a:p>
            <a:p>
              <a:pPr algn="ctr">
                <a:spcBef>
                  <a:spcPct val="0"/>
                </a:spcBef>
              </a:pPr>
              <a:r>
                <a:rPr lang="es-ES_tradnl" altLang="es-ES" sz="1800" b="0">
                  <a:effectLst>
                    <a:outerShdw blurRad="38100" dist="38100" dir="2700000" algn="tl">
                      <a:srgbClr val="000000"/>
                    </a:outerShdw>
                  </a:effectLst>
                </a:rPr>
                <a:t>hacer vacío en el tanque</a:t>
              </a:r>
              <a:endParaRPr lang="es-ES_tradnl" altLang="es-ES" sz="2400" b="0">
                <a:effectLst/>
                <a:latin typeface="Times New Roman" pitchFamily="18" charset="0"/>
              </a:endParaRPr>
            </a:p>
          </p:txBody>
        </p:sp>
        <p:sp>
          <p:nvSpPr>
            <p:cNvPr id="351243" name="WordArt 1035"/>
            <p:cNvSpPr>
              <a:spLocks noChangeArrowheads="1" noChangeShapeType="1" noTextEdit="1"/>
            </p:cNvSpPr>
            <p:nvPr/>
          </p:nvSpPr>
          <p:spPr bwMode="auto">
            <a:xfrm>
              <a:off x="203" y="683"/>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grpSp>
        <p:nvGrpSpPr>
          <p:cNvPr id="351264" name="Group 1056"/>
          <p:cNvGrpSpPr>
            <a:grpSpLocks/>
          </p:cNvGrpSpPr>
          <p:nvPr/>
        </p:nvGrpSpPr>
        <p:grpSpPr bwMode="auto">
          <a:xfrm>
            <a:off x="3070225" y="3322638"/>
            <a:ext cx="2886075" cy="3311525"/>
            <a:chOff x="1934" y="2093"/>
            <a:chExt cx="1818" cy="2086"/>
          </a:xfrm>
        </p:grpSpPr>
        <p:grpSp>
          <p:nvGrpSpPr>
            <p:cNvPr id="351245" name="Group 1037"/>
            <p:cNvGrpSpPr>
              <a:grpSpLocks/>
            </p:cNvGrpSpPr>
            <p:nvPr/>
          </p:nvGrpSpPr>
          <p:grpSpPr bwMode="auto">
            <a:xfrm>
              <a:off x="2064" y="2477"/>
              <a:ext cx="1509" cy="1315"/>
              <a:chOff x="268" y="2688"/>
              <a:chExt cx="1509" cy="1315"/>
            </a:xfrm>
          </p:grpSpPr>
          <p:sp>
            <p:nvSpPr>
              <p:cNvPr id="351246" name="Rectangle 1038"/>
              <p:cNvSpPr>
                <a:spLocks noChangeArrowheads="1"/>
              </p:cNvSpPr>
              <p:nvPr/>
            </p:nvSpPr>
            <p:spPr bwMode="auto">
              <a:xfrm>
                <a:off x="278" y="2688"/>
                <a:ext cx="1478" cy="1315"/>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51247" name="Picture 1039" descr="C:\Mis documentos\Plaza Titular de Universidad\fotos nuevas\vacío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 y="2689"/>
                <a:ext cx="1509" cy="1311"/>
              </a:xfrm>
              <a:prstGeom prst="rect">
                <a:avLst/>
              </a:prstGeom>
              <a:noFill/>
              <a:extLst>
                <a:ext uri="{909E8E84-426E-40DD-AFC4-6F175D3DCCD1}">
                  <a14:hiddenFill xmlns:a14="http://schemas.microsoft.com/office/drawing/2010/main">
                    <a:solidFill>
                      <a:srgbClr val="FFFFFF"/>
                    </a:solidFill>
                  </a14:hiddenFill>
                </a:ext>
              </a:extLst>
            </p:spPr>
          </p:pic>
        </p:grpSp>
        <p:sp>
          <p:nvSpPr>
            <p:cNvPr id="351254" name="WordArt 1046"/>
            <p:cNvSpPr>
              <a:spLocks noChangeArrowheads="1" noChangeShapeType="1" noTextEdit="1"/>
            </p:cNvSpPr>
            <p:nvPr/>
          </p:nvSpPr>
          <p:spPr bwMode="auto">
            <a:xfrm>
              <a:off x="2142" y="2093"/>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sp>
          <p:nvSpPr>
            <p:cNvPr id="351255" name="Text Box 1047"/>
            <p:cNvSpPr txBox="1">
              <a:spLocks noChangeArrowheads="1"/>
            </p:cNvSpPr>
            <p:nvPr/>
          </p:nvSpPr>
          <p:spPr bwMode="auto">
            <a:xfrm>
              <a:off x="1934" y="3775"/>
              <a:ext cx="1818" cy="40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spcBef>
                  <a:spcPct val="0"/>
                </a:spcBef>
              </a:pPr>
              <a:r>
                <a:rPr lang="es-ES_tradnl" altLang="es-ES" sz="1800" b="0">
                  <a:effectLst>
                    <a:outerShdw blurRad="38100" dist="38100" dir="2700000" algn="tl">
                      <a:srgbClr val="000000"/>
                    </a:outerShdw>
                  </a:effectLst>
                </a:rPr>
                <a:t>Esperar tiempo de impreg-</a:t>
              </a:r>
            </a:p>
            <a:p>
              <a:pPr algn="ctr">
                <a:spcBef>
                  <a:spcPct val="0"/>
                </a:spcBef>
              </a:pPr>
              <a:r>
                <a:rPr lang="es-ES_tradnl" altLang="es-ES" sz="1800" b="0">
                  <a:effectLst>
                    <a:outerShdw blurRad="38100" dist="38100" dir="2700000" algn="tl">
                      <a:srgbClr val="000000"/>
                    </a:outerShdw>
                  </a:effectLst>
                </a:rPr>
                <a:t>nación y eliminar vacío</a:t>
              </a:r>
              <a:endParaRPr lang="es-ES_tradnl" altLang="es-ES" sz="2400" b="0">
                <a:effectLst/>
                <a:latin typeface="Times New Roman" pitchFamily="18" charset="0"/>
              </a:endParaRPr>
            </a:p>
          </p:txBody>
        </p:sp>
      </p:grpSp>
      <p:grpSp>
        <p:nvGrpSpPr>
          <p:cNvPr id="351256" name="Group 1048"/>
          <p:cNvGrpSpPr>
            <a:grpSpLocks/>
          </p:cNvGrpSpPr>
          <p:nvPr/>
        </p:nvGrpSpPr>
        <p:grpSpPr bwMode="auto">
          <a:xfrm>
            <a:off x="6170613" y="3263900"/>
            <a:ext cx="2851150" cy="3340100"/>
            <a:chOff x="3887" y="2056"/>
            <a:chExt cx="1796" cy="2104"/>
          </a:xfrm>
        </p:grpSpPr>
        <p:grpSp>
          <p:nvGrpSpPr>
            <p:cNvPr id="351257" name="Group 1049"/>
            <p:cNvGrpSpPr>
              <a:grpSpLocks/>
            </p:cNvGrpSpPr>
            <p:nvPr/>
          </p:nvGrpSpPr>
          <p:grpSpPr bwMode="auto">
            <a:xfrm>
              <a:off x="4011" y="2459"/>
              <a:ext cx="1513" cy="1315"/>
              <a:chOff x="4048" y="2688"/>
              <a:chExt cx="1513" cy="1315"/>
            </a:xfrm>
          </p:grpSpPr>
          <p:sp>
            <p:nvSpPr>
              <p:cNvPr id="351258" name="Rectangle 1050"/>
              <p:cNvSpPr>
                <a:spLocks noChangeArrowheads="1"/>
              </p:cNvSpPr>
              <p:nvPr/>
            </p:nvSpPr>
            <p:spPr bwMode="auto">
              <a:xfrm>
                <a:off x="4048" y="2688"/>
                <a:ext cx="1503" cy="1315"/>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51259" name="Picture 1051" descr="C:\Mis documentos\Plaza Titular de Universidad\fotos nuevas\vacío4.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2" y="2688"/>
                <a:ext cx="1509" cy="1311"/>
              </a:xfrm>
              <a:prstGeom prst="rect">
                <a:avLst/>
              </a:prstGeom>
              <a:noFill/>
              <a:extLst>
                <a:ext uri="{909E8E84-426E-40DD-AFC4-6F175D3DCCD1}">
                  <a14:hiddenFill xmlns:a14="http://schemas.microsoft.com/office/drawing/2010/main">
                    <a:solidFill>
                      <a:srgbClr val="FFFFFF"/>
                    </a:solidFill>
                  </a14:hiddenFill>
                </a:ext>
              </a:extLst>
            </p:spPr>
          </p:pic>
        </p:grpSp>
        <p:sp>
          <p:nvSpPr>
            <p:cNvPr id="351260" name="WordArt 1052"/>
            <p:cNvSpPr>
              <a:spLocks noChangeArrowheads="1" noChangeShapeType="1" noTextEdit="1"/>
            </p:cNvSpPr>
            <p:nvPr/>
          </p:nvSpPr>
          <p:spPr bwMode="auto">
            <a:xfrm>
              <a:off x="5358" y="2056"/>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4</a:t>
              </a:r>
            </a:p>
          </p:txBody>
        </p:sp>
        <p:sp>
          <p:nvSpPr>
            <p:cNvPr id="351261" name="Text Box 1053"/>
            <p:cNvSpPr txBox="1">
              <a:spLocks noChangeArrowheads="1"/>
            </p:cNvSpPr>
            <p:nvPr/>
          </p:nvSpPr>
          <p:spPr bwMode="auto">
            <a:xfrm>
              <a:off x="3887" y="3756"/>
              <a:ext cx="1796" cy="40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spcBef>
                  <a:spcPct val="0"/>
                </a:spcBef>
              </a:pPr>
              <a:r>
                <a:rPr lang="es-ES_tradnl" altLang="es-ES" sz="1800" b="0">
                  <a:effectLst>
                    <a:outerShdw blurRad="38100" dist="38100" dir="2700000" algn="tl">
                      <a:srgbClr val="000000"/>
                    </a:outerShdw>
                  </a:effectLst>
                </a:rPr>
                <a:t>Transferir resina al tanque</a:t>
              </a:r>
            </a:p>
            <a:p>
              <a:pPr algn="ctr">
                <a:spcBef>
                  <a:spcPct val="0"/>
                </a:spcBef>
              </a:pPr>
              <a:r>
                <a:rPr lang="es-ES_tradnl" altLang="es-ES" sz="1800" b="0">
                  <a:effectLst>
                    <a:outerShdw blurRad="38100" dist="38100" dir="2700000" algn="tl">
                      <a:srgbClr val="000000"/>
                    </a:outerShdw>
                  </a:effectLst>
                </a:rPr>
                <a:t>y hacer curado en horno</a:t>
              </a:r>
              <a:endParaRPr lang="es-ES_tradnl" altLang="es-ES" sz="2400" b="0">
                <a:effectLst/>
                <a:latin typeface="Times New Roman" pitchFamily="18" charset="0"/>
              </a:endParaRPr>
            </a:p>
          </p:txBody>
        </p:sp>
      </p:grpSp>
      <p:sp>
        <p:nvSpPr>
          <p:cNvPr id="351262" name="Text Box 1054"/>
          <p:cNvSpPr txBox="1">
            <a:spLocks noChangeArrowheads="1"/>
          </p:cNvSpPr>
          <p:nvPr/>
        </p:nvSpPr>
        <p:spPr bwMode="auto">
          <a:xfrm>
            <a:off x="3962400" y="2743200"/>
            <a:ext cx="198755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0"/>
              </a:spcBef>
            </a:pPr>
            <a:r>
              <a:rPr lang="es-ES_tradnl" altLang="es-ES" sz="1700">
                <a:effectLst>
                  <a:outerShdw blurRad="38100" dist="38100" dir="2700000" algn="tl">
                    <a:srgbClr val="000000"/>
                  </a:outerShdw>
                </a:effectLst>
              </a:rPr>
              <a:t>Proceso VPI </a:t>
            </a:r>
          </a:p>
          <a:p>
            <a:pPr algn="ctr">
              <a:spcBef>
                <a:spcPct val="0"/>
              </a:spcBef>
            </a:pPr>
            <a:r>
              <a:rPr lang="es-ES_tradnl" altLang="es-ES" sz="1700">
                <a:effectLst>
                  <a:outerShdw blurRad="38100" dist="38100" dir="2700000" algn="tl">
                    <a:srgbClr val="000000"/>
                  </a:outerShdw>
                </a:effectLst>
              </a:rPr>
              <a:t>de VonRoll-Isola</a:t>
            </a:r>
            <a:endParaRPr lang="es-ES_tradnl" altLang="es-ES" sz="2400" b="0">
              <a:effectLst/>
              <a:latin typeface="Times New Roman" pitchFamily="18" charset="0"/>
            </a:endParaRPr>
          </a:p>
        </p:txBody>
      </p:sp>
      <p:grpSp>
        <p:nvGrpSpPr>
          <p:cNvPr id="351263" name="Group 1055"/>
          <p:cNvGrpSpPr>
            <a:grpSpLocks/>
          </p:cNvGrpSpPr>
          <p:nvPr/>
        </p:nvGrpSpPr>
        <p:grpSpPr bwMode="auto">
          <a:xfrm>
            <a:off x="203200" y="3263900"/>
            <a:ext cx="2692400" cy="3338513"/>
            <a:chOff x="91" y="2056"/>
            <a:chExt cx="1696" cy="2103"/>
          </a:xfrm>
        </p:grpSpPr>
        <p:sp>
          <p:nvSpPr>
            <p:cNvPr id="351249" name="Text Box 1041"/>
            <p:cNvSpPr txBox="1">
              <a:spLocks noChangeArrowheads="1"/>
            </p:cNvSpPr>
            <p:nvPr/>
          </p:nvSpPr>
          <p:spPr bwMode="auto">
            <a:xfrm>
              <a:off x="91" y="3755"/>
              <a:ext cx="1696" cy="40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spcBef>
                  <a:spcPct val="0"/>
                </a:spcBef>
              </a:pPr>
              <a:r>
                <a:rPr lang="es-ES_tradnl" altLang="es-ES" sz="1800" b="0">
                  <a:effectLst>
                    <a:outerShdw blurRad="38100" dist="38100" dir="2700000" algn="tl">
                      <a:srgbClr val="000000"/>
                    </a:outerShdw>
                  </a:effectLst>
                </a:rPr>
                <a:t>Transferir resina impreg-</a:t>
              </a:r>
            </a:p>
            <a:p>
              <a:pPr algn="ctr">
                <a:spcBef>
                  <a:spcPct val="0"/>
                </a:spcBef>
              </a:pPr>
              <a:r>
                <a:rPr lang="es-ES_tradnl" altLang="es-ES" sz="1800" b="0">
                  <a:effectLst>
                    <a:outerShdw blurRad="38100" dist="38100" dir="2700000" algn="tl">
                      <a:srgbClr val="000000"/>
                    </a:outerShdw>
                  </a:effectLst>
                </a:rPr>
                <a:t>nación debido al vacío</a:t>
              </a:r>
              <a:endParaRPr lang="es-ES_tradnl" altLang="es-ES" sz="2400" b="0">
                <a:effectLst/>
                <a:latin typeface="Times New Roman" pitchFamily="18" charset="0"/>
              </a:endParaRPr>
            </a:p>
          </p:txBody>
        </p:sp>
        <p:grpSp>
          <p:nvGrpSpPr>
            <p:cNvPr id="351251" name="Group 1043"/>
            <p:cNvGrpSpPr>
              <a:grpSpLocks/>
            </p:cNvGrpSpPr>
            <p:nvPr/>
          </p:nvGrpSpPr>
          <p:grpSpPr bwMode="auto">
            <a:xfrm>
              <a:off x="170" y="2477"/>
              <a:ext cx="1510" cy="1315"/>
              <a:chOff x="2160" y="2694"/>
              <a:chExt cx="1510" cy="1315"/>
            </a:xfrm>
          </p:grpSpPr>
          <p:sp>
            <p:nvSpPr>
              <p:cNvPr id="351252" name="Rectangle 1044"/>
              <p:cNvSpPr>
                <a:spLocks noChangeArrowheads="1"/>
              </p:cNvSpPr>
              <p:nvPr/>
            </p:nvSpPr>
            <p:spPr bwMode="auto">
              <a:xfrm>
                <a:off x="2160" y="2694"/>
                <a:ext cx="1503" cy="1315"/>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51253" name="Picture 1045" descr="C:\Mis documentos\Plaza Titular de Universidad\fotos nuevas\vacío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1" y="2697"/>
                <a:ext cx="1509" cy="1311"/>
              </a:xfrm>
              <a:prstGeom prst="rect">
                <a:avLst/>
              </a:prstGeom>
              <a:noFill/>
              <a:extLst>
                <a:ext uri="{909E8E84-426E-40DD-AFC4-6F175D3DCCD1}">
                  <a14:hiddenFill xmlns:a14="http://schemas.microsoft.com/office/drawing/2010/main">
                    <a:solidFill>
                      <a:srgbClr val="FFFFFF"/>
                    </a:solidFill>
                  </a14:hiddenFill>
                </a:ext>
              </a:extLst>
            </p:spPr>
          </p:pic>
        </p:grpSp>
        <p:sp>
          <p:nvSpPr>
            <p:cNvPr id="351248" name="WordArt 1040"/>
            <p:cNvSpPr>
              <a:spLocks noChangeArrowheads="1" noChangeShapeType="1" noTextEdit="1"/>
            </p:cNvSpPr>
            <p:nvPr/>
          </p:nvSpPr>
          <p:spPr bwMode="auto">
            <a:xfrm>
              <a:off x="179" y="2056"/>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grpSp>
      <p:sp>
        <p:nvSpPr>
          <p:cNvPr id="351265" name="Text Box 1057"/>
          <p:cNvSpPr txBox="1">
            <a:spLocks noChangeArrowheads="1"/>
          </p:cNvSpPr>
          <p:nvPr/>
        </p:nvSpPr>
        <p:spPr bwMode="auto">
          <a:xfrm>
            <a:off x="5562600" y="31242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1238"/>
                                        </p:tgtEl>
                                        <p:attrNameLst>
                                          <p:attrName>style.visibility</p:attrName>
                                        </p:attrNameLst>
                                      </p:cBhvr>
                                      <p:to>
                                        <p:strVal val="visible"/>
                                      </p:to>
                                    </p:set>
                                    <p:anim calcmode="lin" valueType="num">
                                      <p:cBhvr additive="base">
                                        <p:cTn id="7" dur="500" fill="hold"/>
                                        <p:tgtEl>
                                          <p:spTgt spid="351238"/>
                                        </p:tgtEl>
                                        <p:attrNameLst>
                                          <p:attrName>ppt_x</p:attrName>
                                        </p:attrNameLst>
                                      </p:cBhvr>
                                      <p:tavLst>
                                        <p:tav tm="0">
                                          <p:val>
                                            <p:strVal val="0-#ppt_w/2"/>
                                          </p:val>
                                        </p:tav>
                                        <p:tav tm="100000">
                                          <p:val>
                                            <p:strVal val="#ppt_x"/>
                                          </p:val>
                                        </p:tav>
                                      </p:tavLst>
                                    </p:anim>
                                    <p:anim calcmode="lin" valueType="num">
                                      <p:cBhvr additive="base">
                                        <p:cTn id="8" dur="500" fill="hold"/>
                                        <p:tgtEl>
                                          <p:spTgt spid="3512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51263"/>
                                        </p:tgtEl>
                                        <p:attrNameLst>
                                          <p:attrName>style.visibility</p:attrName>
                                        </p:attrNameLst>
                                      </p:cBhvr>
                                      <p:to>
                                        <p:strVal val="visible"/>
                                      </p:to>
                                    </p:set>
                                    <p:anim calcmode="lin" valueType="num">
                                      <p:cBhvr additive="base">
                                        <p:cTn id="13" dur="500" fill="hold"/>
                                        <p:tgtEl>
                                          <p:spTgt spid="351263"/>
                                        </p:tgtEl>
                                        <p:attrNameLst>
                                          <p:attrName>ppt_x</p:attrName>
                                        </p:attrNameLst>
                                      </p:cBhvr>
                                      <p:tavLst>
                                        <p:tav tm="0">
                                          <p:val>
                                            <p:strVal val="0-#ppt_w/2"/>
                                          </p:val>
                                        </p:tav>
                                        <p:tav tm="100000">
                                          <p:val>
                                            <p:strVal val="#ppt_x"/>
                                          </p:val>
                                        </p:tav>
                                      </p:tavLst>
                                    </p:anim>
                                    <p:anim calcmode="lin" valueType="num">
                                      <p:cBhvr additive="base">
                                        <p:cTn id="14" dur="500" fill="hold"/>
                                        <p:tgtEl>
                                          <p:spTgt spid="3512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1264"/>
                                        </p:tgtEl>
                                        <p:attrNameLst>
                                          <p:attrName>style.visibility</p:attrName>
                                        </p:attrNameLst>
                                      </p:cBhvr>
                                      <p:to>
                                        <p:strVal val="visible"/>
                                      </p:to>
                                    </p:set>
                                    <p:anim calcmode="lin" valueType="num">
                                      <p:cBhvr additive="base">
                                        <p:cTn id="19" dur="500" fill="hold"/>
                                        <p:tgtEl>
                                          <p:spTgt spid="351264"/>
                                        </p:tgtEl>
                                        <p:attrNameLst>
                                          <p:attrName>ppt_x</p:attrName>
                                        </p:attrNameLst>
                                      </p:cBhvr>
                                      <p:tavLst>
                                        <p:tav tm="0">
                                          <p:val>
                                            <p:strVal val="#ppt_x"/>
                                          </p:val>
                                        </p:tav>
                                        <p:tav tm="100000">
                                          <p:val>
                                            <p:strVal val="#ppt_x"/>
                                          </p:val>
                                        </p:tav>
                                      </p:tavLst>
                                    </p:anim>
                                    <p:anim calcmode="lin" valueType="num">
                                      <p:cBhvr additive="base">
                                        <p:cTn id="20" dur="500" fill="hold"/>
                                        <p:tgtEl>
                                          <p:spTgt spid="3512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351256"/>
                                        </p:tgtEl>
                                        <p:attrNameLst>
                                          <p:attrName>style.visibility</p:attrName>
                                        </p:attrNameLst>
                                      </p:cBhvr>
                                      <p:to>
                                        <p:strVal val="visible"/>
                                      </p:to>
                                    </p:set>
                                    <p:anim calcmode="lin" valueType="num">
                                      <p:cBhvr additive="base">
                                        <p:cTn id="25" dur="500" fill="hold"/>
                                        <p:tgtEl>
                                          <p:spTgt spid="351256"/>
                                        </p:tgtEl>
                                        <p:attrNameLst>
                                          <p:attrName>ppt_x</p:attrName>
                                        </p:attrNameLst>
                                      </p:cBhvr>
                                      <p:tavLst>
                                        <p:tav tm="0">
                                          <p:val>
                                            <p:strVal val="1+#ppt_w/2"/>
                                          </p:val>
                                        </p:tav>
                                        <p:tav tm="100000">
                                          <p:val>
                                            <p:strVal val="#ppt_x"/>
                                          </p:val>
                                        </p:tav>
                                      </p:tavLst>
                                    </p:anim>
                                    <p:anim calcmode="lin" valueType="num">
                                      <p:cBhvr additive="base">
                                        <p:cTn id="26" dur="500" fill="hold"/>
                                        <p:tgtEl>
                                          <p:spTgt spid="351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026" name="Group 2050"/>
          <p:cNvGrpSpPr>
            <a:grpSpLocks/>
          </p:cNvGrpSpPr>
          <p:nvPr/>
        </p:nvGrpSpPr>
        <p:grpSpPr bwMode="auto">
          <a:xfrm>
            <a:off x="679450" y="2209800"/>
            <a:ext cx="3663950" cy="3743325"/>
            <a:chOff x="288" y="785"/>
            <a:chExt cx="2308" cy="2358"/>
          </a:xfrm>
        </p:grpSpPr>
        <p:grpSp>
          <p:nvGrpSpPr>
            <p:cNvPr id="385027" name="Group 2051"/>
            <p:cNvGrpSpPr>
              <a:grpSpLocks/>
            </p:cNvGrpSpPr>
            <p:nvPr/>
          </p:nvGrpSpPr>
          <p:grpSpPr bwMode="auto">
            <a:xfrm>
              <a:off x="720" y="785"/>
              <a:ext cx="1428" cy="1471"/>
              <a:chOff x="816" y="672"/>
              <a:chExt cx="1428" cy="1471"/>
            </a:xfrm>
          </p:grpSpPr>
          <p:sp>
            <p:nvSpPr>
              <p:cNvPr id="385028" name="Rectangle 2052"/>
              <p:cNvSpPr>
                <a:spLocks noChangeArrowheads="1"/>
              </p:cNvSpPr>
              <p:nvPr/>
            </p:nvSpPr>
            <p:spPr bwMode="auto">
              <a:xfrm>
                <a:off x="816" y="672"/>
                <a:ext cx="1424" cy="1464"/>
              </a:xfrm>
              <a:prstGeom prst="rect">
                <a:avLst/>
              </a:prstGeom>
              <a:solidFill>
                <a:srgbClr val="C0C0C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85029" name="Picture 2053" descr="C:\Mis documentos\CLASE\fotos\motor antigu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672"/>
                <a:ext cx="1428" cy="1471"/>
              </a:xfrm>
              <a:prstGeom prst="rect">
                <a:avLst/>
              </a:prstGeom>
              <a:noFill/>
              <a:extLst>
                <a:ext uri="{909E8E84-426E-40DD-AFC4-6F175D3DCCD1}">
                  <a14:hiddenFill xmlns:a14="http://schemas.microsoft.com/office/drawing/2010/main">
                    <a:solidFill>
                      <a:srgbClr val="FFFFFF"/>
                    </a:solidFill>
                  </a14:hiddenFill>
                </a:ext>
              </a:extLst>
            </p:spPr>
          </p:pic>
        </p:grpSp>
        <p:sp>
          <p:nvSpPr>
            <p:cNvPr id="385030" name="Text Box 2054"/>
            <p:cNvSpPr txBox="1">
              <a:spLocks noChangeArrowheads="1"/>
            </p:cNvSpPr>
            <p:nvPr/>
          </p:nvSpPr>
          <p:spPr bwMode="auto">
            <a:xfrm>
              <a:off x="288" y="2270"/>
              <a:ext cx="2308" cy="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1700">
                  <a:effectLst>
                    <a:outerShdw blurRad="38100" dist="38100" dir="2700000" algn="tl">
                      <a:srgbClr val="000000"/>
                    </a:outerShdw>
                  </a:effectLst>
                </a:rPr>
                <a:t>Motor de 25kW, 200V para el accionamiento de una bomba.</a:t>
              </a:r>
            </a:p>
            <a:p>
              <a:pPr algn="ctr">
                <a:spcBef>
                  <a:spcPct val="0"/>
                </a:spcBef>
              </a:pPr>
              <a:r>
                <a:rPr lang="es-ES_tradnl" altLang="es-ES" sz="1700">
                  <a:effectLst>
                    <a:outerShdw blurRad="38100" dist="38100" dir="2700000" algn="tl">
                      <a:srgbClr val="000000"/>
                    </a:outerShdw>
                  </a:effectLst>
                </a:rPr>
                <a:t>Fabricado en Pittsburg por Westinghouse en 1900 en funcionamiento hasta 1978</a:t>
              </a:r>
              <a:endParaRPr lang="es-ES_tradnl" altLang="es-ES" sz="2400" b="0">
                <a:effectLst/>
                <a:latin typeface="Times New Roman" pitchFamily="18" charset="0"/>
              </a:endParaRPr>
            </a:p>
          </p:txBody>
        </p:sp>
      </p:grpSp>
      <p:grpSp>
        <p:nvGrpSpPr>
          <p:cNvPr id="385031" name="Group 2055"/>
          <p:cNvGrpSpPr>
            <a:grpSpLocks/>
          </p:cNvGrpSpPr>
          <p:nvPr/>
        </p:nvGrpSpPr>
        <p:grpSpPr bwMode="auto">
          <a:xfrm>
            <a:off x="5029200" y="1371600"/>
            <a:ext cx="3663950" cy="5257800"/>
            <a:chOff x="2784" y="672"/>
            <a:chExt cx="2308" cy="3312"/>
          </a:xfrm>
        </p:grpSpPr>
        <p:grpSp>
          <p:nvGrpSpPr>
            <p:cNvPr id="385032" name="Group 2056"/>
            <p:cNvGrpSpPr>
              <a:grpSpLocks/>
            </p:cNvGrpSpPr>
            <p:nvPr/>
          </p:nvGrpSpPr>
          <p:grpSpPr bwMode="auto">
            <a:xfrm>
              <a:off x="2784" y="672"/>
              <a:ext cx="2304" cy="2439"/>
              <a:chOff x="2784" y="672"/>
              <a:chExt cx="2304" cy="2439"/>
            </a:xfrm>
          </p:grpSpPr>
          <p:sp>
            <p:nvSpPr>
              <p:cNvPr id="385033" name="Rectangle 2057"/>
              <p:cNvSpPr>
                <a:spLocks noChangeArrowheads="1"/>
              </p:cNvSpPr>
              <p:nvPr/>
            </p:nvSpPr>
            <p:spPr bwMode="auto">
              <a:xfrm>
                <a:off x="2792" y="672"/>
                <a:ext cx="2296" cy="2432"/>
              </a:xfrm>
              <a:prstGeom prst="rect">
                <a:avLst/>
              </a:prstGeom>
              <a:solidFill>
                <a:srgbClr val="C0C0C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5034" name="Picture 2058" descr="C:\Mis documentos\CLASE\fotos\Motor de inducción muy gran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672"/>
                <a:ext cx="2292" cy="2439"/>
              </a:xfrm>
              <a:prstGeom prst="rect">
                <a:avLst/>
              </a:prstGeom>
              <a:noFill/>
              <a:extLst>
                <a:ext uri="{909E8E84-426E-40DD-AFC4-6F175D3DCCD1}">
                  <a14:hiddenFill xmlns:a14="http://schemas.microsoft.com/office/drawing/2010/main">
                    <a:solidFill>
                      <a:srgbClr val="FFFFFF"/>
                    </a:solidFill>
                  </a14:hiddenFill>
                </a:ext>
              </a:extLst>
            </p:spPr>
          </p:pic>
        </p:grpSp>
        <p:sp>
          <p:nvSpPr>
            <p:cNvPr id="385035" name="Text Box 2059"/>
            <p:cNvSpPr txBox="1">
              <a:spLocks noChangeArrowheads="1"/>
            </p:cNvSpPr>
            <p:nvPr/>
          </p:nvSpPr>
          <p:spPr bwMode="auto">
            <a:xfrm>
              <a:off x="2784" y="3111"/>
              <a:ext cx="2308" cy="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1700">
                  <a:effectLst>
                    <a:outerShdw blurRad="38100" dist="38100" dir="2700000" algn="tl">
                      <a:srgbClr val="000000"/>
                    </a:outerShdw>
                  </a:effectLst>
                </a:rPr>
                <a:t>Motor de inducción de 1000 kW, 4 kV y 3600 RPM para el accionamiento de un compresor. Fabricado por Westinghouse en la actualidad</a:t>
              </a:r>
              <a:endParaRPr lang="es-ES_tradnl" altLang="es-ES" sz="2400" b="0">
                <a:effectLst/>
                <a:latin typeface="Times New Roman" pitchFamily="18" charset="0"/>
              </a:endParaRPr>
            </a:p>
          </p:txBody>
        </p:sp>
      </p:grpSp>
      <p:sp>
        <p:nvSpPr>
          <p:cNvPr id="385036" name="Rectangle 2060"/>
          <p:cNvSpPr>
            <a:spLocks noChangeArrowheads="1"/>
          </p:cNvSpPr>
          <p:nvPr/>
        </p:nvSpPr>
        <p:spPr bwMode="auto">
          <a:xfrm>
            <a:off x="7620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s-ES_tradnl" altLang="es-ES" sz="4500">
                <a:latin typeface="Tahoma" pitchFamily="34" charset="0"/>
              </a:rPr>
              <a:t>7.5. Aspecto físico de los mo-tores asíncronos</a:t>
            </a:r>
            <a:endParaRPr lang="es-ES_tradnl" altLang="es-ES" sz="4000" b="0">
              <a:latin typeface="Tahoma" pitchFamily="34" charset="0"/>
            </a:endParaRPr>
          </a:p>
        </p:txBody>
      </p:sp>
      <p:sp>
        <p:nvSpPr>
          <p:cNvPr id="385037" name="Text Box 2061"/>
          <p:cNvSpPr txBox="1">
            <a:spLocks noChangeArrowheads="1"/>
          </p:cNvSpPr>
          <p:nvPr/>
        </p:nvSpPr>
        <p:spPr bwMode="auto">
          <a:xfrm>
            <a:off x="6019800" y="12954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
        <p:nvSpPr>
          <p:cNvPr id="385038" name="Text Box 2062"/>
          <p:cNvSpPr txBox="1">
            <a:spLocks noChangeArrowheads="1"/>
          </p:cNvSpPr>
          <p:nvPr/>
        </p:nvSpPr>
        <p:spPr bwMode="auto">
          <a:xfrm>
            <a:off x="1143000" y="1828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5031"/>
                                        </p:tgtEl>
                                        <p:attrNameLst>
                                          <p:attrName>style.visibility</p:attrName>
                                        </p:attrNameLst>
                                      </p:cBhvr>
                                      <p:to>
                                        <p:strVal val="visible"/>
                                      </p:to>
                                    </p:set>
                                    <p:animEffect transition="in" filter="dissolve">
                                      <p:cBhvr>
                                        <p:cTn id="7" dur="500"/>
                                        <p:tgtEl>
                                          <p:spTgt spid="385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050" name="Group 2050"/>
          <p:cNvGrpSpPr>
            <a:grpSpLocks/>
          </p:cNvGrpSpPr>
          <p:nvPr/>
        </p:nvGrpSpPr>
        <p:grpSpPr bwMode="auto">
          <a:xfrm>
            <a:off x="725488" y="990600"/>
            <a:ext cx="2322512" cy="1692275"/>
            <a:chOff x="480" y="528"/>
            <a:chExt cx="1463" cy="1066"/>
          </a:xfrm>
        </p:grpSpPr>
        <p:sp>
          <p:nvSpPr>
            <p:cNvPr id="386051" name="Rectangle 2051"/>
            <p:cNvSpPr>
              <a:spLocks noChangeArrowheads="1"/>
            </p:cNvSpPr>
            <p:nvPr/>
          </p:nvSpPr>
          <p:spPr bwMode="auto">
            <a:xfrm>
              <a:off x="480" y="528"/>
              <a:ext cx="1456" cy="1056"/>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52" name="Picture 2052" descr="C:\Mis documentos\CLASE\fotos\Fotor motor inducción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528"/>
              <a:ext cx="1463" cy="1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53" name="Group 2053"/>
          <p:cNvGrpSpPr>
            <a:grpSpLocks/>
          </p:cNvGrpSpPr>
          <p:nvPr/>
        </p:nvGrpSpPr>
        <p:grpSpPr bwMode="auto">
          <a:xfrm>
            <a:off x="3886200" y="990600"/>
            <a:ext cx="1727200" cy="1562100"/>
            <a:chOff x="2208" y="528"/>
            <a:chExt cx="1088" cy="984"/>
          </a:xfrm>
        </p:grpSpPr>
        <p:sp>
          <p:nvSpPr>
            <p:cNvPr id="386054" name="Rectangle 2054"/>
            <p:cNvSpPr>
              <a:spLocks noChangeArrowheads="1"/>
            </p:cNvSpPr>
            <p:nvPr/>
          </p:nvSpPr>
          <p:spPr bwMode="auto">
            <a:xfrm>
              <a:off x="2208" y="528"/>
              <a:ext cx="1080" cy="984"/>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55" name="Picture 2055" descr="C:\Mis documentos\CLASE\fotos\Foto motor inducción 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 y="528"/>
              <a:ext cx="1088" cy="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56" name="Group 2056"/>
          <p:cNvGrpSpPr>
            <a:grpSpLocks/>
          </p:cNvGrpSpPr>
          <p:nvPr/>
        </p:nvGrpSpPr>
        <p:grpSpPr bwMode="auto">
          <a:xfrm>
            <a:off x="6538913" y="998538"/>
            <a:ext cx="1919287" cy="1668462"/>
            <a:chOff x="3696" y="528"/>
            <a:chExt cx="1209" cy="1051"/>
          </a:xfrm>
        </p:grpSpPr>
        <p:sp>
          <p:nvSpPr>
            <p:cNvPr id="386057" name="Rectangle 2057"/>
            <p:cNvSpPr>
              <a:spLocks noChangeArrowheads="1"/>
            </p:cNvSpPr>
            <p:nvPr/>
          </p:nvSpPr>
          <p:spPr bwMode="auto">
            <a:xfrm>
              <a:off x="3696" y="528"/>
              <a:ext cx="1208" cy="1040"/>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58" name="Picture 2058" descr="C:\Mis documentos\CLASE\fotos\Foto motor inducción 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6" y="528"/>
              <a:ext cx="1209" cy="1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59" name="Group 2059"/>
          <p:cNvGrpSpPr>
            <a:grpSpLocks/>
          </p:cNvGrpSpPr>
          <p:nvPr/>
        </p:nvGrpSpPr>
        <p:grpSpPr bwMode="auto">
          <a:xfrm>
            <a:off x="685800" y="2933700"/>
            <a:ext cx="2090738" cy="1768475"/>
            <a:chOff x="488" y="1800"/>
            <a:chExt cx="1317" cy="1114"/>
          </a:xfrm>
        </p:grpSpPr>
        <p:sp>
          <p:nvSpPr>
            <p:cNvPr id="386060" name="Rectangle 2060"/>
            <p:cNvSpPr>
              <a:spLocks noChangeArrowheads="1"/>
            </p:cNvSpPr>
            <p:nvPr/>
          </p:nvSpPr>
          <p:spPr bwMode="auto">
            <a:xfrm>
              <a:off x="488" y="1800"/>
              <a:ext cx="1312" cy="1104"/>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61" name="Picture 2061" descr="C:\Mis documentos\CLASE\fotos\Foto motor inducción 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 y="1800"/>
              <a:ext cx="1301" cy="1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62" name="Group 2062"/>
          <p:cNvGrpSpPr>
            <a:grpSpLocks/>
          </p:cNvGrpSpPr>
          <p:nvPr/>
        </p:nvGrpSpPr>
        <p:grpSpPr bwMode="auto">
          <a:xfrm>
            <a:off x="3395663" y="2940050"/>
            <a:ext cx="2166937" cy="1555750"/>
            <a:chOff x="1920" y="1824"/>
            <a:chExt cx="1365" cy="980"/>
          </a:xfrm>
        </p:grpSpPr>
        <p:sp>
          <p:nvSpPr>
            <p:cNvPr id="386063" name="Rectangle 2063"/>
            <p:cNvSpPr>
              <a:spLocks noChangeArrowheads="1"/>
            </p:cNvSpPr>
            <p:nvPr/>
          </p:nvSpPr>
          <p:spPr bwMode="auto">
            <a:xfrm>
              <a:off x="1920" y="1824"/>
              <a:ext cx="1360" cy="976"/>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64" name="Picture 2064" descr="C:\Mis documentos\CLASE\fotos\Foto motor inducción 5.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1824"/>
              <a:ext cx="1365" cy="9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65" name="Group 2065"/>
          <p:cNvGrpSpPr>
            <a:grpSpLocks/>
          </p:cNvGrpSpPr>
          <p:nvPr/>
        </p:nvGrpSpPr>
        <p:grpSpPr bwMode="auto">
          <a:xfrm>
            <a:off x="6142038" y="2933700"/>
            <a:ext cx="2239962" cy="1562100"/>
            <a:chOff x="3648" y="1872"/>
            <a:chExt cx="1411" cy="984"/>
          </a:xfrm>
        </p:grpSpPr>
        <p:sp>
          <p:nvSpPr>
            <p:cNvPr id="386066" name="Rectangle 2066"/>
            <p:cNvSpPr>
              <a:spLocks noChangeArrowheads="1"/>
            </p:cNvSpPr>
            <p:nvPr/>
          </p:nvSpPr>
          <p:spPr bwMode="auto">
            <a:xfrm>
              <a:off x="3648" y="1872"/>
              <a:ext cx="1400" cy="984"/>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386067" name="Picture 2067" descr="C:\Mis documentos\CLASE\fotos\Foto motor inducción 6.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8" y="1872"/>
              <a:ext cx="1411" cy="9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68" name="Group 2068"/>
          <p:cNvGrpSpPr>
            <a:grpSpLocks/>
          </p:cNvGrpSpPr>
          <p:nvPr/>
        </p:nvGrpSpPr>
        <p:grpSpPr bwMode="auto">
          <a:xfrm>
            <a:off x="685800" y="4953000"/>
            <a:ext cx="1928813" cy="1676400"/>
            <a:chOff x="624" y="3072"/>
            <a:chExt cx="1215" cy="1056"/>
          </a:xfrm>
        </p:grpSpPr>
        <p:sp>
          <p:nvSpPr>
            <p:cNvPr id="386069" name="Rectangle 2069"/>
            <p:cNvSpPr>
              <a:spLocks noChangeArrowheads="1"/>
            </p:cNvSpPr>
            <p:nvPr/>
          </p:nvSpPr>
          <p:spPr bwMode="auto">
            <a:xfrm>
              <a:off x="624" y="3072"/>
              <a:ext cx="1200" cy="1056"/>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86070" name="Picture 2070" descr="C:\Mis documentos\CLASE\fotos\Foto motor inducción 7.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 y="3072"/>
              <a:ext cx="1215" cy="1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71" name="Group 2071"/>
          <p:cNvGrpSpPr>
            <a:grpSpLocks/>
          </p:cNvGrpSpPr>
          <p:nvPr/>
        </p:nvGrpSpPr>
        <p:grpSpPr bwMode="auto">
          <a:xfrm>
            <a:off x="3578225" y="4953000"/>
            <a:ext cx="1755775" cy="1403350"/>
            <a:chOff x="2112" y="3120"/>
            <a:chExt cx="1106" cy="884"/>
          </a:xfrm>
        </p:grpSpPr>
        <p:sp>
          <p:nvSpPr>
            <p:cNvPr id="386072" name="Rectangle 2072"/>
            <p:cNvSpPr>
              <a:spLocks noChangeArrowheads="1"/>
            </p:cNvSpPr>
            <p:nvPr/>
          </p:nvSpPr>
          <p:spPr bwMode="auto">
            <a:xfrm>
              <a:off x="2112" y="3120"/>
              <a:ext cx="1096" cy="880"/>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86073" name="Picture 2073" descr="C:\Mis documentos\CLASE\fotos\Foto motor inducción 8.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12" y="3120"/>
              <a:ext cx="1106" cy="8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6074" name="Group 2074"/>
          <p:cNvGrpSpPr>
            <a:grpSpLocks/>
          </p:cNvGrpSpPr>
          <p:nvPr/>
        </p:nvGrpSpPr>
        <p:grpSpPr bwMode="auto">
          <a:xfrm>
            <a:off x="6337300" y="4953000"/>
            <a:ext cx="1968500" cy="1530350"/>
            <a:chOff x="3744" y="3024"/>
            <a:chExt cx="1240" cy="964"/>
          </a:xfrm>
        </p:grpSpPr>
        <p:sp>
          <p:nvSpPr>
            <p:cNvPr id="386075" name="Rectangle 2075"/>
            <p:cNvSpPr>
              <a:spLocks noChangeArrowheads="1"/>
            </p:cNvSpPr>
            <p:nvPr/>
          </p:nvSpPr>
          <p:spPr bwMode="auto">
            <a:xfrm>
              <a:off x="3744" y="3024"/>
              <a:ext cx="1240" cy="960"/>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86076" name="Picture 2076" descr="C:\Mis documentos\CLASE\fotos\Foto motor inducción 9.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44" y="3024"/>
              <a:ext cx="1238" cy="964"/>
            </a:xfrm>
            <a:prstGeom prst="rect">
              <a:avLst/>
            </a:prstGeom>
            <a:noFill/>
            <a:extLst>
              <a:ext uri="{909E8E84-426E-40DD-AFC4-6F175D3DCCD1}">
                <a14:hiddenFill xmlns:a14="http://schemas.microsoft.com/office/drawing/2010/main">
                  <a:solidFill>
                    <a:srgbClr val="FFFFFF"/>
                  </a:solidFill>
                </a14:hiddenFill>
              </a:ext>
            </a:extLst>
          </p:spPr>
        </p:pic>
      </p:grpSp>
      <p:sp>
        <p:nvSpPr>
          <p:cNvPr id="386077" name="Rectangle 2077"/>
          <p:cNvSpPr>
            <a:spLocks noChangeArrowheads="1"/>
          </p:cNvSpPr>
          <p:nvPr/>
        </p:nvSpPr>
        <p:spPr bwMode="auto">
          <a:xfrm>
            <a:off x="762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s-ES_tradnl" altLang="es-ES" sz="3800">
                <a:latin typeface="Tahoma" pitchFamily="34" charset="0"/>
              </a:rPr>
              <a:t>7.5. Aspecto físico II: motores de BT</a:t>
            </a:r>
            <a:endParaRPr lang="es-ES_tradnl" altLang="es-ES" sz="4000" b="0">
              <a:latin typeface="Tahoma" pitchFamily="34" charset="0"/>
            </a:endParaRPr>
          </a:p>
        </p:txBody>
      </p:sp>
      <p:sp>
        <p:nvSpPr>
          <p:cNvPr id="386078" name="Text Box 2078"/>
          <p:cNvSpPr txBox="1">
            <a:spLocks noChangeArrowheads="1"/>
          </p:cNvSpPr>
          <p:nvPr/>
        </p:nvSpPr>
        <p:spPr bwMode="auto">
          <a:xfrm>
            <a:off x="2667000" y="4479925"/>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074" name="Group 1026"/>
          <p:cNvGrpSpPr>
            <a:grpSpLocks/>
          </p:cNvGrpSpPr>
          <p:nvPr/>
        </p:nvGrpSpPr>
        <p:grpSpPr bwMode="auto">
          <a:xfrm>
            <a:off x="304800" y="3048000"/>
            <a:ext cx="8501063" cy="2035175"/>
            <a:chOff x="288" y="1392"/>
            <a:chExt cx="5355" cy="1282"/>
          </a:xfrm>
        </p:grpSpPr>
        <p:sp>
          <p:nvSpPr>
            <p:cNvPr id="387075" name="Rectangle 1027"/>
            <p:cNvSpPr>
              <a:spLocks noChangeArrowheads="1"/>
            </p:cNvSpPr>
            <p:nvPr/>
          </p:nvSpPr>
          <p:spPr bwMode="auto">
            <a:xfrm>
              <a:off x="288" y="1392"/>
              <a:ext cx="5344" cy="1272"/>
            </a:xfrm>
            <a:prstGeom prst="rect">
              <a:avLst/>
            </a:prstGeom>
            <a:solidFill>
              <a:srgbClr val="FFFF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87076" name="Picture 1028" descr="C:\Mis documentos\CLASE\fotos\Formas constructivas motores inducció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 y="1400"/>
              <a:ext cx="5338" cy="1274"/>
            </a:xfrm>
            <a:prstGeom prst="rect">
              <a:avLst/>
            </a:prstGeom>
            <a:noFill/>
            <a:extLst>
              <a:ext uri="{909E8E84-426E-40DD-AFC4-6F175D3DCCD1}">
                <a14:hiddenFill xmlns:a14="http://schemas.microsoft.com/office/drawing/2010/main">
                  <a:solidFill>
                    <a:srgbClr val="FFFFFF"/>
                  </a:solidFill>
                </a14:hiddenFill>
              </a:ext>
            </a:extLst>
          </p:spPr>
        </p:pic>
      </p:grpSp>
      <p:sp>
        <p:nvSpPr>
          <p:cNvPr id="387081" name="Rectangle 1033"/>
          <p:cNvSpPr>
            <a:spLocks noChangeArrowheads="1"/>
          </p:cNvSpPr>
          <p:nvPr/>
        </p:nvSpPr>
        <p:spPr bwMode="auto">
          <a:xfrm>
            <a:off x="381000" y="12192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7.6. Aspecto físico III: formas constructivas normalizadas</a:t>
            </a:r>
            <a:endParaRPr lang="es-ES_tradnl" altLang="es-ES" sz="4000" b="0">
              <a:latin typeface="Tahoma" pitchFamily="34" charset="0"/>
            </a:endParaRPr>
          </a:p>
        </p:txBody>
      </p:sp>
      <p:sp>
        <p:nvSpPr>
          <p:cNvPr id="387082" name="Text Box 1034"/>
          <p:cNvSpPr txBox="1">
            <a:spLocks noChangeArrowheads="1"/>
          </p:cNvSpPr>
          <p:nvPr/>
        </p:nvSpPr>
        <p:spPr bwMode="auto">
          <a:xfrm>
            <a:off x="2743200" y="51054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26" name="Object 1030"/>
          <p:cNvGraphicFramePr>
            <a:graphicFrameLocks noChangeAspect="1"/>
          </p:cNvGraphicFramePr>
          <p:nvPr/>
        </p:nvGraphicFramePr>
        <p:xfrm>
          <a:off x="381000" y="1066800"/>
          <a:ext cx="7491413" cy="4313238"/>
        </p:xfrm>
        <a:graphic>
          <a:graphicData uri="http://schemas.openxmlformats.org/presentationml/2006/ole">
            <mc:AlternateContent xmlns:mc="http://schemas.openxmlformats.org/markup-compatibility/2006">
              <mc:Choice xmlns:v="urn:schemas-microsoft-com:vml" Requires="v">
                <p:oleObj spid="_x0000_s389191" name="Imagen" r:id="rId4" imgW="3572280" imgH="2057400" progId="Word.Picture.8">
                  <p:embed/>
                </p:oleObj>
              </mc:Choice>
              <mc:Fallback>
                <p:oleObj name="Imagen" r:id="rId4" imgW="3572280" imgH="2057400" progId="Word.Picture.8">
                  <p:embed/>
                  <p:pic>
                    <p:nvPicPr>
                      <p:cNvPr id="0" name="Object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66800"/>
                        <a:ext cx="7491413" cy="4313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oleObj>
              </mc:Fallback>
            </mc:AlternateContent>
          </a:graphicData>
        </a:graphic>
      </p:graphicFrame>
      <p:sp>
        <p:nvSpPr>
          <p:cNvPr id="389127" name="Rectangle 1031"/>
          <p:cNvSpPr>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800">
                <a:latin typeface="Tahoma" pitchFamily="34" charset="0"/>
              </a:rPr>
              <a:t>7.7. Conexión de los devanados</a:t>
            </a:r>
            <a:endParaRPr lang="es-ES_tradnl" altLang="es-ES" sz="4000" b="0">
              <a:latin typeface="Tahoma" pitchFamily="34" charset="0"/>
            </a:endParaRPr>
          </a:p>
        </p:txBody>
      </p:sp>
      <p:grpSp>
        <p:nvGrpSpPr>
          <p:cNvPr id="389132" name="Group 1036"/>
          <p:cNvGrpSpPr>
            <a:grpSpLocks/>
          </p:cNvGrpSpPr>
          <p:nvPr/>
        </p:nvGrpSpPr>
        <p:grpSpPr bwMode="auto">
          <a:xfrm>
            <a:off x="76200" y="1143000"/>
            <a:ext cx="8688388" cy="5384800"/>
            <a:chOff x="48" y="720"/>
            <a:chExt cx="5473" cy="3392"/>
          </a:xfrm>
        </p:grpSpPr>
        <p:grpSp>
          <p:nvGrpSpPr>
            <p:cNvPr id="389130" name="Group 1034"/>
            <p:cNvGrpSpPr>
              <a:grpSpLocks/>
            </p:cNvGrpSpPr>
            <p:nvPr/>
          </p:nvGrpSpPr>
          <p:grpSpPr bwMode="auto">
            <a:xfrm>
              <a:off x="192" y="720"/>
              <a:ext cx="5329" cy="3392"/>
              <a:chOff x="335" y="736"/>
              <a:chExt cx="5329" cy="3392"/>
            </a:xfrm>
          </p:grpSpPr>
          <p:pic>
            <p:nvPicPr>
              <p:cNvPr id="389122" name="Picture 1026" descr="C:\Mis documentos\CLASE\fotos\Caja de conexiones motor inducción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 y="736"/>
                <a:ext cx="904" cy="122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89123" name="Picture 1027" descr="C:\Mis documentos\CLASE\fotos\Caja de conexiones motor de inducción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 y="3423"/>
                <a:ext cx="898" cy="657"/>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89124" name="Picture 1028" descr="C:\Mis documentos\CLASE\fotos\Caja de conexiones motor de inducción3.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6" y="2149"/>
                <a:ext cx="875" cy="92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389125" name="Picture 1029" descr="C:\Mis documentos\CLASE\fotos\Caja de conexiones motor de inducción5.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1" y="3328"/>
                <a:ext cx="1083" cy="8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89128" name="AutoShape 1032"/>
              <p:cNvSpPr>
                <a:spLocks noChangeArrowheads="1"/>
              </p:cNvSpPr>
              <p:nvPr/>
            </p:nvSpPr>
            <p:spPr bwMode="auto">
              <a:xfrm>
                <a:off x="2432" y="3624"/>
                <a:ext cx="672" cy="288"/>
              </a:xfrm>
              <a:prstGeom prst="rightArrow">
                <a:avLst>
                  <a:gd name="adj1" fmla="val 50000"/>
                  <a:gd name="adj2" fmla="val 75002"/>
                </a:avLst>
              </a:prstGeom>
              <a:solidFill>
                <a:schemeClr val="tx1">
                  <a:lumMod val="75000"/>
                </a:schemeClr>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
            <p:nvSpPr>
              <p:cNvPr id="389129" name="Text Box 1033"/>
              <p:cNvSpPr txBox="1">
                <a:spLocks noChangeArrowheads="1"/>
              </p:cNvSpPr>
              <p:nvPr/>
            </p:nvSpPr>
            <p:spPr bwMode="auto">
              <a:xfrm>
                <a:off x="335" y="3591"/>
                <a:ext cx="2098" cy="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just">
                  <a:spcAft>
                    <a:spcPts val="600"/>
                  </a:spcAft>
                </a:pPr>
                <a:r>
                  <a:rPr lang="es-ES_tradnl" altLang="es-ES" sz="2500">
                    <a:effectLst>
                      <a:outerShdw blurRad="38100" dist="38100" dir="2700000" algn="tl">
                        <a:srgbClr val="000000"/>
                      </a:outerShdw>
                    </a:effectLst>
                  </a:rPr>
                  <a:t>Cajas de terminales</a:t>
                </a:r>
                <a:endParaRPr lang="es-ES_tradnl" altLang="es-ES" sz="2400">
                  <a:effectLst/>
                </a:endParaRPr>
              </a:p>
            </p:txBody>
          </p:sp>
        </p:grpSp>
        <p:sp>
          <p:nvSpPr>
            <p:cNvPr id="389131" name="Text Box 1035"/>
            <p:cNvSpPr txBox="1">
              <a:spLocks noChangeArrowheads="1"/>
            </p:cNvSpPr>
            <p:nvPr/>
          </p:nvSpPr>
          <p:spPr bwMode="auto">
            <a:xfrm>
              <a:off x="48" y="3840"/>
              <a:ext cx="168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32"/>
                                        </p:tgtEl>
                                        <p:attrNameLst>
                                          <p:attrName>style.visibility</p:attrName>
                                        </p:attrNameLst>
                                      </p:cBhvr>
                                      <p:to>
                                        <p:strVal val="visible"/>
                                      </p:to>
                                    </p:set>
                                    <p:animEffect transition="in" filter="dissolve">
                                      <p:cBhvr>
                                        <p:cTn id="7" dur="500"/>
                                        <p:tgtEl>
                                          <p:spTgt spid="389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1676400" y="990600"/>
            <a:ext cx="6616700" cy="5486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9907" name="Picture 3" descr="C:\Mis documentos\CLASE\fotos\Despiece de motor.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990600"/>
            <a:ext cx="6629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79908" name="Line 4"/>
          <p:cNvSpPr>
            <a:spLocks noChangeShapeType="1"/>
          </p:cNvSpPr>
          <p:nvPr/>
        </p:nvSpPr>
        <p:spPr bwMode="auto">
          <a:xfrm flipH="1" flipV="1">
            <a:off x="3937000" y="3683000"/>
            <a:ext cx="2387600" cy="24130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379909" name="Line 5"/>
          <p:cNvSpPr>
            <a:spLocks noChangeShapeType="1"/>
          </p:cNvSpPr>
          <p:nvPr/>
        </p:nvSpPr>
        <p:spPr bwMode="auto">
          <a:xfrm flipH="1" flipV="1">
            <a:off x="4914900" y="3987800"/>
            <a:ext cx="1447800" cy="21209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10" name="Line 6"/>
          <p:cNvSpPr>
            <a:spLocks noChangeShapeType="1"/>
          </p:cNvSpPr>
          <p:nvPr/>
        </p:nvSpPr>
        <p:spPr bwMode="auto">
          <a:xfrm flipV="1">
            <a:off x="1193800" y="3657600"/>
            <a:ext cx="1854200" cy="6858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11" name="Line 7"/>
          <p:cNvSpPr>
            <a:spLocks noChangeShapeType="1"/>
          </p:cNvSpPr>
          <p:nvPr/>
        </p:nvSpPr>
        <p:spPr bwMode="auto">
          <a:xfrm flipV="1">
            <a:off x="2413000" y="4813300"/>
            <a:ext cx="787400" cy="13208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12" name="Line 8"/>
          <p:cNvSpPr>
            <a:spLocks noChangeShapeType="1"/>
          </p:cNvSpPr>
          <p:nvPr/>
        </p:nvSpPr>
        <p:spPr bwMode="auto">
          <a:xfrm flipV="1">
            <a:off x="1422400" y="1219200"/>
            <a:ext cx="3911600" cy="4826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13" name="Text Box 9"/>
          <p:cNvSpPr txBox="1">
            <a:spLocks noChangeArrowheads="1"/>
          </p:cNvSpPr>
          <p:nvPr/>
        </p:nvSpPr>
        <p:spPr bwMode="auto">
          <a:xfrm>
            <a:off x="457200" y="4267200"/>
            <a:ext cx="1619250" cy="6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Cabezas de</a:t>
            </a:r>
          </a:p>
          <a:p>
            <a:pPr algn="ctr">
              <a:lnSpc>
                <a:spcPct val="40000"/>
              </a:lnSpc>
              <a:spcBef>
                <a:spcPct val="50000"/>
              </a:spcBef>
            </a:pPr>
            <a:r>
              <a:rPr lang="es-ES_tradnl" altLang="es-ES" sz="2000">
                <a:effectLst>
                  <a:outerShdw blurRad="38100" dist="38100" dir="2700000" algn="tl">
                    <a:srgbClr val="000000"/>
                  </a:outerShdw>
                </a:effectLst>
              </a:rPr>
              <a:t>bobina</a:t>
            </a:r>
            <a:endParaRPr lang="es-ES_tradnl" altLang="es-ES" sz="2400" b="0">
              <a:effectLst/>
              <a:latin typeface="Times New Roman" pitchFamily="18" charset="0"/>
            </a:endParaRPr>
          </a:p>
        </p:txBody>
      </p:sp>
      <p:sp>
        <p:nvSpPr>
          <p:cNvPr id="379914" name="Text Box 10"/>
          <p:cNvSpPr txBox="1">
            <a:spLocks noChangeArrowheads="1"/>
          </p:cNvSpPr>
          <p:nvPr/>
        </p:nvSpPr>
        <p:spPr bwMode="auto">
          <a:xfrm>
            <a:off x="533400" y="990600"/>
            <a:ext cx="14589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Refuerzos</a:t>
            </a:r>
          </a:p>
          <a:p>
            <a:pPr algn="ctr">
              <a:lnSpc>
                <a:spcPct val="30000"/>
              </a:lnSpc>
              <a:spcBef>
                <a:spcPct val="50000"/>
              </a:spcBef>
            </a:pPr>
            <a:r>
              <a:rPr lang="es-ES_tradnl" altLang="es-ES" sz="2000">
                <a:effectLst>
                  <a:outerShdw blurRad="38100" dist="38100" dir="2700000" algn="tl">
                    <a:srgbClr val="000000"/>
                  </a:outerShdw>
                </a:effectLst>
              </a:rPr>
              <a:t>carcasa</a:t>
            </a:r>
            <a:endParaRPr lang="es-ES_tradnl" altLang="es-ES" sz="2400" b="0">
              <a:effectLst/>
              <a:latin typeface="Times New Roman" pitchFamily="18" charset="0"/>
            </a:endParaRPr>
          </a:p>
        </p:txBody>
      </p:sp>
      <p:sp>
        <p:nvSpPr>
          <p:cNvPr id="379915" name="Text Box 11"/>
          <p:cNvSpPr txBox="1">
            <a:spLocks noChangeArrowheads="1"/>
          </p:cNvSpPr>
          <p:nvPr/>
        </p:nvSpPr>
        <p:spPr bwMode="auto">
          <a:xfrm>
            <a:off x="1206500" y="6080125"/>
            <a:ext cx="2286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Fijación cojinetes</a:t>
            </a:r>
            <a:endParaRPr lang="es-ES_tradnl" altLang="es-ES" sz="2400" b="0">
              <a:effectLst/>
              <a:latin typeface="Times New Roman" pitchFamily="18" charset="0"/>
            </a:endParaRPr>
          </a:p>
        </p:txBody>
      </p:sp>
      <p:sp>
        <p:nvSpPr>
          <p:cNvPr id="379916" name="Text Box 12"/>
          <p:cNvSpPr txBox="1">
            <a:spLocks noChangeArrowheads="1"/>
          </p:cNvSpPr>
          <p:nvPr/>
        </p:nvSpPr>
        <p:spPr bwMode="auto">
          <a:xfrm>
            <a:off x="5397500" y="6019800"/>
            <a:ext cx="2286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Refuerzos rotor</a:t>
            </a:r>
            <a:endParaRPr lang="es-ES_tradnl" altLang="es-ES" sz="2400" b="0">
              <a:effectLst/>
              <a:latin typeface="Times New Roman" pitchFamily="18" charset="0"/>
            </a:endParaRPr>
          </a:p>
        </p:txBody>
      </p:sp>
      <p:sp>
        <p:nvSpPr>
          <p:cNvPr id="379917" name="Line 13"/>
          <p:cNvSpPr>
            <a:spLocks noChangeShapeType="1"/>
          </p:cNvSpPr>
          <p:nvPr/>
        </p:nvSpPr>
        <p:spPr bwMode="auto">
          <a:xfrm flipH="1" flipV="1">
            <a:off x="5321300" y="3565525"/>
            <a:ext cx="1524000" cy="5334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18" name="Text Box 14"/>
          <p:cNvSpPr txBox="1">
            <a:spLocks noChangeArrowheads="1"/>
          </p:cNvSpPr>
          <p:nvPr/>
        </p:nvSpPr>
        <p:spPr bwMode="auto">
          <a:xfrm>
            <a:off x="6235700" y="3794125"/>
            <a:ext cx="2286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Núcleo magnético rotor</a:t>
            </a:r>
            <a:endParaRPr lang="es-ES_tradnl" altLang="es-ES" sz="2400" b="0">
              <a:effectLst/>
              <a:latin typeface="Times New Roman" pitchFamily="18" charset="0"/>
            </a:endParaRPr>
          </a:p>
        </p:txBody>
      </p:sp>
      <p:sp>
        <p:nvSpPr>
          <p:cNvPr id="379919" name="Line 15"/>
          <p:cNvSpPr>
            <a:spLocks noChangeShapeType="1"/>
          </p:cNvSpPr>
          <p:nvPr/>
        </p:nvSpPr>
        <p:spPr bwMode="auto">
          <a:xfrm flipH="1">
            <a:off x="5930900" y="2590800"/>
            <a:ext cx="1219200" cy="45720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379920" name="Text Box 16"/>
          <p:cNvSpPr txBox="1">
            <a:spLocks noChangeArrowheads="1"/>
          </p:cNvSpPr>
          <p:nvPr/>
        </p:nvSpPr>
        <p:spPr bwMode="auto">
          <a:xfrm>
            <a:off x="6540500" y="1905000"/>
            <a:ext cx="22860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s-ES_tradnl" altLang="es-ES" sz="2000">
                <a:effectLst>
                  <a:outerShdw blurRad="38100" dist="38100" dir="2700000" algn="tl">
                    <a:srgbClr val="000000"/>
                  </a:outerShdw>
                </a:effectLst>
              </a:rPr>
              <a:t>Núcleo magnético estator</a:t>
            </a:r>
            <a:endParaRPr lang="es-ES_tradnl" altLang="es-ES" sz="2400" b="0">
              <a:effectLst/>
              <a:latin typeface="Times New Roman" pitchFamily="18" charset="0"/>
            </a:endParaRPr>
          </a:p>
        </p:txBody>
      </p:sp>
      <p:sp>
        <p:nvSpPr>
          <p:cNvPr id="379921" name="Rectangle 17"/>
          <p:cNvSpPr>
            <a:spLocks noChangeArrowheads="1"/>
          </p:cNvSpPr>
          <p:nvPr/>
        </p:nvSpPr>
        <p:spPr bwMode="auto">
          <a:xfrm>
            <a:off x="762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800">
                <a:latin typeface="Tahoma" pitchFamily="34" charset="0"/>
              </a:rPr>
              <a:t>7.8. Despiece de un motor de MT</a:t>
            </a:r>
            <a:endParaRPr lang="es-ES_tradnl" altLang="es-ES" sz="4000" b="0">
              <a:latin typeface="Tahoma" pitchFamily="34" charset="0"/>
            </a:endParaRPr>
          </a:p>
        </p:txBody>
      </p:sp>
      <p:sp>
        <p:nvSpPr>
          <p:cNvPr id="379922" name="Text Box 18"/>
          <p:cNvSpPr txBox="1">
            <a:spLocks noChangeArrowheads="1"/>
          </p:cNvSpPr>
          <p:nvPr/>
        </p:nvSpPr>
        <p:spPr bwMode="auto">
          <a:xfrm>
            <a:off x="5562600" y="1066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transition>
    <p:cover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1026" descr="C:\Mis documentos\CLASE\fotos\Despiece total del motor de inducció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93675"/>
            <a:ext cx="8116887" cy="6511925"/>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82979" name="Rectangle 1027"/>
          <p:cNvSpPr>
            <a:spLocks noChangeArrowheads="1"/>
          </p:cNvSpPr>
          <p:nvPr/>
        </p:nvSpPr>
        <p:spPr bwMode="auto">
          <a:xfrm>
            <a:off x="3581400" y="228600"/>
            <a:ext cx="510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r"/>
            <a:r>
              <a:rPr lang="es-ES_tradnl" altLang="es-ES" sz="3700">
                <a:solidFill>
                  <a:schemeClr val="bg2"/>
                </a:solidFill>
                <a:effectLst/>
                <a:latin typeface="Tahoma" pitchFamily="34" charset="0"/>
              </a:rPr>
              <a:t>7.9. Despiece de un motor de BT</a:t>
            </a:r>
            <a:r>
              <a:rPr lang="es-ES_tradnl" altLang="es-ES" sz="4700">
                <a:solidFill>
                  <a:schemeClr val="tx2"/>
                </a:solidFill>
                <a:effectLst>
                  <a:outerShdw blurRad="38100" dist="38100" dir="2700000" algn="tl">
                    <a:srgbClr val="000000"/>
                  </a:outerShdw>
                </a:effectLst>
                <a:latin typeface="Tahoma" pitchFamily="34" charset="0"/>
              </a:rPr>
              <a:t> </a:t>
            </a:r>
            <a:endParaRPr lang="es-ES_tradnl" altLang="es-ES" sz="4700" b="0">
              <a:solidFill>
                <a:schemeClr val="tx2"/>
              </a:solidFill>
              <a:effectLst>
                <a:outerShdw blurRad="38100" dist="38100" dir="2700000" algn="tl">
                  <a:srgbClr val="000000"/>
                </a:outerShdw>
              </a:effectLst>
              <a:latin typeface="Arial" charset="0"/>
            </a:endParaRPr>
          </a:p>
        </p:txBody>
      </p:sp>
      <p:sp>
        <p:nvSpPr>
          <p:cNvPr id="382980" name="Text Box 1028"/>
          <p:cNvSpPr txBox="1">
            <a:spLocks noChangeArrowheads="1"/>
          </p:cNvSpPr>
          <p:nvPr/>
        </p:nvSpPr>
        <p:spPr bwMode="auto">
          <a:xfrm>
            <a:off x="5867400" y="62484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solidFill>
                  <a:schemeClr val="bg2"/>
                </a:solidFill>
                <a:effectLst>
                  <a:outerShdw blurRad="38100" dist="38100" dir="2700000" algn="tl">
                    <a:srgbClr val="FFFFFF"/>
                  </a:outerShdw>
                </a:effectLst>
                <a:sym typeface="Symbol" pitchFamily="18" charset="2"/>
              </a:rPr>
              <a:t>Catálogos comerciales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1026"/>
          <p:cNvSpPr>
            <a:spLocks noChangeArrowheads="1"/>
          </p:cNvSpPr>
          <p:nvPr/>
        </p:nvSpPr>
        <p:spPr bwMode="auto">
          <a:xfrm>
            <a:off x="15240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I</a:t>
            </a:r>
            <a:endParaRPr lang="es-ES_tradnl" altLang="es-ES" sz="4000" b="0">
              <a:latin typeface="Tahoma" pitchFamily="34" charset="0"/>
            </a:endParaRPr>
          </a:p>
        </p:txBody>
      </p:sp>
      <p:sp>
        <p:nvSpPr>
          <p:cNvPr id="390176" name="Text Box 1056"/>
          <p:cNvSpPr txBox="1">
            <a:spLocks noChangeArrowheads="1"/>
          </p:cNvSpPr>
          <p:nvPr/>
        </p:nvSpPr>
        <p:spPr bwMode="auto">
          <a:xfrm>
            <a:off x="4738688" y="1903413"/>
            <a:ext cx="4124325" cy="2014537"/>
          </a:xfrm>
          <a:prstGeom prst="rect">
            <a:avLst/>
          </a:prstGeom>
          <a:gradFill rotWithShape="0">
            <a:gsLst>
              <a:gs pos="0">
                <a:srgbClr val="CC0099">
                  <a:gamma/>
                  <a:shade val="46275"/>
                  <a:invGamma/>
                </a:srgbClr>
              </a:gs>
              <a:gs pos="100000">
                <a:srgbClr val="CC0099"/>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rPr>
              <a:t>EL ESTATOR DE UN MOTOR </a:t>
            </a:r>
            <a:r>
              <a:rPr lang="es-ES_tradnl" altLang="es-ES" sz="1800">
                <a:effectLst>
                  <a:outerShdw blurRad="38100" dist="38100" dir="2700000" algn="tl">
                    <a:srgbClr val="000000"/>
                  </a:outerShdw>
                </a:effectLst>
              </a:rPr>
              <a:t>ASÍNCRONO ESTÁ FORMADO POR 3 DEVANADOS SEPARADOS EN EL ESPACIO 120º. En la figura se representa sólo una espira de cada uno de los devanados (RR’, SS’, TT’)</a:t>
            </a:r>
            <a:endParaRPr lang="es-ES_tradnl" altLang="es-ES" sz="3900" b="0" i="1">
              <a:effectLst>
                <a:outerShdw blurRad="38100" dist="38100" dir="2700000" algn="tl">
                  <a:srgbClr val="000000"/>
                </a:outerShdw>
              </a:effectLst>
              <a:latin typeface="Arial" charset="0"/>
            </a:endParaRPr>
          </a:p>
        </p:txBody>
      </p:sp>
      <p:graphicFrame>
        <p:nvGraphicFramePr>
          <p:cNvPr id="390178" name="Object 1058"/>
          <p:cNvGraphicFramePr>
            <a:graphicFrameLocks noChangeAspect="1"/>
          </p:cNvGraphicFramePr>
          <p:nvPr/>
        </p:nvGraphicFramePr>
        <p:xfrm>
          <a:off x="290513" y="1827213"/>
          <a:ext cx="4433887" cy="3473450"/>
        </p:xfrm>
        <a:graphic>
          <a:graphicData uri="http://schemas.openxmlformats.org/presentationml/2006/ole">
            <mc:AlternateContent xmlns:mc="http://schemas.openxmlformats.org/markup-compatibility/2006">
              <mc:Choice xmlns:v="urn:schemas-microsoft-com:vml" Requires="v">
                <p:oleObj spid="_x0000_s390248" name="Imagen" r:id="rId4" imgW="2258640" imgH="1770840" progId="Word.Picture.8">
                  <p:embed/>
                </p:oleObj>
              </mc:Choice>
              <mc:Fallback>
                <p:oleObj name="Imagen" r:id="rId4" imgW="2258640" imgH="1770840" progId="Word.Picture.8">
                  <p:embed/>
                  <p:pic>
                    <p:nvPicPr>
                      <p:cNvPr id="0" name="Object 10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827213"/>
                        <a:ext cx="4433887" cy="34734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oleObj>
              </mc:Fallback>
            </mc:AlternateContent>
          </a:graphicData>
        </a:graphic>
      </p:graphicFrame>
      <p:sp>
        <p:nvSpPr>
          <p:cNvPr id="390183" name="Text Box 1063"/>
          <p:cNvSpPr txBox="1">
            <a:spLocks noChangeArrowheads="1"/>
          </p:cNvSpPr>
          <p:nvPr/>
        </p:nvSpPr>
        <p:spPr bwMode="auto">
          <a:xfrm>
            <a:off x="4691063" y="4189413"/>
            <a:ext cx="4162425" cy="2014537"/>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outerShdw blurRad="38100" dist="38100" dir="2700000" algn="tl">
                    <a:srgbClr val="000000"/>
                  </a:outerShdw>
                </a:effectLst>
              </a:rPr>
              <a:t>LOS 3 DEVANADOS ESTÁN ALIMENTADOS MEDIANTE UN SISTEMA TRIFÁSICO DE TENSIONES. POR TANTO, LAS CORRIENTES QUE CIRCULAN POR LAS ESPIRAS SON SENOIDALES Y ESTÁN DESFASADAS 120º</a:t>
            </a:r>
            <a:endParaRPr lang="es-ES_tradnl" altLang="es-ES" sz="3900" b="0" i="1">
              <a:effectLst>
                <a:outerShdw blurRad="38100" dist="38100" dir="2700000" algn="tl">
                  <a:srgbClr val="000000"/>
                </a:outerShdw>
              </a:effectLst>
              <a:latin typeface="Arial" charset="0"/>
            </a:endParaRPr>
          </a:p>
        </p:txBody>
      </p:sp>
      <p:sp>
        <p:nvSpPr>
          <p:cNvPr id="390184" name="AutoShape 1064"/>
          <p:cNvSpPr>
            <a:spLocks noChangeArrowheads="1"/>
          </p:cNvSpPr>
          <p:nvPr/>
        </p:nvSpPr>
        <p:spPr bwMode="auto">
          <a:xfrm>
            <a:off x="3733800" y="2360613"/>
            <a:ext cx="838200" cy="457200"/>
          </a:xfrm>
          <a:prstGeom prst="rightArrow">
            <a:avLst>
              <a:gd name="adj1" fmla="val 50000"/>
              <a:gd name="adj2" fmla="val 45833"/>
            </a:avLst>
          </a:prstGeom>
          <a:gradFill rotWithShape="0">
            <a:gsLst>
              <a:gs pos="0">
                <a:srgbClr val="FFFFFF">
                  <a:gamma/>
                  <a:shade val="46275"/>
                  <a:invGamma/>
                </a:srgbClr>
              </a:gs>
              <a:gs pos="100000">
                <a:srgbClr val="FFFFFF"/>
              </a:gs>
            </a:gsLst>
            <a:lin ang="2700000" scaled="1"/>
          </a:gra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nvGrpSpPr>
          <p:cNvPr id="390188" name="Group 1068"/>
          <p:cNvGrpSpPr>
            <a:grpSpLocks/>
          </p:cNvGrpSpPr>
          <p:nvPr/>
        </p:nvGrpSpPr>
        <p:grpSpPr bwMode="auto">
          <a:xfrm>
            <a:off x="812800" y="5294313"/>
            <a:ext cx="3240088" cy="1182687"/>
            <a:chOff x="512" y="3288"/>
            <a:chExt cx="2041" cy="745"/>
          </a:xfrm>
        </p:grpSpPr>
        <p:pic>
          <p:nvPicPr>
            <p:cNvPr id="390185" name="Picture 10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 y="3288"/>
              <a:ext cx="1543" cy="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pic>
          <p:nvPicPr>
            <p:cNvPr id="390186" name="Picture 10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 y="3512"/>
              <a:ext cx="2021" cy="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pic>
          <p:nvPicPr>
            <p:cNvPr id="390187" name="Picture 10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 y="3752"/>
              <a:ext cx="2033" cy="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grpSp>
      <p:sp>
        <p:nvSpPr>
          <p:cNvPr id="390189" name="AutoShape 1069"/>
          <p:cNvSpPr>
            <a:spLocks noChangeArrowheads="1"/>
          </p:cNvSpPr>
          <p:nvPr/>
        </p:nvSpPr>
        <p:spPr bwMode="auto">
          <a:xfrm rot="10800000">
            <a:off x="3657600" y="5256213"/>
            <a:ext cx="838200" cy="457200"/>
          </a:xfrm>
          <a:prstGeom prst="rightArrow">
            <a:avLst>
              <a:gd name="adj1" fmla="val 50000"/>
              <a:gd name="adj2" fmla="val 45833"/>
            </a:avLst>
          </a:prstGeom>
          <a:gradFill rotWithShape="0">
            <a:gsLst>
              <a:gs pos="0">
                <a:srgbClr val="FFFFFF">
                  <a:gamma/>
                  <a:shade val="46275"/>
                  <a:invGamma/>
                </a:srgbClr>
              </a:gs>
              <a:gs pos="100000">
                <a:srgbClr val="FFFFFF"/>
              </a:gs>
            </a:gsLst>
            <a:lin ang="2700000" scaled="1"/>
          </a:gra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Tree>
  </p:cSld>
  <p:clrMapOvr>
    <a:masterClrMapping/>
  </p:clrMapOvr>
  <p:transition>
    <p:cover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II</a:t>
            </a:r>
            <a:endParaRPr lang="es-ES_tradnl" altLang="es-ES" sz="4000" b="0">
              <a:latin typeface="Tahoma" pitchFamily="34" charset="0"/>
            </a:endParaRPr>
          </a:p>
        </p:txBody>
      </p:sp>
      <p:sp>
        <p:nvSpPr>
          <p:cNvPr id="391187" name="Rectangle 19"/>
          <p:cNvSpPr>
            <a:spLocks noChangeArrowheads="1"/>
          </p:cNvSpPr>
          <p:nvPr/>
        </p:nvSpPr>
        <p:spPr bwMode="auto">
          <a:xfrm>
            <a:off x="533400" y="1676400"/>
            <a:ext cx="8001000" cy="3505200"/>
          </a:xfrm>
          <a:prstGeom prst="rect">
            <a:avLst/>
          </a:prstGeom>
          <a:solidFill>
            <a:srgbClr val="FFFFFF"/>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sp>
        <p:nvSpPr>
          <p:cNvPr id="391185" name="Rectangle 17"/>
          <p:cNvSpPr>
            <a:spLocks noChangeArrowheads="1"/>
          </p:cNvSpPr>
          <p:nvPr/>
        </p:nvSpPr>
        <p:spPr bwMode="auto">
          <a:xfrm>
            <a:off x="533400" y="1676400"/>
            <a:ext cx="8001000" cy="35052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nvGrpSpPr>
          <p:cNvPr id="391201" name="Group 33"/>
          <p:cNvGrpSpPr>
            <a:grpSpLocks/>
          </p:cNvGrpSpPr>
          <p:nvPr/>
        </p:nvGrpSpPr>
        <p:grpSpPr bwMode="auto">
          <a:xfrm>
            <a:off x="3594100" y="2638425"/>
            <a:ext cx="3963988" cy="2546350"/>
            <a:chOff x="2264" y="1662"/>
            <a:chExt cx="2497" cy="1604"/>
          </a:xfrm>
        </p:grpSpPr>
        <p:grpSp>
          <p:nvGrpSpPr>
            <p:cNvPr id="391199" name="Group 31"/>
            <p:cNvGrpSpPr>
              <a:grpSpLocks/>
            </p:cNvGrpSpPr>
            <p:nvPr/>
          </p:nvGrpSpPr>
          <p:grpSpPr bwMode="auto">
            <a:xfrm>
              <a:off x="2264" y="1706"/>
              <a:ext cx="2391" cy="1455"/>
              <a:chOff x="2264" y="1706"/>
              <a:chExt cx="2391" cy="1455"/>
            </a:xfrm>
          </p:grpSpPr>
          <p:grpSp>
            <p:nvGrpSpPr>
              <p:cNvPr id="391197" name="Group 29"/>
              <p:cNvGrpSpPr>
                <a:grpSpLocks/>
              </p:cNvGrpSpPr>
              <p:nvPr/>
            </p:nvGrpSpPr>
            <p:grpSpPr bwMode="auto">
              <a:xfrm>
                <a:off x="2264" y="1706"/>
                <a:ext cx="2353" cy="1455"/>
                <a:chOff x="2264" y="1706"/>
                <a:chExt cx="2353" cy="1455"/>
              </a:xfrm>
            </p:grpSpPr>
            <p:sp>
              <p:nvSpPr>
                <p:cNvPr id="391194" name="Freeform 26"/>
                <p:cNvSpPr>
                  <a:spLocks/>
                </p:cNvSpPr>
                <p:nvPr/>
              </p:nvSpPr>
              <p:spPr bwMode="auto">
                <a:xfrm>
                  <a:off x="2264" y="1761"/>
                  <a:ext cx="1583" cy="1350"/>
                </a:xfrm>
                <a:custGeom>
                  <a:avLst/>
                  <a:gdLst>
                    <a:gd name="T0" fmla="*/ 17 w 1583"/>
                    <a:gd name="T1" fmla="*/ 609 h 1350"/>
                    <a:gd name="T2" fmla="*/ 45 w 1583"/>
                    <a:gd name="T3" fmla="*/ 509 h 1350"/>
                    <a:gd name="T4" fmla="*/ 67 w 1583"/>
                    <a:gd name="T5" fmla="*/ 421 h 1350"/>
                    <a:gd name="T6" fmla="*/ 94 w 1583"/>
                    <a:gd name="T7" fmla="*/ 338 h 1350"/>
                    <a:gd name="T8" fmla="*/ 122 w 1583"/>
                    <a:gd name="T9" fmla="*/ 260 h 1350"/>
                    <a:gd name="T10" fmla="*/ 150 w 1583"/>
                    <a:gd name="T11" fmla="*/ 188 h 1350"/>
                    <a:gd name="T12" fmla="*/ 172 w 1583"/>
                    <a:gd name="T13" fmla="*/ 128 h 1350"/>
                    <a:gd name="T14" fmla="*/ 194 w 1583"/>
                    <a:gd name="T15" fmla="*/ 83 h 1350"/>
                    <a:gd name="T16" fmla="*/ 222 w 1583"/>
                    <a:gd name="T17" fmla="*/ 34 h 1350"/>
                    <a:gd name="T18" fmla="*/ 244 w 1583"/>
                    <a:gd name="T19" fmla="*/ 12 h 1350"/>
                    <a:gd name="T20" fmla="*/ 272 w 1583"/>
                    <a:gd name="T21" fmla="*/ 0 h 1350"/>
                    <a:gd name="T22" fmla="*/ 294 w 1583"/>
                    <a:gd name="T23" fmla="*/ 0 h 1350"/>
                    <a:gd name="T24" fmla="*/ 321 w 1583"/>
                    <a:gd name="T25" fmla="*/ 12 h 1350"/>
                    <a:gd name="T26" fmla="*/ 349 w 1583"/>
                    <a:gd name="T27" fmla="*/ 34 h 1350"/>
                    <a:gd name="T28" fmla="*/ 371 w 1583"/>
                    <a:gd name="T29" fmla="*/ 83 h 1350"/>
                    <a:gd name="T30" fmla="*/ 399 w 1583"/>
                    <a:gd name="T31" fmla="*/ 128 h 1350"/>
                    <a:gd name="T32" fmla="*/ 421 w 1583"/>
                    <a:gd name="T33" fmla="*/ 188 h 1350"/>
                    <a:gd name="T34" fmla="*/ 449 w 1583"/>
                    <a:gd name="T35" fmla="*/ 260 h 1350"/>
                    <a:gd name="T36" fmla="*/ 471 w 1583"/>
                    <a:gd name="T37" fmla="*/ 338 h 1350"/>
                    <a:gd name="T38" fmla="*/ 499 w 1583"/>
                    <a:gd name="T39" fmla="*/ 421 h 1350"/>
                    <a:gd name="T40" fmla="*/ 521 w 1583"/>
                    <a:gd name="T41" fmla="*/ 509 h 1350"/>
                    <a:gd name="T42" fmla="*/ 548 w 1583"/>
                    <a:gd name="T43" fmla="*/ 609 h 1350"/>
                    <a:gd name="T44" fmla="*/ 570 w 1583"/>
                    <a:gd name="T45" fmla="*/ 697 h 1350"/>
                    <a:gd name="T46" fmla="*/ 598 w 1583"/>
                    <a:gd name="T47" fmla="*/ 797 h 1350"/>
                    <a:gd name="T48" fmla="*/ 626 w 1583"/>
                    <a:gd name="T49" fmla="*/ 885 h 1350"/>
                    <a:gd name="T50" fmla="*/ 648 w 1583"/>
                    <a:gd name="T51" fmla="*/ 968 h 1350"/>
                    <a:gd name="T52" fmla="*/ 676 w 1583"/>
                    <a:gd name="T53" fmla="*/ 1051 h 1350"/>
                    <a:gd name="T54" fmla="*/ 698 w 1583"/>
                    <a:gd name="T55" fmla="*/ 1123 h 1350"/>
                    <a:gd name="T56" fmla="*/ 725 w 1583"/>
                    <a:gd name="T57" fmla="*/ 1195 h 1350"/>
                    <a:gd name="T58" fmla="*/ 748 w 1583"/>
                    <a:gd name="T59" fmla="*/ 1245 h 1350"/>
                    <a:gd name="T60" fmla="*/ 775 w 1583"/>
                    <a:gd name="T61" fmla="*/ 1295 h 1350"/>
                    <a:gd name="T62" fmla="*/ 797 w 1583"/>
                    <a:gd name="T63" fmla="*/ 1328 h 1350"/>
                    <a:gd name="T64" fmla="*/ 825 w 1583"/>
                    <a:gd name="T65" fmla="*/ 1344 h 1350"/>
                    <a:gd name="T66" fmla="*/ 853 w 1583"/>
                    <a:gd name="T67" fmla="*/ 1350 h 1350"/>
                    <a:gd name="T68" fmla="*/ 875 w 1583"/>
                    <a:gd name="T69" fmla="*/ 1344 h 1350"/>
                    <a:gd name="T70" fmla="*/ 903 w 1583"/>
                    <a:gd name="T71" fmla="*/ 1328 h 1350"/>
                    <a:gd name="T72" fmla="*/ 925 w 1583"/>
                    <a:gd name="T73" fmla="*/ 1295 h 1350"/>
                    <a:gd name="T74" fmla="*/ 952 w 1583"/>
                    <a:gd name="T75" fmla="*/ 1245 h 1350"/>
                    <a:gd name="T76" fmla="*/ 974 w 1583"/>
                    <a:gd name="T77" fmla="*/ 1195 h 1350"/>
                    <a:gd name="T78" fmla="*/ 997 w 1583"/>
                    <a:gd name="T79" fmla="*/ 1123 h 1350"/>
                    <a:gd name="T80" fmla="*/ 1024 w 1583"/>
                    <a:gd name="T81" fmla="*/ 1051 h 1350"/>
                    <a:gd name="T82" fmla="*/ 1046 w 1583"/>
                    <a:gd name="T83" fmla="*/ 968 h 1350"/>
                    <a:gd name="T84" fmla="*/ 1074 w 1583"/>
                    <a:gd name="T85" fmla="*/ 885 h 1350"/>
                    <a:gd name="T86" fmla="*/ 1102 w 1583"/>
                    <a:gd name="T87" fmla="*/ 797 h 1350"/>
                    <a:gd name="T88" fmla="*/ 1129 w 1583"/>
                    <a:gd name="T89" fmla="*/ 697 h 1350"/>
                    <a:gd name="T90" fmla="*/ 1152 w 1583"/>
                    <a:gd name="T91" fmla="*/ 609 h 1350"/>
                    <a:gd name="T92" fmla="*/ 1179 w 1583"/>
                    <a:gd name="T93" fmla="*/ 509 h 1350"/>
                    <a:gd name="T94" fmla="*/ 1196 w 1583"/>
                    <a:gd name="T95" fmla="*/ 421 h 1350"/>
                    <a:gd name="T96" fmla="*/ 1224 w 1583"/>
                    <a:gd name="T97" fmla="*/ 338 h 1350"/>
                    <a:gd name="T98" fmla="*/ 1246 w 1583"/>
                    <a:gd name="T99" fmla="*/ 260 h 1350"/>
                    <a:gd name="T100" fmla="*/ 1273 w 1583"/>
                    <a:gd name="T101" fmla="*/ 188 h 1350"/>
                    <a:gd name="T102" fmla="*/ 1301 w 1583"/>
                    <a:gd name="T103" fmla="*/ 128 h 1350"/>
                    <a:gd name="T104" fmla="*/ 1329 w 1583"/>
                    <a:gd name="T105" fmla="*/ 83 h 1350"/>
                    <a:gd name="T106" fmla="*/ 1351 w 1583"/>
                    <a:gd name="T107" fmla="*/ 34 h 1350"/>
                    <a:gd name="T108" fmla="*/ 1373 w 1583"/>
                    <a:gd name="T109" fmla="*/ 12 h 1350"/>
                    <a:gd name="T110" fmla="*/ 1401 w 1583"/>
                    <a:gd name="T111" fmla="*/ 0 h 1350"/>
                    <a:gd name="T112" fmla="*/ 1423 w 1583"/>
                    <a:gd name="T113" fmla="*/ 0 h 1350"/>
                    <a:gd name="T114" fmla="*/ 1450 w 1583"/>
                    <a:gd name="T115" fmla="*/ 12 h 1350"/>
                    <a:gd name="T116" fmla="*/ 1473 w 1583"/>
                    <a:gd name="T117" fmla="*/ 34 h 1350"/>
                    <a:gd name="T118" fmla="*/ 1500 w 1583"/>
                    <a:gd name="T119" fmla="*/ 83 h 1350"/>
                    <a:gd name="T120" fmla="*/ 1528 w 1583"/>
                    <a:gd name="T121" fmla="*/ 128 h 1350"/>
                    <a:gd name="T122" fmla="*/ 1550 w 1583"/>
                    <a:gd name="T123" fmla="*/ 188 h 1350"/>
                    <a:gd name="T124" fmla="*/ 1578 w 1583"/>
                    <a:gd name="T125" fmla="*/ 26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3" h="1350">
                      <a:moveTo>
                        <a:pt x="0" y="675"/>
                      </a:moveTo>
                      <a:lnTo>
                        <a:pt x="6" y="653"/>
                      </a:lnTo>
                      <a:lnTo>
                        <a:pt x="17" y="631"/>
                      </a:lnTo>
                      <a:lnTo>
                        <a:pt x="17" y="609"/>
                      </a:lnTo>
                      <a:lnTo>
                        <a:pt x="28" y="576"/>
                      </a:lnTo>
                      <a:lnTo>
                        <a:pt x="34" y="559"/>
                      </a:lnTo>
                      <a:lnTo>
                        <a:pt x="39" y="531"/>
                      </a:lnTo>
                      <a:lnTo>
                        <a:pt x="45" y="509"/>
                      </a:lnTo>
                      <a:lnTo>
                        <a:pt x="50" y="487"/>
                      </a:lnTo>
                      <a:lnTo>
                        <a:pt x="61" y="465"/>
                      </a:lnTo>
                      <a:lnTo>
                        <a:pt x="67" y="443"/>
                      </a:lnTo>
                      <a:lnTo>
                        <a:pt x="67" y="421"/>
                      </a:lnTo>
                      <a:lnTo>
                        <a:pt x="78" y="404"/>
                      </a:lnTo>
                      <a:lnTo>
                        <a:pt x="83" y="382"/>
                      </a:lnTo>
                      <a:lnTo>
                        <a:pt x="89" y="360"/>
                      </a:lnTo>
                      <a:lnTo>
                        <a:pt x="94" y="338"/>
                      </a:lnTo>
                      <a:lnTo>
                        <a:pt x="100" y="316"/>
                      </a:lnTo>
                      <a:lnTo>
                        <a:pt x="111" y="299"/>
                      </a:lnTo>
                      <a:lnTo>
                        <a:pt x="117" y="277"/>
                      </a:lnTo>
                      <a:lnTo>
                        <a:pt x="122" y="260"/>
                      </a:lnTo>
                      <a:lnTo>
                        <a:pt x="133" y="244"/>
                      </a:lnTo>
                      <a:lnTo>
                        <a:pt x="139" y="227"/>
                      </a:lnTo>
                      <a:lnTo>
                        <a:pt x="144" y="205"/>
                      </a:lnTo>
                      <a:lnTo>
                        <a:pt x="150" y="188"/>
                      </a:lnTo>
                      <a:lnTo>
                        <a:pt x="155" y="172"/>
                      </a:lnTo>
                      <a:lnTo>
                        <a:pt x="161" y="155"/>
                      </a:lnTo>
                      <a:lnTo>
                        <a:pt x="166" y="139"/>
                      </a:lnTo>
                      <a:lnTo>
                        <a:pt x="172" y="128"/>
                      </a:lnTo>
                      <a:lnTo>
                        <a:pt x="178" y="111"/>
                      </a:lnTo>
                      <a:lnTo>
                        <a:pt x="183" y="106"/>
                      </a:lnTo>
                      <a:lnTo>
                        <a:pt x="194" y="89"/>
                      </a:lnTo>
                      <a:lnTo>
                        <a:pt x="194" y="83"/>
                      </a:lnTo>
                      <a:lnTo>
                        <a:pt x="200" y="72"/>
                      </a:lnTo>
                      <a:lnTo>
                        <a:pt x="211" y="56"/>
                      </a:lnTo>
                      <a:lnTo>
                        <a:pt x="216" y="50"/>
                      </a:lnTo>
                      <a:lnTo>
                        <a:pt x="222" y="34"/>
                      </a:lnTo>
                      <a:lnTo>
                        <a:pt x="227" y="28"/>
                      </a:lnTo>
                      <a:lnTo>
                        <a:pt x="233" y="23"/>
                      </a:lnTo>
                      <a:lnTo>
                        <a:pt x="244" y="23"/>
                      </a:lnTo>
                      <a:lnTo>
                        <a:pt x="244" y="12"/>
                      </a:lnTo>
                      <a:lnTo>
                        <a:pt x="255" y="6"/>
                      </a:lnTo>
                      <a:lnTo>
                        <a:pt x="261" y="6"/>
                      </a:lnTo>
                      <a:lnTo>
                        <a:pt x="266" y="0"/>
                      </a:lnTo>
                      <a:lnTo>
                        <a:pt x="272" y="0"/>
                      </a:lnTo>
                      <a:lnTo>
                        <a:pt x="277" y="0"/>
                      </a:lnTo>
                      <a:lnTo>
                        <a:pt x="288" y="0"/>
                      </a:lnTo>
                      <a:lnTo>
                        <a:pt x="288" y="0"/>
                      </a:lnTo>
                      <a:lnTo>
                        <a:pt x="294" y="0"/>
                      </a:lnTo>
                      <a:lnTo>
                        <a:pt x="305" y="0"/>
                      </a:lnTo>
                      <a:lnTo>
                        <a:pt x="310" y="6"/>
                      </a:lnTo>
                      <a:lnTo>
                        <a:pt x="316" y="6"/>
                      </a:lnTo>
                      <a:lnTo>
                        <a:pt x="321" y="12"/>
                      </a:lnTo>
                      <a:lnTo>
                        <a:pt x="327" y="23"/>
                      </a:lnTo>
                      <a:lnTo>
                        <a:pt x="338" y="23"/>
                      </a:lnTo>
                      <a:lnTo>
                        <a:pt x="344" y="28"/>
                      </a:lnTo>
                      <a:lnTo>
                        <a:pt x="349" y="34"/>
                      </a:lnTo>
                      <a:lnTo>
                        <a:pt x="355" y="50"/>
                      </a:lnTo>
                      <a:lnTo>
                        <a:pt x="360" y="56"/>
                      </a:lnTo>
                      <a:lnTo>
                        <a:pt x="371" y="72"/>
                      </a:lnTo>
                      <a:lnTo>
                        <a:pt x="371" y="83"/>
                      </a:lnTo>
                      <a:lnTo>
                        <a:pt x="377" y="89"/>
                      </a:lnTo>
                      <a:lnTo>
                        <a:pt x="388" y="106"/>
                      </a:lnTo>
                      <a:lnTo>
                        <a:pt x="393" y="111"/>
                      </a:lnTo>
                      <a:lnTo>
                        <a:pt x="399" y="128"/>
                      </a:lnTo>
                      <a:lnTo>
                        <a:pt x="404" y="139"/>
                      </a:lnTo>
                      <a:lnTo>
                        <a:pt x="410" y="155"/>
                      </a:lnTo>
                      <a:lnTo>
                        <a:pt x="421" y="172"/>
                      </a:lnTo>
                      <a:lnTo>
                        <a:pt x="421" y="188"/>
                      </a:lnTo>
                      <a:lnTo>
                        <a:pt x="427" y="205"/>
                      </a:lnTo>
                      <a:lnTo>
                        <a:pt x="438" y="227"/>
                      </a:lnTo>
                      <a:lnTo>
                        <a:pt x="443" y="244"/>
                      </a:lnTo>
                      <a:lnTo>
                        <a:pt x="449" y="260"/>
                      </a:lnTo>
                      <a:lnTo>
                        <a:pt x="454" y="277"/>
                      </a:lnTo>
                      <a:lnTo>
                        <a:pt x="460" y="299"/>
                      </a:lnTo>
                      <a:lnTo>
                        <a:pt x="465" y="316"/>
                      </a:lnTo>
                      <a:lnTo>
                        <a:pt x="471" y="338"/>
                      </a:lnTo>
                      <a:lnTo>
                        <a:pt x="476" y="360"/>
                      </a:lnTo>
                      <a:lnTo>
                        <a:pt x="487" y="382"/>
                      </a:lnTo>
                      <a:lnTo>
                        <a:pt x="487" y="404"/>
                      </a:lnTo>
                      <a:lnTo>
                        <a:pt x="499" y="421"/>
                      </a:lnTo>
                      <a:lnTo>
                        <a:pt x="504" y="443"/>
                      </a:lnTo>
                      <a:lnTo>
                        <a:pt x="515" y="465"/>
                      </a:lnTo>
                      <a:lnTo>
                        <a:pt x="515" y="487"/>
                      </a:lnTo>
                      <a:lnTo>
                        <a:pt x="521" y="509"/>
                      </a:lnTo>
                      <a:lnTo>
                        <a:pt x="532" y="531"/>
                      </a:lnTo>
                      <a:lnTo>
                        <a:pt x="532" y="559"/>
                      </a:lnTo>
                      <a:lnTo>
                        <a:pt x="543" y="576"/>
                      </a:lnTo>
                      <a:lnTo>
                        <a:pt x="548" y="609"/>
                      </a:lnTo>
                      <a:lnTo>
                        <a:pt x="554" y="631"/>
                      </a:lnTo>
                      <a:lnTo>
                        <a:pt x="559" y="653"/>
                      </a:lnTo>
                      <a:lnTo>
                        <a:pt x="565" y="675"/>
                      </a:lnTo>
                      <a:lnTo>
                        <a:pt x="570" y="697"/>
                      </a:lnTo>
                      <a:lnTo>
                        <a:pt x="582" y="719"/>
                      </a:lnTo>
                      <a:lnTo>
                        <a:pt x="587" y="747"/>
                      </a:lnTo>
                      <a:lnTo>
                        <a:pt x="598" y="775"/>
                      </a:lnTo>
                      <a:lnTo>
                        <a:pt x="598" y="797"/>
                      </a:lnTo>
                      <a:lnTo>
                        <a:pt x="604" y="819"/>
                      </a:lnTo>
                      <a:lnTo>
                        <a:pt x="615" y="841"/>
                      </a:lnTo>
                      <a:lnTo>
                        <a:pt x="615" y="863"/>
                      </a:lnTo>
                      <a:lnTo>
                        <a:pt x="626" y="885"/>
                      </a:lnTo>
                      <a:lnTo>
                        <a:pt x="631" y="907"/>
                      </a:lnTo>
                      <a:lnTo>
                        <a:pt x="637" y="930"/>
                      </a:lnTo>
                      <a:lnTo>
                        <a:pt x="642" y="952"/>
                      </a:lnTo>
                      <a:lnTo>
                        <a:pt x="648" y="968"/>
                      </a:lnTo>
                      <a:lnTo>
                        <a:pt x="653" y="990"/>
                      </a:lnTo>
                      <a:lnTo>
                        <a:pt x="659" y="1013"/>
                      </a:lnTo>
                      <a:lnTo>
                        <a:pt x="665" y="1035"/>
                      </a:lnTo>
                      <a:lnTo>
                        <a:pt x="676" y="1051"/>
                      </a:lnTo>
                      <a:lnTo>
                        <a:pt x="681" y="1073"/>
                      </a:lnTo>
                      <a:lnTo>
                        <a:pt x="681" y="1090"/>
                      </a:lnTo>
                      <a:lnTo>
                        <a:pt x="692" y="1107"/>
                      </a:lnTo>
                      <a:lnTo>
                        <a:pt x="698" y="1123"/>
                      </a:lnTo>
                      <a:lnTo>
                        <a:pt x="709" y="1145"/>
                      </a:lnTo>
                      <a:lnTo>
                        <a:pt x="714" y="1162"/>
                      </a:lnTo>
                      <a:lnTo>
                        <a:pt x="714" y="1178"/>
                      </a:lnTo>
                      <a:lnTo>
                        <a:pt x="725" y="1195"/>
                      </a:lnTo>
                      <a:lnTo>
                        <a:pt x="731" y="1206"/>
                      </a:lnTo>
                      <a:lnTo>
                        <a:pt x="737" y="1223"/>
                      </a:lnTo>
                      <a:lnTo>
                        <a:pt x="742" y="1239"/>
                      </a:lnTo>
                      <a:lnTo>
                        <a:pt x="748" y="1245"/>
                      </a:lnTo>
                      <a:lnTo>
                        <a:pt x="759" y="1261"/>
                      </a:lnTo>
                      <a:lnTo>
                        <a:pt x="764" y="1267"/>
                      </a:lnTo>
                      <a:lnTo>
                        <a:pt x="764" y="1278"/>
                      </a:lnTo>
                      <a:lnTo>
                        <a:pt x="775" y="1295"/>
                      </a:lnTo>
                      <a:lnTo>
                        <a:pt x="775" y="1300"/>
                      </a:lnTo>
                      <a:lnTo>
                        <a:pt x="786" y="1317"/>
                      </a:lnTo>
                      <a:lnTo>
                        <a:pt x="792" y="1322"/>
                      </a:lnTo>
                      <a:lnTo>
                        <a:pt x="797" y="1328"/>
                      </a:lnTo>
                      <a:lnTo>
                        <a:pt x="808" y="1328"/>
                      </a:lnTo>
                      <a:lnTo>
                        <a:pt x="808" y="1339"/>
                      </a:lnTo>
                      <a:lnTo>
                        <a:pt x="820" y="1344"/>
                      </a:lnTo>
                      <a:lnTo>
                        <a:pt x="825" y="1344"/>
                      </a:lnTo>
                      <a:lnTo>
                        <a:pt x="831" y="1350"/>
                      </a:lnTo>
                      <a:lnTo>
                        <a:pt x="836" y="1350"/>
                      </a:lnTo>
                      <a:lnTo>
                        <a:pt x="842" y="1350"/>
                      </a:lnTo>
                      <a:lnTo>
                        <a:pt x="853" y="1350"/>
                      </a:lnTo>
                      <a:lnTo>
                        <a:pt x="853" y="1350"/>
                      </a:lnTo>
                      <a:lnTo>
                        <a:pt x="858" y="1350"/>
                      </a:lnTo>
                      <a:lnTo>
                        <a:pt x="869" y="1350"/>
                      </a:lnTo>
                      <a:lnTo>
                        <a:pt x="875" y="1344"/>
                      </a:lnTo>
                      <a:lnTo>
                        <a:pt x="880" y="1344"/>
                      </a:lnTo>
                      <a:lnTo>
                        <a:pt x="886" y="1339"/>
                      </a:lnTo>
                      <a:lnTo>
                        <a:pt x="891" y="1328"/>
                      </a:lnTo>
                      <a:lnTo>
                        <a:pt x="903" y="1328"/>
                      </a:lnTo>
                      <a:lnTo>
                        <a:pt x="908" y="1322"/>
                      </a:lnTo>
                      <a:lnTo>
                        <a:pt x="914" y="1317"/>
                      </a:lnTo>
                      <a:lnTo>
                        <a:pt x="919" y="1300"/>
                      </a:lnTo>
                      <a:lnTo>
                        <a:pt x="925" y="1295"/>
                      </a:lnTo>
                      <a:lnTo>
                        <a:pt x="936" y="1278"/>
                      </a:lnTo>
                      <a:lnTo>
                        <a:pt x="936" y="1267"/>
                      </a:lnTo>
                      <a:lnTo>
                        <a:pt x="941" y="1261"/>
                      </a:lnTo>
                      <a:lnTo>
                        <a:pt x="952" y="1245"/>
                      </a:lnTo>
                      <a:lnTo>
                        <a:pt x="958" y="1239"/>
                      </a:lnTo>
                      <a:lnTo>
                        <a:pt x="963" y="1223"/>
                      </a:lnTo>
                      <a:lnTo>
                        <a:pt x="969" y="1206"/>
                      </a:lnTo>
                      <a:lnTo>
                        <a:pt x="974" y="1195"/>
                      </a:lnTo>
                      <a:lnTo>
                        <a:pt x="980" y="1178"/>
                      </a:lnTo>
                      <a:lnTo>
                        <a:pt x="986" y="1162"/>
                      </a:lnTo>
                      <a:lnTo>
                        <a:pt x="991" y="1145"/>
                      </a:lnTo>
                      <a:lnTo>
                        <a:pt x="997" y="1123"/>
                      </a:lnTo>
                      <a:lnTo>
                        <a:pt x="1002" y="1107"/>
                      </a:lnTo>
                      <a:lnTo>
                        <a:pt x="1013" y="1090"/>
                      </a:lnTo>
                      <a:lnTo>
                        <a:pt x="1019" y="1073"/>
                      </a:lnTo>
                      <a:lnTo>
                        <a:pt x="1024" y="1051"/>
                      </a:lnTo>
                      <a:lnTo>
                        <a:pt x="1030" y="1035"/>
                      </a:lnTo>
                      <a:lnTo>
                        <a:pt x="1035" y="1013"/>
                      </a:lnTo>
                      <a:lnTo>
                        <a:pt x="1046" y="990"/>
                      </a:lnTo>
                      <a:lnTo>
                        <a:pt x="1046" y="968"/>
                      </a:lnTo>
                      <a:lnTo>
                        <a:pt x="1058" y="952"/>
                      </a:lnTo>
                      <a:lnTo>
                        <a:pt x="1063" y="930"/>
                      </a:lnTo>
                      <a:lnTo>
                        <a:pt x="1069" y="907"/>
                      </a:lnTo>
                      <a:lnTo>
                        <a:pt x="1074" y="885"/>
                      </a:lnTo>
                      <a:lnTo>
                        <a:pt x="1080" y="863"/>
                      </a:lnTo>
                      <a:lnTo>
                        <a:pt x="1085" y="841"/>
                      </a:lnTo>
                      <a:lnTo>
                        <a:pt x="1096" y="819"/>
                      </a:lnTo>
                      <a:lnTo>
                        <a:pt x="1102" y="797"/>
                      </a:lnTo>
                      <a:lnTo>
                        <a:pt x="1107" y="775"/>
                      </a:lnTo>
                      <a:lnTo>
                        <a:pt x="1113" y="747"/>
                      </a:lnTo>
                      <a:lnTo>
                        <a:pt x="1118" y="719"/>
                      </a:lnTo>
                      <a:lnTo>
                        <a:pt x="1129" y="697"/>
                      </a:lnTo>
                      <a:lnTo>
                        <a:pt x="1129" y="675"/>
                      </a:lnTo>
                      <a:lnTo>
                        <a:pt x="1135" y="653"/>
                      </a:lnTo>
                      <a:lnTo>
                        <a:pt x="1146" y="631"/>
                      </a:lnTo>
                      <a:lnTo>
                        <a:pt x="1152" y="609"/>
                      </a:lnTo>
                      <a:lnTo>
                        <a:pt x="1157" y="576"/>
                      </a:lnTo>
                      <a:lnTo>
                        <a:pt x="1163" y="559"/>
                      </a:lnTo>
                      <a:lnTo>
                        <a:pt x="1168" y="531"/>
                      </a:lnTo>
                      <a:lnTo>
                        <a:pt x="1179" y="509"/>
                      </a:lnTo>
                      <a:lnTo>
                        <a:pt x="1179" y="487"/>
                      </a:lnTo>
                      <a:lnTo>
                        <a:pt x="1190" y="465"/>
                      </a:lnTo>
                      <a:lnTo>
                        <a:pt x="1196" y="443"/>
                      </a:lnTo>
                      <a:lnTo>
                        <a:pt x="1196" y="421"/>
                      </a:lnTo>
                      <a:lnTo>
                        <a:pt x="1207" y="404"/>
                      </a:lnTo>
                      <a:lnTo>
                        <a:pt x="1212" y="382"/>
                      </a:lnTo>
                      <a:lnTo>
                        <a:pt x="1218" y="360"/>
                      </a:lnTo>
                      <a:lnTo>
                        <a:pt x="1224" y="338"/>
                      </a:lnTo>
                      <a:lnTo>
                        <a:pt x="1229" y="316"/>
                      </a:lnTo>
                      <a:lnTo>
                        <a:pt x="1235" y="299"/>
                      </a:lnTo>
                      <a:lnTo>
                        <a:pt x="1240" y="277"/>
                      </a:lnTo>
                      <a:lnTo>
                        <a:pt x="1246" y="260"/>
                      </a:lnTo>
                      <a:lnTo>
                        <a:pt x="1257" y="244"/>
                      </a:lnTo>
                      <a:lnTo>
                        <a:pt x="1262" y="227"/>
                      </a:lnTo>
                      <a:lnTo>
                        <a:pt x="1273" y="205"/>
                      </a:lnTo>
                      <a:lnTo>
                        <a:pt x="1273" y="188"/>
                      </a:lnTo>
                      <a:lnTo>
                        <a:pt x="1279" y="172"/>
                      </a:lnTo>
                      <a:lnTo>
                        <a:pt x="1290" y="155"/>
                      </a:lnTo>
                      <a:lnTo>
                        <a:pt x="1296" y="139"/>
                      </a:lnTo>
                      <a:lnTo>
                        <a:pt x="1301" y="128"/>
                      </a:lnTo>
                      <a:lnTo>
                        <a:pt x="1307" y="111"/>
                      </a:lnTo>
                      <a:lnTo>
                        <a:pt x="1312" y="106"/>
                      </a:lnTo>
                      <a:lnTo>
                        <a:pt x="1323" y="89"/>
                      </a:lnTo>
                      <a:lnTo>
                        <a:pt x="1329" y="83"/>
                      </a:lnTo>
                      <a:lnTo>
                        <a:pt x="1334" y="72"/>
                      </a:lnTo>
                      <a:lnTo>
                        <a:pt x="1340" y="56"/>
                      </a:lnTo>
                      <a:lnTo>
                        <a:pt x="1345" y="50"/>
                      </a:lnTo>
                      <a:lnTo>
                        <a:pt x="1351" y="34"/>
                      </a:lnTo>
                      <a:lnTo>
                        <a:pt x="1356" y="28"/>
                      </a:lnTo>
                      <a:lnTo>
                        <a:pt x="1362" y="23"/>
                      </a:lnTo>
                      <a:lnTo>
                        <a:pt x="1373" y="23"/>
                      </a:lnTo>
                      <a:lnTo>
                        <a:pt x="1373" y="12"/>
                      </a:lnTo>
                      <a:lnTo>
                        <a:pt x="1384" y="6"/>
                      </a:lnTo>
                      <a:lnTo>
                        <a:pt x="1384" y="6"/>
                      </a:lnTo>
                      <a:lnTo>
                        <a:pt x="1390" y="0"/>
                      </a:lnTo>
                      <a:lnTo>
                        <a:pt x="1401" y="0"/>
                      </a:lnTo>
                      <a:lnTo>
                        <a:pt x="1406" y="0"/>
                      </a:lnTo>
                      <a:lnTo>
                        <a:pt x="1412" y="0"/>
                      </a:lnTo>
                      <a:lnTo>
                        <a:pt x="1417" y="0"/>
                      </a:lnTo>
                      <a:lnTo>
                        <a:pt x="1423" y="0"/>
                      </a:lnTo>
                      <a:lnTo>
                        <a:pt x="1434" y="0"/>
                      </a:lnTo>
                      <a:lnTo>
                        <a:pt x="1434" y="6"/>
                      </a:lnTo>
                      <a:lnTo>
                        <a:pt x="1445" y="6"/>
                      </a:lnTo>
                      <a:lnTo>
                        <a:pt x="1450" y="12"/>
                      </a:lnTo>
                      <a:lnTo>
                        <a:pt x="1456" y="23"/>
                      </a:lnTo>
                      <a:lnTo>
                        <a:pt x="1462" y="23"/>
                      </a:lnTo>
                      <a:lnTo>
                        <a:pt x="1467" y="28"/>
                      </a:lnTo>
                      <a:lnTo>
                        <a:pt x="1473" y="34"/>
                      </a:lnTo>
                      <a:lnTo>
                        <a:pt x="1484" y="50"/>
                      </a:lnTo>
                      <a:lnTo>
                        <a:pt x="1489" y="56"/>
                      </a:lnTo>
                      <a:lnTo>
                        <a:pt x="1500" y="72"/>
                      </a:lnTo>
                      <a:lnTo>
                        <a:pt x="1500" y="83"/>
                      </a:lnTo>
                      <a:lnTo>
                        <a:pt x="1506" y="89"/>
                      </a:lnTo>
                      <a:lnTo>
                        <a:pt x="1517" y="106"/>
                      </a:lnTo>
                      <a:lnTo>
                        <a:pt x="1522" y="111"/>
                      </a:lnTo>
                      <a:lnTo>
                        <a:pt x="1528" y="128"/>
                      </a:lnTo>
                      <a:lnTo>
                        <a:pt x="1533" y="139"/>
                      </a:lnTo>
                      <a:lnTo>
                        <a:pt x="1539" y="155"/>
                      </a:lnTo>
                      <a:lnTo>
                        <a:pt x="1545" y="172"/>
                      </a:lnTo>
                      <a:lnTo>
                        <a:pt x="1550" y="188"/>
                      </a:lnTo>
                      <a:lnTo>
                        <a:pt x="1561" y="205"/>
                      </a:lnTo>
                      <a:lnTo>
                        <a:pt x="1567" y="227"/>
                      </a:lnTo>
                      <a:lnTo>
                        <a:pt x="1572" y="244"/>
                      </a:lnTo>
                      <a:lnTo>
                        <a:pt x="1578" y="260"/>
                      </a:lnTo>
                      <a:lnTo>
                        <a:pt x="1583" y="277"/>
                      </a:lnTo>
                      <a:lnTo>
                        <a:pt x="1583" y="299"/>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195" name="Freeform 27"/>
                <p:cNvSpPr>
                  <a:spLocks/>
                </p:cNvSpPr>
                <p:nvPr/>
              </p:nvSpPr>
              <p:spPr bwMode="auto">
                <a:xfrm>
                  <a:off x="3853" y="1723"/>
                  <a:ext cx="764" cy="1438"/>
                </a:xfrm>
                <a:custGeom>
                  <a:avLst/>
                  <a:gdLst>
                    <a:gd name="T0" fmla="*/ 22 w 764"/>
                    <a:gd name="T1" fmla="*/ 398 h 1438"/>
                    <a:gd name="T2" fmla="*/ 44 w 764"/>
                    <a:gd name="T3" fmla="*/ 481 h 1438"/>
                    <a:gd name="T4" fmla="*/ 66 w 764"/>
                    <a:gd name="T5" fmla="*/ 569 h 1438"/>
                    <a:gd name="T6" fmla="*/ 94 w 764"/>
                    <a:gd name="T7" fmla="*/ 669 h 1438"/>
                    <a:gd name="T8" fmla="*/ 122 w 764"/>
                    <a:gd name="T9" fmla="*/ 757 h 1438"/>
                    <a:gd name="T10" fmla="*/ 144 w 764"/>
                    <a:gd name="T11" fmla="*/ 857 h 1438"/>
                    <a:gd name="T12" fmla="*/ 171 w 764"/>
                    <a:gd name="T13" fmla="*/ 945 h 1438"/>
                    <a:gd name="T14" fmla="*/ 199 w 764"/>
                    <a:gd name="T15" fmla="*/ 1028 h 1438"/>
                    <a:gd name="T16" fmla="*/ 216 w 764"/>
                    <a:gd name="T17" fmla="*/ 1111 h 1438"/>
                    <a:gd name="T18" fmla="*/ 243 w 764"/>
                    <a:gd name="T19" fmla="*/ 1189 h 1438"/>
                    <a:gd name="T20" fmla="*/ 266 w 764"/>
                    <a:gd name="T21" fmla="*/ 1244 h 1438"/>
                    <a:gd name="T22" fmla="*/ 299 w 764"/>
                    <a:gd name="T23" fmla="*/ 1299 h 1438"/>
                    <a:gd name="T24" fmla="*/ 321 w 764"/>
                    <a:gd name="T25" fmla="*/ 1338 h 1438"/>
                    <a:gd name="T26" fmla="*/ 349 w 764"/>
                    <a:gd name="T27" fmla="*/ 1366 h 1438"/>
                    <a:gd name="T28" fmla="*/ 371 w 764"/>
                    <a:gd name="T29" fmla="*/ 1393 h 1438"/>
                    <a:gd name="T30" fmla="*/ 398 w 764"/>
                    <a:gd name="T31" fmla="*/ 1393 h 1438"/>
                    <a:gd name="T32" fmla="*/ 420 w 764"/>
                    <a:gd name="T33" fmla="*/ 1382 h 1438"/>
                    <a:gd name="T34" fmla="*/ 443 w 764"/>
                    <a:gd name="T35" fmla="*/ 1355 h 1438"/>
                    <a:gd name="T36" fmla="*/ 470 w 764"/>
                    <a:gd name="T37" fmla="*/ 1321 h 1438"/>
                    <a:gd name="T38" fmla="*/ 498 w 764"/>
                    <a:gd name="T39" fmla="*/ 1277 h 1438"/>
                    <a:gd name="T40" fmla="*/ 526 w 764"/>
                    <a:gd name="T41" fmla="*/ 1216 h 1438"/>
                    <a:gd name="T42" fmla="*/ 548 w 764"/>
                    <a:gd name="T43" fmla="*/ 1150 h 1438"/>
                    <a:gd name="T44" fmla="*/ 570 w 764"/>
                    <a:gd name="T45" fmla="*/ 1073 h 1438"/>
                    <a:gd name="T46" fmla="*/ 598 w 764"/>
                    <a:gd name="T47" fmla="*/ 995 h 1438"/>
                    <a:gd name="T48" fmla="*/ 620 w 764"/>
                    <a:gd name="T49" fmla="*/ 901 h 1438"/>
                    <a:gd name="T50" fmla="*/ 647 w 764"/>
                    <a:gd name="T51" fmla="*/ 813 h 1438"/>
                    <a:gd name="T52" fmla="*/ 675 w 764"/>
                    <a:gd name="T53" fmla="*/ 713 h 1438"/>
                    <a:gd name="T54" fmla="*/ 703 w 764"/>
                    <a:gd name="T55" fmla="*/ 619 h 1438"/>
                    <a:gd name="T56" fmla="*/ 725 w 764"/>
                    <a:gd name="T57" fmla="*/ 525 h 1438"/>
                    <a:gd name="T58" fmla="*/ 747 w 764"/>
                    <a:gd name="T59" fmla="*/ 437 h 1438"/>
                    <a:gd name="T60" fmla="*/ 764 w 764"/>
                    <a:gd name="T61" fmla="*/ 0 h 1438"/>
                    <a:gd name="T62" fmla="*/ 764 w 764"/>
                    <a:gd name="T63" fmla="*/ 0 h 1438"/>
                    <a:gd name="T64" fmla="*/ 764 w 764"/>
                    <a:gd name="T65" fmla="*/ 0 h 1438"/>
                    <a:gd name="T66" fmla="*/ 764 w 764"/>
                    <a:gd name="T67" fmla="*/ 0 h 1438"/>
                    <a:gd name="T68" fmla="*/ 764 w 764"/>
                    <a:gd name="T69" fmla="*/ 0 h 1438"/>
                    <a:gd name="T70" fmla="*/ 764 w 764"/>
                    <a:gd name="T71" fmla="*/ 0 h 1438"/>
                    <a:gd name="T72" fmla="*/ 764 w 764"/>
                    <a:gd name="T73" fmla="*/ 0 h 1438"/>
                    <a:gd name="T74" fmla="*/ 764 w 764"/>
                    <a:gd name="T75" fmla="*/ 0 h 1438"/>
                    <a:gd name="T76" fmla="*/ 764 w 764"/>
                    <a:gd name="T77" fmla="*/ 0 h 1438"/>
                    <a:gd name="T78" fmla="*/ 764 w 764"/>
                    <a:gd name="T79" fmla="*/ 0 h 1438"/>
                    <a:gd name="T80" fmla="*/ 764 w 764"/>
                    <a:gd name="T81" fmla="*/ 0 h 1438"/>
                    <a:gd name="T82" fmla="*/ 764 w 764"/>
                    <a:gd name="T83" fmla="*/ 0 h 1438"/>
                    <a:gd name="T84" fmla="*/ 764 w 764"/>
                    <a:gd name="T85" fmla="*/ 0 h 1438"/>
                    <a:gd name="T86" fmla="*/ 764 w 764"/>
                    <a:gd name="T87" fmla="*/ 0 h 1438"/>
                    <a:gd name="T88" fmla="*/ 764 w 764"/>
                    <a:gd name="T89" fmla="*/ 0 h 1438"/>
                    <a:gd name="T90" fmla="*/ 764 w 764"/>
                    <a:gd name="T91" fmla="*/ 0 h 1438"/>
                    <a:gd name="T92" fmla="*/ 764 w 764"/>
                    <a:gd name="T93" fmla="*/ 0 h 1438"/>
                    <a:gd name="T94" fmla="*/ 764 w 764"/>
                    <a:gd name="T95" fmla="*/ 0 h 1438"/>
                    <a:gd name="T96" fmla="*/ 764 w 764"/>
                    <a:gd name="T97" fmla="*/ 0 h 1438"/>
                    <a:gd name="T98" fmla="*/ 764 w 764"/>
                    <a:gd name="T99" fmla="*/ 1438 h 1438"/>
                    <a:gd name="T100" fmla="*/ 764 w 764"/>
                    <a:gd name="T101" fmla="*/ 1438 h 1438"/>
                    <a:gd name="T102" fmla="*/ 764 w 764"/>
                    <a:gd name="T103" fmla="*/ 1438 h 1438"/>
                    <a:gd name="T104" fmla="*/ 764 w 764"/>
                    <a:gd name="T105" fmla="*/ 1438 h 1438"/>
                    <a:gd name="T106" fmla="*/ 764 w 764"/>
                    <a:gd name="T107" fmla="*/ 1438 h 1438"/>
                    <a:gd name="T108" fmla="*/ 764 w 764"/>
                    <a:gd name="T109" fmla="*/ 1438 h 1438"/>
                    <a:gd name="T110" fmla="*/ 764 w 764"/>
                    <a:gd name="T111" fmla="*/ 1438 h 1438"/>
                    <a:gd name="T112" fmla="*/ 764 w 764"/>
                    <a:gd name="T113" fmla="*/ 1438 h 1438"/>
                    <a:gd name="T114" fmla="*/ 764 w 764"/>
                    <a:gd name="T115" fmla="*/ 1438 h 1438"/>
                    <a:gd name="T116" fmla="*/ 764 w 764"/>
                    <a:gd name="T117" fmla="*/ 1438 h 1438"/>
                    <a:gd name="T118" fmla="*/ 764 w 764"/>
                    <a:gd name="T119" fmla="*/ 1438 h 1438"/>
                    <a:gd name="T120" fmla="*/ 764 w 764"/>
                    <a:gd name="T121" fmla="*/ 1438 h 1438"/>
                    <a:gd name="T122" fmla="*/ 764 w 764"/>
                    <a:gd name="T123" fmla="*/ 1438 h 1438"/>
                    <a:gd name="T124" fmla="*/ 764 w 764"/>
                    <a:gd name="T125" fmla="*/ 1438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1438">
                      <a:moveTo>
                        <a:pt x="0" y="337"/>
                      </a:moveTo>
                      <a:lnTo>
                        <a:pt x="5" y="354"/>
                      </a:lnTo>
                      <a:lnTo>
                        <a:pt x="11" y="376"/>
                      </a:lnTo>
                      <a:lnTo>
                        <a:pt x="22" y="398"/>
                      </a:lnTo>
                      <a:lnTo>
                        <a:pt x="28" y="420"/>
                      </a:lnTo>
                      <a:lnTo>
                        <a:pt x="28" y="437"/>
                      </a:lnTo>
                      <a:lnTo>
                        <a:pt x="39" y="459"/>
                      </a:lnTo>
                      <a:lnTo>
                        <a:pt x="44" y="481"/>
                      </a:lnTo>
                      <a:lnTo>
                        <a:pt x="50" y="503"/>
                      </a:lnTo>
                      <a:lnTo>
                        <a:pt x="55" y="525"/>
                      </a:lnTo>
                      <a:lnTo>
                        <a:pt x="61" y="553"/>
                      </a:lnTo>
                      <a:lnTo>
                        <a:pt x="66" y="569"/>
                      </a:lnTo>
                      <a:lnTo>
                        <a:pt x="72" y="597"/>
                      </a:lnTo>
                      <a:lnTo>
                        <a:pt x="83" y="619"/>
                      </a:lnTo>
                      <a:lnTo>
                        <a:pt x="88" y="647"/>
                      </a:lnTo>
                      <a:lnTo>
                        <a:pt x="94" y="669"/>
                      </a:lnTo>
                      <a:lnTo>
                        <a:pt x="105" y="691"/>
                      </a:lnTo>
                      <a:lnTo>
                        <a:pt x="111" y="713"/>
                      </a:lnTo>
                      <a:lnTo>
                        <a:pt x="111" y="741"/>
                      </a:lnTo>
                      <a:lnTo>
                        <a:pt x="122" y="757"/>
                      </a:lnTo>
                      <a:lnTo>
                        <a:pt x="127" y="785"/>
                      </a:lnTo>
                      <a:lnTo>
                        <a:pt x="133" y="813"/>
                      </a:lnTo>
                      <a:lnTo>
                        <a:pt x="138" y="835"/>
                      </a:lnTo>
                      <a:lnTo>
                        <a:pt x="144" y="857"/>
                      </a:lnTo>
                      <a:lnTo>
                        <a:pt x="155" y="879"/>
                      </a:lnTo>
                      <a:lnTo>
                        <a:pt x="155" y="901"/>
                      </a:lnTo>
                      <a:lnTo>
                        <a:pt x="166" y="929"/>
                      </a:lnTo>
                      <a:lnTo>
                        <a:pt x="171" y="945"/>
                      </a:lnTo>
                      <a:lnTo>
                        <a:pt x="171" y="968"/>
                      </a:lnTo>
                      <a:lnTo>
                        <a:pt x="182" y="995"/>
                      </a:lnTo>
                      <a:lnTo>
                        <a:pt x="188" y="1006"/>
                      </a:lnTo>
                      <a:lnTo>
                        <a:pt x="199" y="1028"/>
                      </a:lnTo>
                      <a:lnTo>
                        <a:pt x="199" y="1051"/>
                      </a:lnTo>
                      <a:lnTo>
                        <a:pt x="205" y="1073"/>
                      </a:lnTo>
                      <a:lnTo>
                        <a:pt x="216" y="1089"/>
                      </a:lnTo>
                      <a:lnTo>
                        <a:pt x="216" y="1111"/>
                      </a:lnTo>
                      <a:lnTo>
                        <a:pt x="221" y="1128"/>
                      </a:lnTo>
                      <a:lnTo>
                        <a:pt x="232" y="1150"/>
                      </a:lnTo>
                      <a:lnTo>
                        <a:pt x="238" y="1167"/>
                      </a:lnTo>
                      <a:lnTo>
                        <a:pt x="243" y="1189"/>
                      </a:lnTo>
                      <a:lnTo>
                        <a:pt x="249" y="1200"/>
                      </a:lnTo>
                      <a:lnTo>
                        <a:pt x="254" y="1216"/>
                      </a:lnTo>
                      <a:lnTo>
                        <a:pt x="266" y="1227"/>
                      </a:lnTo>
                      <a:lnTo>
                        <a:pt x="266" y="1244"/>
                      </a:lnTo>
                      <a:lnTo>
                        <a:pt x="277" y="1261"/>
                      </a:lnTo>
                      <a:lnTo>
                        <a:pt x="282" y="1277"/>
                      </a:lnTo>
                      <a:lnTo>
                        <a:pt x="293" y="1288"/>
                      </a:lnTo>
                      <a:lnTo>
                        <a:pt x="299" y="1299"/>
                      </a:lnTo>
                      <a:lnTo>
                        <a:pt x="304" y="1305"/>
                      </a:lnTo>
                      <a:lnTo>
                        <a:pt x="310" y="1321"/>
                      </a:lnTo>
                      <a:lnTo>
                        <a:pt x="315" y="1327"/>
                      </a:lnTo>
                      <a:lnTo>
                        <a:pt x="321" y="1338"/>
                      </a:lnTo>
                      <a:lnTo>
                        <a:pt x="332" y="1349"/>
                      </a:lnTo>
                      <a:lnTo>
                        <a:pt x="337" y="1355"/>
                      </a:lnTo>
                      <a:lnTo>
                        <a:pt x="337" y="1366"/>
                      </a:lnTo>
                      <a:lnTo>
                        <a:pt x="349" y="1366"/>
                      </a:lnTo>
                      <a:lnTo>
                        <a:pt x="354" y="1377"/>
                      </a:lnTo>
                      <a:lnTo>
                        <a:pt x="360" y="1382"/>
                      </a:lnTo>
                      <a:lnTo>
                        <a:pt x="365" y="1382"/>
                      </a:lnTo>
                      <a:lnTo>
                        <a:pt x="371" y="1393"/>
                      </a:lnTo>
                      <a:lnTo>
                        <a:pt x="376" y="1393"/>
                      </a:lnTo>
                      <a:lnTo>
                        <a:pt x="382" y="1393"/>
                      </a:lnTo>
                      <a:lnTo>
                        <a:pt x="393" y="1393"/>
                      </a:lnTo>
                      <a:lnTo>
                        <a:pt x="398" y="1393"/>
                      </a:lnTo>
                      <a:lnTo>
                        <a:pt x="398" y="1393"/>
                      </a:lnTo>
                      <a:lnTo>
                        <a:pt x="409" y="1393"/>
                      </a:lnTo>
                      <a:lnTo>
                        <a:pt x="415" y="1382"/>
                      </a:lnTo>
                      <a:lnTo>
                        <a:pt x="420" y="1382"/>
                      </a:lnTo>
                      <a:lnTo>
                        <a:pt x="426" y="1377"/>
                      </a:lnTo>
                      <a:lnTo>
                        <a:pt x="432" y="1366"/>
                      </a:lnTo>
                      <a:lnTo>
                        <a:pt x="443" y="1366"/>
                      </a:lnTo>
                      <a:lnTo>
                        <a:pt x="443" y="1355"/>
                      </a:lnTo>
                      <a:lnTo>
                        <a:pt x="448" y="1349"/>
                      </a:lnTo>
                      <a:lnTo>
                        <a:pt x="459" y="1338"/>
                      </a:lnTo>
                      <a:lnTo>
                        <a:pt x="465" y="1327"/>
                      </a:lnTo>
                      <a:lnTo>
                        <a:pt x="470" y="1321"/>
                      </a:lnTo>
                      <a:lnTo>
                        <a:pt x="481" y="1305"/>
                      </a:lnTo>
                      <a:lnTo>
                        <a:pt x="487" y="1299"/>
                      </a:lnTo>
                      <a:lnTo>
                        <a:pt x="492" y="1288"/>
                      </a:lnTo>
                      <a:lnTo>
                        <a:pt x="498" y="1277"/>
                      </a:lnTo>
                      <a:lnTo>
                        <a:pt x="504" y="1261"/>
                      </a:lnTo>
                      <a:lnTo>
                        <a:pt x="509" y="1244"/>
                      </a:lnTo>
                      <a:lnTo>
                        <a:pt x="515" y="1227"/>
                      </a:lnTo>
                      <a:lnTo>
                        <a:pt x="526" y="1216"/>
                      </a:lnTo>
                      <a:lnTo>
                        <a:pt x="526" y="1200"/>
                      </a:lnTo>
                      <a:lnTo>
                        <a:pt x="537" y="1189"/>
                      </a:lnTo>
                      <a:lnTo>
                        <a:pt x="542" y="1167"/>
                      </a:lnTo>
                      <a:lnTo>
                        <a:pt x="548" y="1150"/>
                      </a:lnTo>
                      <a:lnTo>
                        <a:pt x="553" y="1128"/>
                      </a:lnTo>
                      <a:lnTo>
                        <a:pt x="559" y="1111"/>
                      </a:lnTo>
                      <a:lnTo>
                        <a:pt x="564" y="1089"/>
                      </a:lnTo>
                      <a:lnTo>
                        <a:pt x="570" y="1073"/>
                      </a:lnTo>
                      <a:lnTo>
                        <a:pt x="575" y="1051"/>
                      </a:lnTo>
                      <a:lnTo>
                        <a:pt x="587" y="1028"/>
                      </a:lnTo>
                      <a:lnTo>
                        <a:pt x="592" y="1006"/>
                      </a:lnTo>
                      <a:lnTo>
                        <a:pt x="598" y="995"/>
                      </a:lnTo>
                      <a:lnTo>
                        <a:pt x="603" y="968"/>
                      </a:lnTo>
                      <a:lnTo>
                        <a:pt x="609" y="945"/>
                      </a:lnTo>
                      <a:lnTo>
                        <a:pt x="614" y="929"/>
                      </a:lnTo>
                      <a:lnTo>
                        <a:pt x="620" y="901"/>
                      </a:lnTo>
                      <a:lnTo>
                        <a:pt x="625" y="879"/>
                      </a:lnTo>
                      <a:lnTo>
                        <a:pt x="636" y="857"/>
                      </a:lnTo>
                      <a:lnTo>
                        <a:pt x="636" y="835"/>
                      </a:lnTo>
                      <a:lnTo>
                        <a:pt x="647" y="813"/>
                      </a:lnTo>
                      <a:lnTo>
                        <a:pt x="653" y="785"/>
                      </a:lnTo>
                      <a:lnTo>
                        <a:pt x="658" y="757"/>
                      </a:lnTo>
                      <a:lnTo>
                        <a:pt x="670" y="741"/>
                      </a:lnTo>
                      <a:lnTo>
                        <a:pt x="675" y="713"/>
                      </a:lnTo>
                      <a:lnTo>
                        <a:pt x="681" y="691"/>
                      </a:lnTo>
                      <a:lnTo>
                        <a:pt x="686" y="669"/>
                      </a:lnTo>
                      <a:lnTo>
                        <a:pt x="692" y="647"/>
                      </a:lnTo>
                      <a:lnTo>
                        <a:pt x="703" y="619"/>
                      </a:lnTo>
                      <a:lnTo>
                        <a:pt x="708" y="597"/>
                      </a:lnTo>
                      <a:lnTo>
                        <a:pt x="708" y="569"/>
                      </a:lnTo>
                      <a:lnTo>
                        <a:pt x="719" y="553"/>
                      </a:lnTo>
                      <a:lnTo>
                        <a:pt x="725" y="525"/>
                      </a:lnTo>
                      <a:lnTo>
                        <a:pt x="730" y="503"/>
                      </a:lnTo>
                      <a:lnTo>
                        <a:pt x="736" y="481"/>
                      </a:lnTo>
                      <a:lnTo>
                        <a:pt x="741" y="459"/>
                      </a:lnTo>
                      <a:lnTo>
                        <a:pt x="747" y="437"/>
                      </a:lnTo>
                      <a:lnTo>
                        <a:pt x="753" y="420"/>
                      </a:lnTo>
                      <a:lnTo>
                        <a:pt x="764" y="398"/>
                      </a:lnTo>
                      <a:lnTo>
                        <a:pt x="764" y="403"/>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0"/>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lnTo>
                        <a:pt x="764" y="1438"/>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196" name="Line 28"/>
                <p:cNvSpPr>
                  <a:spLocks noChangeShapeType="1"/>
                </p:cNvSpPr>
                <p:nvPr/>
              </p:nvSpPr>
              <p:spPr bwMode="auto">
                <a:xfrm>
                  <a:off x="4611" y="1706"/>
                  <a:ext cx="1" cy="143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391198" name="Rectangle 30"/>
              <p:cNvSpPr>
                <a:spLocks noChangeArrowheads="1"/>
              </p:cNvSpPr>
              <p:nvPr/>
            </p:nvSpPr>
            <p:spPr bwMode="auto">
              <a:xfrm>
                <a:off x="4495" y="2115"/>
                <a:ext cx="160" cy="294"/>
              </a:xfrm>
              <a:prstGeom prst="rect">
                <a:avLst/>
              </a:prstGeom>
              <a:solidFill>
                <a:srgbClr val="FFFFFF"/>
              </a:solidFill>
              <a:ln w="17463">
                <a:solidFill>
                  <a:srgbClr val="FFFFFF"/>
                </a:solidFill>
                <a:miter lim="800000"/>
                <a:headEnd/>
                <a:tailEnd/>
              </a:ln>
            </p:spPr>
            <p:txBody>
              <a:bodyPr/>
              <a:lstStyle/>
              <a:p>
                <a:endParaRPr lang="es-ES"/>
              </a:p>
            </p:txBody>
          </p:sp>
        </p:grpSp>
        <p:sp>
          <p:nvSpPr>
            <p:cNvPr id="391200" name="Rectangle 32"/>
            <p:cNvSpPr>
              <a:spLocks noChangeArrowheads="1"/>
            </p:cNvSpPr>
            <p:nvPr/>
          </p:nvSpPr>
          <p:spPr bwMode="auto">
            <a:xfrm>
              <a:off x="4578" y="1662"/>
              <a:ext cx="183" cy="16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205" name="Oval 37"/>
          <p:cNvSpPr>
            <a:spLocks noChangeArrowheads="1"/>
          </p:cNvSpPr>
          <p:nvPr/>
        </p:nvSpPr>
        <p:spPr bwMode="auto">
          <a:xfrm>
            <a:off x="712788" y="2760663"/>
            <a:ext cx="2162175" cy="2160587"/>
          </a:xfrm>
          <a:prstGeom prst="ellipse">
            <a:avLst/>
          </a:prstGeom>
          <a:solidFill>
            <a:srgbClr val="FFFFFF"/>
          </a:solidFill>
          <a:ln w="9525">
            <a:solidFill>
              <a:srgbClr val="000000"/>
            </a:solidFill>
            <a:round/>
            <a:headEnd/>
            <a:tailEnd/>
          </a:ln>
        </p:spPr>
        <p:txBody>
          <a:bodyPr/>
          <a:lstStyle/>
          <a:p>
            <a:endParaRPr lang="es-ES"/>
          </a:p>
        </p:txBody>
      </p:sp>
      <p:grpSp>
        <p:nvGrpSpPr>
          <p:cNvPr id="391210" name="Group 42"/>
          <p:cNvGrpSpPr>
            <a:grpSpLocks/>
          </p:cNvGrpSpPr>
          <p:nvPr/>
        </p:nvGrpSpPr>
        <p:grpSpPr bwMode="auto">
          <a:xfrm>
            <a:off x="1327150" y="3192463"/>
            <a:ext cx="401638" cy="214312"/>
            <a:chOff x="836" y="2011"/>
            <a:chExt cx="253" cy="135"/>
          </a:xfrm>
        </p:grpSpPr>
        <p:sp>
          <p:nvSpPr>
            <p:cNvPr id="391206" name="Arc 38"/>
            <p:cNvSpPr>
              <a:spLocks/>
            </p:cNvSpPr>
            <p:nvPr/>
          </p:nvSpPr>
          <p:spPr bwMode="auto">
            <a:xfrm>
              <a:off x="843" y="2011"/>
              <a:ext cx="246" cy="135"/>
            </a:xfrm>
            <a:custGeom>
              <a:avLst/>
              <a:gdLst>
                <a:gd name="G0" fmla="+- 21595 0 0"/>
                <a:gd name="G1" fmla="+- 21598 0 0"/>
                <a:gd name="G2" fmla="+- 21600 0 0"/>
                <a:gd name="T0" fmla="*/ 0 w 21595"/>
                <a:gd name="T1" fmla="*/ 21121 h 21598"/>
                <a:gd name="T2" fmla="*/ 21333 w 21595"/>
                <a:gd name="T3" fmla="*/ 0 h 21598"/>
                <a:gd name="T4" fmla="*/ 21595 w 21595"/>
                <a:gd name="T5" fmla="*/ 21598 h 21598"/>
              </a:gdLst>
              <a:ahLst/>
              <a:cxnLst>
                <a:cxn ang="0">
                  <a:pos x="T0" y="T1"/>
                </a:cxn>
                <a:cxn ang="0">
                  <a:pos x="T2" y="T3"/>
                </a:cxn>
                <a:cxn ang="0">
                  <a:pos x="T4" y="T5"/>
                </a:cxn>
              </a:cxnLst>
              <a:rect l="0" t="0" r="r" b="b"/>
              <a:pathLst>
                <a:path w="21595" h="21598" fill="none" extrusionOk="0">
                  <a:moveTo>
                    <a:pt x="0" y="21121"/>
                  </a:moveTo>
                  <a:cubicBezTo>
                    <a:pt x="257" y="9482"/>
                    <a:pt x="9692" y="140"/>
                    <a:pt x="21332" y="-1"/>
                  </a:cubicBezTo>
                </a:path>
                <a:path w="21595" h="21598" stroke="0" extrusionOk="0">
                  <a:moveTo>
                    <a:pt x="0" y="21121"/>
                  </a:moveTo>
                  <a:cubicBezTo>
                    <a:pt x="257" y="9482"/>
                    <a:pt x="9692" y="140"/>
                    <a:pt x="21332" y="-1"/>
                  </a:cubicBezTo>
                  <a:lnTo>
                    <a:pt x="21595" y="215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07" name="Arc 39"/>
            <p:cNvSpPr>
              <a:spLocks/>
            </p:cNvSpPr>
            <p:nvPr/>
          </p:nvSpPr>
          <p:spPr bwMode="auto">
            <a:xfrm>
              <a:off x="843" y="2011"/>
              <a:ext cx="246" cy="135"/>
            </a:xfrm>
            <a:custGeom>
              <a:avLst/>
              <a:gdLst>
                <a:gd name="G0" fmla="+- 21595 0 0"/>
                <a:gd name="G1" fmla="+- 21598 0 0"/>
                <a:gd name="G2" fmla="+- 21600 0 0"/>
                <a:gd name="T0" fmla="*/ 0 w 21595"/>
                <a:gd name="T1" fmla="*/ 21121 h 21598"/>
                <a:gd name="T2" fmla="*/ 21333 w 21595"/>
                <a:gd name="T3" fmla="*/ 0 h 21598"/>
                <a:gd name="T4" fmla="*/ 21595 w 21595"/>
                <a:gd name="T5" fmla="*/ 21598 h 21598"/>
              </a:gdLst>
              <a:ahLst/>
              <a:cxnLst>
                <a:cxn ang="0">
                  <a:pos x="T0" y="T1"/>
                </a:cxn>
                <a:cxn ang="0">
                  <a:pos x="T2" y="T3"/>
                </a:cxn>
                <a:cxn ang="0">
                  <a:pos x="T4" y="T5"/>
                </a:cxn>
              </a:cxnLst>
              <a:rect l="0" t="0" r="r" b="b"/>
              <a:pathLst>
                <a:path w="21595" h="21598" fill="none" extrusionOk="0">
                  <a:moveTo>
                    <a:pt x="0" y="21121"/>
                  </a:moveTo>
                  <a:cubicBezTo>
                    <a:pt x="257" y="9482"/>
                    <a:pt x="9692" y="140"/>
                    <a:pt x="21332" y="-1"/>
                  </a:cubicBezTo>
                </a:path>
                <a:path w="21595" h="21598" stroke="0" extrusionOk="0">
                  <a:moveTo>
                    <a:pt x="0" y="21121"/>
                  </a:moveTo>
                  <a:cubicBezTo>
                    <a:pt x="257" y="9482"/>
                    <a:pt x="9692" y="140"/>
                    <a:pt x="21332" y="-1"/>
                  </a:cubicBezTo>
                  <a:lnTo>
                    <a:pt x="21595" y="21598"/>
                  </a:lnTo>
                  <a:close/>
                </a:path>
              </a:pathLst>
            </a:custGeom>
            <a:solidFill>
              <a:srgbClr val="FFFFFF"/>
            </a:solidFill>
            <a:ln w="9525">
              <a:solidFill>
                <a:srgbClr val="000000"/>
              </a:solidFill>
              <a:round/>
              <a:headEnd/>
              <a:tailEnd/>
            </a:ln>
          </p:spPr>
          <p:txBody>
            <a:bodyPr/>
            <a:lstStyle/>
            <a:p>
              <a:endParaRPr lang="es-ES"/>
            </a:p>
          </p:txBody>
        </p:sp>
        <p:sp>
          <p:nvSpPr>
            <p:cNvPr id="391208" name="Line 40"/>
            <p:cNvSpPr>
              <a:spLocks noChangeShapeType="1"/>
            </p:cNvSpPr>
            <p:nvPr/>
          </p:nvSpPr>
          <p:spPr bwMode="auto">
            <a:xfrm flipV="1">
              <a:off x="836" y="2038"/>
              <a:ext cx="6"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209" name="Line 41"/>
            <p:cNvSpPr>
              <a:spLocks noChangeShapeType="1"/>
            </p:cNvSpPr>
            <p:nvPr/>
          </p:nvSpPr>
          <p:spPr bwMode="auto">
            <a:xfrm flipV="1">
              <a:off x="836" y="2093"/>
              <a:ext cx="78"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391211" name="Rectangle 43"/>
          <p:cNvSpPr>
            <a:spLocks noChangeArrowheads="1"/>
          </p:cNvSpPr>
          <p:nvPr/>
        </p:nvSpPr>
        <p:spPr bwMode="auto">
          <a:xfrm>
            <a:off x="3621088" y="2014538"/>
            <a:ext cx="387350" cy="465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12" name="Rectangle 44"/>
          <p:cNvSpPr>
            <a:spLocks noChangeArrowheads="1"/>
          </p:cNvSpPr>
          <p:nvPr/>
        </p:nvSpPr>
        <p:spPr bwMode="auto">
          <a:xfrm>
            <a:off x="3708400" y="2066925"/>
            <a:ext cx="1952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2300" i="1">
                <a:solidFill>
                  <a:srgbClr val="000000"/>
                </a:solidFill>
                <a:effectLst/>
                <a:latin typeface="Times New Roman" pitchFamily="18" charset="0"/>
              </a:rPr>
              <a:t>F</a:t>
            </a:r>
            <a:endParaRPr lang="es-ES_tradnl" altLang="es-ES" sz="2400">
              <a:effectLst/>
            </a:endParaRPr>
          </a:p>
        </p:txBody>
      </p:sp>
      <p:sp>
        <p:nvSpPr>
          <p:cNvPr id="391213" name="Rectangle 45"/>
          <p:cNvSpPr>
            <a:spLocks noChangeArrowheads="1"/>
          </p:cNvSpPr>
          <p:nvPr/>
        </p:nvSpPr>
        <p:spPr bwMode="auto">
          <a:xfrm>
            <a:off x="7732713" y="2700338"/>
            <a:ext cx="131762" cy="1149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14" name="Rectangle 46"/>
          <p:cNvSpPr>
            <a:spLocks noChangeArrowheads="1"/>
          </p:cNvSpPr>
          <p:nvPr/>
        </p:nvSpPr>
        <p:spPr bwMode="auto">
          <a:xfrm>
            <a:off x="7653338" y="3419475"/>
            <a:ext cx="211137" cy="150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15" name="Rectangle 47"/>
          <p:cNvSpPr>
            <a:spLocks noChangeArrowheads="1"/>
          </p:cNvSpPr>
          <p:nvPr/>
        </p:nvSpPr>
        <p:spPr bwMode="auto">
          <a:xfrm>
            <a:off x="7750175" y="4797425"/>
            <a:ext cx="203200" cy="36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16" name="Line 48"/>
          <p:cNvSpPr>
            <a:spLocks noChangeShapeType="1"/>
          </p:cNvSpPr>
          <p:nvPr/>
        </p:nvSpPr>
        <p:spPr bwMode="auto">
          <a:xfrm flipV="1">
            <a:off x="3611563" y="3841750"/>
            <a:ext cx="4683125" cy="17463"/>
          </a:xfrm>
          <a:prstGeom prst="line">
            <a:avLst/>
          </a:prstGeom>
          <a:noFill/>
          <a:ln w="349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217" name="Freeform 49"/>
          <p:cNvSpPr>
            <a:spLocks/>
          </p:cNvSpPr>
          <p:nvPr/>
        </p:nvSpPr>
        <p:spPr bwMode="auto">
          <a:xfrm>
            <a:off x="8259763" y="3752850"/>
            <a:ext cx="149225" cy="184150"/>
          </a:xfrm>
          <a:custGeom>
            <a:avLst/>
            <a:gdLst>
              <a:gd name="T0" fmla="*/ 0 w 94"/>
              <a:gd name="T1" fmla="*/ 0 h 116"/>
              <a:gd name="T2" fmla="*/ 0 w 94"/>
              <a:gd name="T3" fmla="*/ 116 h 116"/>
              <a:gd name="T4" fmla="*/ 94 w 94"/>
              <a:gd name="T5" fmla="*/ 56 h 116"/>
              <a:gd name="T6" fmla="*/ 0 w 94"/>
              <a:gd name="T7" fmla="*/ 0 h 116"/>
            </a:gdLst>
            <a:ahLst/>
            <a:cxnLst>
              <a:cxn ang="0">
                <a:pos x="T0" y="T1"/>
              </a:cxn>
              <a:cxn ang="0">
                <a:pos x="T2" y="T3"/>
              </a:cxn>
              <a:cxn ang="0">
                <a:pos x="T4" y="T5"/>
              </a:cxn>
              <a:cxn ang="0">
                <a:pos x="T6" y="T7"/>
              </a:cxn>
            </a:cxnLst>
            <a:rect l="0" t="0" r="r" b="b"/>
            <a:pathLst>
              <a:path w="94" h="116">
                <a:moveTo>
                  <a:pt x="0" y="0"/>
                </a:moveTo>
                <a:lnTo>
                  <a:pt x="0" y="116"/>
                </a:lnTo>
                <a:lnTo>
                  <a:pt x="94" y="56"/>
                </a:lnTo>
                <a:lnTo>
                  <a:pt x="0" y="0"/>
                </a:lnTo>
                <a:close/>
              </a:path>
            </a:pathLst>
          </a:custGeom>
          <a:solidFill>
            <a:srgbClr val="000000"/>
          </a:solidFill>
          <a:ln w="9525">
            <a:solidFill>
              <a:srgbClr val="000000"/>
            </a:solidFill>
            <a:prstDash val="solid"/>
            <a:round/>
            <a:headEnd/>
            <a:tailEnd/>
          </a:ln>
        </p:spPr>
        <p:txBody>
          <a:bodyPr/>
          <a:lstStyle/>
          <a:p>
            <a:endParaRPr lang="es-ES"/>
          </a:p>
        </p:txBody>
      </p:sp>
      <p:grpSp>
        <p:nvGrpSpPr>
          <p:cNvPr id="391420" name="Group 252"/>
          <p:cNvGrpSpPr>
            <a:grpSpLocks/>
          </p:cNvGrpSpPr>
          <p:nvPr/>
        </p:nvGrpSpPr>
        <p:grpSpPr bwMode="auto">
          <a:xfrm>
            <a:off x="3894138" y="2717800"/>
            <a:ext cx="3751262" cy="2308225"/>
            <a:chOff x="2453" y="1712"/>
            <a:chExt cx="2363" cy="1454"/>
          </a:xfrm>
        </p:grpSpPr>
        <p:grpSp>
          <p:nvGrpSpPr>
            <p:cNvPr id="391418" name="Group 250"/>
            <p:cNvGrpSpPr>
              <a:grpSpLocks/>
            </p:cNvGrpSpPr>
            <p:nvPr/>
          </p:nvGrpSpPr>
          <p:grpSpPr bwMode="auto">
            <a:xfrm>
              <a:off x="2453" y="1712"/>
              <a:ext cx="2363" cy="1454"/>
              <a:chOff x="2453" y="1712"/>
              <a:chExt cx="2363" cy="1454"/>
            </a:xfrm>
          </p:grpSpPr>
          <p:sp>
            <p:nvSpPr>
              <p:cNvPr id="391218" name="Freeform 50"/>
              <p:cNvSpPr>
                <a:spLocks/>
              </p:cNvSpPr>
              <p:nvPr/>
            </p:nvSpPr>
            <p:spPr bwMode="auto">
              <a:xfrm>
                <a:off x="2453" y="2420"/>
                <a:ext cx="16" cy="22"/>
              </a:xfrm>
              <a:custGeom>
                <a:avLst/>
                <a:gdLst>
                  <a:gd name="T0" fmla="*/ 0 w 16"/>
                  <a:gd name="T1" fmla="*/ 16 h 22"/>
                  <a:gd name="T2" fmla="*/ 11 w 16"/>
                  <a:gd name="T3" fmla="*/ 22 h 22"/>
                  <a:gd name="T4" fmla="*/ 16 w 16"/>
                  <a:gd name="T5" fmla="*/ 5 h 22"/>
                  <a:gd name="T6" fmla="*/ 5 w 16"/>
                  <a:gd name="T7" fmla="*/ 0 h 22"/>
                  <a:gd name="T8" fmla="*/ 0 w 16"/>
                  <a:gd name="T9" fmla="*/ 16 h 22"/>
                </a:gdLst>
                <a:ahLst/>
                <a:cxnLst>
                  <a:cxn ang="0">
                    <a:pos x="T0" y="T1"/>
                  </a:cxn>
                  <a:cxn ang="0">
                    <a:pos x="T2" y="T3"/>
                  </a:cxn>
                  <a:cxn ang="0">
                    <a:pos x="T4" y="T5"/>
                  </a:cxn>
                  <a:cxn ang="0">
                    <a:pos x="T6" y="T7"/>
                  </a:cxn>
                  <a:cxn ang="0">
                    <a:pos x="T8" y="T9"/>
                  </a:cxn>
                </a:cxnLst>
                <a:rect l="0" t="0" r="r" b="b"/>
                <a:pathLst>
                  <a:path w="16" h="22">
                    <a:moveTo>
                      <a:pt x="0" y="16"/>
                    </a:moveTo>
                    <a:lnTo>
                      <a:pt x="11" y="22"/>
                    </a:lnTo>
                    <a:lnTo>
                      <a:pt x="16" y="5"/>
                    </a:lnTo>
                    <a:lnTo>
                      <a:pt x="5"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19" name="Freeform 51"/>
              <p:cNvSpPr>
                <a:spLocks/>
              </p:cNvSpPr>
              <p:nvPr/>
            </p:nvSpPr>
            <p:spPr bwMode="auto">
              <a:xfrm>
                <a:off x="2458" y="2403"/>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0" name="Freeform 52"/>
              <p:cNvSpPr>
                <a:spLocks/>
              </p:cNvSpPr>
              <p:nvPr/>
            </p:nvSpPr>
            <p:spPr bwMode="auto">
              <a:xfrm>
                <a:off x="2475" y="2342"/>
                <a:ext cx="16" cy="17"/>
              </a:xfrm>
              <a:custGeom>
                <a:avLst/>
                <a:gdLst>
                  <a:gd name="T0" fmla="*/ 0 w 16"/>
                  <a:gd name="T1" fmla="*/ 11 h 17"/>
                  <a:gd name="T2" fmla="*/ 11 w 16"/>
                  <a:gd name="T3" fmla="*/ 17 h 17"/>
                  <a:gd name="T4" fmla="*/ 16 w 16"/>
                  <a:gd name="T5" fmla="*/ 6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1" name="Freeform 53"/>
              <p:cNvSpPr>
                <a:spLocks/>
              </p:cNvSpPr>
              <p:nvPr/>
            </p:nvSpPr>
            <p:spPr bwMode="auto">
              <a:xfrm>
                <a:off x="2480" y="2331"/>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2" name="Rectangle 54"/>
              <p:cNvSpPr>
                <a:spLocks noChangeArrowheads="1"/>
              </p:cNvSpPr>
              <p:nvPr/>
            </p:nvSpPr>
            <p:spPr bwMode="auto">
              <a:xfrm>
                <a:off x="2497" y="228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23" name="Freeform 55"/>
              <p:cNvSpPr>
                <a:spLocks/>
              </p:cNvSpPr>
              <p:nvPr/>
            </p:nvSpPr>
            <p:spPr bwMode="auto">
              <a:xfrm>
                <a:off x="2497" y="2265"/>
                <a:ext cx="16" cy="16"/>
              </a:xfrm>
              <a:custGeom>
                <a:avLst/>
                <a:gdLst>
                  <a:gd name="T0" fmla="*/ 0 w 16"/>
                  <a:gd name="T1" fmla="*/ 11 h 16"/>
                  <a:gd name="T2" fmla="*/ 11 w 16"/>
                  <a:gd name="T3" fmla="*/ 16 h 16"/>
                  <a:gd name="T4" fmla="*/ 16 w 16"/>
                  <a:gd name="T5" fmla="*/ 5 h 16"/>
                  <a:gd name="T6" fmla="*/ 5 w 16"/>
                  <a:gd name="T7" fmla="*/ 0 h 16"/>
                  <a:gd name="T8" fmla="*/ 0 w 16"/>
                  <a:gd name="T9" fmla="*/ 11 h 16"/>
                </a:gdLst>
                <a:ahLst/>
                <a:cxnLst>
                  <a:cxn ang="0">
                    <a:pos x="T0" y="T1"/>
                  </a:cxn>
                  <a:cxn ang="0">
                    <a:pos x="T2" y="T3"/>
                  </a:cxn>
                  <a:cxn ang="0">
                    <a:pos x="T4" y="T5"/>
                  </a:cxn>
                  <a:cxn ang="0">
                    <a:pos x="T6" y="T7"/>
                  </a:cxn>
                  <a:cxn ang="0">
                    <a:pos x="T8" y="T9"/>
                  </a:cxn>
                </a:cxnLst>
                <a:rect l="0" t="0" r="r" b="b"/>
                <a:pathLst>
                  <a:path w="16" h="16">
                    <a:moveTo>
                      <a:pt x="0" y="11"/>
                    </a:moveTo>
                    <a:lnTo>
                      <a:pt x="11" y="16"/>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4" name="Rectangle 56"/>
              <p:cNvSpPr>
                <a:spLocks noChangeArrowheads="1"/>
              </p:cNvSpPr>
              <p:nvPr/>
            </p:nvSpPr>
            <p:spPr bwMode="auto">
              <a:xfrm>
                <a:off x="2519" y="2187"/>
                <a:ext cx="11" cy="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25" name="Freeform 57"/>
              <p:cNvSpPr>
                <a:spLocks/>
              </p:cNvSpPr>
              <p:nvPr/>
            </p:nvSpPr>
            <p:spPr bwMode="auto">
              <a:xfrm>
                <a:off x="2541" y="2104"/>
                <a:ext cx="17" cy="28"/>
              </a:xfrm>
              <a:custGeom>
                <a:avLst/>
                <a:gdLst>
                  <a:gd name="T0" fmla="*/ 0 w 17"/>
                  <a:gd name="T1" fmla="*/ 28 h 28"/>
                  <a:gd name="T2" fmla="*/ 11 w 17"/>
                  <a:gd name="T3" fmla="*/ 28 h 28"/>
                  <a:gd name="T4" fmla="*/ 17 w 17"/>
                  <a:gd name="T5" fmla="*/ 0 h 28"/>
                  <a:gd name="T6" fmla="*/ 6 w 17"/>
                  <a:gd name="T7" fmla="*/ 0 h 28"/>
                  <a:gd name="T8" fmla="*/ 0 w 17"/>
                  <a:gd name="T9" fmla="*/ 28 h 28"/>
                </a:gdLst>
                <a:ahLst/>
                <a:cxnLst>
                  <a:cxn ang="0">
                    <a:pos x="T0" y="T1"/>
                  </a:cxn>
                  <a:cxn ang="0">
                    <a:pos x="T2" y="T3"/>
                  </a:cxn>
                  <a:cxn ang="0">
                    <a:pos x="T4" y="T5"/>
                  </a:cxn>
                  <a:cxn ang="0">
                    <a:pos x="T6" y="T7"/>
                  </a:cxn>
                  <a:cxn ang="0">
                    <a:pos x="T8" y="T9"/>
                  </a:cxn>
                </a:cxnLst>
                <a:rect l="0" t="0" r="r" b="b"/>
                <a:pathLst>
                  <a:path w="17" h="28">
                    <a:moveTo>
                      <a:pt x="0" y="28"/>
                    </a:moveTo>
                    <a:lnTo>
                      <a:pt x="11" y="28"/>
                    </a:lnTo>
                    <a:lnTo>
                      <a:pt x="17" y="0"/>
                    </a:lnTo>
                    <a:lnTo>
                      <a:pt x="6" y="0"/>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6" name="Rectangle 58"/>
              <p:cNvSpPr>
                <a:spLocks noChangeArrowheads="1"/>
              </p:cNvSpPr>
              <p:nvPr/>
            </p:nvSpPr>
            <p:spPr bwMode="auto">
              <a:xfrm>
                <a:off x="2569" y="2049"/>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27" name="Freeform 59"/>
              <p:cNvSpPr>
                <a:spLocks/>
              </p:cNvSpPr>
              <p:nvPr/>
            </p:nvSpPr>
            <p:spPr bwMode="auto">
              <a:xfrm>
                <a:off x="2569" y="2027"/>
                <a:ext cx="16" cy="22"/>
              </a:xfrm>
              <a:custGeom>
                <a:avLst/>
                <a:gdLst>
                  <a:gd name="T0" fmla="*/ 0 w 16"/>
                  <a:gd name="T1" fmla="*/ 17 h 22"/>
                  <a:gd name="T2" fmla="*/ 11 w 16"/>
                  <a:gd name="T3" fmla="*/ 22 h 22"/>
                  <a:gd name="T4" fmla="*/ 16 w 16"/>
                  <a:gd name="T5" fmla="*/ 5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5"/>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8" name="Freeform 60"/>
              <p:cNvSpPr>
                <a:spLocks/>
              </p:cNvSpPr>
              <p:nvPr/>
            </p:nvSpPr>
            <p:spPr bwMode="auto">
              <a:xfrm>
                <a:off x="2574" y="2021"/>
                <a:ext cx="17" cy="17"/>
              </a:xfrm>
              <a:custGeom>
                <a:avLst/>
                <a:gdLst>
                  <a:gd name="T0" fmla="*/ 0 w 17"/>
                  <a:gd name="T1" fmla="*/ 6 h 17"/>
                  <a:gd name="T2" fmla="*/ 11 w 17"/>
                  <a:gd name="T3" fmla="*/ 17 h 17"/>
                  <a:gd name="T4" fmla="*/ 17 w 17"/>
                  <a:gd name="T5" fmla="*/ 11 h 17"/>
                  <a:gd name="T6" fmla="*/ 6 w 17"/>
                  <a:gd name="T7" fmla="*/ 0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17"/>
                    </a:lnTo>
                    <a:lnTo>
                      <a:pt x="17" y="11"/>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29" name="Rectangle 61"/>
              <p:cNvSpPr>
                <a:spLocks noChangeArrowheads="1"/>
              </p:cNvSpPr>
              <p:nvPr/>
            </p:nvSpPr>
            <p:spPr bwMode="auto">
              <a:xfrm>
                <a:off x="2596" y="1977"/>
                <a:ext cx="12"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30" name="Freeform 62"/>
              <p:cNvSpPr>
                <a:spLocks/>
              </p:cNvSpPr>
              <p:nvPr/>
            </p:nvSpPr>
            <p:spPr bwMode="auto">
              <a:xfrm>
                <a:off x="2596" y="1955"/>
                <a:ext cx="17" cy="22"/>
              </a:xfrm>
              <a:custGeom>
                <a:avLst/>
                <a:gdLst>
                  <a:gd name="T0" fmla="*/ 0 w 17"/>
                  <a:gd name="T1" fmla="*/ 17 h 22"/>
                  <a:gd name="T2" fmla="*/ 12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2"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1" name="Freeform 63"/>
              <p:cNvSpPr>
                <a:spLocks/>
              </p:cNvSpPr>
              <p:nvPr/>
            </p:nvSpPr>
            <p:spPr bwMode="auto">
              <a:xfrm>
                <a:off x="2602" y="1944"/>
                <a:ext cx="17" cy="17"/>
              </a:xfrm>
              <a:custGeom>
                <a:avLst/>
                <a:gdLst>
                  <a:gd name="T0" fmla="*/ 0 w 17"/>
                  <a:gd name="T1" fmla="*/ 11 h 17"/>
                  <a:gd name="T2" fmla="*/ 11 w 17"/>
                  <a:gd name="T3" fmla="*/ 17 h 17"/>
                  <a:gd name="T4" fmla="*/ 17 w 17"/>
                  <a:gd name="T5" fmla="*/ 5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2" name="Rectangle 64"/>
              <p:cNvSpPr>
                <a:spLocks noChangeArrowheads="1"/>
              </p:cNvSpPr>
              <p:nvPr/>
            </p:nvSpPr>
            <p:spPr bwMode="auto">
              <a:xfrm>
                <a:off x="2630" y="1883"/>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33" name="Freeform 65"/>
              <p:cNvSpPr>
                <a:spLocks/>
              </p:cNvSpPr>
              <p:nvPr/>
            </p:nvSpPr>
            <p:spPr bwMode="auto">
              <a:xfrm>
                <a:off x="2630" y="1861"/>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4" name="Freeform 66"/>
              <p:cNvSpPr>
                <a:spLocks/>
              </p:cNvSpPr>
              <p:nvPr/>
            </p:nvSpPr>
            <p:spPr bwMode="auto">
              <a:xfrm>
                <a:off x="2668" y="1800"/>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5" name="Freeform 67"/>
              <p:cNvSpPr>
                <a:spLocks/>
              </p:cNvSpPr>
              <p:nvPr/>
            </p:nvSpPr>
            <p:spPr bwMode="auto">
              <a:xfrm>
                <a:off x="2674" y="1784"/>
                <a:ext cx="22" cy="22"/>
              </a:xfrm>
              <a:custGeom>
                <a:avLst/>
                <a:gdLst>
                  <a:gd name="T0" fmla="*/ 0 w 22"/>
                  <a:gd name="T1" fmla="*/ 16 h 22"/>
                  <a:gd name="T2" fmla="*/ 11 w 22"/>
                  <a:gd name="T3" fmla="*/ 22 h 22"/>
                  <a:gd name="T4" fmla="*/ 22 w 22"/>
                  <a:gd name="T5" fmla="*/ 5 h 22"/>
                  <a:gd name="T6" fmla="*/ 11 w 22"/>
                  <a:gd name="T7" fmla="*/ 0 h 22"/>
                  <a:gd name="T8" fmla="*/ 0 w 22"/>
                  <a:gd name="T9" fmla="*/ 16 h 22"/>
                </a:gdLst>
                <a:ahLst/>
                <a:cxnLst>
                  <a:cxn ang="0">
                    <a:pos x="T0" y="T1"/>
                  </a:cxn>
                  <a:cxn ang="0">
                    <a:pos x="T2" y="T3"/>
                  </a:cxn>
                  <a:cxn ang="0">
                    <a:pos x="T4" y="T5"/>
                  </a:cxn>
                  <a:cxn ang="0">
                    <a:pos x="T6" y="T7"/>
                  </a:cxn>
                  <a:cxn ang="0">
                    <a:pos x="T8" y="T9"/>
                  </a:cxn>
                </a:cxnLst>
                <a:rect l="0" t="0" r="r" b="b"/>
                <a:pathLst>
                  <a:path w="22" h="22">
                    <a:moveTo>
                      <a:pt x="0" y="16"/>
                    </a:moveTo>
                    <a:lnTo>
                      <a:pt x="11" y="22"/>
                    </a:lnTo>
                    <a:lnTo>
                      <a:pt x="22"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6" name="Rectangle 68"/>
              <p:cNvSpPr>
                <a:spLocks noChangeArrowheads="1"/>
              </p:cNvSpPr>
              <p:nvPr/>
            </p:nvSpPr>
            <p:spPr bwMode="auto">
              <a:xfrm>
                <a:off x="2746" y="1761"/>
                <a:ext cx="17"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37" name="Freeform 69"/>
              <p:cNvSpPr>
                <a:spLocks/>
              </p:cNvSpPr>
              <p:nvPr/>
            </p:nvSpPr>
            <p:spPr bwMode="auto">
              <a:xfrm>
                <a:off x="2757" y="1767"/>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8" name="Freeform 70"/>
              <p:cNvSpPr>
                <a:spLocks/>
              </p:cNvSpPr>
              <p:nvPr/>
            </p:nvSpPr>
            <p:spPr bwMode="auto">
              <a:xfrm>
                <a:off x="2801" y="1811"/>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39" name="Freeform 71"/>
              <p:cNvSpPr>
                <a:spLocks/>
              </p:cNvSpPr>
              <p:nvPr/>
            </p:nvSpPr>
            <p:spPr bwMode="auto">
              <a:xfrm>
                <a:off x="2807" y="1817"/>
                <a:ext cx="22" cy="22"/>
              </a:xfrm>
              <a:custGeom>
                <a:avLst/>
                <a:gdLst>
                  <a:gd name="T0" fmla="*/ 0 w 22"/>
                  <a:gd name="T1" fmla="*/ 11 h 22"/>
                  <a:gd name="T2" fmla="*/ 11 w 22"/>
                  <a:gd name="T3" fmla="*/ 0 h 22"/>
                  <a:gd name="T4" fmla="*/ 22 w 22"/>
                  <a:gd name="T5" fmla="*/ 11 h 22"/>
                  <a:gd name="T6" fmla="*/ 11 w 22"/>
                  <a:gd name="T7" fmla="*/ 22 h 22"/>
                  <a:gd name="T8" fmla="*/ 0 w 22"/>
                  <a:gd name="T9" fmla="*/ 11 h 22"/>
                </a:gdLst>
                <a:ahLst/>
                <a:cxnLst>
                  <a:cxn ang="0">
                    <a:pos x="T0" y="T1"/>
                  </a:cxn>
                  <a:cxn ang="0">
                    <a:pos x="T2" y="T3"/>
                  </a:cxn>
                  <a:cxn ang="0">
                    <a:pos x="T4" y="T5"/>
                  </a:cxn>
                  <a:cxn ang="0">
                    <a:pos x="T6" y="T7"/>
                  </a:cxn>
                  <a:cxn ang="0">
                    <a:pos x="T8" y="T9"/>
                  </a:cxn>
                </a:cxnLst>
                <a:rect l="0" t="0" r="r" b="b"/>
                <a:pathLst>
                  <a:path w="22" h="22">
                    <a:moveTo>
                      <a:pt x="0" y="11"/>
                    </a:moveTo>
                    <a:lnTo>
                      <a:pt x="11" y="0"/>
                    </a:lnTo>
                    <a:lnTo>
                      <a:pt x="22" y="11"/>
                    </a:lnTo>
                    <a:lnTo>
                      <a:pt x="11" y="2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0" name="Freeform 72"/>
              <p:cNvSpPr>
                <a:spLocks/>
              </p:cNvSpPr>
              <p:nvPr/>
            </p:nvSpPr>
            <p:spPr bwMode="auto">
              <a:xfrm>
                <a:off x="2846" y="1883"/>
                <a:ext cx="16" cy="17"/>
              </a:xfrm>
              <a:custGeom>
                <a:avLst/>
                <a:gdLst>
                  <a:gd name="T0" fmla="*/ 0 w 16"/>
                  <a:gd name="T1" fmla="*/ 11 h 17"/>
                  <a:gd name="T2" fmla="*/ 11 w 16"/>
                  <a:gd name="T3" fmla="*/ 0 h 17"/>
                  <a:gd name="T4" fmla="*/ 16 w 16"/>
                  <a:gd name="T5" fmla="*/ 6 h 17"/>
                  <a:gd name="T6" fmla="*/ 5 w 16"/>
                  <a:gd name="T7" fmla="*/ 17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0"/>
                    </a:lnTo>
                    <a:lnTo>
                      <a:pt x="16" y="6"/>
                    </a:lnTo>
                    <a:lnTo>
                      <a:pt x="5" y="17"/>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1" name="Freeform 73"/>
              <p:cNvSpPr>
                <a:spLocks/>
              </p:cNvSpPr>
              <p:nvPr/>
            </p:nvSpPr>
            <p:spPr bwMode="auto">
              <a:xfrm>
                <a:off x="2851" y="1894"/>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2" name="Freeform 74"/>
              <p:cNvSpPr>
                <a:spLocks/>
              </p:cNvSpPr>
              <p:nvPr/>
            </p:nvSpPr>
            <p:spPr bwMode="auto">
              <a:xfrm>
                <a:off x="2857" y="1911"/>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3" name="Freeform 75"/>
              <p:cNvSpPr>
                <a:spLocks/>
              </p:cNvSpPr>
              <p:nvPr/>
            </p:nvSpPr>
            <p:spPr bwMode="auto">
              <a:xfrm>
                <a:off x="2884" y="1983"/>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4" name="Freeform 76"/>
              <p:cNvSpPr>
                <a:spLocks/>
              </p:cNvSpPr>
              <p:nvPr/>
            </p:nvSpPr>
            <p:spPr bwMode="auto">
              <a:xfrm>
                <a:off x="2890" y="1994"/>
                <a:ext cx="16" cy="16"/>
              </a:xfrm>
              <a:custGeom>
                <a:avLst/>
                <a:gdLst>
                  <a:gd name="T0" fmla="*/ 0 w 16"/>
                  <a:gd name="T1" fmla="*/ 11 h 16"/>
                  <a:gd name="T2" fmla="*/ 11 w 16"/>
                  <a:gd name="T3" fmla="*/ 0 h 16"/>
                  <a:gd name="T4" fmla="*/ 16 w 16"/>
                  <a:gd name="T5" fmla="*/ 5 h 16"/>
                  <a:gd name="T6" fmla="*/ 5 w 16"/>
                  <a:gd name="T7" fmla="*/ 16 h 16"/>
                  <a:gd name="T8" fmla="*/ 0 w 16"/>
                  <a:gd name="T9" fmla="*/ 11 h 16"/>
                </a:gdLst>
                <a:ahLst/>
                <a:cxnLst>
                  <a:cxn ang="0">
                    <a:pos x="T0" y="T1"/>
                  </a:cxn>
                  <a:cxn ang="0">
                    <a:pos x="T2" y="T3"/>
                  </a:cxn>
                  <a:cxn ang="0">
                    <a:pos x="T4" y="T5"/>
                  </a:cxn>
                  <a:cxn ang="0">
                    <a:pos x="T6" y="T7"/>
                  </a:cxn>
                  <a:cxn ang="0">
                    <a:pos x="T8" y="T9"/>
                  </a:cxn>
                </a:cxnLst>
                <a:rect l="0" t="0" r="r" b="b"/>
                <a:pathLst>
                  <a:path w="16" h="16">
                    <a:moveTo>
                      <a:pt x="0" y="11"/>
                    </a:moveTo>
                    <a:lnTo>
                      <a:pt x="11" y="0"/>
                    </a:lnTo>
                    <a:lnTo>
                      <a:pt x="16" y="5"/>
                    </a:lnTo>
                    <a:lnTo>
                      <a:pt x="5" y="1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5" name="Freeform 77"/>
              <p:cNvSpPr>
                <a:spLocks/>
              </p:cNvSpPr>
              <p:nvPr/>
            </p:nvSpPr>
            <p:spPr bwMode="auto">
              <a:xfrm>
                <a:off x="2906" y="2055"/>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6" name="Freeform 78"/>
              <p:cNvSpPr>
                <a:spLocks/>
              </p:cNvSpPr>
              <p:nvPr/>
            </p:nvSpPr>
            <p:spPr bwMode="auto">
              <a:xfrm>
                <a:off x="2912" y="2066"/>
                <a:ext cx="17" cy="16"/>
              </a:xfrm>
              <a:custGeom>
                <a:avLst/>
                <a:gdLst>
                  <a:gd name="T0" fmla="*/ 0 w 17"/>
                  <a:gd name="T1" fmla="*/ 11 h 16"/>
                  <a:gd name="T2" fmla="*/ 11 w 17"/>
                  <a:gd name="T3" fmla="*/ 0 h 16"/>
                  <a:gd name="T4" fmla="*/ 17 w 17"/>
                  <a:gd name="T5" fmla="*/ 5 h 16"/>
                  <a:gd name="T6" fmla="*/ 5 w 17"/>
                  <a:gd name="T7" fmla="*/ 16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0"/>
                    </a:lnTo>
                    <a:lnTo>
                      <a:pt x="17" y="5"/>
                    </a:lnTo>
                    <a:lnTo>
                      <a:pt x="5" y="1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7" name="Rectangle 79"/>
              <p:cNvSpPr>
                <a:spLocks noChangeArrowheads="1"/>
              </p:cNvSpPr>
              <p:nvPr/>
            </p:nvSpPr>
            <p:spPr bwMode="auto">
              <a:xfrm>
                <a:off x="2929" y="2126"/>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48" name="Freeform 80"/>
              <p:cNvSpPr>
                <a:spLocks/>
              </p:cNvSpPr>
              <p:nvPr/>
            </p:nvSpPr>
            <p:spPr bwMode="auto">
              <a:xfrm>
                <a:off x="2929" y="2132"/>
                <a:ext cx="22" cy="22"/>
              </a:xfrm>
              <a:custGeom>
                <a:avLst/>
                <a:gdLst>
                  <a:gd name="T0" fmla="*/ 0 w 22"/>
                  <a:gd name="T1" fmla="*/ 6 h 22"/>
                  <a:gd name="T2" fmla="*/ 11 w 22"/>
                  <a:gd name="T3" fmla="*/ 0 h 22"/>
                  <a:gd name="T4" fmla="*/ 22 w 22"/>
                  <a:gd name="T5" fmla="*/ 17 h 22"/>
                  <a:gd name="T6" fmla="*/ 11 w 22"/>
                  <a:gd name="T7" fmla="*/ 22 h 22"/>
                  <a:gd name="T8" fmla="*/ 0 w 22"/>
                  <a:gd name="T9" fmla="*/ 6 h 22"/>
                </a:gdLst>
                <a:ahLst/>
                <a:cxnLst>
                  <a:cxn ang="0">
                    <a:pos x="T0" y="T1"/>
                  </a:cxn>
                  <a:cxn ang="0">
                    <a:pos x="T2" y="T3"/>
                  </a:cxn>
                  <a:cxn ang="0">
                    <a:pos x="T4" y="T5"/>
                  </a:cxn>
                  <a:cxn ang="0">
                    <a:pos x="T6" y="T7"/>
                  </a:cxn>
                  <a:cxn ang="0">
                    <a:pos x="T8" y="T9"/>
                  </a:cxn>
                </a:cxnLst>
                <a:rect l="0" t="0" r="r" b="b"/>
                <a:pathLst>
                  <a:path w="22" h="22">
                    <a:moveTo>
                      <a:pt x="0" y="6"/>
                    </a:moveTo>
                    <a:lnTo>
                      <a:pt x="11" y="0"/>
                    </a:lnTo>
                    <a:lnTo>
                      <a:pt x="22"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49" name="Rectangle 81"/>
              <p:cNvSpPr>
                <a:spLocks noChangeArrowheads="1"/>
              </p:cNvSpPr>
              <p:nvPr/>
            </p:nvSpPr>
            <p:spPr bwMode="auto">
              <a:xfrm>
                <a:off x="2940" y="2149"/>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0" name="Rectangle 82"/>
              <p:cNvSpPr>
                <a:spLocks noChangeArrowheads="1"/>
              </p:cNvSpPr>
              <p:nvPr/>
            </p:nvSpPr>
            <p:spPr bwMode="auto">
              <a:xfrm>
                <a:off x="2956" y="2209"/>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1" name="Freeform 83"/>
              <p:cNvSpPr>
                <a:spLocks/>
              </p:cNvSpPr>
              <p:nvPr/>
            </p:nvSpPr>
            <p:spPr bwMode="auto">
              <a:xfrm>
                <a:off x="2956" y="2215"/>
                <a:ext cx="22" cy="22"/>
              </a:xfrm>
              <a:custGeom>
                <a:avLst/>
                <a:gdLst>
                  <a:gd name="T0" fmla="*/ 0 w 22"/>
                  <a:gd name="T1" fmla="*/ 5 h 22"/>
                  <a:gd name="T2" fmla="*/ 11 w 22"/>
                  <a:gd name="T3" fmla="*/ 0 h 22"/>
                  <a:gd name="T4" fmla="*/ 22 w 22"/>
                  <a:gd name="T5" fmla="*/ 17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7"/>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52" name="Rectangle 84"/>
              <p:cNvSpPr>
                <a:spLocks noChangeArrowheads="1"/>
              </p:cNvSpPr>
              <p:nvPr/>
            </p:nvSpPr>
            <p:spPr bwMode="auto">
              <a:xfrm>
                <a:off x="2967" y="2232"/>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3" name="Freeform 85"/>
              <p:cNvSpPr>
                <a:spLocks/>
              </p:cNvSpPr>
              <p:nvPr/>
            </p:nvSpPr>
            <p:spPr bwMode="auto">
              <a:xfrm>
                <a:off x="2978" y="2287"/>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54" name="Rectangle 86"/>
              <p:cNvSpPr>
                <a:spLocks noChangeArrowheads="1"/>
              </p:cNvSpPr>
              <p:nvPr/>
            </p:nvSpPr>
            <p:spPr bwMode="auto">
              <a:xfrm>
                <a:off x="2984" y="2303"/>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5" name="Freeform 87"/>
              <p:cNvSpPr>
                <a:spLocks/>
              </p:cNvSpPr>
              <p:nvPr/>
            </p:nvSpPr>
            <p:spPr bwMode="auto">
              <a:xfrm>
                <a:off x="2995" y="2353"/>
                <a:ext cx="17" cy="28"/>
              </a:xfrm>
              <a:custGeom>
                <a:avLst/>
                <a:gdLst>
                  <a:gd name="T0" fmla="*/ 0 w 17"/>
                  <a:gd name="T1" fmla="*/ 6 h 28"/>
                  <a:gd name="T2" fmla="*/ 11 w 17"/>
                  <a:gd name="T3" fmla="*/ 0 h 28"/>
                  <a:gd name="T4" fmla="*/ 17 w 17"/>
                  <a:gd name="T5" fmla="*/ 22 h 28"/>
                  <a:gd name="T6" fmla="*/ 6 w 17"/>
                  <a:gd name="T7" fmla="*/ 28 h 28"/>
                  <a:gd name="T8" fmla="*/ 0 w 17"/>
                  <a:gd name="T9" fmla="*/ 6 h 28"/>
                </a:gdLst>
                <a:ahLst/>
                <a:cxnLst>
                  <a:cxn ang="0">
                    <a:pos x="T0" y="T1"/>
                  </a:cxn>
                  <a:cxn ang="0">
                    <a:pos x="T2" y="T3"/>
                  </a:cxn>
                  <a:cxn ang="0">
                    <a:pos x="T4" y="T5"/>
                  </a:cxn>
                  <a:cxn ang="0">
                    <a:pos x="T6" y="T7"/>
                  </a:cxn>
                  <a:cxn ang="0">
                    <a:pos x="T8" y="T9"/>
                  </a:cxn>
                </a:cxnLst>
                <a:rect l="0" t="0" r="r" b="b"/>
                <a:pathLst>
                  <a:path w="17" h="28">
                    <a:moveTo>
                      <a:pt x="0" y="6"/>
                    </a:moveTo>
                    <a:lnTo>
                      <a:pt x="11" y="0"/>
                    </a:lnTo>
                    <a:lnTo>
                      <a:pt x="17" y="22"/>
                    </a:lnTo>
                    <a:lnTo>
                      <a:pt x="6" y="2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56" name="Rectangle 88"/>
              <p:cNvSpPr>
                <a:spLocks noChangeArrowheads="1"/>
              </p:cNvSpPr>
              <p:nvPr/>
            </p:nvSpPr>
            <p:spPr bwMode="auto">
              <a:xfrm>
                <a:off x="3001" y="2375"/>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7" name="Rectangle 89"/>
              <p:cNvSpPr>
                <a:spLocks noChangeArrowheads="1"/>
              </p:cNvSpPr>
              <p:nvPr/>
            </p:nvSpPr>
            <p:spPr bwMode="auto">
              <a:xfrm>
                <a:off x="3017" y="2436"/>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58" name="Freeform 90"/>
              <p:cNvSpPr>
                <a:spLocks/>
              </p:cNvSpPr>
              <p:nvPr/>
            </p:nvSpPr>
            <p:spPr bwMode="auto">
              <a:xfrm>
                <a:off x="3017" y="2442"/>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59" name="Rectangle 91"/>
              <p:cNvSpPr>
                <a:spLocks noChangeArrowheads="1"/>
              </p:cNvSpPr>
              <p:nvPr/>
            </p:nvSpPr>
            <p:spPr bwMode="auto">
              <a:xfrm>
                <a:off x="3039" y="2508"/>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60" name="Freeform 92"/>
              <p:cNvSpPr>
                <a:spLocks/>
              </p:cNvSpPr>
              <p:nvPr/>
            </p:nvSpPr>
            <p:spPr bwMode="auto">
              <a:xfrm>
                <a:off x="3039" y="2514"/>
                <a:ext cx="22" cy="27"/>
              </a:xfrm>
              <a:custGeom>
                <a:avLst/>
                <a:gdLst>
                  <a:gd name="T0" fmla="*/ 0 w 22"/>
                  <a:gd name="T1" fmla="*/ 5 h 27"/>
                  <a:gd name="T2" fmla="*/ 11 w 22"/>
                  <a:gd name="T3" fmla="*/ 0 h 27"/>
                  <a:gd name="T4" fmla="*/ 22 w 22"/>
                  <a:gd name="T5" fmla="*/ 22 h 27"/>
                  <a:gd name="T6" fmla="*/ 11 w 22"/>
                  <a:gd name="T7" fmla="*/ 27 h 27"/>
                  <a:gd name="T8" fmla="*/ 0 w 22"/>
                  <a:gd name="T9" fmla="*/ 5 h 27"/>
                </a:gdLst>
                <a:ahLst/>
                <a:cxnLst>
                  <a:cxn ang="0">
                    <a:pos x="T0" y="T1"/>
                  </a:cxn>
                  <a:cxn ang="0">
                    <a:pos x="T2" y="T3"/>
                  </a:cxn>
                  <a:cxn ang="0">
                    <a:pos x="T4" y="T5"/>
                  </a:cxn>
                  <a:cxn ang="0">
                    <a:pos x="T6" y="T7"/>
                  </a:cxn>
                  <a:cxn ang="0">
                    <a:pos x="T8" y="T9"/>
                  </a:cxn>
                </a:cxnLst>
                <a:rect l="0" t="0" r="r" b="b"/>
                <a:pathLst>
                  <a:path w="22" h="27">
                    <a:moveTo>
                      <a:pt x="0" y="5"/>
                    </a:moveTo>
                    <a:lnTo>
                      <a:pt x="11" y="0"/>
                    </a:lnTo>
                    <a:lnTo>
                      <a:pt x="22" y="22"/>
                    </a:lnTo>
                    <a:lnTo>
                      <a:pt x="11" y="2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61" name="Rectangle 93"/>
              <p:cNvSpPr>
                <a:spLocks noChangeArrowheads="1"/>
              </p:cNvSpPr>
              <p:nvPr/>
            </p:nvSpPr>
            <p:spPr bwMode="auto">
              <a:xfrm>
                <a:off x="3056" y="2580"/>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62" name="Freeform 94"/>
              <p:cNvSpPr>
                <a:spLocks/>
              </p:cNvSpPr>
              <p:nvPr/>
            </p:nvSpPr>
            <p:spPr bwMode="auto">
              <a:xfrm>
                <a:off x="3056" y="2585"/>
                <a:ext cx="22" cy="23"/>
              </a:xfrm>
              <a:custGeom>
                <a:avLst/>
                <a:gdLst>
                  <a:gd name="T0" fmla="*/ 0 w 22"/>
                  <a:gd name="T1" fmla="*/ 6 h 23"/>
                  <a:gd name="T2" fmla="*/ 11 w 22"/>
                  <a:gd name="T3" fmla="*/ 0 h 23"/>
                  <a:gd name="T4" fmla="*/ 22 w 22"/>
                  <a:gd name="T5" fmla="*/ 17 h 23"/>
                  <a:gd name="T6" fmla="*/ 11 w 22"/>
                  <a:gd name="T7" fmla="*/ 23 h 23"/>
                  <a:gd name="T8" fmla="*/ 0 w 22"/>
                  <a:gd name="T9" fmla="*/ 6 h 23"/>
                </a:gdLst>
                <a:ahLst/>
                <a:cxnLst>
                  <a:cxn ang="0">
                    <a:pos x="T0" y="T1"/>
                  </a:cxn>
                  <a:cxn ang="0">
                    <a:pos x="T2" y="T3"/>
                  </a:cxn>
                  <a:cxn ang="0">
                    <a:pos x="T4" y="T5"/>
                  </a:cxn>
                  <a:cxn ang="0">
                    <a:pos x="T6" y="T7"/>
                  </a:cxn>
                  <a:cxn ang="0">
                    <a:pos x="T8" y="T9"/>
                  </a:cxn>
                </a:cxnLst>
                <a:rect l="0" t="0" r="r" b="b"/>
                <a:pathLst>
                  <a:path w="22" h="23">
                    <a:moveTo>
                      <a:pt x="0" y="6"/>
                    </a:moveTo>
                    <a:lnTo>
                      <a:pt x="11" y="0"/>
                    </a:lnTo>
                    <a:lnTo>
                      <a:pt x="22" y="17"/>
                    </a:lnTo>
                    <a:lnTo>
                      <a:pt x="11" y="23"/>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63" name="Rectangle 95"/>
              <p:cNvSpPr>
                <a:spLocks noChangeArrowheads="1"/>
              </p:cNvSpPr>
              <p:nvPr/>
            </p:nvSpPr>
            <p:spPr bwMode="auto">
              <a:xfrm>
                <a:off x="3078" y="2652"/>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64" name="Freeform 96"/>
              <p:cNvSpPr>
                <a:spLocks/>
              </p:cNvSpPr>
              <p:nvPr/>
            </p:nvSpPr>
            <p:spPr bwMode="auto">
              <a:xfrm>
                <a:off x="3078" y="2657"/>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65" name="Rectangle 97"/>
              <p:cNvSpPr>
                <a:spLocks noChangeArrowheads="1"/>
              </p:cNvSpPr>
              <p:nvPr/>
            </p:nvSpPr>
            <p:spPr bwMode="auto">
              <a:xfrm>
                <a:off x="3084" y="2674"/>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66" name="Freeform 98"/>
              <p:cNvSpPr>
                <a:spLocks/>
              </p:cNvSpPr>
              <p:nvPr/>
            </p:nvSpPr>
            <p:spPr bwMode="auto">
              <a:xfrm>
                <a:off x="3100" y="2740"/>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67" name="Rectangle 99"/>
              <p:cNvSpPr>
                <a:spLocks noChangeArrowheads="1"/>
              </p:cNvSpPr>
              <p:nvPr/>
            </p:nvSpPr>
            <p:spPr bwMode="auto">
              <a:xfrm>
                <a:off x="3106" y="2757"/>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68" name="Freeform 100"/>
              <p:cNvSpPr>
                <a:spLocks/>
              </p:cNvSpPr>
              <p:nvPr/>
            </p:nvSpPr>
            <p:spPr bwMode="auto">
              <a:xfrm>
                <a:off x="3128" y="2818"/>
                <a:ext cx="16" cy="27"/>
              </a:xfrm>
              <a:custGeom>
                <a:avLst/>
                <a:gdLst>
                  <a:gd name="T0" fmla="*/ 0 w 16"/>
                  <a:gd name="T1" fmla="*/ 5 h 27"/>
                  <a:gd name="T2" fmla="*/ 11 w 16"/>
                  <a:gd name="T3" fmla="*/ 0 h 27"/>
                  <a:gd name="T4" fmla="*/ 16 w 16"/>
                  <a:gd name="T5" fmla="*/ 22 h 27"/>
                  <a:gd name="T6" fmla="*/ 5 w 16"/>
                  <a:gd name="T7" fmla="*/ 27 h 27"/>
                  <a:gd name="T8" fmla="*/ 0 w 16"/>
                  <a:gd name="T9" fmla="*/ 5 h 27"/>
                </a:gdLst>
                <a:ahLst/>
                <a:cxnLst>
                  <a:cxn ang="0">
                    <a:pos x="T0" y="T1"/>
                  </a:cxn>
                  <a:cxn ang="0">
                    <a:pos x="T2" y="T3"/>
                  </a:cxn>
                  <a:cxn ang="0">
                    <a:pos x="T4" y="T5"/>
                  </a:cxn>
                  <a:cxn ang="0">
                    <a:pos x="T6" y="T7"/>
                  </a:cxn>
                  <a:cxn ang="0">
                    <a:pos x="T8" y="T9"/>
                  </a:cxn>
                </a:cxnLst>
                <a:rect l="0" t="0" r="r" b="b"/>
                <a:pathLst>
                  <a:path w="16" h="27">
                    <a:moveTo>
                      <a:pt x="0" y="5"/>
                    </a:moveTo>
                    <a:lnTo>
                      <a:pt x="11" y="0"/>
                    </a:lnTo>
                    <a:lnTo>
                      <a:pt x="16" y="22"/>
                    </a:lnTo>
                    <a:lnTo>
                      <a:pt x="5" y="2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69" name="Freeform 101"/>
              <p:cNvSpPr>
                <a:spLocks/>
              </p:cNvSpPr>
              <p:nvPr/>
            </p:nvSpPr>
            <p:spPr bwMode="auto">
              <a:xfrm>
                <a:off x="3150" y="2890"/>
                <a:ext cx="22" cy="27"/>
              </a:xfrm>
              <a:custGeom>
                <a:avLst/>
                <a:gdLst>
                  <a:gd name="T0" fmla="*/ 0 w 22"/>
                  <a:gd name="T1" fmla="*/ 5 h 27"/>
                  <a:gd name="T2" fmla="*/ 11 w 22"/>
                  <a:gd name="T3" fmla="*/ 0 h 27"/>
                  <a:gd name="T4" fmla="*/ 22 w 22"/>
                  <a:gd name="T5" fmla="*/ 22 h 27"/>
                  <a:gd name="T6" fmla="*/ 11 w 22"/>
                  <a:gd name="T7" fmla="*/ 27 h 27"/>
                  <a:gd name="T8" fmla="*/ 0 w 22"/>
                  <a:gd name="T9" fmla="*/ 5 h 27"/>
                </a:gdLst>
                <a:ahLst/>
                <a:cxnLst>
                  <a:cxn ang="0">
                    <a:pos x="T0" y="T1"/>
                  </a:cxn>
                  <a:cxn ang="0">
                    <a:pos x="T2" y="T3"/>
                  </a:cxn>
                  <a:cxn ang="0">
                    <a:pos x="T4" y="T5"/>
                  </a:cxn>
                  <a:cxn ang="0">
                    <a:pos x="T6" y="T7"/>
                  </a:cxn>
                  <a:cxn ang="0">
                    <a:pos x="T8" y="T9"/>
                  </a:cxn>
                </a:cxnLst>
                <a:rect l="0" t="0" r="r" b="b"/>
                <a:pathLst>
                  <a:path w="22" h="27">
                    <a:moveTo>
                      <a:pt x="0" y="5"/>
                    </a:moveTo>
                    <a:lnTo>
                      <a:pt x="11" y="0"/>
                    </a:lnTo>
                    <a:lnTo>
                      <a:pt x="22" y="22"/>
                    </a:lnTo>
                    <a:lnTo>
                      <a:pt x="11" y="2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0" name="Freeform 102"/>
              <p:cNvSpPr>
                <a:spLocks/>
              </p:cNvSpPr>
              <p:nvPr/>
            </p:nvSpPr>
            <p:spPr bwMode="auto">
              <a:xfrm>
                <a:off x="3183" y="2978"/>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1" name="Freeform 103"/>
              <p:cNvSpPr>
                <a:spLocks/>
              </p:cNvSpPr>
              <p:nvPr/>
            </p:nvSpPr>
            <p:spPr bwMode="auto">
              <a:xfrm>
                <a:off x="3189" y="2989"/>
                <a:ext cx="16" cy="22"/>
              </a:xfrm>
              <a:custGeom>
                <a:avLst/>
                <a:gdLst>
                  <a:gd name="T0" fmla="*/ 0 w 16"/>
                  <a:gd name="T1" fmla="*/ 6 h 22"/>
                  <a:gd name="T2" fmla="*/ 11 w 16"/>
                  <a:gd name="T3" fmla="*/ 0 h 22"/>
                  <a:gd name="T4" fmla="*/ 16 w 16"/>
                  <a:gd name="T5" fmla="*/ 17 h 22"/>
                  <a:gd name="T6" fmla="*/ 5 w 16"/>
                  <a:gd name="T7" fmla="*/ 22 h 22"/>
                  <a:gd name="T8" fmla="*/ 0 w 16"/>
                  <a:gd name="T9" fmla="*/ 6 h 22"/>
                </a:gdLst>
                <a:ahLst/>
                <a:cxnLst>
                  <a:cxn ang="0">
                    <a:pos x="T0" y="T1"/>
                  </a:cxn>
                  <a:cxn ang="0">
                    <a:pos x="T2" y="T3"/>
                  </a:cxn>
                  <a:cxn ang="0">
                    <a:pos x="T4" y="T5"/>
                  </a:cxn>
                  <a:cxn ang="0">
                    <a:pos x="T6" y="T7"/>
                  </a:cxn>
                  <a:cxn ang="0">
                    <a:pos x="T8" y="T9"/>
                  </a:cxn>
                </a:cxnLst>
                <a:rect l="0" t="0" r="r" b="b"/>
                <a:pathLst>
                  <a:path w="16" h="22">
                    <a:moveTo>
                      <a:pt x="0" y="6"/>
                    </a:moveTo>
                    <a:lnTo>
                      <a:pt x="11" y="0"/>
                    </a:lnTo>
                    <a:lnTo>
                      <a:pt x="16" y="17"/>
                    </a:lnTo>
                    <a:lnTo>
                      <a:pt x="5"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2" name="Freeform 104"/>
              <p:cNvSpPr>
                <a:spLocks/>
              </p:cNvSpPr>
              <p:nvPr/>
            </p:nvSpPr>
            <p:spPr bwMode="auto">
              <a:xfrm>
                <a:off x="3216" y="3044"/>
                <a:ext cx="22" cy="23"/>
              </a:xfrm>
              <a:custGeom>
                <a:avLst/>
                <a:gdLst>
                  <a:gd name="T0" fmla="*/ 0 w 22"/>
                  <a:gd name="T1" fmla="*/ 12 h 23"/>
                  <a:gd name="T2" fmla="*/ 11 w 22"/>
                  <a:gd name="T3" fmla="*/ 0 h 23"/>
                  <a:gd name="T4" fmla="*/ 22 w 22"/>
                  <a:gd name="T5" fmla="*/ 12 h 23"/>
                  <a:gd name="T6" fmla="*/ 11 w 22"/>
                  <a:gd name="T7" fmla="*/ 23 h 23"/>
                  <a:gd name="T8" fmla="*/ 0 w 22"/>
                  <a:gd name="T9" fmla="*/ 12 h 23"/>
                </a:gdLst>
                <a:ahLst/>
                <a:cxnLst>
                  <a:cxn ang="0">
                    <a:pos x="T0" y="T1"/>
                  </a:cxn>
                  <a:cxn ang="0">
                    <a:pos x="T2" y="T3"/>
                  </a:cxn>
                  <a:cxn ang="0">
                    <a:pos x="T4" y="T5"/>
                  </a:cxn>
                  <a:cxn ang="0">
                    <a:pos x="T6" y="T7"/>
                  </a:cxn>
                  <a:cxn ang="0">
                    <a:pos x="T8" y="T9"/>
                  </a:cxn>
                </a:cxnLst>
                <a:rect l="0" t="0" r="r" b="b"/>
                <a:pathLst>
                  <a:path w="22" h="23">
                    <a:moveTo>
                      <a:pt x="0" y="12"/>
                    </a:moveTo>
                    <a:lnTo>
                      <a:pt x="11" y="0"/>
                    </a:lnTo>
                    <a:lnTo>
                      <a:pt x="22" y="12"/>
                    </a:lnTo>
                    <a:lnTo>
                      <a:pt x="11" y="23"/>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3" name="Freeform 105"/>
              <p:cNvSpPr>
                <a:spLocks/>
              </p:cNvSpPr>
              <p:nvPr/>
            </p:nvSpPr>
            <p:spPr bwMode="auto">
              <a:xfrm>
                <a:off x="3227" y="3061"/>
                <a:ext cx="23" cy="22"/>
              </a:xfrm>
              <a:custGeom>
                <a:avLst/>
                <a:gdLst>
                  <a:gd name="T0" fmla="*/ 0 w 23"/>
                  <a:gd name="T1" fmla="*/ 6 h 22"/>
                  <a:gd name="T2" fmla="*/ 11 w 23"/>
                  <a:gd name="T3" fmla="*/ 0 h 22"/>
                  <a:gd name="T4" fmla="*/ 23 w 23"/>
                  <a:gd name="T5" fmla="*/ 17 h 22"/>
                  <a:gd name="T6" fmla="*/ 11 w 23"/>
                  <a:gd name="T7" fmla="*/ 22 h 22"/>
                  <a:gd name="T8" fmla="*/ 0 w 23"/>
                  <a:gd name="T9" fmla="*/ 6 h 22"/>
                </a:gdLst>
                <a:ahLst/>
                <a:cxnLst>
                  <a:cxn ang="0">
                    <a:pos x="T0" y="T1"/>
                  </a:cxn>
                  <a:cxn ang="0">
                    <a:pos x="T2" y="T3"/>
                  </a:cxn>
                  <a:cxn ang="0">
                    <a:pos x="T4" y="T5"/>
                  </a:cxn>
                  <a:cxn ang="0">
                    <a:pos x="T6" y="T7"/>
                  </a:cxn>
                  <a:cxn ang="0">
                    <a:pos x="T8" y="T9"/>
                  </a:cxn>
                </a:cxnLst>
                <a:rect l="0" t="0" r="r" b="b"/>
                <a:pathLst>
                  <a:path w="23" h="22">
                    <a:moveTo>
                      <a:pt x="0" y="6"/>
                    </a:moveTo>
                    <a:lnTo>
                      <a:pt x="11" y="0"/>
                    </a:lnTo>
                    <a:lnTo>
                      <a:pt x="23"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4" name="Rectangle 106"/>
              <p:cNvSpPr>
                <a:spLocks noChangeArrowheads="1"/>
              </p:cNvSpPr>
              <p:nvPr/>
            </p:nvSpPr>
            <p:spPr bwMode="auto">
              <a:xfrm>
                <a:off x="3294" y="3116"/>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75" name="Rectangle 107"/>
              <p:cNvSpPr>
                <a:spLocks noChangeArrowheads="1"/>
              </p:cNvSpPr>
              <p:nvPr/>
            </p:nvSpPr>
            <p:spPr bwMode="auto">
              <a:xfrm>
                <a:off x="3299" y="3116"/>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76" name="Rectangle 108"/>
              <p:cNvSpPr>
                <a:spLocks noChangeArrowheads="1"/>
              </p:cNvSpPr>
              <p:nvPr/>
            </p:nvSpPr>
            <p:spPr bwMode="auto">
              <a:xfrm>
                <a:off x="3310" y="3116"/>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77" name="Rectangle 109"/>
              <p:cNvSpPr>
                <a:spLocks noChangeArrowheads="1"/>
              </p:cNvSpPr>
              <p:nvPr/>
            </p:nvSpPr>
            <p:spPr bwMode="auto">
              <a:xfrm>
                <a:off x="3360" y="3089"/>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78" name="Freeform 110"/>
              <p:cNvSpPr>
                <a:spLocks/>
              </p:cNvSpPr>
              <p:nvPr/>
            </p:nvSpPr>
            <p:spPr bwMode="auto">
              <a:xfrm>
                <a:off x="3360" y="3067"/>
                <a:ext cx="22" cy="22"/>
              </a:xfrm>
              <a:custGeom>
                <a:avLst/>
                <a:gdLst>
                  <a:gd name="T0" fmla="*/ 0 w 22"/>
                  <a:gd name="T1" fmla="*/ 16 h 22"/>
                  <a:gd name="T2" fmla="*/ 11 w 22"/>
                  <a:gd name="T3" fmla="*/ 22 h 22"/>
                  <a:gd name="T4" fmla="*/ 22 w 22"/>
                  <a:gd name="T5" fmla="*/ 5 h 22"/>
                  <a:gd name="T6" fmla="*/ 11 w 22"/>
                  <a:gd name="T7" fmla="*/ 0 h 22"/>
                  <a:gd name="T8" fmla="*/ 0 w 22"/>
                  <a:gd name="T9" fmla="*/ 16 h 22"/>
                </a:gdLst>
                <a:ahLst/>
                <a:cxnLst>
                  <a:cxn ang="0">
                    <a:pos x="T0" y="T1"/>
                  </a:cxn>
                  <a:cxn ang="0">
                    <a:pos x="T2" y="T3"/>
                  </a:cxn>
                  <a:cxn ang="0">
                    <a:pos x="T4" y="T5"/>
                  </a:cxn>
                  <a:cxn ang="0">
                    <a:pos x="T6" y="T7"/>
                  </a:cxn>
                  <a:cxn ang="0">
                    <a:pos x="T8" y="T9"/>
                  </a:cxn>
                </a:cxnLst>
                <a:rect l="0" t="0" r="r" b="b"/>
                <a:pathLst>
                  <a:path w="22" h="22">
                    <a:moveTo>
                      <a:pt x="0" y="16"/>
                    </a:moveTo>
                    <a:lnTo>
                      <a:pt x="11" y="22"/>
                    </a:lnTo>
                    <a:lnTo>
                      <a:pt x="22"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79" name="Freeform 111"/>
              <p:cNvSpPr>
                <a:spLocks/>
              </p:cNvSpPr>
              <p:nvPr/>
            </p:nvSpPr>
            <p:spPr bwMode="auto">
              <a:xfrm>
                <a:off x="3393" y="3006"/>
                <a:ext cx="23" cy="22"/>
              </a:xfrm>
              <a:custGeom>
                <a:avLst/>
                <a:gdLst>
                  <a:gd name="T0" fmla="*/ 0 w 23"/>
                  <a:gd name="T1" fmla="*/ 16 h 22"/>
                  <a:gd name="T2" fmla="*/ 12 w 23"/>
                  <a:gd name="T3" fmla="*/ 22 h 22"/>
                  <a:gd name="T4" fmla="*/ 23 w 23"/>
                  <a:gd name="T5" fmla="*/ 5 h 22"/>
                  <a:gd name="T6" fmla="*/ 12 w 23"/>
                  <a:gd name="T7" fmla="*/ 0 h 22"/>
                  <a:gd name="T8" fmla="*/ 0 w 23"/>
                  <a:gd name="T9" fmla="*/ 16 h 22"/>
                </a:gdLst>
                <a:ahLst/>
                <a:cxnLst>
                  <a:cxn ang="0">
                    <a:pos x="T0" y="T1"/>
                  </a:cxn>
                  <a:cxn ang="0">
                    <a:pos x="T2" y="T3"/>
                  </a:cxn>
                  <a:cxn ang="0">
                    <a:pos x="T4" y="T5"/>
                  </a:cxn>
                  <a:cxn ang="0">
                    <a:pos x="T6" y="T7"/>
                  </a:cxn>
                  <a:cxn ang="0">
                    <a:pos x="T8" y="T9"/>
                  </a:cxn>
                </a:cxnLst>
                <a:rect l="0" t="0" r="r" b="b"/>
                <a:pathLst>
                  <a:path w="23" h="22">
                    <a:moveTo>
                      <a:pt x="0" y="16"/>
                    </a:moveTo>
                    <a:lnTo>
                      <a:pt x="12" y="22"/>
                    </a:lnTo>
                    <a:lnTo>
                      <a:pt x="23" y="5"/>
                    </a:lnTo>
                    <a:lnTo>
                      <a:pt x="12"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0" name="Freeform 112"/>
              <p:cNvSpPr>
                <a:spLocks/>
              </p:cNvSpPr>
              <p:nvPr/>
            </p:nvSpPr>
            <p:spPr bwMode="auto">
              <a:xfrm>
                <a:off x="3405" y="2995"/>
                <a:ext cx="16" cy="16"/>
              </a:xfrm>
              <a:custGeom>
                <a:avLst/>
                <a:gdLst>
                  <a:gd name="T0" fmla="*/ 0 w 16"/>
                  <a:gd name="T1" fmla="*/ 11 h 16"/>
                  <a:gd name="T2" fmla="*/ 11 w 16"/>
                  <a:gd name="T3" fmla="*/ 16 h 16"/>
                  <a:gd name="T4" fmla="*/ 16 w 16"/>
                  <a:gd name="T5" fmla="*/ 5 h 16"/>
                  <a:gd name="T6" fmla="*/ 5 w 16"/>
                  <a:gd name="T7" fmla="*/ 0 h 16"/>
                  <a:gd name="T8" fmla="*/ 0 w 16"/>
                  <a:gd name="T9" fmla="*/ 11 h 16"/>
                </a:gdLst>
                <a:ahLst/>
                <a:cxnLst>
                  <a:cxn ang="0">
                    <a:pos x="T0" y="T1"/>
                  </a:cxn>
                  <a:cxn ang="0">
                    <a:pos x="T2" y="T3"/>
                  </a:cxn>
                  <a:cxn ang="0">
                    <a:pos x="T4" y="T5"/>
                  </a:cxn>
                  <a:cxn ang="0">
                    <a:pos x="T6" y="T7"/>
                  </a:cxn>
                  <a:cxn ang="0">
                    <a:pos x="T8" y="T9"/>
                  </a:cxn>
                </a:cxnLst>
                <a:rect l="0" t="0" r="r" b="b"/>
                <a:pathLst>
                  <a:path w="16" h="16">
                    <a:moveTo>
                      <a:pt x="0" y="11"/>
                    </a:moveTo>
                    <a:lnTo>
                      <a:pt x="11" y="16"/>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1" name="Freeform 113"/>
              <p:cNvSpPr>
                <a:spLocks/>
              </p:cNvSpPr>
              <p:nvPr/>
            </p:nvSpPr>
            <p:spPr bwMode="auto">
              <a:xfrm>
                <a:off x="3432" y="2923"/>
                <a:ext cx="17" cy="22"/>
              </a:xfrm>
              <a:custGeom>
                <a:avLst/>
                <a:gdLst>
                  <a:gd name="T0" fmla="*/ 0 w 17"/>
                  <a:gd name="T1" fmla="*/ 16 h 22"/>
                  <a:gd name="T2" fmla="*/ 11 w 17"/>
                  <a:gd name="T3" fmla="*/ 22 h 22"/>
                  <a:gd name="T4" fmla="*/ 17 w 17"/>
                  <a:gd name="T5" fmla="*/ 5 h 22"/>
                  <a:gd name="T6" fmla="*/ 6 w 17"/>
                  <a:gd name="T7" fmla="*/ 0 h 22"/>
                  <a:gd name="T8" fmla="*/ 0 w 17"/>
                  <a:gd name="T9" fmla="*/ 16 h 22"/>
                </a:gdLst>
                <a:ahLst/>
                <a:cxnLst>
                  <a:cxn ang="0">
                    <a:pos x="T0" y="T1"/>
                  </a:cxn>
                  <a:cxn ang="0">
                    <a:pos x="T2" y="T3"/>
                  </a:cxn>
                  <a:cxn ang="0">
                    <a:pos x="T4" y="T5"/>
                  </a:cxn>
                  <a:cxn ang="0">
                    <a:pos x="T6" y="T7"/>
                  </a:cxn>
                  <a:cxn ang="0">
                    <a:pos x="T8" y="T9"/>
                  </a:cxn>
                </a:cxnLst>
                <a:rect l="0" t="0" r="r" b="b"/>
                <a:pathLst>
                  <a:path w="17" h="22">
                    <a:moveTo>
                      <a:pt x="0" y="16"/>
                    </a:moveTo>
                    <a:lnTo>
                      <a:pt x="11" y="22"/>
                    </a:lnTo>
                    <a:lnTo>
                      <a:pt x="17" y="5"/>
                    </a:lnTo>
                    <a:lnTo>
                      <a:pt x="6"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2" name="Freeform 114"/>
              <p:cNvSpPr>
                <a:spLocks/>
              </p:cNvSpPr>
              <p:nvPr/>
            </p:nvSpPr>
            <p:spPr bwMode="auto">
              <a:xfrm>
                <a:off x="3438" y="2906"/>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3" name="Freeform 115"/>
              <p:cNvSpPr>
                <a:spLocks/>
              </p:cNvSpPr>
              <p:nvPr/>
            </p:nvSpPr>
            <p:spPr bwMode="auto">
              <a:xfrm>
                <a:off x="3460" y="2851"/>
                <a:ext cx="16" cy="17"/>
              </a:xfrm>
              <a:custGeom>
                <a:avLst/>
                <a:gdLst>
                  <a:gd name="T0" fmla="*/ 0 w 16"/>
                  <a:gd name="T1" fmla="*/ 11 h 17"/>
                  <a:gd name="T2" fmla="*/ 11 w 16"/>
                  <a:gd name="T3" fmla="*/ 17 h 17"/>
                  <a:gd name="T4" fmla="*/ 16 w 16"/>
                  <a:gd name="T5" fmla="*/ 5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4" name="Freeform 116"/>
              <p:cNvSpPr>
                <a:spLocks/>
              </p:cNvSpPr>
              <p:nvPr/>
            </p:nvSpPr>
            <p:spPr bwMode="auto">
              <a:xfrm>
                <a:off x="3465" y="2834"/>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5" name="Rectangle 117"/>
              <p:cNvSpPr>
                <a:spLocks noChangeArrowheads="1"/>
              </p:cNvSpPr>
              <p:nvPr/>
            </p:nvSpPr>
            <p:spPr bwMode="auto">
              <a:xfrm>
                <a:off x="3488" y="2779"/>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86" name="Freeform 118"/>
              <p:cNvSpPr>
                <a:spLocks/>
              </p:cNvSpPr>
              <p:nvPr/>
            </p:nvSpPr>
            <p:spPr bwMode="auto">
              <a:xfrm>
                <a:off x="3488" y="2762"/>
                <a:ext cx="16" cy="17"/>
              </a:xfrm>
              <a:custGeom>
                <a:avLst/>
                <a:gdLst>
                  <a:gd name="T0" fmla="*/ 0 w 16"/>
                  <a:gd name="T1" fmla="*/ 12 h 17"/>
                  <a:gd name="T2" fmla="*/ 11 w 16"/>
                  <a:gd name="T3" fmla="*/ 17 h 17"/>
                  <a:gd name="T4" fmla="*/ 16 w 16"/>
                  <a:gd name="T5" fmla="*/ 6 h 17"/>
                  <a:gd name="T6" fmla="*/ 5 w 16"/>
                  <a:gd name="T7" fmla="*/ 0 h 17"/>
                  <a:gd name="T8" fmla="*/ 0 w 16"/>
                  <a:gd name="T9" fmla="*/ 12 h 17"/>
                </a:gdLst>
                <a:ahLst/>
                <a:cxnLst>
                  <a:cxn ang="0">
                    <a:pos x="T0" y="T1"/>
                  </a:cxn>
                  <a:cxn ang="0">
                    <a:pos x="T2" y="T3"/>
                  </a:cxn>
                  <a:cxn ang="0">
                    <a:pos x="T4" y="T5"/>
                  </a:cxn>
                  <a:cxn ang="0">
                    <a:pos x="T6" y="T7"/>
                  </a:cxn>
                  <a:cxn ang="0">
                    <a:pos x="T8" y="T9"/>
                  </a:cxn>
                </a:cxnLst>
                <a:rect l="0" t="0" r="r" b="b"/>
                <a:pathLst>
                  <a:path w="16" h="17">
                    <a:moveTo>
                      <a:pt x="0" y="12"/>
                    </a:moveTo>
                    <a:lnTo>
                      <a:pt x="11" y="17"/>
                    </a:lnTo>
                    <a:lnTo>
                      <a:pt x="16" y="6"/>
                    </a:lnTo>
                    <a:lnTo>
                      <a:pt x="5"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7" name="Freeform 119"/>
              <p:cNvSpPr>
                <a:spLocks/>
              </p:cNvSpPr>
              <p:nvPr/>
            </p:nvSpPr>
            <p:spPr bwMode="auto">
              <a:xfrm>
                <a:off x="3510" y="2696"/>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8" name="Freeform 120"/>
              <p:cNvSpPr>
                <a:spLocks/>
              </p:cNvSpPr>
              <p:nvPr/>
            </p:nvSpPr>
            <p:spPr bwMode="auto">
              <a:xfrm>
                <a:off x="3515" y="2679"/>
                <a:ext cx="17" cy="23"/>
              </a:xfrm>
              <a:custGeom>
                <a:avLst/>
                <a:gdLst>
                  <a:gd name="T0" fmla="*/ 0 w 17"/>
                  <a:gd name="T1" fmla="*/ 17 h 23"/>
                  <a:gd name="T2" fmla="*/ 11 w 17"/>
                  <a:gd name="T3" fmla="*/ 23 h 23"/>
                  <a:gd name="T4" fmla="*/ 17 w 17"/>
                  <a:gd name="T5" fmla="*/ 6 h 23"/>
                  <a:gd name="T6" fmla="*/ 6 w 17"/>
                  <a:gd name="T7" fmla="*/ 0 h 23"/>
                  <a:gd name="T8" fmla="*/ 0 w 17"/>
                  <a:gd name="T9" fmla="*/ 17 h 23"/>
                </a:gdLst>
                <a:ahLst/>
                <a:cxnLst>
                  <a:cxn ang="0">
                    <a:pos x="T0" y="T1"/>
                  </a:cxn>
                  <a:cxn ang="0">
                    <a:pos x="T2" y="T3"/>
                  </a:cxn>
                  <a:cxn ang="0">
                    <a:pos x="T4" y="T5"/>
                  </a:cxn>
                  <a:cxn ang="0">
                    <a:pos x="T6" y="T7"/>
                  </a:cxn>
                  <a:cxn ang="0">
                    <a:pos x="T8" y="T9"/>
                  </a:cxn>
                </a:cxnLst>
                <a:rect l="0" t="0" r="r" b="b"/>
                <a:pathLst>
                  <a:path w="17" h="23">
                    <a:moveTo>
                      <a:pt x="0" y="17"/>
                    </a:moveTo>
                    <a:lnTo>
                      <a:pt x="11" y="23"/>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89" name="Freeform 121"/>
              <p:cNvSpPr>
                <a:spLocks/>
              </p:cNvSpPr>
              <p:nvPr/>
            </p:nvSpPr>
            <p:spPr bwMode="auto">
              <a:xfrm>
                <a:off x="3532" y="2602"/>
                <a:ext cx="16" cy="28"/>
              </a:xfrm>
              <a:custGeom>
                <a:avLst/>
                <a:gdLst>
                  <a:gd name="T0" fmla="*/ 0 w 16"/>
                  <a:gd name="T1" fmla="*/ 22 h 28"/>
                  <a:gd name="T2" fmla="*/ 11 w 16"/>
                  <a:gd name="T3" fmla="*/ 28 h 28"/>
                  <a:gd name="T4" fmla="*/ 16 w 16"/>
                  <a:gd name="T5" fmla="*/ 6 h 28"/>
                  <a:gd name="T6" fmla="*/ 5 w 16"/>
                  <a:gd name="T7" fmla="*/ 0 h 28"/>
                  <a:gd name="T8" fmla="*/ 0 w 16"/>
                  <a:gd name="T9" fmla="*/ 22 h 28"/>
                </a:gdLst>
                <a:ahLst/>
                <a:cxnLst>
                  <a:cxn ang="0">
                    <a:pos x="T0" y="T1"/>
                  </a:cxn>
                  <a:cxn ang="0">
                    <a:pos x="T2" y="T3"/>
                  </a:cxn>
                  <a:cxn ang="0">
                    <a:pos x="T4" y="T5"/>
                  </a:cxn>
                  <a:cxn ang="0">
                    <a:pos x="T6" y="T7"/>
                  </a:cxn>
                  <a:cxn ang="0">
                    <a:pos x="T8" y="T9"/>
                  </a:cxn>
                </a:cxnLst>
                <a:rect l="0" t="0" r="r" b="b"/>
                <a:pathLst>
                  <a:path w="16" h="28">
                    <a:moveTo>
                      <a:pt x="0" y="22"/>
                    </a:moveTo>
                    <a:lnTo>
                      <a:pt x="11" y="28"/>
                    </a:lnTo>
                    <a:lnTo>
                      <a:pt x="16" y="6"/>
                    </a:lnTo>
                    <a:lnTo>
                      <a:pt x="5"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0" name="Freeform 122"/>
              <p:cNvSpPr>
                <a:spLocks/>
              </p:cNvSpPr>
              <p:nvPr/>
            </p:nvSpPr>
            <p:spPr bwMode="auto">
              <a:xfrm>
                <a:off x="3554" y="2536"/>
                <a:ext cx="17" cy="27"/>
              </a:xfrm>
              <a:custGeom>
                <a:avLst/>
                <a:gdLst>
                  <a:gd name="T0" fmla="*/ 0 w 17"/>
                  <a:gd name="T1" fmla="*/ 22 h 27"/>
                  <a:gd name="T2" fmla="*/ 11 w 17"/>
                  <a:gd name="T3" fmla="*/ 27 h 27"/>
                  <a:gd name="T4" fmla="*/ 17 w 17"/>
                  <a:gd name="T5" fmla="*/ 5 h 27"/>
                  <a:gd name="T6" fmla="*/ 6 w 17"/>
                  <a:gd name="T7" fmla="*/ 0 h 27"/>
                  <a:gd name="T8" fmla="*/ 0 w 17"/>
                  <a:gd name="T9" fmla="*/ 22 h 27"/>
                </a:gdLst>
                <a:ahLst/>
                <a:cxnLst>
                  <a:cxn ang="0">
                    <a:pos x="T0" y="T1"/>
                  </a:cxn>
                  <a:cxn ang="0">
                    <a:pos x="T2" y="T3"/>
                  </a:cxn>
                  <a:cxn ang="0">
                    <a:pos x="T4" y="T5"/>
                  </a:cxn>
                  <a:cxn ang="0">
                    <a:pos x="T6" y="T7"/>
                  </a:cxn>
                  <a:cxn ang="0">
                    <a:pos x="T8" y="T9"/>
                  </a:cxn>
                </a:cxnLst>
                <a:rect l="0" t="0" r="r" b="b"/>
                <a:pathLst>
                  <a:path w="17" h="27">
                    <a:moveTo>
                      <a:pt x="0" y="22"/>
                    </a:moveTo>
                    <a:lnTo>
                      <a:pt x="11" y="27"/>
                    </a:lnTo>
                    <a:lnTo>
                      <a:pt x="17" y="5"/>
                    </a:lnTo>
                    <a:lnTo>
                      <a:pt x="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1" name="Freeform 123"/>
              <p:cNvSpPr>
                <a:spLocks/>
              </p:cNvSpPr>
              <p:nvPr/>
            </p:nvSpPr>
            <p:spPr bwMode="auto">
              <a:xfrm>
                <a:off x="3571" y="2458"/>
                <a:ext cx="22" cy="33"/>
              </a:xfrm>
              <a:custGeom>
                <a:avLst/>
                <a:gdLst>
                  <a:gd name="T0" fmla="*/ 0 w 22"/>
                  <a:gd name="T1" fmla="*/ 28 h 33"/>
                  <a:gd name="T2" fmla="*/ 11 w 22"/>
                  <a:gd name="T3" fmla="*/ 33 h 33"/>
                  <a:gd name="T4" fmla="*/ 22 w 22"/>
                  <a:gd name="T5" fmla="*/ 6 h 33"/>
                  <a:gd name="T6" fmla="*/ 11 w 22"/>
                  <a:gd name="T7" fmla="*/ 0 h 33"/>
                  <a:gd name="T8" fmla="*/ 0 w 22"/>
                  <a:gd name="T9" fmla="*/ 28 h 33"/>
                </a:gdLst>
                <a:ahLst/>
                <a:cxnLst>
                  <a:cxn ang="0">
                    <a:pos x="T0" y="T1"/>
                  </a:cxn>
                  <a:cxn ang="0">
                    <a:pos x="T2" y="T3"/>
                  </a:cxn>
                  <a:cxn ang="0">
                    <a:pos x="T4" y="T5"/>
                  </a:cxn>
                  <a:cxn ang="0">
                    <a:pos x="T6" y="T7"/>
                  </a:cxn>
                  <a:cxn ang="0">
                    <a:pos x="T8" y="T9"/>
                  </a:cxn>
                </a:cxnLst>
                <a:rect l="0" t="0" r="r" b="b"/>
                <a:pathLst>
                  <a:path w="22" h="33">
                    <a:moveTo>
                      <a:pt x="0" y="28"/>
                    </a:moveTo>
                    <a:lnTo>
                      <a:pt x="11" y="33"/>
                    </a:lnTo>
                    <a:lnTo>
                      <a:pt x="22" y="6"/>
                    </a:lnTo>
                    <a:lnTo>
                      <a:pt x="11" y="0"/>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2" name="Freeform 124"/>
              <p:cNvSpPr>
                <a:spLocks/>
              </p:cNvSpPr>
              <p:nvPr/>
            </p:nvSpPr>
            <p:spPr bwMode="auto">
              <a:xfrm>
                <a:off x="3593" y="2392"/>
                <a:ext cx="16" cy="17"/>
              </a:xfrm>
              <a:custGeom>
                <a:avLst/>
                <a:gdLst>
                  <a:gd name="T0" fmla="*/ 0 w 16"/>
                  <a:gd name="T1" fmla="*/ 11 h 17"/>
                  <a:gd name="T2" fmla="*/ 11 w 16"/>
                  <a:gd name="T3" fmla="*/ 17 h 17"/>
                  <a:gd name="T4" fmla="*/ 16 w 16"/>
                  <a:gd name="T5" fmla="*/ 5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3" name="Freeform 125"/>
              <p:cNvSpPr>
                <a:spLocks/>
              </p:cNvSpPr>
              <p:nvPr/>
            </p:nvSpPr>
            <p:spPr bwMode="auto">
              <a:xfrm>
                <a:off x="3598" y="2381"/>
                <a:ext cx="17" cy="16"/>
              </a:xfrm>
              <a:custGeom>
                <a:avLst/>
                <a:gdLst>
                  <a:gd name="T0" fmla="*/ 0 w 17"/>
                  <a:gd name="T1" fmla="*/ 11 h 16"/>
                  <a:gd name="T2" fmla="*/ 11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4" name="Rectangle 126"/>
              <p:cNvSpPr>
                <a:spLocks noChangeArrowheads="1"/>
              </p:cNvSpPr>
              <p:nvPr/>
            </p:nvSpPr>
            <p:spPr bwMode="auto">
              <a:xfrm>
                <a:off x="3615" y="2326"/>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95" name="Freeform 127"/>
              <p:cNvSpPr>
                <a:spLocks/>
              </p:cNvSpPr>
              <p:nvPr/>
            </p:nvSpPr>
            <p:spPr bwMode="auto">
              <a:xfrm>
                <a:off x="3615" y="2309"/>
                <a:ext cx="16" cy="17"/>
              </a:xfrm>
              <a:custGeom>
                <a:avLst/>
                <a:gdLst>
                  <a:gd name="T0" fmla="*/ 0 w 16"/>
                  <a:gd name="T1" fmla="*/ 11 h 17"/>
                  <a:gd name="T2" fmla="*/ 11 w 16"/>
                  <a:gd name="T3" fmla="*/ 17 h 17"/>
                  <a:gd name="T4" fmla="*/ 16 w 16"/>
                  <a:gd name="T5" fmla="*/ 5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6" name="Rectangle 128"/>
              <p:cNvSpPr>
                <a:spLocks noChangeArrowheads="1"/>
              </p:cNvSpPr>
              <p:nvPr/>
            </p:nvSpPr>
            <p:spPr bwMode="auto">
              <a:xfrm>
                <a:off x="3631" y="2259"/>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297" name="Freeform 129"/>
              <p:cNvSpPr>
                <a:spLocks/>
              </p:cNvSpPr>
              <p:nvPr/>
            </p:nvSpPr>
            <p:spPr bwMode="auto">
              <a:xfrm>
                <a:off x="3631" y="2237"/>
                <a:ext cx="17" cy="22"/>
              </a:xfrm>
              <a:custGeom>
                <a:avLst/>
                <a:gdLst>
                  <a:gd name="T0" fmla="*/ 0 w 17"/>
                  <a:gd name="T1" fmla="*/ 17 h 22"/>
                  <a:gd name="T2" fmla="*/ 12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2"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8" name="Freeform 130"/>
              <p:cNvSpPr>
                <a:spLocks/>
              </p:cNvSpPr>
              <p:nvPr/>
            </p:nvSpPr>
            <p:spPr bwMode="auto">
              <a:xfrm>
                <a:off x="3648" y="2165"/>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299" name="Freeform 131"/>
              <p:cNvSpPr>
                <a:spLocks/>
              </p:cNvSpPr>
              <p:nvPr/>
            </p:nvSpPr>
            <p:spPr bwMode="auto">
              <a:xfrm>
                <a:off x="3659" y="2154"/>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0" name="Freeform 132"/>
              <p:cNvSpPr>
                <a:spLocks/>
              </p:cNvSpPr>
              <p:nvPr/>
            </p:nvSpPr>
            <p:spPr bwMode="auto">
              <a:xfrm>
                <a:off x="3676" y="2077"/>
                <a:ext cx="16" cy="27"/>
              </a:xfrm>
              <a:custGeom>
                <a:avLst/>
                <a:gdLst>
                  <a:gd name="T0" fmla="*/ 0 w 16"/>
                  <a:gd name="T1" fmla="*/ 22 h 27"/>
                  <a:gd name="T2" fmla="*/ 11 w 16"/>
                  <a:gd name="T3" fmla="*/ 27 h 27"/>
                  <a:gd name="T4" fmla="*/ 16 w 16"/>
                  <a:gd name="T5" fmla="*/ 5 h 27"/>
                  <a:gd name="T6" fmla="*/ 5 w 16"/>
                  <a:gd name="T7" fmla="*/ 0 h 27"/>
                  <a:gd name="T8" fmla="*/ 0 w 16"/>
                  <a:gd name="T9" fmla="*/ 22 h 27"/>
                </a:gdLst>
                <a:ahLst/>
                <a:cxnLst>
                  <a:cxn ang="0">
                    <a:pos x="T0" y="T1"/>
                  </a:cxn>
                  <a:cxn ang="0">
                    <a:pos x="T2" y="T3"/>
                  </a:cxn>
                  <a:cxn ang="0">
                    <a:pos x="T4" y="T5"/>
                  </a:cxn>
                  <a:cxn ang="0">
                    <a:pos x="T6" y="T7"/>
                  </a:cxn>
                  <a:cxn ang="0">
                    <a:pos x="T8" y="T9"/>
                  </a:cxn>
                </a:cxnLst>
                <a:rect l="0" t="0" r="r" b="b"/>
                <a:pathLst>
                  <a:path w="16" h="27">
                    <a:moveTo>
                      <a:pt x="0" y="22"/>
                    </a:moveTo>
                    <a:lnTo>
                      <a:pt x="11" y="27"/>
                    </a:lnTo>
                    <a:lnTo>
                      <a:pt x="16" y="5"/>
                    </a:lnTo>
                    <a:lnTo>
                      <a:pt x="5"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1" name="Freeform 133"/>
              <p:cNvSpPr>
                <a:spLocks/>
              </p:cNvSpPr>
              <p:nvPr/>
            </p:nvSpPr>
            <p:spPr bwMode="auto">
              <a:xfrm>
                <a:off x="3698" y="2005"/>
                <a:ext cx="22" cy="27"/>
              </a:xfrm>
              <a:custGeom>
                <a:avLst/>
                <a:gdLst>
                  <a:gd name="T0" fmla="*/ 0 w 22"/>
                  <a:gd name="T1" fmla="*/ 22 h 27"/>
                  <a:gd name="T2" fmla="*/ 11 w 22"/>
                  <a:gd name="T3" fmla="*/ 27 h 27"/>
                  <a:gd name="T4" fmla="*/ 22 w 22"/>
                  <a:gd name="T5" fmla="*/ 5 h 27"/>
                  <a:gd name="T6" fmla="*/ 11 w 22"/>
                  <a:gd name="T7" fmla="*/ 0 h 27"/>
                  <a:gd name="T8" fmla="*/ 0 w 22"/>
                  <a:gd name="T9" fmla="*/ 22 h 27"/>
                </a:gdLst>
                <a:ahLst/>
                <a:cxnLst>
                  <a:cxn ang="0">
                    <a:pos x="T0" y="T1"/>
                  </a:cxn>
                  <a:cxn ang="0">
                    <a:pos x="T2" y="T3"/>
                  </a:cxn>
                  <a:cxn ang="0">
                    <a:pos x="T4" y="T5"/>
                  </a:cxn>
                  <a:cxn ang="0">
                    <a:pos x="T6" y="T7"/>
                  </a:cxn>
                  <a:cxn ang="0">
                    <a:pos x="T8" y="T9"/>
                  </a:cxn>
                </a:cxnLst>
                <a:rect l="0" t="0" r="r" b="b"/>
                <a:pathLst>
                  <a:path w="22" h="27">
                    <a:moveTo>
                      <a:pt x="0" y="22"/>
                    </a:moveTo>
                    <a:lnTo>
                      <a:pt x="11" y="27"/>
                    </a:lnTo>
                    <a:lnTo>
                      <a:pt x="22" y="5"/>
                    </a:lnTo>
                    <a:lnTo>
                      <a:pt x="11"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2" name="Freeform 134"/>
              <p:cNvSpPr>
                <a:spLocks/>
              </p:cNvSpPr>
              <p:nvPr/>
            </p:nvSpPr>
            <p:spPr bwMode="auto">
              <a:xfrm>
                <a:off x="3726" y="1938"/>
                <a:ext cx="16" cy="23"/>
              </a:xfrm>
              <a:custGeom>
                <a:avLst/>
                <a:gdLst>
                  <a:gd name="T0" fmla="*/ 0 w 16"/>
                  <a:gd name="T1" fmla="*/ 17 h 23"/>
                  <a:gd name="T2" fmla="*/ 11 w 16"/>
                  <a:gd name="T3" fmla="*/ 23 h 23"/>
                  <a:gd name="T4" fmla="*/ 16 w 16"/>
                  <a:gd name="T5" fmla="*/ 6 h 23"/>
                  <a:gd name="T6" fmla="*/ 5 w 16"/>
                  <a:gd name="T7" fmla="*/ 0 h 23"/>
                  <a:gd name="T8" fmla="*/ 0 w 16"/>
                  <a:gd name="T9" fmla="*/ 17 h 23"/>
                </a:gdLst>
                <a:ahLst/>
                <a:cxnLst>
                  <a:cxn ang="0">
                    <a:pos x="T0" y="T1"/>
                  </a:cxn>
                  <a:cxn ang="0">
                    <a:pos x="T2" y="T3"/>
                  </a:cxn>
                  <a:cxn ang="0">
                    <a:pos x="T4" y="T5"/>
                  </a:cxn>
                  <a:cxn ang="0">
                    <a:pos x="T6" y="T7"/>
                  </a:cxn>
                  <a:cxn ang="0">
                    <a:pos x="T8" y="T9"/>
                  </a:cxn>
                </a:cxnLst>
                <a:rect l="0" t="0" r="r" b="b"/>
                <a:pathLst>
                  <a:path w="16" h="23">
                    <a:moveTo>
                      <a:pt x="0" y="17"/>
                    </a:moveTo>
                    <a:lnTo>
                      <a:pt x="11" y="23"/>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3" name="Freeform 135"/>
              <p:cNvSpPr>
                <a:spLocks/>
              </p:cNvSpPr>
              <p:nvPr/>
            </p:nvSpPr>
            <p:spPr bwMode="auto">
              <a:xfrm>
                <a:off x="3731" y="1922"/>
                <a:ext cx="22" cy="22"/>
              </a:xfrm>
              <a:custGeom>
                <a:avLst/>
                <a:gdLst>
                  <a:gd name="T0" fmla="*/ 0 w 22"/>
                  <a:gd name="T1" fmla="*/ 16 h 22"/>
                  <a:gd name="T2" fmla="*/ 11 w 22"/>
                  <a:gd name="T3" fmla="*/ 22 h 22"/>
                  <a:gd name="T4" fmla="*/ 22 w 22"/>
                  <a:gd name="T5" fmla="*/ 5 h 22"/>
                  <a:gd name="T6" fmla="*/ 11 w 22"/>
                  <a:gd name="T7" fmla="*/ 0 h 22"/>
                  <a:gd name="T8" fmla="*/ 0 w 22"/>
                  <a:gd name="T9" fmla="*/ 16 h 22"/>
                </a:gdLst>
                <a:ahLst/>
                <a:cxnLst>
                  <a:cxn ang="0">
                    <a:pos x="T0" y="T1"/>
                  </a:cxn>
                  <a:cxn ang="0">
                    <a:pos x="T2" y="T3"/>
                  </a:cxn>
                  <a:cxn ang="0">
                    <a:pos x="T4" y="T5"/>
                  </a:cxn>
                  <a:cxn ang="0">
                    <a:pos x="T6" y="T7"/>
                  </a:cxn>
                  <a:cxn ang="0">
                    <a:pos x="T8" y="T9"/>
                  </a:cxn>
                </a:cxnLst>
                <a:rect l="0" t="0" r="r" b="b"/>
                <a:pathLst>
                  <a:path w="22" h="22">
                    <a:moveTo>
                      <a:pt x="0" y="16"/>
                    </a:moveTo>
                    <a:lnTo>
                      <a:pt x="11" y="22"/>
                    </a:lnTo>
                    <a:lnTo>
                      <a:pt x="22"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4" name="Freeform 136"/>
              <p:cNvSpPr>
                <a:spLocks/>
              </p:cNvSpPr>
              <p:nvPr/>
            </p:nvSpPr>
            <p:spPr bwMode="auto">
              <a:xfrm>
                <a:off x="3770" y="1855"/>
                <a:ext cx="16" cy="17"/>
              </a:xfrm>
              <a:custGeom>
                <a:avLst/>
                <a:gdLst>
                  <a:gd name="T0" fmla="*/ 0 w 16"/>
                  <a:gd name="T1" fmla="*/ 12 h 17"/>
                  <a:gd name="T2" fmla="*/ 11 w 16"/>
                  <a:gd name="T3" fmla="*/ 17 h 17"/>
                  <a:gd name="T4" fmla="*/ 16 w 16"/>
                  <a:gd name="T5" fmla="*/ 6 h 17"/>
                  <a:gd name="T6" fmla="*/ 5 w 16"/>
                  <a:gd name="T7" fmla="*/ 0 h 17"/>
                  <a:gd name="T8" fmla="*/ 0 w 16"/>
                  <a:gd name="T9" fmla="*/ 12 h 17"/>
                </a:gdLst>
                <a:ahLst/>
                <a:cxnLst>
                  <a:cxn ang="0">
                    <a:pos x="T0" y="T1"/>
                  </a:cxn>
                  <a:cxn ang="0">
                    <a:pos x="T2" y="T3"/>
                  </a:cxn>
                  <a:cxn ang="0">
                    <a:pos x="T4" y="T5"/>
                  </a:cxn>
                  <a:cxn ang="0">
                    <a:pos x="T6" y="T7"/>
                  </a:cxn>
                  <a:cxn ang="0">
                    <a:pos x="T8" y="T9"/>
                  </a:cxn>
                </a:cxnLst>
                <a:rect l="0" t="0" r="r" b="b"/>
                <a:pathLst>
                  <a:path w="16" h="17">
                    <a:moveTo>
                      <a:pt x="0" y="12"/>
                    </a:moveTo>
                    <a:lnTo>
                      <a:pt x="11" y="17"/>
                    </a:lnTo>
                    <a:lnTo>
                      <a:pt x="16" y="6"/>
                    </a:lnTo>
                    <a:lnTo>
                      <a:pt x="5"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5" name="Freeform 137"/>
              <p:cNvSpPr>
                <a:spLocks/>
              </p:cNvSpPr>
              <p:nvPr/>
            </p:nvSpPr>
            <p:spPr bwMode="auto">
              <a:xfrm>
                <a:off x="3775" y="1844"/>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6" name="Freeform 138"/>
              <p:cNvSpPr>
                <a:spLocks/>
              </p:cNvSpPr>
              <p:nvPr/>
            </p:nvSpPr>
            <p:spPr bwMode="auto">
              <a:xfrm>
                <a:off x="3803" y="1784"/>
                <a:ext cx="22" cy="22"/>
              </a:xfrm>
              <a:custGeom>
                <a:avLst/>
                <a:gdLst>
                  <a:gd name="T0" fmla="*/ 0 w 22"/>
                  <a:gd name="T1" fmla="*/ 16 h 22"/>
                  <a:gd name="T2" fmla="*/ 11 w 22"/>
                  <a:gd name="T3" fmla="*/ 22 h 22"/>
                  <a:gd name="T4" fmla="*/ 22 w 22"/>
                  <a:gd name="T5" fmla="*/ 5 h 22"/>
                  <a:gd name="T6" fmla="*/ 11 w 22"/>
                  <a:gd name="T7" fmla="*/ 0 h 22"/>
                  <a:gd name="T8" fmla="*/ 0 w 22"/>
                  <a:gd name="T9" fmla="*/ 16 h 22"/>
                </a:gdLst>
                <a:ahLst/>
                <a:cxnLst>
                  <a:cxn ang="0">
                    <a:pos x="T0" y="T1"/>
                  </a:cxn>
                  <a:cxn ang="0">
                    <a:pos x="T2" y="T3"/>
                  </a:cxn>
                  <a:cxn ang="0">
                    <a:pos x="T4" y="T5"/>
                  </a:cxn>
                  <a:cxn ang="0">
                    <a:pos x="T6" y="T7"/>
                  </a:cxn>
                  <a:cxn ang="0">
                    <a:pos x="T8" y="T9"/>
                  </a:cxn>
                </a:cxnLst>
                <a:rect l="0" t="0" r="r" b="b"/>
                <a:pathLst>
                  <a:path w="22" h="22">
                    <a:moveTo>
                      <a:pt x="0" y="16"/>
                    </a:moveTo>
                    <a:lnTo>
                      <a:pt x="11" y="22"/>
                    </a:lnTo>
                    <a:lnTo>
                      <a:pt x="22"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07" name="Rectangle 139"/>
              <p:cNvSpPr>
                <a:spLocks noChangeArrowheads="1"/>
              </p:cNvSpPr>
              <p:nvPr/>
            </p:nvSpPr>
            <p:spPr bwMode="auto">
              <a:xfrm>
                <a:off x="3820" y="1784"/>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08" name="Rectangle 140"/>
              <p:cNvSpPr>
                <a:spLocks noChangeArrowheads="1"/>
              </p:cNvSpPr>
              <p:nvPr/>
            </p:nvSpPr>
            <p:spPr bwMode="auto">
              <a:xfrm>
                <a:off x="3875" y="1761"/>
                <a:ext cx="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09" name="Rectangle 141"/>
              <p:cNvSpPr>
                <a:spLocks noChangeArrowheads="1"/>
              </p:cNvSpPr>
              <p:nvPr/>
            </p:nvSpPr>
            <p:spPr bwMode="auto">
              <a:xfrm>
                <a:off x="3881" y="176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10" name="Rectangle 142"/>
              <p:cNvSpPr>
                <a:spLocks noChangeArrowheads="1"/>
              </p:cNvSpPr>
              <p:nvPr/>
            </p:nvSpPr>
            <p:spPr bwMode="auto">
              <a:xfrm>
                <a:off x="3886" y="1767"/>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11" name="Freeform 143"/>
              <p:cNvSpPr>
                <a:spLocks/>
              </p:cNvSpPr>
              <p:nvPr/>
            </p:nvSpPr>
            <p:spPr bwMode="auto">
              <a:xfrm>
                <a:off x="3930" y="1811"/>
                <a:ext cx="17" cy="17"/>
              </a:xfrm>
              <a:custGeom>
                <a:avLst/>
                <a:gdLst>
                  <a:gd name="T0" fmla="*/ 0 w 17"/>
                  <a:gd name="T1" fmla="*/ 11 h 17"/>
                  <a:gd name="T2" fmla="*/ 11 w 17"/>
                  <a:gd name="T3" fmla="*/ 0 h 17"/>
                  <a:gd name="T4" fmla="*/ 17 w 17"/>
                  <a:gd name="T5" fmla="*/ 6 h 17"/>
                  <a:gd name="T6" fmla="*/ 6 w 17"/>
                  <a:gd name="T7" fmla="*/ 17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0"/>
                    </a:lnTo>
                    <a:lnTo>
                      <a:pt x="17" y="6"/>
                    </a:lnTo>
                    <a:lnTo>
                      <a:pt x="6" y="17"/>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2" name="Freeform 144"/>
              <p:cNvSpPr>
                <a:spLocks/>
              </p:cNvSpPr>
              <p:nvPr/>
            </p:nvSpPr>
            <p:spPr bwMode="auto">
              <a:xfrm>
                <a:off x="3936" y="1817"/>
                <a:ext cx="28" cy="27"/>
              </a:xfrm>
              <a:custGeom>
                <a:avLst/>
                <a:gdLst>
                  <a:gd name="T0" fmla="*/ 0 w 28"/>
                  <a:gd name="T1" fmla="*/ 11 h 27"/>
                  <a:gd name="T2" fmla="*/ 11 w 28"/>
                  <a:gd name="T3" fmla="*/ 0 h 27"/>
                  <a:gd name="T4" fmla="*/ 28 w 28"/>
                  <a:gd name="T5" fmla="*/ 16 h 27"/>
                  <a:gd name="T6" fmla="*/ 16 w 28"/>
                  <a:gd name="T7" fmla="*/ 27 h 27"/>
                  <a:gd name="T8" fmla="*/ 0 w 28"/>
                  <a:gd name="T9" fmla="*/ 11 h 27"/>
                </a:gdLst>
                <a:ahLst/>
                <a:cxnLst>
                  <a:cxn ang="0">
                    <a:pos x="T0" y="T1"/>
                  </a:cxn>
                  <a:cxn ang="0">
                    <a:pos x="T2" y="T3"/>
                  </a:cxn>
                  <a:cxn ang="0">
                    <a:pos x="T4" y="T5"/>
                  </a:cxn>
                  <a:cxn ang="0">
                    <a:pos x="T6" y="T7"/>
                  </a:cxn>
                  <a:cxn ang="0">
                    <a:pos x="T8" y="T9"/>
                  </a:cxn>
                </a:cxnLst>
                <a:rect l="0" t="0" r="r" b="b"/>
                <a:pathLst>
                  <a:path w="28" h="27">
                    <a:moveTo>
                      <a:pt x="0" y="11"/>
                    </a:moveTo>
                    <a:lnTo>
                      <a:pt x="11" y="0"/>
                    </a:lnTo>
                    <a:lnTo>
                      <a:pt x="28" y="16"/>
                    </a:lnTo>
                    <a:lnTo>
                      <a:pt x="16" y="27"/>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3" name="Freeform 145"/>
              <p:cNvSpPr>
                <a:spLocks/>
              </p:cNvSpPr>
              <p:nvPr/>
            </p:nvSpPr>
            <p:spPr bwMode="auto">
              <a:xfrm>
                <a:off x="3980" y="1894"/>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4" name="Freeform 146"/>
              <p:cNvSpPr>
                <a:spLocks/>
              </p:cNvSpPr>
              <p:nvPr/>
            </p:nvSpPr>
            <p:spPr bwMode="auto">
              <a:xfrm>
                <a:off x="3986" y="1911"/>
                <a:ext cx="16" cy="22"/>
              </a:xfrm>
              <a:custGeom>
                <a:avLst/>
                <a:gdLst>
                  <a:gd name="T0" fmla="*/ 0 w 16"/>
                  <a:gd name="T1" fmla="*/ 5 h 22"/>
                  <a:gd name="T2" fmla="*/ 11 w 16"/>
                  <a:gd name="T3" fmla="*/ 0 h 22"/>
                  <a:gd name="T4" fmla="*/ 16 w 16"/>
                  <a:gd name="T5" fmla="*/ 16 h 22"/>
                  <a:gd name="T6" fmla="*/ 5 w 16"/>
                  <a:gd name="T7" fmla="*/ 22 h 22"/>
                  <a:gd name="T8" fmla="*/ 0 w 16"/>
                  <a:gd name="T9" fmla="*/ 5 h 22"/>
                </a:gdLst>
                <a:ahLst/>
                <a:cxnLst>
                  <a:cxn ang="0">
                    <a:pos x="T0" y="T1"/>
                  </a:cxn>
                  <a:cxn ang="0">
                    <a:pos x="T2" y="T3"/>
                  </a:cxn>
                  <a:cxn ang="0">
                    <a:pos x="T4" y="T5"/>
                  </a:cxn>
                  <a:cxn ang="0">
                    <a:pos x="T6" y="T7"/>
                  </a:cxn>
                  <a:cxn ang="0">
                    <a:pos x="T8" y="T9"/>
                  </a:cxn>
                </a:cxnLst>
                <a:rect l="0" t="0" r="r" b="b"/>
                <a:pathLst>
                  <a:path w="16" h="22">
                    <a:moveTo>
                      <a:pt x="0" y="5"/>
                    </a:moveTo>
                    <a:lnTo>
                      <a:pt x="11" y="0"/>
                    </a:lnTo>
                    <a:lnTo>
                      <a:pt x="16" y="16"/>
                    </a:lnTo>
                    <a:lnTo>
                      <a:pt x="5"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5" name="Rectangle 147"/>
              <p:cNvSpPr>
                <a:spLocks noChangeArrowheads="1"/>
              </p:cNvSpPr>
              <p:nvPr/>
            </p:nvSpPr>
            <p:spPr bwMode="auto">
              <a:xfrm>
                <a:off x="4019" y="1988"/>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16" name="Freeform 148"/>
              <p:cNvSpPr>
                <a:spLocks/>
              </p:cNvSpPr>
              <p:nvPr/>
            </p:nvSpPr>
            <p:spPr bwMode="auto">
              <a:xfrm>
                <a:off x="4019" y="1999"/>
                <a:ext cx="16" cy="17"/>
              </a:xfrm>
              <a:custGeom>
                <a:avLst/>
                <a:gdLst>
                  <a:gd name="T0" fmla="*/ 0 w 16"/>
                  <a:gd name="T1" fmla="*/ 6 h 17"/>
                  <a:gd name="T2" fmla="*/ 11 w 16"/>
                  <a:gd name="T3" fmla="*/ 0 h 17"/>
                  <a:gd name="T4" fmla="*/ 16 w 16"/>
                  <a:gd name="T5" fmla="*/ 11 h 17"/>
                  <a:gd name="T6" fmla="*/ 5 w 16"/>
                  <a:gd name="T7" fmla="*/ 17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0"/>
                    </a:lnTo>
                    <a:lnTo>
                      <a:pt x="16"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7" name="Rectangle 149"/>
              <p:cNvSpPr>
                <a:spLocks noChangeArrowheads="1"/>
              </p:cNvSpPr>
              <p:nvPr/>
            </p:nvSpPr>
            <p:spPr bwMode="auto">
              <a:xfrm>
                <a:off x="4035" y="2060"/>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18" name="Freeform 150"/>
              <p:cNvSpPr>
                <a:spLocks/>
              </p:cNvSpPr>
              <p:nvPr/>
            </p:nvSpPr>
            <p:spPr bwMode="auto">
              <a:xfrm>
                <a:off x="4041" y="2071"/>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19" name="Freeform 151"/>
              <p:cNvSpPr>
                <a:spLocks/>
              </p:cNvSpPr>
              <p:nvPr/>
            </p:nvSpPr>
            <p:spPr bwMode="auto">
              <a:xfrm>
                <a:off x="4047" y="2088"/>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0" name="Rectangle 152"/>
              <p:cNvSpPr>
                <a:spLocks noChangeArrowheads="1"/>
              </p:cNvSpPr>
              <p:nvPr/>
            </p:nvSpPr>
            <p:spPr bwMode="auto">
              <a:xfrm>
                <a:off x="4069" y="2143"/>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21" name="Rectangle 153"/>
              <p:cNvSpPr>
                <a:spLocks noChangeArrowheads="1"/>
              </p:cNvSpPr>
              <p:nvPr/>
            </p:nvSpPr>
            <p:spPr bwMode="auto">
              <a:xfrm>
                <a:off x="4069" y="2154"/>
                <a:ext cx="1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22" name="Freeform 154"/>
              <p:cNvSpPr>
                <a:spLocks/>
              </p:cNvSpPr>
              <p:nvPr/>
            </p:nvSpPr>
            <p:spPr bwMode="auto">
              <a:xfrm>
                <a:off x="4085" y="2215"/>
                <a:ext cx="17" cy="28"/>
              </a:xfrm>
              <a:custGeom>
                <a:avLst/>
                <a:gdLst>
                  <a:gd name="T0" fmla="*/ 0 w 17"/>
                  <a:gd name="T1" fmla="*/ 5 h 28"/>
                  <a:gd name="T2" fmla="*/ 11 w 17"/>
                  <a:gd name="T3" fmla="*/ 0 h 28"/>
                  <a:gd name="T4" fmla="*/ 17 w 17"/>
                  <a:gd name="T5" fmla="*/ 22 h 28"/>
                  <a:gd name="T6" fmla="*/ 6 w 17"/>
                  <a:gd name="T7" fmla="*/ 28 h 28"/>
                  <a:gd name="T8" fmla="*/ 0 w 17"/>
                  <a:gd name="T9" fmla="*/ 5 h 28"/>
                </a:gdLst>
                <a:ahLst/>
                <a:cxnLst>
                  <a:cxn ang="0">
                    <a:pos x="T0" y="T1"/>
                  </a:cxn>
                  <a:cxn ang="0">
                    <a:pos x="T2" y="T3"/>
                  </a:cxn>
                  <a:cxn ang="0">
                    <a:pos x="T4" y="T5"/>
                  </a:cxn>
                  <a:cxn ang="0">
                    <a:pos x="T6" y="T7"/>
                  </a:cxn>
                  <a:cxn ang="0">
                    <a:pos x="T8" y="T9"/>
                  </a:cxn>
                </a:cxnLst>
                <a:rect l="0" t="0" r="r" b="b"/>
                <a:pathLst>
                  <a:path w="17" h="28">
                    <a:moveTo>
                      <a:pt x="0" y="5"/>
                    </a:moveTo>
                    <a:lnTo>
                      <a:pt x="11" y="0"/>
                    </a:lnTo>
                    <a:lnTo>
                      <a:pt x="17" y="22"/>
                    </a:lnTo>
                    <a:lnTo>
                      <a:pt x="6" y="2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3" name="Freeform 155"/>
              <p:cNvSpPr>
                <a:spLocks/>
              </p:cNvSpPr>
              <p:nvPr/>
            </p:nvSpPr>
            <p:spPr bwMode="auto">
              <a:xfrm>
                <a:off x="4102" y="2281"/>
                <a:ext cx="17" cy="28"/>
              </a:xfrm>
              <a:custGeom>
                <a:avLst/>
                <a:gdLst>
                  <a:gd name="T0" fmla="*/ 0 w 17"/>
                  <a:gd name="T1" fmla="*/ 6 h 28"/>
                  <a:gd name="T2" fmla="*/ 11 w 17"/>
                  <a:gd name="T3" fmla="*/ 0 h 28"/>
                  <a:gd name="T4" fmla="*/ 17 w 17"/>
                  <a:gd name="T5" fmla="*/ 22 h 28"/>
                  <a:gd name="T6" fmla="*/ 5 w 17"/>
                  <a:gd name="T7" fmla="*/ 28 h 28"/>
                  <a:gd name="T8" fmla="*/ 0 w 17"/>
                  <a:gd name="T9" fmla="*/ 6 h 28"/>
                </a:gdLst>
                <a:ahLst/>
                <a:cxnLst>
                  <a:cxn ang="0">
                    <a:pos x="T0" y="T1"/>
                  </a:cxn>
                  <a:cxn ang="0">
                    <a:pos x="T2" y="T3"/>
                  </a:cxn>
                  <a:cxn ang="0">
                    <a:pos x="T4" y="T5"/>
                  </a:cxn>
                  <a:cxn ang="0">
                    <a:pos x="T6" y="T7"/>
                  </a:cxn>
                  <a:cxn ang="0">
                    <a:pos x="T8" y="T9"/>
                  </a:cxn>
                </a:cxnLst>
                <a:rect l="0" t="0" r="r" b="b"/>
                <a:pathLst>
                  <a:path w="17" h="28">
                    <a:moveTo>
                      <a:pt x="0" y="6"/>
                    </a:moveTo>
                    <a:lnTo>
                      <a:pt x="11" y="0"/>
                    </a:lnTo>
                    <a:lnTo>
                      <a:pt x="17" y="22"/>
                    </a:lnTo>
                    <a:lnTo>
                      <a:pt x="5" y="2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4" name="Freeform 156"/>
              <p:cNvSpPr>
                <a:spLocks/>
              </p:cNvSpPr>
              <p:nvPr/>
            </p:nvSpPr>
            <p:spPr bwMode="auto">
              <a:xfrm>
                <a:off x="4124" y="2353"/>
                <a:ext cx="17" cy="28"/>
              </a:xfrm>
              <a:custGeom>
                <a:avLst/>
                <a:gdLst>
                  <a:gd name="T0" fmla="*/ 0 w 17"/>
                  <a:gd name="T1" fmla="*/ 0 h 28"/>
                  <a:gd name="T2" fmla="*/ 11 w 17"/>
                  <a:gd name="T3" fmla="*/ 0 h 28"/>
                  <a:gd name="T4" fmla="*/ 17 w 17"/>
                  <a:gd name="T5" fmla="*/ 28 h 28"/>
                  <a:gd name="T6" fmla="*/ 6 w 17"/>
                  <a:gd name="T7" fmla="*/ 28 h 28"/>
                  <a:gd name="T8" fmla="*/ 0 w 17"/>
                  <a:gd name="T9" fmla="*/ 0 h 28"/>
                </a:gdLst>
                <a:ahLst/>
                <a:cxnLst>
                  <a:cxn ang="0">
                    <a:pos x="T0" y="T1"/>
                  </a:cxn>
                  <a:cxn ang="0">
                    <a:pos x="T2" y="T3"/>
                  </a:cxn>
                  <a:cxn ang="0">
                    <a:pos x="T4" y="T5"/>
                  </a:cxn>
                  <a:cxn ang="0">
                    <a:pos x="T6" y="T7"/>
                  </a:cxn>
                  <a:cxn ang="0">
                    <a:pos x="T8" y="T9"/>
                  </a:cxn>
                </a:cxnLst>
                <a:rect l="0" t="0" r="r" b="b"/>
                <a:pathLst>
                  <a:path w="17" h="28">
                    <a:moveTo>
                      <a:pt x="0" y="0"/>
                    </a:moveTo>
                    <a:lnTo>
                      <a:pt x="11" y="0"/>
                    </a:lnTo>
                    <a:lnTo>
                      <a:pt x="17" y="28"/>
                    </a:lnTo>
                    <a:lnTo>
                      <a:pt x="6" y="2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5" name="Freeform 157"/>
              <p:cNvSpPr>
                <a:spLocks/>
              </p:cNvSpPr>
              <p:nvPr/>
            </p:nvSpPr>
            <p:spPr bwMode="auto">
              <a:xfrm>
                <a:off x="4146" y="2425"/>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6" name="Rectangle 158"/>
              <p:cNvSpPr>
                <a:spLocks noChangeArrowheads="1"/>
              </p:cNvSpPr>
              <p:nvPr/>
            </p:nvSpPr>
            <p:spPr bwMode="auto">
              <a:xfrm>
                <a:off x="4152" y="2442"/>
                <a:ext cx="1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27" name="Rectangle 159"/>
              <p:cNvSpPr>
                <a:spLocks noChangeArrowheads="1"/>
              </p:cNvSpPr>
              <p:nvPr/>
            </p:nvSpPr>
            <p:spPr bwMode="auto">
              <a:xfrm>
                <a:off x="4168" y="2503"/>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28" name="Freeform 160"/>
              <p:cNvSpPr>
                <a:spLocks/>
              </p:cNvSpPr>
              <p:nvPr/>
            </p:nvSpPr>
            <p:spPr bwMode="auto">
              <a:xfrm>
                <a:off x="4168" y="2514"/>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29" name="Rectangle 161"/>
              <p:cNvSpPr>
                <a:spLocks noChangeArrowheads="1"/>
              </p:cNvSpPr>
              <p:nvPr/>
            </p:nvSpPr>
            <p:spPr bwMode="auto">
              <a:xfrm>
                <a:off x="4185" y="25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30" name="Freeform 162"/>
              <p:cNvSpPr>
                <a:spLocks/>
              </p:cNvSpPr>
              <p:nvPr/>
            </p:nvSpPr>
            <p:spPr bwMode="auto">
              <a:xfrm>
                <a:off x="4185" y="2591"/>
                <a:ext cx="17" cy="17"/>
              </a:xfrm>
              <a:custGeom>
                <a:avLst/>
                <a:gdLst>
                  <a:gd name="T0" fmla="*/ 0 w 17"/>
                  <a:gd name="T1" fmla="*/ 6 h 17"/>
                  <a:gd name="T2" fmla="*/ 11 w 17"/>
                  <a:gd name="T3" fmla="*/ 0 h 17"/>
                  <a:gd name="T4" fmla="*/ 17 w 17"/>
                  <a:gd name="T5" fmla="*/ 11 h 17"/>
                  <a:gd name="T6" fmla="*/ 5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1" name="Freeform 163"/>
              <p:cNvSpPr>
                <a:spLocks/>
              </p:cNvSpPr>
              <p:nvPr/>
            </p:nvSpPr>
            <p:spPr bwMode="auto">
              <a:xfrm>
                <a:off x="4202" y="2646"/>
                <a:ext cx="16" cy="17"/>
              </a:xfrm>
              <a:custGeom>
                <a:avLst/>
                <a:gdLst>
                  <a:gd name="T0" fmla="*/ 0 w 16"/>
                  <a:gd name="T1" fmla="*/ 6 h 17"/>
                  <a:gd name="T2" fmla="*/ 11 w 16"/>
                  <a:gd name="T3" fmla="*/ 0 h 17"/>
                  <a:gd name="T4" fmla="*/ 16 w 16"/>
                  <a:gd name="T5" fmla="*/ 11 h 17"/>
                  <a:gd name="T6" fmla="*/ 5 w 16"/>
                  <a:gd name="T7" fmla="*/ 17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0"/>
                    </a:lnTo>
                    <a:lnTo>
                      <a:pt x="16"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2" name="Freeform 164"/>
              <p:cNvSpPr>
                <a:spLocks/>
              </p:cNvSpPr>
              <p:nvPr/>
            </p:nvSpPr>
            <p:spPr bwMode="auto">
              <a:xfrm>
                <a:off x="4207" y="2657"/>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3" name="Freeform 165"/>
              <p:cNvSpPr>
                <a:spLocks/>
              </p:cNvSpPr>
              <p:nvPr/>
            </p:nvSpPr>
            <p:spPr bwMode="auto">
              <a:xfrm>
                <a:off x="4218" y="2713"/>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4" name="Freeform 166"/>
              <p:cNvSpPr>
                <a:spLocks/>
              </p:cNvSpPr>
              <p:nvPr/>
            </p:nvSpPr>
            <p:spPr bwMode="auto">
              <a:xfrm>
                <a:off x="4224" y="2724"/>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5" name="Freeform 167"/>
              <p:cNvSpPr>
                <a:spLocks/>
              </p:cNvSpPr>
              <p:nvPr/>
            </p:nvSpPr>
            <p:spPr bwMode="auto">
              <a:xfrm>
                <a:off x="4240" y="2785"/>
                <a:ext cx="17" cy="27"/>
              </a:xfrm>
              <a:custGeom>
                <a:avLst/>
                <a:gdLst>
                  <a:gd name="T0" fmla="*/ 0 w 17"/>
                  <a:gd name="T1" fmla="*/ 5 h 27"/>
                  <a:gd name="T2" fmla="*/ 11 w 17"/>
                  <a:gd name="T3" fmla="*/ 0 h 27"/>
                  <a:gd name="T4" fmla="*/ 17 w 17"/>
                  <a:gd name="T5" fmla="*/ 22 h 27"/>
                  <a:gd name="T6" fmla="*/ 6 w 17"/>
                  <a:gd name="T7" fmla="*/ 27 h 27"/>
                  <a:gd name="T8" fmla="*/ 0 w 17"/>
                  <a:gd name="T9" fmla="*/ 5 h 27"/>
                </a:gdLst>
                <a:ahLst/>
                <a:cxnLst>
                  <a:cxn ang="0">
                    <a:pos x="T0" y="T1"/>
                  </a:cxn>
                  <a:cxn ang="0">
                    <a:pos x="T2" y="T3"/>
                  </a:cxn>
                  <a:cxn ang="0">
                    <a:pos x="T4" y="T5"/>
                  </a:cxn>
                  <a:cxn ang="0">
                    <a:pos x="T6" y="T7"/>
                  </a:cxn>
                  <a:cxn ang="0">
                    <a:pos x="T8" y="T9"/>
                  </a:cxn>
                </a:cxnLst>
                <a:rect l="0" t="0" r="r" b="b"/>
                <a:pathLst>
                  <a:path w="17" h="27">
                    <a:moveTo>
                      <a:pt x="0" y="5"/>
                    </a:moveTo>
                    <a:lnTo>
                      <a:pt x="11" y="0"/>
                    </a:lnTo>
                    <a:lnTo>
                      <a:pt x="17" y="22"/>
                    </a:lnTo>
                    <a:lnTo>
                      <a:pt x="6" y="2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6" name="Freeform 168"/>
              <p:cNvSpPr>
                <a:spLocks/>
              </p:cNvSpPr>
              <p:nvPr/>
            </p:nvSpPr>
            <p:spPr bwMode="auto">
              <a:xfrm>
                <a:off x="4262" y="2856"/>
                <a:ext cx="23" cy="34"/>
              </a:xfrm>
              <a:custGeom>
                <a:avLst/>
                <a:gdLst>
                  <a:gd name="T0" fmla="*/ 0 w 23"/>
                  <a:gd name="T1" fmla="*/ 6 h 34"/>
                  <a:gd name="T2" fmla="*/ 11 w 23"/>
                  <a:gd name="T3" fmla="*/ 0 h 34"/>
                  <a:gd name="T4" fmla="*/ 23 w 23"/>
                  <a:gd name="T5" fmla="*/ 28 h 34"/>
                  <a:gd name="T6" fmla="*/ 11 w 23"/>
                  <a:gd name="T7" fmla="*/ 34 h 34"/>
                  <a:gd name="T8" fmla="*/ 0 w 23"/>
                  <a:gd name="T9" fmla="*/ 6 h 34"/>
                </a:gdLst>
                <a:ahLst/>
                <a:cxnLst>
                  <a:cxn ang="0">
                    <a:pos x="T0" y="T1"/>
                  </a:cxn>
                  <a:cxn ang="0">
                    <a:pos x="T2" y="T3"/>
                  </a:cxn>
                  <a:cxn ang="0">
                    <a:pos x="T4" y="T5"/>
                  </a:cxn>
                  <a:cxn ang="0">
                    <a:pos x="T6" y="T7"/>
                  </a:cxn>
                  <a:cxn ang="0">
                    <a:pos x="T8" y="T9"/>
                  </a:cxn>
                </a:cxnLst>
                <a:rect l="0" t="0" r="r" b="b"/>
                <a:pathLst>
                  <a:path w="23" h="34">
                    <a:moveTo>
                      <a:pt x="0" y="6"/>
                    </a:moveTo>
                    <a:lnTo>
                      <a:pt x="11" y="0"/>
                    </a:lnTo>
                    <a:lnTo>
                      <a:pt x="23" y="28"/>
                    </a:lnTo>
                    <a:lnTo>
                      <a:pt x="11" y="3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7" name="Freeform 169"/>
              <p:cNvSpPr>
                <a:spLocks/>
              </p:cNvSpPr>
              <p:nvPr/>
            </p:nvSpPr>
            <p:spPr bwMode="auto">
              <a:xfrm>
                <a:off x="4290" y="2934"/>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8" name="Freeform 170"/>
              <p:cNvSpPr>
                <a:spLocks/>
              </p:cNvSpPr>
              <p:nvPr/>
            </p:nvSpPr>
            <p:spPr bwMode="auto">
              <a:xfrm>
                <a:off x="4296" y="2945"/>
                <a:ext cx="22" cy="22"/>
              </a:xfrm>
              <a:custGeom>
                <a:avLst/>
                <a:gdLst>
                  <a:gd name="T0" fmla="*/ 0 w 22"/>
                  <a:gd name="T1" fmla="*/ 5 h 22"/>
                  <a:gd name="T2" fmla="*/ 11 w 22"/>
                  <a:gd name="T3" fmla="*/ 0 h 22"/>
                  <a:gd name="T4" fmla="*/ 22 w 22"/>
                  <a:gd name="T5" fmla="*/ 17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7"/>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39" name="Freeform 171"/>
              <p:cNvSpPr>
                <a:spLocks/>
              </p:cNvSpPr>
              <p:nvPr/>
            </p:nvSpPr>
            <p:spPr bwMode="auto">
              <a:xfrm>
                <a:off x="4334" y="3017"/>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0" name="Freeform 172"/>
              <p:cNvSpPr>
                <a:spLocks/>
              </p:cNvSpPr>
              <p:nvPr/>
            </p:nvSpPr>
            <p:spPr bwMode="auto">
              <a:xfrm>
                <a:off x="4340" y="3033"/>
                <a:ext cx="17" cy="17"/>
              </a:xfrm>
              <a:custGeom>
                <a:avLst/>
                <a:gdLst>
                  <a:gd name="T0" fmla="*/ 0 w 17"/>
                  <a:gd name="T1" fmla="*/ 6 h 17"/>
                  <a:gd name="T2" fmla="*/ 11 w 17"/>
                  <a:gd name="T3" fmla="*/ 0 h 17"/>
                  <a:gd name="T4" fmla="*/ 17 w 17"/>
                  <a:gd name="T5" fmla="*/ 11 h 17"/>
                  <a:gd name="T6" fmla="*/ 5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1" name="Rectangle 173"/>
              <p:cNvSpPr>
                <a:spLocks noChangeArrowheads="1"/>
              </p:cNvSpPr>
              <p:nvPr/>
            </p:nvSpPr>
            <p:spPr bwMode="auto">
              <a:xfrm>
                <a:off x="4390" y="3094"/>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42" name="Freeform 174"/>
              <p:cNvSpPr>
                <a:spLocks/>
              </p:cNvSpPr>
              <p:nvPr/>
            </p:nvSpPr>
            <p:spPr bwMode="auto">
              <a:xfrm>
                <a:off x="4390" y="3100"/>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3" name="Freeform 175"/>
              <p:cNvSpPr>
                <a:spLocks/>
              </p:cNvSpPr>
              <p:nvPr/>
            </p:nvSpPr>
            <p:spPr bwMode="auto">
              <a:xfrm>
                <a:off x="4395" y="3105"/>
                <a:ext cx="17" cy="17"/>
              </a:xfrm>
              <a:custGeom>
                <a:avLst/>
                <a:gdLst>
                  <a:gd name="T0" fmla="*/ 0 w 17"/>
                  <a:gd name="T1" fmla="*/ 11 h 17"/>
                  <a:gd name="T2" fmla="*/ 11 w 17"/>
                  <a:gd name="T3" fmla="*/ 0 h 17"/>
                  <a:gd name="T4" fmla="*/ 17 w 17"/>
                  <a:gd name="T5" fmla="*/ 6 h 17"/>
                  <a:gd name="T6" fmla="*/ 6 w 17"/>
                  <a:gd name="T7" fmla="*/ 17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0"/>
                    </a:lnTo>
                    <a:lnTo>
                      <a:pt x="17" y="6"/>
                    </a:lnTo>
                    <a:lnTo>
                      <a:pt x="6" y="17"/>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4" name="Rectangle 176"/>
              <p:cNvSpPr>
                <a:spLocks noChangeArrowheads="1"/>
              </p:cNvSpPr>
              <p:nvPr/>
            </p:nvSpPr>
            <p:spPr bwMode="auto">
              <a:xfrm>
                <a:off x="4462" y="3111"/>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45" name="Freeform 177"/>
              <p:cNvSpPr>
                <a:spLocks/>
              </p:cNvSpPr>
              <p:nvPr/>
            </p:nvSpPr>
            <p:spPr bwMode="auto">
              <a:xfrm>
                <a:off x="4462" y="3094"/>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6" name="Rectangle 178"/>
              <p:cNvSpPr>
                <a:spLocks noChangeArrowheads="1"/>
              </p:cNvSpPr>
              <p:nvPr/>
            </p:nvSpPr>
            <p:spPr bwMode="auto">
              <a:xfrm>
                <a:off x="4478" y="3094"/>
                <a:ext cx="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47" name="Freeform 179"/>
              <p:cNvSpPr>
                <a:spLocks/>
              </p:cNvSpPr>
              <p:nvPr/>
            </p:nvSpPr>
            <p:spPr bwMode="auto">
              <a:xfrm>
                <a:off x="4511" y="3033"/>
                <a:ext cx="23" cy="23"/>
              </a:xfrm>
              <a:custGeom>
                <a:avLst/>
                <a:gdLst>
                  <a:gd name="T0" fmla="*/ 0 w 23"/>
                  <a:gd name="T1" fmla="*/ 17 h 23"/>
                  <a:gd name="T2" fmla="*/ 12 w 23"/>
                  <a:gd name="T3" fmla="*/ 23 h 23"/>
                  <a:gd name="T4" fmla="*/ 23 w 23"/>
                  <a:gd name="T5" fmla="*/ 6 h 23"/>
                  <a:gd name="T6" fmla="*/ 12 w 23"/>
                  <a:gd name="T7" fmla="*/ 0 h 23"/>
                  <a:gd name="T8" fmla="*/ 0 w 23"/>
                  <a:gd name="T9" fmla="*/ 17 h 23"/>
                </a:gdLst>
                <a:ahLst/>
                <a:cxnLst>
                  <a:cxn ang="0">
                    <a:pos x="T0" y="T1"/>
                  </a:cxn>
                  <a:cxn ang="0">
                    <a:pos x="T2" y="T3"/>
                  </a:cxn>
                  <a:cxn ang="0">
                    <a:pos x="T4" y="T5"/>
                  </a:cxn>
                  <a:cxn ang="0">
                    <a:pos x="T6" y="T7"/>
                  </a:cxn>
                  <a:cxn ang="0">
                    <a:pos x="T8" y="T9"/>
                  </a:cxn>
                </a:cxnLst>
                <a:rect l="0" t="0" r="r" b="b"/>
                <a:pathLst>
                  <a:path w="23" h="23">
                    <a:moveTo>
                      <a:pt x="0" y="17"/>
                    </a:moveTo>
                    <a:lnTo>
                      <a:pt x="12" y="23"/>
                    </a:lnTo>
                    <a:lnTo>
                      <a:pt x="23" y="6"/>
                    </a:lnTo>
                    <a:lnTo>
                      <a:pt x="12"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8" name="Freeform 180"/>
              <p:cNvSpPr>
                <a:spLocks/>
              </p:cNvSpPr>
              <p:nvPr/>
            </p:nvSpPr>
            <p:spPr bwMode="auto">
              <a:xfrm>
                <a:off x="4523" y="3022"/>
                <a:ext cx="16" cy="17"/>
              </a:xfrm>
              <a:custGeom>
                <a:avLst/>
                <a:gdLst>
                  <a:gd name="T0" fmla="*/ 0 w 16"/>
                  <a:gd name="T1" fmla="*/ 11 h 17"/>
                  <a:gd name="T2" fmla="*/ 11 w 16"/>
                  <a:gd name="T3" fmla="*/ 17 h 17"/>
                  <a:gd name="T4" fmla="*/ 16 w 16"/>
                  <a:gd name="T5" fmla="*/ 6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49" name="Freeform 181"/>
              <p:cNvSpPr>
                <a:spLocks/>
              </p:cNvSpPr>
              <p:nvPr/>
            </p:nvSpPr>
            <p:spPr bwMode="auto">
              <a:xfrm>
                <a:off x="4550" y="2956"/>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0" name="Freeform 182"/>
              <p:cNvSpPr>
                <a:spLocks/>
              </p:cNvSpPr>
              <p:nvPr/>
            </p:nvSpPr>
            <p:spPr bwMode="auto">
              <a:xfrm>
                <a:off x="4556" y="2939"/>
                <a:ext cx="22" cy="23"/>
              </a:xfrm>
              <a:custGeom>
                <a:avLst/>
                <a:gdLst>
                  <a:gd name="T0" fmla="*/ 0 w 22"/>
                  <a:gd name="T1" fmla="*/ 17 h 23"/>
                  <a:gd name="T2" fmla="*/ 11 w 22"/>
                  <a:gd name="T3" fmla="*/ 23 h 23"/>
                  <a:gd name="T4" fmla="*/ 22 w 22"/>
                  <a:gd name="T5" fmla="*/ 6 h 23"/>
                  <a:gd name="T6" fmla="*/ 11 w 22"/>
                  <a:gd name="T7" fmla="*/ 0 h 23"/>
                  <a:gd name="T8" fmla="*/ 0 w 22"/>
                  <a:gd name="T9" fmla="*/ 17 h 23"/>
                </a:gdLst>
                <a:ahLst/>
                <a:cxnLst>
                  <a:cxn ang="0">
                    <a:pos x="T0" y="T1"/>
                  </a:cxn>
                  <a:cxn ang="0">
                    <a:pos x="T2" y="T3"/>
                  </a:cxn>
                  <a:cxn ang="0">
                    <a:pos x="T4" y="T5"/>
                  </a:cxn>
                  <a:cxn ang="0">
                    <a:pos x="T6" y="T7"/>
                  </a:cxn>
                  <a:cxn ang="0">
                    <a:pos x="T8" y="T9"/>
                  </a:cxn>
                </a:cxnLst>
                <a:rect l="0" t="0" r="r" b="b"/>
                <a:pathLst>
                  <a:path w="22" h="23">
                    <a:moveTo>
                      <a:pt x="0" y="17"/>
                    </a:moveTo>
                    <a:lnTo>
                      <a:pt x="11" y="23"/>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1" name="Freeform 183"/>
              <p:cNvSpPr>
                <a:spLocks/>
              </p:cNvSpPr>
              <p:nvPr/>
            </p:nvSpPr>
            <p:spPr bwMode="auto">
              <a:xfrm>
                <a:off x="4583" y="2879"/>
                <a:ext cx="17" cy="16"/>
              </a:xfrm>
              <a:custGeom>
                <a:avLst/>
                <a:gdLst>
                  <a:gd name="T0" fmla="*/ 0 w 17"/>
                  <a:gd name="T1" fmla="*/ 11 h 16"/>
                  <a:gd name="T2" fmla="*/ 11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2" name="Freeform 184"/>
              <p:cNvSpPr>
                <a:spLocks/>
              </p:cNvSpPr>
              <p:nvPr/>
            </p:nvSpPr>
            <p:spPr bwMode="auto">
              <a:xfrm>
                <a:off x="4589" y="2862"/>
                <a:ext cx="17" cy="22"/>
              </a:xfrm>
              <a:custGeom>
                <a:avLst/>
                <a:gdLst>
                  <a:gd name="T0" fmla="*/ 0 w 17"/>
                  <a:gd name="T1" fmla="*/ 17 h 22"/>
                  <a:gd name="T2" fmla="*/ 11 w 17"/>
                  <a:gd name="T3" fmla="*/ 22 h 22"/>
                  <a:gd name="T4" fmla="*/ 17 w 17"/>
                  <a:gd name="T5" fmla="*/ 6 h 22"/>
                  <a:gd name="T6" fmla="*/ 5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3" name="Freeform 185"/>
              <p:cNvSpPr>
                <a:spLocks/>
              </p:cNvSpPr>
              <p:nvPr/>
            </p:nvSpPr>
            <p:spPr bwMode="auto">
              <a:xfrm>
                <a:off x="4606" y="2801"/>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4" name="Freeform 186"/>
              <p:cNvSpPr>
                <a:spLocks/>
              </p:cNvSpPr>
              <p:nvPr/>
            </p:nvSpPr>
            <p:spPr bwMode="auto">
              <a:xfrm>
                <a:off x="4611" y="2790"/>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5" name="Rectangle 187"/>
              <p:cNvSpPr>
                <a:spLocks noChangeArrowheads="1"/>
              </p:cNvSpPr>
              <p:nvPr/>
            </p:nvSpPr>
            <p:spPr bwMode="auto">
              <a:xfrm>
                <a:off x="4633" y="273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56" name="Freeform 188"/>
              <p:cNvSpPr>
                <a:spLocks/>
              </p:cNvSpPr>
              <p:nvPr/>
            </p:nvSpPr>
            <p:spPr bwMode="auto">
              <a:xfrm>
                <a:off x="4633" y="2718"/>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7" name="Freeform 189"/>
              <p:cNvSpPr>
                <a:spLocks/>
              </p:cNvSpPr>
              <p:nvPr/>
            </p:nvSpPr>
            <p:spPr bwMode="auto">
              <a:xfrm>
                <a:off x="4650" y="2652"/>
                <a:ext cx="16" cy="27"/>
              </a:xfrm>
              <a:custGeom>
                <a:avLst/>
                <a:gdLst>
                  <a:gd name="T0" fmla="*/ 0 w 16"/>
                  <a:gd name="T1" fmla="*/ 22 h 27"/>
                  <a:gd name="T2" fmla="*/ 11 w 16"/>
                  <a:gd name="T3" fmla="*/ 27 h 27"/>
                  <a:gd name="T4" fmla="*/ 16 w 16"/>
                  <a:gd name="T5" fmla="*/ 5 h 27"/>
                  <a:gd name="T6" fmla="*/ 5 w 16"/>
                  <a:gd name="T7" fmla="*/ 0 h 27"/>
                  <a:gd name="T8" fmla="*/ 0 w 16"/>
                  <a:gd name="T9" fmla="*/ 22 h 27"/>
                </a:gdLst>
                <a:ahLst/>
                <a:cxnLst>
                  <a:cxn ang="0">
                    <a:pos x="T0" y="T1"/>
                  </a:cxn>
                  <a:cxn ang="0">
                    <a:pos x="T2" y="T3"/>
                  </a:cxn>
                  <a:cxn ang="0">
                    <a:pos x="T4" y="T5"/>
                  </a:cxn>
                  <a:cxn ang="0">
                    <a:pos x="T6" y="T7"/>
                  </a:cxn>
                  <a:cxn ang="0">
                    <a:pos x="T8" y="T9"/>
                  </a:cxn>
                </a:cxnLst>
                <a:rect l="0" t="0" r="r" b="b"/>
                <a:pathLst>
                  <a:path w="16" h="27">
                    <a:moveTo>
                      <a:pt x="0" y="22"/>
                    </a:moveTo>
                    <a:lnTo>
                      <a:pt x="11" y="27"/>
                    </a:lnTo>
                    <a:lnTo>
                      <a:pt x="16" y="5"/>
                    </a:lnTo>
                    <a:lnTo>
                      <a:pt x="5"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8" name="Freeform 190"/>
              <p:cNvSpPr>
                <a:spLocks/>
              </p:cNvSpPr>
              <p:nvPr/>
            </p:nvSpPr>
            <p:spPr bwMode="auto">
              <a:xfrm>
                <a:off x="4666" y="2585"/>
                <a:ext cx="23" cy="28"/>
              </a:xfrm>
              <a:custGeom>
                <a:avLst/>
                <a:gdLst>
                  <a:gd name="T0" fmla="*/ 0 w 23"/>
                  <a:gd name="T1" fmla="*/ 23 h 28"/>
                  <a:gd name="T2" fmla="*/ 12 w 23"/>
                  <a:gd name="T3" fmla="*/ 28 h 28"/>
                  <a:gd name="T4" fmla="*/ 23 w 23"/>
                  <a:gd name="T5" fmla="*/ 6 h 28"/>
                  <a:gd name="T6" fmla="*/ 12 w 23"/>
                  <a:gd name="T7" fmla="*/ 0 h 28"/>
                  <a:gd name="T8" fmla="*/ 0 w 23"/>
                  <a:gd name="T9" fmla="*/ 23 h 28"/>
                </a:gdLst>
                <a:ahLst/>
                <a:cxnLst>
                  <a:cxn ang="0">
                    <a:pos x="T0" y="T1"/>
                  </a:cxn>
                  <a:cxn ang="0">
                    <a:pos x="T2" y="T3"/>
                  </a:cxn>
                  <a:cxn ang="0">
                    <a:pos x="T4" y="T5"/>
                  </a:cxn>
                  <a:cxn ang="0">
                    <a:pos x="T6" y="T7"/>
                  </a:cxn>
                  <a:cxn ang="0">
                    <a:pos x="T8" y="T9"/>
                  </a:cxn>
                </a:cxnLst>
                <a:rect l="0" t="0" r="r" b="b"/>
                <a:pathLst>
                  <a:path w="23" h="28">
                    <a:moveTo>
                      <a:pt x="0" y="23"/>
                    </a:moveTo>
                    <a:lnTo>
                      <a:pt x="12" y="28"/>
                    </a:lnTo>
                    <a:lnTo>
                      <a:pt x="23" y="6"/>
                    </a:lnTo>
                    <a:lnTo>
                      <a:pt x="12"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59" name="Freeform 191"/>
              <p:cNvSpPr>
                <a:spLocks/>
              </p:cNvSpPr>
              <p:nvPr/>
            </p:nvSpPr>
            <p:spPr bwMode="auto">
              <a:xfrm>
                <a:off x="4689" y="2514"/>
                <a:ext cx="16" cy="27"/>
              </a:xfrm>
              <a:custGeom>
                <a:avLst/>
                <a:gdLst>
                  <a:gd name="T0" fmla="*/ 0 w 16"/>
                  <a:gd name="T1" fmla="*/ 27 h 27"/>
                  <a:gd name="T2" fmla="*/ 11 w 16"/>
                  <a:gd name="T3" fmla="*/ 27 h 27"/>
                  <a:gd name="T4" fmla="*/ 16 w 16"/>
                  <a:gd name="T5" fmla="*/ 0 h 27"/>
                  <a:gd name="T6" fmla="*/ 5 w 16"/>
                  <a:gd name="T7" fmla="*/ 0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lnTo>
                      <a:pt x="11" y="27"/>
                    </a:lnTo>
                    <a:lnTo>
                      <a:pt x="16" y="0"/>
                    </a:lnTo>
                    <a:lnTo>
                      <a:pt x="5"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0" name="Freeform 192"/>
              <p:cNvSpPr>
                <a:spLocks/>
              </p:cNvSpPr>
              <p:nvPr/>
            </p:nvSpPr>
            <p:spPr bwMode="auto">
              <a:xfrm>
                <a:off x="4711" y="2442"/>
                <a:ext cx="16" cy="27"/>
              </a:xfrm>
              <a:custGeom>
                <a:avLst/>
                <a:gdLst>
                  <a:gd name="T0" fmla="*/ 0 w 16"/>
                  <a:gd name="T1" fmla="*/ 27 h 27"/>
                  <a:gd name="T2" fmla="*/ 11 w 16"/>
                  <a:gd name="T3" fmla="*/ 27 h 27"/>
                  <a:gd name="T4" fmla="*/ 16 w 16"/>
                  <a:gd name="T5" fmla="*/ 0 h 27"/>
                  <a:gd name="T6" fmla="*/ 5 w 16"/>
                  <a:gd name="T7" fmla="*/ 0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lnTo>
                      <a:pt x="11" y="27"/>
                    </a:lnTo>
                    <a:lnTo>
                      <a:pt x="16" y="0"/>
                    </a:lnTo>
                    <a:lnTo>
                      <a:pt x="5"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1" name="Rectangle 193"/>
              <p:cNvSpPr>
                <a:spLocks noChangeArrowheads="1"/>
              </p:cNvSpPr>
              <p:nvPr/>
            </p:nvSpPr>
            <p:spPr bwMode="auto">
              <a:xfrm>
                <a:off x="4733" y="238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62" name="Freeform 194"/>
              <p:cNvSpPr>
                <a:spLocks/>
              </p:cNvSpPr>
              <p:nvPr/>
            </p:nvSpPr>
            <p:spPr bwMode="auto">
              <a:xfrm>
                <a:off x="4733" y="2359"/>
                <a:ext cx="16" cy="22"/>
              </a:xfrm>
              <a:custGeom>
                <a:avLst/>
                <a:gdLst>
                  <a:gd name="T0" fmla="*/ 0 w 16"/>
                  <a:gd name="T1" fmla="*/ 16 h 22"/>
                  <a:gd name="T2" fmla="*/ 11 w 16"/>
                  <a:gd name="T3" fmla="*/ 22 h 22"/>
                  <a:gd name="T4" fmla="*/ 16 w 16"/>
                  <a:gd name="T5" fmla="*/ 5 h 22"/>
                  <a:gd name="T6" fmla="*/ 5 w 16"/>
                  <a:gd name="T7" fmla="*/ 0 h 22"/>
                  <a:gd name="T8" fmla="*/ 0 w 16"/>
                  <a:gd name="T9" fmla="*/ 16 h 22"/>
                </a:gdLst>
                <a:ahLst/>
                <a:cxnLst>
                  <a:cxn ang="0">
                    <a:pos x="T0" y="T1"/>
                  </a:cxn>
                  <a:cxn ang="0">
                    <a:pos x="T2" y="T3"/>
                  </a:cxn>
                  <a:cxn ang="0">
                    <a:pos x="T4" y="T5"/>
                  </a:cxn>
                  <a:cxn ang="0">
                    <a:pos x="T6" y="T7"/>
                  </a:cxn>
                  <a:cxn ang="0">
                    <a:pos x="T8" y="T9"/>
                  </a:cxn>
                </a:cxnLst>
                <a:rect l="0" t="0" r="r" b="b"/>
                <a:pathLst>
                  <a:path w="16" h="22">
                    <a:moveTo>
                      <a:pt x="0" y="16"/>
                    </a:moveTo>
                    <a:lnTo>
                      <a:pt x="11" y="22"/>
                    </a:lnTo>
                    <a:lnTo>
                      <a:pt x="16" y="5"/>
                    </a:lnTo>
                    <a:lnTo>
                      <a:pt x="5"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3" name="Rectangle 195"/>
              <p:cNvSpPr>
                <a:spLocks noChangeArrowheads="1"/>
              </p:cNvSpPr>
              <p:nvPr/>
            </p:nvSpPr>
            <p:spPr bwMode="auto">
              <a:xfrm>
                <a:off x="4749" y="2303"/>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64" name="Freeform 196"/>
              <p:cNvSpPr>
                <a:spLocks/>
              </p:cNvSpPr>
              <p:nvPr/>
            </p:nvSpPr>
            <p:spPr bwMode="auto">
              <a:xfrm>
                <a:off x="4749" y="2287"/>
                <a:ext cx="17" cy="16"/>
              </a:xfrm>
              <a:custGeom>
                <a:avLst/>
                <a:gdLst>
                  <a:gd name="T0" fmla="*/ 0 w 17"/>
                  <a:gd name="T1" fmla="*/ 11 h 16"/>
                  <a:gd name="T2" fmla="*/ 12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2"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5" name="Rectangle 197"/>
              <p:cNvSpPr>
                <a:spLocks noChangeArrowheads="1"/>
              </p:cNvSpPr>
              <p:nvPr/>
            </p:nvSpPr>
            <p:spPr bwMode="auto">
              <a:xfrm>
                <a:off x="4772" y="223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66" name="Freeform 198"/>
              <p:cNvSpPr>
                <a:spLocks/>
              </p:cNvSpPr>
              <p:nvPr/>
            </p:nvSpPr>
            <p:spPr bwMode="auto">
              <a:xfrm>
                <a:off x="4772" y="2220"/>
                <a:ext cx="16" cy="17"/>
              </a:xfrm>
              <a:custGeom>
                <a:avLst/>
                <a:gdLst>
                  <a:gd name="T0" fmla="*/ 0 w 16"/>
                  <a:gd name="T1" fmla="*/ 12 h 17"/>
                  <a:gd name="T2" fmla="*/ 11 w 16"/>
                  <a:gd name="T3" fmla="*/ 17 h 17"/>
                  <a:gd name="T4" fmla="*/ 16 w 16"/>
                  <a:gd name="T5" fmla="*/ 6 h 17"/>
                  <a:gd name="T6" fmla="*/ 5 w 16"/>
                  <a:gd name="T7" fmla="*/ 0 h 17"/>
                  <a:gd name="T8" fmla="*/ 0 w 16"/>
                  <a:gd name="T9" fmla="*/ 12 h 17"/>
                </a:gdLst>
                <a:ahLst/>
                <a:cxnLst>
                  <a:cxn ang="0">
                    <a:pos x="T0" y="T1"/>
                  </a:cxn>
                  <a:cxn ang="0">
                    <a:pos x="T2" y="T3"/>
                  </a:cxn>
                  <a:cxn ang="0">
                    <a:pos x="T4" y="T5"/>
                  </a:cxn>
                  <a:cxn ang="0">
                    <a:pos x="T6" y="T7"/>
                  </a:cxn>
                  <a:cxn ang="0">
                    <a:pos x="T8" y="T9"/>
                  </a:cxn>
                </a:cxnLst>
                <a:rect l="0" t="0" r="r" b="b"/>
                <a:pathLst>
                  <a:path w="16" h="17">
                    <a:moveTo>
                      <a:pt x="0" y="12"/>
                    </a:moveTo>
                    <a:lnTo>
                      <a:pt x="11" y="17"/>
                    </a:lnTo>
                    <a:lnTo>
                      <a:pt x="16" y="6"/>
                    </a:lnTo>
                    <a:lnTo>
                      <a:pt x="5"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7" name="Rectangle 199"/>
              <p:cNvSpPr>
                <a:spLocks noChangeArrowheads="1"/>
              </p:cNvSpPr>
              <p:nvPr/>
            </p:nvSpPr>
            <p:spPr bwMode="auto">
              <a:xfrm>
                <a:off x="4788" y="217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68" name="Freeform 200"/>
              <p:cNvSpPr>
                <a:spLocks/>
              </p:cNvSpPr>
              <p:nvPr/>
            </p:nvSpPr>
            <p:spPr bwMode="auto">
              <a:xfrm>
                <a:off x="4788" y="2149"/>
                <a:ext cx="17" cy="22"/>
              </a:xfrm>
              <a:custGeom>
                <a:avLst/>
                <a:gdLst>
                  <a:gd name="T0" fmla="*/ 0 w 17"/>
                  <a:gd name="T1" fmla="*/ 16 h 22"/>
                  <a:gd name="T2" fmla="*/ 11 w 17"/>
                  <a:gd name="T3" fmla="*/ 22 h 22"/>
                  <a:gd name="T4" fmla="*/ 17 w 17"/>
                  <a:gd name="T5" fmla="*/ 5 h 22"/>
                  <a:gd name="T6" fmla="*/ 6 w 17"/>
                  <a:gd name="T7" fmla="*/ 0 h 22"/>
                  <a:gd name="T8" fmla="*/ 0 w 17"/>
                  <a:gd name="T9" fmla="*/ 16 h 22"/>
                </a:gdLst>
                <a:ahLst/>
                <a:cxnLst>
                  <a:cxn ang="0">
                    <a:pos x="T0" y="T1"/>
                  </a:cxn>
                  <a:cxn ang="0">
                    <a:pos x="T2" y="T3"/>
                  </a:cxn>
                  <a:cxn ang="0">
                    <a:pos x="T4" y="T5"/>
                  </a:cxn>
                  <a:cxn ang="0">
                    <a:pos x="T6" y="T7"/>
                  </a:cxn>
                  <a:cxn ang="0">
                    <a:pos x="T8" y="T9"/>
                  </a:cxn>
                </a:cxnLst>
                <a:rect l="0" t="0" r="r" b="b"/>
                <a:pathLst>
                  <a:path w="17" h="22">
                    <a:moveTo>
                      <a:pt x="0" y="16"/>
                    </a:moveTo>
                    <a:lnTo>
                      <a:pt x="11" y="22"/>
                    </a:lnTo>
                    <a:lnTo>
                      <a:pt x="17" y="5"/>
                    </a:lnTo>
                    <a:lnTo>
                      <a:pt x="6"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369" name="Rectangle 201"/>
              <p:cNvSpPr>
                <a:spLocks noChangeArrowheads="1"/>
              </p:cNvSpPr>
              <p:nvPr/>
            </p:nvSpPr>
            <p:spPr bwMode="auto">
              <a:xfrm>
                <a:off x="4805" y="208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0" name="Rectangle 202"/>
              <p:cNvSpPr>
                <a:spLocks noChangeArrowheads="1"/>
              </p:cNvSpPr>
              <p:nvPr/>
            </p:nvSpPr>
            <p:spPr bwMode="auto">
              <a:xfrm>
                <a:off x="4805" y="2021"/>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1" name="Rectangle 203"/>
              <p:cNvSpPr>
                <a:spLocks noChangeArrowheads="1"/>
              </p:cNvSpPr>
              <p:nvPr/>
            </p:nvSpPr>
            <p:spPr bwMode="auto">
              <a:xfrm>
                <a:off x="4805" y="195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2" name="Rectangle 204"/>
              <p:cNvSpPr>
                <a:spLocks noChangeArrowheads="1"/>
              </p:cNvSpPr>
              <p:nvPr/>
            </p:nvSpPr>
            <p:spPr bwMode="auto">
              <a:xfrm>
                <a:off x="4805" y="188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3" name="Rectangle 205"/>
              <p:cNvSpPr>
                <a:spLocks noChangeArrowheads="1"/>
              </p:cNvSpPr>
              <p:nvPr/>
            </p:nvSpPr>
            <p:spPr bwMode="auto">
              <a:xfrm>
                <a:off x="4805" y="182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4" name="Rectangle 206"/>
              <p:cNvSpPr>
                <a:spLocks noChangeArrowheads="1"/>
              </p:cNvSpPr>
              <p:nvPr/>
            </p:nvSpPr>
            <p:spPr bwMode="auto">
              <a:xfrm>
                <a:off x="4805" y="175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5" name="Rectangle 207"/>
              <p:cNvSpPr>
                <a:spLocks noChangeArrowheads="1"/>
              </p:cNvSpPr>
              <p:nvPr/>
            </p:nvSpPr>
            <p:spPr bwMode="auto">
              <a:xfrm>
                <a:off x="4805" y="175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6" name="Rectangle 208"/>
              <p:cNvSpPr>
                <a:spLocks noChangeArrowheads="1"/>
              </p:cNvSpPr>
              <p:nvPr/>
            </p:nvSpPr>
            <p:spPr bwMode="auto">
              <a:xfrm>
                <a:off x="4805" y="182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7" name="Rectangle 209"/>
              <p:cNvSpPr>
                <a:spLocks noChangeArrowheads="1"/>
              </p:cNvSpPr>
              <p:nvPr/>
            </p:nvSpPr>
            <p:spPr bwMode="auto">
              <a:xfrm>
                <a:off x="4805" y="188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8" name="Rectangle 210"/>
              <p:cNvSpPr>
                <a:spLocks noChangeArrowheads="1"/>
              </p:cNvSpPr>
              <p:nvPr/>
            </p:nvSpPr>
            <p:spPr bwMode="auto">
              <a:xfrm>
                <a:off x="4805" y="195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79" name="Rectangle 211"/>
              <p:cNvSpPr>
                <a:spLocks noChangeArrowheads="1"/>
              </p:cNvSpPr>
              <p:nvPr/>
            </p:nvSpPr>
            <p:spPr bwMode="auto">
              <a:xfrm>
                <a:off x="4805" y="2021"/>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0" name="Rectangle 212"/>
              <p:cNvSpPr>
                <a:spLocks noChangeArrowheads="1"/>
              </p:cNvSpPr>
              <p:nvPr/>
            </p:nvSpPr>
            <p:spPr bwMode="auto">
              <a:xfrm>
                <a:off x="4805" y="208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1" name="Rectangle 213"/>
              <p:cNvSpPr>
                <a:spLocks noChangeArrowheads="1"/>
              </p:cNvSpPr>
              <p:nvPr/>
            </p:nvSpPr>
            <p:spPr bwMode="auto">
              <a:xfrm>
                <a:off x="4805" y="215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2" name="Rectangle 214"/>
              <p:cNvSpPr>
                <a:spLocks noChangeArrowheads="1"/>
              </p:cNvSpPr>
              <p:nvPr/>
            </p:nvSpPr>
            <p:spPr bwMode="auto">
              <a:xfrm>
                <a:off x="4805" y="2220"/>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3" name="Rectangle 215"/>
              <p:cNvSpPr>
                <a:spLocks noChangeArrowheads="1"/>
              </p:cNvSpPr>
              <p:nvPr/>
            </p:nvSpPr>
            <p:spPr bwMode="auto">
              <a:xfrm>
                <a:off x="4805" y="228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4" name="Rectangle 216"/>
              <p:cNvSpPr>
                <a:spLocks noChangeArrowheads="1"/>
              </p:cNvSpPr>
              <p:nvPr/>
            </p:nvSpPr>
            <p:spPr bwMode="auto">
              <a:xfrm>
                <a:off x="4805" y="235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5" name="Rectangle 217"/>
              <p:cNvSpPr>
                <a:spLocks noChangeArrowheads="1"/>
              </p:cNvSpPr>
              <p:nvPr/>
            </p:nvSpPr>
            <p:spPr bwMode="auto">
              <a:xfrm>
                <a:off x="4805" y="242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6" name="Rectangle 218"/>
              <p:cNvSpPr>
                <a:spLocks noChangeArrowheads="1"/>
              </p:cNvSpPr>
              <p:nvPr/>
            </p:nvSpPr>
            <p:spPr bwMode="auto">
              <a:xfrm>
                <a:off x="4805" y="2491"/>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7" name="Rectangle 219"/>
              <p:cNvSpPr>
                <a:spLocks noChangeArrowheads="1"/>
              </p:cNvSpPr>
              <p:nvPr/>
            </p:nvSpPr>
            <p:spPr bwMode="auto">
              <a:xfrm>
                <a:off x="4805" y="255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8" name="Rectangle 220"/>
              <p:cNvSpPr>
                <a:spLocks noChangeArrowheads="1"/>
              </p:cNvSpPr>
              <p:nvPr/>
            </p:nvSpPr>
            <p:spPr bwMode="auto">
              <a:xfrm>
                <a:off x="4805" y="262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89" name="Rectangle 221"/>
              <p:cNvSpPr>
                <a:spLocks noChangeArrowheads="1"/>
              </p:cNvSpPr>
              <p:nvPr/>
            </p:nvSpPr>
            <p:spPr bwMode="auto">
              <a:xfrm>
                <a:off x="4805" y="269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0" name="Rectangle 222"/>
              <p:cNvSpPr>
                <a:spLocks noChangeArrowheads="1"/>
              </p:cNvSpPr>
              <p:nvPr/>
            </p:nvSpPr>
            <p:spPr bwMode="auto">
              <a:xfrm>
                <a:off x="4805" y="275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1" name="Rectangle 223"/>
              <p:cNvSpPr>
                <a:spLocks noChangeArrowheads="1"/>
              </p:cNvSpPr>
              <p:nvPr/>
            </p:nvSpPr>
            <p:spPr bwMode="auto">
              <a:xfrm>
                <a:off x="4805" y="282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2" name="Rectangle 224"/>
              <p:cNvSpPr>
                <a:spLocks noChangeArrowheads="1"/>
              </p:cNvSpPr>
              <p:nvPr/>
            </p:nvSpPr>
            <p:spPr bwMode="auto">
              <a:xfrm>
                <a:off x="4805" y="289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3" name="Rectangle 225"/>
              <p:cNvSpPr>
                <a:spLocks noChangeArrowheads="1"/>
              </p:cNvSpPr>
              <p:nvPr/>
            </p:nvSpPr>
            <p:spPr bwMode="auto">
              <a:xfrm>
                <a:off x="4805" y="295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4" name="Rectangle 226"/>
              <p:cNvSpPr>
                <a:spLocks noChangeArrowheads="1"/>
              </p:cNvSpPr>
              <p:nvPr/>
            </p:nvSpPr>
            <p:spPr bwMode="auto">
              <a:xfrm>
                <a:off x="4805" y="302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5" name="Rectangle 227"/>
              <p:cNvSpPr>
                <a:spLocks noChangeArrowheads="1"/>
              </p:cNvSpPr>
              <p:nvPr/>
            </p:nvSpPr>
            <p:spPr bwMode="auto">
              <a:xfrm>
                <a:off x="4805" y="308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6" name="Rectangle 228"/>
              <p:cNvSpPr>
                <a:spLocks noChangeArrowheads="1"/>
              </p:cNvSpPr>
              <p:nvPr/>
            </p:nvSpPr>
            <p:spPr bwMode="auto">
              <a:xfrm>
                <a:off x="4805" y="315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7" name="Rectangle 229"/>
              <p:cNvSpPr>
                <a:spLocks noChangeArrowheads="1"/>
              </p:cNvSpPr>
              <p:nvPr/>
            </p:nvSpPr>
            <p:spPr bwMode="auto">
              <a:xfrm>
                <a:off x="4799" y="171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8" name="Rectangle 230"/>
              <p:cNvSpPr>
                <a:spLocks noChangeArrowheads="1"/>
              </p:cNvSpPr>
              <p:nvPr/>
            </p:nvSpPr>
            <p:spPr bwMode="auto">
              <a:xfrm>
                <a:off x="4799" y="177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399" name="Rectangle 231"/>
              <p:cNvSpPr>
                <a:spLocks noChangeArrowheads="1"/>
              </p:cNvSpPr>
              <p:nvPr/>
            </p:nvSpPr>
            <p:spPr bwMode="auto">
              <a:xfrm>
                <a:off x="4799" y="1844"/>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0" name="Rectangle 232"/>
              <p:cNvSpPr>
                <a:spLocks noChangeArrowheads="1"/>
              </p:cNvSpPr>
              <p:nvPr/>
            </p:nvSpPr>
            <p:spPr bwMode="auto">
              <a:xfrm>
                <a:off x="4799" y="191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1" name="Rectangle 233"/>
              <p:cNvSpPr>
                <a:spLocks noChangeArrowheads="1"/>
              </p:cNvSpPr>
              <p:nvPr/>
            </p:nvSpPr>
            <p:spPr bwMode="auto">
              <a:xfrm>
                <a:off x="4799" y="197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2" name="Rectangle 234"/>
              <p:cNvSpPr>
                <a:spLocks noChangeArrowheads="1"/>
              </p:cNvSpPr>
              <p:nvPr/>
            </p:nvSpPr>
            <p:spPr bwMode="auto">
              <a:xfrm>
                <a:off x="4799" y="204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3" name="Rectangle 235"/>
              <p:cNvSpPr>
                <a:spLocks noChangeArrowheads="1"/>
              </p:cNvSpPr>
              <p:nvPr/>
            </p:nvSpPr>
            <p:spPr bwMode="auto">
              <a:xfrm>
                <a:off x="4799" y="211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4" name="Rectangle 236"/>
              <p:cNvSpPr>
                <a:spLocks noChangeArrowheads="1"/>
              </p:cNvSpPr>
              <p:nvPr/>
            </p:nvSpPr>
            <p:spPr bwMode="auto">
              <a:xfrm>
                <a:off x="4799" y="217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5" name="Rectangle 237"/>
              <p:cNvSpPr>
                <a:spLocks noChangeArrowheads="1"/>
              </p:cNvSpPr>
              <p:nvPr/>
            </p:nvSpPr>
            <p:spPr bwMode="auto">
              <a:xfrm>
                <a:off x="4799" y="224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6" name="Rectangle 238"/>
              <p:cNvSpPr>
                <a:spLocks noChangeArrowheads="1"/>
              </p:cNvSpPr>
              <p:nvPr/>
            </p:nvSpPr>
            <p:spPr bwMode="auto">
              <a:xfrm>
                <a:off x="4799" y="230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7" name="Rectangle 239"/>
              <p:cNvSpPr>
                <a:spLocks noChangeArrowheads="1"/>
              </p:cNvSpPr>
              <p:nvPr/>
            </p:nvSpPr>
            <p:spPr bwMode="auto">
              <a:xfrm>
                <a:off x="4799" y="237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8" name="Rectangle 240"/>
              <p:cNvSpPr>
                <a:spLocks noChangeArrowheads="1"/>
              </p:cNvSpPr>
              <p:nvPr/>
            </p:nvSpPr>
            <p:spPr bwMode="auto">
              <a:xfrm>
                <a:off x="4799" y="244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09" name="Rectangle 241"/>
              <p:cNvSpPr>
                <a:spLocks noChangeArrowheads="1"/>
              </p:cNvSpPr>
              <p:nvPr/>
            </p:nvSpPr>
            <p:spPr bwMode="auto">
              <a:xfrm>
                <a:off x="4799" y="251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0" name="Rectangle 242"/>
              <p:cNvSpPr>
                <a:spLocks noChangeArrowheads="1"/>
              </p:cNvSpPr>
              <p:nvPr/>
            </p:nvSpPr>
            <p:spPr bwMode="auto">
              <a:xfrm>
                <a:off x="4799" y="258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1" name="Rectangle 243"/>
              <p:cNvSpPr>
                <a:spLocks noChangeArrowheads="1"/>
              </p:cNvSpPr>
              <p:nvPr/>
            </p:nvSpPr>
            <p:spPr bwMode="auto">
              <a:xfrm>
                <a:off x="4799" y="264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2" name="Rectangle 244"/>
              <p:cNvSpPr>
                <a:spLocks noChangeArrowheads="1"/>
              </p:cNvSpPr>
              <p:nvPr/>
            </p:nvSpPr>
            <p:spPr bwMode="auto">
              <a:xfrm>
                <a:off x="4799" y="271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3" name="Rectangle 245"/>
              <p:cNvSpPr>
                <a:spLocks noChangeArrowheads="1"/>
              </p:cNvSpPr>
              <p:nvPr/>
            </p:nvSpPr>
            <p:spPr bwMode="auto">
              <a:xfrm>
                <a:off x="4799" y="277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4" name="Rectangle 246"/>
              <p:cNvSpPr>
                <a:spLocks noChangeArrowheads="1"/>
              </p:cNvSpPr>
              <p:nvPr/>
            </p:nvSpPr>
            <p:spPr bwMode="auto">
              <a:xfrm>
                <a:off x="4799" y="2845"/>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5" name="Rectangle 247"/>
              <p:cNvSpPr>
                <a:spLocks noChangeArrowheads="1"/>
              </p:cNvSpPr>
              <p:nvPr/>
            </p:nvSpPr>
            <p:spPr bwMode="auto">
              <a:xfrm>
                <a:off x="4799" y="291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6" name="Rectangle 248"/>
              <p:cNvSpPr>
                <a:spLocks noChangeArrowheads="1"/>
              </p:cNvSpPr>
              <p:nvPr/>
            </p:nvSpPr>
            <p:spPr bwMode="auto">
              <a:xfrm>
                <a:off x="4799" y="297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17" name="Rectangle 249"/>
              <p:cNvSpPr>
                <a:spLocks noChangeArrowheads="1"/>
              </p:cNvSpPr>
              <p:nvPr/>
            </p:nvSpPr>
            <p:spPr bwMode="auto">
              <a:xfrm>
                <a:off x="4799" y="3044"/>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419" name="Rectangle 251"/>
            <p:cNvSpPr>
              <a:spLocks noChangeArrowheads="1"/>
            </p:cNvSpPr>
            <p:nvPr/>
          </p:nvSpPr>
          <p:spPr bwMode="auto">
            <a:xfrm>
              <a:off x="4799" y="311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421" name="Rectangle 253"/>
          <p:cNvSpPr>
            <a:spLocks noChangeArrowheads="1"/>
          </p:cNvSpPr>
          <p:nvPr/>
        </p:nvSpPr>
        <p:spPr bwMode="auto">
          <a:xfrm>
            <a:off x="7434263" y="3367088"/>
            <a:ext cx="263525" cy="465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22" name="Rectangle 254"/>
          <p:cNvSpPr>
            <a:spLocks noChangeArrowheads="1"/>
          </p:cNvSpPr>
          <p:nvPr/>
        </p:nvSpPr>
        <p:spPr bwMode="auto">
          <a:xfrm>
            <a:off x="7461250" y="2419350"/>
            <a:ext cx="455613" cy="1096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23" name="Rectangle 255"/>
          <p:cNvSpPr>
            <a:spLocks noChangeArrowheads="1"/>
          </p:cNvSpPr>
          <p:nvPr/>
        </p:nvSpPr>
        <p:spPr bwMode="auto">
          <a:xfrm>
            <a:off x="7258050" y="4964113"/>
            <a:ext cx="658813" cy="185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24" name="Rectangle 256"/>
          <p:cNvSpPr>
            <a:spLocks noChangeArrowheads="1"/>
          </p:cNvSpPr>
          <p:nvPr/>
        </p:nvSpPr>
        <p:spPr bwMode="auto">
          <a:xfrm>
            <a:off x="7566025" y="3876675"/>
            <a:ext cx="201613" cy="1263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nvGrpSpPr>
          <p:cNvPr id="391655" name="Group 487"/>
          <p:cNvGrpSpPr>
            <a:grpSpLocks/>
          </p:cNvGrpSpPr>
          <p:nvPr/>
        </p:nvGrpSpPr>
        <p:grpSpPr bwMode="auto">
          <a:xfrm>
            <a:off x="4306888" y="2717800"/>
            <a:ext cx="3813175" cy="2255838"/>
            <a:chOff x="2713" y="1712"/>
            <a:chExt cx="2402" cy="1421"/>
          </a:xfrm>
        </p:grpSpPr>
        <p:grpSp>
          <p:nvGrpSpPr>
            <p:cNvPr id="391632" name="Group 464"/>
            <p:cNvGrpSpPr>
              <a:grpSpLocks/>
            </p:cNvGrpSpPr>
            <p:nvPr/>
          </p:nvGrpSpPr>
          <p:grpSpPr bwMode="auto">
            <a:xfrm>
              <a:off x="2713" y="1712"/>
              <a:ext cx="2357" cy="1421"/>
              <a:chOff x="2713" y="1712"/>
              <a:chExt cx="2357" cy="1421"/>
            </a:xfrm>
          </p:grpSpPr>
          <p:grpSp>
            <p:nvGrpSpPr>
              <p:cNvPr id="391625" name="Group 457"/>
              <p:cNvGrpSpPr>
                <a:grpSpLocks/>
              </p:cNvGrpSpPr>
              <p:nvPr/>
            </p:nvGrpSpPr>
            <p:grpSpPr bwMode="auto">
              <a:xfrm>
                <a:off x="2713" y="1712"/>
                <a:ext cx="2357" cy="1415"/>
                <a:chOff x="2713" y="1712"/>
                <a:chExt cx="2357" cy="1415"/>
              </a:xfrm>
            </p:grpSpPr>
            <p:sp>
              <p:nvSpPr>
                <p:cNvPr id="391425" name="Freeform 257"/>
                <p:cNvSpPr>
                  <a:spLocks/>
                </p:cNvSpPr>
                <p:nvPr/>
              </p:nvSpPr>
              <p:spPr bwMode="auto">
                <a:xfrm>
                  <a:off x="2713" y="2420"/>
                  <a:ext cx="16" cy="22"/>
                </a:xfrm>
                <a:custGeom>
                  <a:avLst/>
                  <a:gdLst>
                    <a:gd name="T0" fmla="*/ 0 w 16"/>
                    <a:gd name="T1" fmla="*/ 16 h 22"/>
                    <a:gd name="T2" fmla="*/ 11 w 16"/>
                    <a:gd name="T3" fmla="*/ 22 h 22"/>
                    <a:gd name="T4" fmla="*/ 16 w 16"/>
                    <a:gd name="T5" fmla="*/ 5 h 22"/>
                    <a:gd name="T6" fmla="*/ 5 w 16"/>
                    <a:gd name="T7" fmla="*/ 0 h 22"/>
                    <a:gd name="T8" fmla="*/ 0 w 16"/>
                    <a:gd name="T9" fmla="*/ 16 h 22"/>
                  </a:gdLst>
                  <a:ahLst/>
                  <a:cxnLst>
                    <a:cxn ang="0">
                      <a:pos x="T0" y="T1"/>
                    </a:cxn>
                    <a:cxn ang="0">
                      <a:pos x="T2" y="T3"/>
                    </a:cxn>
                    <a:cxn ang="0">
                      <a:pos x="T4" y="T5"/>
                    </a:cxn>
                    <a:cxn ang="0">
                      <a:pos x="T6" y="T7"/>
                    </a:cxn>
                    <a:cxn ang="0">
                      <a:pos x="T8" y="T9"/>
                    </a:cxn>
                  </a:cxnLst>
                  <a:rect l="0" t="0" r="r" b="b"/>
                  <a:pathLst>
                    <a:path w="16" h="22">
                      <a:moveTo>
                        <a:pt x="0" y="16"/>
                      </a:moveTo>
                      <a:lnTo>
                        <a:pt x="11" y="22"/>
                      </a:lnTo>
                      <a:lnTo>
                        <a:pt x="16" y="5"/>
                      </a:lnTo>
                      <a:lnTo>
                        <a:pt x="5"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26" name="Freeform 258"/>
                <p:cNvSpPr>
                  <a:spLocks/>
                </p:cNvSpPr>
                <p:nvPr/>
              </p:nvSpPr>
              <p:spPr bwMode="auto">
                <a:xfrm>
                  <a:off x="2718" y="2403"/>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27" name="Freeform 259"/>
                <p:cNvSpPr>
                  <a:spLocks/>
                </p:cNvSpPr>
                <p:nvPr/>
              </p:nvSpPr>
              <p:spPr bwMode="auto">
                <a:xfrm>
                  <a:off x="2735" y="2342"/>
                  <a:ext cx="16" cy="17"/>
                </a:xfrm>
                <a:custGeom>
                  <a:avLst/>
                  <a:gdLst>
                    <a:gd name="T0" fmla="*/ 0 w 16"/>
                    <a:gd name="T1" fmla="*/ 11 h 17"/>
                    <a:gd name="T2" fmla="*/ 11 w 16"/>
                    <a:gd name="T3" fmla="*/ 17 h 17"/>
                    <a:gd name="T4" fmla="*/ 16 w 16"/>
                    <a:gd name="T5" fmla="*/ 6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28" name="Freeform 260"/>
                <p:cNvSpPr>
                  <a:spLocks/>
                </p:cNvSpPr>
                <p:nvPr/>
              </p:nvSpPr>
              <p:spPr bwMode="auto">
                <a:xfrm>
                  <a:off x="2740" y="2331"/>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29" name="Rectangle 261"/>
                <p:cNvSpPr>
                  <a:spLocks noChangeArrowheads="1"/>
                </p:cNvSpPr>
                <p:nvPr/>
              </p:nvSpPr>
              <p:spPr bwMode="auto">
                <a:xfrm>
                  <a:off x="2757" y="228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30" name="Freeform 262"/>
                <p:cNvSpPr>
                  <a:spLocks/>
                </p:cNvSpPr>
                <p:nvPr/>
              </p:nvSpPr>
              <p:spPr bwMode="auto">
                <a:xfrm>
                  <a:off x="2757" y="2265"/>
                  <a:ext cx="17" cy="16"/>
                </a:xfrm>
                <a:custGeom>
                  <a:avLst/>
                  <a:gdLst>
                    <a:gd name="T0" fmla="*/ 0 w 17"/>
                    <a:gd name="T1" fmla="*/ 11 h 16"/>
                    <a:gd name="T2" fmla="*/ 11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1" name="Freeform 263"/>
                <p:cNvSpPr>
                  <a:spLocks/>
                </p:cNvSpPr>
                <p:nvPr/>
              </p:nvSpPr>
              <p:spPr bwMode="auto">
                <a:xfrm>
                  <a:off x="2774" y="2187"/>
                  <a:ext cx="16" cy="28"/>
                </a:xfrm>
                <a:custGeom>
                  <a:avLst/>
                  <a:gdLst>
                    <a:gd name="T0" fmla="*/ 0 w 16"/>
                    <a:gd name="T1" fmla="*/ 28 h 28"/>
                    <a:gd name="T2" fmla="*/ 11 w 16"/>
                    <a:gd name="T3" fmla="*/ 28 h 28"/>
                    <a:gd name="T4" fmla="*/ 16 w 16"/>
                    <a:gd name="T5" fmla="*/ 0 h 28"/>
                    <a:gd name="T6" fmla="*/ 5 w 16"/>
                    <a:gd name="T7" fmla="*/ 0 h 28"/>
                    <a:gd name="T8" fmla="*/ 0 w 16"/>
                    <a:gd name="T9" fmla="*/ 28 h 28"/>
                  </a:gdLst>
                  <a:ahLst/>
                  <a:cxnLst>
                    <a:cxn ang="0">
                      <a:pos x="T0" y="T1"/>
                    </a:cxn>
                    <a:cxn ang="0">
                      <a:pos x="T2" y="T3"/>
                    </a:cxn>
                    <a:cxn ang="0">
                      <a:pos x="T4" y="T5"/>
                    </a:cxn>
                    <a:cxn ang="0">
                      <a:pos x="T6" y="T7"/>
                    </a:cxn>
                    <a:cxn ang="0">
                      <a:pos x="T8" y="T9"/>
                    </a:cxn>
                  </a:cxnLst>
                  <a:rect l="0" t="0" r="r" b="b"/>
                  <a:pathLst>
                    <a:path w="16" h="28">
                      <a:moveTo>
                        <a:pt x="0" y="28"/>
                      </a:moveTo>
                      <a:lnTo>
                        <a:pt x="11" y="28"/>
                      </a:lnTo>
                      <a:lnTo>
                        <a:pt x="16" y="0"/>
                      </a:lnTo>
                      <a:lnTo>
                        <a:pt x="5" y="0"/>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2" name="Freeform 264"/>
                <p:cNvSpPr>
                  <a:spLocks/>
                </p:cNvSpPr>
                <p:nvPr/>
              </p:nvSpPr>
              <p:spPr bwMode="auto">
                <a:xfrm>
                  <a:off x="2796" y="2099"/>
                  <a:ext cx="22" cy="33"/>
                </a:xfrm>
                <a:custGeom>
                  <a:avLst/>
                  <a:gdLst>
                    <a:gd name="T0" fmla="*/ 0 w 22"/>
                    <a:gd name="T1" fmla="*/ 27 h 33"/>
                    <a:gd name="T2" fmla="*/ 11 w 22"/>
                    <a:gd name="T3" fmla="*/ 33 h 33"/>
                    <a:gd name="T4" fmla="*/ 22 w 22"/>
                    <a:gd name="T5" fmla="*/ 5 h 33"/>
                    <a:gd name="T6" fmla="*/ 11 w 22"/>
                    <a:gd name="T7" fmla="*/ 0 h 33"/>
                    <a:gd name="T8" fmla="*/ 0 w 22"/>
                    <a:gd name="T9" fmla="*/ 27 h 33"/>
                  </a:gdLst>
                  <a:ahLst/>
                  <a:cxnLst>
                    <a:cxn ang="0">
                      <a:pos x="T0" y="T1"/>
                    </a:cxn>
                    <a:cxn ang="0">
                      <a:pos x="T2" y="T3"/>
                    </a:cxn>
                    <a:cxn ang="0">
                      <a:pos x="T4" y="T5"/>
                    </a:cxn>
                    <a:cxn ang="0">
                      <a:pos x="T6" y="T7"/>
                    </a:cxn>
                    <a:cxn ang="0">
                      <a:pos x="T8" y="T9"/>
                    </a:cxn>
                  </a:cxnLst>
                  <a:rect l="0" t="0" r="r" b="b"/>
                  <a:pathLst>
                    <a:path w="22" h="33">
                      <a:moveTo>
                        <a:pt x="0" y="27"/>
                      </a:moveTo>
                      <a:lnTo>
                        <a:pt x="11" y="33"/>
                      </a:lnTo>
                      <a:lnTo>
                        <a:pt x="22" y="5"/>
                      </a:lnTo>
                      <a:lnTo>
                        <a:pt x="11"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3" name="Rectangle 265"/>
                <p:cNvSpPr>
                  <a:spLocks noChangeArrowheads="1"/>
                </p:cNvSpPr>
                <p:nvPr/>
              </p:nvSpPr>
              <p:spPr bwMode="auto">
                <a:xfrm>
                  <a:off x="2823" y="2049"/>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34" name="Freeform 266"/>
                <p:cNvSpPr>
                  <a:spLocks/>
                </p:cNvSpPr>
                <p:nvPr/>
              </p:nvSpPr>
              <p:spPr bwMode="auto">
                <a:xfrm>
                  <a:off x="2823" y="2027"/>
                  <a:ext cx="17" cy="22"/>
                </a:xfrm>
                <a:custGeom>
                  <a:avLst/>
                  <a:gdLst>
                    <a:gd name="T0" fmla="*/ 0 w 17"/>
                    <a:gd name="T1" fmla="*/ 17 h 22"/>
                    <a:gd name="T2" fmla="*/ 11 w 17"/>
                    <a:gd name="T3" fmla="*/ 22 h 22"/>
                    <a:gd name="T4" fmla="*/ 17 w 17"/>
                    <a:gd name="T5" fmla="*/ 5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5"/>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5" name="Freeform 267"/>
                <p:cNvSpPr>
                  <a:spLocks/>
                </p:cNvSpPr>
                <p:nvPr/>
              </p:nvSpPr>
              <p:spPr bwMode="auto">
                <a:xfrm>
                  <a:off x="2829" y="2021"/>
                  <a:ext cx="17" cy="17"/>
                </a:xfrm>
                <a:custGeom>
                  <a:avLst/>
                  <a:gdLst>
                    <a:gd name="T0" fmla="*/ 0 w 17"/>
                    <a:gd name="T1" fmla="*/ 6 h 17"/>
                    <a:gd name="T2" fmla="*/ 11 w 17"/>
                    <a:gd name="T3" fmla="*/ 17 h 17"/>
                    <a:gd name="T4" fmla="*/ 17 w 17"/>
                    <a:gd name="T5" fmla="*/ 11 h 17"/>
                    <a:gd name="T6" fmla="*/ 5 w 17"/>
                    <a:gd name="T7" fmla="*/ 0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17"/>
                      </a:lnTo>
                      <a:lnTo>
                        <a:pt x="17" y="11"/>
                      </a:lnTo>
                      <a:lnTo>
                        <a:pt x="5"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6" name="Rectangle 268"/>
                <p:cNvSpPr>
                  <a:spLocks noChangeArrowheads="1"/>
                </p:cNvSpPr>
                <p:nvPr/>
              </p:nvSpPr>
              <p:spPr bwMode="auto">
                <a:xfrm>
                  <a:off x="2857" y="1977"/>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37" name="Rectangle 269"/>
                <p:cNvSpPr>
                  <a:spLocks noChangeArrowheads="1"/>
                </p:cNvSpPr>
                <p:nvPr/>
              </p:nvSpPr>
              <p:spPr bwMode="auto">
                <a:xfrm>
                  <a:off x="2857" y="1961"/>
                  <a:ext cx="1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38" name="Freeform 270"/>
                <p:cNvSpPr>
                  <a:spLocks/>
                </p:cNvSpPr>
                <p:nvPr/>
              </p:nvSpPr>
              <p:spPr bwMode="auto">
                <a:xfrm>
                  <a:off x="2857" y="1944"/>
                  <a:ext cx="16" cy="17"/>
                </a:xfrm>
                <a:custGeom>
                  <a:avLst/>
                  <a:gdLst>
                    <a:gd name="T0" fmla="*/ 0 w 16"/>
                    <a:gd name="T1" fmla="*/ 11 h 17"/>
                    <a:gd name="T2" fmla="*/ 11 w 16"/>
                    <a:gd name="T3" fmla="*/ 17 h 17"/>
                    <a:gd name="T4" fmla="*/ 16 w 16"/>
                    <a:gd name="T5" fmla="*/ 5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39" name="Rectangle 271"/>
                <p:cNvSpPr>
                  <a:spLocks noChangeArrowheads="1"/>
                </p:cNvSpPr>
                <p:nvPr/>
              </p:nvSpPr>
              <p:spPr bwMode="auto">
                <a:xfrm>
                  <a:off x="2890" y="1883"/>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40" name="Freeform 272"/>
                <p:cNvSpPr>
                  <a:spLocks/>
                </p:cNvSpPr>
                <p:nvPr/>
              </p:nvSpPr>
              <p:spPr bwMode="auto">
                <a:xfrm>
                  <a:off x="2890" y="1861"/>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1" name="Freeform 273"/>
                <p:cNvSpPr>
                  <a:spLocks/>
                </p:cNvSpPr>
                <p:nvPr/>
              </p:nvSpPr>
              <p:spPr bwMode="auto">
                <a:xfrm>
                  <a:off x="2929" y="1800"/>
                  <a:ext cx="16" cy="17"/>
                </a:xfrm>
                <a:custGeom>
                  <a:avLst/>
                  <a:gdLst>
                    <a:gd name="T0" fmla="*/ 0 w 16"/>
                    <a:gd name="T1" fmla="*/ 11 h 17"/>
                    <a:gd name="T2" fmla="*/ 11 w 16"/>
                    <a:gd name="T3" fmla="*/ 17 h 17"/>
                    <a:gd name="T4" fmla="*/ 16 w 16"/>
                    <a:gd name="T5" fmla="*/ 6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2" name="Freeform 274"/>
                <p:cNvSpPr>
                  <a:spLocks/>
                </p:cNvSpPr>
                <p:nvPr/>
              </p:nvSpPr>
              <p:spPr bwMode="auto">
                <a:xfrm>
                  <a:off x="2934" y="1784"/>
                  <a:ext cx="22" cy="22"/>
                </a:xfrm>
                <a:custGeom>
                  <a:avLst/>
                  <a:gdLst>
                    <a:gd name="T0" fmla="*/ 0 w 22"/>
                    <a:gd name="T1" fmla="*/ 16 h 22"/>
                    <a:gd name="T2" fmla="*/ 11 w 22"/>
                    <a:gd name="T3" fmla="*/ 22 h 22"/>
                    <a:gd name="T4" fmla="*/ 22 w 22"/>
                    <a:gd name="T5" fmla="*/ 5 h 22"/>
                    <a:gd name="T6" fmla="*/ 11 w 22"/>
                    <a:gd name="T7" fmla="*/ 0 h 22"/>
                    <a:gd name="T8" fmla="*/ 0 w 22"/>
                    <a:gd name="T9" fmla="*/ 16 h 22"/>
                  </a:gdLst>
                  <a:ahLst/>
                  <a:cxnLst>
                    <a:cxn ang="0">
                      <a:pos x="T0" y="T1"/>
                    </a:cxn>
                    <a:cxn ang="0">
                      <a:pos x="T2" y="T3"/>
                    </a:cxn>
                    <a:cxn ang="0">
                      <a:pos x="T4" y="T5"/>
                    </a:cxn>
                    <a:cxn ang="0">
                      <a:pos x="T6" y="T7"/>
                    </a:cxn>
                    <a:cxn ang="0">
                      <a:pos x="T8" y="T9"/>
                    </a:cxn>
                  </a:cxnLst>
                  <a:rect l="0" t="0" r="r" b="b"/>
                  <a:pathLst>
                    <a:path w="22" h="22">
                      <a:moveTo>
                        <a:pt x="0" y="16"/>
                      </a:moveTo>
                      <a:lnTo>
                        <a:pt x="11" y="22"/>
                      </a:lnTo>
                      <a:lnTo>
                        <a:pt x="22"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3" name="Rectangle 275"/>
                <p:cNvSpPr>
                  <a:spLocks noChangeArrowheads="1"/>
                </p:cNvSpPr>
                <p:nvPr/>
              </p:nvSpPr>
              <p:spPr bwMode="auto">
                <a:xfrm>
                  <a:off x="2989" y="1761"/>
                  <a:ext cx="12"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44" name="Rectangle 276"/>
                <p:cNvSpPr>
                  <a:spLocks noChangeArrowheads="1"/>
                </p:cNvSpPr>
                <p:nvPr/>
              </p:nvSpPr>
              <p:spPr bwMode="auto">
                <a:xfrm>
                  <a:off x="3001" y="176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45" name="Freeform 277"/>
                <p:cNvSpPr>
                  <a:spLocks/>
                </p:cNvSpPr>
                <p:nvPr/>
              </p:nvSpPr>
              <p:spPr bwMode="auto">
                <a:xfrm>
                  <a:off x="3045" y="1784"/>
                  <a:ext cx="22" cy="22"/>
                </a:xfrm>
                <a:custGeom>
                  <a:avLst/>
                  <a:gdLst>
                    <a:gd name="T0" fmla="*/ 0 w 22"/>
                    <a:gd name="T1" fmla="*/ 11 h 22"/>
                    <a:gd name="T2" fmla="*/ 11 w 22"/>
                    <a:gd name="T3" fmla="*/ 0 h 22"/>
                    <a:gd name="T4" fmla="*/ 22 w 22"/>
                    <a:gd name="T5" fmla="*/ 11 h 22"/>
                    <a:gd name="T6" fmla="*/ 11 w 22"/>
                    <a:gd name="T7" fmla="*/ 22 h 22"/>
                    <a:gd name="T8" fmla="*/ 0 w 22"/>
                    <a:gd name="T9" fmla="*/ 11 h 22"/>
                  </a:gdLst>
                  <a:ahLst/>
                  <a:cxnLst>
                    <a:cxn ang="0">
                      <a:pos x="T0" y="T1"/>
                    </a:cxn>
                    <a:cxn ang="0">
                      <a:pos x="T2" y="T3"/>
                    </a:cxn>
                    <a:cxn ang="0">
                      <a:pos x="T4" y="T5"/>
                    </a:cxn>
                    <a:cxn ang="0">
                      <a:pos x="T6" y="T7"/>
                    </a:cxn>
                    <a:cxn ang="0">
                      <a:pos x="T8" y="T9"/>
                    </a:cxn>
                  </a:cxnLst>
                  <a:rect l="0" t="0" r="r" b="b"/>
                  <a:pathLst>
                    <a:path w="22" h="22">
                      <a:moveTo>
                        <a:pt x="0" y="11"/>
                      </a:moveTo>
                      <a:lnTo>
                        <a:pt x="11" y="0"/>
                      </a:lnTo>
                      <a:lnTo>
                        <a:pt x="22" y="11"/>
                      </a:lnTo>
                      <a:lnTo>
                        <a:pt x="11" y="2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6" name="Freeform 278"/>
                <p:cNvSpPr>
                  <a:spLocks/>
                </p:cNvSpPr>
                <p:nvPr/>
              </p:nvSpPr>
              <p:spPr bwMode="auto">
                <a:xfrm>
                  <a:off x="3056" y="1800"/>
                  <a:ext cx="22" cy="22"/>
                </a:xfrm>
                <a:custGeom>
                  <a:avLst/>
                  <a:gdLst>
                    <a:gd name="T0" fmla="*/ 0 w 22"/>
                    <a:gd name="T1" fmla="*/ 6 h 22"/>
                    <a:gd name="T2" fmla="*/ 11 w 22"/>
                    <a:gd name="T3" fmla="*/ 0 h 22"/>
                    <a:gd name="T4" fmla="*/ 22 w 22"/>
                    <a:gd name="T5" fmla="*/ 17 h 22"/>
                    <a:gd name="T6" fmla="*/ 11 w 22"/>
                    <a:gd name="T7" fmla="*/ 22 h 22"/>
                    <a:gd name="T8" fmla="*/ 0 w 22"/>
                    <a:gd name="T9" fmla="*/ 6 h 22"/>
                  </a:gdLst>
                  <a:ahLst/>
                  <a:cxnLst>
                    <a:cxn ang="0">
                      <a:pos x="T0" y="T1"/>
                    </a:cxn>
                    <a:cxn ang="0">
                      <a:pos x="T2" y="T3"/>
                    </a:cxn>
                    <a:cxn ang="0">
                      <a:pos x="T4" y="T5"/>
                    </a:cxn>
                    <a:cxn ang="0">
                      <a:pos x="T6" y="T7"/>
                    </a:cxn>
                    <a:cxn ang="0">
                      <a:pos x="T8" y="T9"/>
                    </a:cxn>
                  </a:cxnLst>
                  <a:rect l="0" t="0" r="r" b="b"/>
                  <a:pathLst>
                    <a:path w="22" h="22">
                      <a:moveTo>
                        <a:pt x="0" y="6"/>
                      </a:moveTo>
                      <a:lnTo>
                        <a:pt x="11" y="0"/>
                      </a:lnTo>
                      <a:lnTo>
                        <a:pt x="22"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7" name="Freeform 279"/>
                <p:cNvSpPr>
                  <a:spLocks/>
                </p:cNvSpPr>
                <p:nvPr/>
              </p:nvSpPr>
              <p:spPr bwMode="auto">
                <a:xfrm>
                  <a:off x="3095" y="1867"/>
                  <a:ext cx="16" cy="16"/>
                </a:xfrm>
                <a:custGeom>
                  <a:avLst/>
                  <a:gdLst>
                    <a:gd name="T0" fmla="*/ 0 w 16"/>
                    <a:gd name="T1" fmla="*/ 11 h 16"/>
                    <a:gd name="T2" fmla="*/ 11 w 16"/>
                    <a:gd name="T3" fmla="*/ 0 h 16"/>
                    <a:gd name="T4" fmla="*/ 16 w 16"/>
                    <a:gd name="T5" fmla="*/ 5 h 16"/>
                    <a:gd name="T6" fmla="*/ 5 w 16"/>
                    <a:gd name="T7" fmla="*/ 16 h 16"/>
                    <a:gd name="T8" fmla="*/ 0 w 16"/>
                    <a:gd name="T9" fmla="*/ 11 h 16"/>
                  </a:gdLst>
                  <a:ahLst/>
                  <a:cxnLst>
                    <a:cxn ang="0">
                      <a:pos x="T0" y="T1"/>
                    </a:cxn>
                    <a:cxn ang="0">
                      <a:pos x="T2" y="T3"/>
                    </a:cxn>
                    <a:cxn ang="0">
                      <a:pos x="T4" y="T5"/>
                    </a:cxn>
                    <a:cxn ang="0">
                      <a:pos x="T6" y="T7"/>
                    </a:cxn>
                    <a:cxn ang="0">
                      <a:pos x="T8" y="T9"/>
                    </a:cxn>
                  </a:cxnLst>
                  <a:rect l="0" t="0" r="r" b="b"/>
                  <a:pathLst>
                    <a:path w="16" h="16">
                      <a:moveTo>
                        <a:pt x="0" y="11"/>
                      </a:moveTo>
                      <a:lnTo>
                        <a:pt x="11" y="0"/>
                      </a:lnTo>
                      <a:lnTo>
                        <a:pt x="16" y="5"/>
                      </a:lnTo>
                      <a:lnTo>
                        <a:pt x="5" y="1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8" name="Freeform 280"/>
                <p:cNvSpPr>
                  <a:spLocks/>
                </p:cNvSpPr>
                <p:nvPr/>
              </p:nvSpPr>
              <p:spPr bwMode="auto">
                <a:xfrm>
                  <a:off x="3100" y="1878"/>
                  <a:ext cx="22" cy="22"/>
                </a:xfrm>
                <a:custGeom>
                  <a:avLst/>
                  <a:gdLst>
                    <a:gd name="T0" fmla="*/ 0 w 22"/>
                    <a:gd name="T1" fmla="*/ 5 h 22"/>
                    <a:gd name="T2" fmla="*/ 11 w 22"/>
                    <a:gd name="T3" fmla="*/ 0 h 22"/>
                    <a:gd name="T4" fmla="*/ 22 w 22"/>
                    <a:gd name="T5" fmla="*/ 16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6"/>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49" name="Freeform 281"/>
                <p:cNvSpPr>
                  <a:spLocks/>
                </p:cNvSpPr>
                <p:nvPr/>
              </p:nvSpPr>
              <p:spPr bwMode="auto">
                <a:xfrm>
                  <a:off x="3111" y="1894"/>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0" name="Rectangle 282"/>
                <p:cNvSpPr>
                  <a:spLocks noChangeArrowheads="1"/>
                </p:cNvSpPr>
                <p:nvPr/>
              </p:nvSpPr>
              <p:spPr bwMode="auto">
                <a:xfrm>
                  <a:off x="3133" y="1972"/>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51" name="Freeform 283"/>
                <p:cNvSpPr>
                  <a:spLocks/>
                </p:cNvSpPr>
                <p:nvPr/>
              </p:nvSpPr>
              <p:spPr bwMode="auto">
                <a:xfrm>
                  <a:off x="3133" y="1977"/>
                  <a:ext cx="22" cy="22"/>
                </a:xfrm>
                <a:custGeom>
                  <a:avLst/>
                  <a:gdLst>
                    <a:gd name="T0" fmla="*/ 0 w 22"/>
                    <a:gd name="T1" fmla="*/ 6 h 22"/>
                    <a:gd name="T2" fmla="*/ 11 w 22"/>
                    <a:gd name="T3" fmla="*/ 0 h 22"/>
                    <a:gd name="T4" fmla="*/ 22 w 22"/>
                    <a:gd name="T5" fmla="*/ 17 h 22"/>
                    <a:gd name="T6" fmla="*/ 11 w 22"/>
                    <a:gd name="T7" fmla="*/ 22 h 22"/>
                    <a:gd name="T8" fmla="*/ 0 w 22"/>
                    <a:gd name="T9" fmla="*/ 6 h 22"/>
                  </a:gdLst>
                  <a:ahLst/>
                  <a:cxnLst>
                    <a:cxn ang="0">
                      <a:pos x="T0" y="T1"/>
                    </a:cxn>
                    <a:cxn ang="0">
                      <a:pos x="T2" y="T3"/>
                    </a:cxn>
                    <a:cxn ang="0">
                      <a:pos x="T4" y="T5"/>
                    </a:cxn>
                    <a:cxn ang="0">
                      <a:pos x="T6" y="T7"/>
                    </a:cxn>
                    <a:cxn ang="0">
                      <a:pos x="T8" y="T9"/>
                    </a:cxn>
                  </a:cxnLst>
                  <a:rect l="0" t="0" r="r" b="b"/>
                  <a:pathLst>
                    <a:path w="22" h="22">
                      <a:moveTo>
                        <a:pt x="0" y="6"/>
                      </a:moveTo>
                      <a:lnTo>
                        <a:pt x="11" y="0"/>
                      </a:lnTo>
                      <a:lnTo>
                        <a:pt x="22"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2" name="Rectangle 284"/>
                <p:cNvSpPr>
                  <a:spLocks noChangeArrowheads="1"/>
                </p:cNvSpPr>
                <p:nvPr/>
              </p:nvSpPr>
              <p:spPr bwMode="auto">
                <a:xfrm>
                  <a:off x="3161" y="2044"/>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53" name="Freeform 285"/>
                <p:cNvSpPr>
                  <a:spLocks/>
                </p:cNvSpPr>
                <p:nvPr/>
              </p:nvSpPr>
              <p:spPr bwMode="auto">
                <a:xfrm>
                  <a:off x="3161" y="2049"/>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4" name="Rectangle 286"/>
                <p:cNvSpPr>
                  <a:spLocks noChangeArrowheads="1"/>
                </p:cNvSpPr>
                <p:nvPr/>
              </p:nvSpPr>
              <p:spPr bwMode="auto">
                <a:xfrm>
                  <a:off x="3189" y="212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55" name="Freeform 287"/>
                <p:cNvSpPr>
                  <a:spLocks/>
                </p:cNvSpPr>
                <p:nvPr/>
              </p:nvSpPr>
              <p:spPr bwMode="auto">
                <a:xfrm>
                  <a:off x="3189" y="2132"/>
                  <a:ext cx="16" cy="22"/>
                </a:xfrm>
                <a:custGeom>
                  <a:avLst/>
                  <a:gdLst>
                    <a:gd name="T0" fmla="*/ 0 w 16"/>
                    <a:gd name="T1" fmla="*/ 6 h 22"/>
                    <a:gd name="T2" fmla="*/ 11 w 16"/>
                    <a:gd name="T3" fmla="*/ 0 h 22"/>
                    <a:gd name="T4" fmla="*/ 16 w 16"/>
                    <a:gd name="T5" fmla="*/ 17 h 22"/>
                    <a:gd name="T6" fmla="*/ 5 w 16"/>
                    <a:gd name="T7" fmla="*/ 22 h 22"/>
                    <a:gd name="T8" fmla="*/ 0 w 16"/>
                    <a:gd name="T9" fmla="*/ 6 h 22"/>
                  </a:gdLst>
                  <a:ahLst/>
                  <a:cxnLst>
                    <a:cxn ang="0">
                      <a:pos x="T0" y="T1"/>
                    </a:cxn>
                    <a:cxn ang="0">
                      <a:pos x="T2" y="T3"/>
                    </a:cxn>
                    <a:cxn ang="0">
                      <a:pos x="T4" y="T5"/>
                    </a:cxn>
                    <a:cxn ang="0">
                      <a:pos x="T6" y="T7"/>
                    </a:cxn>
                    <a:cxn ang="0">
                      <a:pos x="T8" y="T9"/>
                    </a:cxn>
                  </a:cxnLst>
                  <a:rect l="0" t="0" r="r" b="b"/>
                  <a:pathLst>
                    <a:path w="16" h="22">
                      <a:moveTo>
                        <a:pt x="0" y="6"/>
                      </a:moveTo>
                      <a:lnTo>
                        <a:pt x="11" y="0"/>
                      </a:lnTo>
                      <a:lnTo>
                        <a:pt x="16" y="17"/>
                      </a:lnTo>
                      <a:lnTo>
                        <a:pt x="5"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6" name="Rectangle 288"/>
                <p:cNvSpPr>
                  <a:spLocks noChangeArrowheads="1"/>
                </p:cNvSpPr>
                <p:nvPr/>
              </p:nvSpPr>
              <p:spPr bwMode="auto">
                <a:xfrm>
                  <a:off x="3216" y="2204"/>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57" name="Freeform 289"/>
                <p:cNvSpPr>
                  <a:spLocks/>
                </p:cNvSpPr>
                <p:nvPr/>
              </p:nvSpPr>
              <p:spPr bwMode="auto">
                <a:xfrm>
                  <a:off x="3216" y="2215"/>
                  <a:ext cx="17" cy="22"/>
                </a:xfrm>
                <a:custGeom>
                  <a:avLst/>
                  <a:gdLst>
                    <a:gd name="T0" fmla="*/ 0 w 17"/>
                    <a:gd name="T1" fmla="*/ 5 h 22"/>
                    <a:gd name="T2" fmla="*/ 11 w 17"/>
                    <a:gd name="T3" fmla="*/ 0 h 22"/>
                    <a:gd name="T4" fmla="*/ 17 w 17"/>
                    <a:gd name="T5" fmla="*/ 17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7"/>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8" name="Freeform 290"/>
                <p:cNvSpPr>
                  <a:spLocks/>
                </p:cNvSpPr>
                <p:nvPr/>
              </p:nvSpPr>
              <p:spPr bwMode="auto">
                <a:xfrm>
                  <a:off x="3233" y="2281"/>
                  <a:ext cx="17" cy="28"/>
                </a:xfrm>
                <a:custGeom>
                  <a:avLst/>
                  <a:gdLst>
                    <a:gd name="T0" fmla="*/ 0 w 17"/>
                    <a:gd name="T1" fmla="*/ 6 h 28"/>
                    <a:gd name="T2" fmla="*/ 11 w 17"/>
                    <a:gd name="T3" fmla="*/ 0 h 28"/>
                    <a:gd name="T4" fmla="*/ 17 w 17"/>
                    <a:gd name="T5" fmla="*/ 22 h 28"/>
                    <a:gd name="T6" fmla="*/ 5 w 17"/>
                    <a:gd name="T7" fmla="*/ 28 h 28"/>
                    <a:gd name="T8" fmla="*/ 0 w 17"/>
                    <a:gd name="T9" fmla="*/ 6 h 28"/>
                  </a:gdLst>
                  <a:ahLst/>
                  <a:cxnLst>
                    <a:cxn ang="0">
                      <a:pos x="T0" y="T1"/>
                    </a:cxn>
                    <a:cxn ang="0">
                      <a:pos x="T2" y="T3"/>
                    </a:cxn>
                    <a:cxn ang="0">
                      <a:pos x="T4" y="T5"/>
                    </a:cxn>
                    <a:cxn ang="0">
                      <a:pos x="T6" y="T7"/>
                    </a:cxn>
                    <a:cxn ang="0">
                      <a:pos x="T8" y="T9"/>
                    </a:cxn>
                  </a:cxnLst>
                  <a:rect l="0" t="0" r="r" b="b"/>
                  <a:pathLst>
                    <a:path w="17" h="28">
                      <a:moveTo>
                        <a:pt x="0" y="6"/>
                      </a:moveTo>
                      <a:lnTo>
                        <a:pt x="11" y="0"/>
                      </a:lnTo>
                      <a:lnTo>
                        <a:pt x="17" y="22"/>
                      </a:lnTo>
                      <a:lnTo>
                        <a:pt x="5" y="2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59" name="Freeform 291"/>
                <p:cNvSpPr>
                  <a:spLocks/>
                </p:cNvSpPr>
                <p:nvPr/>
              </p:nvSpPr>
              <p:spPr bwMode="auto">
                <a:xfrm>
                  <a:off x="3250" y="2348"/>
                  <a:ext cx="22" cy="33"/>
                </a:xfrm>
                <a:custGeom>
                  <a:avLst/>
                  <a:gdLst>
                    <a:gd name="T0" fmla="*/ 0 w 22"/>
                    <a:gd name="T1" fmla="*/ 5 h 33"/>
                    <a:gd name="T2" fmla="*/ 11 w 22"/>
                    <a:gd name="T3" fmla="*/ 0 h 33"/>
                    <a:gd name="T4" fmla="*/ 22 w 22"/>
                    <a:gd name="T5" fmla="*/ 27 h 33"/>
                    <a:gd name="T6" fmla="*/ 11 w 22"/>
                    <a:gd name="T7" fmla="*/ 33 h 33"/>
                    <a:gd name="T8" fmla="*/ 0 w 22"/>
                    <a:gd name="T9" fmla="*/ 5 h 33"/>
                  </a:gdLst>
                  <a:ahLst/>
                  <a:cxnLst>
                    <a:cxn ang="0">
                      <a:pos x="T0" y="T1"/>
                    </a:cxn>
                    <a:cxn ang="0">
                      <a:pos x="T2" y="T3"/>
                    </a:cxn>
                    <a:cxn ang="0">
                      <a:pos x="T4" y="T5"/>
                    </a:cxn>
                    <a:cxn ang="0">
                      <a:pos x="T6" y="T7"/>
                    </a:cxn>
                    <a:cxn ang="0">
                      <a:pos x="T8" y="T9"/>
                    </a:cxn>
                  </a:cxnLst>
                  <a:rect l="0" t="0" r="r" b="b"/>
                  <a:pathLst>
                    <a:path w="22" h="33">
                      <a:moveTo>
                        <a:pt x="0" y="5"/>
                      </a:moveTo>
                      <a:lnTo>
                        <a:pt x="11" y="0"/>
                      </a:lnTo>
                      <a:lnTo>
                        <a:pt x="22" y="27"/>
                      </a:lnTo>
                      <a:lnTo>
                        <a:pt x="11" y="3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0" name="Freeform 292"/>
                <p:cNvSpPr>
                  <a:spLocks/>
                </p:cNvSpPr>
                <p:nvPr/>
              </p:nvSpPr>
              <p:spPr bwMode="auto">
                <a:xfrm>
                  <a:off x="3272" y="2425"/>
                  <a:ext cx="16" cy="22"/>
                </a:xfrm>
                <a:custGeom>
                  <a:avLst/>
                  <a:gdLst>
                    <a:gd name="T0" fmla="*/ 0 w 16"/>
                    <a:gd name="T1" fmla="*/ 6 h 22"/>
                    <a:gd name="T2" fmla="*/ 11 w 16"/>
                    <a:gd name="T3" fmla="*/ 0 h 22"/>
                    <a:gd name="T4" fmla="*/ 16 w 16"/>
                    <a:gd name="T5" fmla="*/ 17 h 22"/>
                    <a:gd name="T6" fmla="*/ 5 w 16"/>
                    <a:gd name="T7" fmla="*/ 22 h 22"/>
                    <a:gd name="T8" fmla="*/ 0 w 16"/>
                    <a:gd name="T9" fmla="*/ 6 h 22"/>
                  </a:gdLst>
                  <a:ahLst/>
                  <a:cxnLst>
                    <a:cxn ang="0">
                      <a:pos x="T0" y="T1"/>
                    </a:cxn>
                    <a:cxn ang="0">
                      <a:pos x="T2" y="T3"/>
                    </a:cxn>
                    <a:cxn ang="0">
                      <a:pos x="T4" y="T5"/>
                    </a:cxn>
                    <a:cxn ang="0">
                      <a:pos x="T6" y="T7"/>
                    </a:cxn>
                    <a:cxn ang="0">
                      <a:pos x="T8" y="T9"/>
                    </a:cxn>
                  </a:cxnLst>
                  <a:rect l="0" t="0" r="r" b="b"/>
                  <a:pathLst>
                    <a:path w="16" h="22">
                      <a:moveTo>
                        <a:pt x="0" y="6"/>
                      </a:moveTo>
                      <a:lnTo>
                        <a:pt x="11" y="0"/>
                      </a:lnTo>
                      <a:lnTo>
                        <a:pt x="16" y="17"/>
                      </a:lnTo>
                      <a:lnTo>
                        <a:pt x="5"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1" name="Freeform 293"/>
                <p:cNvSpPr>
                  <a:spLocks/>
                </p:cNvSpPr>
                <p:nvPr/>
              </p:nvSpPr>
              <p:spPr bwMode="auto">
                <a:xfrm>
                  <a:off x="3277" y="2442"/>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2" name="Rectangle 294"/>
                <p:cNvSpPr>
                  <a:spLocks noChangeArrowheads="1"/>
                </p:cNvSpPr>
                <p:nvPr/>
              </p:nvSpPr>
              <p:spPr bwMode="auto">
                <a:xfrm>
                  <a:off x="3294" y="2503"/>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63" name="Freeform 295"/>
                <p:cNvSpPr>
                  <a:spLocks/>
                </p:cNvSpPr>
                <p:nvPr/>
              </p:nvSpPr>
              <p:spPr bwMode="auto">
                <a:xfrm>
                  <a:off x="3294" y="2514"/>
                  <a:ext cx="16" cy="22"/>
                </a:xfrm>
                <a:custGeom>
                  <a:avLst/>
                  <a:gdLst>
                    <a:gd name="T0" fmla="*/ 0 w 16"/>
                    <a:gd name="T1" fmla="*/ 5 h 22"/>
                    <a:gd name="T2" fmla="*/ 11 w 16"/>
                    <a:gd name="T3" fmla="*/ 0 h 22"/>
                    <a:gd name="T4" fmla="*/ 16 w 16"/>
                    <a:gd name="T5" fmla="*/ 16 h 22"/>
                    <a:gd name="T6" fmla="*/ 5 w 16"/>
                    <a:gd name="T7" fmla="*/ 22 h 22"/>
                    <a:gd name="T8" fmla="*/ 0 w 16"/>
                    <a:gd name="T9" fmla="*/ 5 h 22"/>
                  </a:gdLst>
                  <a:ahLst/>
                  <a:cxnLst>
                    <a:cxn ang="0">
                      <a:pos x="T0" y="T1"/>
                    </a:cxn>
                    <a:cxn ang="0">
                      <a:pos x="T2" y="T3"/>
                    </a:cxn>
                    <a:cxn ang="0">
                      <a:pos x="T4" y="T5"/>
                    </a:cxn>
                    <a:cxn ang="0">
                      <a:pos x="T6" y="T7"/>
                    </a:cxn>
                    <a:cxn ang="0">
                      <a:pos x="T8" y="T9"/>
                    </a:cxn>
                  </a:cxnLst>
                  <a:rect l="0" t="0" r="r" b="b"/>
                  <a:pathLst>
                    <a:path w="16" h="22">
                      <a:moveTo>
                        <a:pt x="0" y="5"/>
                      </a:moveTo>
                      <a:lnTo>
                        <a:pt x="11" y="0"/>
                      </a:lnTo>
                      <a:lnTo>
                        <a:pt x="16" y="16"/>
                      </a:lnTo>
                      <a:lnTo>
                        <a:pt x="5"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4" name="Rectangle 296"/>
                <p:cNvSpPr>
                  <a:spLocks noChangeArrowheads="1"/>
                </p:cNvSpPr>
                <p:nvPr/>
              </p:nvSpPr>
              <p:spPr bwMode="auto">
                <a:xfrm>
                  <a:off x="3316" y="2574"/>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65" name="Freeform 297"/>
                <p:cNvSpPr>
                  <a:spLocks/>
                </p:cNvSpPr>
                <p:nvPr/>
              </p:nvSpPr>
              <p:spPr bwMode="auto">
                <a:xfrm>
                  <a:off x="3316" y="2585"/>
                  <a:ext cx="17" cy="17"/>
                </a:xfrm>
                <a:custGeom>
                  <a:avLst/>
                  <a:gdLst>
                    <a:gd name="T0" fmla="*/ 0 w 17"/>
                    <a:gd name="T1" fmla="*/ 6 h 17"/>
                    <a:gd name="T2" fmla="*/ 11 w 17"/>
                    <a:gd name="T3" fmla="*/ 0 h 17"/>
                    <a:gd name="T4" fmla="*/ 17 w 17"/>
                    <a:gd name="T5" fmla="*/ 12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2"/>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6" name="Freeform 298"/>
                <p:cNvSpPr>
                  <a:spLocks/>
                </p:cNvSpPr>
                <p:nvPr/>
              </p:nvSpPr>
              <p:spPr bwMode="auto">
                <a:xfrm>
                  <a:off x="3333" y="2646"/>
                  <a:ext cx="16" cy="17"/>
                </a:xfrm>
                <a:custGeom>
                  <a:avLst/>
                  <a:gdLst>
                    <a:gd name="T0" fmla="*/ 0 w 16"/>
                    <a:gd name="T1" fmla="*/ 6 h 17"/>
                    <a:gd name="T2" fmla="*/ 11 w 16"/>
                    <a:gd name="T3" fmla="*/ 0 h 17"/>
                    <a:gd name="T4" fmla="*/ 16 w 16"/>
                    <a:gd name="T5" fmla="*/ 11 h 17"/>
                    <a:gd name="T6" fmla="*/ 5 w 16"/>
                    <a:gd name="T7" fmla="*/ 17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0"/>
                      </a:lnTo>
                      <a:lnTo>
                        <a:pt x="16"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67" name="Rectangle 299"/>
                <p:cNvSpPr>
                  <a:spLocks noChangeArrowheads="1"/>
                </p:cNvSpPr>
                <p:nvPr/>
              </p:nvSpPr>
              <p:spPr bwMode="auto">
                <a:xfrm>
                  <a:off x="3338" y="2657"/>
                  <a:ext cx="1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68" name="Rectangle 300"/>
                <p:cNvSpPr>
                  <a:spLocks noChangeArrowheads="1"/>
                </p:cNvSpPr>
                <p:nvPr/>
              </p:nvSpPr>
              <p:spPr bwMode="auto">
                <a:xfrm>
                  <a:off x="3360" y="273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69" name="Freeform 301"/>
                <p:cNvSpPr>
                  <a:spLocks/>
                </p:cNvSpPr>
                <p:nvPr/>
              </p:nvSpPr>
              <p:spPr bwMode="auto">
                <a:xfrm>
                  <a:off x="3377" y="2807"/>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0" name="Freeform 302"/>
                <p:cNvSpPr>
                  <a:spLocks/>
                </p:cNvSpPr>
                <p:nvPr/>
              </p:nvSpPr>
              <p:spPr bwMode="auto">
                <a:xfrm>
                  <a:off x="3382" y="2818"/>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1" name="Freeform 303"/>
                <p:cNvSpPr>
                  <a:spLocks/>
                </p:cNvSpPr>
                <p:nvPr/>
              </p:nvSpPr>
              <p:spPr bwMode="auto">
                <a:xfrm>
                  <a:off x="3405" y="2879"/>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2" name="Freeform 304"/>
                <p:cNvSpPr>
                  <a:spLocks/>
                </p:cNvSpPr>
                <p:nvPr/>
              </p:nvSpPr>
              <p:spPr bwMode="auto">
                <a:xfrm>
                  <a:off x="3410" y="2890"/>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3" name="Freeform 305"/>
                <p:cNvSpPr>
                  <a:spLocks/>
                </p:cNvSpPr>
                <p:nvPr/>
              </p:nvSpPr>
              <p:spPr bwMode="auto">
                <a:xfrm>
                  <a:off x="3432" y="2962"/>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4" name="Freeform 306"/>
                <p:cNvSpPr>
                  <a:spLocks/>
                </p:cNvSpPr>
                <p:nvPr/>
              </p:nvSpPr>
              <p:spPr bwMode="auto">
                <a:xfrm>
                  <a:off x="3438" y="2973"/>
                  <a:ext cx="22" cy="22"/>
                </a:xfrm>
                <a:custGeom>
                  <a:avLst/>
                  <a:gdLst>
                    <a:gd name="T0" fmla="*/ 0 w 22"/>
                    <a:gd name="T1" fmla="*/ 11 h 22"/>
                    <a:gd name="T2" fmla="*/ 11 w 22"/>
                    <a:gd name="T3" fmla="*/ 0 h 22"/>
                    <a:gd name="T4" fmla="*/ 22 w 22"/>
                    <a:gd name="T5" fmla="*/ 11 h 22"/>
                    <a:gd name="T6" fmla="*/ 11 w 22"/>
                    <a:gd name="T7" fmla="*/ 22 h 22"/>
                    <a:gd name="T8" fmla="*/ 0 w 22"/>
                    <a:gd name="T9" fmla="*/ 11 h 22"/>
                  </a:gdLst>
                  <a:ahLst/>
                  <a:cxnLst>
                    <a:cxn ang="0">
                      <a:pos x="T0" y="T1"/>
                    </a:cxn>
                    <a:cxn ang="0">
                      <a:pos x="T2" y="T3"/>
                    </a:cxn>
                    <a:cxn ang="0">
                      <a:pos x="T4" y="T5"/>
                    </a:cxn>
                    <a:cxn ang="0">
                      <a:pos x="T6" y="T7"/>
                    </a:cxn>
                    <a:cxn ang="0">
                      <a:pos x="T8" y="T9"/>
                    </a:cxn>
                  </a:cxnLst>
                  <a:rect l="0" t="0" r="r" b="b"/>
                  <a:pathLst>
                    <a:path w="22" h="22">
                      <a:moveTo>
                        <a:pt x="0" y="11"/>
                      </a:moveTo>
                      <a:lnTo>
                        <a:pt x="11" y="0"/>
                      </a:lnTo>
                      <a:lnTo>
                        <a:pt x="22" y="11"/>
                      </a:lnTo>
                      <a:lnTo>
                        <a:pt x="11" y="2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5" name="Freeform 307"/>
                <p:cNvSpPr>
                  <a:spLocks/>
                </p:cNvSpPr>
                <p:nvPr/>
              </p:nvSpPr>
              <p:spPr bwMode="auto">
                <a:xfrm>
                  <a:off x="3449" y="2989"/>
                  <a:ext cx="16" cy="17"/>
                </a:xfrm>
                <a:custGeom>
                  <a:avLst/>
                  <a:gdLst>
                    <a:gd name="T0" fmla="*/ 0 w 16"/>
                    <a:gd name="T1" fmla="*/ 6 h 17"/>
                    <a:gd name="T2" fmla="*/ 11 w 16"/>
                    <a:gd name="T3" fmla="*/ 0 h 17"/>
                    <a:gd name="T4" fmla="*/ 16 w 16"/>
                    <a:gd name="T5" fmla="*/ 11 h 17"/>
                    <a:gd name="T6" fmla="*/ 5 w 16"/>
                    <a:gd name="T7" fmla="*/ 17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0"/>
                      </a:lnTo>
                      <a:lnTo>
                        <a:pt x="16"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6" name="Rectangle 308"/>
                <p:cNvSpPr>
                  <a:spLocks noChangeArrowheads="1"/>
                </p:cNvSpPr>
                <p:nvPr/>
              </p:nvSpPr>
              <p:spPr bwMode="auto">
                <a:xfrm>
                  <a:off x="3476" y="3044"/>
                  <a:ext cx="12"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77" name="Freeform 309"/>
                <p:cNvSpPr>
                  <a:spLocks/>
                </p:cNvSpPr>
                <p:nvPr/>
              </p:nvSpPr>
              <p:spPr bwMode="auto">
                <a:xfrm>
                  <a:off x="3476" y="3050"/>
                  <a:ext cx="17" cy="17"/>
                </a:xfrm>
                <a:custGeom>
                  <a:avLst/>
                  <a:gdLst>
                    <a:gd name="T0" fmla="*/ 0 w 17"/>
                    <a:gd name="T1" fmla="*/ 6 h 17"/>
                    <a:gd name="T2" fmla="*/ 12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2"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8" name="Freeform 310"/>
                <p:cNvSpPr>
                  <a:spLocks/>
                </p:cNvSpPr>
                <p:nvPr/>
              </p:nvSpPr>
              <p:spPr bwMode="auto">
                <a:xfrm>
                  <a:off x="3482" y="3056"/>
                  <a:ext cx="17" cy="16"/>
                </a:xfrm>
                <a:custGeom>
                  <a:avLst/>
                  <a:gdLst>
                    <a:gd name="T0" fmla="*/ 0 w 17"/>
                    <a:gd name="T1" fmla="*/ 11 h 16"/>
                    <a:gd name="T2" fmla="*/ 11 w 17"/>
                    <a:gd name="T3" fmla="*/ 0 h 16"/>
                    <a:gd name="T4" fmla="*/ 17 w 17"/>
                    <a:gd name="T5" fmla="*/ 5 h 16"/>
                    <a:gd name="T6" fmla="*/ 6 w 17"/>
                    <a:gd name="T7" fmla="*/ 16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0"/>
                      </a:lnTo>
                      <a:lnTo>
                        <a:pt x="17" y="5"/>
                      </a:lnTo>
                      <a:lnTo>
                        <a:pt x="6" y="1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79" name="Rectangle 311"/>
                <p:cNvSpPr>
                  <a:spLocks noChangeArrowheads="1"/>
                </p:cNvSpPr>
                <p:nvPr/>
              </p:nvSpPr>
              <p:spPr bwMode="auto">
                <a:xfrm>
                  <a:off x="3532" y="3105"/>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80" name="Freeform 312"/>
                <p:cNvSpPr>
                  <a:spLocks/>
                </p:cNvSpPr>
                <p:nvPr/>
              </p:nvSpPr>
              <p:spPr bwMode="auto">
                <a:xfrm>
                  <a:off x="3532" y="3111"/>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81" name="Rectangle 313"/>
                <p:cNvSpPr>
                  <a:spLocks noChangeArrowheads="1"/>
                </p:cNvSpPr>
                <p:nvPr/>
              </p:nvSpPr>
              <p:spPr bwMode="auto">
                <a:xfrm>
                  <a:off x="3543" y="3116"/>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82" name="Rectangle 314"/>
                <p:cNvSpPr>
                  <a:spLocks noChangeArrowheads="1"/>
                </p:cNvSpPr>
                <p:nvPr/>
              </p:nvSpPr>
              <p:spPr bwMode="auto">
                <a:xfrm>
                  <a:off x="3593" y="3100"/>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83" name="Freeform 315"/>
                <p:cNvSpPr>
                  <a:spLocks/>
                </p:cNvSpPr>
                <p:nvPr/>
              </p:nvSpPr>
              <p:spPr bwMode="auto">
                <a:xfrm>
                  <a:off x="3593" y="3094"/>
                  <a:ext cx="22" cy="17"/>
                </a:xfrm>
                <a:custGeom>
                  <a:avLst/>
                  <a:gdLst>
                    <a:gd name="T0" fmla="*/ 0 w 22"/>
                    <a:gd name="T1" fmla="*/ 6 h 17"/>
                    <a:gd name="T2" fmla="*/ 5 w 22"/>
                    <a:gd name="T3" fmla="*/ 17 h 17"/>
                    <a:gd name="T4" fmla="*/ 22 w 22"/>
                    <a:gd name="T5" fmla="*/ 11 h 17"/>
                    <a:gd name="T6" fmla="*/ 16 w 22"/>
                    <a:gd name="T7" fmla="*/ 0 h 17"/>
                    <a:gd name="T8" fmla="*/ 0 w 22"/>
                    <a:gd name="T9" fmla="*/ 6 h 17"/>
                  </a:gdLst>
                  <a:ahLst/>
                  <a:cxnLst>
                    <a:cxn ang="0">
                      <a:pos x="T0" y="T1"/>
                    </a:cxn>
                    <a:cxn ang="0">
                      <a:pos x="T2" y="T3"/>
                    </a:cxn>
                    <a:cxn ang="0">
                      <a:pos x="T4" y="T5"/>
                    </a:cxn>
                    <a:cxn ang="0">
                      <a:pos x="T6" y="T7"/>
                    </a:cxn>
                    <a:cxn ang="0">
                      <a:pos x="T8" y="T9"/>
                    </a:cxn>
                  </a:cxnLst>
                  <a:rect l="0" t="0" r="r" b="b"/>
                  <a:pathLst>
                    <a:path w="22" h="17">
                      <a:moveTo>
                        <a:pt x="0" y="6"/>
                      </a:moveTo>
                      <a:lnTo>
                        <a:pt x="5" y="17"/>
                      </a:lnTo>
                      <a:lnTo>
                        <a:pt x="22" y="11"/>
                      </a:lnTo>
                      <a:lnTo>
                        <a:pt x="1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84" name="Freeform 316"/>
                <p:cNvSpPr>
                  <a:spLocks/>
                </p:cNvSpPr>
                <p:nvPr/>
              </p:nvSpPr>
              <p:spPr bwMode="auto">
                <a:xfrm>
                  <a:off x="3637" y="3044"/>
                  <a:ext cx="17" cy="17"/>
                </a:xfrm>
                <a:custGeom>
                  <a:avLst/>
                  <a:gdLst>
                    <a:gd name="T0" fmla="*/ 0 w 17"/>
                    <a:gd name="T1" fmla="*/ 6 h 17"/>
                    <a:gd name="T2" fmla="*/ 11 w 17"/>
                    <a:gd name="T3" fmla="*/ 17 h 17"/>
                    <a:gd name="T4" fmla="*/ 17 w 17"/>
                    <a:gd name="T5" fmla="*/ 12 h 17"/>
                    <a:gd name="T6" fmla="*/ 6 w 17"/>
                    <a:gd name="T7" fmla="*/ 0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17"/>
                      </a:lnTo>
                      <a:lnTo>
                        <a:pt x="17" y="12"/>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85" name="Freeform 317"/>
                <p:cNvSpPr>
                  <a:spLocks/>
                </p:cNvSpPr>
                <p:nvPr/>
              </p:nvSpPr>
              <p:spPr bwMode="auto">
                <a:xfrm>
                  <a:off x="3643" y="3033"/>
                  <a:ext cx="16" cy="17"/>
                </a:xfrm>
                <a:custGeom>
                  <a:avLst/>
                  <a:gdLst>
                    <a:gd name="T0" fmla="*/ 0 w 16"/>
                    <a:gd name="T1" fmla="*/ 11 h 17"/>
                    <a:gd name="T2" fmla="*/ 11 w 16"/>
                    <a:gd name="T3" fmla="*/ 17 h 17"/>
                    <a:gd name="T4" fmla="*/ 16 w 16"/>
                    <a:gd name="T5" fmla="*/ 6 h 17"/>
                    <a:gd name="T6" fmla="*/ 5 w 16"/>
                    <a:gd name="T7" fmla="*/ 0 h 17"/>
                    <a:gd name="T8" fmla="*/ 0 w 16"/>
                    <a:gd name="T9" fmla="*/ 11 h 17"/>
                  </a:gdLst>
                  <a:ahLst/>
                  <a:cxnLst>
                    <a:cxn ang="0">
                      <a:pos x="T0" y="T1"/>
                    </a:cxn>
                    <a:cxn ang="0">
                      <a:pos x="T2" y="T3"/>
                    </a:cxn>
                    <a:cxn ang="0">
                      <a:pos x="T4" y="T5"/>
                    </a:cxn>
                    <a:cxn ang="0">
                      <a:pos x="T6" y="T7"/>
                    </a:cxn>
                    <a:cxn ang="0">
                      <a:pos x="T8" y="T9"/>
                    </a:cxn>
                  </a:cxnLst>
                  <a:rect l="0" t="0" r="r" b="b"/>
                  <a:pathLst>
                    <a:path w="16" h="17">
                      <a:moveTo>
                        <a:pt x="0" y="11"/>
                      </a:moveTo>
                      <a:lnTo>
                        <a:pt x="11" y="17"/>
                      </a:lnTo>
                      <a:lnTo>
                        <a:pt x="16"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86" name="Rectangle 318"/>
                <p:cNvSpPr>
                  <a:spLocks noChangeArrowheads="1"/>
                </p:cNvSpPr>
                <p:nvPr/>
              </p:nvSpPr>
              <p:spPr bwMode="auto">
                <a:xfrm>
                  <a:off x="3648" y="3033"/>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87" name="Rectangle 319"/>
                <p:cNvSpPr>
                  <a:spLocks noChangeArrowheads="1"/>
                </p:cNvSpPr>
                <p:nvPr/>
              </p:nvSpPr>
              <p:spPr bwMode="auto">
                <a:xfrm>
                  <a:off x="3676" y="2978"/>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88" name="Freeform 320"/>
                <p:cNvSpPr>
                  <a:spLocks/>
                </p:cNvSpPr>
                <p:nvPr/>
              </p:nvSpPr>
              <p:spPr bwMode="auto">
                <a:xfrm>
                  <a:off x="3676" y="2956"/>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89" name="Freeform 321"/>
                <p:cNvSpPr>
                  <a:spLocks/>
                </p:cNvSpPr>
                <p:nvPr/>
              </p:nvSpPr>
              <p:spPr bwMode="auto">
                <a:xfrm>
                  <a:off x="3681" y="2945"/>
                  <a:ext cx="17" cy="17"/>
                </a:xfrm>
                <a:custGeom>
                  <a:avLst/>
                  <a:gdLst>
                    <a:gd name="T0" fmla="*/ 0 w 17"/>
                    <a:gd name="T1" fmla="*/ 11 h 17"/>
                    <a:gd name="T2" fmla="*/ 11 w 17"/>
                    <a:gd name="T3" fmla="*/ 17 h 17"/>
                    <a:gd name="T4" fmla="*/ 17 w 17"/>
                    <a:gd name="T5" fmla="*/ 5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0" name="Rectangle 322"/>
                <p:cNvSpPr>
                  <a:spLocks noChangeArrowheads="1"/>
                </p:cNvSpPr>
                <p:nvPr/>
              </p:nvSpPr>
              <p:spPr bwMode="auto">
                <a:xfrm>
                  <a:off x="3709" y="2890"/>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91" name="Freeform 323"/>
                <p:cNvSpPr>
                  <a:spLocks/>
                </p:cNvSpPr>
                <p:nvPr/>
              </p:nvSpPr>
              <p:spPr bwMode="auto">
                <a:xfrm>
                  <a:off x="3709" y="2873"/>
                  <a:ext cx="17" cy="17"/>
                </a:xfrm>
                <a:custGeom>
                  <a:avLst/>
                  <a:gdLst>
                    <a:gd name="T0" fmla="*/ 0 w 17"/>
                    <a:gd name="T1" fmla="*/ 11 h 17"/>
                    <a:gd name="T2" fmla="*/ 11 w 17"/>
                    <a:gd name="T3" fmla="*/ 17 h 17"/>
                    <a:gd name="T4" fmla="*/ 17 w 17"/>
                    <a:gd name="T5" fmla="*/ 6 h 17"/>
                    <a:gd name="T6" fmla="*/ 5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2" name="Freeform 324"/>
                <p:cNvSpPr>
                  <a:spLocks/>
                </p:cNvSpPr>
                <p:nvPr/>
              </p:nvSpPr>
              <p:spPr bwMode="auto">
                <a:xfrm>
                  <a:off x="3714" y="2868"/>
                  <a:ext cx="17" cy="16"/>
                </a:xfrm>
                <a:custGeom>
                  <a:avLst/>
                  <a:gdLst>
                    <a:gd name="T0" fmla="*/ 0 w 17"/>
                    <a:gd name="T1" fmla="*/ 5 h 16"/>
                    <a:gd name="T2" fmla="*/ 12 w 17"/>
                    <a:gd name="T3" fmla="*/ 16 h 16"/>
                    <a:gd name="T4" fmla="*/ 17 w 17"/>
                    <a:gd name="T5" fmla="*/ 11 h 16"/>
                    <a:gd name="T6" fmla="*/ 6 w 17"/>
                    <a:gd name="T7" fmla="*/ 0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2" y="16"/>
                      </a:lnTo>
                      <a:lnTo>
                        <a:pt x="17" y="11"/>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3" name="Rectangle 325"/>
                <p:cNvSpPr>
                  <a:spLocks noChangeArrowheads="1"/>
                </p:cNvSpPr>
                <p:nvPr/>
              </p:nvSpPr>
              <p:spPr bwMode="auto">
                <a:xfrm>
                  <a:off x="3731" y="2818"/>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94" name="Freeform 326"/>
                <p:cNvSpPr>
                  <a:spLocks/>
                </p:cNvSpPr>
                <p:nvPr/>
              </p:nvSpPr>
              <p:spPr bwMode="auto">
                <a:xfrm>
                  <a:off x="3731" y="2801"/>
                  <a:ext cx="22" cy="22"/>
                </a:xfrm>
                <a:custGeom>
                  <a:avLst/>
                  <a:gdLst>
                    <a:gd name="T0" fmla="*/ 0 w 22"/>
                    <a:gd name="T1" fmla="*/ 11 h 22"/>
                    <a:gd name="T2" fmla="*/ 11 w 22"/>
                    <a:gd name="T3" fmla="*/ 22 h 22"/>
                    <a:gd name="T4" fmla="*/ 22 w 22"/>
                    <a:gd name="T5" fmla="*/ 11 h 22"/>
                    <a:gd name="T6" fmla="*/ 11 w 22"/>
                    <a:gd name="T7" fmla="*/ 0 h 22"/>
                    <a:gd name="T8" fmla="*/ 0 w 22"/>
                    <a:gd name="T9" fmla="*/ 11 h 22"/>
                  </a:gdLst>
                  <a:ahLst/>
                  <a:cxnLst>
                    <a:cxn ang="0">
                      <a:pos x="T0" y="T1"/>
                    </a:cxn>
                    <a:cxn ang="0">
                      <a:pos x="T2" y="T3"/>
                    </a:cxn>
                    <a:cxn ang="0">
                      <a:pos x="T4" y="T5"/>
                    </a:cxn>
                    <a:cxn ang="0">
                      <a:pos x="T6" y="T7"/>
                    </a:cxn>
                    <a:cxn ang="0">
                      <a:pos x="T8" y="T9"/>
                    </a:cxn>
                  </a:cxnLst>
                  <a:rect l="0" t="0" r="r" b="b"/>
                  <a:pathLst>
                    <a:path w="22" h="22">
                      <a:moveTo>
                        <a:pt x="0" y="11"/>
                      </a:moveTo>
                      <a:lnTo>
                        <a:pt x="11" y="22"/>
                      </a:lnTo>
                      <a:lnTo>
                        <a:pt x="22" y="11"/>
                      </a:lnTo>
                      <a:lnTo>
                        <a:pt x="11"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5" name="Freeform 327"/>
                <p:cNvSpPr>
                  <a:spLocks/>
                </p:cNvSpPr>
                <p:nvPr/>
              </p:nvSpPr>
              <p:spPr bwMode="auto">
                <a:xfrm>
                  <a:off x="3742" y="2785"/>
                  <a:ext cx="17" cy="22"/>
                </a:xfrm>
                <a:custGeom>
                  <a:avLst/>
                  <a:gdLst>
                    <a:gd name="T0" fmla="*/ 0 w 17"/>
                    <a:gd name="T1" fmla="*/ 16 h 22"/>
                    <a:gd name="T2" fmla="*/ 11 w 17"/>
                    <a:gd name="T3" fmla="*/ 22 h 22"/>
                    <a:gd name="T4" fmla="*/ 17 w 17"/>
                    <a:gd name="T5" fmla="*/ 5 h 22"/>
                    <a:gd name="T6" fmla="*/ 6 w 17"/>
                    <a:gd name="T7" fmla="*/ 0 h 22"/>
                    <a:gd name="T8" fmla="*/ 0 w 17"/>
                    <a:gd name="T9" fmla="*/ 16 h 22"/>
                  </a:gdLst>
                  <a:ahLst/>
                  <a:cxnLst>
                    <a:cxn ang="0">
                      <a:pos x="T0" y="T1"/>
                    </a:cxn>
                    <a:cxn ang="0">
                      <a:pos x="T2" y="T3"/>
                    </a:cxn>
                    <a:cxn ang="0">
                      <a:pos x="T4" y="T5"/>
                    </a:cxn>
                    <a:cxn ang="0">
                      <a:pos x="T6" y="T7"/>
                    </a:cxn>
                    <a:cxn ang="0">
                      <a:pos x="T8" y="T9"/>
                    </a:cxn>
                  </a:cxnLst>
                  <a:rect l="0" t="0" r="r" b="b"/>
                  <a:pathLst>
                    <a:path w="17" h="22">
                      <a:moveTo>
                        <a:pt x="0" y="16"/>
                      </a:moveTo>
                      <a:lnTo>
                        <a:pt x="11" y="22"/>
                      </a:lnTo>
                      <a:lnTo>
                        <a:pt x="17" y="5"/>
                      </a:lnTo>
                      <a:lnTo>
                        <a:pt x="6"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6" name="Rectangle 328"/>
                <p:cNvSpPr>
                  <a:spLocks noChangeArrowheads="1"/>
                </p:cNvSpPr>
                <p:nvPr/>
              </p:nvSpPr>
              <p:spPr bwMode="auto">
                <a:xfrm>
                  <a:off x="3759" y="2735"/>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497" name="Freeform 329"/>
                <p:cNvSpPr>
                  <a:spLocks/>
                </p:cNvSpPr>
                <p:nvPr/>
              </p:nvSpPr>
              <p:spPr bwMode="auto">
                <a:xfrm>
                  <a:off x="3759" y="2713"/>
                  <a:ext cx="16" cy="22"/>
                </a:xfrm>
                <a:custGeom>
                  <a:avLst/>
                  <a:gdLst>
                    <a:gd name="T0" fmla="*/ 0 w 16"/>
                    <a:gd name="T1" fmla="*/ 16 h 22"/>
                    <a:gd name="T2" fmla="*/ 11 w 16"/>
                    <a:gd name="T3" fmla="*/ 22 h 22"/>
                    <a:gd name="T4" fmla="*/ 16 w 16"/>
                    <a:gd name="T5" fmla="*/ 5 h 22"/>
                    <a:gd name="T6" fmla="*/ 5 w 16"/>
                    <a:gd name="T7" fmla="*/ 0 h 22"/>
                    <a:gd name="T8" fmla="*/ 0 w 16"/>
                    <a:gd name="T9" fmla="*/ 16 h 22"/>
                  </a:gdLst>
                  <a:ahLst/>
                  <a:cxnLst>
                    <a:cxn ang="0">
                      <a:pos x="T0" y="T1"/>
                    </a:cxn>
                    <a:cxn ang="0">
                      <a:pos x="T2" y="T3"/>
                    </a:cxn>
                    <a:cxn ang="0">
                      <a:pos x="T4" y="T5"/>
                    </a:cxn>
                    <a:cxn ang="0">
                      <a:pos x="T6" y="T7"/>
                    </a:cxn>
                    <a:cxn ang="0">
                      <a:pos x="T8" y="T9"/>
                    </a:cxn>
                  </a:cxnLst>
                  <a:rect l="0" t="0" r="r" b="b"/>
                  <a:pathLst>
                    <a:path w="16" h="22">
                      <a:moveTo>
                        <a:pt x="0" y="16"/>
                      </a:moveTo>
                      <a:lnTo>
                        <a:pt x="11" y="22"/>
                      </a:lnTo>
                      <a:lnTo>
                        <a:pt x="16" y="5"/>
                      </a:lnTo>
                      <a:lnTo>
                        <a:pt x="5"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8" name="Freeform 330"/>
                <p:cNvSpPr>
                  <a:spLocks/>
                </p:cNvSpPr>
                <p:nvPr/>
              </p:nvSpPr>
              <p:spPr bwMode="auto">
                <a:xfrm>
                  <a:off x="3786" y="2630"/>
                  <a:ext cx="17" cy="27"/>
                </a:xfrm>
                <a:custGeom>
                  <a:avLst/>
                  <a:gdLst>
                    <a:gd name="T0" fmla="*/ 0 w 17"/>
                    <a:gd name="T1" fmla="*/ 27 h 27"/>
                    <a:gd name="T2" fmla="*/ 11 w 17"/>
                    <a:gd name="T3" fmla="*/ 27 h 27"/>
                    <a:gd name="T4" fmla="*/ 17 w 17"/>
                    <a:gd name="T5" fmla="*/ 0 h 27"/>
                    <a:gd name="T6" fmla="*/ 6 w 17"/>
                    <a:gd name="T7" fmla="*/ 0 h 27"/>
                    <a:gd name="T8" fmla="*/ 0 w 17"/>
                    <a:gd name="T9" fmla="*/ 27 h 27"/>
                  </a:gdLst>
                  <a:ahLst/>
                  <a:cxnLst>
                    <a:cxn ang="0">
                      <a:pos x="T0" y="T1"/>
                    </a:cxn>
                    <a:cxn ang="0">
                      <a:pos x="T2" y="T3"/>
                    </a:cxn>
                    <a:cxn ang="0">
                      <a:pos x="T4" y="T5"/>
                    </a:cxn>
                    <a:cxn ang="0">
                      <a:pos x="T6" y="T7"/>
                    </a:cxn>
                    <a:cxn ang="0">
                      <a:pos x="T8" y="T9"/>
                    </a:cxn>
                  </a:cxnLst>
                  <a:rect l="0" t="0" r="r" b="b"/>
                  <a:pathLst>
                    <a:path w="17" h="27">
                      <a:moveTo>
                        <a:pt x="0" y="27"/>
                      </a:moveTo>
                      <a:lnTo>
                        <a:pt x="11" y="27"/>
                      </a:lnTo>
                      <a:lnTo>
                        <a:pt x="17" y="0"/>
                      </a:lnTo>
                      <a:lnTo>
                        <a:pt x="6"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499" name="Rectangle 331"/>
                <p:cNvSpPr>
                  <a:spLocks noChangeArrowheads="1"/>
                </p:cNvSpPr>
                <p:nvPr/>
              </p:nvSpPr>
              <p:spPr bwMode="auto">
                <a:xfrm>
                  <a:off x="3809" y="256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00" name="Freeform 332"/>
                <p:cNvSpPr>
                  <a:spLocks/>
                </p:cNvSpPr>
                <p:nvPr/>
              </p:nvSpPr>
              <p:spPr bwMode="auto">
                <a:xfrm>
                  <a:off x="3825" y="2486"/>
                  <a:ext cx="17" cy="28"/>
                </a:xfrm>
                <a:custGeom>
                  <a:avLst/>
                  <a:gdLst>
                    <a:gd name="T0" fmla="*/ 0 w 17"/>
                    <a:gd name="T1" fmla="*/ 22 h 28"/>
                    <a:gd name="T2" fmla="*/ 11 w 17"/>
                    <a:gd name="T3" fmla="*/ 28 h 28"/>
                    <a:gd name="T4" fmla="*/ 17 w 17"/>
                    <a:gd name="T5" fmla="*/ 5 h 28"/>
                    <a:gd name="T6" fmla="*/ 6 w 17"/>
                    <a:gd name="T7" fmla="*/ 0 h 28"/>
                    <a:gd name="T8" fmla="*/ 0 w 17"/>
                    <a:gd name="T9" fmla="*/ 22 h 28"/>
                  </a:gdLst>
                  <a:ahLst/>
                  <a:cxnLst>
                    <a:cxn ang="0">
                      <a:pos x="T0" y="T1"/>
                    </a:cxn>
                    <a:cxn ang="0">
                      <a:pos x="T2" y="T3"/>
                    </a:cxn>
                    <a:cxn ang="0">
                      <a:pos x="T4" y="T5"/>
                    </a:cxn>
                    <a:cxn ang="0">
                      <a:pos x="T6" y="T7"/>
                    </a:cxn>
                    <a:cxn ang="0">
                      <a:pos x="T8" y="T9"/>
                    </a:cxn>
                  </a:cxnLst>
                  <a:rect l="0" t="0" r="r" b="b"/>
                  <a:pathLst>
                    <a:path w="17" h="28">
                      <a:moveTo>
                        <a:pt x="0" y="22"/>
                      </a:moveTo>
                      <a:lnTo>
                        <a:pt x="11" y="28"/>
                      </a:lnTo>
                      <a:lnTo>
                        <a:pt x="17" y="5"/>
                      </a:lnTo>
                      <a:lnTo>
                        <a:pt x="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1" name="Freeform 333"/>
                <p:cNvSpPr>
                  <a:spLocks/>
                </p:cNvSpPr>
                <p:nvPr/>
              </p:nvSpPr>
              <p:spPr bwMode="auto">
                <a:xfrm>
                  <a:off x="3842" y="2420"/>
                  <a:ext cx="16" cy="22"/>
                </a:xfrm>
                <a:custGeom>
                  <a:avLst/>
                  <a:gdLst>
                    <a:gd name="T0" fmla="*/ 0 w 16"/>
                    <a:gd name="T1" fmla="*/ 16 h 22"/>
                    <a:gd name="T2" fmla="*/ 11 w 16"/>
                    <a:gd name="T3" fmla="*/ 22 h 22"/>
                    <a:gd name="T4" fmla="*/ 16 w 16"/>
                    <a:gd name="T5" fmla="*/ 5 h 22"/>
                    <a:gd name="T6" fmla="*/ 5 w 16"/>
                    <a:gd name="T7" fmla="*/ 0 h 22"/>
                    <a:gd name="T8" fmla="*/ 0 w 16"/>
                    <a:gd name="T9" fmla="*/ 16 h 22"/>
                  </a:gdLst>
                  <a:ahLst/>
                  <a:cxnLst>
                    <a:cxn ang="0">
                      <a:pos x="T0" y="T1"/>
                    </a:cxn>
                    <a:cxn ang="0">
                      <a:pos x="T2" y="T3"/>
                    </a:cxn>
                    <a:cxn ang="0">
                      <a:pos x="T4" y="T5"/>
                    </a:cxn>
                    <a:cxn ang="0">
                      <a:pos x="T6" y="T7"/>
                    </a:cxn>
                    <a:cxn ang="0">
                      <a:pos x="T8" y="T9"/>
                    </a:cxn>
                  </a:cxnLst>
                  <a:rect l="0" t="0" r="r" b="b"/>
                  <a:pathLst>
                    <a:path w="16" h="22">
                      <a:moveTo>
                        <a:pt x="0" y="16"/>
                      </a:moveTo>
                      <a:lnTo>
                        <a:pt x="11" y="22"/>
                      </a:lnTo>
                      <a:lnTo>
                        <a:pt x="16" y="5"/>
                      </a:lnTo>
                      <a:lnTo>
                        <a:pt x="5"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2" name="Freeform 334"/>
                <p:cNvSpPr>
                  <a:spLocks/>
                </p:cNvSpPr>
                <p:nvPr/>
              </p:nvSpPr>
              <p:spPr bwMode="auto">
                <a:xfrm>
                  <a:off x="3847" y="2403"/>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3" name="Freeform 335"/>
                <p:cNvSpPr>
                  <a:spLocks/>
                </p:cNvSpPr>
                <p:nvPr/>
              </p:nvSpPr>
              <p:spPr bwMode="auto">
                <a:xfrm>
                  <a:off x="3864" y="2342"/>
                  <a:ext cx="17" cy="17"/>
                </a:xfrm>
                <a:custGeom>
                  <a:avLst/>
                  <a:gdLst>
                    <a:gd name="T0" fmla="*/ 0 w 17"/>
                    <a:gd name="T1" fmla="*/ 11 h 17"/>
                    <a:gd name="T2" fmla="*/ 11 w 17"/>
                    <a:gd name="T3" fmla="*/ 17 h 17"/>
                    <a:gd name="T4" fmla="*/ 17 w 17"/>
                    <a:gd name="T5" fmla="*/ 6 h 17"/>
                    <a:gd name="T6" fmla="*/ 5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4" name="Freeform 336"/>
                <p:cNvSpPr>
                  <a:spLocks/>
                </p:cNvSpPr>
                <p:nvPr/>
              </p:nvSpPr>
              <p:spPr bwMode="auto">
                <a:xfrm>
                  <a:off x="3869" y="2331"/>
                  <a:ext cx="17" cy="17"/>
                </a:xfrm>
                <a:custGeom>
                  <a:avLst/>
                  <a:gdLst>
                    <a:gd name="T0" fmla="*/ 0 w 17"/>
                    <a:gd name="T1" fmla="*/ 11 h 17"/>
                    <a:gd name="T2" fmla="*/ 12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2"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5" name="Rectangle 337"/>
                <p:cNvSpPr>
                  <a:spLocks noChangeArrowheads="1"/>
                </p:cNvSpPr>
                <p:nvPr/>
              </p:nvSpPr>
              <p:spPr bwMode="auto">
                <a:xfrm>
                  <a:off x="3886" y="2281"/>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06" name="Freeform 338"/>
                <p:cNvSpPr>
                  <a:spLocks/>
                </p:cNvSpPr>
                <p:nvPr/>
              </p:nvSpPr>
              <p:spPr bwMode="auto">
                <a:xfrm>
                  <a:off x="3886" y="2265"/>
                  <a:ext cx="17" cy="16"/>
                </a:xfrm>
                <a:custGeom>
                  <a:avLst/>
                  <a:gdLst>
                    <a:gd name="T0" fmla="*/ 0 w 17"/>
                    <a:gd name="T1" fmla="*/ 11 h 16"/>
                    <a:gd name="T2" fmla="*/ 11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7" name="Freeform 339"/>
                <p:cNvSpPr>
                  <a:spLocks/>
                </p:cNvSpPr>
                <p:nvPr/>
              </p:nvSpPr>
              <p:spPr bwMode="auto">
                <a:xfrm>
                  <a:off x="3903" y="2187"/>
                  <a:ext cx="16" cy="28"/>
                </a:xfrm>
                <a:custGeom>
                  <a:avLst/>
                  <a:gdLst>
                    <a:gd name="T0" fmla="*/ 0 w 16"/>
                    <a:gd name="T1" fmla="*/ 28 h 28"/>
                    <a:gd name="T2" fmla="*/ 11 w 16"/>
                    <a:gd name="T3" fmla="*/ 28 h 28"/>
                    <a:gd name="T4" fmla="*/ 16 w 16"/>
                    <a:gd name="T5" fmla="*/ 0 h 28"/>
                    <a:gd name="T6" fmla="*/ 5 w 16"/>
                    <a:gd name="T7" fmla="*/ 0 h 28"/>
                    <a:gd name="T8" fmla="*/ 0 w 16"/>
                    <a:gd name="T9" fmla="*/ 28 h 28"/>
                  </a:gdLst>
                  <a:ahLst/>
                  <a:cxnLst>
                    <a:cxn ang="0">
                      <a:pos x="T0" y="T1"/>
                    </a:cxn>
                    <a:cxn ang="0">
                      <a:pos x="T2" y="T3"/>
                    </a:cxn>
                    <a:cxn ang="0">
                      <a:pos x="T4" y="T5"/>
                    </a:cxn>
                    <a:cxn ang="0">
                      <a:pos x="T6" y="T7"/>
                    </a:cxn>
                    <a:cxn ang="0">
                      <a:pos x="T8" y="T9"/>
                    </a:cxn>
                  </a:cxnLst>
                  <a:rect l="0" t="0" r="r" b="b"/>
                  <a:pathLst>
                    <a:path w="16" h="28">
                      <a:moveTo>
                        <a:pt x="0" y="28"/>
                      </a:moveTo>
                      <a:lnTo>
                        <a:pt x="11" y="28"/>
                      </a:lnTo>
                      <a:lnTo>
                        <a:pt x="16" y="0"/>
                      </a:lnTo>
                      <a:lnTo>
                        <a:pt x="5" y="0"/>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8" name="Freeform 340"/>
                <p:cNvSpPr>
                  <a:spLocks/>
                </p:cNvSpPr>
                <p:nvPr/>
              </p:nvSpPr>
              <p:spPr bwMode="auto">
                <a:xfrm>
                  <a:off x="3930" y="2104"/>
                  <a:ext cx="17" cy="28"/>
                </a:xfrm>
                <a:custGeom>
                  <a:avLst/>
                  <a:gdLst>
                    <a:gd name="T0" fmla="*/ 0 w 17"/>
                    <a:gd name="T1" fmla="*/ 28 h 28"/>
                    <a:gd name="T2" fmla="*/ 11 w 17"/>
                    <a:gd name="T3" fmla="*/ 28 h 28"/>
                    <a:gd name="T4" fmla="*/ 17 w 17"/>
                    <a:gd name="T5" fmla="*/ 0 h 28"/>
                    <a:gd name="T6" fmla="*/ 6 w 17"/>
                    <a:gd name="T7" fmla="*/ 0 h 28"/>
                    <a:gd name="T8" fmla="*/ 0 w 17"/>
                    <a:gd name="T9" fmla="*/ 28 h 28"/>
                  </a:gdLst>
                  <a:ahLst/>
                  <a:cxnLst>
                    <a:cxn ang="0">
                      <a:pos x="T0" y="T1"/>
                    </a:cxn>
                    <a:cxn ang="0">
                      <a:pos x="T2" y="T3"/>
                    </a:cxn>
                    <a:cxn ang="0">
                      <a:pos x="T4" y="T5"/>
                    </a:cxn>
                    <a:cxn ang="0">
                      <a:pos x="T6" y="T7"/>
                    </a:cxn>
                    <a:cxn ang="0">
                      <a:pos x="T8" y="T9"/>
                    </a:cxn>
                  </a:cxnLst>
                  <a:rect l="0" t="0" r="r" b="b"/>
                  <a:pathLst>
                    <a:path w="17" h="28">
                      <a:moveTo>
                        <a:pt x="0" y="28"/>
                      </a:moveTo>
                      <a:lnTo>
                        <a:pt x="11" y="28"/>
                      </a:lnTo>
                      <a:lnTo>
                        <a:pt x="17" y="0"/>
                      </a:lnTo>
                      <a:lnTo>
                        <a:pt x="6" y="0"/>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09" name="Rectangle 341"/>
                <p:cNvSpPr>
                  <a:spLocks noChangeArrowheads="1"/>
                </p:cNvSpPr>
                <p:nvPr/>
              </p:nvSpPr>
              <p:spPr bwMode="auto">
                <a:xfrm>
                  <a:off x="3952" y="2049"/>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10" name="Freeform 342"/>
                <p:cNvSpPr>
                  <a:spLocks/>
                </p:cNvSpPr>
                <p:nvPr/>
              </p:nvSpPr>
              <p:spPr bwMode="auto">
                <a:xfrm>
                  <a:off x="3952" y="2027"/>
                  <a:ext cx="17" cy="22"/>
                </a:xfrm>
                <a:custGeom>
                  <a:avLst/>
                  <a:gdLst>
                    <a:gd name="T0" fmla="*/ 0 w 17"/>
                    <a:gd name="T1" fmla="*/ 17 h 22"/>
                    <a:gd name="T2" fmla="*/ 12 w 17"/>
                    <a:gd name="T3" fmla="*/ 22 h 22"/>
                    <a:gd name="T4" fmla="*/ 17 w 17"/>
                    <a:gd name="T5" fmla="*/ 5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2" y="22"/>
                      </a:lnTo>
                      <a:lnTo>
                        <a:pt x="17" y="5"/>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11" name="Rectangle 343"/>
                <p:cNvSpPr>
                  <a:spLocks noChangeArrowheads="1"/>
                </p:cNvSpPr>
                <p:nvPr/>
              </p:nvSpPr>
              <p:spPr bwMode="auto">
                <a:xfrm>
                  <a:off x="3980" y="1977"/>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12" name="Freeform 344"/>
                <p:cNvSpPr>
                  <a:spLocks/>
                </p:cNvSpPr>
                <p:nvPr/>
              </p:nvSpPr>
              <p:spPr bwMode="auto">
                <a:xfrm>
                  <a:off x="3980" y="1955"/>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13" name="Freeform 345"/>
                <p:cNvSpPr>
                  <a:spLocks/>
                </p:cNvSpPr>
                <p:nvPr/>
              </p:nvSpPr>
              <p:spPr bwMode="auto">
                <a:xfrm>
                  <a:off x="4013" y="1878"/>
                  <a:ext cx="17" cy="16"/>
                </a:xfrm>
                <a:custGeom>
                  <a:avLst/>
                  <a:gdLst>
                    <a:gd name="T0" fmla="*/ 0 w 17"/>
                    <a:gd name="T1" fmla="*/ 11 h 16"/>
                    <a:gd name="T2" fmla="*/ 11 w 17"/>
                    <a:gd name="T3" fmla="*/ 16 h 16"/>
                    <a:gd name="T4" fmla="*/ 17 w 17"/>
                    <a:gd name="T5" fmla="*/ 5 h 16"/>
                    <a:gd name="T6" fmla="*/ 6 w 17"/>
                    <a:gd name="T7" fmla="*/ 0 h 16"/>
                    <a:gd name="T8" fmla="*/ 0 w 17"/>
                    <a:gd name="T9" fmla="*/ 11 h 16"/>
                  </a:gdLst>
                  <a:ahLst/>
                  <a:cxnLst>
                    <a:cxn ang="0">
                      <a:pos x="T0" y="T1"/>
                    </a:cxn>
                    <a:cxn ang="0">
                      <a:pos x="T2" y="T3"/>
                    </a:cxn>
                    <a:cxn ang="0">
                      <a:pos x="T4" y="T5"/>
                    </a:cxn>
                    <a:cxn ang="0">
                      <a:pos x="T6" y="T7"/>
                    </a:cxn>
                    <a:cxn ang="0">
                      <a:pos x="T8" y="T9"/>
                    </a:cxn>
                  </a:cxnLst>
                  <a:rect l="0" t="0" r="r" b="b"/>
                  <a:pathLst>
                    <a:path w="17" h="16">
                      <a:moveTo>
                        <a:pt x="0" y="11"/>
                      </a:moveTo>
                      <a:lnTo>
                        <a:pt x="11" y="16"/>
                      </a:lnTo>
                      <a:lnTo>
                        <a:pt x="17" y="5"/>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14" name="Freeform 346"/>
                <p:cNvSpPr>
                  <a:spLocks/>
                </p:cNvSpPr>
                <p:nvPr/>
              </p:nvSpPr>
              <p:spPr bwMode="auto">
                <a:xfrm>
                  <a:off x="4019" y="1867"/>
                  <a:ext cx="16" cy="16"/>
                </a:xfrm>
                <a:custGeom>
                  <a:avLst/>
                  <a:gdLst>
                    <a:gd name="T0" fmla="*/ 0 w 16"/>
                    <a:gd name="T1" fmla="*/ 11 h 16"/>
                    <a:gd name="T2" fmla="*/ 11 w 16"/>
                    <a:gd name="T3" fmla="*/ 16 h 16"/>
                    <a:gd name="T4" fmla="*/ 16 w 16"/>
                    <a:gd name="T5" fmla="*/ 5 h 16"/>
                    <a:gd name="T6" fmla="*/ 5 w 16"/>
                    <a:gd name="T7" fmla="*/ 0 h 16"/>
                    <a:gd name="T8" fmla="*/ 0 w 16"/>
                    <a:gd name="T9" fmla="*/ 11 h 16"/>
                  </a:gdLst>
                  <a:ahLst/>
                  <a:cxnLst>
                    <a:cxn ang="0">
                      <a:pos x="T0" y="T1"/>
                    </a:cxn>
                    <a:cxn ang="0">
                      <a:pos x="T2" y="T3"/>
                    </a:cxn>
                    <a:cxn ang="0">
                      <a:pos x="T4" y="T5"/>
                    </a:cxn>
                    <a:cxn ang="0">
                      <a:pos x="T6" y="T7"/>
                    </a:cxn>
                    <a:cxn ang="0">
                      <a:pos x="T8" y="T9"/>
                    </a:cxn>
                  </a:cxnLst>
                  <a:rect l="0" t="0" r="r" b="b"/>
                  <a:pathLst>
                    <a:path w="16" h="16">
                      <a:moveTo>
                        <a:pt x="0" y="11"/>
                      </a:moveTo>
                      <a:lnTo>
                        <a:pt x="11" y="16"/>
                      </a:lnTo>
                      <a:lnTo>
                        <a:pt x="16" y="5"/>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15" name="Freeform 347"/>
                <p:cNvSpPr>
                  <a:spLocks/>
                </p:cNvSpPr>
                <p:nvPr/>
              </p:nvSpPr>
              <p:spPr bwMode="auto">
                <a:xfrm>
                  <a:off x="4047" y="1800"/>
                  <a:ext cx="27" cy="33"/>
                </a:xfrm>
                <a:custGeom>
                  <a:avLst/>
                  <a:gdLst>
                    <a:gd name="T0" fmla="*/ 0 w 27"/>
                    <a:gd name="T1" fmla="*/ 22 h 33"/>
                    <a:gd name="T2" fmla="*/ 11 w 27"/>
                    <a:gd name="T3" fmla="*/ 33 h 33"/>
                    <a:gd name="T4" fmla="*/ 27 w 27"/>
                    <a:gd name="T5" fmla="*/ 11 h 33"/>
                    <a:gd name="T6" fmla="*/ 16 w 27"/>
                    <a:gd name="T7" fmla="*/ 0 h 33"/>
                    <a:gd name="T8" fmla="*/ 0 w 27"/>
                    <a:gd name="T9" fmla="*/ 22 h 33"/>
                  </a:gdLst>
                  <a:ahLst/>
                  <a:cxnLst>
                    <a:cxn ang="0">
                      <a:pos x="T0" y="T1"/>
                    </a:cxn>
                    <a:cxn ang="0">
                      <a:pos x="T2" y="T3"/>
                    </a:cxn>
                    <a:cxn ang="0">
                      <a:pos x="T4" y="T5"/>
                    </a:cxn>
                    <a:cxn ang="0">
                      <a:pos x="T6" y="T7"/>
                    </a:cxn>
                    <a:cxn ang="0">
                      <a:pos x="T8" y="T9"/>
                    </a:cxn>
                  </a:cxnLst>
                  <a:rect l="0" t="0" r="r" b="b"/>
                  <a:pathLst>
                    <a:path w="27" h="33">
                      <a:moveTo>
                        <a:pt x="0" y="22"/>
                      </a:moveTo>
                      <a:lnTo>
                        <a:pt x="11" y="33"/>
                      </a:lnTo>
                      <a:lnTo>
                        <a:pt x="27" y="11"/>
                      </a:lnTo>
                      <a:lnTo>
                        <a:pt x="1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16" name="Rectangle 348"/>
                <p:cNvSpPr>
                  <a:spLocks noChangeArrowheads="1"/>
                </p:cNvSpPr>
                <p:nvPr/>
              </p:nvSpPr>
              <p:spPr bwMode="auto">
                <a:xfrm>
                  <a:off x="4119" y="176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17" name="Rectangle 349"/>
                <p:cNvSpPr>
                  <a:spLocks noChangeArrowheads="1"/>
                </p:cNvSpPr>
                <p:nvPr/>
              </p:nvSpPr>
              <p:spPr bwMode="auto">
                <a:xfrm>
                  <a:off x="4130" y="1761"/>
                  <a:ext cx="1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18" name="Rectangle 350"/>
                <p:cNvSpPr>
                  <a:spLocks noChangeArrowheads="1"/>
                </p:cNvSpPr>
                <p:nvPr/>
              </p:nvSpPr>
              <p:spPr bwMode="auto">
                <a:xfrm>
                  <a:off x="4179" y="1795"/>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19" name="Freeform 351"/>
                <p:cNvSpPr>
                  <a:spLocks/>
                </p:cNvSpPr>
                <p:nvPr/>
              </p:nvSpPr>
              <p:spPr bwMode="auto">
                <a:xfrm>
                  <a:off x="4179" y="1800"/>
                  <a:ext cx="23" cy="22"/>
                </a:xfrm>
                <a:custGeom>
                  <a:avLst/>
                  <a:gdLst>
                    <a:gd name="T0" fmla="*/ 0 w 23"/>
                    <a:gd name="T1" fmla="*/ 6 h 22"/>
                    <a:gd name="T2" fmla="*/ 11 w 23"/>
                    <a:gd name="T3" fmla="*/ 0 h 22"/>
                    <a:gd name="T4" fmla="*/ 23 w 23"/>
                    <a:gd name="T5" fmla="*/ 17 h 22"/>
                    <a:gd name="T6" fmla="*/ 11 w 23"/>
                    <a:gd name="T7" fmla="*/ 22 h 22"/>
                    <a:gd name="T8" fmla="*/ 0 w 23"/>
                    <a:gd name="T9" fmla="*/ 6 h 22"/>
                  </a:gdLst>
                  <a:ahLst/>
                  <a:cxnLst>
                    <a:cxn ang="0">
                      <a:pos x="T0" y="T1"/>
                    </a:cxn>
                    <a:cxn ang="0">
                      <a:pos x="T2" y="T3"/>
                    </a:cxn>
                    <a:cxn ang="0">
                      <a:pos x="T4" y="T5"/>
                    </a:cxn>
                    <a:cxn ang="0">
                      <a:pos x="T6" y="T7"/>
                    </a:cxn>
                    <a:cxn ang="0">
                      <a:pos x="T8" y="T9"/>
                    </a:cxn>
                  </a:cxnLst>
                  <a:rect l="0" t="0" r="r" b="b"/>
                  <a:pathLst>
                    <a:path w="23" h="22">
                      <a:moveTo>
                        <a:pt x="0" y="6"/>
                      </a:moveTo>
                      <a:lnTo>
                        <a:pt x="11" y="0"/>
                      </a:lnTo>
                      <a:lnTo>
                        <a:pt x="23"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0" name="Freeform 352"/>
                <p:cNvSpPr>
                  <a:spLocks/>
                </p:cNvSpPr>
                <p:nvPr/>
              </p:nvSpPr>
              <p:spPr bwMode="auto">
                <a:xfrm>
                  <a:off x="4224" y="1867"/>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1" name="Freeform 353"/>
                <p:cNvSpPr>
                  <a:spLocks/>
                </p:cNvSpPr>
                <p:nvPr/>
              </p:nvSpPr>
              <p:spPr bwMode="auto">
                <a:xfrm>
                  <a:off x="4229" y="1878"/>
                  <a:ext cx="22" cy="22"/>
                </a:xfrm>
                <a:custGeom>
                  <a:avLst/>
                  <a:gdLst>
                    <a:gd name="T0" fmla="*/ 0 w 22"/>
                    <a:gd name="T1" fmla="*/ 5 h 22"/>
                    <a:gd name="T2" fmla="*/ 11 w 22"/>
                    <a:gd name="T3" fmla="*/ 0 h 22"/>
                    <a:gd name="T4" fmla="*/ 22 w 22"/>
                    <a:gd name="T5" fmla="*/ 16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6"/>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2" name="Freeform 354"/>
                <p:cNvSpPr>
                  <a:spLocks/>
                </p:cNvSpPr>
                <p:nvPr/>
              </p:nvSpPr>
              <p:spPr bwMode="auto">
                <a:xfrm>
                  <a:off x="4262" y="1961"/>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3" name="Freeform 355"/>
                <p:cNvSpPr>
                  <a:spLocks/>
                </p:cNvSpPr>
                <p:nvPr/>
              </p:nvSpPr>
              <p:spPr bwMode="auto">
                <a:xfrm>
                  <a:off x="4268" y="1977"/>
                  <a:ext cx="17" cy="17"/>
                </a:xfrm>
                <a:custGeom>
                  <a:avLst/>
                  <a:gdLst>
                    <a:gd name="T0" fmla="*/ 0 w 17"/>
                    <a:gd name="T1" fmla="*/ 6 h 17"/>
                    <a:gd name="T2" fmla="*/ 11 w 17"/>
                    <a:gd name="T3" fmla="*/ 0 h 17"/>
                    <a:gd name="T4" fmla="*/ 17 w 17"/>
                    <a:gd name="T5" fmla="*/ 11 h 17"/>
                    <a:gd name="T6" fmla="*/ 5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4" name="Rectangle 356"/>
                <p:cNvSpPr>
                  <a:spLocks noChangeArrowheads="1"/>
                </p:cNvSpPr>
                <p:nvPr/>
              </p:nvSpPr>
              <p:spPr bwMode="auto">
                <a:xfrm>
                  <a:off x="4290" y="2032"/>
                  <a:ext cx="1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25" name="Freeform 357"/>
                <p:cNvSpPr>
                  <a:spLocks/>
                </p:cNvSpPr>
                <p:nvPr/>
              </p:nvSpPr>
              <p:spPr bwMode="auto">
                <a:xfrm>
                  <a:off x="4290" y="2049"/>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6" name="Freeform 358"/>
                <p:cNvSpPr>
                  <a:spLocks/>
                </p:cNvSpPr>
                <p:nvPr/>
              </p:nvSpPr>
              <p:spPr bwMode="auto">
                <a:xfrm>
                  <a:off x="4296" y="2071"/>
                  <a:ext cx="22" cy="22"/>
                </a:xfrm>
                <a:custGeom>
                  <a:avLst/>
                  <a:gdLst>
                    <a:gd name="T0" fmla="*/ 0 w 22"/>
                    <a:gd name="T1" fmla="*/ 6 h 22"/>
                    <a:gd name="T2" fmla="*/ 11 w 22"/>
                    <a:gd name="T3" fmla="*/ 0 h 22"/>
                    <a:gd name="T4" fmla="*/ 22 w 22"/>
                    <a:gd name="T5" fmla="*/ 17 h 22"/>
                    <a:gd name="T6" fmla="*/ 11 w 22"/>
                    <a:gd name="T7" fmla="*/ 22 h 22"/>
                    <a:gd name="T8" fmla="*/ 0 w 22"/>
                    <a:gd name="T9" fmla="*/ 6 h 22"/>
                  </a:gdLst>
                  <a:ahLst/>
                  <a:cxnLst>
                    <a:cxn ang="0">
                      <a:pos x="T0" y="T1"/>
                    </a:cxn>
                    <a:cxn ang="0">
                      <a:pos x="T2" y="T3"/>
                    </a:cxn>
                    <a:cxn ang="0">
                      <a:pos x="T4" y="T5"/>
                    </a:cxn>
                    <a:cxn ang="0">
                      <a:pos x="T6" y="T7"/>
                    </a:cxn>
                    <a:cxn ang="0">
                      <a:pos x="T8" y="T9"/>
                    </a:cxn>
                  </a:cxnLst>
                  <a:rect l="0" t="0" r="r" b="b"/>
                  <a:pathLst>
                    <a:path w="22" h="22">
                      <a:moveTo>
                        <a:pt x="0" y="6"/>
                      </a:moveTo>
                      <a:lnTo>
                        <a:pt x="11" y="0"/>
                      </a:lnTo>
                      <a:lnTo>
                        <a:pt x="22" y="17"/>
                      </a:lnTo>
                      <a:lnTo>
                        <a:pt x="11"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7" name="Freeform 359"/>
                <p:cNvSpPr>
                  <a:spLocks/>
                </p:cNvSpPr>
                <p:nvPr/>
              </p:nvSpPr>
              <p:spPr bwMode="auto">
                <a:xfrm>
                  <a:off x="4307" y="2088"/>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28" name="Rectangle 360"/>
                <p:cNvSpPr>
                  <a:spLocks noChangeArrowheads="1"/>
                </p:cNvSpPr>
                <p:nvPr/>
              </p:nvSpPr>
              <p:spPr bwMode="auto">
                <a:xfrm>
                  <a:off x="4323" y="2143"/>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29" name="Freeform 361"/>
                <p:cNvSpPr>
                  <a:spLocks/>
                </p:cNvSpPr>
                <p:nvPr/>
              </p:nvSpPr>
              <p:spPr bwMode="auto">
                <a:xfrm>
                  <a:off x="4323" y="2154"/>
                  <a:ext cx="17" cy="22"/>
                </a:xfrm>
                <a:custGeom>
                  <a:avLst/>
                  <a:gdLst>
                    <a:gd name="T0" fmla="*/ 0 w 17"/>
                    <a:gd name="T1" fmla="*/ 6 h 22"/>
                    <a:gd name="T2" fmla="*/ 11 w 17"/>
                    <a:gd name="T3" fmla="*/ 0 h 22"/>
                    <a:gd name="T4" fmla="*/ 17 w 17"/>
                    <a:gd name="T5" fmla="*/ 17 h 22"/>
                    <a:gd name="T6" fmla="*/ 6 w 17"/>
                    <a:gd name="T7" fmla="*/ 22 h 22"/>
                    <a:gd name="T8" fmla="*/ 0 w 17"/>
                    <a:gd name="T9" fmla="*/ 6 h 22"/>
                  </a:gdLst>
                  <a:ahLst/>
                  <a:cxnLst>
                    <a:cxn ang="0">
                      <a:pos x="T0" y="T1"/>
                    </a:cxn>
                    <a:cxn ang="0">
                      <a:pos x="T2" y="T3"/>
                    </a:cxn>
                    <a:cxn ang="0">
                      <a:pos x="T4" y="T5"/>
                    </a:cxn>
                    <a:cxn ang="0">
                      <a:pos x="T6" y="T7"/>
                    </a:cxn>
                    <a:cxn ang="0">
                      <a:pos x="T8" y="T9"/>
                    </a:cxn>
                  </a:cxnLst>
                  <a:rect l="0" t="0" r="r" b="b"/>
                  <a:pathLst>
                    <a:path w="17" h="22">
                      <a:moveTo>
                        <a:pt x="0" y="6"/>
                      </a:moveTo>
                      <a:lnTo>
                        <a:pt x="11" y="0"/>
                      </a:lnTo>
                      <a:lnTo>
                        <a:pt x="17" y="17"/>
                      </a:lnTo>
                      <a:lnTo>
                        <a:pt x="6"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0" name="Freeform 362"/>
                <p:cNvSpPr>
                  <a:spLocks/>
                </p:cNvSpPr>
                <p:nvPr/>
              </p:nvSpPr>
              <p:spPr bwMode="auto">
                <a:xfrm>
                  <a:off x="4340" y="2215"/>
                  <a:ext cx="22" cy="28"/>
                </a:xfrm>
                <a:custGeom>
                  <a:avLst/>
                  <a:gdLst>
                    <a:gd name="T0" fmla="*/ 0 w 22"/>
                    <a:gd name="T1" fmla="*/ 5 h 28"/>
                    <a:gd name="T2" fmla="*/ 11 w 22"/>
                    <a:gd name="T3" fmla="*/ 0 h 28"/>
                    <a:gd name="T4" fmla="*/ 22 w 22"/>
                    <a:gd name="T5" fmla="*/ 22 h 28"/>
                    <a:gd name="T6" fmla="*/ 11 w 22"/>
                    <a:gd name="T7" fmla="*/ 28 h 28"/>
                    <a:gd name="T8" fmla="*/ 0 w 22"/>
                    <a:gd name="T9" fmla="*/ 5 h 28"/>
                  </a:gdLst>
                  <a:ahLst/>
                  <a:cxnLst>
                    <a:cxn ang="0">
                      <a:pos x="T0" y="T1"/>
                    </a:cxn>
                    <a:cxn ang="0">
                      <a:pos x="T2" y="T3"/>
                    </a:cxn>
                    <a:cxn ang="0">
                      <a:pos x="T4" y="T5"/>
                    </a:cxn>
                    <a:cxn ang="0">
                      <a:pos x="T6" y="T7"/>
                    </a:cxn>
                    <a:cxn ang="0">
                      <a:pos x="T8" y="T9"/>
                    </a:cxn>
                  </a:cxnLst>
                  <a:rect l="0" t="0" r="r" b="b"/>
                  <a:pathLst>
                    <a:path w="22" h="28">
                      <a:moveTo>
                        <a:pt x="0" y="5"/>
                      </a:moveTo>
                      <a:lnTo>
                        <a:pt x="11" y="0"/>
                      </a:lnTo>
                      <a:lnTo>
                        <a:pt x="22" y="22"/>
                      </a:lnTo>
                      <a:lnTo>
                        <a:pt x="11" y="2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1" name="Freeform 363"/>
                <p:cNvSpPr>
                  <a:spLocks/>
                </p:cNvSpPr>
                <p:nvPr/>
              </p:nvSpPr>
              <p:spPr bwMode="auto">
                <a:xfrm>
                  <a:off x="4357" y="2281"/>
                  <a:ext cx="22" cy="28"/>
                </a:xfrm>
                <a:custGeom>
                  <a:avLst/>
                  <a:gdLst>
                    <a:gd name="T0" fmla="*/ 0 w 22"/>
                    <a:gd name="T1" fmla="*/ 6 h 28"/>
                    <a:gd name="T2" fmla="*/ 11 w 22"/>
                    <a:gd name="T3" fmla="*/ 0 h 28"/>
                    <a:gd name="T4" fmla="*/ 22 w 22"/>
                    <a:gd name="T5" fmla="*/ 22 h 28"/>
                    <a:gd name="T6" fmla="*/ 11 w 22"/>
                    <a:gd name="T7" fmla="*/ 28 h 28"/>
                    <a:gd name="T8" fmla="*/ 0 w 22"/>
                    <a:gd name="T9" fmla="*/ 6 h 28"/>
                  </a:gdLst>
                  <a:ahLst/>
                  <a:cxnLst>
                    <a:cxn ang="0">
                      <a:pos x="T0" y="T1"/>
                    </a:cxn>
                    <a:cxn ang="0">
                      <a:pos x="T2" y="T3"/>
                    </a:cxn>
                    <a:cxn ang="0">
                      <a:pos x="T4" y="T5"/>
                    </a:cxn>
                    <a:cxn ang="0">
                      <a:pos x="T6" y="T7"/>
                    </a:cxn>
                    <a:cxn ang="0">
                      <a:pos x="T8" y="T9"/>
                    </a:cxn>
                  </a:cxnLst>
                  <a:rect l="0" t="0" r="r" b="b"/>
                  <a:pathLst>
                    <a:path w="22" h="28">
                      <a:moveTo>
                        <a:pt x="0" y="6"/>
                      </a:moveTo>
                      <a:lnTo>
                        <a:pt x="11" y="0"/>
                      </a:lnTo>
                      <a:lnTo>
                        <a:pt x="22" y="22"/>
                      </a:lnTo>
                      <a:lnTo>
                        <a:pt x="11" y="2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2" name="Freeform 364"/>
                <p:cNvSpPr>
                  <a:spLocks/>
                </p:cNvSpPr>
                <p:nvPr/>
              </p:nvSpPr>
              <p:spPr bwMode="auto">
                <a:xfrm>
                  <a:off x="4379" y="2353"/>
                  <a:ext cx="16" cy="28"/>
                </a:xfrm>
                <a:custGeom>
                  <a:avLst/>
                  <a:gdLst>
                    <a:gd name="T0" fmla="*/ 0 w 16"/>
                    <a:gd name="T1" fmla="*/ 0 h 28"/>
                    <a:gd name="T2" fmla="*/ 11 w 16"/>
                    <a:gd name="T3" fmla="*/ 0 h 28"/>
                    <a:gd name="T4" fmla="*/ 16 w 16"/>
                    <a:gd name="T5" fmla="*/ 28 h 28"/>
                    <a:gd name="T6" fmla="*/ 5 w 16"/>
                    <a:gd name="T7" fmla="*/ 28 h 28"/>
                    <a:gd name="T8" fmla="*/ 0 w 16"/>
                    <a:gd name="T9" fmla="*/ 0 h 28"/>
                  </a:gdLst>
                  <a:ahLst/>
                  <a:cxnLst>
                    <a:cxn ang="0">
                      <a:pos x="T0" y="T1"/>
                    </a:cxn>
                    <a:cxn ang="0">
                      <a:pos x="T2" y="T3"/>
                    </a:cxn>
                    <a:cxn ang="0">
                      <a:pos x="T4" y="T5"/>
                    </a:cxn>
                    <a:cxn ang="0">
                      <a:pos x="T6" y="T7"/>
                    </a:cxn>
                    <a:cxn ang="0">
                      <a:pos x="T8" y="T9"/>
                    </a:cxn>
                  </a:cxnLst>
                  <a:rect l="0" t="0" r="r" b="b"/>
                  <a:pathLst>
                    <a:path w="16" h="28">
                      <a:moveTo>
                        <a:pt x="0" y="0"/>
                      </a:moveTo>
                      <a:lnTo>
                        <a:pt x="11" y="0"/>
                      </a:lnTo>
                      <a:lnTo>
                        <a:pt x="16" y="28"/>
                      </a:lnTo>
                      <a:lnTo>
                        <a:pt x="5" y="2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3" name="Freeform 365"/>
                <p:cNvSpPr>
                  <a:spLocks/>
                </p:cNvSpPr>
                <p:nvPr/>
              </p:nvSpPr>
              <p:spPr bwMode="auto">
                <a:xfrm>
                  <a:off x="4401" y="2425"/>
                  <a:ext cx="16" cy="22"/>
                </a:xfrm>
                <a:custGeom>
                  <a:avLst/>
                  <a:gdLst>
                    <a:gd name="T0" fmla="*/ 0 w 16"/>
                    <a:gd name="T1" fmla="*/ 6 h 22"/>
                    <a:gd name="T2" fmla="*/ 11 w 16"/>
                    <a:gd name="T3" fmla="*/ 0 h 22"/>
                    <a:gd name="T4" fmla="*/ 16 w 16"/>
                    <a:gd name="T5" fmla="*/ 17 h 22"/>
                    <a:gd name="T6" fmla="*/ 5 w 16"/>
                    <a:gd name="T7" fmla="*/ 22 h 22"/>
                    <a:gd name="T8" fmla="*/ 0 w 16"/>
                    <a:gd name="T9" fmla="*/ 6 h 22"/>
                  </a:gdLst>
                  <a:ahLst/>
                  <a:cxnLst>
                    <a:cxn ang="0">
                      <a:pos x="T0" y="T1"/>
                    </a:cxn>
                    <a:cxn ang="0">
                      <a:pos x="T2" y="T3"/>
                    </a:cxn>
                    <a:cxn ang="0">
                      <a:pos x="T4" y="T5"/>
                    </a:cxn>
                    <a:cxn ang="0">
                      <a:pos x="T6" y="T7"/>
                    </a:cxn>
                    <a:cxn ang="0">
                      <a:pos x="T8" y="T9"/>
                    </a:cxn>
                  </a:cxnLst>
                  <a:rect l="0" t="0" r="r" b="b"/>
                  <a:pathLst>
                    <a:path w="16" h="22">
                      <a:moveTo>
                        <a:pt x="0" y="6"/>
                      </a:moveTo>
                      <a:lnTo>
                        <a:pt x="11" y="0"/>
                      </a:lnTo>
                      <a:lnTo>
                        <a:pt x="16" y="17"/>
                      </a:lnTo>
                      <a:lnTo>
                        <a:pt x="5" y="2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4" name="Freeform 366"/>
                <p:cNvSpPr>
                  <a:spLocks/>
                </p:cNvSpPr>
                <p:nvPr/>
              </p:nvSpPr>
              <p:spPr bwMode="auto">
                <a:xfrm>
                  <a:off x="4406" y="2442"/>
                  <a:ext cx="17" cy="22"/>
                </a:xfrm>
                <a:custGeom>
                  <a:avLst/>
                  <a:gdLst>
                    <a:gd name="T0" fmla="*/ 0 w 17"/>
                    <a:gd name="T1" fmla="*/ 5 h 22"/>
                    <a:gd name="T2" fmla="*/ 11 w 17"/>
                    <a:gd name="T3" fmla="*/ 0 h 22"/>
                    <a:gd name="T4" fmla="*/ 17 w 17"/>
                    <a:gd name="T5" fmla="*/ 16 h 22"/>
                    <a:gd name="T6" fmla="*/ 6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6"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5" name="Rectangle 367"/>
                <p:cNvSpPr>
                  <a:spLocks noChangeArrowheads="1"/>
                </p:cNvSpPr>
                <p:nvPr/>
              </p:nvSpPr>
              <p:spPr bwMode="auto">
                <a:xfrm>
                  <a:off x="4423" y="2503"/>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36" name="Freeform 368"/>
                <p:cNvSpPr>
                  <a:spLocks/>
                </p:cNvSpPr>
                <p:nvPr/>
              </p:nvSpPr>
              <p:spPr bwMode="auto">
                <a:xfrm>
                  <a:off x="4423" y="2514"/>
                  <a:ext cx="17" cy="22"/>
                </a:xfrm>
                <a:custGeom>
                  <a:avLst/>
                  <a:gdLst>
                    <a:gd name="T0" fmla="*/ 0 w 17"/>
                    <a:gd name="T1" fmla="*/ 5 h 22"/>
                    <a:gd name="T2" fmla="*/ 11 w 17"/>
                    <a:gd name="T3" fmla="*/ 0 h 22"/>
                    <a:gd name="T4" fmla="*/ 17 w 17"/>
                    <a:gd name="T5" fmla="*/ 16 h 22"/>
                    <a:gd name="T6" fmla="*/ 5 w 17"/>
                    <a:gd name="T7" fmla="*/ 22 h 22"/>
                    <a:gd name="T8" fmla="*/ 0 w 17"/>
                    <a:gd name="T9" fmla="*/ 5 h 22"/>
                  </a:gdLst>
                  <a:ahLst/>
                  <a:cxnLst>
                    <a:cxn ang="0">
                      <a:pos x="T0" y="T1"/>
                    </a:cxn>
                    <a:cxn ang="0">
                      <a:pos x="T2" y="T3"/>
                    </a:cxn>
                    <a:cxn ang="0">
                      <a:pos x="T4" y="T5"/>
                    </a:cxn>
                    <a:cxn ang="0">
                      <a:pos x="T6" y="T7"/>
                    </a:cxn>
                    <a:cxn ang="0">
                      <a:pos x="T8" y="T9"/>
                    </a:cxn>
                  </a:cxnLst>
                  <a:rect l="0" t="0" r="r" b="b"/>
                  <a:pathLst>
                    <a:path w="17" h="22">
                      <a:moveTo>
                        <a:pt x="0" y="5"/>
                      </a:moveTo>
                      <a:lnTo>
                        <a:pt x="11" y="0"/>
                      </a:lnTo>
                      <a:lnTo>
                        <a:pt x="17" y="16"/>
                      </a:lnTo>
                      <a:lnTo>
                        <a:pt x="5"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7" name="Rectangle 369"/>
                <p:cNvSpPr>
                  <a:spLocks noChangeArrowheads="1"/>
                </p:cNvSpPr>
                <p:nvPr/>
              </p:nvSpPr>
              <p:spPr bwMode="auto">
                <a:xfrm>
                  <a:off x="4445" y="2580"/>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38" name="Freeform 370"/>
                <p:cNvSpPr>
                  <a:spLocks/>
                </p:cNvSpPr>
                <p:nvPr/>
              </p:nvSpPr>
              <p:spPr bwMode="auto">
                <a:xfrm>
                  <a:off x="4445" y="2591"/>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39" name="Rectangle 371"/>
                <p:cNvSpPr>
                  <a:spLocks noChangeArrowheads="1"/>
                </p:cNvSpPr>
                <p:nvPr/>
              </p:nvSpPr>
              <p:spPr bwMode="auto">
                <a:xfrm>
                  <a:off x="4462" y="2646"/>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40" name="Freeform 372"/>
                <p:cNvSpPr>
                  <a:spLocks/>
                </p:cNvSpPr>
                <p:nvPr/>
              </p:nvSpPr>
              <p:spPr bwMode="auto">
                <a:xfrm>
                  <a:off x="4462" y="2657"/>
                  <a:ext cx="16" cy="17"/>
                </a:xfrm>
                <a:custGeom>
                  <a:avLst/>
                  <a:gdLst>
                    <a:gd name="T0" fmla="*/ 0 w 16"/>
                    <a:gd name="T1" fmla="*/ 6 h 17"/>
                    <a:gd name="T2" fmla="*/ 11 w 16"/>
                    <a:gd name="T3" fmla="*/ 0 h 17"/>
                    <a:gd name="T4" fmla="*/ 16 w 16"/>
                    <a:gd name="T5" fmla="*/ 11 h 17"/>
                    <a:gd name="T6" fmla="*/ 5 w 16"/>
                    <a:gd name="T7" fmla="*/ 17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0"/>
                      </a:lnTo>
                      <a:lnTo>
                        <a:pt x="16" y="11"/>
                      </a:lnTo>
                      <a:lnTo>
                        <a:pt x="5"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1" name="Freeform 373"/>
                <p:cNvSpPr>
                  <a:spLocks/>
                </p:cNvSpPr>
                <p:nvPr/>
              </p:nvSpPr>
              <p:spPr bwMode="auto">
                <a:xfrm>
                  <a:off x="4478" y="2713"/>
                  <a:ext cx="17" cy="16"/>
                </a:xfrm>
                <a:custGeom>
                  <a:avLst/>
                  <a:gdLst>
                    <a:gd name="T0" fmla="*/ 0 w 17"/>
                    <a:gd name="T1" fmla="*/ 5 h 16"/>
                    <a:gd name="T2" fmla="*/ 11 w 17"/>
                    <a:gd name="T3" fmla="*/ 0 h 16"/>
                    <a:gd name="T4" fmla="*/ 17 w 17"/>
                    <a:gd name="T5" fmla="*/ 11 h 16"/>
                    <a:gd name="T6" fmla="*/ 6 w 17"/>
                    <a:gd name="T7" fmla="*/ 16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0"/>
                      </a:lnTo>
                      <a:lnTo>
                        <a:pt x="17" y="11"/>
                      </a:lnTo>
                      <a:lnTo>
                        <a:pt x="6"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2" name="Freeform 374"/>
                <p:cNvSpPr>
                  <a:spLocks/>
                </p:cNvSpPr>
                <p:nvPr/>
              </p:nvSpPr>
              <p:spPr bwMode="auto">
                <a:xfrm>
                  <a:off x="4484" y="2724"/>
                  <a:ext cx="16" cy="16"/>
                </a:xfrm>
                <a:custGeom>
                  <a:avLst/>
                  <a:gdLst>
                    <a:gd name="T0" fmla="*/ 0 w 16"/>
                    <a:gd name="T1" fmla="*/ 5 h 16"/>
                    <a:gd name="T2" fmla="*/ 11 w 16"/>
                    <a:gd name="T3" fmla="*/ 0 h 16"/>
                    <a:gd name="T4" fmla="*/ 16 w 16"/>
                    <a:gd name="T5" fmla="*/ 11 h 16"/>
                    <a:gd name="T6" fmla="*/ 5 w 16"/>
                    <a:gd name="T7" fmla="*/ 16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0"/>
                      </a:lnTo>
                      <a:lnTo>
                        <a:pt x="16" y="11"/>
                      </a:lnTo>
                      <a:lnTo>
                        <a:pt x="5" y="16"/>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3" name="Freeform 375"/>
                <p:cNvSpPr>
                  <a:spLocks/>
                </p:cNvSpPr>
                <p:nvPr/>
              </p:nvSpPr>
              <p:spPr bwMode="auto">
                <a:xfrm>
                  <a:off x="4500" y="2785"/>
                  <a:ext cx="17" cy="27"/>
                </a:xfrm>
                <a:custGeom>
                  <a:avLst/>
                  <a:gdLst>
                    <a:gd name="T0" fmla="*/ 0 w 17"/>
                    <a:gd name="T1" fmla="*/ 5 h 27"/>
                    <a:gd name="T2" fmla="*/ 11 w 17"/>
                    <a:gd name="T3" fmla="*/ 0 h 27"/>
                    <a:gd name="T4" fmla="*/ 17 w 17"/>
                    <a:gd name="T5" fmla="*/ 22 h 27"/>
                    <a:gd name="T6" fmla="*/ 6 w 17"/>
                    <a:gd name="T7" fmla="*/ 27 h 27"/>
                    <a:gd name="T8" fmla="*/ 0 w 17"/>
                    <a:gd name="T9" fmla="*/ 5 h 27"/>
                  </a:gdLst>
                  <a:ahLst/>
                  <a:cxnLst>
                    <a:cxn ang="0">
                      <a:pos x="T0" y="T1"/>
                    </a:cxn>
                    <a:cxn ang="0">
                      <a:pos x="T2" y="T3"/>
                    </a:cxn>
                    <a:cxn ang="0">
                      <a:pos x="T4" y="T5"/>
                    </a:cxn>
                    <a:cxn ang="0">
                      <a:pos x="T6" y="T7"/>
                    </a:cxn>
                    <a:cxn ang="0">
                      <a:pos x="T8" y="T9"/>
                    </a:cxn>
                  </a:cxnLst>
                  <a:rect l="0" t="0" r="r" b="b"/>
                  <a:pathLst>
                    <a:path w="17" h="27">
                      <a:moveTo>
                        <a:pt x="0" y="5"/>
                      </a:moveTo>
                      <a:lnTo>
                        <a:pt x="11" y="0"/>
                      </a:lnTo>
                      <a:lnTo>
                        <a:pt x="17" y="22"/>
                      </a:lnTo>
                      <a:lnTo>
                        <a:pt x="6" y="27"/>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4" name="Freeform 376"/>
                <p:cNvSpPr>
                  <a:spLocks/>
                </p:cNvSpPr>
                <p:nvPr/>
              </p:nvSpPr>
              <p:spPr bwMode="auto">
                <a:xfrm>
                  <a:off x="4523" y="2856"/>
                  <a:ext cx="22" cy="34"/>
                </a:xfrm>
                <a:custGeom>
                  <a:avLst/>
                  <a:gdLst>
                    <a:gd name="T0" fmla="*/ 0 w 22"/>
                    <a:gd name="T1" fmla="*/ 6 h 34"/>
                    <a:gd name="T2" fmla="*/ 11 w 22"/>
                    <a:gd name="T3" fmla="*/ 0 h 34"/>
                    <a:gd name="T4" fmla="*/ 22 w 22"/>
                    <a:gd name="T5" fmla="*/ 28 h 34"/>
                    <a:gd name="T6" fmla="*/ 11 w 22"/>
                    <a:gd name="T7" fmla="*/ 34 h 34"/>
                    <a:gd name="T8" fmla="*/ 0 w 22"/>
                    <a:gd name="T9" fmla="*/ 6 h 34"/>
                  </a:gdLst>
                  <a:ahLst/>
                  <a:cxnLst>
                    <a:cxn ang="0">
                      <a:pos x="T0" y="T1"/>
                    </a:cxn>
                    <a:cxn ang="0">
                      <a:pos x="T2" y="T3"/>
                    </a:cxn>
                    <a:cxn ang="0">
                      <a:pos x="T4" y="T5"/>
                    </a:cxn>
                    <a:cxn ang="0">
                      <a:pos x="T6" y="T7"/>
                    </a:cxn>
                    <a:cxn ang="0">
                      <a:pos x="T8" y="T9"/>
                    </a:cxn>
                  </a:cxnLst>
                  <a:rect l="0" t="0" r="r" b="b"/>
                  <a:pathLst>
                    <a:path w="22" h="34">
                      <a:moveTo>
                        <a:pt x="0" y="6"/>
                      </a:moveTo>
                      <a:lnTo>
                        <a:pt x="11" y="0"/>
                      </a:lnTo>
                      <a:lnTo>
                        <a:pt x="22" y="28"/>
                      </a:lnTo>
                      <a:lnTo>
                        <a:pt x="11" y="3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5" name="Rectangle 377"/>
                <p:cNvSpPr>
                  <a:spLocks noChangeArrowheads="1"/>
                </p:cNvSpPr>
                <p:nvPr/>
              </p:nvSpPr>
              <p:spPr bwMode="auto">
                <a:xfrm>
                  <a:off x="4550" y="2934"/>
                  <a:ext cx="1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46" name="Freeform 378"/>
                <p:cNvSpPr>
                  <a:spLocks/>
                </p:cNvSpPr>
                <p:nvPr/>
              </p:nvSpPr>
              <p:spPr bwMode="auto">
                <a:xfrm>
                  <a:off x="4550" y="2945"/>
                  <a:ext cx="22" cy="22"/>
                </a:xfrm>
                <a:custGeom>
                  <a:avLst/>
                  <a:gdLst>
                    <a:gd name="T0" fmla="*/ 0 w 22"/>
                    <a:gd name="T1" fmla="*/ 5 h 22"/>
                    <a:gd name="T2" fmla="*/ 11 w 22"/>
                    <a:gd name="T3" fmla="*/ 0 h 22"/>
                    <a:gd name="T4" fmla="*/ 22 w 22"/>
                    <a:gd name="T5" fmla="*/ 17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7"/>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7" name="Freeform 379"/>
                <p:cNvSpPr>
                  <a:spLocks/>
                </p:cNvSpPr>
                <p:nvPr/>
              </p:nvSpPr>
              <p:spPr bwMode="auto">
                <a:xfrm>
                  <a:off x="4589" y="3017"/>
                  <a:ext cx="22" cy="22"/>
                </a:xfrm>
                <a:custGeom>
                  <a:avLst/>
                  <a:gdLst>
                    <a:gd name="T0" fmla="*/ 0 w 22"/>
                    <a:gd name="T1" fmla="*/ 5 h 22"/>
                    <a:gd name="T2" fmla="*/ 11 w 22"/>
                    <a:gd name="T3" fmla="*/ 0 h 22"/>
                    <a:gd name="T4" fmla="*/ 22 w 22"/>
                    <a:gd name="T5" fmla="*/ 16 h 22"/>
                    <a:gd name="T6" fmla="*/ 11 w 22"/>
                    <a:gd name="T7" fmla="*/ 22 h 22"/>
                    <a:gd name="T8" fmla="*/ 0 w 22"/>
                    <a:gd name="T9" fmla="*/ 5 h 22"/>
                  </a:gdLst>
                  <a:ahLst/>
                  <a:cxnLst>
                    <a:cxn ang="0">
                      <a:pos x="T0" y="T1"/>
                    </a:cxn>
                    <a:cxn ang="0">
                      <a:pos x="T2" y="T3"/>
                    </a:cxn>
                    <a:cxn ang="0">
                      <a:pos x="T4" y="T5"/>
                    </a:cxn>
                    <a:cxn ang="0">
                      <a:pos x="T6" y="T7"/>
                    </a:cxn>
                    <a:cxn ang="0">
                      <a:pos x="T8" y="T9"/>
                    </a:cxn>
                  </a:cxnLst>
                  <a:rect l="0" t="0" r="r" b="b"/>
                  <a:pathLst>
                    <a:path w="22" h="22">
                      <a:moveTo>
                        <a:pt x="0" y="5"/>
                      </a:moveTo>
                      <a:lnTo>
                        <a:pt x="11" y="0"/>
                      </a:lnTo>
                      <a:lnTo>
                        <a:pt x="22" y="16"/>
                      </a:lnTo>
                      <a:lnTo>
                        <a:pt x="11" y="2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8" name="Freeform 380"/>
                <p:cNvSpPr>
                  <a:spLocks/>
                </p:cNvSpPr>
                <p:nvPr/>
              </p:nvSpPr>
              <p:spPr bwMode="auto">
                <a:xfrm>
                  <a:off x="4600" y="3033"/>
                  <a:ext cx="17" cy="17"/>
                </a:xfrm>
                <a:custGeom>
                  <a:avLst/>
                  <a:gdLst>
                    <a:gd name="T0" fmla="*/ 0 w 17"/>
                    <a:gd name="T1" fmla="*/ 6 h 17"/>
                    <a:gd name="T2" fmla="*/ 11 w 17"/>
                    <a:gd name="T3" fmla="*/ 0 h 17"/>
                    <a:gd name="T4" fmla="*/ 17 w 17"/>
                    <a:gd name="T5" fmla="*/ 11 h 17"/>
                    <a:gd name="T6" fmla="*/ 6 w 17"/>
                    <a:gd name="T7" fmla="*/ 17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0"/>
                      </a:lnTo>
                      <a:lnTo>
                        <a:pt x="17" y="11"/>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49" name="Freeform 381"/>
                <p:cNvSpPr>
                  <a:spLocks/>
                </p:cNvSpPr>
                <p:nvPr/>
              </p:nvSpPr>
              <p:spPr bwMode="auto">
                <a:xfrm>
                  <a:off x="4655" y="3105"/>
                  <a:ext cx="17" cy="17"/>
                </a:xfrm>
                <a:custGeom>
                  <a:avLst/>
                  <a:gdLst>
                    <a:gd name="T0" fmla="*/ 6 w 17"/>
                    <a:gd name="T1" fmla="*/ 0 h 17"/>
                    <a:gd name="T2" fmla="*/ 0 w 17"/>
                    <a:gd name="T3" fmla="*/ 11 h 17"/>
                    <a:gd name="T4" fmla="*/ 11 w 17"/>
                    <a:gd name="T5" fmla="*/ 17 h 17"/>
                    <a:gd name="T6" fmla="*/ 17 w 17"/>
                    <a:gd name="T7" fmla="*/ 6 h 17"/>
                    <a:gd name="T8" fmla="*/ 6 w 17"/>
                    <a:gd name="T9" fmla="*/ 0 h 17"/>
                  </a:gdLst>
                  <a:ahLst/>
                  <a:cxnLst>
                    <a:cxn ang="0">
                      <a:pos x="T0" y="T1"/>
                    </a:cxn>
                    <a:cxn ang="0">
                      <a:pos x="T2" y="T3"/>
                    </a:cxn>
                    <a:cxn ang="0">
                      <a:pos x="T4" y="T5"/>
                    </a:cxn>
                    <a:cxn ang="0">
                      <a:pos x="T6" y="T7"/>
                    </a:cxn>
                    <a:cxn ang="0">
                      <a:pos x="T8" y="T9"/>
                    </a:cxn>
                  </a:cxnLst>
                  <a:rect l="0" t="0" r="r" b="b"/>
                  <a:pathLst>
                    <a:path w="17" h="17">
                      <a:moveTo>
                        <a:pt x="6" y="0"/>
                      </a:moveTo>
                      <a:lnTo>
                        <a:pt x="0" y="11"/>
                      </a:lnTo>
                      <a:lnTo>
                        <a:pt x="11" y="17"/>
                      </a:lnTo>
                      <a:lnTo>
                        <a:pt x="17"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0" name="Freeform 382"/>
                <p:cNvSpPr>
                  <a:spLocks/>
                </p:cNvSpPr>
                <p:nvPr/>
              </p:nvSpPr>
              <p:spPr bwMode="auto">
                <a:xfrm>
                  <a:off x="4666" y="3111"/>
                  <a:ext cx="23" cy="16"/>
                </a:xfrm>
                <a:custGeom>
                  <a:avLst/>
                  <a:gdLst>
                    <a:gd name="T0" fmla="*/ 6 w 23"/>
                    <a:gd name="T1" fmla="*/ 0 h 16"/>
                    <a:gd name="T2" fmla="*/ 0 w 23"/>
                    <a:gd name="T3" fmla="*/ 11 h 16"/>
                    <a:gd name="T4" fmla="*/ 17 w 23"/>
                    <a:gd name="T5" fmla="*/ 16 h 16"/>
                    <a:gd name="T6" fmla="*/ 23 w 23"/>
                    <a:gd name="T7" fmla="*/ 5 h 16"/>
                    <a:gd name="T8" fmla="*/ 6 w 23"/>
                    <a:gd name="T9" fmla="*/ 0 h 16"/>
                  </a:gdLst>
                  <a:ahLst/>
                  <a:cxnLst>
                    <a:cxn ang="0">
                      <a:pos x="T0" y="T1"/>
                    </a:cxn>
                    <a:cxn ang="0">
                      <a:pos x="T2" y="T3"/>
                    </a:cxn>
                    <a:cxn ang="0">
                      <a:pos x="T4" y="T5"/>
                    </a:cxn>
                    <a:cxn ang="0">
                      <a:pos x="T6" y="T7"/>
                    </a:cxn>
                    <a:cxn ang="0">
                      <a:pos x="T8" y="T9"/>
                    </a:cxn>
                  </a:cxnLst>
                  <a:rect l="0" t="0" r="r" b="b"/>
                  <a:pathLst>
                    <a:path w="23" h="16">
                      <a:moveTo>
                        <a:pt x="6" y="0"/>
                      </a:moveTo>
                      <a:lnTo>
                        <a:pt x="0" y="11"/>
                      </a:lnTo>
                      <a:lnTo>
                        <a:pt x="17" y="16"/>
                      </a:lnTo>
                      <a:lnTo>
                        <a:pt x="23"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1" name="Freeform 383"/>
                <p:cNvSpPr>
                  <a:spLocks/>
                </p:cNvSpPr>
                <p:nvPr/>
              </p:nvSpPr>
              <p:spPr bwMode="auto">
                <a:xfrm>
                  <a:off x="4722" y="3094"/>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2" name="Freeform 384"/>
                <p:cNvSpPr>
                  <a:spLocks/>
                </p:cNvSpPr>
                <p:nvPr/>
              </p:nvSpPr>
              <p:spPr bwMode="auto">
                <a:xfrm>
                  <a:off x="4733" y="3083"/>
                  <a:ext cx="22" cy="22"/>
                </a:xfrm>
                <a:custGeom>
                  <a:avLst/>
                  <a:gdLst>
                    <a:gd name="T0" fmla="*/ 0 w 22"/>
                    <a:gd name="T1" fmla="*/ 11 h 22"/>
                    <a:gd name="T2" fmla="*/ 11 w 22"/>
                    <a:gd name="T3" fmla="*/ 22 h 22"/>
                    <a:gd name="T4" fmla="*/ 22 w 22"/>
                    <a:gd name="T5" fmla="*/ 11 h 22"/>
                    <a:gd name="T6" fmla="*/ 11 w 22"/>
                    <a:gd name="T7" fmla="*/ 0 h 22"/>
                    <a:gd name="T8" fmla="*/ 0 w 22"/>
                    <a:gd name="T9" fmla="*/ 11 h 22"/>
                  </a:gdLst>
                  <a:ahLst/>
                  <a:cxnLst>
                    <a:cxn ang="0">
                      <a:pos x="T0" y="T1"/>
                    </a:cxn>
                    <a:cxn ang="0">
                      <a:pos x="T2" y="T3"/>
                    </a:cxn>
                    <a:cxn ang="0">
                      <a:pos x="T4" y="T5"/>
                    </a:cxn>
                    <a:cxn ang="0">
                      <a:pos x="T6" y="T7"/>
                    </a:cxn>
                    <a:cxn ang="0">
                      <a:pos x="T8" y="T9"/>
                    </a:cxn>
                  </a:cxnLst>
                  <a:rect l="0" t="0" r="r" b="b"/>
                  <a:pathLst>
                    <a:path w="22" h="22">
                      <a:moveTo>
                        <a:pt x="0" y="11"/>
                      </a:moveTo>
                      <a:lnTo>
                        <a:pt x="11" y="22"/>
                      </a:lnTo>
                      <a:lnTo>
                        <a:pt x="22" y="11"/>
                      </a:lnTo>
                      <a:lnTo>
                        <a:pt x="11"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3" name="Freeform 385"/>
                <p:cNvSpPr>
                  <a:spLocks/>
                </p:cNvSpPr>
                <p:nvPr/>
              </p:nvSpPr>
              <p:spPr bwMode="auto">
                <a:xfrm>
                  <a:off x="4744" y="3078"/>
                  <a:ext cx="17" cy="16"/>
                </a:xfrm>
                <a:custGeom>
                  <a:avLst/>
                  <a:gdLst>
                    <a:gd name="T0" fmla="*/ 0 w 17"/>
                    <a:gd name="T1" fmla="*/ 5 h 16"/>
                    <a:gd name="T2" fmla="*/ 11 w 17"/>
                    <a:gd name="T3" fmla="*/ 16 h 16"/>
                    <a:gd name="T4" fmla="*/ 17 w 17"/>
                    <a:gd name="T5" fmla="*/ 11 h 16"/>
                    <a:gd name="T6" fmla="*/ 5 w 17"/>
                    <a:gd name="T7" fmla="*/ 0 h 16"/>
                    <a:gd name="T8" fmla="*/ 0 w 17"/>
                    <a:gd name="T9" fmla="*/ 5 h 16"/>
                  </a:gdLst>
                  <a:ahLst/>
                  <a:cxnLst>
                    <a:cxn ang="0">
                      <a:pos x="T0" y="T1"/>
                    </a:cxn>
                    <a:cxn ang="0">
                      <a:pos x="T2" y="T3"/>
                    </a:cxn>
                    <a:cxn ang="0">
                      <a:pos x="T4" y="T5"/>
                    </a:cxn>
                    <a:cxn ang="0">
                      <a:pos x="T6" y="T7"/>
                    </a:cxn>
                    <a:cxn ang="0">
                      <a:pos x="T8" y="T9"/>
                    </a:cxn>
                  </a:cxnLst>
                  <a:rect l="0" t="0" r="r" b="b"/>
                  <a:pathLst>
                    <a:path w="17" h="16">
                      <a:moveTo>
                        <a:pt x="0" y="5"/>
                      </a:moveTo>
                      <a:lnTo>
                        <a:pt x="11" y="16"/>
                      </a:lnTo>
                      <a:lnTo>
                        <a:pt x="17" y="11"/>
                      </a:lnTo>
                      <a:lnTo>
                        <a:pt x="5"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4" name="Freeform 386"/>
                <p:cNvSpPr>
                  <a:spLocks/>
                </p:cNvSpPr>
                <p:nvPr/>
              </p:nvSpPr>
              <p:spPr bwMode="auto">
                <a:xfrm>
                  <a:off x="4783" y="3011"/>
                  <a:ext cx="22" cy="22"/>
                </a:xfrm>
                <a:custGeom>
                  <a:avLst/>
                  <a:gdLst>
                    <a:gd name="T0" fmla="*/ 0 w 22"/>
                    <a:gd name="T1" fmla="*/ 17 h 22"/>
                    <a:gd name="T2" fmla="*/ 11 w 22"/>
                    <a:gd name="T3" fmla="*/ 22 h 22"/>
                    <a:gd name="T4" fmla="*/ 22 w 22"/>
                    <a:gd name="T5" fmla="*/ 6 h 22"/>
                    <a:gd name="T6" fmla="*/ 11 w 22"/>
                    <a:gd name="T7" fmla="*/ 0 h 22"/>
                    <a:gd name="T8" fmla="*/ 0 w 22"/>
                    <a:gd name="T9" fmla="*/ 17 h 22"/>
                  </a:gdLst>
                  <a:ahLst/>
                  <a:cxnLst>
                    <a:cxn ang="0">
                      <a:pos x="T0" y="T1"/>
                    </a:cxn>
                    <a:cxn ang="0">
                      <a:pos x="T2" y="T3"/>
                    </a:cxn>
                    <a:cxn ang="0">
                      <a:pos x="T4" y="T5"/>
                    </a:cxn>
                    <a:cxn ang="0">
                      <a:pos x="T6" y="T7"/>
                    </a:cxn>
                    <a:cxn ang="0">
                      <a:pos x="T8" y="T9"/>
                    </a:cxn>
                  </a:cxnLst>
                  <a:rect l="0" t="0" r="r" b="b"/>
                  <a:pathLst>
                    <a:path w="22" h="22">
                      <a:moveTo>
                        <a:pt x="0" y="17"/>
                      </a:moveTo>
                      <a:lnTo>
                        <a:pt x="11" y="22"/>
                      </a:lnTo>
                      <a:lnTo>
                        <a:pt x="22" y="6"/>
                      </a:lnTo>
                      <a:lnTo>
                        <a:pt x="11"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5" name="Freeform 387"/>
                <p:cNvSpPr>
                  <a:spLocks/>
                </p:cNvSpPr>
                <p:nvPr/>
              </p:nvSpPr>
              <p:spPr bwMode="auto">
                <a:xfrm>
                  <a:off x="4794" y="3006"/>
                  <a:ext cx="16" cy="16"/>
                </a:xfrm>
                <a:custGeom>
                  <a:avLst/>
                  <a:gdLst>
                    <a:gd name="T0" fmla="*/ 0 w 16"/>
                    <a:gd name="T1" fmla="*/ 5 h 16"/>
                    <a:gd name="T2" fmla="*/ 11 w 16"/>
                    <a:gd name="T3" fmla="*/ 16 h 16"/>
                    <a:gd name="T4" fmla="*/ 16 w 16"/>
                    <a:gd name="T5" fmla="*/ 11 h 16"/>
                    <a:gd name="T6" fmla="*/ 5 w 16"/>
                    <a:gd name="T7" fmla="*/ 0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16"/>
                      </a:lnTo>
                      <a:lnTo>
                        <a:pt x="16" y="11"/>
                      </a:lnTo>
                      <a:lnTo>
                        <a:pt x="5"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6" name="Rectangle 388"/>
                <p:cNvSpPr>
                  <a:spLocks noChangeArrowheads="1"/>
                </p:cNvSpPr>
                <p:nvPr/>
              </p:nvSpPr>
              <p:spPr bwMode="auto">
                <a:xfrm>
                  <a:off x="4821" y="2945"/>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57" name="Freeform 389"/>
                <p:cNvSpPr>
                  <a:spLocks/>
                </p:cNvSpPr>
                <p:nvPr/>
              </p:nvSpPr>
              <p:spPr bwMode="auto">
                <a:xfrm>
                  <a:off x="4821" y="2928"/>
                  <a:ext cx="17" cy="17"/>
                </a:xfrm>
                <a:custGeom>
                  <a:avLst/>
                  <a:gdLst>
                    <a:gd name="T0" fmla="*/ 0 w 17"/>
                    <a:gd name="T1" fmla="*/ 11 h 17"/>
                    <a:gd name="T2" fmla="*/ 11 w 17"/>
                    <a:gd name="T3" fmla="*/ 17 h 17"/>
                    <a:gd name="T4" fmla="*/ 17 w 17"/>
                    <a:gd name="T5" fmla="*/ 6 h 17"/>
                    <a:gd name="T6" fmla="*/ 6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8" name="Freeform 390"/>
                <p:cNvSpPr>
                  <a:spLocks/>
                </p:cNvSpPr>
                <p:nvPr/>
              </p:nvSpPr>
              <p:spPr bwMode="auto">
                <a:xfrm>
                  <a:off x="4827" y="2917"/>
                  <a:ext cx="17" cy="17"/>
                </a:xfrm>
                <a:custGeom>
                  <a:avLst/>
                  <a:gdLst>
                    <a:gd name="T0" fmla="*/ 0 w 17"/>
                    <a:gd name="T1" fmla="*/ 11 h 17"/>
                    <a:gd name="T2" fmla="*/ 11 w 17"/>
                    <a:gd name="T3" fmla="*/ 17 h 17"/>
                    <a:gd name="T4" fmla="*/ 17 w 17"/>
                    <a:gd name="T5" fmla="*/ 6 h 17"/>
                    <a:gd name="T6" fmla="*/ 5 w 17"/>
                    <a:gd name="T7" fmla="*/ 0 h 17"/>
                    <a:gd name="T8" fmla="*/ 0 w 17"/>
                    <a:gd name="T9" fmla="*/ 11 h 17"/>
                  </a:gdLst>
                  <a:ahLst/>
                  <a:cxnLst>
                    <a:cxn ang="0">
                      <a:pos x="T0" y="T1"/>
                    </a:cxn>
                    <a:cxn ang="0">
                      <a:pos x="T2" y="T3"/>
                    </a:cxn>
                    <a:cxn ang="0">
                      <a:pos x="T4" y="T5"/>
                    </a:cxn>
                    <a:cxn ang="0">
                      <a:pos x="T6" y="T7"/>
                    </a:cxn>
                    <a:cxn ang="0">
                      <a:pos x="T8" y="T9"/>
                    </a:cxn>
                  </a:cxnLst>
                  <a:rect l="0" t="0" r="r" b="b"/>
                  <a:pathLst>
                    <a:path w="17" h="17">
                      <a:moveTo>
                        <a:pt x="0" y="11"/>
                      </a:moveTo>
                      <a:lnTo>
                        <a:pt x="11" y="17"/>
                      </a:lnTo>
                      <a:lnTo>
                        <a:pt x="17" y="6"/>
                      </a:lnTo>
                      <a:lnTo>
                        <a:pt x="5"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59" name="Freeform 391"/>
                <p:cNvSpPr>
                  <a:spLocks/>
                </p:cNvSpPr>
                <p:nvPr/>
              </p:nvSpPr>
              <p:spPr bwMode="auto">
                <a:xfrm>
                  <a:off x="4849" y="2851"/>
                  <a:ext cx="17" cy="28"/>
                </a:xfrm>
                <a:custGeom>
                  <a:avLst/>
                  <a:gdLst>
                    <a:gd name="T0" fmla="*/ 0 w 17"/>
                    <a:gd name="T1" fmla="*/ 22 h 28"/>
                    <a:gd name="T2" fmla="*/ 11 w 17"/>
                    <a:gd name="T3" fmla="*/ 28 h 28"/>
                    <a:gd name="T4" fmla="*/ 17 w 17"/>
                    <a:gd name="T5" fmla="*/ 5 h 28"/>
                    <a:gd name="T6" fmla="*/ 6 w 17"/>
                    <a:gd name="T7" fmla="*/ 0 h 28"/>
                    <a:gd name="T8" fmla="*/ 0 w 17"/>
                    <a:gd name="T9" fmla="*/ 22 h 28"/>
                  </a:gdLst>
                  <a:ahLst/>
                  <a:cxnLst>
                    <a:cxn ang="0">
                      <a:pos x="T0" y="T1"/>
                    </a:cxn>
                    <a:cxn ang="0">
                      <a:pos x="T2" y="T3"/>
                    </a:cxn>
                    <a:cxn ang="0">
                      <a:pos x="T4" y="T5"/>
                    </a:cxn>
                    <a:cxn ang="0">
                      <a:pos x="T6" y="T7"/>
                    </a:cxn>
                    <a:cxn ang="0">
                      <a:pos x="T8" y="T9"/>
                    </a:cxn>
                  </a:cxnLst>
                  <a:rect l="0" t="0" r="r" b="b"/>
                  <a:pathLst>
                    <a:path w="17" h="28">
                      <a:moveTo>
                        <a:pt x="0" y="22"/>
                      </a:moveTo>
                      <a:lnTo>
                        <a:pt x="11" y="28"/>
                      </a:lnTo>
                      <a:lnTo>
                        <a:pt x="17" y="5"/>
                      </a:lnTo>
                      <a:lnTo>
                        <a:pt x="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0" name="Freeform 392"/>
                <p:cNvSpPr>
                  <a:spLocks/>
                </p:cNvSpPr>
                <p:nvPr/>
              </p:nvSpPr>
              <p:spPr bwMode="auto">
                <a:xfrm>
                  <a:off x="4855" y="2845"/>
                  <a:ext cx="16" cy="17"/>
                </a:xfrm>
                <a:custGeom>
                  <a:avLst/>
                  <a:gdLst>
                    <a:gd name="T0" fmla="*/ 0 w 16"/>
                    <a:gd name="T1" fmla="*/ 6 h 17"/>
                    <a:gd name="T2" fmla="*/ 11 w 16"/>
                    <a:gd name="T3" fmla="*/ 17 h 17"/>
                    <a:gd name="T4" fmla="*/ 16 w 16"/>
                    <a:gd name="T5" fmla="*/ 11 h 17"/>
                    <a:gd name="T6" fmla="*/ 5 w 16"/>
                    <a:gd name="T7" fmla="*/ 0 h 17"/>
                    <a:gd name="T8" fmla="*/ 0 w 16"/>
                    <a:gd name="T9" fmla="*/ 6 h 17"/>
                  </a:gdLst>
                  <a:ahLst/>
                  <a:cxnLst>
                    <a:cxn ang="0">
                      <a:pos x="T0" y="T1"/>
                    </a:cxn>
                    <a:cxn ang="0">
                      <a:pos x="T2" y="T3"/>
                    </a:cxn>
                    <a:cxn ang="0">
                      <a:pos x="T4" y="T5"/>
                    </a:cxn>
                    <a:cxn ang="0">
                      <a:pos x="T6" y="T7"/>
                    </a:cxn>
                    <a:cxn ang="0">
                      <a:pos x="T8" y="T9"/>
                    </a:cxn>
                  </a:cxnLst>
                  <a:rect l="0" t="0" r="r" b="b"/>
                  <a:pathLst>
                    <a:path w="16" h="17">
                      <a:moveTo>
                        <a:pt x="0" y="6"/>
                      </a:moveTo>
                      <a:lnTo>
                        <a:pt x="11" y="17"/>
                      </a:lnTo>
                      <a:lnTo>
                        <a:pt x="16" y="11"/>
                      </a:lnTo>
                      <a:lnTo>
                        <a:pt x="5"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1" name="Freeform 393"/>
                <p:cNvSpPr>
                  <a:spLocks/>
                </p:cNvSpPr>
                <p:nvPr/>
              </p:nvSpPr>
              <p:spPr bwMode="auto">
                <a:xfrm>
                  <a:off x="4871" y="2779"/>
                  <a:ext cx="17" cy="22"/>
                </a:xfrm>
                <a:custGeom>
                  <a:avLst/>
                  <a:gdLst>
                    <a:gd name="T0" fmla="*/ 0 w 17"/>
                    <a:gd name="T1" fmla="*/ 17 h 22"/>
                    <a:gd name="T2" fmla="*/ 11 w 17"/>
                    <a:gd name="T3" fmla="*/ 22 h 22"/>
                    <a:gd name="T4" fmla="*/ 17 w 17"/>
                    <a:gd name="T5" fmla="*/ 6 h 22"/>
                    <a:gd name="T6" fmla="*/ 6 w 17"/>
                    <a:gd name="T7" fmla="*/ 0 h 22"/>
                    <a:gd name="T8" fmla="*/ 0 w 17"/>
                    <a:gd name="T9" fmla="*/ 17 h 22"/>
                  </a:gdLst>
                  <a:ahLst/>
                  <a:cxnLst>
                    <a:cxn ang="0">
                      <a:pos x="T0" y="T1"/>
                    </a:cxn>
                    <a:cxn ang="0">
                      <a:pos x="T2" y="T3"/>
                    </a:cxn>
                    <a:cxn ang="0">
                      <a:pos x="T4" y="T5"/>
                    </a:cxn>
                    <a:cxn ang="0">
                      <a:pos x="T6" y="T7"/>
                    </a:cxn>
                    <a:cxn ang="0">
                      <a:pos x="T8" y="T9"/>
                    </a:cxn>
                  </a:cxnLst>
                  <a:rect l="0" t="0" r="r" b="b"/>
                  <a:pathLst>
                    <a:path w="17" h="22">
                      <a:moveTo>
                        <a:pt x="0" y="17"/>
                      </a:moveTo>
                      <a:lnTo>
                        <a:pt x="11" y="22"/>
                      </a:lnTo>
                      <a:lnTo>
                        <a:pt x="17" y="6"/>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2" name="Freeform 394"/>
                <p:cNvSpPr>
                  <a:spLocks/>
                </p:cNvSpPr>
                <p:nvPr/>
              </p:nvSpPr>
              <p:spPr bwMode="auto">
                <a:xfrm>
                  <a:off x="4877" y="2774"/>
                  <a:ext cx="16" cy="16"/>
                </a:xfrm>
                <a:custGeom>
                  <a:avLst/>
                  <a:gdLst>
                    <a:gd name="T0" fmla="*/ 0 w 16"/>
                    <a:gd name="T1" fmla="*/ 5 h 16"/>
                    <a:gd name="T2" fmla="*/ 11 w 16"/>
                    <a:gd name="T3" fmla="*/ 16 h 16"/>
                    <a:gd name="T4" fmla="*/ 16 w 16"/>
                    <a:gd name="T5" fmla="*/ 11 h 16"/>
                    <a:gd name="T6" fmla="*/ 5 w 16"/>
                    <a:gd name="T7" fmla="*/ 0 h 16"/>
                    <a:gd name="T8" fmla="*/ 0 w 16"/>
                    <a:gd name="T9" fmla="*/ 5 h 16"/>
                  </a:gdLst>
                  <a:ahLst/>
                  <a:cxnLst>
                    <a:cxn ang="0">
                      <a:pos x="T0" y="T1"/>
                    </a:cxn>
                    <a:cxn ang="0">
                      <a:pos x="T2" y="T3"/>
                    </a:cxn>
                    <a:cxn ang="0">
                      <a:pos x="T4" y="T5"/>
                    </a:cxn>
                    <a:cxn ang="0">
                      <a:pos x="T6" y="T7"/>
                    </a:cxn>
                    <a:cxn ang="0">
                      <a:pos x="T8" y="T9"/>
                    </a:cxn>
                  </a:cxnLst>
                  <a:rect l="0" t="0" r="r" b="b"/>
                  <a:pathLst>
                    <a:path w="16" h="16">
                      <a:moveTo>
                        <a:pt x="0" y="5"/>
                      </a:moveTo>
                      <a:lnTo>
                        <a:pt x="11" y="16"/>
                      </a:lnTo>
                      <a:lnTo>
                        <a:pt x="16" y="11"/>
                      </a:lnTo>
                      <a:lnTo>
                        <a:pt x="5"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3" name="Rectangle 395"/>
                <p:cNvSpPr>
                  <a:spLocks noChangeArrowheads="1"/>
                </p:cNvSpPr>
                <p:nvPr/>
              </p:nvSpPr>
              <p:spPr bwMode="auto">
                <a:xfrm>
                  <a:off x="4893" y="2724"/>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64" name="Freeform 396"/>
                <p:cNvSpPr>
                  <a:spLocks/>
                </p:cNvSpPr>
                <p:nvPr/>
              </p:nvSpPr>
              <p:spPr bwMode="auto">
                <a:xfrm>
                  <a:off x="4893" y="2702"/>
                  <a:ext cx="23" cy="22"/>
                </a:xfrm>
                <a:custGeom>
                  <a:avLst/>
                  <a:gdLst>
                    <a:gd name="T0" fmla="*/ 0 w 23"/>
                    <a:gd name="T1" fmla="*/ 16 h 22"/>
                    <a:gd name="T2" fmla="*/ 11 w 23"/>
                    <a:gd name="T3" fmla="*/ 22 h 22"/>
                    <a:gd name="T4" fmla="*/ 23 w 23"/>
                    <a:gd name="T5" fmla="*/ 5 h 22"/>
                    <a:gd name="T6" fmla="*/ 11 w 23"/>
                    <a:gd name="T7" fmla="*/ 0 h 22"/>
                    <a:gd name="T8" fmla="*/ 0 w 23"/>
                    <a:gd name="T9" fmla="*/ 16 h 22"/>
                  </a:gdLst>
                  <a:ahLst/>
                  <a:cxnLst>
                    <a:cxn ang="0">
                      <a:pos x="T0" y="T1"/>
                    </a:cxn>
                    <a:cxn ang="0">
                      <a:pos x="T2" y="T3"/>
                    </a:cxn>
                    <a:cxn ang="0">
                      <a:pos x="T4" y="T5"/>
                    </a:cxn>
                    <a:cxn ang="0">
                      <a:pos x="T6" y="T7"/>
                    </a:cxn>
                    <a:cxn ang="0">
                      <a:pos x="T8" y="T9"/>
                    </a:cxn>
                  </a:cxnLst>
                  <a:rect l="0" t="0" r="r" b="b"/>
                  <a:pathLst>
                    <a:path w="23" h="22">
                      <a:moveTo>
                        <a:pt x="0" y="16"/>
                      </a:moveTo>
                      <a:lnTo>
                        <a:pt x="11" y="22"/>
                      </a:lnTo>
                      <a:lnTo>
                        <a:pt x="23" y="5"/>
                      </a:lnTo>
                      <a:lnTo>
                        <a:pt x="11"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5" name="Rectangle 397"/>
                <p:cNvSpPr>
                  <a:spLocks noChangeArrowheads="1"/>
                </p:cNvSpPr>
                <p:nvPr/>
              </p:nvSpPr>
              <p:spPr bwMode="auto">
                <a:xfrm>
                  <a:off x="4916" y="2657"/>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66" name="Freeform 398"/>
                <p:cNvSpPr>
                  <a:spLocks/>
                </p:cNvSpPr>
                <p:nvPr/>
              </p:nvSpPr>
              <p:spPr bwMode="auto">
                <a:xfrm>
                  <a:off x="4916" y="2635"/>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7" name="Rectangle 399"/>
                <p:cNvSpPr>
                  <a:spLocks noChangeArrowheads="1"/>
                </p:cNvSpPr>
                <p:nvPr/>
              </p:nvSpPr>
              <p:spPr bwMode="auto">
                <a:xfrm>
                  <a:off x="4932" y="2591"/>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68" name="Freeform 400"/>
                <p:cNvSpPr>
                  <a:spLocks/>
                </p:cNvSpPr>
                <p:nvPr/>
              </p:nvSpPr>
              <p:spPr bwMode="auto">
                <a:xfrm>
                  <a:off x="4932" y="2563"/>
                  <a:ext cx="17" cy="28"/>
                </a:xfrm>
                <a:custGeom>
                  <a:avLst/>
                  <a:gdLst>
                    <a:gd name="T0" fmla="*/ 0 w 17"/>
                    <a:gd name="T1" fmla="*/ 22 h 28"/>
                    <a:gd name="T2" fmla="*/ 11 w 17"/>
                    <a:gd name="T3" fmla="*/ 28 h 28"/>
                    <a:gd name="T4" fmla="*/ 17 w 17"/>
                    <a:gd name="T5" fmla="*/ 6 h 28"/>
                    <a:gd name="T6" fmla="*/ 6 w 17"/>
                    <a:gd name="T7" fmla="*/ 0 h 28"/>
                    <a:gd name="T8" fmla="*/ 0 w 17"/>
                    <a:gd name="T9" fmla="*/ 22 h 28"/>
                  </a:gdLst>
                  <a:ahLst/>
                  <a:cxnLst>
                    <a:cxn ang="0">
                      <a:pos x="T0" y="T1"/>
                    </a:cxn>
                    <a:cxn ang="0">
                      <a:pos x="T2" y="T3"/>
                    </a:cxn>
                    <a:cxn ang="0">
                      <a:pos x="T4" y="T5"/>
                    </a:cxn>
                    <a:cxn ang="0">
                      <a:pos x="T6" y="T7"/>
                    </a:cxn>
                    <a:cxn ang="0">
                      <a:pos x="T8" y="T9"/>
                    </a:cxn>
                  </a:cxnLst>
                  <a:rect l="0" t="0" r="r" b="b"/>
                  <a:pathLst>
                    <a:path w="17" h="28">
                      <a:moveTo>
                        <a:pt x="0" y="22"/>
                      </a:moveTo>
                      <a:lnTo>
                        <a:pt x="11" y="28"/>
                      </a:lnTo>
                      <a:lnTo>
                        <a:pt x="17" y="6"/>
                      </a:lnTo>
                      <a:lnTo>
                        <a:pt x="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69" name="Rectangle 401"/>
                <p:cNvSpPr>
                  <a:spLocks noChangeArrowheads="1"/>
                </p:cNvSpPr>
                <p:nvPr/>
              </p:nvSpPr>
              <p:spPr bwMode="auto">
                <a:xfrm>
                  <a:off x="4954" y="2514"/>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0" name="Rectangle 402"/>
                <p:cNvSpPr>
                  <a:spLocks noChangeArrowheads="1"/>
                </p:cNvSpPr>
                <p:nvPr/>
              </p:nvSpPr>
              <p:spPr bwMode="auto">
                <a:xfrm>
                  <a:off x="4954" y="2497"/>
                  <a:ext cx="1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1" name="Rectangle 403"/>
                <p:cNvSpPr>
                  <a:spLocks noChangeArrowheads="1"/>
                </p:cNvSpPr>
                <p:nvPr/>
              </p:nvSpPr>
              <p:spPr bwMode="auto">
                <a:xfrm>
                  <a:off x="4976" y="2442"/>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2" name="Rectangle 404"/>
                <p:cNvSpPr>
                  <a:spLocks noChangeArrowheads="1"/>
                </p:cNvSpPr>
                <p:nvPr/>
              </p:nvSpPr>
              <p:spPr bwMode="auto">
                <a:xfrm>
                  <a:off x="4976" y="2425"/>
                  <a:ext cx="1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3" name="Freeform 405"/>
                <p:cNvSpPr>
                  <a:spLocks/>
                </p:cNvSpPr>
                <p:nvPr/>
              </p:nvSpPr>
              <p:spPr bwMode="auto">
                <a:xfrm>
                  <a:off x="4976" y="2414"/>
                  <a:ext cx="17" cy="17"/>
                </a:xfrm>
                <a:custGeom>
                  <a:avLst/>
                  <a:gdLst>
                    <a:gd name="T0" fmla="*/ 0 w 17"/>
                    <a:gd name="T1" fmla="*/ 6 h 17"/>
                    <a:gd name="T2" fmla="*/ 11 w 17"/>
                    <a:gd name="T3" fmla="*/ 17 h 17"/>
                    <a:gd name="T4" fmla="*/ 17 w 17"/>
                    <a:gd name="T5" fmla="*/ 11 h 17"/>
                    <a:gd name="T6" fmla="*/ 6 w 17"/>
                    <a:gd name="T7" fmla="*/ 0 h 17"/>
                    <a:gd name="T8" fmla="*/ 0 w 17"/>
                    <a:gd name="T9" fmla="*/ 6 h 17"/>
                  </a:gdLst>
                  <a:ahLst/>
                  <a:cxnLst>
                    <a:cxn ang="0">
                      <a:pos x="T0" y="T1"/>
                    </a:cxn>
                    <a:cxn ang="0">
                      <a:pos x="T2" y="T3"/>
                    </a:cxn>
                    <a:cxn ang="0">
                      <a:pos x="T4" y="T5"/>
                    </a:cxn>
                    <a:cxn ang="0">
                      <a:pos x="T6" y="T7"/>
                    </a:cxn>
                    <a:cxn ang="0">
                      <a:pos x="T8" y="T9"/>
                    </a:cxn>
                  </a:cxnLst>
                  <a:rect l="0" t="0" r="r" b="b"/>
                  <a:pathLst>
                    <a:path w="17" h="17">
                      <a:moveTo>
                        <a:pt x="0" y="6"/>
                      </a:moveTo>
                      <a:lnTo>
                        <a:pt x="11" y="17"/>
                      </a:lnTo>
                      <a:lnTo>
                        <a:pt x="17" y="11"/>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74" name="Freeform 406"/>
                <p:cNvSpPr>
                  <a:spLocks/>
                </p:cNvSpPr>
                <p:nvPr/>
              </p:nvSpPr>
              <p:spPr bwMode="auto">
                <a:xfrm>
                  <a:off x="4993" y="2348"/>
                  <a:ext cx="17" cy="27"/>
                </a:xfrm>
                <a:custGeom>
                  <a:avLst/>
                  <a:gdLst>
                    <a:gd name="T0" fmla="*/ 0 w 17"/>
                    <a:gd name="T1" fmla="*/ 22 h 27"/>
                    <a:gd name="T2" fmla="*/ 11 w 17"/>
                    <a:gd name="T3" fmla="*/ 27 h 27"/>
                    <a:gd name="T4" fmla="*/ 17 w 17"/>
                    <a:gd name="T5" fmla="*/ 5 h 27"/>
                    <a:gd name="T6" fmla="*/ 6 w 17"/>
                    <a:gd name="T7" fmla="*/ 0 h 27"/>
                    <a:gd name="T8" fmla="*/ 0 w 17"/>
                    <a:gd name="T9" fmla="*/ 22 h 27"/>
                  </a:gdLst>
                  <a:ahLst/>
                  <a:cxnLst>
                    <a:cxn ang="0">
                      <a:pos x="T0" y="T1"/>
                    </a:cxn>
                    <a:cxn ang="0">
                      <a:pos x="T2" y="T3"/>
                    </a:cxn>
                    <a:cxn ang="0">
                      <a:pos x="T4" y="T5"/>
                    </a:cxn>
                    <a:cxn ang="0">
                      <a:pos x="T6" y="T7"/>
                    </a:cxn>
                    <a:cxn ang="0">
                      <a:pos x="T8" y="T9"/>
                    </a:cxn>
                  </a:cxnLst>
                  <a:rect l="0" t="0" r="r" b="b"/>
                  <a:pathLst>
                    <a:path w="17" h="27">
                      <a:moveTo>
                        <a:pt x="0" y="22"/>
                      </a:moveTo>
                      <a:lnTo>
                        <a:pt x="11" y="27"/>
                      </a:lnTo>
                      <a:lnTo>
                        <a:pt x="17" y="5"/>
                      </a:lnTo>
                      <a:lnTo>
                        <a:pt x="6"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75" name="Rectangle 407"/>
                <p:cNvSpPr>
                  <a:spLocks noChangeArrowheads="1"/>
                </p:cNvSpPr>
                <p:nvPr/>
              </p:nvSpPr>
              <p:spPr bwMode="auto">
                <a:xfrm>
                  <a:off x="4999" y="2348"/>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6" name="Freeform 408"/>
                <p:cNvSpPr>
                  <a:spLocks/>
                </p:cNvSpPr>
                <p:nvPr/>
              </p:nvSpPr>
              <p:spPr bwMode="auto">
                <a:xfrm>
                  <a:off x="5015" y="2276"/>
                  <a:ext cx="17" cy="22"/>
                </a:xfrm>
                <a:custGeom>
                  <a:avLst/>
                  <a:gdLst>
                    <a:gd name="T0" fmla="*/ 0 w 17"/>
                    <a:gd name="T1" fmla="*/ 16 h 22"/>
                    <a:gd name="T2" fmla="*/ 11 w 17"/>
                    <a:gd name="T3" fmla="*/ 22 h 22"/>
                    <a:gd name="T4" fmla="*/ 17 w 17"/>
                    <a:gd name="T5" fmla="*/ 5 h 22"/>
                    <a:gd name="T6" fmla="*/ 6 w 17"/>
                    <a:gd name="T7" fmla="*/ 0 h 22"/>
                    <a:gd name="T8" fmla="*/ 0 w 17"/>
                    <a:gd name="T9" fmla="*/ 16 h 22"/>
                  </a:gdLst>
                  <a:ahLst/>
                  <a:cxnLst>
                    <a:cxn ang="0">
                      <a:pos x="T0" y="T1"/>
                    </a:cxn>
                    <a:cxn ang="0">
                      <a:pos x="T2" y="T3"/>
                    </a:cxn>
                    <a:cxn ang="0">
                      <a:pos x="T4" y="T5"/>
                    </a:cxn>
                    <a:cxn ang="0">
                      <a:pos x="T6" y="T7"/>
                    </a:cxn>
                    <a:cxn ang="0">
                      <a:pos x="T8" y="T9"/>
                    </a:cxn>
                  </a:cxnLst>
                  <a:rect l="0" t="0" r="r" b="b"/>
                  <a:pathLst>
                    <a:path w="17" h="22">
                      <a:moveTo>
                        <a:pt x="0" y="16"/>
                      </a:moveTo>
                      <a:lnTo>
                        <a:pt x="11" y="22"/>
                      </a:lnTo>
                      <a:lnTo>
                        <a:pt x="17" y="5"/>
                      </a:lnTo>
                      <a:lnTo>
                        <a:pt x="6"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77" name="Rectangle 409"/>
                <p:cNvSpPr>
                  <a:spLocks noChangeArrowheads="1"/>
                </p:cNvSpPr>
                <p:nvPr/>
              </p:nvSpPr>
              <p:spPr bwMode="auto">
                <a:xfrm>
                  <a:off x="5021" y="2276"/>
                  <a:ext cx="1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78" name="Freeform 410"/>
                <p:cNvSpPr>
                  <a:spLocks/>
                </p:cNvSpPr>
                <p:nvPr/>
              </p:nvSpPr>
              <p:spPr bwMode="auto">
                <a:xfrm>
                  <a:off x="5032" y="2209"/>
                  <a:ext cx="16" cy="23"/>
                </a:xfrm>
                <a:custGeom>
                  <a:avLst/>
                  <a:gdLst>
                    <a:gd name="T0" fmla="*/ 0 w 16"/>
                    <a:gd name="T1" fmla="*/ 17 h 23"/>
                    <a:gd name="T2" fmla="*/ 11 w 16"/>
                    <a:gd name="T3" fmla="*/ 23 h 23"/>
                    <a:gd name="T4" fmla="*/ 16 w 16"/>
                    <a:gd name="T5" fmla="*/ 6 h 23"/>
                    <a:gd name="T6" fmla="*/ 5 w 16"/>
                    <a:gd name="T7" fmla="*/ 0 h 23"/>
                    <a:gd name="T8" fmla="*/ 0 w 16"/>
                    <a:gd name="T9" fmla="*/ 17 h 23"/>
                  </a:gdLst>
                  <a:ahLst/>
                  <a:cxnLst>
                    <a:cxn ang="0">
                      <a:pos x="T0" y="T1"/>
                    </a:cxn>
                    <a:cxn ang="0">
                      <a:pos x="T2" y="T3"/>
                    </a:cxn>
                    <a:cxn ang="0">
                      <a:pos x="T4" y="T5"/>
                    </a:cxn>
                    <a:cxn ang="0">
                      <a:pos x="T6" y="T7"/>
                    </a:cxn>
                    <a:cxn ang="0">
                      <a:pos x="T8" y="T9"/>
                    </a:cxn>
                  </a:cxnLst>
                  <a:rect l="0" t="0" r="r" b="b"/>
                  <a:pathLst>
                    <a:path w="16" h="23">
                      <a:moveTo>
                        <a:pt x="0" y="17"/>
                      </a:moveTo>
                      <a:lnTo>
                        <a:pt x="11" y="23"/>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79" name="Rectangle 411"/>
                <p:cNvSpPr>
                  <a:spLocks noChangeArrowheads="1"/>
                </p:cNvSpPr>
                <p:nvPr/>
              </p:nvSpPr>
              <p:spPr bwMode="auto">
                <a:xfrm>
                  <a:off x="5037" y="2209"/>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0" name="Rectangle 412"/>
                <p:cNvSpPr>
                  <a:spLocks noChangeArrowheads="1"/>
                </p:cNvSpPr>
                <p:nvPr/>
              </p:nvSpPr>
              <p:spPr bwMode="auto">
                <a:xfrm>
                  <a:off x="5054" y="2154"/>
                  <a:ext cx="1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1" name="Freeform 413"/>
                <p:cNvSpPr>
                  <a:spLocks/>
                </p:cNvSpPr>
                <p:nvPr/>
              </p:nvSpPr>
              <p:spPr bwMode="auto">
                <a:xfrm>
                  <a:off x="5054" y="2132"/>
                  <a:ext cx="16" cy="22"/>
                </a:xfrm>
                <a:custGeom>
                  <a:avLst/>
                  <a:gdLst>
                    <a:gd name="T0" fmla="*/ 0 w 16"/>
                    <a:gd name="T1" fmla="*/ 17 h 22"/>
                    <a:gd name="T2" fmla="*/ 11 w 16"/>
                    <a:gd name="T3" fmla="*/ 22 h 22"/>
                    <a:gd name="T4" fmla="*/ 16 w 16"/>
                    <a:gd name="T5" fmla="*/ 6 h 22"/>
                    <a:gd name="T6" fmla="*/ 5 w 16"/>
                    <a:gd name="T7" fmla="*/ 0 h 22"/>
                    <a:gd name="T8" fmla="*/ 0 w 16"/>
                    <a:gd name="T9" fmla="*/ 17 h 22"/>
                  </a:gdLst>
                  <a:ahLst/>
                  <a:cxnLst>
                    <a:cxn ang="0">
                      <a:pos x="T0" y="T1"/>
                    </a:cxn>
                    <a:cxn ang="0">
                      <a:pos x="T2" y="T3"/>
                    </a:cxn>
                    <a:cxn ang="0">
                      <a:pos x="T4" y="T5"/>
                    </a:cxn>
                    <a:cxn ang="0">
                      <a:pos x="T6" y="T7"/>
                    </a:cxn>
                    <a:cxn ang="0">
                      <a:pos x="T8" y="T9"/>
                    </a:cxn>
                  </a:cxnLst>
                  <a:rect l="0" t="0" r="r" b="b"/>
                  <a:pathLst>
                    <a:path w="16" h="22">
                      <a:moveTo>
                        <a:pt x="0" y="17"/>
                      </a:moveTo>
                      <a:lnTo>
                        <a:pt x="11" y="22"/>
                      </a:lnTo>
                      <a:lnTo>
                        <a:pt x="16" y="6"/>
                      </a:lnTo>
                      <a:lnTo>
                        <a:pt x="5"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582" name="Rectangle 414"/>
                <p:cNvSpPr>
                  <a:spLocks noChangeArrowheads="1"/>
                </p:cNvSpPr>
                <p:nvPr/>
              </p:nvSpPr>
              <p:spPr bwMode="auto">
                <a:xfrm>
                  <a:off x="5059" y="207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3" name="Rectangle 415"/>
                <p:cNvSpPr>
                  <a:spLocks noChangeArrowheads="1"/>
                </p:cNvSpPr>
                <p:nvPr/>
              </p:nvSpPr>
              <p:spPr bwMode="auto">
                <a:xfrm>
                  <a:off x="5059" y="200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4" name="Rectangle 416"/>
                <p:cNvSpPr>
                  <a:spLocks noChangeArrowheads="1"/>
                </p:cNvSpPr>
                <p:nvPr/>
              </p:nvSpPr>
              <p:spPr bwMode="auto">
                <a:xfrm>
                  <a:off x="5059" y="1938"/>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5" name="Rectangle 417"/>
                <p:cNvSpPr>
                  <a:spLocks noChangeArrowheads="1"/>
                </p:cNvSpPr>
                <p:nvPr/>
              </p:nvSpPr>
              <p:spPr bwMode="auto">
                <a:xfrm>
                  <a:off x="5059" y="187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6" name="Rectangle 418"/>
                <p:cNvSpPr>
                  <a:spLocks noChangeArrowheads="1"/>
                </p:cNvSpPr>
                <p:nvPr/>
              </p:nvSpPr>
              <p:spPr bwMode="auto">
                <a:xfrm>
                  <a:off x="5059" y="180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7" name="Rectangle 419"/>
                <p:cNvSpPr>
                  <a:spLocks noChangeArrowheads="1"/>
                </p:cNvSpPr>
                <p:nvPr/>
              </p:nvSpPr>
              <p:spPr bwMode="auto">
                <a:xfrm>
                  <a:off x="5059" y="173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8" name="Rectangle 420"/>
                <p:cNvSpPr>
                  <a:spLocks noChangeArrowheads="1"/>
                </p:cNvSpPr>
                <p:nvPr/>
              </p:nvSpPr>
              <p:spPr bwMode="auto">
                <a:xfrm>
                  <a:off x="5059" y="177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89" name="Rectangle 421"/>
                <p:cNvSpPr>
                  <a:spLocks noChangeArrowheads="1"/>
                </p:cNvSpPr>
                <p:nvPr/>
              </p:nvSpPr>
              <p:spPr bwMode="auto">
                <a:xfrm>
                  <a:off x="5059" y="183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0" name="Rectangle 422"/>
                <p:cNvSpPr>
                  <a:spLocks noChangeArrowheads="1"/>
                </p:cNvSpPr>
                <p:nvPr/>
              </p:nvSpPr>
              <p:spPr bwMode="auto">
                <a:xfrm>
                  <a:off x="5059" y="190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1" name="Rectangle 423"/>
                <p:cNvSpPr>
                  <a:spLocks noChangeArrowheads="1"/>
                </p:cNvSpPr>
                <p:nvPr/>
              </p:nvSpPr>
              <p:spPr bwMode="auto">
                <a:xfrm>
                  <a:off x="5059" y="1972"/>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2" name="Rectangle 424"/>
                <p:cNvSpPr>
                  <a:spLocks noChangeArrowheads="1"/>
                </p:cNvSpPr>
                <p:nvPr/>
              </p:nvSpPr>
              <p:spPr bwMode="auto">
                <a:xfrm>
                  <a:off x="5059" y="203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3" name="Rectangle 425"/>
                <p:cNvSpPr>
                  <a:spLocks noChangeArrowheads="1"/>
                </p:cNvSpPr>
                <p:nvPr/>
              </p:nvSpPr>
              <p:spPr bwMode="auto">
                <a:xfrm>
                  <a:off x="5059" y="210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4" name="Rectangle 426"/>
                <p:cNvSpPr>
                  <a:spLocks noChangeArrowheads="1"/>
                </p:cNvSpPr>
                <p:nvPr/>
              </p:nvSpPr>
              <p:spPr bwMode="auto">
                <a:xfrm>
                  <a:off x="5059" y="217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5" name="Rectangle 427"/>
                <p:cNvSpPr>
                  <a:spLocks noChangeArrowheads="1"/>
                </p:cNvSpPr>
                <p:nvPr/>
              </p:nvSpPr>
              <p:spPr bwMode="auto">
                <a:xfrm>
                  <a:off x="5059" y="223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6" name="Rectangle 428"/>
                <p:cNvSpPr>
                  <a:spLocks noChangeArrowheads="1"/>
                </p:cNvSpPr>
                <p:nvPr/>
              </p:nvSpPr>
              <p:spPr bwMode="auto">
                <a:xfrm>
                  <a:off x="5059" y="2303"/>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7" name="Rectangle 429"/>
                <p:cNvSpPr>
                  <a:spLocks noChangeArrowheads="1"/>
                </p:cNvSpPr>
                <p:nvPr/>
              </p:nvSpPr>
              <p:spPr bwMode="auto">
                <a:xfrm>
                  <a:off x="5059" y="237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8" name="Rectangle 430"/>
                <p:cNvSpPr>
                  <a:spLocks noChangeArrowheads="1"/>
                </p:cNvSpPr>
                <p:nvPr/>
              </p:nvSpPr>
              <p:spPr bwMode="auto">
                <a:xfrm>
                  <a:off x="5059" y="2436"/>
                  <a:ext cx="11" cy="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599" name="Rectangle 431"/>
                <p:cNvSpPr>
                  <a:spLocks noChangeArrowheads="1"/>
                </p:cNvSpPr>
                <p:nvPr/>
              </p:nvSpPr>
              <p:spPr bwMode="auto">
                <a:xfrm>
                  <a:off x="5059" y="2508"/>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0" name="Rectangle 432"/>
                <p:cNvSpPr>
                  <a:spLocks noChangeArrowheads="1"/>
                </p:cNvSpPr>
                <p:nvPr/>
              </p:nvSpPr>
              <p:spPr bwMode="auto">
                <a:xfrm>
                  <a:off x="5059" y="2574"/>
                  <a:ext cx="11"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1" name="Rectangle 433"/>
                <p:cNvSpPr>
                  <a:spLocks noChangeArrowheads="1"/>
                </p:cNvSpPr>
                <p:nvPr/>
              </p:nvSpPr>
              <p:spPr bwMode="auto">
                <a:xfrm>
                  <a:off x="5059" y="2641"/>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2" name="Rectangle 434"/>
                <p:cNvSpPr>
                  <a:spLocks noChangeArrowheads="1"/>
                </p:cNvSpPr>
                <p:nvPr/>
              </p:nvSpPr>
              <p:spPr bwMode="auto">
                <a:xfrm>
                  <a:off x="5059" y="2707"/>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3" name="Rectangle 435"/>
                <p:cNvSpPr>
                  <a:spLocks noChangeArrowheads="1"/>
                </p:cNvSpPr>
                <p:nvPr/>
              </p:nvSpPr>
              <p:spPr bwMode="auto">
                <a:xfrm>
                  <a:off x="5059" y="2774"/>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4" name="Rectangle 436"/>
                <p:cNvSpPr>
                  <a:spLocks noChangeArrowheads="1"/>
                </p:cNvSpPr>
                <p:nvPr/>
              </p:nvSpPr>
              <p:spPr bwMode="auto">
                <a:xfrm>
                  <a:off x="5059" y="2840"/>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5" name="Rectangle 437"/>
                <p:cNvSpPr>
                  <a:spLocks noChangeArrowheads="1"/>
                </p:cNvSpPr>
                <p:nvPr/>
              </p:nvSpPr>
              <p:spPr bwMode="auto">
                <a:xfrm>
                  <a:off x="5059" y="2906"/>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6" name="Rectangle 438"/>
                <p:cNvSpPr>
                  <a:spLocks noChangeArrowheads="1"/>
                </p:cNvSpPr>
                <p:nvPr/>
              </p:nvSpPr>
              <p:spPr bwMode="auto">
                <a:xfrm>
                  <a:off x="5059" y="2973"/>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7" name="Rectangle 439"/>
                <p:cNvSpPr>
                  <a:spLocks noChangeArrowheads="1"/>
                </p:cNvSpPr>
                <p:nvPr/>
              </p:nvSpPr>
              <p:spPr bwMode="auto">
                <a:xfrm>
                  <a:off x="5059" y="3039"/>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8" name="Rectangle 440"/>
                <p:cNvSpPr>
                  <a:spLocks noChangeArrowheads="1"/>
                </p:cNvSpPr>
                <p:nvPr/>
              </p:nvSpPr>
              <p:spPr bwMode="auto">
                <a:xfrm>
                  <a:off x="5059" y="3105"/>
                  <a:ext cx="11"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09" name="Rectangle 441"/>
                <p:cNvSpPr>
                  <a:spLocks noChangeArrowheads="1"/>
                </p:cNvSpPr>
                <p:nvPr/>
              </p:nvSpPr>
              <p:spPr bwMode="auto">
                <a:xfrm>
                  <a:off x="5059" y="1712"/>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0" name="Rectangle 442"/>
                <p:cNvSpPr>
                  <a:spLocks noChangeArrowheads="1"/>
                </p:cNvSpPr>
                <p:nvPr/>
              </p:nvSpPr>
              <p:spPr bwMode="auto">
                <a:xfrm>
                  <a:off x="5059" y="1778"/>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1" name="Rectangle 443"/>
                <p:cNvSpPr>
                  <a:spLocks noChangeArrowheads="1"/>
                </p:cNvSpPr>
                <p:nvPr/>
              </p:nvSpPr>
              <p:spPr bwMode="auto">
                <a:xfrm>
                  <a:off x="5059" y="1844"/>
                  <a:ext cx="11"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2" name="Rectangle 444"/>
                <p:cNvSpPr>
                  <a:spLocks noChangeArrowheads="1"/>
                </p:cNvSpPr>
                <p:nvPr/>
              </p:nvSpPr>
              <p:spPr bwMode="auto">
                <a:xfrm>
                  <a:off x="5059" y="1911"/>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3" name="Rectangle 445"/>
                <p:cNvSpPr>
                  <a:spLocks noChangeArrowheads="1"/>
                </p:cNvSpPr>
                <p:nvPr/>
              </p:nvSpPr>
              <p:spPr bwMode="auto">
                <a:xfrm>
                  <a:off x="5059" y="1977"/>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4" name="Rectangle 446"/>
                <p:cNvSpPr>
                  <a:spLocks noChangeArrowheads="1"/>
                </p:cNvSpPr>
                <p:nvPr/>
              </p:nvSpPr>
              <p:spPr bwMode="auto">
                <a:xfrm>
                  <a:off x="5059" y="2044"/>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5" name="Rectangle 447"/>
                <p:cNvSpPr>
                  <a:spLocks noChangeArrowheads="1"/>
                </p:cNvSpPr>
                <p:nvPr/>
              </p:nvSpPr>
              <p:spPr bwMode="auto">
                <a:xfrm>
                  <a:off x="5059" y="2110"/>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6" name="Rectangle 448"/>
                <p:cNvSpPr>
                  <a:spLocks noChangeArrowheads="1"/>
                </p:cNvSpPr>
                <p:nvPr/>
              </p:nvSpPr>
              <p:spPr bwMode="auto">
                <a:xfrm>
                  <a:off x="5059" y="2176"/>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7" name="Rectangle 449"/>
                <p:cNvSpPr>
                  <a:spLocks noChangeArrowheads="1"/>
                </p:cNvSpPr>
                <p:nvPr/>
              </p:nvSpPr>
              <p:spPr bwMode="auto">
                <a:xfrm>
                  <a:off x="5059" y="2243"/>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8" name="Rectangle 450"/>
                <p:cNvSpPr>
                  <a:spLocks noChangeArrowheads="1"/>
                </p:cNvSpPr>
                <p:nvPr/>
              </p:nvSpPr>
              <p:spPr bwMode="auto">
                <a:xfrm>
                  <a:off x="5059" y="2309"/>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19" name="Rectangle 451"/>
                <p:cNvSpPr>
                  <a:spLocks noChangeArrowheads="1"/>
                </p:cNvSpPr>
                <p:nvPr/>
              </p:nvSpPr>
              <p:spPr bwMode="auto">
                <a:xfrm>
                  <a:off x="5059" y="2375"/>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0" name="Rectangle 452"/>
                <p:cNvSpPr>
                  <a:spLocks noChangeArrowheads="1"/>
                </p:cNvSpPr>
                <p:nvPr/>
              </p:nvSpPr>
              <p:spPr bwMode="auto">
                <a:xfrm>
                  <a:off x="5059" y="2447"/>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1" name="Rectangle 453"/>
                <p:cNvSpPr>
                  <a:spLocks noChangeArrowheads="1"/>
                </p:cNvSpPr>
                <p:nvPr/>
              </p:nvSpPr>
              <p:spPr bwMode="auto">
                <a:xfrm>
                  <a:off x="5059" y="2514"/>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2" name="Rectangle 454"/>
                <p:cNvSpPr>
                  <a:spLocks noChangeArrowheads="1"/>
                </p:cNvSpPr>
                <p:nvPr/>
              </p:nvSpPr>
              <p:spPr bwMode="auto">
                <a:xfrm>
                  <a:off x="5059" y="2580"/>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3" name="Rectangle 455"/>
                <p:cNvSpPr>
                  <a:spLocks noChangeArrowheads="1"/>
                </p:cNvSpPr>
                <p:nvPr/>
              </p:nvSpPr>
              <p:spPr bwMode="auto">
                <a:xfrm>
                  <a:off x="5059" y="2646"/>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4" name="Rectangle 456"/>
                <p:cNvSpPr>
                  <a:spLocks noChangeArrowheads="1"/>
                </p:cNvSpPr>
                <p:nvPr/>
              </p:nvSpPr>
              <p:spPr bwMode="auto">
                <a:xfrm>
                  <a:off x="5059" y="2713"/>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626" name="Rectangle 458"/>
              <p:cNvSpPr>
                <a:spLocks noChangeArrowheads="1"/>
              </p:cNvSpPr>
              <p:nvPr/>
            </p:nvSpPr>
            <p:spPr bwMode="auto">
              <a:xfrm>
                <a:off x="5059" y="2779"/>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7" name="Rectangle 459"/>
              <p:cNvSpPr>
                <a:spLocks noChangeArrowheads="1"/>
              </p:cNvSpPr>
              <p:nvPr/>
            </p:nvSpPr>
            <p:spPr bwMode="auto">
              <a:xfrm>
                <a:off x="5059" y="2845"/>
                <a:ext cx="11"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8" name="Rectangle 460"/>
              <p:cNvSpPr>
                <a:spLocks noChangeArrowheads="1"/>
              </p:cNvSpPr>
              <p:nvPr/>
            </p:nvSpPr>
            <p:spPr bwMode="auto">
              <a:xfrm>
                <a:off x="5059" y="2912"/>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29" name="Rectangle 461"/>
              <p:cNvSpPr>
                <a:spLocks noChangeArrowheads="1"/>
              </p:cNvSpPr>
              <p:nvPr/>
            </p:nvSpPr>
            <p:spPr bwMode="auto">
              <a:xfrm>
                <a:off x="5059" y="2978"/>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0" name="Rectangle 462"/>
              <p:cNvSpPr>
                <a:spLocks noChangeArrowheads="1"/>
              </p:cNvSpPr>
              <p:nvPr/>
            </p:nvSpPr>
            <p:spPr bwMode="auto">
              <a:xfrm>
                <a:off x="5059" y="3044"/>
                <a:ext cx="11"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1" name="Rectangle 463"/>
              <p:cNvSpPr>
                <a:spLocks noChangeArrowheads="1"/>
              </p:cNvSpPr>
              <p:nvPr/>
            </p:nvSpPr>
            <p:spPr bwMode="auto">
              <a:xfrm>
                <a:off x="5059" y="3111"/>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633" name="Rectangle 465"/>
            <p:cNvSpPr>
              <a:spLocks noChangeArrowheads="1"/>
            </p:cNvSpPr>
            <p:nvPr/>
          </p:nvSpPr>
          <p:spPr bwMode="auto">
            <a:xfrm>
              <a:off x="4943" y="2121"/>
              <a:ext cx="166" cy="2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4" name="Rectangle 466"/>
            <p:cNvSpPr>
              <a:spLocks noChangeArrowheads="1"/>
            </p:cNvSpPr>
            <p:nvPr/>
          </p:nvSpPr>
          <p:spPr bwMode="auto">
            <a:xfrm>
              <a:off x="5098" y="2115"/>
              <a:ext cx="17"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5" name="Rectangle 467"/>
            <p:cNvSpPr>
              <a:spLocks noChangeArrowheads="1"/>
            </p:cNvSpPr>
            <p:nvPr/>
          </p:nvSpPr>
          <p:spPr bwMode="auto">
            <a:xfrm>
              <a:off x="5082" y="2115"/>
              <a:ext cx="22"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6" name="Rectangle 468"/>
            <p:cNvSpPr>
              <a:spLocks noChangeArrowheads="1"/>
            </p:cNvSpPr>
            <p:nvPr/>
          </p:nvSpPr>
          <p:spPr bwMode="auto">
            <a:xfrm>
              <a:off x="5015" y="2115"/>
              <a:ext cx="22"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7" name="Rectangle 469"/>
            <p:cNvSpPr>
              <a:spLocks noChangeArrowheads="1"/>
            </p:cNvSpPr>
            <p:nvPr/>
          </p:nvSpPr>
          <p:spPr bwMode="auto">
            <a:xfrm>
              <a:off x="4949" y="2115"/>
              <a:ext cx="22"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8" name="Rectangle 470"/>
            <p:cNvSpPr>
              <a:spLocks noChangeArrowheads="1"/>
            </p:cNvSpPr>
            <p:nvPr/>
          </p:nvSpPr>
          <p:spPr bwMode="auto">
            <a:xfrm>
              <a:off x="4938" y="2115"/>
              <a:ext cx="16"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39" name="Rectangle 471"/>
            <p:cNvSpPr>
              <a:spLocks noChangeArrowheads="1"/>
            </p:cNvSpPr>
            <p:nvPr/>
          </p:nvSpPr>
          <p:spPr bwMode="auto">
            <a:xfrm>
              <a:off x="4938" y="2126"/>
              <a:ext cx="11"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0" name="Rectangle 472"/>
            <p:cNvSpPr>
              <a:spLocks noChangeArrowheads="1"/>
            </p:cNvSpPr>
            <p:nvPr/>
          </p:nvSpPr>
          <p:spPr bwMode="auto">
            <a:xfrm>
              <a:off x="4938" y="2193"/>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1" name="Rectangle 473"/>
            <p:cNvSpPr>
              <a:spLocks noChangeArrowheads="1"/>
            </p:cNvSpPr>
            <p:nvPr/>
          </p:nvSpPr>
          <p:spPr bwMode="auto">
            <a:xfrm>
              <a:off x="4938" y="2259"/>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2" name="Rectangle 474"/>
            <p:cNvSpPr>
              <a:spLocks noChangeArrowheads="1"/>
            </p:cNvSpPr>
            <p:nvPr/>
          </p:nvSpPr>
          <p:spPr bwMode="auto">
            <a:xfrm>
              <a:off x="4938" y="2326"/>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3" name="Rectangle 475"/>
            <p:cNvSpPr>
              <a:spLocks noChangeArrowheads="1"/>
            </p:cNvSpPr>
            <p:nvPr/>
          </p:nvSpPr>
          <p:spPr bwMode="auto">
            <a:xfrm>
              <a:off x="4938" y="2392"/>
              <a:ext cx="11"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4" name="Rectangle 476"/>
            <p:cNvSpPr>
              <a:spLocks noChangeArrowheads="1"/>
            </p:cNvSpPr>
            <p:nvPr/>
          </p:nvSpPr>
          <p:spPr bwMode="auto">
            <a:xfrm>
              <a:off x="4938" y="2403"/>
              <a:ext cx="16"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5" name="Rectangle 477"/>
            <p:cNvSpPr>
              <a:spLocks noChangeArrowheads="1"/>
            </p:cNvSpPr>
            <p:nvPr/>
          </p:nvSpPr>
          <p:spPr bwMode="auto">
            <a:xfrm>
              <a:off x="4949" y="2403"/>
              <a:ext cx="22"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6" name="Rectangle 478"/>
            <p:cNvSpPr>
              <a:spLocks noChangeArrowheads="1"/>
            </p:cNvSpPr>
            <p:nvPr/>
          </p:nvSpPr>
          <p:spPr bwMode="auto">
            <a:xfrm>
              <a:off x="5015" y="2403"/>
              <a:ext cx="28"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7" name="Rectangle 479"/>
            <p:cNvSpPr>
              <a:spLocks noChangeArrowheads="1"/>
            </p:cNvSpPr>
            <p:nvPr/>
          </p:nvSpPr>
          <p:spPr bwMode="auto">
            <a:xfrm>
              <a:off x="5087" y="2403"/>
              <a:ext cx="11" cy="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8" name="Rectangle 480"/>
            <p:cNvSpPr>
              <a:spLocks noChangeArrowheads="1"/>
            </p:cNvSpPr>
            <p:nvPr/>
          </p:nvSpPr>
          <p:spPr bwMode="auto">
            <a:xfrm>
              <a:off x="5098" y="2403"/>
              <a:ext cx="17"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49" name="Rectangle 481"/>
            <p:cNvSpPr>
              <a:spLocks noChangeArrowheads="1"/>
            </p:cNvSpPr>
            <p:nvPr/>
          </p:nvSpPr>
          <p:spPr bwMode="auto">
            <a:xfrm>
              <a:off x="5098" y="2381"/>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0" name="Rectangle 482"/>
            <p:cNvSpPr>
              <a:spLocks noChangeArrowheads="1"/>
            </p:cNvSpPr>
            <p:nvPr/>
          </p:nvSpPr>
          <p:spPr bwMode="auto">
            <a:xfrm>
              <a:off x="5098" y="2314"/>
              <a:ext cx="11"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1" name="Rectangle 483"/>
            <p:cNvSpPr>
              <a:spLocks noChangeArrowheads="1"/>
            </p:cNvSpPr>
            <p:nvPr/>
          </p:nvSpPr>
          <p:spPr bwMode="auto">
            <a:xfrm>
              <a:off x="5098" y="2248"/>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2" name="Rectangle 484"/>
            <p:cNvSpPr>
              <a:spLocks noChangeArrowheads="1"/>
            </p:cNvSpPr>
            <p:nvPr/>
          </p:nvSpPr>
          <p:spPr bwMode="auto">
            <a:xfrm>
              <a:off x="5098" y="2182"/>
              <a:ext cx="11"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3" name="Rectangle 485"/>
            <p:cNvSpPr>
              <a:spLocks noChangeArrowheads="1"/>
            </p:cNvSpPr>
            <p:nvPr/>
          </p:nvSpPr>
          <p:spPr bwMode="auto">
            <a:xfrm>
              <a:off x="5098" y="2126"/>
              <a:ext cx="11"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4" name="Rectangle 486"/>
            <p:cNvSpPr>
              <a:spLocks noChangeArrowheads="1"/>
            </p:cNvSpPr>
            <p:nvPr/>
          </p:nvSpPr>
          <p:spPr bwMode="auto">
            <a:xfrm>
              <a:off x="5098" y="2115"/>
              <a:ext cx="17"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sp>
        <p:nvSpPr>
          <p:cNvPr id="391656" name="Rectangle 488"/>
          <p:cNvSpPr>
            <a:spLocks noChangeArrowheads="1"/>
          </p:cNvSpPr>
          <p:nvPr/>
        </p:nvSpPr>
        <p:spPr bwMode="auto">
          <a:xfrm>
            <a:off x="7961313" y="2646363"/>
            <a:ext cx="228600"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7" name="Rectangle 489"/>
          <p:cNvSpPr>
            <a:spLocks noChangeArrowheads="1"/>
          </p:cNvSpPr>
          <p:nvPr/>
        </p:nvSpPr>
        <p:spPr bwMode="auto">
          <a:xfrm>
            <a:off x="7988300" y="3876675"/>
            <a:ext cx="157163" cy="1141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58" name="Line 490"/>
          <p:cNvSpPr>
            <a:spLocks noChangeShapeType="1"/>
          </p:cNvSpPr>
          <p:nvPr/>
        </p:nvSpPr>
        <p:spPr bwMode="auto">
          <a:xfrm>
            <a:off x="4043363" y="1927225"/>
            <a:ext cx="1587" cy="3001963"/>
          </a:xfrm>
          <a:prstGeom prst="line">
            <a:avLst/>
          </a:prstGeom>
          <a:noFill/>
          <a:ln w="349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659" name="Freeform 491"/>
          <p:cNvSpPr>
            <a:spLocks/>
          </p:cNvSpPr>
          <p:nvPr/>
        </p:nvSpPr>
        <p:spPr bwMode="auto">
          <a:xfrm>
            <a:off x="3946525" y="4894263"/>
            <a:ext cx="184150" cy="149225"/>
          </a:xfrm>
          <a:custGeom>
            <a:avLst/>
            <a:gdLst>
              <a:gd name="T0" fmla="*/ 116 w 116"/>
              <a:gd name="T1" fmla="*/ 0 h 94"/>
              <a:gd name="T2" fmla="*/ 0 w 116"/>
              <a:gd name="T3" fmla="*/ 0 h 94"/>
              <a:gd name="T4" fmla="*/ 61 w 116"/>
              <a:gd name="T5" fmla="*/ 94 h 94"/>
              <a:gd name="T6" fmla="*/ 116 w 116"/>
              <a:gd name="T7" fmla="*/ 0 h 94"/>
            </a:gdLst>
            <a:ahLst/>
            <a:cxnLst>
              <a:cxn ang="0">
                <a:pos x="T0" y="T1"/>
              </a:cxn>
              <a:cxn ang="0">
                <a:pos x="T2" y="T3"/>
              </a:cxn>
              <a:cxn ang="0">
                <a:pos x="T4" y="T5"/>
              </a:cxn>
              <a:cxn ang="0">
                <a:pos x="T6" y="T7"/>
              </a:cxn>
            </a:cxnLst>
            <a:rect l="0" t="0" r="r" b="b"/>
            <a:pathLst>
              <a:path w="116" h="94">
                <a:moveTo>
                  <a:pt x="116" y="0"/>
                </a:moveTo>
                <a:lnTo>
                  <a:pt x="0" y="0"/>
                </a:lnTo>
                <a:lnTo>
                  <a:pt x="61" y="94"/>
                </a:lnTo>
                <a:lnTo>
                  <a:pt x="116" y="0"/>
                </a:lnTo>
                <a:close/>
              </a:path>
            </a:pathLst>
          </a:custGeom>
          <a:solidFill>
            <a:srgbClr val="000000"/>
          </a:solidFill>
          <a:ln w="9525">
            <a:solidFill>
              <a:srgbClr val="000000"/>
            </a:solidFill>
            <a:prstDash val="solid"/>
            <a:round/>
            <a:headEnd/>
            <a:tailEnd/>
          </a:ln>
        </p:spPr>
        <p:txBody>
          <a:bodyPr/>
          <a:lstStyle/>
          <a:p>
            <a:endParaRPr lang="es-ES"/>
          </a:p>
        </p:txBody>
      </p:sp>
      <p:sp>
        <p:nvSpPr>
          <p:cNvPr id="391660" name="Freeform 492"/>
          <p:cNvSpPr>
            <a:spLocks/>
          </p:cNvSpPr>
          <p:nvPr/>
        </p:nvSpPr>
        <p:spPr bwMode="auto">
          <a:xfrm>
            <a:off x="3946525" y="1822450"/>
            <a:ext cx="184150" cy="139700"/>
          </a:xfrm>
          <a:custGeom>
            <a:avLst/>
            <a:gdLst>
              <a:gd name="T0" fmla="*/ 0 w 116"/>
              <a:gd name="T1" fmla="*/ 88 h 88"/>
              <a:gd name="T2" fmla="*/ 116 w 116"/>
              <a:gd name="T3" fmla="*/ 88 h 88"/>
              <a:gd name="T4" fmla="*/ 61 w 116"/>
              <a:gd name="T5" fmla="*/ 0 h 88"/>
              <a:gd name="T6" fmla="*/ 0 w 116"/>
              <a:gd name="T7" fmla="*/ 88 h 88"/>
            </a:gdLst>
            <a:ahLst/>
            <a:cxnLst>
              <a:cxn ang="0">
                <a:pos x="T0" y="T1"/>
              </a:cxn>
              <a:cxn ang="0">
                <a:pos x="T2" y="T3"/>
              </a:cxn>
              <a:cxn ang="0">
                <a:pos x="T4" y="T5"/>
              </a:cxn>
              <a:cxn ang="0">
                <a:pos x="T6" y="T7"/>
              </a:cxn>
            </a:cxnLst>
            <a:rect l="0" t="0" r="r" b="b"/>
            <a:pathLst>
              <a:path w="116" h="88">
                <a:moveTo>
                  <a:pt x="0" y="88"/>
                </a:moveTo>
                <a:lnTo>
                  <a:pt x="116" y="88"/>
                </a:lnTo>
                <a:lnTo>
                  <a:pt x="61" y="0"/>
                </a:lnTo>
                <a:lnTo>
                  <a:pt x="0" y="88"/>
                </a:lnTo>
                <a:close/>
              </a:path>
            </a:pathLst>
          </a:custGeom>
          <a:solidFill>
            <a:srgbClr val="000000"/>
          </a:solidFill>
          <a:ln w="9525">
            <a:solidFill>
              <a:srgbClr val="000000"/>
            </a:solidFill>
            <a:prstDash val="solid"/>
            <a:round/>
            <a:headEnd/>
            <a:tailEnd/>
          </a:ln>
        </p:spPr>
        <p:txBody>
          <a:bodyPr/>
          <a:lstStyle/>
          <a:p>
            <a:endParaRPr lang="es-ES"/>
          </a:p>
        </p:txBody>
      </p:sp>
      <p:sp>
        <p:nvSpPr>
          <p:cNvPr id="391664" name="Arc 496"/>
          <p:cNvSpPr>
            <a:spLocks/>
          </p:cNvSpPr>
          <p:nvPr/>
        </p:nvSpPr>
        <p:spPr bwMode="auto">
          <a:xfrm>
            <a:off x="1863725" y="3838575"/>
            <a:ext cx="992188" cy="581025"/>
          </a:xfrm>
          <a:custGeom>
            <a:avLst/>
            <a:gdLst>
              <a:gd name="G0" fmla="+- 104 0 0"/>
              <a:gd name="G1" fmla="+- 179 0 0"/>
              <a:gd name="G2" fmla="+- 21600 0 0"/>
              <a:gd name="T0" fmla="*/ 21703 w 21704"/>
              <a:gd name="T1" fmla="*/ 0 h 21779"/>
              <a:gd name="T2" fmla="*/ 0 w 21704"/>
              <a:gd name="T3" fmla="*/ 21779 h 21779"/>
              <a:gd name="T4" fmla="*/ 104 w 21704"/>
              <a:gd name="T5" fmla="*/ 179 h 21779"/>
            </a:gdLst>
            <a:ahLst/>
            <a:cxnLst>
              <a:cxn ang="0">
                <a:pos x="T0" y="T1"/>
              </a:cxn>
              <a:cxn ang="0">
                <a:pos x="T2" y="T3"/>
              </a:cxn>
              <a:cxn ang="0">
                <a:pos x="T4" y="T5"/>
              </a:cxn>
            </a:cxnLst>
            <a:rect l="0" t="0" r="r" b="b"/>
            <a:pathLst>
              <a:path w="21704" h="21779" fill="none" extrusionOk="0">
                <a:moveTo>
                  <a:pt x="21703" y="-1"/>
                </a:moveTo>
                <a:cubicBezTo>
                  <a:pt x="21703" y="59"/>
                  <a:pt x="21704" y="119"/>
                  <a:pt x="21704" y="179"/>
                </a:cubicBezTo>
                <a:cubicBezTo>
                  <a:pt x="21704" y="12108"/>
                  <a:pt x="12033" y="21779"/>
                  <a:pt x="104" y="21779"/>
                </a:cubicBezTo>
                <a:cubicBezTo>
                  <a:pt x="69" y="21779"/>
                  <a:pt x="34" y="21778"/>
                  <a:pt x="0" y="21778"/>
                </a:cubicBezTo>
              </a:path>
              <a:path w="21704" h="21779" stroke="0" extrusionOk="0">
                <a:moveTo>
                  <a:pt x="21703" y="-1"/>
                </a:moveTo>
                <a:cubicBezTo>
                  <a:pt x="21703" y="59"/>
                  <a:pt x="21704" y="119"/>
                  <a:pt x="21704" y="179"/>
                </a:cubicBezTo>
                <a:cubicBezTo>
                  <a:pt x="21704" y="12108"/>
                  <a:pt x="12033" y="21779"/>
                  <a:pt x="104" y="21779"/>
                </a:cubicBezTo>
                <a:cubicBezTo>
                  <a:pt x="69" y="21779"/>
                  <a:pt x="34" y="21778"/>
                  <a:pt x="0" y="21778"/>
                </a:cubicBezTo>
                <a:lnTo>
                  <a:pt x="104" y="179"/>
                </a:lnTo>
                <a:close/>
              </a:path>
            </a:pathLst>
          </a:custGeom>
          <a:solidFill>
            <a:srgbClr val="00FF00"/>
          </a:solidFill>
          <a:ln w="9525">
            <a:solidFill>
              <a:schemeClr val="hlink"/>
            </a:solidFill>
            <a:prstDash val="sysDot"/>
            <a:round/>
            <a:headEnd/>
            <a:tailEnd/>
          </a:ln>
        </p:spPr>
        <p:txBody>
          <a:bodyPr/>
          <a:lstStyle/>
          <a:p>
            <a:endParaRPr lang="es-ES"/>
          </a:p>
        </p:txBody>
      </p:sp>
      <p:sp>
        <p:nvSpPr>
          <p:cNvPr id="391665" name="Arc 497"/>
          <p:cNvSpPr>
            <a:spLocks/>
          </p:cNvSpPr>
          <p:nvPr/>
        </p:nvSpPr>
        <p:spPr bwMode="auto">
          <a:xfrm>
            <a:off x="1863725" y="3255963"/>
            <a:ext cx="992188" cy="574675"/>
          </a:xfrm>
          <a:custGeom>
            <a:avLst/>
            <a:gdLst>
              <a:gd name="G0" fmla="+- 104 0 0"/>
              <a:gd name="G1" fmla="+- 21600 0 0"/>
              <a:gd name="G2" fmla="+- 21600 0 0"/>
              <a:gd name="T0" fmla="*/ 0 w 21703"/>
              <a:gd name="T1" fmla="*/ 0 h 21600"/>
              <a:gd name="T2" fmla="*/ 21703 w 21703"/>
              <a:gd name="T3" fmla="*/ 21421 h 21600"/>
              <a:gd name="T4" fmla="*/ 104 w 21703"/>
              <a:gd name="T5" fmla="*/ 21600 h 21600"/>
            </a:gdLst>
            <a:ahLst/>
            <a:cxnLst>
              <a:cxn ang="0">
                <a:pos x="T0" y="T1"/>
              </a:cxn>
              <a:cxn ang="0">
                <a:pos x="T2" y="T3"/>
              </a:cxn>
              <a:cxn ang="0">
                <a:pos x="T4" y="T5"/>
              </a:cxn>
            </a:cxnLst>
            <a:rect l="0" t="0" r="r" b="b"/>
            <a:pathLst>
              <a:path w="21703" h="21600" fill="none" extrusionOk="0">
                <a:moveTo>
                  <a:pt x="0" y="0"/>
                </a:moveTo>
                <a:cubicBezTo>
                  <a:pt x="34" y="0"/>
                  <a:pt x="69" y="-1"/>
                  <a:pt x="104" y="0"/>
                </a:cubicBezTo>
                <a:cubicBezTo>
                  <a:pt x="11963" y="0"/>
                  <a:pt x="21604" y="9561"/>
                  <a:pt x="21703" y="21420"/>
                </a:cubicBezTo>
              </a:path>
              <a:path w="21703" h="21600" stroke="0" extrusionOk="0">
                <a:moveTo>
                  <a:pt x="0" y="0"/>
                </a:moveTo>
                <a:cubicBezTo>
                  <a:pt x="34" y="0"/>
                  <a:pt x="69" y="-1"/>
                  <a:pt x="104" y="0"/>
                </a:cubicBezTo>
                <a:cubicBezTo>
                  <a:pt x="11963" y="0"/>
                  <a:pt x="21604" y="9561"/>
                  <a:pt x="21703" y="21420"/>
                </a:cubicBezTo>
                <a:lnTo>
                  <a:pt x="104" y="21600"/>
                </a:lnTo>
                <a:close/>
              </a:path>
            </a:pathLst>
          </a:custGeom>
          <a:solidFill>
            <a:srgbClr val="00FF00"/>
          </a:solidFill>
          <a:ln w="9525">
            <a:solidFill>
              <a:schemeClr val="hlink"/>
            </a:solidFill>
            <a:prstDash val="sysDot"/>
            <a:round/>
            <a:headEnd/>
            <a:tailEnd/>
          </a:ln>
        </p:spPr>
        <p:txBody>
          <a:bodyPr/>
          <a:lstStyle/>
          <a:p>
            <a:endParaRPr lang="es-ES"/>
          </a:p>
        </p:txBody>
      </p:sp>
      <p:sp>
        <p:nvSpPr>
          <p:cNvPr id="391666" name="Line 498"/>
          <p:cNvSpPr>
            <a:spLocks noChangeShapeType="1"/>
          </p:cNvSpPr>
          <p:nvPr/>
        </p:nvSpPr>
        <p:spPr bwMode="auto">
          <a:xfrm>
            <a:off x="1793875" y="3841750"/>
            <a:ext cx="1501775" cy="1588"/>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s-ES"/>
          </a:p>
        </p:txBody>
      </p:sp>
      <p:sp>
        <p:nvSpPr>
          <p:cNvPr id="391667" name="Line 499"/>
          <p:cNvSpPr>
            <a:spLocks noChangeShapeType="1"/>
          </p:cNvSpPr>
          <p:nvPr/>
        </p:nvSpPr>
        <p:spPr bwMode="auto">
          <a:xfrm flipV="1">
            <a:off x="1784350" y="2576513"/>
            <a:ext cx="1011238" cy="126523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s-ES"/>
          </a:p>
        </p:txBody>
      </p:sp>
      <p:sp>
        <p:nvSpPr>
          <p:cNvPr id="391668" name="Rectangle 500"/>
          <p:cNvSpPr>
            <a:spLocks noChangeArrowheads="1"/>
          </p:cNvSpPr>
          <p:nvPr/>
        </p:nvSpPr>
        <p:spPr bwMode="auto">
          <a:xfrm>
            <a:off x="1600200" y="3981450"/>
            <a:ext cx="508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rgbClr val="000000"/>
                </a:solidFill>
                <a:effectLst/>
                <a:latin typeface="Arial" charset="0"/>
              </a:rPr>
              <a:t>Rotor</a:t>
            </a:r>
            <a:endParaRPr lang="es-ES_tradnl" altLang="es-ES" sz="2400">
              <a:effectLst/>
            </a:endParaRPr>
          </a:p>
        </p:txBody>
      </p:sp>
      <p:sp>
        <p:nvSpPr>
          <p:cNvPr id="391670" name="Oval 502"/>
          <p:cNvSpPr>
            <a:spLocks noChangeArrowheads="1"/>
          </p:cNvSpPr>
          <p:nvPr/>
        </p:nvSpPr>
        <p:spPr bwMode="auto">
          <a:xfrm>
            <a:off x="757238" y="2514600"/>
            <a:ext cx="52387" cy="4302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nvGrpSpPr>
          <p:cNvPr id="391675" name="Group 507"/>
          <p:cNvGrpSpPr>
            <a:grpSpLocks/>
          </p:cNvGrpSpPr>
          <p:nvPr/>
        </p:nvGrpSpPr>
        <p:grpSpPr bwMode="auto">
          <a:xfrm>
            <a:off x="1600200" y="3252788"/>
            <a:ext cx="395288" cy="114300"/>
            <a:chOff x="1008" y="2049"/>
            <a:chExt cx="249" cy="72"/>
          </a:xfrm>
        </p:grpSpPr>
        <p:sp>
          <p:nvSpPr>
            <p:cNvPr id="391671" name="Oval 503"/>
            <p:cNvSpPr>
              <a:spLocks noChangeArrowheads="1"/>
            </p:cNvSpPr>
            <p:nvPr/>
          </p:nvSpPr>
          <p:spPr bwMode="auto">
            <a:xfrm>
              <a:off x="1008" y="2055"/>
              <a:ext cx="66" cy="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2" name="Oval 504"/>
            <p:cNvSpPr>
              <a:spLocks noChangeArrowheads="1"/>
            </p:cNvSpPr>
            <p:nvPr/>
          </p:nvSpPr>
          <p:spPr bwMode="auto">
            <a:xfrm>
              <a:off x="1074" y="2049"/>
              <a:ext cx="61" cy="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3" name="Oval 505"/>
            <p:cNvSpPr>
              <a:spLocks noChangeArrowheads="1"/>
            </p:cNvSpPr>
            <p:nvPr/>
          </p:nvSpPr>
          <p:spPr bwMode="auto">
            <a:xfrm>
              <a:off x="1130" y="2049"/>
              <a:ext cx="66" cy="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4" name="Oval 506"/>
            <p:cNvSpPr>
              <a:spLocks noChangeArrowheads="1"/>
            </p:cNvSpPr>
            <p:nvPr/>
          </p:nvSpPr>
          <p:spPr bwMode="auto">
            <a:xfrm>
              <a:off x="1196" y="2055"/>
              <a:ext cx="61" cy="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grpSp>
        <p:nvGrpSpPr>
          <p:cNvPr id="391680" name="Group 512"/>
          <p:cNvGrpSpPr>
            <a:grpSpLocks/>
          </p:cNvGrpSpPr>
          <p:nvPr/>
        </p:nvGrpSpPr>
        <p:grpSpPr bwMode="auto">
          <a:xfrm>
            <a:off x="1600200" y="4289425"/>
            <a:ext cx="395288" cy="114300"/>
            <a:chOff x="1008" y="2702"/>
            <a:chExt cx="249" cy="72"/>
          </a:xfrm>
        </p:grpSpPr>
        <p:sp>
          <p:nvSpPr>
            <p:cNvPr id="391676" name="Oval 508"/>
            <p:cNvSpPr>
              <a:spLocks noChangeArrowheads="1"/>
            </p:cNvSpPr>
            <p:nvPr/>
          </p:nvSpPr>
          <p:spPr bwMode="auto">
            <a:xfrm>
              <a:off x="1008" y="2702"/>
              <a:ext cx="66" cy="6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7" name="Oval 509"/>
            <p:cNvSpPr>
              <a:spLocks noChangeArrowheads="1"/>
            </p:cNvSpPr>
            <p:nvPr/>
          </p:nvSpPr>
          <p:spPr bwMode="auto">
            <a:xfrm>
              <a:off x="1074" y="2707"/>
              <a:ext cx="61" cy="61"/>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8" name="Oval 510"/>
            <p:cNvSpPr>
              <a:spLocks noChangeArrowheads="1"/>
            </p:cNvSpPr>
            <p:nvPr/>
          </p:nvSpPr>
          <p:spPr bwMode="auto">
            <a:xfrm>
              <a:off x="1130" y="2707"/>
              <a:ext cx="66" cy="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79" name="Oval 511"/>
            <p:cNvSpPr>
              <a:spLocks noChangeArrowheads="1"/>
            </p:cNvSpPr>
            <p:nvPr/>
          </p:nvSpPr>
          <p:spPr bwMode="auto">
            <a:xfrm>
              <a:off x="1196" y="2702"/>
              <a:ext cx="61" cy="6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391681" name="Rectangle 513"/>
          <p:cNvSpPr>
            <a:spLocks noChangeArrowheads="1"/>
          </p:cNvSpPr>
          <p:nvPr/>
        </p:nvSpPr>
        <p:spPr bwMode="auto">
          <a:xfrm>
            <a:off x="1530350" y="2919413"/>
            <a:ext cx="657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rgbClr val="000000"/>
                </a:solidFill>
                <a:effectLst/>
                <a:latin typeface="Arial" charset="0"/>
              </a:rPr>
              <a:t>Estator</a:t>
            </a:r>
            <a:endParaRPr lang="es-ES_tradnl" altLang="es-ES" sz="2400">
              <a:effectLst/>
            </a:endParaRPr>
          </a:p>
        </p:txBody>
      </p:sp>
      <p:sp>
        <p:nvSpPr>
          <p:cNvPr id="391684" name="Line 516"/>
          <p:cNvSpPr>
            <a:spLocks noChangeShapeType="1"/>
          </p:cNvSpPr>
          <p:nvPr/>
        </p:nvSpPr>
        <p:spPr bwMode="auto">
          <a:xfrm>
            <a:off x="2611438" y="2822575"/>
            <a:ext cx="166687"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685" name="Line 517"/>
          <p:cNvSpPr>
            <a:spLocks noChangeShapeType="1"/>
          </p:cNvSpPr>
          <p:nvPr/>
        </p:nvSpPr>
        <p:spPr bwMode="auto">
          <a:xfrm>
            <a:off x="2592388" y="2832100"/>
            <a:ext cx="79375" cy="122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686" name="Oval 518"/>
          <p:cNvSpPr>
            <a:spLocks noChangeArrowheads="1"/>
          </p:cNvSpPr>
          <p:nvPr/>
        </p:nvSpPr>
        <p:spPr bwMode="auto">
          <a:xfrm>
            <a:off x="536575" y="2551113"/>
            <a:ext cx="2565400" cy="2554287"/>
          </a:xfrm>
          <a:prstGeom prst="ellipse">
            <a:avLst/>
          </a:prstGeom>
          <a:noFill/>
          <a:ln w="95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91687" name="Rectangle 519"/>
          <p:cNvSpPr>
            <a:spLocks noChangeArrowheads="1"/>
          </p:cNvSpPr>
          <p:nvPr/>
        </p:nvSpPr>
        <p:spPr bwMode="auto">
          <a:xfrm>
            <a:off x="3006725" y="3859213"/>
            <a:ext cx="157163" cy="833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88" name="Rectangle 520"/>
          <p:cNvSpPr>
            <a:spLocks noChangeArrowheads="1"/>
          </p:cNvSpPr>
          <p:nvPr/>
        </p:nvSpPr>
        <p:spPr bwMode="auto">
          <a:xfrm>
            <a:off x="2819400" y="4267200"/>
            <a:ext cx="211138" cy="430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89" name="Rectangle 521"/>
          <p:cNvSpPr>
            <a:spLocks noChangeArrowheads="1"/>
          </p:cNvSpPr>
          <p:nvPr/>
        </p:nvSpPr>
        <p:spPr bwMode="auto">
          <a:xfrm>
            <a:off x="2654300" y="4552950"/>
            <a:ext cx="211138" cy="438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0" name="Rectangle 522"/>
          <p:cNvSpPr>
            <a:spLocks noChangeArrowheads="1"/>
          </p:cNvSpPr>
          <p:nvPr/>
        </p:nvSpPr>
        <p:spPr bwMode="auto">
          <a:xfrm>
            <a:off x="2487613" y="4754563"/>
            <a:ext cx="223837"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1" name="Rectangle 523"/>
          <p:cNvSpPr>
            <a:spLocks noChangeArrowheads="1"/>
          </p:cNvSpPr>
          <p:nvPr/>
        </p:nvSpPr>
        <p:spPr bwMode="auto">
          <a:xfrm>
            <a:off x="2276475" y="4849813"/>
            <a:ext cx="201613"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2" name="Rectangle 524"/>
          <p:cNvSpPr>
            <a:spLocks noChangeArrowheads="1"/>
          </p:cNvSpPr>
          <p:nvPr/>
        </p:nvSpPr>
        <p:spPr bwMode="auto">
          <a:xfrm>
            <a:off x="1890713" y="4948238"/>
            <a:ext cx="430212" cy="211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3" name="Rectangle 525"/>
          <p:cNvSpPr>
            <a:spLocks noChangeArrowheads="1"/>
          </p:cNvSpPr>
          <p:nvPr/>
        </p:nvSpPr>
        <p:spPr bwMode="auto">
          <a:xfrm>
            <a:off x="554038" y="3603625"/>
            <a:ext cx="96837" cy="430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4" name="Rectangle 526"/>
          <p:cNvSpPr>
            <a:spLocks noChangeArrowheads="1"/>
          </p:cNvSpPr>
          <p:nvPr/>
        </p:nvSpPr>
        <p:spPr bwMode="auto">
          <a:xfrm>
            <a:off x="547688" y="3225800"/>
            <a:ext cx="147637" cy="430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5" name="Rectangle 527"/>
          <p:cNvSpPr>
            <a:spLocks noChangeArrowheads="1"/>
          </p:cNvSpPr>
          <p:nvPr/>
        </p:nvSpPr>
        <p:spPr bwMode="auto">
          <a:xfrm>
            <a:off x="650875" y="2849563"/>
            <a:ext cx="211138" cy="438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6" name="Rectangle 528"/>
          <p:cNvSpPr>
            <a:spLocks noChangeArrowheads="1"/>
          </p:cNvSpPr>
          <p:nvPr/>
        </p:nvSpPr>
        <p:spPr bwMode="auto">
          <a:xfrm>
            <a:off x="827088" y="2787650"/>
            <a:ext cx="201612" cy="271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7" name="Rectangle 529"/>
          <p:cNvSpPr>
            <a:spLocks noChangeArrowheads="1"/>
          </p:cNvSpPr>
          <p:nvPr/>
        </p:nvSpPr>
        <p:spPr bwMode="auto">
          <a:xfrm>
            <a:off x="2390775" y="2568575"/>
            <a:ext cx="211138" cy="271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8" name="Rectangle 530"/>
          <p:cNvSpPr>
            <a:spLocks noChangeArrowheads="1"/>
          </p:cNvSpPr>
          <p:nvPr/>
        </p:nvSpPr>
        <p:spPr bwMode="auto">
          <a:xfrm>
            <a:off x="1028700" y="2655888"/>
            <a:ext cx="263525"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699" name="Rectangle 531"/>
          <p:cNvSpPr>
            <a:spLocks noChangeArrowheads="1"/>
          </p:cNvSpPr>
          <p:nvPr/>
        </p:nvSpPr>
        <p:spPr bwMode="auto">
          <a:xfrm>
            <a:off x="1266825" y="2489200"/>
            <a:ext cx="211138" cy="271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1" name="Rectangle 533"/>
          <p:cNvSpPr>
            <a:spLocks noChangeArrowheads="1"/>
          </p:cNvSpPr>
          <p:nvPr/>
        </p:nvSpPr>
        <p:spPr bwMode="auto">
          <a:xfrm>
            <a:off x="590550" y="3998913"/>
            <a:ext cx="87313" cy="693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2" name="Rectangle 534"/>
          <p:cNvSpPr>
            <a:spLocks noChangeArrowheads="1"/>
          </p:cNvSpPr>
          <p:nvPr/>
        </p:nvSpPr>
        <p:spPr bwMode="auto">
          <a:xfrm>
            <a:off x="923925" y="4949825"/>
            <a:ext cx="1397000" cy="187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3" name="Rectangle 535"/>
          <p:cNvSpPr>
            <a:spLocks noChangeArrowheads="1"/>
          </p:cNvSpPr>
          <p:nvPr/>
        </p:nvSpPr>
        <p:spPr bwMode="auto">
          <a:xfrm>
            <a:off x="615950" y="4403725"/>
            <a:ext cx="211138"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4" name="Rectangle 536"/>
          <p:cNvSpPr>
            <a:spLocks noChangeArrowheads="1"/>
          </p:cNvSpPr>
          <p:nvPr/>
        </p:nvSpPr>
        <p:spPr bwMode="auto">
          <a:xfrm>
            <a:off x="817563" y="4640263"/>
            <a:ext cx="2111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5" name="Rectangle 537"/>
          <p:cNvSpPr>
            <a:spLocks noChangeArrowheads="1"/>
          </p:cNvSpPr>
          <p:nvPr/>
        </p:nvSpPr>
        <p:spPr bwMode="auto">
          <a:xfrm>
            <a:off x="615950" y="4403725"/>
            <a:ext cx="211138"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06" name="Rectangle 538"/>
          <p:cNvSpPr>
            <a:spLocks noChangeArrowheads="1"/>
          </p:cNvSpPr>
          <p:nvPr/>
        </p:nvSpPr>
        <p:spPr bwMode="auto">
          <a:xfrm>
            <a:off x="1011238" y="4806950"/>
            <a:ext cx="211137" cy="236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10" name="Rectangle 542"/>
          <p:cNvSpPr>
            <a:spLocks noChangeArrowheads="1"/>
          </p:cNvSpPr>
          <p:nvPr/>
        </p:nvSpPr>
        <p:spPr bwMode="auto">
          <a:xfrm>
            <a:off x="8005763" y="3533775"/>
            <a:ext cx="160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2000">
                <a:solidFill>
                  <a:srgbClr val="000000"/>
                </a:solidFill>
                <a:effectLst/>
                <a:latin typeface="Symbol" pitchFamily="18" charset="2"/>
              </a:rPr>
              <a:t>a</a:t>
            </a:r>
            <a:endParaRPr lang="es-ES_tradnl" altLang="es-ES" sz="2400">
              <a:effectLst/>
            </a:endParaRPr>
          </a:p>
        </p:txBody>
      </p:sp>
      <p:sp>
        <p:nvSpPr>
          <p:cNvPr id="391711" name="Rectangle 543"/>
          <p:cNvSpPr>
            <a:spLocks noChangeArrowheads="1"/>
          </p:cNvSpPr>
          <p:nvPr/>
        </p:nvSpPr>
        <p:spPr bwMode="auto">
          <a:xfrm>
            <a:off x="5018088" y="1882775"/>
            <a:ext cx="1979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rgbClr val="000000"/>
                </a:solidFill>
                <a:effectLst/>
                <a:latin typeface="Arial" charset="0"/>
              </a:rPr>
              <a:t>Sucesivas posiciones</a:t>
            </a:r>
            <a:endParaRPr lang="es-ES_tradnl" altLang="es-ES" sz="2400">
              <a:effectLst/>
            </a:endParaRPr>
          </a:p>
        </p:txBody>
      </p:sp>
      <p:sp>
        <p:nvSpPr>
          <p:cNvPr id="391712" name="Rectangle 544"/>
          <p:cNvSpPr>
            <a:spLocks noChangeArrowheads="1"/>
          </p:cNvSpPr>
          <p:nvPr/>
        </p:nvSpPr>
        <p:spPr bwMode="auto">
          <a:xfrm>
            <a:off x="5527675" y="2103438"/>
            <a:ext cx="941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rgbClr val="000000"/>
                </a:solidFill>
                <a:effectLst/>
                <a:latin typeface="Arial" charset="0"/>
              </a:rPr>
              <a:t>del campo</a:t>
            </a:r>
            <a:endParaRPr lang="es-ES_tradnl" altLang="es-ES" sz="2400">
              <a:effectLst/>
            </a:endParaRPr>
          </a:p>
        </p:txBody>
      </p:sp>
      <p:sp>
        <p:nvSpPr>
          <p:cNvPr id="391713" name="Line 545"/>
          <p:cNvSpPr>
            <a:spLocks noChangeShapeType="1"/>
          </p:cNvSpPr>
          <p:nvPr/>
        </p:nvSpPr>
        <p:spPr bwMode="auto">
          <a:xfrm>
            <a:off x="6019800" y="2330450"/>
            <a:ext cx="79375" cy="395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714" name="Freeform 546"/>
          <p:cNvSpPr>
            <a:spLocks/>
          </p:cNvSpPr>
          <p:nvPr/>
        </p:nvSpPr>
        <p:spPr bwMode="auto">
          <a:xfrm>
            <a:off x="6010275" y="2682875"/>
            <a:ext cx="168275" cy="139700"/>
          </a:xfrm>
          <a:custGeom>
            <a:avLst/>
            <a:gdLst>
              <a:gd name="T0" fmla="*/ 106 w 106"/>
              <a:gd name="T1" fmla="*/ 0 h 88"/>
              <a:gd name="T2" fmla="*/ 0 w 106"/>
              <a:gd name="T3" fmla="*/ 22 h 88"/>
              <a:gd name="T4" fmla="*/ 67 w 106"/>
              <a:gd name="T5" fmla="*/ 88 h 88"/>
              <a:gd name="T6" fmla="*/ 106 w 106"/>
              <a:gd name="T7" fmla="*/ 0 h 88"/>
            </a:gdLst>
            <a:ahLst/>
            <a:cxnLst>
              <a:cxn ang="0">
                <a:pos x="T0" y="T1"/>
              </a:cxn>
              <a:cxn ang="0">
                <a:pos x="T2" y="T3"/>
              </a:cxn>
              <a:cxn ang="0">
                <a:pos x="T4" y="T5"/>
              </a:cxn>
              <a:cxn ang="0">
                <a:pos x="T6" y="T7"/>
              </a:cxn>
            </a:cxnLst>
            <a:rect l="0" t="0" r="r" b="b"/>
            <a:pathLst>
              <a:path w="106" h="88">
                <a:moveTo>
                  <a:pt x="106" y="0"/>
                </a:moveTo>
                <a:lnTo>
                  <a:pt x="0" y="22"/>
                </a:lnTo>
                <a:lnTo>
                  <a:pt x="67" y="88"/>
                </a:lnTo>
                <a:lnTo>
                  <a:pt x="106" y="0"/>
                </a:lnTo>
                <a:close/>
              </a:path>
            </a:pathLst>
          </a:custGeom>
          <a:solidFill>
            <a:srgbClr val="000000"/>
          </a:solidFill>
          <a:ln w="9525">
            <a:solidFill>
              <a:srgbClr val="000000"/>
            </a:solidFill>
            <a:prstDash val="solid"/>
            <a:round/>
            <a:headEnd/>
            <a:tailEnd/>
          </a:ln>
        </p:spPr>
        <p:txBody>
          <a:bodyPr/>
          <a:lstStyle/>
          <a:p>
            <a:endParaRPr lang="es-ES"/>
          </a:p>
        </p:txBody>
      </p:sp>
      <p:sp>
        <p:nvSpPr>
          <p:cNvPr id="391715" name="Line 547"/>
          <p:cNvSpPr>
            <a:spLocks noChangeShapeType="1"/>
          </p:cNvSpPr>
          <p:nvPr/>
        </p:nvSpPr>
        <p:spPr bwMode="auto">
          <a:xfrm>
            <a:off x="6019800" y="2322513"/>
            <a:ext cx="395288" cy="403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1716" name="Freeform 548"/>
          <p:cNvSpPr>
            <a:spLocks/>
          </p:cNvSpPr>
          <p:nvPr/>
        </p:nvSpPr>
        <p:spPr bwMode="auto">
          <a:xfrm>
            <a:off x="6327775" y="2638425"/>
            <a:ext cx="157163" cy="149225"/>
          </a:xfrm>
          <a:custGeom>
            <a:avLst/>
            <a:gdLst>
              <a:gd name="T0" fmla="*/ 77 w 99"/>
              <a:gd name="T1" fmla="*/ 0 h 94"/>
              <a:gd name="T2" fmla="*/ 0 w 99"/>
              <a:gd name="T3" fmla="*/ 77 h 94"/>
              <a:gd name="T4" fmla="*/ 99 w 99"/>
              <a:gd name="T5" fmla="*/ 94 h 94"/>
              <a:gd name="T6" fmla="*/ 77 w 99"/>
              <a:gd name="T7" fmla="*/ 0 h 94"/>
            </a:gdLst>
            <a:ahLst/>
            <a:cxnLst>
              <a:cxn ang="0">
                <a:pos x="T0" y="T1"/>
              </a:cxn>
              <a:cxn ang="0">
                <a:pos x="T2" y="T3"/>
              </a:cxn>
              <a:cxn ang="0">
                <a:pos x="T4" y="T5"/>
              </a:cxn>
              <a:cxn ang="0">
                <a:pos x="T6" y="T7"/>
              </a:cxn>
            </a:cxnLst>
            <a:rect l="0" t="0" r="r" b="b"/>
            <a:pathLst>
              <a:path w="99" h="94">
                <a:moveTo>
                  <a:pt x="77" y="0"/>
                </a:moveTo>
                <a:lnTo>
                  <a:pt x="0" y="77"/>
                </a:lnTo>
                <a:lnTo>
                  <a:pt x="99" y="94"/>
                </a:lnTo>
                <a:lnTo>
                  <a:pt x="77" y="0"/>
                </a:lnTo>
                <a:close/>
              </a:path>
            </a:pathLst>
          </a:custGeom>
          <a:solidFill>
            <a:srgbClr val="000000"/>
          </a:solidFill>
          <a:ln w="9525">
            <a:solidFill>
              <a:srgbClr val="000000"/>
            </a:solidFill>
            <a:prstDash val="solid"/>
            <a:round/>
            <a:headEnd/>
            <a:tailEnd/>
          </a:ln>
        </p:spPr>
        <p:txBody>
          <a:bodyPr/>
          <a:lstStyle/>
          <a:p>
            <a:endParaRPr lang="es-ES"/>
          </a:p>
        </p:txBody>
      </p:sp>
      <p:sp>
        <p:nvSpPr>
          <p:cNvPr id="391717" name="Rectangle 549"/>
          <p:cNvSpPr>
            <a:spLocks noChangeArrowheads="1"/>
          </p:cNvSpPr>
          <p:nvPr/>
        </p:nvSpPr>
        <p:spPr bwMode="auto">
          <a:xfrm>
            <a:off x="3090863" y="4430713"/>
            <a:ext cx="646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chemeClr val="hlink"/>
                </a:solidFill>
                <a:effectLst/>
                <a:latin typeface="Arial" charset="0"/>
              </a:rPr>
              <a:t>Campo</a:t>
            </a:r>
            <a:endParaRPr lang="es-ES_tradnl" altLang="es-ES" sz="2400">
              <a:effectLst/>
            </a:endParaRPr>
          </a:p>
        </p:txBody>
      </p:sp>
      <p:sp>
        <p:nvSpPr>
          <p:cNvPr id="391718" name="Rectangle 550"/>
          <p:cNvSpPr>
            <a:spLocks noChangeArrowheads="1"/>
          </p:cNvSpPr>
          <p:nvPr/>
        </p:nvSpPr>
        <p:spPr bwMode="auto">
          <a:xfrm>
            <a:off x="3038475" y="4649788"/>
            <a:ext cx="7715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chemeClr val="hlink"/>
                </a:solidFill>
                <a:effectLst/>
                <a:latin typeface="Arial" charset="0"/>
              </a:rPr>
              <a:t>giratorio</a:t>
            </a:r>
            <a:endParaRPr lang="es-ES_tradnl" altLang="es-ES" sz="2400">
              <a:effectLst/>
            </a:endParaRPr>
          </a:p>
        </p:txBody>
      </p:sp>
      <p:sp>
        <p:nvSpPr>
          <p:cNvPr id="391723" name="Rectangle 555"/>
          <p:cNvSpPr>
            <a:spLocks noChangeArrowheads="1"/>
          </p:cNvSpPr>
          <p:nvPr/>
        </p:nvSpPr>
        <p:spPr bwMode="auto">
          <a:xfrm>
            <a:off x="677863" y="4533900"/>
            <a:ext cx="236537" cy="325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189" name="AutoShape 21"/>
          <p:cNvSpPr>
            <a:spLocks noChangeArrowheads="1"/>
          </p:cNvSpPr>
          <p:nvPr/>
        </p:nvSpPr>
        <p:spPr bwMode="auto">
          <a:xfrm>
            <a:off x="7086600" y="2819400"/>
            <a:ext cx="762000" cy="381000"/>
          </a:xfrm>
          <a:prstGeom prst="rightArrow">
            <a:avLst>
              <a:gd name="adj1" fmla="val 50000"/>
              <a:gd name="adj2" fmla="val 50000"/>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91192" name="AutoShape 24"/>
          <p:cNvSpPr>
            <a:spLocks noChangeArrowheads="1"/>
          </p:cNvSpPr>
          <p:nvPr/>
        </p:nvSpPr>
        <p:spPr bwMode="auto">
          <a:xfrm rot="12240648">
            <a:off x="2590800" y="4267200"/>
            <a:ext cx="465138" cy="179388"/>
          </a:xfrm>
          <a:prstGeom prst="rightArrow">
            <a:avLst>
              <a:gd name="adj1" fmla="val 50000"/>
              <a:gd name="adj2" fmla="val 64823"/>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91193" name="Text Box 25"/>
          <p:cNvSpPr txBox="1">
            <a:spLocks noChangeArrowheads="1"/>
          </p:cNvSpPr>
          <p:nvPr/>
        </p:nvSpPr>
        <p:spPr bwMode="auto">
          <a:xfrm>
            <a:off x="6994525" y="2060575"/>
            <a:ext cx="207327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just">
              <a:spcAft>
                <a:spcPts val="200"/>
              </a:spcAft>
            </a:pPr>
            <a:r>
              <a:rPr lang="es-ES_tradnl" altLang="es-ES" sz="2000">
                <a:solidFill>
                  <a:schemeClr val="hlink"/>
                </a:solidFill>
                <a:effectLst/>
              </a:rPr>
              <a:t>Avance </a:t>
            </a:r>
          </a:p>
          <a:p>
            <a:pPr algn="just">
              <a:spcBef>
                <a:spcPct val="0"/>
              </a:spcBef>
              <a:spcAft>
                <a:spcPts val="600"/>
              </a:spcAft>
            </a:pPr>
            <a:r>
              <a:rPr lang="es-ES_tradnl" altLang="es-ES" sz="2000">
                <a:solidFill>
                  <a:schemeClr val="hlink"/>
                </a:solidFill>
                <a:effectLst/>
              </a:rPr>
              <a:t>del campo</a:t>
            </a:r>
            <a:endParaRPr lang="es-ES_tradnl" altLang="es-ES" sz="2400">
              <a:effectLst/>
            </a:endParaRPr>
          </a:p>
        </p:txBody>
      </p:sp>
      <p:sp>
        <p:nvSpPr>
          <p:cNvPr id="391663" name="Oval 495"/>
          <p:cNvSpPr>
            <a:spLocks noChangeArrowheads="1"/>
          </p:cNvSpPr>
          <p:nvPr/>
        </p:nvSpPr>
        <p:spPr bwMode="auto">
          <a:xfrm>
            <a:off x="1212850" y="3244850"/>
            <a:ext cx="1187450" cy="1184275"/>
          </a:xfrm>
          <a:prstGeom prst="ellipse">
            <a:avLst/>
          </a:prstGeom>
          <a:solidFill>
            <a:srgbClr val="CCCCCC"/>
          </a:solidFill>
          <a:ln w="9525">
            <a:solidFill>
              <a:srgbClr val="000000"/>
            </a:solidFill>
            <a:round/>
            <a:headEnd/>
            <a:tailEnd/>
          </a:ln>
        </p:spPr>
        <p:txBody>
          <a:bodyPr/>
          <a:lstStyle/>
          <a:p>
            <a:endParaRPr lang="es-ES"/>
          </a:p>
        </p:txBody>
      </p:sp>
      <p:sp>
        <p:nvSpPr>
          <p:cNvPr id="391724" name="Rectangle 556"/>
          <p:cNvSpPr>
            <a:spLocks noChangeArrowheads="1"/>
          </p:cNvSpPr>
          <p:nvPr/>
        </p:nvSpPr>
        <p:spPr bwMode="auto">
          <a:xfrm>
            <a:off x="1524000" y="3733800"/>
            <a:ext cx="508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spcAft>
                <a:spcPts val="600"/>
              </a:spcAft>
            </a:pPr>
            <a:r>
              <a:rPr lang="es-ES_tradnl" altLang="es-ES" sz="1500">
                <a:solidFill>
                  <a:srgbClr val="000000"/>
                </a:solidFill>
                <a:effectLst/>
                <a:latin typeface="Arial" charset="0"/>
              </a:rPr>
              <a:t>Rotor</a:t>
            </a:r>
            <a:endParaRPr lang="es-ES_tradnl" altLang="es-ES" sz="2400">
              <a:effectLst/>
            </a:endParaRPr>
          </a:p>
        </p:txBody>
      </p:sp>
      <p:sp>
        <p:nvSpPr>
          <p:cNvPr id="391725" name="Rectangle 557"/>
          <p:cNvSpPr>
            <a:spLocks noChangeArrowheads="1"/>
          </p:cNvSpPr>
          <p:nvPr/>
        </p:nvSpPr>
        <p:spPr bwMode="auto">
          <a:xfrm>
            <a:off x="539750" y="3984625"/>
            <a:ext cx="160338"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91726" name="Rectangle 558"/>
          <p:cNvSpPr>
            <a:spLocks noChangeArrowheads="1"/>
          </p:cNvSpPr>
          <p:nvPr/>
        </p:nvSpPr>
        <p:spPr bwMode="auto">
          <a:xfrm>
            <a:off x="552450" y="3590925"/>
            <a:ext cx="101600"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391729" name="Picture 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743200"/>
            <a:ext cx="812800"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91730" name="Object 562"/>
          <p:cNvGraphicFramePr>
            <a:graphicFrameLocks noChangeAspect="1"/>
          </p:cNvGraphicFramePr>
          <p:nvPr/>
        </p:nvGraphicFramePr>
        <p:xfrm>
          <a:off x="920750" y="3200400"/>
          <a:ext cx="374650" cy="354013"/>
        </p:xfrm>
        <a:graphic>
          <a:graphicData uri="http://schemas.openxmlformats.org/presentationml/2006/ole">
            <mc:AlternateContent xmlns:mc="http://schemas.openxmlformats.org/markup-compatibility/2006">
              <mc:Choice xmlns:v="urn:schemas-microsoft-com:vml" Requires="v">
                <p:oleObj spid="_x0000_s391802" name="Ecuación" r:id="rId5" imgW="203040" imgH="190440" progId="Equation.3">
                  <p:embed/>
                </p:oleObj>
              </mc:Choice>
              <mc:Fallback>
                <p:oleObj name="Ecuación" r:id="rId5" imgW="203040" imgH="190440" progId="Equation.3">
                  <p:embed/>
                  <p:pic>
                    <p:nvPicPr>
                      <p:cNvPr id="0" name="Object 5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0" y="3200400"/>
                        <a:ext cx="37465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1731" name="Text Box 563"/>
          <p:cNvSpPr txBox="1">
            <a:spLocks noChangeArrowheads="1"/>
          </p:cNvSpPr>
          <p:nvPr/>
        </p:nvSpPr>
        <p:spPr bwMode="auto">
          <a:xfrm>
            <a:off x="7848600" y="2778125"/>
            <a:ext cx="533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just">
              <a:spcAft>
                <a:spcPts val="200"/>
              </a:spcAft>
            </a:pPr>
            <a:r>
              <a:rPr lang="es-ES_tradnl" altLang="es-ES" sz="2000">
                <a:solidFill>
                  <a:schemeClr val="hlink"/>
                </a:solidFill>
                <a:effectLst/>
              </a:rPr>
              <a:t>N</a:t>
            </a:r>
            <a:r>
              <a:rPr lang="es-ES_tradnl" altLang="es-ES" sz="2000" baseline="-25000">
                <a:solidFill>
                  <a:schemeClr val="hlink"/>
                </a:solidFill>
                <a:effectLst/>
              </a:rPr>
              <a:t>S</a:t>
            </a:r>
            <a:endParaRPr lang="es-ES_tradnl" altLang="es-ES" sz="2400">
              <a:effectLst/>
            </a:endParaRPr>
          </a:p>
        </p:txBody>
      </p:sp>
      <p:sp>
        <p:nvSpPr>
          <p:cNvPr id="391669" name="Oval 501"/>
          <p:cNvSpPr>
            <a:spLocks noChangeArrowheads="1"/>
          </p:cNvSpPr>
          <p:nvPr/>
        </p:nvSpPr>
        <p:spPr bwMode="auto">
          <a:xfrm>
            <a:off x="1143000" y="2551113"/>
            <a:ext cx="79375" cy="777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91700" name="Rectangle 532"/>
          <p:cNvSpPr>
            <a:spLocks noChangeArrowheads="1"/>
          </p:cNvSpPr>
          <p:nvPr/>
        </p:nvSpPr>
        <p:spPr bwMode="auto">
          <a:xfrm>
            <a:off x="1423988" y="2444750"/>
            <a:ext cx="976312"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nvGrpSpPr>
          <p:cNvPr id="391743" name="Group 575"/>
          <p:cNvGrpSpPr>
            <a:grpSpLocks/>
          </p:cNvGrpSpPr>
          <p:nvPr/>
        </p:nvGrpSpPr>
        <p:grpSpPr bwMode="auto">
          <a:xfrm>
            <a:off x="519113" y="1755775"/>
            <a:ext cx="8015287" cy="4905375"/>
            <a:chOff x="327" y="1106"/>
            <a:chExt cx="5049" cy="3090"/>
          </a:xfrm>
        </p:grpSpPr>
        <p:sp>
          <p:nvSpPr>
            <p:cNvPr id="391173" name="Text Box 5"/>
            <p:cNvSpPr txBox="1">
              <a:spLocks noChangeArrowheads="1"/>
            </p:cNvSpPr>
            <p:nvPr/>
          </p:nvSpPr>
          <p:spPr bwMode="auto">
            <a:xfrm>
              <a:off x="327" y="3408"/>
              <a:ext cx="5049" cy="788"/>
            </a:xfrm>
            <a:prstGeom prst="rect">
              <a:avLst/>
            </a:prstGeom>
            <a:solidFill>
              <a:srgbClr val="FF0000"/>
            </a:solidFill>
            <a:ln>
              <a:noFill/>
            </a:ln>
            <a:effectLst/>
            <a:scene3d>
              <a:camera prst="legacyObliqueTopRight"/>
              <a:lightRig rig="legacyFlat3" dir="b"/>
            </a:scene3d>
            <a:sp3d extrusionH="3032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outerShdw blurRad="38100" dist="38100" dir="2700000" algn="tl">
                      <a:srgbClr val="000000"/>
                    </a:outerShdw>
                  </a:effectLst>
                </a:rPr>
                <a:t>El campo magnético resultante de las tres corrientes de fase es un campo que gira en el espacio a </a:t>
              </a:r>
              <a:r>
                <a:rPr lang="es-ES_tradnl" altLang="es-ES" sz="2200">
                  <a:solidFill>
                    <a:srgbClr val="66FF33"/>
                  </a:solidFill>
                  <a:effectLst>
                    <a:outerShdw blurRad="38100" dist="38100" dir="2700000" algn="tl">
                      <a:srgbClr val="000000"/>
                    </a:outerShdw>
                  </a:effectLst>
                </a:rPr>
                <a:t>60*f/P</a:t>
              </a:r>
              <a:r>
                <a:rPr lang="es-ES_tradnl" altLang="es-ES" sz="1800">
                  <a:effectLst>
                    <a:outerShdw blurRad="38100" dist="38100" dir="2700000" algn="tl">
                      <a:srgbClr val="000000"/>
                    </a:outerShdw>
                  </a:effectLst>
                </a:rPr>
                <a:t> </a:t>
              </a:r>
              <a:r>
                <a:rPr lang="es-ES_tradnl" altLang="es-ES" sz="2200">
                  <a:solidFill>
                    <a:srgbClr val="66FF33"/>
                  </a:solidFill>
                  <a:effectLst>
                    <a:outerShdw blurRad="38100" dist="38100" dir="2700000" algn="tl">
                      <a:srgbClr val="000000"/>
                    </a:outerShdw>
                  </a:effectLst>
                </a:rPr>
                <a:t>RPM</a:t>
              </a:r>
              <a:r>
                <a:rPr lang="es-ES_tradnl" altLang="es-ES" sz="1800">
                  <a:effectLst>
                    <a:outerShdw blurRad="38100" dist="38100" dir="2700000" algn="tl">
                      <a:srgbClr val="000000"/>
                    </a:outerShdw>
                  </a:effectLst>
                </a:rPr>
                <a:t>. Donde </a:t>
              </a:r>
              <a:r>
                <a:rPr lang="es-ES_tradnl" altLang="es-ES" sz="1800">
                  <a:solidFill>
                    <a:srgbClr val="66FF33"/>
                  </a:solidFill>
                  <a:effectLst>
                    <a:outerShdw blurRad="38100" dist="38100" dir="2700000" algn="tl">
                      <a:srgbClr val="000000"/>
                    </a:outerShdw>
                  </a:effectLst>
                </a:rPr>
                <a:t>P</a:t>
              </a:r>
              <a:r>
                <a:rPr lang="es-ES_tradnl" altLang="es-ES" sz="1800">
                  <a:effectLst>
                    <a:outerShdw blurRad="38100" dist="38100" dir="2700000" algn="tl">
                      <a:srgbClr val="000000"/>
                    </a:outerShdw>
                  </a:effectLst>
                </a:rPr>
                <a:t> es el núme-ro de pares de polos del estator (depende de la forma de conexión de las bobinas que lo forman) y </a:t>
              </a:r>
              <a:r>
                <a:rPr lang="es-ES_tradnl" altLang="es-ES" sz="1800">
                  <a:solidFill>
                    <a:srgbClr val="66FF33"/>
                  </a:solidFill>
                  <a:effectLst>
                    <a:outerShdw blurRad="38100" dist="38100" dir="2700000" algn="tl">
                      <a:srgbClr val="000000"/>
                    </a:outerShdw>
                  </a:effectLst>
                </a:rPr>
                <a:t>f</a:t>
              </a:r>
              <a:r>
                <a:rPr lang="es-ES_tradnl" altLang="es-ES" sz="1800">
                  <a:effectLst>
                    <a:outerShdw blurRad="38100" dist="38100" dir="2700000" algn="tl">
                      <a:srgbClr val="000000"/>
                    </a:outerShdw>
                  </a:effectLst>
                </a:rPr>
                <a:t> la frecuencia de alimentación.</a:t>
              </a:r>
              <a:endParaRPr lang="es-ES_tradnl" altLang="es-ES" sz="3900" b="0" i="1">
                <a:effectLst>
                  <a:outerShdw blurRad="38100" dist="38100" dir="2700000" algn="tl">
                    <a:srgbClr val="000000"/>
                  </a:outerShdw>
                </a:effectLst>
                <a:latin typeface="Arial" charset="0"/>
              </a:endParaRPr>
            </a:p>
          </p:txBody>
        </p:sp>
        <p:grpSp>
          <p:nvGrpSpPr>
            <p:cNvPr id="391740" name="Group 572"/>
            <p:cNvGrpSpPr>
              <a:grpSpLocks/>
            </p:cNvGrpSpPr>
            <p:nvPr/>
          </p:nvGrpSpPr>
          <p:grpSpPr bwMode="auto">
            <a:xfrm>
              <a:off x="400" y="1106"/>
              <a:ext cx="2048" cy="480"/>
              <a:chOff x="400" y="1152"/>
              <a:chExt cx="2048" cy="480"/>
            </a:xfrm>
          </p:grpSpPr>
          <p:sp>
            <p:nvSpPr>
              <p:cNvPr id="391734" name="Rectangle 566"/>
              <p:cNvSpPr>
                <a:spLocks noChangeArrowheads="1"/>
              </p:cNvSpPr>
              <p:nvPr/>
            </p:nvSpPr>
            <p:spPr bwMode="auto">
              <a:xfrm>
                <a:off x="400" y="1152"/>
                <a:ext cx="1760" cy="480"/>
              </a:xfrm>
              <a:prstGeom prst="rect">
                <a:avLst/>
              </a:prstGeom>
              <a:solidFill>
                <a:srgbClr val="66FF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nvGrpSpPr>
              <p:cNvPr id="391737" name="Group 569"/>
              <p:cNvGrpSpPr>
                <a:grpSpLocks/>
              </p:cNvGrpSpPr>
              <p:nvPr/>
            </p:nvGrpSpPr>
            <p:grpSpPr bwMode="auto">
              <a:xfrm>
                <a:off x="419" y="1152"/>
                <a:ext cx="2029" cy="462"/>
                <a:chOff x="419" y="1150"/>
                <a:chExt cx="2029" cy="462"/>
              </a:xfrm>
            </p:grpSpPr>
            <p:pic>
              <p:nvPicPr>
                <p:cNvPr id="391728" name="Picture 5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 y="1150"/>
                  <a:ext cx="881"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1732" name="Text Box 564"/>
                <p:cNvSpPr txBox="1">
                  <a:spLocks noChangeArrowheads="1"/>
                </p:cNvSpPr>
                <p:nvPr/>
              </p:nvSpPr>
              <p:spPr bwMode="auto">
                <a:xfrm>
                  <a:off x="1248" y="1216"/>
                  <a:ext cx="1200" cy="3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bg2"/>
                      </a:solidFill>
                      <a:effectLst>
                        <a:outerShdw blurRad="38100" dist="38100" dir="2700000" algn="tl">
                          <a:srgbClr val="FFFFFF"/>
                        </a:outerShdw>
                      </a:effectLst>
                    </a:rPr>
                    <a:t>Velocidad de</a:t>
                  </a:r>
                </a:p>
                <a:p>
                  <a:pPr algn="l">
                    <a:spcBef>
                      <a:spcPct val="0"/>
                    </a:spcBef>
                  </a:pPr>
                  <a:r>
                    <a:rPr lang="es-ES_tradnl" altLang="es-ES" sz="1600">
                      <a:solidFill>
                        <a:schemeClr val="bg2"/>
                      </a:solidFill>
                      <a:effectLst>
                        <a:outerShdw blurRad="38100" dist="38100" dir="2700000" algn="tl">
                          <a:srgbClr val="FFFFFF"/>
                        </a:outerShdw>
                      </a:effectLst>
                    </a:rPr>
                    <a:t>sincronismo</a:t>
                  </a:r>
                  <a:endParaRPr lang="es-ES_tradnl" altLang="es-ES" sz="3900" b="0" i="1">
                    <a:effectLst>
                      <a:outerShdw blurRad="38100" dist="38100" dir="2700000" algn="tl">
                        <a:srgbClr val="000000"/>
                      </a:outerShdw>
                    </a:effectLst>
                    <a:latin typeface="Arial" charset="0"/>
                  </a:endParaRPr>
                </a:p>
              </p:txBody>
            </p:sp>
          </p:grpSp>
        </p:gr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1743"/>
                                        </p:tgtEl>
                                        <p:attrNameLst>
                                          <p:attrName>style.visibility</p:attrName>
                                        </p:attrNameLst>
                                      </p:cBhvr>
                                      <p:to>
                                        <p:strVal val="visible"/>
                                      </p:to>
                                    </p:set>
                                    <p:animEffect transition="in" filter="dissolve">
                                      <p:cBhvr>
                                        <p:cTn id="7" dur="500"/>
                                        <p:tgtEl>
                                          <p:spTgt spid="391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26" name="Rectangle 1054"/>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III: simulación</a:t>
            </a:r>
            <a:endParaRPr lang="es-ES_tradnl" altLang="es-ES" sz="4000" b="0">
              <a:latin typeface="Tahoma" pitchFamily="34" charset="0"/>
            </a:endParaRPr>
          </a:p>
        </p:txBody>
      </p:sp>
      <p:grpSp>
        <p:nvGrpSpPr>
          <p:cNvPr id="362554" name="Group 1082"/>
          <p:cNvGrpSpPr>
            <a:grpSpLocks/>
          </p:cNvGrpSpPr>
          <p:nvPr/>
        </p:nvGrpSpPr>
        <p:grpSpPr bwMode="auto">
          <a:xfrm>
            <a:off x="336301" y="1892573"/>
            <a:ext cx="2306638" cy="4762500"/>
            <a:chOff x="240" y="1105"/>
            <a:chExt cx="1453" cy="3000"/>
          </a:xfrm>
        </p:grpSpPr>
        <p:sp>
          <p:nvSpPr>
            <p:cNvPr id="362528" name="Rectangle 1056"/>
            <p:cNvSpPr>
              <a:spLocks noChangeArrowheads="1"/>
            </p:cNvSpPr>
            <p:nvPr/>
          </p:nvSpPr>
          <p:spPr bwMode="auto">
            <a:xfrm>
              <a:off x="240" y="1106"/>
              <a:ext cx="1440" cy="278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62529" name="Rectangle 1057"/>
            <p:cNvSpPr>
              <a:spLocks noChangeArrowheads="1"/>
            </p:cNvSpPr>
            <p:nvPr/>
          </p:nvSpPr>
          <p:spPr bwMode="auto">
            <a:xfrm>
              <a:off x="246" y="1105"/>
              <a:ext cx="1440" cy="2784"/>
            </a:xfrm>
            <a:prstGeom prst="rect">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362530" name="Group 1058"/>
            <p:cNvGrpSpPr>
              <a:grpSpLocks/>
            </p:cNvGrpSpPr>
            <p:nvPr/>
          </p:nvGrpSpPr>
          <p:grpSpPr bwMode="auto">
            <a:xfrm>
              <a:off x="240" y="1114"/>
              <a:ext cx="1399" cy="2750"/>
              <a:chOff x="282" y="969"/>
              <a:chExt cx="1399" cy="2750"/>
            </a:xfrm>
          </p:grpSpPr>
          <p:pic>
            <p:nvPicPr>
              <p:cNvPr id="362531" name="Picture 1059" descr="E:\Figuras FEM\Varias\Imagenes Revista\PzonaSana03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 y="969"/>
                <a:ext cx="1391" cy="1390"/>
              </a:xfrm>
              <a:prstGeom prst="rect">
                <a:avLst/>
              </a:prstGeom>
              <a:solidFill>
                <a:schemeClr val="tx1"/>
              </a:solidFill>
            </p:spPr>
          </p:pic>
          <p:pic>
            <p:nvPicPr>
              <p:cNvPr id="362532" name="Picture 1060" descr="E:\Figuras FEM\Varias\Imagenes Revista\XPotSana03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 y="2322"/>
                <a:ext cx="1399" cy="1397"/>
              </a:xfrm>
              <a:prstGeom prst="rect">
                <a:avLst/>
              </a:prstGeom>
              <a:solidFill>
                <a:schemeClr val="tx1"/>
              </a:solidFill>
            </p:spPr>
          </p:pic>
        </p:grpSp>
        <p:sp>
          <p:nvSpPr>
            <p:cNvPr id="362533" name="Text Box 1061"/>
            <p:cNvSpPr txBox="1">
              <a:spLocks noChangeArrowheads="1"/>
            </p:cNvSpPr>
            <p:nvPr/>
          </p:nvSpPr>
          <p:spPr bwMode="auto">
            <a:xfrm>
              <a:off x="925" y="2335"/>
              <a:ext cx="768" cy="23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ts val="600"/>
                </a:spcAft>
              </a:pPr>
              <a:r>
                <a:rPr lang="en-GB" altLang="es-ES" sz="1500">
                  <a:solidFill>
                    <a:schemeClr val="bg2"/>
                  </a:solidFill>
                  <a:effectLst/>
                </a:rPr>
                <a:t>T=0.340 s</a:t>
              </a:r>
              <a:endParaRPr lang="en-GB" altLang="es-ES" sz="800">
                <a:effectLst/>
              </a:endParaRPr>
            </a:p>
          </p:txBody>
        </p:sp>
        <p:sp>
          <p:nvSpPr>
            <p:cNvPr id="362548" name="AutoShape 1076"/>
            <p:cNvSpPr>
              <a:spLocks noChangeArrowheads="1"/>
            </p:cNvSpPr>
            <p:nvPr/>
          </p:nvSpPr>
          <p:spPr bwMode="auto">
            <a:xfrm rot="1661506">
              <a:off x="1344" y="1153"/>
              <a:ext cx="336" cy="144"/>
            </a:xfrm>
            <a:prstGeom prst="curvedDownArrow">
              <a:avLst>
                <a:gd name="adj1" fmla="val 46667"/>
                <a:gd name="adj2" fmla="val 93333"/>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62551" name="WordArt 1079"/>
            <p:cNvSpPr>
              <a:spLocks noChangeArrowheads="1" noChangeShapeType="1" noTextEdit="1"/>
            </p:cNvSpPr>
            <p:nvPr/>
          </p:nvSpPr>
          <p:spPr bwMode="auto">
            <a:xfrm>
              <a:off x="1392" y="3697"/>
              <a:ext cx="194"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grpSp>
        <p:nvGrpSpPr>
          <p:cNvPr id="362555" name="Group 1083"/>
          <p:cNvGrpSpPr>
            <a:grpSpLocks/>
          </p:cNvGrpSpPr>
          <p:nvPr/>
        </p:nvGrpSpPr>
        <p:grpSpPr bwMode="auto">
          <a:xfrm>
            <a:off x="3349376" y="1890985"/>
            <a:ext cx="2371725" cy="4778375"/>
            <a:chOff x="2138" y="1104"/>
            <a:chExt cx="1494" cy="3010"/>
          </a:xfrm>
        </p:grpSpPr>
        <p:sp>
          <p:nvSpPr>
            <p:cNvPr id="362535" name="Rectangle 1063"/>
            <p:cNvSpPr>
              <a:spLocks noChangeArrowheads="1"/>
            </p:cNvSpPr>
            <p:nvPr/>
          </p:nvSpPr>
          <p:spPr bwMode="auto">
            <a:xfrm>
              <a:off x="2139" y="1105"/>
              <a:ext cx="1440" cy="278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62536" name="Rectangle 1064"/>
            <p:cNvSpPr>
              <a:spLocks noChangeArrowheads="1"/>
            </p:cNvSpPr>
            <p:nvPr/>
          </p:nvSpPr>
          <p:spPr bwMode="auto">
            <a:xfrm>
              <a:off x="2138" y="1104"/>
              <a:ext cx="1440" cy="2784"/>
            </a:xfrm>
            <a:prstGeom prst="rect">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362537" name="Group 1065"/>
            <p:cNvGrpSpPr>
              <a:grpSpLocks/>
            </p:cNvGrpSpPr>
            <p:nvPr/>
          </p:nvGrpSpPr>
          <p:grpSpPr bwMode="auto">
            <a:xfrm>
              <a:off x="2153" y="1120"/>
              <a:ext cx="1399" cy="2712"/>
              <a:chOff x="2000" y="960"/>
              <a:chExt cx="1399" cy="2712"/>
            </a:xfrm>
          </p:grpSpPr>
          <p:pic>
            <p:nvPicPr>
              <p:cNvPr id="362538" name="Picture 1066" descr="E:\Figuras FEM\Varias\Imagenes Revista\PzonaSana035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 y="960"/>
                <a:ext cx="1392" cy="1390"/>
              </a:xfrm>
              <a:prstGeom prst="rect">
                <a:avLst/>
              </a:prstGeom>
              <a:solidFill>
                <a:schemeClr val="tx1"/>
              </a:solidFill>
            </p:spPr>
          </p:pic>
          <p:pic>
            <p:nvPicPr>
              <p:cNvPr id="362539" name="Picture 1067" descr="E:\Figuras FEM\Varias\Imagenes Revista\XPotSana0352.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 y="2313"/>
                <a:ext cx="1398" cy="1359"/>
              </a:xfrm>
              <a:prstGeom prst="rect">
                <a:avLst/>
              </a:prstGeom>
              <a:solidFill>
                <a:schemeClr val="tx1"/>
              </a:solidFill>
            </p:spPr>
          </p:pic>
        </p:grpSp>
        <p:sp>
          <p:nvSpPr>
            <p:cNvPr id="362540" name="Text Box 1068"/>
            <p:cNvSpPr txBox="1">
              <a:spLocks noChangeArrowheads="1"/>
            </p:cNvSpPr>
            <p:nvPr/>
          </p:nvSpPr>
          <p:spPr bwMode="auto">
            <a:xfrm>
              <a:off x="2864" y="2366"/>
              <a:ext cx="768" cy="35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ts val="600"/>
                </a:spcAft>
              </a:pPr>
              <a:r>
                <a:rPr lang="en-GB" altLang="es-ES" sz="1500">
                  <a:solidFill>
                    <a:schemeClr val="bg2"/>
                  </a:solidFill>
                  <a:effectLst/>
                </a:rPr>
                <a:t>T=0.352 s</a:t>
              </a:r>
              <a:endParaRPr lang="en-GB" altLang="es-ES" sz="800">
                <a:solidFill>
                  <a:schemeClr val="bg2"/>
                </a:solidFill>
                <a:effectLst/>
              </a:endParaRPr>
            </a:p>
          </p:txBody>
        </p:sp>
        <p:sp>
          <p:nvSpPr>
            <p:cNvPr id="362549" name="AutoShape 1077"/>
            <p:cNvSpPr>
              <a:spLocks noChangeArrowheads="1"/>
            </p:cNvSpPr>
            <p:nvPr/>
          </p:nvSpPr>
          <p:spPr bwMode="auto">
            <a:xfrm rot="1661506">
              <a:off x="3264" y="1153"/>
              <a:ext cx="336" cy="144"/>
            </a:xfrm>
            <a:prstGeom prst="curvedDownArrow">
              <a:avLst>
                <a:gd name="adj1" fmla="val 46667"/>
                <a:gd name="adj2" fmla="val 93333"/>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62552" name="WordArt 1080"/>
            <p:cNvSpPr>
              <a:spLocks noChangeArrowheads="1" noChangeShapeType="1" noTextEdit="1"/>
            </p:cNvSpPr>
            <p:nvPr/>
          </p:nvSpPr>
          <p:spPr bwMode="auto">
            <a:xfrm>
              <a:off x="3249" y="3706"/>
              <a:ext cx="194"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grpSp>
      <p:grpSp>
        <p:nvGrpSpPr>
          <p:cNvPr id="362556" name="Group 1084"/>
          <p:cNvGrpSpPr>
            <a:grpSpLocks/>
          </p:cNvGrpSpPr>
          <p:nvPr/>
        </p:nvGrpSpPr>
        <p:grpSpPr bwMode="auto">
          <a:xfrm>
            <a:off x="6356101" y="1892573"/>
            <a:ext cx="2392363" cy="4762500"/>
            <a:chOff x="4032" y="1105"/>
            <a:chExt cx="1507" cy="3000"/>
          </a:xfrm>
        </p:grpSpPr>
        <p:sp>
          <p:nvSpPr>
            <p:cNvPr id="362542" name="Rectangle 1070"/>
            <p:cNvSpPr>
              <a:spLocks noChangeArrowheads="1"/>
            </p:cNvSpPr>
            <p:nvPr/>
          </p:nvSpPr>
          <p:spPr bwMode="auto">
            <a:xfrm>
              <a:off x="4042" y="1105"/>
              <a:ext cx="1440" cy="2784"/>
            </a:xfrm>
            <a:prstGeom prst="rect">
              <a:avLst/>
            </a:prstGeom>
            <a:solidFill>
              <a:schemeClr val="tx1"/>
            </a:solidFill>
            <a:ln w="317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sp>
          <p:nvSpPr>
            <p:cNvPr id="362543" name="Rectangle 1071"/>
            <p:cNvSpPr>
              <a:spLocks noChangeArrowheads="1"/>
            </p:cNvSpPr>
            <p:nvPr/>
          </p:nvSpPr>
          <p:spPr bwMode="auto">
            <a:xfrm>
              <a:off x="4032" y="1105"/>
              <a:ext cx="1440" cy="2784"/>
            </a:xfrm>
            <a:prstGeom prst="rect">
              <a:avLst/>
            </a:prstGeom>
            <a:solidFill>
              <a:schemeClr val="tx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362544" name="Group 1072"/>
            <p:cNvGrpSpPr>
              <a:grpSpLocks/>
            </p:cNvGrpSpPr>
            <p:nvPr/>
          </p:nvGrpSpPr>
          <p:grpSpPr bwMode="auto">
            <a:xfrm>
              <a:off x="4077" y="1127"/>
              <a:ext cx="1343" cy="2680"/>
              <a:chOff x="3721" y="960"/>
              <a:chExt cx="1343" cy="2680"/>
            </a:xfrm>
          </p:grpSpPr>
          <p:pic>
            <p:nvPicPr>
              <p:cNvPr id="362545" name="Picture 1073" descr="E:\Figuras FEM\Varias\Imagenes Revista\PzonaSana037.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 y="960"/>
                <a:ext cx="1343" cy="1330"/>
              </a:xfrm>
              <a:prstGeom prst="rect">
                <a:avLst/>
              </a:prstGeom>
              <a:solidFill>
                <a:schemeClr val="tx1"/>
              </a:solidFill>
            </p:spPr>
          </p:pic>
          <p:pic>
            <p:nvPicPr>
              <p:cNvPr id="362546" name="Picture 1074" descr="E:\Figuras FEM\Varias\Imagenes Revista\XPotSana037.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 y="2296"/>
                <a:ext cx="1342" cy="1344"/>
              </a:xfrm>
              <a:prstGeom prst="rect">
                <a:avLst/>
              </a:prstGeom>
              <a:solidFill>
                <a:schemeClr val="tx1"/>
              </a:solidFill>
            </p:spPr>
          </p:pic>
        </p:grpSp>
        <p:sp>
          <p:nvSpPr>
            <p:cNvPr id="362547" name="Text Box 1075"/>
            <p:cNvSpPr txBox="1">
              <a:spLocks noChangeArrowheads="1"/>
            </p:cNvSpPr>
            <p:nvPr/>
          </p:nvSpPr>
          <p:spPr bwMode="auto">
            <a:xfrm>
              <a:off x="4749" y="2375"/>
              <a:ext cx="790" cy="206"/>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ts val="600"/>
                </a:spcAft>
              </a:pPr>
              <a:r>
                <a:rPr lang="en-GB" altLang="es-ES" sz="1500">
                  <a:solidFill>
                    <a:schemeClr val="bg2"/>
                  </a:solidFill>
                  <a:effectLst/>
                </a:rPr>
                <a:t>T=0.370 s</a:t>
              </a:r>
              <a:endParaRPr lang="en-GB" altLang="es-ES" sz="800">
                <a:effectLst/>
              </a:endParaRPr>
            </a:p>
          </p:txBody>
        </p:sp>
        <p:sp>
          <p:nvSpPr>
            <p:cNvPr id="362550" name="AutoShape 1078"/>
            <p:cNvSpPr>
              <a:spLocks noChangeArrowheads="1"/>
            </p:cNvSpPr>
            <p:nvPr/>
          </p:nvSpPr>
          <p:spPr bwMode="auto">
            <a:xfrm rot="1661506">
              <a:off x="5136" y="1153"/>
              <a:ext cx="336" cy="144"/>
            </a:xfrm>
            <a:prstGeom prst="curvedDownArrow">
              <a:avLst>
                <a:gd name="adj1" fmla="val 46667"/>
                <a:gd name="adj2" fmla="val 93333"/>
                <a:gd name="adj3" fmla="val 33333"/>
              </a:avLst>
            </a:pr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62553" name="WordArt 1081"/>
            <p:cNvSpPr>
              <a:spLocks noChangeArrowheads="1" noChangeShapeType="1" noTextEdit="1"/>
            </p:cNvSpPr>
            <p:nvPr/>
          </p:nvSpPr>
          <p:spPr bwMode="auto">
            <a:xfrm>
              <a:off x="5184" y="3697"/>
              <a:ext cx="194" cy="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spc="72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2555"/>
                                        </p:tgtEl>
                                        <p:attrNameLst>
                                          <p:attrName>style.visibility</p:attrName>
                                        </p:attrNameLst>
                                      </p:cBhvr>
                                      <p:to>
                                        <p:strVal val="visible"/>
                                      </p:to>
                                    </p:set>
                                    <p:animEffect transition="in" filter="dissolve">
                                      <p:cBhvr>
                                        <p:cTn id="7" dur="500"/>
                                        <p:tgtEl>
                                          <p:spTgt spid="362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2556"/>
                                        </p:tgtEl>
                                        <p:attrNameLst>
                                          <p:attrName>style.visibility</p:attrName>
                                        </p:attrNameLst>
                                      </p:cBhvr>
                                      <p:to>
                                        <p:strVal val="visible"/>
                                      </p:to>
                                    </p:set>
                                    <p:animEffect transition="in" filter="dissolve">
                                      <p:cBhvr>
                                        <p:cTn id="12" dur="500"/>
                                        <p:tgtEl>
                                          <p:spTgt spid="362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83" name="Object 1027"/>
          <p:cNvGraphicFramePr>
            <a:graphicFrameLocks/>
          </p:cNvGraphicFramePr>
          <p:nvPr/>
        </p:nvGraphicFramePr>
        <p:xfrm>
          <a:off x="533400" y="1981200"/>
          <a:ext cx="3579813" cy="3071813"/>
        </p:xfrm>
        <a:graphic>
          <a:graphicData uri="http://schemas.openxmlformats.org/presentationml/2006/ole">
            <mc:AlternateContent xmlns:mc="http://schemas.openxmlformats.org/markup-compatibility/2006">
              <mc:Choice xmlns:v="urn:schemas-microsoft-com:vml" Requires="v">
                <p:oleObj spid="_x0000_s379022" name="Picture" r:id="rId4" imgW="1815840" imgH="1560240" progId="Word.Picture.8">
                  <p:embed/>
                </p:oleObj>
              </mc:Choice>
              <mc:Fallback>
                <p:oleObj name="Picture" r:id="rId4" imgW="1815840" imgH="1560240" progId="Word.Picture.8">
                  <p:embed/>
                  <p:pic>
                    <p:nvPicPr>
                      <p:cNvPr id="0" name="Object 102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81200"/>
                        <a:ext cx="3579813" cy="30718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78885" name="Object 1029"/>
          <p:cNvGraphicFramePr>
            <a:graphicFrameLocks noChangeAspect="1"/>
          </p:cNvGraphicFramePr>
          <p:nvPr/>
        </p:nvGraphicFramePr>
        <p:xfrm>
          <a:off x="3276600" y="4533900"/>
          <a:ext cx="5521325" cy="1485900"/>
        </p:xfrm>
        <a:graphic>
          <a:graphicData uri="http://schemas.openxmlformats.org/presentationml/2006/ole">
            <mc:AlternateContent xmlns:mc="http://schemas.openxmlformats.org/markup-compatibility/2006">
              <mc:Choice xmlns:v="urn:schemas-microsoft-com:vml" Requires="v">
                <p:oleObj spid="_x0000_s379023" name="Document" r:id="rId6" imgW="622083" imgH="174601" progId="Word.Document.8">
                  <p:embed/>
                </p:oleObj>
              </mc:Choice>
              <mc:Fallback>
                <p:oleObj name="Document" r:id="rId6" imgW="622083" imgH="174601" progId="Word.Document.8">
                  <p:embed/>
                  <p:pic>
                    <p:nvPicPr>
                      <p:cNvPr id="0" name="Object 1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533900"/>
                        <a:ext cx="5521325" cy="1485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378903" name="Group 1047"/>
          <p:cNvGrpSpPr>
            <a:grpSpLocks/>
          </p:cNvGrpSpPr>
          <p:nvPr/>
        </p:nvGrpSpPr>
        <p:grpSpPr bwMode="auto">
          <a:xfrm>
            <a:off x="685800" y="5502275"/>
            <a:ext cx="3981450" cy="822325"/>
            <a:chOff x="432" y="3466"/>
            <a:chExt cx="2508" cy="518"/>
          </a:xfrm>
        </p:grpSpPr>
        <p:sp>
          <p:nvSpPr>
            <p:cNvPr id="378884" name="Rectangle 1028"/>
            <p:cNvSpPr>
              <a:spLocks noChangeArrowheads="1"/>
            </p:cNvSpPr>
            <p:nvPr/>
          </p:nvSpPr>
          <p:spPr bwMode="auto">
            <a:xfrm>
              <a:off x="432" y="3466"/>
              <a:ext cx="18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spcBef>
                  <a:spcPct val="0"/>
                </a:spcBef>
              </a:pPr>
              <a:r>
                <a:rPr lang="es-ES_tradnl" altLang="es-ES" sz="2400">
                  <a:effectLst>
                    <a:outerShdw blurRad="38100" dist="38100" dir="2700000" algn="tl">
                      <a:srgbClr val="000000"/>
                    </a:outerShdw>
                  </a:effectLst>
                </a:rPr>
                <a:t>Rotor de aluminio</a:t>
              </a:r>
            </a:p>
            <a:p>
              <a:pPr algn="ctr">
                <a:spcBef>
                  <a:spcPct val="0"/>
                </a:spcBef>
              </a:pPr>
              <a:r>
                <a:rPr lang="es-ES_tradnl" altLang="es-ES" sz="2400">
                  <a:effectLst>
                    <a:outerShdw blurRad="38100" dist="38100" dir="2700000" algn="tl">
                      <a:srgbClr val="000000"/>
                    </a:outerShdw>
                  </a:effectLst>
                </a:rPr>
                <a:t>Fundido</a:t>
              </a:r>
              <a:endParaRPr lang="es-ES_tradnl" altLang="es-ES" sz="2400">
                <a:effectLst/>
                <a:latin typeface="Arial" charset="0"/>
              </a:endParaRPr>
            </a:p>
          </p:txBody>
        </p:sp>
        <p:sp>
          <p:nvSpPr>
            <p:cNvPr id="378886" name="AutoShape 1030"/>
            <p:cNvSpPr>
              <a:spLocks noChangeArrowheads="1"/>
            </p:cNvSpPr>
            <p:nvPr/>
          </p:nvSpPr>
          <p:spPr bwMode="auto">
            <a:xfrm rot="20580000">
              <a:off x="2084" y="3533"/>
              <a:ext cx="856" cy="280"/>
            </a:xfrm>
            <a:prstGeom prst="rightArrow">
              <a:avLst>
                <a:gd name="adj1" fmla="val 51981"/>
                <a:gd name="adj2" fmla="val 61723"/>
              </a:avLst>
            </a:prstGeom>
            <a:gradFill rotWithShape="0">
              <a:gsLst>
                <a:gs pos="0">
                  <a:srgbClr val="FFFFFF">
                    <a:gamma/>
                    <a:shade val="46275"/>
                    <a:invGamma/>
                  </a:srgbClr>
                </a:gs>
                <a:gs pos="100000">
                  <a:srgbClr val="FFFFFF"/>
                </a:gs>
              </a:gsLst>
              <a:lin ang="2700000" scaled="1"/>
            </a:gradFill>
            <a:ln w="12700">
              <a:solidFill>
                <a:schemeClr val="bg2"/>
              </a:solidFill>
              <a:miter lim="800000"/>
              <a:headEnd/>
              <a:tailEnd/>
            </a:ln>
            <a:effectLst>
              <a:outerShdw dist="35921" dir="2700000" algn="ctr" rotWithShape="0">
                <a:schemeClr val="bg2"/>
              </a:outerShdw>
            </a:effectLst>
          </p:spPr>
          <p:txBody>
            <a:bodyPr wrap="none" anchor="ctr"/>
            <a:lstStyle/>
            <a:p>
              <a:endParaRPr lang="es-ES"/>
            </a:p>
          </p:txBody>
        </p:sp>
      </p:grpSp>
      <p:grpSp>
        <p:nvGrpSpPr>
          <p:cNvPr id="378904" name="Group 1048"/>
          <p:cNvGrpSpPr>
            <a:grpSpLocks/>
          </p:cNvGrpSpPr>
          <p:nvPr/>
        </p:nvGrpSpPr>
        <p:grpSpPr bwMode="auto">
          <a:xfrm>
            <a:off x="3835400" y="2819400"/>
            <a:ext cx="3176588" cy="822325"/>
            <a:chOff x="2416" y="1776"/>
            <a:chExt cx="2001" cy="518"/>
          </a:xfrm>
        </p:grpSpPr>
        <p:sp>
          <p:nvSpPr>
            <p:cNvPr id="378882" name="AutoShape 1026"/>
            <p:cNvSpPr>
              <a:spLocks noChangeArrowheads="1"/>
            </p:cNvSpPr>
            <p:nvPr/>
          </p:nvSpPr>
          <p:spPr bwMode="auto">
            <a:xfrm>
              <a:off x="2416" y="1998"/>
              <a:ext cx="656" cy="280"/>
            </a:xfrm>
            <a:prstGeom prst="leftArrow">
              <a:avLst>
                <a:gd name="adj1" fmla="val 61426"/>
                <a:gd name="adj2" fmla="val 84104"/>
              </a:avLst>
            </a:prstGeom>
            <a:gradFill rotWithShape="0">
              <a:gsLst>
                <a:gs pos="0">
                  <a:srgbClr val="FFFFFF">
                    <a:gamma/>
                    <a:shade val="46275"/>
                    <a:invGamma/>
                  </a:srgbClr>
                </a:gs>
                <a:gs pos="100000">
                  <a:srgbClr val="FFFFFF"/>
                </a:gs>
              </a:gsLst>
              <a:lin ang="2700000" scaled="1"/>
            </a:gradFill>
            <a:ln w="12700">
              <a:solidFill>
                <a:schemeClr val="bg2"/>
              </a:solidFill>
              <a:miter lim="800000"/>
              <a:headEnd/>
              <a:tailEnd/>
            </a:ln>
            <a:effectLst>
              <a:outerShdw dist="35921" dir="2700000" algn="ctr" rotWithShape="0">
                <a:schemeClr val="bg2"/>
              </a:outerShdw>
            </a:effectLst>
          </p:spPr>
          <p:txBody>
            <a:bodyPr wrap="none" anchor="ctr"/>
            <a:lstStyle/>
            <a:p>
              <a:endParaRPr lang="es-ES"/>
            </a:p>
          </p:txBody>
        </p:sp>
        <p:sp>
          <p:nvSpPr>
            <p:cNvPr id="378887" name="Rectangle 1031"/>
            <p:cNvSpPr>
              <a:spLocks noChangeArrowheads="1"/>
            </p:cNvSpPr>
            <p:nvPr/>
          </p:nvSpPr>
          <p:spPr bwMode="auto">
            <a:xfrm>
              <a:off x="2784" y="1776"/>
              <a:ext cx="163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spcBef>
                  <a:spcPct val="0"/>
                </a:spcBef>
              </a:pPr>
              <a:r>
                <a:rPr lang="es-ES_tradnl" altLang="es-ES" sz="2400">
                  <a:effectLst>
                    <a:outerShdw blurRad="38100" dist="38100" dir="2700000" algn="tl">
                      <a:srgbClr val="000000"/>
                    </a:outerShdw>
                  </a:effectLst>
                </a:rPr>
                <a:t>Rotor de anillos</a:t>
              </a:r>
            </a:p>
            <a:p>
              <a:pPr algn="ctr">
                <a:spcBef>
                  <a:spcPct val="0"/>
                </a:spcBef>
              </a:pPr>
              <a:r>
                <a:rPr lang="es-ES_tradnl" altLang="es-ES" sz="2400">
                  <a:effectLst>
                    <a:outerShdw blurRad="38100" dist="38100" dir="2700000" algn="tl">
                      <a:srgbClr val="000000"/>
                    </a:outerShdw>
                  </a:effectLst>
                </a:rPr>
                <a:t>Soldados</a:t>
              </a:r>
              <a:endParaRPr lang="es-ES_tradnl" altLang="es-ES" sz="2400">
                <a:effectLst/>
                <a:latin typeface="Arial" charset="0"/>
              </a:endParaRPr>
            </a:p>
          </p:txBody>
        </p:sp>
      </p:grpSp>
      <p:sp>
        <p:nvSpPr>
          <p:cNvPr id="378893" name="Rectangle 1037"/>
          <p:cNvSpPr>
            <a:spLocks noChangeArrowheads="1"/>
          </p:cNvSpPr>
          <p:nvPr/>
        </p:nvSpPr>
        <p:spPr bwMode="auto">
          <a:xfrm>
            <a:off x="76200" y="457200"/>
            <a:ext cx="8991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7.2. Aspectos constructivos: rotor II</a:t>
            </a:r>
            <a:endParaRPr lang="es-ES_tradnl" altLang="es-ES" sz="4700" b="0">
              <a:solidFill>
                <a:schemeClr val="tx2"/>
              </a:solidFill>
              <a:effectLst>
                <a:outerShdw blurRad="38100" dist="38100" dir="2700000" algn="tl">
                  <a:srgbClr val="000000"/>
                </a:outerShdw>
              </a:effectLst>
              <a:latin typeface="Arial" charset="0"/>
            </a:endParaRPr>
          </a:p>
        </p:txBody>
      </p:sp>
      <p:grpSp>
        <p:nvGrpSpPr>
          <p:cNvPr id="378906" name="Group 1050"/>
          <p:cNvGrpSpPr>
            <a:grpSpLocks/>
          </p:cNvGrpSpPr>
          <p:nvPr/>
        </p:nvGrpSpPr>
        <p:grpSpPr bwMode="auto">
          <a:xfrm>
            <a:off x="939800" y="2387600"/>
            <a:ext cx="6537325" cy="3429000"/>
            <a:chOff x="592" y="1504"/>
            <a:chExt cx="4118" cy="2160"/>
          </a:xfrm>
        </p:grpSpPr>
        <p:grpSp>
          <p:nvGrpSpPr>
            <p:cNvPr id="378897" name="Group 1041"/>
            <p:cNvGrpSpPr>
              <a:grpSpLocks/>
            </p:cNvGrpSpPr>
            <p:nvPr/>
          </p:nvGrpSpPr>
          <p:grpSpPr bwMode="auto">
            <a:xfrm>
              <a:off x="592" y="1504"/>
              <a:ext cx="3936" cy="2160"/>
              <a:chOff x="592" y="1456"/>
              <a:chExt cx="3936" cy="2160"/>
            </a:xfrm>
          </p:grpSpPr>
          <p:sp>
            <p:nvSpPr>
              <p:cNvPr id="378889" name="Rectangle 1033"/>
              <p:cNvSpPr>
                <a:spLocks noChangeArrowheads="1"/>
              </p:cNvSpPr>
              <p:nvPr/>
            </p:nvSpPr>
            <p:spPr bwMode="auto">
              <a:xfrm>
                <a:off x="592" y="1456"/>
                <a:ext cx="384" cy="1632"/>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78890" name="Rectangle 1034"/>
              <p:cNvSpPr>
                <a:spLocks noChangeArrowheads="1"/>
              </p:cNvSpPr>
              <p:nvPr/>
            </p:nvSpPr>
            <p:spPr bwMode="auto">
              <a:xfrm>
                <a:off x="1968" y="1488"/>
                <a:ext cx="384" cy="1152"/>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78891" name="Rectangle 1035"/>
              <p:cNvSpPr>
                <a:spLocks noChangeArrowheads="1"/>
              </p:cNvSpPr>
              <p:nvPr/>
            </p:nvSpPr>
            <p:spPr bwMode="auto">
              <a:xfrm>
                <a:off x="4144" y="2896"/>
                <a:ext cx="384" cy="720"/>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78892" name="Rectangle 1036"/>
              <p:cNvSpPr>
                <a:spLocks noChangeArrowheads="1"/>
              </p:cNvSpPr>
              <p:nvPr/>
            </p:nvSpPr>
            <p:spPr bwMode="auto">
              <a:xfrm>
                <a:off x="3232" y="2896"/>
                <a:ext cx="384" cy="720"/>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grpSp>
        <p:grpSp>
          <p:nvGrpSpPr>
            <p:cNvPr id="378905" name="Group 1049"/>
            <p:cNvGrpSpPr>
              <a:grpSpLocks/>
            </p:cNvGrpSpPr>
            <p:nvPr/>
          </p:nvGrpSpPr>
          <p:grpSpPr bwMode="auto">
            <a:xfrm>
              <a:off x="4002" y="2304"/>
              <a:ext cx="708" cy="624"/>
              <a:chOff x="4002" y="2304"/>
              <a:chExt cx="708" cy="624"/>
            </a:xfrm>
          </p:grpSpPr>
          <p:sp>
            <p:nvSpPr>
              <p:cNvPr id="378899" name="Rectangle 1043"/>
              <p:cNvSpPr>
                <a:spLocks noChangeArrowheads="1"/>
              </p:cNvSpPr>
              <p:nvPr/>
            </p:nvSpPr>
            <p:spPr bwMode="auto">
              <a:xfrm>
                <a:off x="4002" y="2304"/>
                <a:ext cx="70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spcBef>
                    <a:spcPct val="0"/>
                  </a:spcBef>
                </a:pPr>
                <a:r>
                  <a:rPr lang="es-ES_tradnl" altLang="es-ES" sz="2200">
                    <a:effectLst>
                      <a:outerShdw blurRad="38100" dist="38100" dir="2700000" algn="tl">
                        <a:srgbClr val="000000"/>
                      </a:outerShdw>
                    </a:effectLst>
                  </a:rPr>
                  <a:t>Anillos</a:t>
                </a:r>
                <a:endParaRPr lang="es-ES_tradnl" altLang="es-ES" sz="2200">
                  <a:effectLst/>
                  <a:latin typeface="Arial" charset="0"/>
                </a:endParaRPr>
              </a:p>
            </p:txBody>
          </p:sp>
          <p:sp>
            <p:nvSpPr>
              <p:cNvPr id="378901" name="AutoShape 1045"/>
              <p:cNvSpPr>
                <a:spLocks noChangeArrowheads="1"/>
              </p:cNvSpPr>
              <p:nvPr/>
            </p:nvSpPr>
            <p:spPr bwMode="auto">
              <a:xfrm>
                <a:off x="4200" y="2528"/>
                <a:ext cx="264" cy="400"/>
              </a:xfrm>
              <a:prstGeom prst="downArrow">
                <a:avLst>
                  <a:gd name="adj1" fmla="val 56667"/>
                  <a:gd name="adj2" fmla="val 67340"/>
                </a:avLst>
              </a:prstGeom>
              <a:gradFill rotWithShape="0">
                <a:gsLst>
                  <a:gs pos="0">
                    <a:srgbClr val="FFFFFF">
                      <a:gamma/>
                      <a:shade val="46275"/>
                      <a:invGamma/>
                    </a:srgbClr>
                  </a:gs>
                  <a:gs pos="100000">
                    <a:srgbClr val="FFFFFF"/>
                  </a:gs>
                </a:gsLst>
                <a:lin ang="2700000" scaled="1"/>
              </a:gra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grpSp>
      <p:sp>
        <p:nvSpPr>
          <p:cNvPr id="378907" name="Text Box 1051"/>
          <p:cNvSpPr txBox="1">
            <a:spLocks noChangeArrowheads="1"/>
          </p:cNvSpPr>
          <p:nvPr/>
        </p:nvSpPr>
        <p:spPr bwMode="auto">
          <a:xfrm>
            <a:off x="609600" y="50292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Fotografías realizadas en los talleres de ABB Service - Gijón</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78906"/>
                                        </p:tgtEl>
                                        <p:attrNameLst>
                                          <p:attrName>style.visibility</p:attrName>
                                        </p:attrNameLst>
                                      </p:cBhvr>
                                      <p:to>
                                        <p:strVal val="visible"/>
                                      </p:to>
                                    </p:set>
                                    <p:anim calcmode="lin" valueType="num">
                                      <p:cBhvr>
                                        <p:cTn id="7" dur="500" fill="hold"/>
                                        <p:tgtEl>
                                          <p:spTgt spid="378906"/>
                                        </p:tgtEl>
                                        <p:attrNameLst>
                                          <p:attrName>ppt_w</p:attrName>
                                        </p:attrNameLst>
                                      </p:cBhvr>
                                      <p:tavLst>
                                        <p:tav tm="0">
                                          <p:val>
                                            <p:fltVal val="0"/>
                                          </p:val>
                                        </p:tav>
                                        <p:tav tm="100000">
                                          <p:val>
                                            <p:strVal val="#ppt_w"/>
                                          </p:val>
                                        </p:tav>
                                      </p:tavLst>
                                    </p:anim>
                                    <p:anim calcmode="lin" valueType="num">
                                      <p:cBhvr>
                                        <p:cTn id="8" dur="500" fill="hold"/>
                                        <p:tgtEl>
                                          <p:spTgt spid="378906"/>
                                        </p:tgtEl>
                                        <p:attrNameLst>
                                          <p:attrName>ppt_h</p:attrName>
                                        </p:attrNameLst>
                                      </p:cBhvr>
                                      <p:tavLst>
                                        <p:tav tm="0">
                                          <p:val>
                                            <p:fltVal val="0"/>
                                          </p:val>
                                        </p:tav>
                                        <p:tav tm="100000">
                                          <p:val>
                                            <p:strVal val="#ppt_h"/>
                                          </p:val>
                                        </p:tav>
                                      </p:tavLst>
                                    </p:anim>
                                    <p:anim calcmode="lin" valueType="num">
                                      <p:cBhvr>
                                        <p:cTn id="9" dur="500" fill="hold"/>
                                        <p:tgtEl>
                                          <p:spTgt spid="378906"/>
                                        </p:tgtEl>
                                        <p:attrNameLst>
                                          <p:attrName>ppt_x</p:attrName>
                                        </p:attrNameLst>
                                      </p:cBhvr>
                                      <p:tavLst>
                                        <p:tav tm="0">
                                          <p:val>
                                            <p:fltVal val="0.5"/>
                                          </p:val>
                                        </p:tav>
                                        <p:tav tm="100000">
                                          <p:val>
                                            <p:strVal val="#ppt_x"/>
                                          </p:val>
                                        </p:tav>
                                      </p:tavLst>
                                    </p:anim>
                                    <p:anim calcmode="lin" valueType="num">
                                      <p:cBhvr>
                                        <p:cTn id="10" dur="500" fill="hold"/>
                                        <p:tgtEl>
                                          <p:spTgt spid="37890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6" name="Picture 1028" descr="..\..\Figuras FEM\Figuras tesis\entiempo\Linesnrm1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09800"/>
            <a:ext cx="4003675" cy="4003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7" name="Picture 1029" descr="..\..\Figuras FEM\Figuras tesis\entiempo\LinesSn1_01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4003675" cy="4003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8" name="Rectangle 1030"/>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III: simulación</a:t>
            </a:r>
            <a:endParaRPr lang="es-ES_tradnl" altLang="es-ES" sz="4000" b="0">
              <a:latin typeface="Tahoma" pitchFamily="34" charset="0"/>
            </a:endParaRPr>
          </a:p>
        </p:txBody>
      </p:sp>
      <p:sp>
        <p:nvSpPr>
          <p:cNvPr id="422919" name="AutoShape 1031"/>
          <p:cNvSpPr>
            <a:spLocks noChangeArrowheads="1"/>
          </p:cNvSpPr>
          <p:nvPr/>
        </p:nvSpPr>
        <p:spPr bwMode="auto">
          <a:xfrm>
            <a:off x="2057400" y="3962400"/>
            <a:ext cx="622300" cy="304800"/>
          </a:xfrm>
          <a:prstGeom prst="curvedDownArrow">
            <a:avLst>
              <a:gd name="adj1" fmla="val 40833"/>
              <a:gd name="adj2" fmla="val 81667"/>
              <a:gd name="adj3" fmla="val 33333"/>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2920" name="AutoShape 1032"/>
          <p:cNvSpPr>
            <a:spLocks noChangeArrowheads="1"/>
          </p:cNvSpPr>
          <p:nvPr/>
        </p:nvSpPr>
        <p:spPr bwMode="auto">
          <a:xfrm>
            <a:off x="6540500" y="3962400"/>
            <a:ext cx="622300" cy="304800"/>
          </a:xfrm>
          <a:prstGeom prst="curvedDownArrow">
            <a:avLst>
              <a:gd name="adj1" fmla="val 40833"/>
              <a:gd name="adj2" fmla="val 81667"/>
              <a:gd name="adj3" fmla="val 33333"/>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2921" name="Rectangle 1033"/>
          <p:cNvSpPr>
            <a:spLocks noChangeArrowheads="1"/>
          </p:cNvSpPr>
          <p:nvPr/>
        </p:nvSpPr>
        <p:spPr bwMode="auto">
          <a:xfrm>
            <a:off x="5715000" y="2247900"/>
            <a:ext cx="2133600" cy="10287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2923" name="Rectangle 1035"/>
          <p:cNvSpPr>
            <a:spLocks noChangeArrowheads="1"/>
          </p:cNvSpPr>
          <p:nvPr/>
        </p:nvSpPr>
        <p:spPr bwMode="auto">
          <a:xfrm>
            <a:off x="5715000" y="5029200"/>
            <a:ext cx="2133600" cy="11303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2924" name="Rectangle 1036"/>
          <p:cNvSpPr>
            <a:spLocks noChangeArrowheads="1"/>
          </p:cNvSpPr>
          <p:nvPr/>
        </p:nvSpPr>
        <p:spPr bwMode="auto">
          <a:xfrm rot="5400000">
            <a:off x="7200900" y="3695700"/>
            <a:ext cx="2133600" cy="8382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2925" name="Rectangle 1037"/>
          <p:cNvSpPr>
            <a:spLocks noChangeArrowheads="1"/>
          </p:cNvSpPr>
          <p:nvPr/>
        </p:nvSpPr>
        <p:spPr bwMode="auto">
          <a:xfrm rot="5400000">
            <a:off x="4229100" y="3695700"/>
            <a:ext cx="2133600" cy="8382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nvGrpSpPr>
          <p:cNvPr id="422933" name="Group 1045"/>
          <p:cNvGrpSpPr>
            <a:grpSpLocks/>
          </p:cNvGrpSpPr>
          <p:nvPr/>
        </p:nvGrpSpPr>
        <p:grpSpPr bwMode="auto">
          <a:xfrm>
            <a:off x="3657600" y="1981200"/>
            <a:ext cx="4762500" cy="3916363"/>
            <a:chOff x="2304" y="1248"/>
            <a:chExt cx="3000" cy="2467"/>
          </a:xfrm>
        </p:grpSpPr>
        <p:sp>
          <p:nvSpPr>
            <p:cNvPr id="422926" name="Text Box 1038"/>
            <p:cNvSpPr txBox="1">
              <a:spLocks noChangeArrowheads="1"/>
            </p:cNvSpPr>
            <p:nvPr/>
          </p:nvSpPr>
          <p:spPr bwMode="auto">
            <a:xfrm>
              <a:off x="2304" y="1248"/>
              <a:ext cx="1076" cy="577"/>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800">
                  <a:effectLst>
                    <a:outerShdw blurRad="38100" dist="38100" dir="2700000" algn="tl">
                      <a:srgbClr val="000000"/>
                    </a:outerShdw>
                  </a:effectLst>
                </a:rPr>
                <a:t>MOTOR DE 2 </a:t>
              </a:r>
            </a:p>
            <a:p>
              <a:pPr algn="ctr">
                <a:spcBef>
                  <a:spcPct val="0"/>
                </a:spcBef>
              </a:pPr>
              <a:r>
                <a:rPr lang="es-ES_tradnl" altLang="es-ES" sz="1800">
                  <a:effectLst>
                    <a:outerShdw blurRad="38100" dist="38100" dir="2700000" algn="tl">
                      <a:srgbClr val="000000"/>
                    </a:outerShdw>
                  </a:effectLst>
                </a:rPr>
                <a:t>PARES </a:t>
              </a:r>
            </a:p>
            <a:p>
              <a:pPr algn="ctr">
                <a:spcBef>
                  <a:spcPct val="0"/>
                </a:spcBef>
              </a:pPr>
              <a:r>
                <a:rPr lang="es-ES_tradnl" altLang="es-ES" sz="1800">
                  <a:effectLst>
                    <a:outerShdw blurRad="38100" dist="38100" dir="2700000" algn="tl">
                      <a:srgbClr val="000000"/>
                    </a:outerShdw>
                  </a:effectLst>
                </a:rPr>
                <a:t>DE POLOS</a:t>
              </a:r>
              <a:endParaRPr lang="es-ES_tradnl" altLang="es-ES" sz="1600">
                <a:effectLst>
                  <a:outerShdw blurRad="38100" dist="38100" dir="2700000" algn="tl">
                    <a:srgbClr val="000000"/>
                  </a:outerShdw>
                </a:effectLst>
              </a:endParaRPr>
            </a:p>
          </p:txBody>
        </p:sp>
        <p:sp>
          <p:nvSpPr>
            <p:cNvPr id="422929" name="WordArt 1041"/>
            <p:cNvSpPr>
              <a:spLocks noChangeArrowheads="1" noChangeShapeType="1" noTextEdit="1"/>
            </p:cNvSpPr>
            <p:nvPr/>
          </p:nvSpPr>
          <p:spPr bwMode="auto">
            <a:xfrm>
              <a:off x="4128" y="1488"/>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chemeClr val="bg2"/>
                    </a:outerShdw>
                  </a:effectLst>
                  <a:latin typeface="Arial Black"/>
                </a:rPr>
                <a:t>1</a:t>
              </a:r>
            </a:p>
          </p:txBody>
        </p:sp>
        <p:sp>
          <p:nvSpPr>
            <p:cNvPr id="422930" name="WordArt 1042"/>
            <p:cNvSpPr>
              <a:spLocks noChangeArrowheads="1" noChangeShapeType="1" noTextEdit="1"/>
            </p:cNvSpPr>
            <p:nvPr/>
          </p:nvSpPr>
          <p:spPr bwMode="auto">
            <a:xfrm>
              <a:off x="5136" y="2352"/>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chemeClr val="bg2"/>
                    </a:outerShdw>
                  </a:effectLst>
                  <a:latin typeface="Arial Black"/>
                </a:rPr>
                <a:t>2</a:t>
              </a:r>
            </a:p>
          </p:txBody>
        </p:sp>
        <p:sp>
          <p:nvSpPr>
            <p:cNvPr id="422931" name="WordArt 1043"/>
            <p:cNvSpPr>
              <a:spLocks noChangeArrowheads="1" noChangeShapeType="1" noTextEdit="1"/>
            </p:cNvSpPr>
            <p:nvPr/>
          </p:nvSpPr>
          <p:spPr bwMode="auto">
            <a:xfrm>
              <a:off x="4224" y="3360"/>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chemeClr val="bg2"/>
                    </a:outerShdw>
                  </a:effectLst>
                  <a:latin typeface="Arial Black"/>
                </a:rPr>
                <a:t>3</a:t>
              </a:r>
            </a:p>
          </p:txBody>
        </p:sp>
        <p:sp>
          <p:nvSpPr>
            <p:cNvPr id="422932" name="WordArt 1044"/>
            <p:cNvSpPr>
              <a:spLocks noChangeArrowheads="1" noChangeShapeType="1" noTextEdit="1"/>
            </p:cNvSpPr>
            <p:nvPr/>
          </p:nvSpPr>
          <p:spPr bwMode="auto">
            <a:xfrm>
              <a:off x="3264" y="2381"/>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chemeClr val="bg2"/>
                    </a:outerShdw>
                  </a:effectLst>
                  <a:latin typeface="Arial Black"/>
                </a:rPr>
                <a:t>4</a:t>
              </a:r>
            </a:p>
          </p:txBody>
        </p:sp>
      </p:grpSp>
      <p:sp>
        <p:nvSpPr>
          <p:cNvPr id="422934" name="Text Box 1046"/>
          <p:cNvSpPr txBox="1">
            <a:spLocks noChangeArrowheads="1"/>
          </p:cNvSpPr>
          <p:nvPr/>
        </p:nvSpPr>
        <p:spPr bwMode="auto">
          <a:xfrm>
            <a:off x="381000" y="5851525"/>
            <a:ext cx="944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bg2"/>
                </a:solidFill>
                <a:effectLst/>
              </a:rPr>
              <a:t>T=1 S</a:t>
            </a:r>
            <a:endParaRPr lang="es-ES_tradnl" altLang="es-ES" sz="1600">
              <a:effectLst>
                <a:outerShdw blurRad="38100" dist="38100" dir="2700000" algn="tl">
                  <a:srgbClr val="000000"/>
                </a:outerShdw>
              </a:effectLst>
            </a:endParaRPr>
          </a:p>
        </p:txBody>
      </p:sp>
      <p:sp>
        <p:nvSpPr>
          <p:cNvPr id="422935" name="Text Box 1047"/>
          <p:cNvSpPr txBox="1">
            <a:spLocks noChangeArrowheads="1"/>
          </p:cNvSpPr>
          <p:nvPr/>
        </p:nvSpPr>
        <p:spPr bwMode="auto">
          <a:xfrm>
            <a:off x="4738688" y="5851525"/>
            <a:ext cx="1509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bg2"/>
                </a:solidFill>
                <a:effectLst/>
              </a:rPr>
              <a:t>T=1,015 S</a:t>
            </a:r>
            <a:endParaRPr lang="es-ES_tradnl" altLang="es-ES" sz="16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22921"/>
                                        </p:tgtEl>
                                        <p:attrNameLst>
                                          <p:attrName>style.visibility</p:attrName>
                                        </p:attrNameLst>
                                      </p:cBhvr>
                                      <p:to>
                                        <p:strVal val="visible"/>
                                      </p:to>
                                    </p:set>
                                    <p:anim calcmode="lin" valueType="num">
                                      <p:cBhvr>
                                        <p:cTn id="7" dur="500" fill="hold"/>
                                        <p:tgtEl>
                                          <p:spTgt spid="422921"/>
                                        </p:tgtEl>
                                        <p:attrNameLst>
                                          <p:attrName>ppt_w</p:attrName>
                                        </p:attrNameLst>
                                      </p:cBhvr>
                                      <p:tavLst>
                                        <p:tav tm="0">
                                          <p:val>
                                            <p:fltVal val="0"/>
                                          </p:val>
                                        </p:tav>
                                        <p:tav tm="100000">
                                          <p:val>
                                            <p:strVal val="#ppt_w"/>
                                          </p:val>
                                        </p:tav>
                                      </p:tavLst>
                                    </p:anim>
                                    <p:anim calcmode="lin" valueType="num">
                                      <p:cBhvr>
                                        <p:cTn id="8" dur="500" fill="hold"/>
                                        <p:tgtEl>
                                          <p:spTgt spid="422921"/>
                                        </p:tgtEl>
                                        <p:attrNameLst>
                                          <p:attrName>ppt_h</p:attrName>
                                        </p:attrNameLst>
                                      </p:cBhvr>
                                      <p:tavLst>
                                        <p:tav tm="0">
                                          <p:val>
                                            <p:fltVal val="0"/>
                                          </p:val>
                                        </p:tav>
                                        <p:tav tm="100000">
                                          <p:val>
                                            <p:strVal val="#ppt_h"/>
                                          </p:val>
                                        </p:tav>
                                      </p:tavLst>
                                    </p:anim>
                                    <p:anim calcmode="lin" valueType="num">
                                      <p:cBhvr>
                                        <p:cTn id="9" dur="500" fill="hold"/>
                                        <p:tgtEl>
                                          <p:spTgt spid="422921"/>
                                        </p:tgtEl>
                                        <p:attrNameLst>
                                          <p:attrName>ppt_x</p:attrName>
                                        </p:attrNameLst>
                                      </p:cBhvr>
                                      <p:tavLst>
                                        <p:tav tm="0">
                                          <p:val>
                                            <p:fltVal val="0.5"/>
                                          </p:val>
                                        </p:tav>
                                        <p:tav tm="100000">
                                          <p:val>
                                            <p:strVal val="#ppt_x"/>
                                          </p:val>
                                        </p:tav>
                                      </p:tavLst>
                                    </p:anim>
                                    <p:anim calcmode="lin" valueType="num">
                                      <p:cBhvr>
                                        <p:cTn id="10" dur="500" fill="hold"/>
                                        <p:tgtEl>
                                          <p:spTgt spid="422921"/>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2292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22924"/>
                                        </p:tgtEl>
                                        <p:attrNameLst>
                                          <p:attrName>style.visibility</p:attrName>
                                        </p:attrNameLst>
                                      </p:cBhvr>
                                      <p:to>
                                        <p:strVal val="visible"/>
                                      </p:to>
                                    </p:set>
                                    <p:anim calcmode="lin" valueType="num">
                                      <p:cBhvr>
                                        <p:cTn id="15" dur="500" fill="hold"/>
                                        <p:tgtEl>
                                          <p:spTgt spid="422924"/>
                                        </p:tgtEl>
                                        <p:attrNameLst>
                                          <p:attrName>ppt_w</p:attrName>
                                        </p:attrNameLst>
                                      </p:cBhvr>
                                      <p:tavLst>
                                        <p:tav tm="0">
                                          <p:val>
                                            <p:fltVal val="0"/>
                                          </p:val>
                                        </p:tav>
                                        <p:tav tm="100000">
                                          <p:val>
                                            <p:strVal val="#ppt_w"/>
                                          </p:val>
                                        </p:tav>
                                      </p:tavLst>
                                    </p:anim>
                                    <p:anim calcmode="lin" valueType="num">
                                      <p:cBhvr>
                                        <p:cTn id="16" dur="500" fill="hold"/>
                                        <p:tgtEl>
                                          <p:spTgt spid="422924"/>
                                        </p:tgtEl>
                                        <p:attrNameLst>
                                          <p:attrName>ppt_h</p:attrName>
                                        </p:attrNameLst>
                                      </p:cBhvr>
                                      <p:tavLst>
                                        <p:tav tm="0">
                                          <p:val>
                                            <p:fltVal val="0"/>
                                          </p:val>
                                        </p:tav>
                                        <p:tav tm="100000">
                                          <p:val>
                                            <p:strVal val="#ppt_h"/>
                                          </p:val>
                                        </p:tav>
                                      </p:tavLst>
                                    </p:anim>
                                    <p:anim calcmode="lin" valueType="num">
                                      <p:cBhvr>
                                        <p:cTn id="17" dur="500" fill="hold"/>
                                        <p:tgtEl>
                                          <p:spTgt spid="422924"/>
                                        </p:tgtEl>
                                        <p:attrNameLst>
                                          <p:attrName>ppt_x</p:attrName>
                                        </p:attrNameLst>
                                      </p:cBhvr>
                                      <p:tavLst>
                                        <p:tav tm="0">
                                          <p:val>
                                            <p:fltVal val="0.5"/>
                                          </p:val>
                                        </p:tav>
                                        <p:tav tm="100000">
                                          <p:val>
                                            <p:strVal val="#ppt_x"/>
                                          </p:val>
                                        </p:tav>
                                      </p:tavLst>
                                    </p:anim>
                                    <p:anim calcmode="lin" valueType="num">
                                      <p:cBhvr>
                                        <p:cTn id="18" dur="500" fill="hold"/>
                                        <p:tgtEl>
                                          <p:spTgt spid="42292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2292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22923"/>
                                        </p:tgtEl>
                                        <p:attrNameLst>
                                          <p:attrName>style.visibility</p:attrName>
                                        </p:attrNameLst>
                                      </p:cBhvr>
                                      <p:to>
                                        <p:strVal val="visible"/>
                                      </p:to>
                                    </p:set>
                                    <p:anim calcmode="lin" valueType="num">
                                      <p:cBhvr>
                                        <p:cTn id="23" dur="500" fill="hold"/>
                                        <p:tgtEl>
                                          <p:spTgt spid="422923"/>
                                        </p:tgtEl>
                                        <p:attrNameLst>
                                          <p:attrName>ppt_w</p:attrName>
                                        </p:attrNameLst>
                                      </p:cBhvr>
                                      <p:tavLst>
                                        <p:tav tm="0">
                                          <p:val>
                                            <p:fltVal val="0"/>
                                          </p:val>
                                        </p:tav>
                                        <p:tav tm="100000">
                                          <p:val>
                                            <p:strVal val="#ppt_w"/>
                                          </p:val>
                                        </p:tav>
                                      </p:tavLst>
                                    </p:anim>
                                    <p:anim calcmode="lin" valueType="num">
                                      <p:cBhvr>
                                        <p:cTn id="24" dur="500" fill="hold"/>
                                        <p:tgtEl>
                                          <p:spTgt spid="422923"/>
                                        </p:tgtEl>
                                        <p:attrNameLst>
                                          <p:attrName>ppt_h</p:attrName>
                                        </p:attrNameLst>
                                      </p:cBhvr>
                                      <p:tavLst>
                                        <p:tav tm="0">
                                          <p:val>
                                            <p:fltVal val="0"/>
                                          </p:val>
                                        </p:tav>
                                        <p:tav tm="100000">
                                          <p:val>
                                            <p:strVal val="#ppt_h"/>
                                          </p:val>
                                        </p:tav>
                                      </p:tavLst>
                                    </p:anim>
                                    <p:anim calcmode="lin" valueType="num">
                                      <p:cBhvr>
                                        <p:cTn id="25" dur="500" fill="hold"/>
                                        <p:tgtEl>
                                          <p:spTgt spid="422923"/>
                                        </p:tgtEl>
                                        <p:attrNameLst>
                                          <p:attrName>ppt_x</p:attrName>
                                        </p:attrNameLst>
                                      </p:cBhvr>
                                      <p:tavLst>
                                        <p:tav tm="0">
                                          <p:val>
                                            <p:fltVal val="0.5"/>
                                          </p:val>
                                        </p:tav>
                                        <p:tav tm="100000">
                                          <p:val>
                                            <p:strVal val="#ppt_x"/>
                                          </p:val>
                                        </p:tav>
                                      </p:tavLst>
                                    </p:anim>
                                    <p:anim calcmode="lin" valueType="num">
                                      <p:cBhvr>
                                        <p:cTn id="26" dur="500" fill="hold"/>
                                        <p:tgtEl>
                                          <p:spTgt spid="42292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2292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22925"/>
                                        </p:tgtEl>
                                        <p:attrNameLst>
                                          <p:attrName>style.visibility</p:attrName>
                                        </p:attrNameLst>
                                      </p:cBhvr>
                                      <p:to>
                                        <p:strVal val="visible"/>
                                      </p:to>
                                    </p:set>
                                    <p:anim calcmode="lin" valueType="num">
                                      <p:cBhvr>
                                        <p:cTn id="31" dur="500" fill="hold"/>
                                        <p:tgtEl>
                                          <p:spTgt spid="422925"/>
                                        </p:tgtEl>
                                        <p:attrNameLst>
                                          <p:attrName>ppt_w</p:attrName>
                                        </p:attrNameLst>
                                      </p:cBhvr>
                                      <p:tavLst>
                                        <p:tav tm="0">
                                          <p:val>
                                            <p:fltVal val="0"/>
                                          </p:val>
                                        </p:tav>
                                        <p:tav tm="100000">
                                          <p:val>
                                            <p:strVal val="#ppt_w"/>
                                          </p:val>
                                        </p:tav>
                                      </p:tavLst>
                                    </p:anim>
                                    <p:anim calcmode="lin" valueType="num">
                                      <p:cBhvr>
                                        <p:cTn id="32" dur="500" fill="hold"/>
                                        <p:tgtEl>
                                          <p:spTgt spid="422925"/>
                                        </p:tgtEl>
                                        <p:attrNameLst>
                                          <p:attrName>ppt_h</p:attrName>
                                        </p:attrNameLst>
                                      </p:cBhvr>
                                      <p:tavLst>
                                        <p:tav tm="0">
                                          <p:val>
                                            <p:fltVal val="0"/>
                                          </p:val>
                                        </p:tav>
                                        <p:tav tm="100000">
                                          <p:val>
                                            <p:strVal val="#ppt_h"/>
                                          </p:val>
                                        </p:tav>
                                      </p:tavLst>
                                    </p:anim>
                                    <p:anim calcmode="lin" valueType="num">
                                      <p:cBhvr>
                                        <p:cTn id="33" dur="500" fill="hold"/>
                                        <p:tgtEl>
                                          <p:spTgt spid="422925"/>
                                        </p:tgtEl>
                                        <p:attrNameLst>
                                          <p:attrName>ppt_x</p:attrName>
                                        </p:attrNameLst>
                                      </p:cBhvr>
                                      <p:tavLst>
                                        <p:tav tm="0">
                                          <p:val>
                                            <p:fltVal val="0.5"/>
                                          </p:val>
                                        </p:tav>
                                        <p:tav tm="100000">
                                          <p:val>
                                            <p:strVal val="#ppt_x"/>
                                          </p:val>
                                        </p:tav>
                                      </p:tavLst>
                                    </p:anim>
                                    <p:anim calcmode="lin" valueType="num">
                                      <p:cBhvr>
                                        <p:cTn id="34" dur="500" fill="hold"/>
                                        <p:tgtEl>
                                          <p:spTgt spid="42292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22925"/>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422933"/>
                                        </p:tgtEl>
                                        <p:attrNameLst>
                                          <p:attrName>style.visibility</p:attrName>
                                        </p:attrNameLst>
                                      </p:cBhvr>
                                      <p:to>
                                        <p:strVal val="visible"/>
                                      </p:to>
                                    </p:set>
                                    <p:anim calcmode="lin" valueType="num">
                                      <p:cBhvr>
                                        <p:cTn id="39" dur="500" fill="hold"/>
                                        <p:tgtEl>
                                          <p:spTgt spid="422933"/>
                                        </p:tgtEl>
                                        <p:attrNameLst>
                                          <p:attrName>ppt_w</p:attrName>
                                        </p:attrNameLst>
                                      </p:cBhvr>
                                      <p:tavLst>
                                        <p:tav tm="0">
                                          <p:val>
                                            <p:fltVal val="0"/>
                                          </p:val>
                                        </p:tav>
                                        <p:tav tm="100000">
                                          <p:val>
                                            <p:strVal val="#ppt_w"/>
                                          </p:val>
                                        </p:tav>
                                      </p:tavLst>
                                    </p:anim>
                                    <p:anim calcmode="lin" valueType="num">
                                      <p:cBhvr>
                                        <p:cTn id="40" dur="500" fill="hold"/>
                                        <p:tgtEl>
                                          <p:spTgt spid="422933"/>
                                        </p:tgtEl>
                                        <p:attrNameLst>
                                          <p:attrName>ppt_h</p:attrName>
                                        </p:attrNameLst>
                                      </p:cBhvr>
                                      <p:tavLst>
                                        <p:tav tm="0">
                                          <p:val>
                                            <p:fltVal val="0"/>
                                          </p:val>
                                        </p:tav>
                                        <p:tav tm="100000">
                                          <p:val>
                                            <p:strVal val="#ppt_h"/>
                                          </p:val>
                                        </p:tav>
                                      </p:tavLst>
                                    </p:anim>
                                    <p:anim calcmode="lin" valueType="num">
                                      <p:cBhvr>
                                        <p:cTn id="41" dur="500" fill="hold"/>
                                        <p:tgtEl>
                                          <p:spTgt spid="422933"/>
                                        </p:tgtEl>
                                        <p:attrNameLst>
                                          <p:attrName>ppt_x</p:attrName>
                                        </p:attrNameLst>
                                      </p:cBhvr>
                                      <p:tavLst>
                                        <p:tav tm="0">
                                          <p:val>
                                            <p:fltVal val="0.5"/>
                                          </p:val>
                                        </p:tav>
                                        <p:tav tm="100000">
                                          <p:val>
                                            <p:strVal val="#ppt_x"/>
                                          </p:val>
                                        </p:tav>
                                      </p:tavLst>
                                    </p:anim>
                                    <p:anim calcmode="lin" valueType="num">
                                      <p:cBhvr>
                                        <p:cTn id="42" dur="500" fill="hold"/>
                                        <p:tgtEl>
                                          <p:spTgt spid="4229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1" grpId="0" animBg="1"/>
      <p:bldP spid="422923" grpId="0" animBg="1"/>
      <p:bldP spid="422924" grpId="0" animBg="1"/>
      <p:bldP spid="4229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515" name="Group 43"/>
          <p:cNvGrpSpPr>
            <a:grpSpLocks/>
          </p:cNvGrpSpPr>
          <p:nvPr/>
        </p:nvGrpSpPr>
        <p:grpSpPr bwMode="auto">
          <a:xfrm>
            <a:off x="395288" y="1772816"/>
            <a:ext cx="8367712" cy="1152525"/>
            <a:chOff x="312" y="1089"/>
            <a:chExt cx="5271" cy="726"/>
          </a:xfrm>
        </p:grpSpPr>
        <p:sp>
          <p:nvSpPr>
            <p:cNvPr id="361474" name="Text Box 2"/>
            <p:cNvSpPr txBox="1">
              <a:spLocks noChangeArrowheads="1"/>
            </p:cNvSpPr>
            <p:nvPr/>
          </p:nvSpPr>
          <p:spPr bwMode="auto">
            <a:xfrm>
              <a:off x="312" y="1288"/>
              <a:ext cx="912" cy="442"/>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a:effectLst>
                    <a:outerShdw blurRad="38100" dist="38100" dir="2700000" algn="tl">
                      <a:srgbClr val="000000"/>
                    </a:outerShdw>
                  </a:effectLst>
                </a:rPr>
                <a:t>Motor asíncrono</a:t>
              </a:r>
              <a:endParaRPr lang="es-ES_tradnl" altLang="es-ES" sz="2000" b="0" i="1">
                <a:effectLst>
                  <a:outerShdw blurRad="38100" dist="38100" dir="2700000" algn="tl">
                    <a:srgbClr val="000000"/>
                  </a:outerShdw>
                </a:effectLst>
                <a:latin typeface="Arial" charset="0"/>
              </a:endParaRPr>
            </a:p>
          </p:txBody>
        </p:sp>
        <p:sp>
          <p:nvSpPr>
            <p:cNvPr id="361475" name="Text Box 3"/>
            <p:cNvSpPr txBox="1">
              <a:spLocks noChangeArrowheads="1"/>
            </p:cNvSpPr>
            <p:nvPr/>
          </p:nvSpPr>
          <p:spPr bwMode="auto">
            <a:xfrm>
              <a:off x="1616" y="1160"/>
              <a:ext cx="665" cy="240"/>
            </a:xfrm>
            <a:prstGeom prst="rect">
              <a:avLst/>
            </a:prstGeom>
            <a:gradFill rotWithShape="0">
              <a:gsLst>
                <a:gs pos="0">
                  <a:srgbClr val="CC0099">
                    <a:gamma/>
                    <a:shade val="46275"/>
                    <a:invGamma/>
                  </a:srgbClr>
                </a:gs>
                <a:gs pos="100000">
                  <a:srgbClr val="CC0099"/>
                </a:gs>
              </a:gsLst>
              <a:lin ang="5400000" scaled="1"/>
            </a:gradFill>
            <a:ln>
              <a:noFill/>
            </a:ln>
            <a:effectLst/>
            <a:scene3d>
              <a:camera prst="legacyObliqueTopRight"/>
              <a:lightRig rig="legacyFlat3" dir="b"/>
            </a:scene3d>
            <a:sp3d extrusionH="1635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l">
                <a:spcBef>
                  <a:spcPct val="0"/>
                </a:spcBef>
              </a:pPr>
              <a:r>
                <a:rPr lang="es-ES_tradnl" altLang="es-ES" sz="1900">
                  <a:effectLst>
                    <a:outerShdw blurRad="38100" dist="38100" dir="2700000" algn="tl">
                      <a:srgbClr val="000000"/>
                    </a:outerShdw>
                  </a:effectLst>
                </a:rPr>
                <a:t>Estator</a:t>
              </a:r>
              <a:endParaRPr lang="es-ES_tradnl" altLang="es-ES" sz="1900" b="0" i="1">
                <a:effectLst>
                  <a:outerShdw blurRad="38100" dist="38100" dir="2700000" algn="tl">
                    <a:srgbClr val="000000"/>
                  </a:outerShdw>
                </a:effectLst>
                <a:latin typeface="Arial" charset="0"/>
              </a:endParaRPr>
            </a:p>
          </p:txBody>
        </p:sp>
        <p:sp>
          <p:nvSpPr>
            <p:cNvPr id="361476" name="Text Box 4"/>
            <p:cNvSpPr txBox="1">
              <a:spLocks noChangeArrowheads="1"/>
            </p:cNvSpPr>
            <p:nvPr/>
          </p:nvSpPr>
          <p:spPr bwMode="auto">
            <a:xfrm>
              <a:off x="1608" y="1544"/>
              <a:ext cx="655" cy="240"/>
            </a:xfrm>
            <a:prstGeom prst="rect">
              <a:avLst/>
            </a:prstGeom>
            <a:gradFill rotWithShape="0">
              <a:gsLst>
                <a:gs pos="0">
                  <a:srgbClr val="CC0099">
                    <a:gamma/>
                    <a:shade val="46275"/>
                    <a:invGamma/>
                  </a:srgbClr>
                </a:gs>
                <a:gs pos="100000">
                  <a:srgbClr val="CC0099"/>
                </a:gs>
              </a:gsLst>
              <a:lin ang="5400000" scaled="1"/>
            </a:gradFill>
            <a:ln>
              <a:noFill/>
            </a:ln>
            <a:effectLst/>
            <a:scene3d>
              <a:camera prst="legacyObliqueTopRight"/>
              <a:lightRig rig="legacyFlat3" dir="b"/>
            </a:scene3d>
            <a:sp3d extrusionH="1635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900">
                  <a:effectLst>
                    <a:outerShdw blurRad="38100" dist="38100" dir="2700000" algn="tl">
                      <a:srgbClr val="000000"/>
                    </a:outerShdw>
                  </a:effectLst>
                </a:rPr>
                <a:t>Rotor</a:t>
              </a:r>
              <a:endParaRPr lang="es-ES_tradnl" altLang="es-ES" sz="1900" b="0" i="1">
                <a:effectLst>
                  <a:outerShdw blurRad="38100" dist="38100" dir="2700000" algn="tl">
                    <a:srgbClr val="000000"/>
                  </a:outerShdw>
                </a:effectLst>
                <a:latin typeface="Arial" charset="0"/>
              </a:endParaRPr>
            </a:p>
          </p:txBody>
        </p:sp>
        <p:sp>
          <p:nvSpPr>
            <p:cNvPr id="361477" name="Text Box 5"/>
            <p:cNvSpPr txBox="1">
              <a:spLocks noChangeArrowheads="1"/>
            </p:cNvSpPr>
            <p:nvPr/>
          </p:nvSpPr>
          <p:spPr bwMode="auto">
            <a:xfrm>
              <a:off x="2736" y="1089"/>
              <a:ext cx="2847" cy="404"/>
            </a:xfrm>
            <a:prstGeom prst="rect">
              <a:avLst/>
            </a:prstGeom>
            <a:gradFill rotWithShape="0">
              <a:gsLst>
                <a:gs pos="0">
                  <a:srgbClr val="33CCCC">
                    <a:gamma/>
                    <a:shade val="0"/>
                    <a:invGamma/>
                  </a:srgbClr>
                </a:gs>
                <a:gs pos="100000">
                  <a:srgbClr val="33CCCC"/>
                </a:gs>
              </a:gsLst>
              <a:lin ang="2700000" scaled="1"/>
            </a:gradFill>
            <a:ln>
              <a:noFill/>
            </a:ln>
            <a:effectLst/>
            <a:scene3d>
              <a:camera prst="legacyObliqueTopRight"/>
              <a:lightRig rig="legacyFlat3" dir="b"/>
            </a:scene3d>
            <a:sp3d extrusionH="163500" prstMaterial="legacyMatte">
              <a:bevelT w="13500" h="13500" prst="angle"/>
              <a:bevelB w="13500" h="13500" prst="angle"/>
              <a:extrusionClr>
                <a:srgbClr val="33CCCC"/>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800">
                  <a:solidFill>
                    <a:srgbClr val="FFFFFF"/>
                  </a:solidFill>
                  <a:effectLst>
                    <a:outerShdw blurRad="38100" dist="38100" dir="2700000" algn="tl">
                      <a:srgbClr val="000000"/>
                    </a:outerShdw>
                  </a:effectLst>
                </a:rPr>
                <a:t>Devanado trifásico a 120º alimentado</a:t>
              </a:r>
            </a:p>
            <a:p>
              <a:pPr algn="ctr">
                <a:spcBef>
                  <a:spcPct val="0"/>
                </a:spcBef>
              </a:pPr>
              <a:r>
                <a:rPr lang="es-ES_tradnl" altLang="es-ES" sz="1800">
                  <a:solidFill>
                    <a:srgbClr val="FFFFFF"/>
                  </a:solidFill>
                  <a:effectLst>
                    <a:outerShdw blurRad="38100" dist="38100" dir="2700000" algn="tl">
                      <a:srgbClr val="000000"/>
                    </a:outerShdw>
                  </a:effectLst>
                </a:rPr>
                <a:t>con sistema trifásico de tensiones</a:t>
              </a:r>
              <a:endParaRPr lang="es-ES_tradnl" altLang="es-ES" sz="1800" b="0" i="1">
                <a:effectLst>
                  <a:outerShdw blurRad="38100" dist="38100" dir="2700000" algn="tl">
                    <a:srgbClr val="000000"/>
                  </a:outerShdw>
                </a:effectLst>
                <a:latin typeface="Arial" charset="0"/>
              </a:endParaRPr>
            </a:p>
          </p:txBody>
        </p:sp>
        <p:sp>
          <p:nvSpPr>
            <p:cNvPr id="361478" name="Text Box 6"/>
            <p:cNvSpPr txBox="1">
              <a:spLocks noChangeArrowheads="1"/>
            </p:cNvSpPr>
            <p:nvPr/>
          </p:nvSpPr>
          <p:spPr bwMode="auto">
            <a:xfrm>
              <a:off x="2736" y="1584"/>
              <a:ext cx="1814" cy="231"/>
            </a:xfrm>
            <a:prstGeom prst="rect">
              <a:avLst/>
            </a:prstGeom>
            <a:gradFill rotWithShape="0">
              <a:gsLst>
                <a:gs pos="0">
                  <a:srgbClr val="33CCCC">
                    <a:gamma/>
                    <a:shade val="46275"/>
                    <a:invGamma/>
                  </a:srgbClr>
                </a:gs>
                <a:gs pos="100000">
                  <a:srgbClr val="33CCCC"/>
                </a:gs>
              </a:gsLst>
              <a:lin ang="2700000" scaled="1"/>
            </a:gradFill>
            <a:ln>
              <a:noFill/>
            </a:ln>
            <a:effectLst/>
            <a:scene3d>
              <a:camera prst="legacyObliqueTopRight"/>
              <a:lightRig rig="legacyFlat3" dir="b"/>
            </a:scene3d>
            <a:sp3d extrusionH="163500" prstMaterial="legacyMatte">
              <a:bevelT w="13500" h="13500" prst="angle"/>
              <a:bevelB w="13500" h="13500" prst="angle"/>
              <a:extrusionClr>
                <a:srgbClr val="33CCCC"/>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800">
                  <a:solidFill>
                    <a:srgbClr val="FFFFFF"/>
                  </a:solidFill>
                  <a:effectLst>
                    <a:outerShdw blurRad="38100" dist="38100" dir="2700000" algn="tl">
                      <a:srgbClr val="000000"/>
                    </a:outerShdw>
                  </a:effectLst>
                </a:rPr>
                <a:t>Espiras en cortocircuito</a:t>
              </a:r>
              <a:endParaRPr lang="es-ES_tradnl" altLang="es-ES" sz="1800" b="0" i="1">
                <a:effectLst>
                  <a:outerShdw blurRad="38100" dist="38100" dir="2700000" algn="tl">
                    <a:srgbClr val="000000"/>
                  </a:outerShdw>
                </a:effectLst>
                <a:latin typeface="Arial" charset="0"/>
              </a:endParaRPr>
            </a:p>
          </p:txBody>
        </p:sp>
        <p:sp>
          <p:nvSpPr>
            <p:cNvPr id="361479" name="AutoShape 7"/>
            <p:cNvSpPr>
              <a:spLocks noChangeArrowheads="1"/>
            </p:cNvSpPr>
            <p:nvPr/>
          </p:nvSpPr>
          <p:spPr bwMode="auto">
            <a:xfrm>
              <a:off x="1310" y="1287"/>
              <a:ext cx="230" cy="153"/>
            </a:xfrm>
            <a:prstGeom prst="rightArrow">
              <a:avLst>
                <a:gd name="adj1" fmla="val 50000"/>
                <a:gd name="adj2" fmla="val 37582"/>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sp>
          <p:nvSpPr>
            <p:cNvPr id="361480" name="AutoShape 8"/>
            <p:cNvSpPr>
              <a:spLocks noChangeArrowheads="1"/>
            </p:cNvSpPr>
            <p:nvPr/>
          </p:nvSpPr>
          <p:spPr bwMode="auto">
            <a:xfrm>
              <a:off x="1306" y="1575"/>
              <a:ext cx="230" cy="153"/>
            </a:xfrm>
            <a:prstGeom prst="rightArrow">
              <a:avLst>
                <a:gd name="adj1" fmla="val 50000"/>
                <a:gd name="adj2" fmla="val 37582"/>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sp>
          <p:nvSpPr>
            <p:cNvPr id="361481" name="AutoShape 9"/>
            <p:cNvSpPr>
              <a:spLocks noChangeArrowheads="1"/>
            </p:cNvSpPr>
            <p:nvPr/>
          </p:nvSpPr>
          <p:spPr bwMode="auto">
            <a:xfrm>
              <a:off x="2364" y="1200"/>
              <a:ext cx="300" cy="153"/>
            </a:xfrm>
            <a:prstGeom prst="rightArrow">
              <a:avLst>
                <a:gd name="adj1" fmla="val 50000"/>
                <a:gd name="adj2" fmla="val 49020"/>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482" name="AutoShape 10"/>
            <p:cNvSpPr>
              <a:spLocks noChangeArrowheads="1"/>
            </p:cNvSpPr>
            <p:nvPr/>
          </p:nvSpPr>
          <p:spPr bwMode="auto">
            <a:xfrm>
              <a:off x="2352" y="1584"/>
              <a:ext cx="300" cy="153"/>
            </a:xfrm>
            <a:prstGeom prst="rightArrow">
              <a:avLst>
                <a:gd name="adj1" fmla="val 50000"/>
                <a:gd name="adj2" fmla="val 49020"/>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grpSp>
      <p:sp>
        <p:nvSpPr>
          <p:cNvPr id="361483" name="Text Box 11"/>
          <p:cNvSpPr txBox="1">
            <a:spLocks noChangeArrowheads="1"/>
          </p:cNvSpPr>
          <p:nvPr/>
        </p:nvSpPr>
        <p:spPr bwMode="auto">
          <a:xfrm>
            <a:off x="762000" y="3230141"/>
            <a:ext cx="1109663"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solidFill>
                  <a:srgbClr val="FFFFFF"/>
                </a:solidFill>
                <a:effectLst>
                  <a:outerShdw blurRad="38100" dist="38100" dir="2700000" algn="tl">
                    <a:srgbClr val="000000"/>
                  </a:outerShdw>
                </a:effectLst>
              </a:rPr>
              <a:t>Sistema</a:t>
            </a:r>
          </a:p>
          <a:p>
            <a:pPr algn="ctr">
              <a:spcBef>
                <a:spcPct val="0"/>
              </a:spcBef>
            </a:pPr>
            <a:r>
              <a:rPr lang="es-ES_tradnl" altLang="es-ES" sz="1700">
                <a:solidFill>
                  <a:srgbClr val="FFFFFF"/>
                </a:solidFill>
                <a:effectLst>
                  <a:outerShdw blurRad="38100" dist="38100" dir="2700000" algn="tl">
                    <a:srgbClr val="000000"/>
                  </a:outerShdw>
                </a:effectLst>
              </a:rPr>
              <a:t>Trifásico</a:t>
            </a:r>
            <a:endParaRPr lang="es-ES_tradnl" altLang="es-ES" sz="3900" b="0" i="1">
              <a:effectLst>
                <a:outerShdw blurRad="38100" dist="38100" dir="2700000" algn="tl">
                  <a:srgbClr val="000000"/>
                </a:outerShdw>
              </a:effectLst>
              <a:latin typeface="Arial" charset="0"/>
            </a:endParaRPr>
          </a:p>
        </p:txBody>
      </p:sp>
      <p:sp>
        <p:nvSpPr>
          <p:cNvPr id="361484" name="Text Box 12"/>
          <p:cNvSpPr txBox="1">
            <a:spLocks noChangeArrowheads="1"/>
          </p:cNvSpPr>
          <p:nvPr/>
        </p:nvSpPr>
        <p:spPr bwMode="auto">
          <a:xfrm>
            <a:off x="2814638" y="3211091"/>
            <a:ext cx="2214562"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Devanado trifásico</a:t>
            </a:r>
          </a:p>
          <a:p>
            <a:pPr algn="ctr">
              <a:spcBef>
                <a:spcPct val="0"/>
              </a:spcBef>
            </a:pPr>
            <a:r>
              <a:rPr lang="es-ES_tradnl" altLang="es-ES" sz="1700">
                <a:effectLst>
                  <a:outerShdw blurRad="38100" dist="38100" dir="2700000" algn="tl">
                    <a:srgbClr val="000000"/>
                  </a:outerShdw>
                </a:effectLst>
              </a:rPr>
              <a:t>a 120º</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61485" name="Text Box 13"/>
          <p:cNvSpPr txBox="1">
            <a:spLocks noChangeArrowheads="1"/>
          </p:cNvSpPr>
          <p:nvPr/>
        </p:nvSpPr>
        <p:spPr bwMode="auto">
          <a:xfrm>
            <a:off x="5926138" y="3322216"/>
            <a:ext cx="2684462" cy="350838"/>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Campo giratorio 60f/P</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61486" name="Text Box 14"/>
          <p:cNvSpPr txBox="1">
            <a:spLocks noChangeArrowheads="1"/>
          </p:cNvSpPr>
          <p:nvPr/>
        </p:nvSpPr>
        <p:spPr bwMode="auto">
          <a:xfrm>
            <a:off x="6589713" y="4296941"/>
            <a:ext cx="2020887" cy="1127125"/>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FEM inducida</a:t>
            </a:r>
          </a:p>
          <a:p>
            <a:pPr algn="ctr">
              <a:spcBef>
                <a:spcPct val="0"/>
              </a:spcBef>
            </a:pPr>
            <a:r>
              <a:rPr lang="es-ES_tradnl" altLang="es-ES" sz="1700">
                <a:effectLst>
                  <a:outerShdw blurRad="38100" dist="38100" dir="2700000" algn="tl">
                    <a:srgbClr val="000000"/>
                  </a:outerShdw>
                </a:effectLst>
              </a:rPr>
              <a:t>por el campo</a:t>
            </a:r>
          </a:p>
          <a:p>
            <a:pPr algn="ctr">
              <a:spcBef>
                <a:spcPct val="0"/>
              </a:spcBef>
            </a:pPr>
            <a:r>
              <a:rPr lang="es-ES_tradnl" altLang="es-ES" sz="1700">
                <a:effectLst>
                  <a:outerShdw blurRad="38100" dist="38100" dir="2700000" algn="tl">
                    <a:srgbClr val="000000"/>
                  </a:outerShdw>
                </a:effectLst>
              </a:rPr>
              <a:t>giratorio en las </a:t>
            </a:r>
          </a:p>
          <a:p>
            <a:pPr algn="ctr">
              <a:spcBef>
                <a:spcPct val="0"/>
              </a:spcBef>
            </a:pPr>
            <a:r>
              <a:rPr lang="es-ES_tradnl" altLang="es-ES" sz="1700">
                <a:effectLst>
                  <a:outerShdw blurRad="38100" dist="38100" dir="2700000" algn="tl">
                    <a:srgbClr val="000000"/>
                  </a:outerShdw>
                </a:effectLst>
              </a:rPr>
              <a:t>espiras del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61487" name="Text Box 15"/>
          <p:cNvSpPr txBox="1">
            <a:spLocks noChangeArrowheads="1"/>
          </p:cNvSpPr>
          <p:nvPr/>
        </p:nvSpPr>
        <p:spPr bwMode="auto">
          <a:xfrm>
            <a:off x="3352800" y="4573166"/>
            <a:ext cx="2416175"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Espiras en corto</a:t>
            </a:r>
          </a:p>
          <a:p>
            <a:pPr algn="ctr">
              <a:spcBef>
                <a:spcPct val="0"/>
              </a:spcBef>
            </a:pPr>
            <a:r>
              <a:rPr lang="es-ES_tradnl" altLang="es-ES" sz="1700">
                <a:effectLst>
                  <a:outerShdw blurRad="38100" dist="38100" dir="2700000" algn="tl">
                    <a:srgbClr val="000000"/>
                  </a:outerShdw>
                </a:effectLst>
              </a:rPr>
              <a:t>sometidas a tensión</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61488" name="Text Box 16"/>
          <p:cNvSpPr txBox="1">
            <a:spLocks noChangeArrowheads="1"/>
          </p:cNvSpPr>
          <p:nvPr/>
        </p:nvSpPr>
        <p:spPr bwMode="auto">
          <a:xfrm>
            <a:off x="533400" y="4419179"/>
            <a:ext cx="1965325" cy="868362"/>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Circulación de</a:t>
            </a:r>
          </a:p>
          <a:p>
            <a:pPr algn="ctr">
              <a:spcBef>
                <a:spcPct val="0"/>
              </a:spcBef>
            </a:pPr>
            <a:r>
              <a:rPr lang="es-ES_tradnl" altLang="es-ES" sz="1700">
                <a:effectLst>
                  <a:outerShdw blurRad="38100" dist="38100" dir="2700000" algn="tl">
                    <a:srgbClr val="000000"/>
                  </a:outerShdw>
                </a:effectLst>
              </a:rPr>
              <a:t>corriente por las</a:t>
            </a:r>
          </a:p>
          <a:p>
            <a:pPr algn="ctr">
              <a:spcBef>
                <a:spcPct val="0"/>
              </a:spcBef>
            </a:pPr>
            <a:r>
              <a:rPr lang="es-ES_tradnl" altLang="es-ES" sz="1700">
                <a:effectLst>
                  <a:outerShdw blurRad="38100" dist="38100" dir="2700000" algn="tl">
                    <a:srgbClr val="000000"/>
                  </a:outerShdw>
                </a:effectLst>
              </a:rPr>
              <a:t>espiras del rotor</a:t>
            </a:r>
            <a:endParaRPr lang="es-ES_tradnl" altLang="es-ES" sz="3900" b="0" i="1">
              <a:effectLst>
                <a:outerShdw blurRad="38100" dist="38100" dir="2700000" algn="tl">
                  <a:srgbClr val="000000"/>
                </a:outerShdw>
              </a:effectLst>
              <a:latin typeface="Arial" charset="0"/>
            </a:endParaRPr>
          </a:p>
        </p:txBody>
      </p:sp>
      <p:sp>
        <p:nvSpPr>
          <p:cNvPr id="361489" name="Text Box 17"/>
          <p:cNvSpPr txBox="1">
            <a:spLocks noChangeArrowheads="1"/>
          </p:cNvSpPr>
          <p:nvPr/>
        </p:nvSpPr>
        <p:spPr bwMode="auto">
          <a:xfrm>
            <a:off x="457200" y="5973341"/>
            <a:ext cx="1409700" cy="609600"/>
          </a:xfrm>
          <a:prstGeom prst="rect">
            <a:avLst/>
          </a:prstGeom>
          <a:solidFill>
            <a:srgbClr val="969696"/>
          </a:solidFill>
          <a:ln>
            <a:noFill/>
          </a:ln>
          <a:effectLst/>
          <a:scene3d>
            <a:camera prst="legacyObliqueTopRight"/>
            <a:lightRig rig="legacyFlat3" dir="b"/>
          </a:scene3d>
          <a:sp3d extrusionH="163500" prstMaterial="legacyMatte">
            <a:bevelT w="13500" h="13500" prst="angle"/>
            <a:bevelB w="13500" h="13500" prst="angle"/>
            <a:extrusionClr>
              <a:srgbClr val="969696"/>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latin typeface="Arial" charset="0"/>
              </a:rPr>
              <a:t>Ley de Biot </a:t>
            </a:r>
          </a:p>
          <a:p>
            <a:pPr algn="ctr">
              <a:spcBef>
                <a:spcPct val="0"/>
              </a:spcBef>
            </a:pPr>
            <a:r>
              <a:rPr lang="es-ES_tradnl" altLang="es-ES" sz="1700">
                <a:effectLst>
                  <a:outerShdw blurRad="38100" dist="38100" dir="2700000" algn="tl">
                    <a:srgbClr val="000000"/>
                  </a:outerShdw>
                </a:effectLst>
                <a:latin typeface="Arial" charset="0"/>
              </a:rPr>
              <a:t>y Savart</a:t>
            </a:r>
            <a:endParaRPr lang="es-ES_tradnl" altLang="es-ES" sz="3900" b="0" i="1">
              <a:effectLst>
                <a:outerShdw blurRad="38100" dist="38100" dir="2700000" algn="tl">
                  <a:srgbClr val="000000"/>
                </a:outerShdw>
              </a:effectLst>
              <a:latin typeface="Arial" charset="0"/>
            </a:endParaRPr>
          </a:p>
        </p:txBody>
      </p:sp>
      <p:sp>
        <p:nvSpPr>
          <p:cNvPr id="361490" name="Text Box 18"/>
          <p:cNvSpPr txBox="1">
            <a:spLocks noChangeArrowheads="1"/>
          </p:cNvSpPr>
          <p:nvPr/>
        </p:nvSpPr>
        <p:spPr bwMode="auto">
          <a:xfrm>
            <a:off x="2514600" y="5973341"/>
            <a:ext cx="1960563"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Fuerza sobre las</a:t>
            </a:r>
          </a:p>
          <a:p>
            <a:pPr algn="ctr">
              <a:spcBef>
                <a:spcPct val="0"/>
              </a:spcBef>
            </a:pPr>
            <a:r>
              <a:rPr lang="es-ES_tradnl" altLang="es-ES" sz="1700">
                <a:effectLst>
                  <a:outerShdw blurRad="38100" dist="38100" dir="2700000" algn="tl">
                    <a:srgbClr val="000000"/>
                  </a:outerShdw>
                </a:effectLst>
              </a:rPr>
              <a:t>espiras del rotor</a:t>
            </a:r>
            <a:endParaRPr lang="es-ES_tradnl" altLang="es-ES" sz="3900" b="0" i="1">
              <a:effectLst>
                <a:outerShdw blurRad="38100" dist="38100" dir="2700000" algn="tl">
                  <a:srgbClr val="000000"/>
                </a:outerShdw>
              </a:effectLst>
              <a:latin typeface="Arial" charset="0"/>
            </a:endParaRPr>
          </a:p>
        </p:txBody>
      </p:sp>
      <p:sp>
        <p:nvSpPr>
          <p:cNvPr id="361491" name="Text Box 19"/>
          <p:cNvSpPr txBox="1">
            <a:spLocks noChangeArrowheads="1"/>
          </p:cNvSpPr>
          <p:nvPr/>
        </p:nvSpPr>
        <p:spPr bwMode="auto">
          <a:xfrm>
            <a:off x="5262563" y="5960641"/>
            <a:ext cx="1214437"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Par sobre</a:t>
            </a:r>
          </a:p>
          <a:p>
            <a:pPr algn="ctr">
              <a:spcBef>
                <a:spcPct val="0"/>
              </a:spcBef>
            </a:pPr>
            <a:r>
              <a:rPr lang="es-ES_tradnl" altLang="es-ES" sz="1700">
                <a:effectLst>
                  <a:outerShdw blurRad="38100" dist="38100" dir="2700000" algn="tl">
                    <a:srgbClr val="000000"/>
                  </a:outerShdw>
                </a:effectLst>
              </a:rPr>
              <a:t>el rotor</a:t>
            </a:r>
            <a:endParaRPr lang="es-ES_tradnl" altLang="es-ES" sz="3900" b="0" i="1">
              <a:effectLst>
                <a:outerShdw blurRad="38100" dist="38100" dir="2700000" algn="tl">
                  <a:srgbClr val="000000"/>
                </a:outerShdw>
              </a:effectLst>
              <a:latin typeface="Arial" charset="0"/>
            </a:endParaRPr>
          </a:p>
        </p:txBody>
      </p:sp>
      <p:sp>
        <p:nvSpPr>
          <p:cNvPr id="361492" name="Text Box 20"/>
          <p:cNvSpPr txBox="1">
            <a:spLocks noChangeArrowheads="1"/>
          </p:cNvSpPr>
          <p:nvPr/>
        </p:nvSpPr>
        <p:spPr bwMode="auto">
          <a:xfrm>
            <a:off x="7162800" y="5833641"/>
            <a:ext cx="1528763" cy="762000"/>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2200">
                <a:effectLst>
                  <a:outerShdw blurRad="38100" dist="38100" dir="2700000" algn="tl">
                    <a:srgbClr val="000000"/>
                  </a:outerShdw>
                </a:effectLst>
              </a:rPr>
              <a:t>Giro de la</a:t>
            </a:r>
          </a:p>
          <a:p>
            <a:pPr algn="ctr">
              <a:spcBef>
                <a:spcPct val="0"/>
              </a:spcBef>
            </a:pPr>
            <a:r>
              <a:rPr lang="es-ES_tradnl" altLang="es-ES" sz="2200">
                <a:effectLst>
                  <a:outerShdw blurRad="38100" dist="38100" dir="2700000" algn="tl">
                    <a:srgbClr val="000000"/>
                  </a:outerShdw>
                </a:effectLst>
              </a:rPr>
              <a:t>Máquina</a:t>
            </a:r>
            <a:endParaRPr lang="es-ES_tradnl" altLang="es-ES" sz="3900" b="0" i="1">
              <a:effectLst>
                <a:outerShdw blurRad="38100" dist="38100" dir="2700000" algn="tl">
                  <a:srgbClr val="000000"/>
                </a:outerShdw>
              </a:effectLst>
              <a:latin typeface="Arial" charset="0"/>
            </a:endParaRPr>
          </a:p>
        </p:txBody>
      </p:sp>
      <p:sp>
        <p:nvSpPr>
          <p:cNvPr id="361493" name="AutoShape 21"/>
          <p:cNvSpPr>
            <a:spLocks noChangeArrowheads="1"/>
          </p:cNvSpPr>
          <p:nvPr/>
        </p:nvSpPr>
        <p:spPr bwMode="auto">
          <a:xfrm>
            <a:off x="1981200" y="3420641"/>
            <a:ext cx="668338" cy="242888"/>
          </a:xfrm>
          <a:prstGeom prst="rightArrow">
            <a:avLst>
              <a:gd name="adj1" fmla="val 50000"/>
              <a:gd name="adj2" fmla="val 6879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495" name="AutoShape 23"/>
          <p:cNvSpPr>
            <a:spLocks noChangeArrowheads="1"/>
          </p:cNvSpPr>
          <p:nvPr/>
        </p:nvSpPr>
        <p:spPr bwMode="auto">
          <a:xfrm>
            <a:off x="7543800" y="3768304"/>
            <a:ext cx="304800" cy="452437"/>
          </a:xfrm>
          <a:prstGeom prst="downArrow">
            <a:avLst>
              <a:gd name="adj1" fmla="val 50000"/>
              <a:gd name="adj2" fmla="val 65773"/>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02" name="Rectangle 30"/>
          <p:cNvSpPr>
            <a:spLocks noChangeArrowheads="1"/>
          </p:cNvSpPr>
          <p:nvPr/>
        </p:nvSpPr>
        <p:spPr bwMode="auto">
          <a:xfrm>
            <a:off x="7620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IV</a:t>
            </a:r>
            <a:endParaRPr lang="es-ES_tradnl" altLang="es-ES" sz="4000" b="0">
              <a:latin typeface="Tahoma" pitchFamily="34" charset="0"/>
            </a:endParaRPr>
          </a:p>
        </p:txBody>
      </p:sp>
      <p:sp>
        <p:nvSpPr>
          <p:cNvPr id="361503" name="AutoShape 31"/>
          <p:cNvSpPr>
            <a:spLocks noChangeArrowheads="1"/>
          </p:cNvSpPr>
          <p:nvPr/>
        </p:nvSpPr>
        <p:spPr bwMode="auto">
          <a:xfrm>
            <a:off x="5118100" y="3393654"/>
            <a:ext cx="668338" cy="242887"/>
          </a:xfrm>
          <a:prstGeom prst="rightArrow">
            <a:avLst>
              <a:gd name="adj1" fmla="val 50000"/>
              <a:gd name="adj2" fmla="val 6879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04" name="AutoShape 32"/>
          <p:cNvSpPr>
            <a:spLocks noChangeArrowheads="1"/>
          </p:cNvSpPr>
          <p:nvPr/>
        </p:nvSpPr>
        <p:spPr bwMode="auto">
          <a:xfrm rot="-10800000">
            <a:off x="5808663" y="4754141"/>
            <a:ext cx="668337" cy="242888"/>
          </a:xfrm>
          <a:prstGeom prst="rightArrow">
            <a:avLst>
              <a:gd name="adj1" fmla="val 50000"/>
              <a:gd name="adj2" fmla="val 6879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05" name="AutoShape 33"/>
          <p:cNvSpPr>
            <a:spLocks noChangeArrowheads="1"/>
          </p:cNvSpPr>
          <p:nvPr/>
        </p:nvSpPr>
        <p:spPr bwMode="auto">
          <a:xfrm rot="-10800000">
            <a:off x="2590800" y="4754141"/>
            <a:ext cx="668338" cy="242888"/>
          </a:xfrm>
          <a:prstGeom prst="rightArrow">
            <a:avLst>
              <a:gd name="adj1" fmla="val 50000"/>
              <a:gd name="adj2" fmla="val 6879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06" name="AutoShape 34"/>
          <p:cNvSpPr>
            <a:spLocks noChangeArrowheads="1"/>
          </p:cNvSpPr>
          <p:nvPr/>
        </p:nvSpPr>
        <p:spPr bwMode="auto">
          <a:xfrm>
            <a:off x="990600" y="5444704"/>
            <a:ext cx="304800" cy="452437"/>
          </a:xfrm>
          <a:prstGeom prst="downArrow">
            <a:avLst>
              <a:gd name="adj1" fmla="val 50000"/>
              <a:gd name="adj2" fmla="val 65773"/>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07" name="AutoShape 35"/>
          <p:cNvSpPr>
            <a:spLocks noChangeArrowheads="1"/>
          </p:cNvSpPr>
          <p:nvPr/>
        </p:nvSpPr>
        <p:spPr bwMode="auto">
          <a:xfrm>
            <a:off x="1947863" y="6174954"/>
            <a:ext cx="490537" cy="255587"/>
          </a:xfrm>
          <a:prstGeom prst="rightArrow">
            <a:avLst>
              <a:gd name="adj1" fmla="val 50315"/>
              <a:gd name="adj2" fmla="val 6273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10" name="AutoShape 38"/>
          <p:cNvSpPr>
            <a:spLocks noChangeArrowheads="1"/>
          </p:cNvSpPr>
          <p:nvPr/>
        </p:nvSpPr>
        <p:spPr bwMode="auto">
          <a:xfrm>
            <a:off x="4614863" y="6174954"/>
            <a:ext cx="490537" cy="255587"/>
          </a:xfrm>
          <a:prstGeom prst="rightArrow">
            <a:avLst>
              <a:gd name="adj1" fmla="val 50315"/>
              <a:gd name="adj2" fmla="val 6273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361511" name="AutoShape 39"/>
          <p:cNvSpPr>
            <a:spLocks noChangeArrowheads="1"/>
          </p:cNvSpPr>
          <p:nvPr/>
        </p:nvSpPr>
        <p:spPr bwMode="auto">
          <a:xfrm>
            <a:off x="6553200" y="6125741"/>
            <a:ext cx="490538" cy="255588"/>
          </a:xfrm>
          <a:prstGeom prst="rightArrow">
            <a:avLst>
              <a:gd name="adj1" fmla="val 50315"/>
              <a:gd name="adj2" fmla="val 62731"/>
            </a:avLst>
          </a:prstGeom>
          <a:solidFill>
            <a:schemeClr val="tx1"/>
          </a:solidFill>
          <a:ln w="12700">
            <a:miter lim="800000"/>
            <a:headEnd type="none" w="sm" len="sm"/>
            <a:tailEnd type="none" w="med" len="lg"/>
          </a:ln>
          <a:effectLst/>
          <a:scene3d>
            <a:camera prst="legacyObliqueTopRight"/>
            <a:lightRig rig="legacyFlat3" dir="b"/>
          </a:scene3d>
          <a:sp3d extrusionH="1635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1483"/>
                                        </p:tgtEl>
                                        <p:attrNameLst>
                                          <p:attrName>style.visibility</p:attrName>
                                        </p:attrNameLst>
                                      </p:cBhvr>
                                      <p:to>
                                        <p:strVal val="visible"/>
                                      </p:to>
                                    </p:set>
                                    <p:animEffect transition="in" filter="dissolve">
                                      <p:cBhvr>
                                        <p:cTn id="7" dur="500"/>
                                        <p:tgtEl>
                                          <p:spTgt spid="361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1493"/>
                                        </p:tgtEl>
                                        <p:attrNameLst>
                                          <p:attrName>style.visibility</p:attrName>
                                        </p:attrNameLst>
                                      </p:cBhvr>
                                      <p:to>
                                        <p:strVal val="visible"/>
                                      </p:to>
                                    </p:set>
                                    <p:animEffect transition="in" filter="dissolve">
                                      <p:cBhvr>
                                        <p:cTn id="12" dur="500"/>
                                        <p:tgtEl>
                                          <p:spTgt spid="3614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61484"/>
                                        </p:tgtEl>
                                        <p:attrNameLst>
                                          <p:attrName>style.visibility</p:attrName>
                                        </p:attrNameLst>
                                      </p:cBhvr>
                                      <p:to>
                                        <p:strVal val="visible"/>
                                      </p:to>
                                    </p:set>
                                    <p:animEffect transition="in" filter="dissolve">
                                      <p:cBhvr>
                                        <p:cTn id="16" dur="500"/>
                                        <p:tgtEl>
                                          <p:spTgt spid="3614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61503"/>
                                        </p:tgtEl>
                                        <p:attrNameLst>
                                          <p:attrName>style.visibility</p:attrName>
                                        </p:attrNameLst>
                                      </p:cBhvr>
                                      <p:to>
                                        <p:strVal val="visible"/>
                                      </p:to>
                                    </p:set>
                                    <p:animEffect transition="in" filter="dissolve">
                                      <p:cBhvr>
                                        <p:cTn id="21" dur="500"/>
                                        <p:tgtEl>
                                          <p:spTgt spid="361503"/>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61485"/>
                                        </p:tgtEl>
                                        <p:attrNameLst>
                                          <p:attrName>style.visibility</p:attrName>
                                        </p:attrNameLst>
                                      </p:cBhvr>
                                      <p:to>
                                        <p:strVal val="visible"/>
                                      </p:to>
                                    </p:set>
                                    <p:animEffect transition="in" filter="dissolve">
                                      <p:cBhvr>
                                        <p:cTn id="25" dur="500"/>
                                        <p:tgtEl>
                                          <p:spTgt spid="361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61495"/>
                                        </p:tgtEl>
                                        <p:attrNameLst>
                                          <p:attrName>style.visibility</p:attrName>
                                        </p:attrNameLst>
                                      </p:cBhvr>
                                      <p:to>
                                        <p:strVal val="visible"/>
                                      </p:to>
                                    </p:set>
                                    <p:animEffect transition="in" filter="dissolve">
                                      <p:cBhvr>
                                        <p:cTn id="30" dur="500"/>
                                        <p:tgtEl>
                                          <p:spTgt spid="361495"/>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361486"/>
                                        </p:tgtEl>
                                        <p:attrNameLst>
                                          <p:attrName>style.visibility</p:attrName>
                                        </p:attrNameLst>
                                      </p:cBhvr>
                                      <p:to>
                                        <p:strVal val="visible"/>
                                      </p:to>
                                    </p:set>
                                    <p:animEffect transition="in" filter="dissolve">
                                      <p:cBhvr>
                                        <p:cTn id="34" dur="500"/>
                                        <p:tgtEl>
                                          <p:spTgt spid="3614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61504"/>
                                        </p:tgtEl>
                                        <p:attrNameLst>
                                          <p:attrName>style.visibility</p:attrName>
                                        </p:attrNameLst>
                                      </p:cBhvr>
                                      <p:to>
                                        <p:strVal val="visible"/>
                                      </p:to>
                                    </p:set>
                                    <p:animEffect transition="in" filter="dissolve">
                                      <p:cBhvr>
                                        <p:cTn id="39" dur="500"/>
                                        <p:tgtEl>
                                          <p:spTgt spid="361504"/>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361487"/>
                                        </p:tgtEl>
                                        <p:attrNameLst>
                                          <p:attrName>style.visibility</p:attrName>
                                        </p:attrNameLst>
                                      </p:cBhvr>
                                      <p:to>
                                        <p:strVal val="visible"/>
                                      </p:to>
                                    </p:set>
                                    <p:animEffect transition="in" filter="dissolve">
                                      <p:cBhvr>
                                        <p:cTn id="43" dur="500"/>
                                        <p:tgtEl>
                                          <p:spTgt spid="36148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61505"/>
                                        </p:tgtEl>
                                        <p:attrNameLst>
                                          <p:attrName>style.visibility</p:attrName>
                                        </p:attrNameLst>
                                      </p:cBhvr>
                                      <p:to>
                                        <p:strVal val="visible"/>
                                      </p:to>
                                    </p:set>
                                    <p:animEffect transition="in" filter="dissolve">
                                      <p:cBhvr>
                                        <p:cTn id="48" dur="500"/>
                                        <p:tgtEl>
                                          <p:spTgt spid="361505"/>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361488"/>
                                        </p:tgtEl>
                                        <p:attrNameLst>
                                          <p:attrName>style.visibility</p:attrName>
                                        </p:attrNameLst>
                                      </p:cBhvr>
                                      <p:to>
                                        <p:strVal val="visible"/>
                                      </p:to>
                                    </p:set>
                                    <p:animEffect transition="in" filter="dissolve">
                                      <p:cBhvr>
                                        <p:cTn id="52" dur="500"/>
                                        <p:tgtEl>
                                          <p:spTgt spid="36148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61506"/>
                                        </p:tgtEl>
                                        <p:attrNameLst>
                                          <p:attrName>style.visibility</p:attrName>
                                        </p:attrNameLst>
                                      </p:cBhvr>
                                      <p:to>
                                        <p:strVal val="visible"/>
                                      </p:to>
                                    </p:set>
                                    <p:animEffect transition="in" filter="dissolve">
                                      <p:cBhvr>
                                        <p:cTn id="57" dur="500"/>
                                        <p:tgtEl>
                                          <p:spTgt spid="361506"/>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361489"/>
                                        </p:tgtEl>
                                        <p:attrNameLst>
                                          <p:attrName>style.visibility</p:attrName>
                                        </p:attrNameLst>
                                      </p:cBhvr>
                                      <p:to>
                                        <p:strVal val="visible"/>
                                      </p:to>
                                    </p:set>
                                    <p:animEffect transition="in" filter="dissolve">
                                      <p:cBhvr>
                                        <p:cTn id="61" dur="500"/>
                                        <p:tgtEl>
                                          <p:spTgt spid="36148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61507"/>
                                        </p:tgtEl>
                                        <p:attrNameLst>
                                          <p:attrName>style.visibility</p:attrName>
                                        </p:attrNameLst>
                                      </p:cBhvr>
                                      <p:to>
                                        <p:strVal val="visible"/>
                                      </p:to>
                                    </p:set>
                                    <p:animEffect transition="in" filter="dissolve">
                                      <p:cBhvr>
                                        <p:cTn id="66" dur="500"/>
                                        <p:tgtEl>
                                          <p:spTgt spid="361507"/>
                                        </p:tgtEl>
                                      </p:cBhvr>
                                    </p:animEffect>
                                  </p:childTnLst>
                                </p:cTn>
                              </p:par>
                            </p:childTnLst>
                          </p:cTn>
                        </p:par>
                        <p:par>
                          <p:cTn id="67" fill="hold" nodeType="afterGroup">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361490"/>
                                        </p:tgtEl>
                                        <p:attrNameLst>
                                          <p:attrName>style.visibility</p:attrName>
                                        </p:attrNameLst>
                                      </p:cBhvr>
                                      <p:to>
                                        <p:strVal val="visible"/>
                                      </p:to>
                                    </p:set>
                                    <p:animEffect transition="in" filter="dissolve">
                                      <p:cBhvr>
                                        <p:cTn id="70" dur="500"/>
                                        <p:tgtEl>
                                          <p:spTgt spid="36149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61510"/>
                                        </p:tgtEl>
                                        <p:attrNameLst>
                                          <p:attrName>style.visibility</p:attrName>
                                        </p:attrNameLst>
                                      </p:cBhvr>
                                      <p:to>
                                        <p:strVal val="visible"/>
                                      </p:to>
                                    </p:set>
                                    <p:animEffect transition="in" filter="dissolve">
                                      <p:cBhvr>
                                        <p:cTn id="75" dur="500"/>
                                        <p:tgtEl>
                                          <p:spTgt spid="361510"/>
                                        </p:tgtEl>
                                      </p:cBhvr>
                                    </p:animEffect>
                                  </p:childTnLst>
                                </p:cTn>
                              </p:par>
                            </p:childTnLst>
                          </p:cTn>
                        </p:par>
                        <p:par>
                          <p:cTn id="76" fill="hold" nodeType="afterGroup">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61491"/>
                                        </p:tgtEl>
                                        <p:attrNameLst>
                                          <p:attrName>style.visibility</p:attrName>
                                        </p:attrNameLst>
                                      </p:cBhvr>
                                      <p:to>
                                        <p:strVal val="visible"/>
                                      </p:to>
                                    </p:set>
                                    <p:animEffect transition="in" filter="dissolve">
                                      <p:cBhvr>
                                        <p:cTn id="79" dur="500"/>
                                        <p:tgtEl>
                                          <p:spTgt spid="36149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361511"/>
                                        </p:tgtEl>
                                        <p:attrNameLst>
                                          <p:attrName>style.visibility</p:attrName>
                                        </p:attrNameLst>
                                      </p:cBhvr>
                                      <p:to>
                                        <p:strVal val="visible"/>
                                      </p:to>
                                    </p:set>
                                    <p:animEffect transition="in" filter="dissolve">
                                      <p:cBhvr>
                                        <p:cTn id="84" dur="500"/>
                                        <p:tgtEl>
                                          <p:spTgt spid="361511"/>
                                        </p:tgtEl>
                                      </p:cBhvr>
                                    </p:animEffect>
                                  </p:childTnLst>
                                </p:cTn>
                              </p:par>
                            </p:childTnLst>
                          </p:cTn>
                        </p:par>
                        <p:par>
                          <p:cTn id="85" fill="hold" nodeType="afterGroup">
                            <p:stCondLst>
                              <p:cond delay="500"/>
                            </p:stCondLst>
                            <p:childTnLst>
                              <p:par>
                                <p:cTn id="86" presetID="23" presetClass="entr" presetSubtype="528" fill="hold" grpId="0" nodeType="afterEffect">
                                  <p:stCondLst>
                                    <p:cond delay="0"/>
                                  </p:stCondLst>
                                  <p:childTnLst>
                                    <p:set>
                                      <p:cBhvr>
                                        <p:cTn id="87" dur="1" fill="hold">
                                          <p:stCondLst>
                                            <p:cond delay="0"/>
                                          </p:stCondLst>
                                        </p:cTn>
                                        <p:tgtEl>
                                          <p:spTgt spid="361492"/>
                                        </p:tgtEl>
                                        <p:attrNameLst>
                                          <p:attrName>style.visibility</p:attrName>
                                        </p:attrNameLst>
                                      </p:cBhvr>
                                      <p:to>
                                        <p:strVal val="visible"/>
                                      </p:to>
                                    </p:set>
                                    <p:anim calcmode="lin" valueType="num">
                                      <p:cBhvr>
                                        <p:cTn id="88" dur="500" fill="hold"/>
                                        <p:tgtEl>
                                          <p:spTgt spid="361492"/>
                                        </p:tgtEl>
                                        <p:attrNameLst>
                                          <p:attrName>ppt_w</p:attrName>
                                        </p:attrNameLst>
                                      </p:cBhvr>
                                      <p:tavLst>
                                        <p:tav tm="0">
                                          <p:val>
                                            <p:fltVal val="0"/>
                                          </p:val>
                                        </p:tav>
                                        <p:tav tm="100000">
                                          <p:val>
                                            <p:strVal val="#ppt_w"/>
                                          </p:val>
                                        </p:tav>
                                      </p:tavLst>
                                    </p:anim>
                                    <p:anim calcmode="lin" valueType="num">
                                      <p:cBhvr>
                                        <p:cTn id="89" dur="500" fill="hold"/>
                                        <p:tgtEl>
                                          <p:spTgt spid="361492"/>
                                        </p:tgtEl>
                                        <p:attrNameLst>
                                          <p:attrName>ppt_h</p:attrName>
                                        </p:attrNameLst>
                                      </p:cBhvr>
                                      <p:tavLst>
                                        <p:tav tm="0">
                                          <p:val>
                                            <p:fltVal val="0"/>
                                          </p:val>
                                        </p:tav>
                                        <p:tav tm="100000">
                                          <p:val>
                                            <p:strVal val="#ppt_h"/>
                                          </p:val>
                                        </p:tav>
                                      </p:tavLst>
                                    </p:anim>
                                    <p:anim calcmode="lin" valueType="num">
                                      <p:cBhvr>
                                        <p:cTn id="90" dur="500" fill="hold"/>
                                        <p:tgtEl>
                                          <p:spTgt spid="361492"/>
                                        </p:tgtEl>
                                        <p:attrNameLst>
                                          <p:attrName>ppt_x</p:attrName>
                                        </p:attrNameLst>
                                      </p:cBhvr>
                                      <p:tavLst>
                                        <p:tav tm="0">
                                          <p:val>
                                            <p:fltVal val="0.5"/>
                                          </p:val>
                                        </p:tav>
                                        <p:tav tm="100000">
                                          <p:val>
                                            <p:strVal val="#ppt_x"/>
                                          </p:val>
                                        </p:tav>
                                      </p:tavLst>
                                    </p:anim>
                                    <p:anim calcmode="lin" valueType="num">
                                      <p:cBhvr>
                                        <p:cTn id="91" dur="500" fill="hold"/>
                                        <p:tgtEl>
                                          <p:spTgt spid="3614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3" grpId="0" animBg="1" autoUpdateAnimBg="0"/>
      <p:bldP spid="361484" grpId="0" animBg="1" autoUpdateAnimBg="0"/>
      <p:bldP spid="361485" grpId="0" animBg="1" autoUpdateAnimBg="0"/>
      <p:bldP spid="361486" grpId="0" animBg="1" autoUpdateAnimBg="0"/>
      <p:bldP spid="361487" grpId="0" animBg="1" autoUpdateAnimBg="0"/>
      <p:bldP spid="361488" grpId="0" animBg="1" autoUpdateAnimBg="0"/>
      <p:bldP spid="361489" grpId="0" animBg="1" autoUpdateAnimBg="0"/>
      <p:bldP spid="361490" grpId="0" animBg="1" autoUpdateAnimBg="0"/>
      <p:bldP spid="361491" grpId="0" animBg="1" autoUpdateAnimBg="0"/>
      <p:bldP spid="361492" grpId="0" animBg="1" autoUpdateAnimBg="0"/>
      <p:bldP spid="361493" grpId="0" animBg="1"/>
      <p:bldP spid="361495" grpId="0" animBg="1"/>
      <p:bldP spid="361503" grpId="0" animBg="1"/>
      <p:bldP spid="361504" grpId="0" animBg="1"/>
      <p:bldP spid="361505" grpId="0" animBg="1"/>
      <p:bldP spid="361506" grpId="0" animBg="1"/>
      <p:bldP spid="361507" grpId="0" animBg="1"/>
      <p:bldP spid="361510" grpId="0" animBg="1"/>
      <p:bldP spid="3615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Text Box 1027"/>
          <p:cNvSpPr txBox="1">
            <a:spLocks noChangeArrowheads="1"/>
          </p:cNvSpPr>
          <p:nvPr/>
        </p:nvSpPr>
        <p:spPr bwMode="auto">
          <a:xfrm>
            <a:off x="568325" y="2514600"/>
            <a:ext cx="8023225" cy="1616075"/>
          </a:xfrm>
          <a:prstGeom prst="rect">
            <a:avLst/>
          </a:prstGeom>
          <a:gradFill rotWithShape="0">
            <a:gsLst>
              <a:gs pos="0">
                <a:srgbClr val="FF0000">
                  <a:gamma/>
                  <a:shade val="0"/>
                  <a:invGamma/>
                </a:srgbClr>
              </a:gs>
              <a:gs pos="100000">
                <a:srgbClr val="FF0000"/>
              </a:gs>
            </a:gsLst>
            <a:lin ang="2700000" scaled="1"/>
          </a:gra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a:effectLst>
                  <a:outerShdw blurRad="38100" dist="38100" dir="2700000" algn="tl">
                    <a:srgbClr val="000000"/>
                  </a:outerShdw>
                </a:effectLst>
              </a:rPr>
              <a:t>EL MOTOR ASÍNCRONO SIEMPRE GIRA A VELOCIDAD INFERIOR A LA VELOCIDAD DE SINCRONISMO: EN CASO CONTRARIO </a:t>
            </a:r>
            <a:r>
              <a:rPr lang="es-ES_tradnl" altLang="es-ES" sz="2000" u="sng">
                <a:solidFill>
                  <a:srgbClr val="66FF33"/>
                </a:solidFill>
                <a:effectLst>
                  <a:outerShdw blurRad="38100" dist="38100" dir="2700000" algn="tl">
                    <a:srgbClr val="000000"/>
                  </a:outerShdw>
                </a:effectLst>
              </a:rPr>
              <a:t>NO SE INDUCIRÍA FUERZA ELECTROMOTRIZ EN EL ROTOR DE LA MÁQUINA</a:t>
            </a:r>
            <a:r>
              <a:rPr lang="es-ES_tradnl" altLang="es-ES" sz="2000">
                <a:effectLst>
                  <a:outerShdw blurRad="38100" dist="38100" dir="2700000" algn="tl">
                    <a:srgbClr val="000000"/>
                  </a:outerShdw>
                </a:effectLst>
              </a:rPr>
              <a:t> Y, POR TANTO, NO HABRÍA PAR MOTOR</a:t>
            </a:r>
            <a:endParaRPr lang="es-ES_tradnl" altLang="es-ES" sz="3900" b="0" i="1">
              <a:effectLst>
                <a:outerShdw blurRad="38100" dist="38100" dir="2700000" algn="tl">
                  <a:srgbClr val="000000"/>
                </a:outerShdw>
              </a:effectLst>
              <a:latin typeface="Arial" charset="0"/>
            </a:endParaRPr>
          </a:p>
        </p:txBody>
      </p:sp>
      <p:sp>
        <p:nvSpPr>
          <p:cNvPr id="399384" name="Rectangle 1048"/>
          <p:cNvSpPr>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7.10. Principio de funcionamiento V</a:t>
            </a:r>
            <a:endParaRPr lang="es-ES_tradnl" altLang="es-ES" sz="4000" b="0">
              <a:latin typeface="Tahoma" pitchFamily="34" charset="0"/>
            </a:endParaRPr>
          </a:p>
        </p:txBody>
      </p:sp>
      <p:sp>
        <p:nvSpPr>
          <p:cNvPr id="399392" name="Text Box 1056"/>
          <p:cNvSpPr txBox="1">
            <a:spLocks noChangeArrowheads="1"/>
          </p:cNvSpPr>
          <p:nvPr/>
        </p:nvSpPr>
        <p:spPr bwMode="auto">
          <a:xfrm>
            <a:off x="533400" y="4452938"/>
            <a:ext cx="8083550" cy="1311275"/>
          </a:xfrm>
          <a:prstGeom prst="rect">
            <a:avLst/>
          </a:prstGeom>
          <a:gradFill rotWithShape="0">
            <a:gsLst>
              <a:gs pos="0">
                <a:srgbClr val="FF0000"/>
              </a:gs>
              <a:gs pos="100000">
                <a:srgbClr val="FF0000">
                  <a:gamma/>
                  <a:shade val="0"/>
                  <a:invGamma/>
                </a:srgbClr>
              </a:gs>
            </a:gsLst>
            <a:lin ang="2700000" scaled="1"/>
          </a:gra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a:effectLst>
                  <a:outerShdw blurRad="38100" dist="38100" dir="2700000" algn="tl">
                    <a:srgbClr val="000000"/>
                  </a:outerShdw>
                </a:effectLst>
              </a:rPr>
              <a:t>CUANDO TRABAJA EN VACÍO GIRA MUY PRÓXIMO A LA VELOCIDAD DE SINCRONISMO. EN ESE CASO, EL ÚNICO PAR MOTOR DESARROLLADO POR LA MÁQUINA ES </a:t>
            </a:r>
            <a:r>
              <a:rPr lang="es-ES_tradnl" altLang="es-ES" sz="2000" u="sng">
                <a:solidFill>
                  <a:srgbClr val="66FF33"/>
                </a:solidFill>
                <a:effectLst>
                  <a:outerShdw blurRad="38100" dist="38100" dir="2700000" algn="tl">
                    <a:srgbClr val="000000"/>
                  </a:outerShdw>
                </a:effectLst>
              </a:rPr>
              <a:t>EL NECESARIO PARA COMPENSAR LAS PÉRDIDAS                    </a:t>
            </a:r>
            <a:endParaRPr lang="es-ES_tradnl" altLang="es-ES" sz="3900" b="0" i="1">
              <a:effectLst>
                <a:outerShdw blurRad="38100" dist="38100" dir="2700000" algn="tl">
                  <a:srgbClr val="000000"/>
                </a:outerShdw>
              </a:effectLst>
              <a:latin typeface="Arial" charset="0"/>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99363"/>
                                        </p:tgtEl>
                                        <p:attrNameLst>
                                          <p:attrName>style.visibility</p:attrName>
                                        </p:attrNameLst>
                                      </p:cBhvr>
                                      <p:to>
                                        <p:strVal val="visible"/>
                                      </p:to>
                                    </p:set>
                                    <p:anim calcmode="lin" valueType="num">
                                      <p:cBhvr>
                                        <p:cTn id="7" dur="500" fill="hold"/>
                                        <p:tgtEl>
                                          <p:spTgt spid="399363"/>
                                        </p:tgtEl>
                                        <p:attrNameLst>
                                          <p:attrName>ppt_w</p:attrName>
                                        </p:attrNameLst>
                                      </p:cBhvr>
                                      <p:tavLst>
                                        <p:tav tm="0">
                                          <p:val>
                                            <p:fltVal val="0"/>
                                          </p:val>
                                        </p:tav>
                                        <p:tav tm="100000">
                                          <p:val>
                                            <p:strVal val="#ppt_w"/>
                                          </p:val>
                                        </p:tav>
                                      </p:tavLst>
                                    </p:anim>
                                    <p:anim calcmode="lin" valueType="num">
                                      <p:cBhvr>
                                        <p:cTn id="8" dur="500" fill="hold"/>
                                        <p:tgtEl>
                                          <p:spTgt spid="399363"/>
                                        </p:tgtEl>
                                        <p:attrNameLst>
                                          <p:attrName>ppt_h</p:attrName>
                                        </p:attrNameLst>
                                      </p:cBhvr>
                                      <p:tavLst>
                                        <p:tav tm="0">
                                          <p:val>
                                            <p:fltVal val="0"/>
                                          </p:val>
                                        </p:tav>
                                        <p:tav tm="100000">
                                          <p:val>
                                            <p:strVal val="#ppt_h"/>
                                          </p:val>
                                        </p:tav>
                                      </p:tavLst>
                                    </p:anim>
                                    <p:anim calcmode="lin" valueType="num">
                                      <p:cBhvr>
                                        <p:cTn id="9" dur="500" fill="hold"/>
                                        <p:tgtEl>
                                          <p:spTgt spid="399363"/>
                                        </p:tgtEl>
                                        <p:attrNameLst>
                                          <p:attrName>ppt_x</p:attrName>
                                        </p:attrNameLst>
                                      </p:cBhvr>
                                      <p:tavLst>
                                        <p:tav tm="0">
                                          <p:val>
                                            <p:fltVal val="0.5"/>
                                          </p:val>
                                        </p:tav>
                                        <p:tav tm="100000">
                                          <p:val>
                                            <p:strVal val="#ppt_x"/>
                                          </p:val>
                                        </p:tav>
                                      </p:tavLst>
                                    </p:anim>
                                    <p:anim calcmode="lin" valueType="num">
                                      <p:cBhvr>
                                        <p:cTn id="10" dur="500" fill="hold"/>
                                        <p:tgtEl>
                                          <p:spTgt spid="39936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99392"/>
                                        </p:tgtEl>
                                        <p:attrNameLst>
                                          <p:attrName>style.visibility</p:attrName>
                                        </p:attrNameLst>
                                      </p:cBhvr>
                                      <p:to>
                                        <p:strVal val="visible"/>
                                      </p:to>
                                    </p:set>
                                    <p:anim calcmode="lin" valueType="num">
                                      <p:cBhvr>
                                        <p:cTn id="15" dur="500" fill="hold"/>
                                        <p:tgtEl>
                                          <p:spTgt spid="399392"/>
                                        </p:tgtEl>
                                        <p:attrNameLst>
                                          <p:attrName>ppt_w</p:attrName>
                                        </p:attrNameLst>
                                      </p:cBhvr>
                                      <p:tavLst>
                                        <p:tav tm="0">
                                          <p:val>
                                            <p:fltVal val="0"/>
                                          </p:val>
                                        </p:tav>
                                        <p:tav tm="100000">
                                          <p:val>
                                            <p:strVal val="#ppt_w"/>
                                          </p:val>
                                        </p:tav>
                                      </p:tavLst>
                                    </p:anim>
                                    <p:anim calcmode="lin" valueType="num">
                                      <p:cBhvr>
                                        <p:cTn id="16" dur="500" fill="hold"/>
                                        <p:tgtEl>
                                          <p:spTgt spid="399392"/>
                                        </p:tgtEl>
                                        <p:attrNameLst>
                                          <p:attrName>ppt_h</p:attrName>
                                        </p:attrNameLst>
                                      </p:cBhvr>
                                      <p:tavLst>
                                        <p:tav tm="0">
                                          <p:val>
                                            <p:fltVal val="0"/>
                                          </p:val>
                                        </p:tav>
                                        <p:tav tm="100000">
                                          <p:val>
                                            <p:strVal val="#ppt_h"/>
                                          </p:val>
                                        </p:tav>
                                      </p:tavLst>
                                    </p:anim>
                                    <p:anim calcmode="lin" valueType="num">
                                      <p:cBhvr>
                                        <p:cTn id="17" dur="500" fill="hold"/>
                                        <p:tgtEl>
                                          <p:spTgt spid="399392"/>
                                        </p:tgtEl>
                                        <p:attrNameLst>
                                          <p:attrName>ppt_x</p:attrName>
                                        </p:attrNameLst>
                                      </p:cBhvr>
                                      <p:tavLst>
                                        <p:tav tm="0">
                                          <p:val>
                                            <p:fltVal val="0.5"/>
                                          </p:val>
                                        </p:tav>
                                        <p:tav tm="100000">
                                          <p:val>
                                            <p:strVal val="#ppt_x"/>
                                          </p:val>
                                        </p:tav>
                                      </p:tavLst>
                                    </p:anim>
                                    <p:anim calcmode="lin" valueType="num">
                                      <p:cBhvr>
                                        <p:cTn id="18" dur="500" fill="hold"/>
                                        <p:tgtEl>
                                          <p:spTgt spid="3993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3" grpId="0" animBg="1" autoUpdateAnimBg="0"/>
      <p:bldP spid="39939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216" name="Rectangle 4120"/>
          <p:cNvSpPr>
            <a:spLocks noChangeArrowheads="1"/>
          </p:cNvSpPr>
          <p:nvPr/>
        </p:nvSpPr>
        <p:spPr bwMode="auto">
          <a:xfrm>
            <a:off x="7620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7.11. Ventajas de los motores de inducción</a:t>
            </a:r>
            <a:endParaRPr lang="es-ES_tradnl" altLang="es-ES" sz="4000" b="0">
              <a:latin typeface="Tahoma" pitchFamily="34" charset="0"/>
            </a:endParaRPr>
          </a:p>
        </p:txBody>
      </p:sp>
      <p:grpSp>
        <p:nvGrpSpPr>
          <p:cNvPr id="392228" name="Group 4132"/>
          <p:cNvGrpSpPr>
            <a:grpSpLocks/>
          </p:cNvGrpSpPr>
          <p:nvPr/>
        </p:nvGrpSpPr>
        <p:grpSpPr bwMode="auto">
          <a:xfrm>
            <a:off x="609600" y="1752600"/>
            <a:ext cx="8001000" cy="3011488"/>
            <a:chOff x="288" y="1020"/>
            <a:chExt cx="5040" cy="1897"/>
          </a:xfrm>
        </p:grpSpPr>
        <p:sp>
          <p:nvSpPr>
            <p:cNvPr id="392225" name="Rectangle 4129"/>
            <p:cNvSpPr>
              <a:spLocks noChangeArrowheads="1"/>
            </p:cNvSpPr>
            <p:nvPr/>
          </p:nvSpPr>
          <p:spPr bwMode="auto">
            <a:xfrm>
              <a:off x="288" y="1020"/>
              <a:ext cx="5040" cy="1897"/>
            </a:xfrm>
            <a:prstGeom prst="rect">
              <a:avLst/>
            </a:prstGeom>
            <a:solidFill>
              <a:srgbClr val="800000"/>
            </a:soli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sp>
          <p:nvSpPr>
            <p:cNvPr id="392226" name="Rectangle 4130"/>
            <p:cNvSpPr>
              <a:spLocks noChangeArrowheads="1"/>
            </p:cNvSpPr>
            <p:nvPr/>
          </p:nvSpPr>
          <p:spPr bwMode="auto">
            <a:xfrm>
              <a:off x="368" y="1344"/>
              <a:ext cx="4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La única alimentación eléctrica que reciben  se hace a través de la línea trifásica que alimenta al devanado estatórico. </a:t>
              </a:r>
              <a:r>
                <a:rPr lang="es-ES_tradnl" altLang="es-ES" sz="1800" u="sng">
                  <a:effectLst>
                    <a:outerShdw blurRad="38100" dist="38100" dir="2700000" algn="tl">
                      <a:srgbClr val="000000"/>
                    </a:outerShdw>
                  </a:effectLst>
                  <a:latin typeface="Tahoma" pitchFamily="34" charset="0"/>
                </a:rPr>
                <a:t>NO HAY ESCOBILLAS O ELEMENTOS ROZANTES</a:t>
              </a:r>
              <a:r>
                <a:rPr lang="es-ES_tradnl" altLang="es-ES" sz="1800">
                  <a:effectLst>
                    <a:outerShdw blurRad="38100" dist="38100" dir="2700000" algn="tl">
                      <a:srgbClr val="000000"/>
                    </a:outerShdw>
                  </a:effectLst>
                  <a:latin typeface="Tahoma" pitchFamily="34" charset="0"/>
                </a:rPr>
                <a:t>.</a:t>
              </a:r>
            </a:p>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El rotor de jaula es muy robusto ya que no incluye sistema aislante.</a:t>
              </a:r>
            </a:p>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Tienen par de arranque.</a:t>
              </a:r>
            </a:p>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No tienen problemas de estabilidad ante variaciones bruscas de la carga.</a:t>
              </a:r>
              <a:endParaRPr lang="es-ES" altLang="es-ES" sz="1600">
                <a:effectLst>
                  <a:outerShdw blurRad="38100" dist="38100" dir="2700000" algn="tl">
                    <a:srgbClr val="000000"/>
                  </a:outerShdw>
                </a:effectLst>
                <a:latin typeface="Tahoma" pitchFamily="34" charset="0"/>
              </a:endParaRPr>
            </a:p>
          </p:txBody>
        </p:sp>
        <p:sp>
          <p:nvSpPr>
            <p:cNvPr id="392227" name="Text Box 4131"/>
            <p:cNvSpPr txBox="1">
              <a:spLocks noChangeArrowheads="1"/>
            </p:cNvSpPr>
            <p:nvPr/>
          </p:nvSpPr>
          <p:spPr bwMode="auto">
            <a:xfrm>
              <a:off x="336" y="1056"/>
              <a:ext cx="4656"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400">
                  <a:solidFill>
                    <a:schemeClr val="accent2"/>
                  </a:solidFill>
                  <a:effectLst>
                    <a:outerShdw blurRad="38100" dist="38100" dir="2700000" algn="tl">
                      <a:srgbClr val="000000"/>
                    </a:outerShdw>
                  </a:effectLst>
                </a:rPr>
                <a:t>VENTAJAS DE LOS MOTORES ASÍNCRONOS</a:t>
              </a:r>
              <a:endParaRPr lang="es-ES" altLang="es-ES" sz="2400">
                <a:solidFill>
                  <a:schemeClr val="accent2"/>
                </a:solidFill>
                <a:effectLst>
                  <a:outerShdw blurRad="38100" dist="38100" dir="2700000" algn="tl">
                    <a:srgbClr val="000000"/>
                  </a:outerShdw>
                </a:effectLst>
              </a:endParaRPr>
            </a:p>
          </p:txBody>
        </p:sp>
      </p:grpSp>
      <p:sp>
        <p:nvSpPr>
          <p:cNvPr id="392229" name="Text Box 4133"/>
          <p:cNvSpPr txBox="1">
            <a:spLocks noChangeArrowheads="1"/>
          </p:cNvSpPr>
          <p:nvPr/>
        </p:nvSpPr>
        <p:spPr bwMode="auto">
          <a:xfrm>
            <a:off x="533400" y="5029200"/>
            <a:ext cx="1597025" cy="609600"/>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Aumento del</a:t>
            </a:r>
          </a:p>
          <a:p>
            <a:pPr algn="ctr">
              <a:spcBef>
                <a:spcPct val="0"/>
              </a:spcBef>
            </a:pPr>
            <a:r>
              <a:rPr lang="es-ES_tradnl" altLang="es-ES" sz="1700">
                <a:effectLst>
                  <a:outerShdw blurRad="38100" dist="38100" dir="2700000" algn="tl">
                    <a:srgbClr val="000000"/>
                  </a:outerShdw>
                </a:effectLst>
              </a:rPr>
              <a:t>par de carga</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nvGrpSpPr>
          <p:cNvPr id="392244" name="Group 4148"/>
          <p:cNvGrpSpPr>
            <a:grpSpLocks/>
          </p:cNvGrpSpPr>
          <p:nvPr/>
        </p:nvGrpSpPr>
        <p:grpSpPr bwMode="auto">
          <a:xfrm>
            <a:off x="2209800" y="5029200"/>
            <a:ext cx="2590800" cy="609600"/>
            <a:chOff x="1392" y="3168"/>
            <a:chExt cx="1632" cy="384"/>
          </a:xfrm>
        </p:grpSpPr>
        <p:sp>
          <p:nvSpPr>
            <p:cNvPr id="392230" name="Text Box 4134"/>
            <p:cNvSpPr txBox="1">
              <a:spLocks noChangeArrowheads="1"/>
            </p:cNvSpPr>
            <p:nvPr/>
          </p:nvSpPr>
          <p:spPr bwMode="auto">
            <a:xfrm>
              <a:off x="1702" y="3168"/>
              <a:ext cx="1322" cy="384"/>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Reducción de la</a:t>
              </a:r>
            </a:p>
            <a:p>
              <a:pPr algn="ctr">
                <a:spcBef>
                  <a:spcPct val="0"/>
                </a:spcBef>
              </a:pPr>
              <a:r>
                <a:rPr lang="es-ES_tradnl" altLang="es-ES" sz="1700">
                  <a:effectLst>
                    <a:outerShdw blurRad="38100" dist="38100" dir="2700000" algn="tl">
                      <a:srgbClr val="000000"/>
                    </a:outerShdw>
                  </a:effectLst>
                </a:rPr>
                <a:t>velocidad de giro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2235" name="AutoShape 4139"/>
            <p:cNvSpPr>
              <a:spLocks noChangeArrowheads="1"/>
            </p:cNvSpPr>
            <p:nvPr/>
          </p:nvSpPr>
          <p:spPr bwMode="auto">
            <a:xfrm>
              <a:off x="1392" y="3240"/>
              <a:ext cx="288" cy="240"/>
            </a:xfrm>
            <a:prstGeom prst="rightArrow">
              <a:avLst>
                <a:gd name="adj1" fmla="val 42500"/>
                <a:gd name="adj2" fmla="val 491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grpSp>
        <p:nvGrpSpPr>
          <p:cNvPr id="392245" name="Group 4149"/>
          <p:cNvGrpSpPr>
            <a:grpSpLocks/>
          </p:cNvGrpSpPr>
          <p:nvPr/>
        </p:nvGrpSpPr>
        <p:grpSpPr bwMode="auto">
          <a:xfrm>
            <a:off x="4872038" y="5029200"/>
            <a:ext cx="1317625" cy="609600"/>
            <a:chOff x="3069" y="3168"/>
            <a:chExt cx="830" cy="384"/>
          </a:xfrm>
        </p:grpSpPr>
        <p:sp>
          <p:nvSpPr>
            <p:cNvPr id="392231" name="Text Box 4135"/>
            <p:cNvSpPr txBox="1">
              <a:spLocks noChangeArrowheads="1"/>
            </p:cNvSpPr>
            <p:nvPr/>
          </p:nvSpPr>
          <p:spPr bwMode="auto">
            <a:xfrm>
              <a:off x="3360" y="3168"/>
              <a:ext cx="539" cy="384"/>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Mayor</a:t>
              </a:r>
            </a:p>
            <a:p>
              <a:pPr algn="ctr">
                <a:spcBef>
                  <a:spcPct val="0"/>
                </a:spcBef>
              </a:pPr>
              <a:r>
                <a:rPr lang="es-ES_tradnl" altLang="es-ES" sz="1700">
                  <a:effectLst>
                    <a:outerShdw blurRad="38100" dist="38100" dir="2700000" algn="tl">
                      <a:srgbClr val="000000"/>
                    </a:outerShdw>
                  </a:effectLst>
                </a:rPr>
                <a:t>FEM</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2236" name="AutoShape 4140"/>
            <p:cNvSpPr>
              <a:spLocks noChangeArrowheads="1"/>
            </p:cNvSpPr>
            <p:nvPr/>
          </p:nvSpPr>
          <p:spPr bwMode="auto">
            <a:xfrm>
              <a:off x="3069" y="3227"/>
              <a:ext cx="288" cy="240"/>
            </a:xfrm>
            <a:prstGeom prst="rightArrow">
              <a:avLst>
                <a:gd name="adj1" fmla="val 42500"/>
                <a:gd name="adj2" fmla="val 491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grpSp>
        <p:nvGrpSpPr>
          <p:cNvPr id="392246" name="Group 4150"/>
          <p:cNvGrpSpPr>
            <a:grpSpLocks/>
          </p:cNvGrpSpPr>
          <p:nvPr/>
        </p:nvGrpSpPr>
        <p:grpSpPr bwMode="auto">
          <a:xfrm>
            <a:off x="6305550" y="5029200"/>
            <a:ext cx="2381250" cy="609600"/>
            <a:chOff x="3972" y="3168"/>
            <a:chExt cx="1500" cy="384"/>
          </a:xfrm>
        </p:grpSpPr>
        <p:sp>
          <p:nvSpPr>
            <p:cNvPr id="392232" name="Text Box 4136"/>
            <p:cNvSpPr txBox="1">
              <a:spLocks noChangeArrowheads="1"/>
            </p:cNvSpPr>
            <p:nvPr/>
          </p:nvSpPr>
          <p:spPr bwMode="auto">
            <a:xfrm>
              <a:off x="4272" y="3168"/>
              <a:ext cx="1200" cy="384"/>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Mayor corriente</a:t>
              </a:r>
            </a:p>
            <a:p>
              <a:pPr algn="ctr">
                <a:spcBef>
                  <a:spcPct val="0"/>
                </a:spcBef>
              </a:pPr>
              <a:r>
                <a:rPr lang="es-ES_tradnl" altLang="es-ES" sz="1700">
                  <a:effectLst>
                    <a:outerShdw blurRad="38100" dist="38100" dir="2700000" algn="tl">
                      <a:srgbClr val="000000"/>
                    </a:outerShdw>
                  </a:effectLst>
                </a:rPr>
                <a:t>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2237" name="AutoShape 4141"/>
            <p:cNvSpPr>
              <a:spLocks noChangeArrowheads="1"/>
            </p:cNvSpPr>
            <p:nvPr/>
          </p:nvSpPr>
          <p:spPr bwMode="auto">
            <a:xfrm>
              <a:off x="3972" y="3237"/>
              <a:ext cx="288" cy="240"/>
            </a:xfrm>
            <a:prstGeom prst="rightArrow">
              <a:avLst>
                <a:gd name="adj1" fmla="val 42500"/>
                <a:gd name="adj2" fmla="val 491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sp>
        <p:nvSpPr>
          <p:cNvPr id="392239" name="AutoShape 4143"/>
          <p:cNvSpPr>
            <a:spLocks noChangeArrowheads="1"/>
          </p:cNvSpPr>
          <p:nvPr/>
        </p:nvSpPr>
        <p:spPr bwMode="auto">
          <a:xfrm rot="-16200000">
            <a:off x="1098550" y="5688013"/>
            <a:ext cx="609600" cy="609600"/>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FF0000"/>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grpSp>
        <p:nvGrpSpPr>
          <p:cNvPr id="392247" name="Group 4151"/>
          <p:cNvGrpSpPr>
            <a:grpSpLocks/>
          </p:cNvGrpSpPr>
          <p:nvPr/>
        </p:nvGrpSpPr>
        <p:grpSpPr bwMode="auto">
          <a:xfrm>
            <a:off x="1752600" y="5715000"/>
            <a:ext cx="5953125" cy="762000"/>
            <a:chOff x="1104" y="3600"/>
            <a:chExt cx="3750" cy="480"/>
          </a:xfrm>
        </p:grpSpPr>
        <p:sp>
          <p:nvSpPr>
            <p:cNvPr id="392233" name="Text Box 4137"/>
            <p:cNvSpPr txBox="1">
              <a:spLocks noChangeArrowheads="1"/>
            </p:cNvSpPr>
            <p:nvPr/>
          </p:nvSpPr>
          <p:spPr bwMode="auto">
            <a:xfrm>
              <a:off x="1104" y="3696"/>
              <a:ext cx="796" cy="384"/>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Mayor </a:t>
              </a:r>
            </a:p>
            <a:p>
              <a:pPr algn="ctr">
                <a:spcBef>
                  <a:spcPct val="0"/>
                </a:spcBef>
              </a:pPr>
              <a:r>
                <a:rPr lang="es-ES_tradnl" altLang="es-ES" sz="1700">
                  <a:effectLst>
                    <a:outerShdw blurRad="38100" dist="38100" dir="2700000" algn="tl">
                      <a:srgbClr val="000000"/>
                    </a:outerShdw>
                  </a:effectLst>
                </a:rPr>
                <a:t>par motor</a:t>
              </a:r>
              <a:endParaRPr lang="es-ES_tradnl" altLang="es-ES" sz="3900" b="0" i="1">
                <a:effectLst>
                  <a:outerShdw blurRad="38100" dist="38100" dir="2700000" algn="tl">
                    <a:srgbClr val="000000"/>
                  </a:outerShdw>
                </a:effectLst>
                <a:latin typeface="Arial" charset="0"/>
              </a:endParaRPr>
            </a:p>
          </p:txBody>
        </p:sp>
        <p:grpSp>
          <p:nvGrpSpPr>
            <p:cNvPr id="392242" name="Group 4146"/>
            <p:cNvGrpSpPr>
              <a:grpSpLocks/>
            </p:cNvGrpSpPr>
            <p:nvPr/>
          </p:nvGrpSpPr>
          <p:grpSpPr bwMode="auto">
            <a:xfrm>
              <a:off x="1922" y="3600"/>
              <a:ext cx="2932" cy="402"/>
              <a:chOff x="1922" y="3600"/>
              <a:chExt cx="2932" cy="402"/>
            </a:xfrm>
          </p:grpSpPr>
          <p:sp>
            <p:nvSpPr>
              <p:cNvPr id="392240" name="AutoShape 4144"/>
              <p:cNvSpPr>
                <a:spLocks noChangeArrowheads="1"/>
              </p:cNvSpPr>
              <p:nvPr/>
            </p:nvSpPr>
            <p:spPr bwMode="auto">
              <a:xfrm rot="-32400000">
                <a:off x="1922" y="3762"/>
                <a:ext cx="2832" cy="240"/>
              </a:xfrm>
              <a:prstGeom prst="rightArrow">
                <a:avLst>
                  <a:gd name="adj1" fmla="val 41667"/>
                  <a:gd name="adj2" fmla="val 81671"/>
                </a:avLst>
              </a:prstGeom>
              <a:solidFill>
                <a:srgbClr val="FFFFFF"/>
              </a:solidFill>
              <a:ln w="9525">
                <a:solidFill>
                  <a:srgbClr val="000000"/>
                </a:solidFill>
                <a:miter lim="800000"/>
                <a:headEnd/>
                <a:tailEnd/>
              </a:ln>
              <a:effectLst>
                <a:outerShdw dist="35921" dir="2700000" algn="ctr" rotWithShape="0">
                  <a:schemeClr val="bg2"/>
                </a:outerShdw>
              </a:effectLst>
            </p:spPr>
            <p:txBody>
              <a:bodyPr rot="10800000" wrap="none" anchor="ctr"/>
              <a:lstStyle/>
              <a:p>
                <a:pPr algn="ctr">
                  <a:spcAft>
                    <a:spcPts val="600"/>
                  </a:spcAft>
                </a:pPr>
                <a:r>
                  <a:rPr lang="es-ES_tradnl" altLang="es-ES" sz="2400">
                    <a:effectLst/>
                  </a:rPr>
                  <a:t> </a:t>
                </a:r>
              </a:p>
            </p:txBody>
          </p:sp>
          <p:sp>
            <p:nvSpPr>
              <p:cNvPr id="392241" name="Rectangle 4145"/>
              <p:cNvSpPr>
                <a:spLocks noChangeArrowheads="1"/>
              </p:cNvSpPr>
              <p:nvPr/>
            </p:nvSpPr>
            <p:spPr bwMode="auto">
              <a:xfrm>
                <a:off x="4752" y="3600"/>
                <a:ext cx="102" cy="32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sp>
          <p:nvSpPr>
            <p:cNvPr id="392243" name="Text Box 4147"/>
            <p:cNvSpPr txBox="1">
              <a:spLocks noChangeArrowheads="1"/>
            </p:cNvSpPr>
            <p:nvPr/>
          </p:nvSpPr>
          <p:spPr bwMode="auto">
            <a:xfrm>
              <a:off x="2736" y="3619"/>
              <a:ext cx="1248" cy="221"/>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700">
                  <a:effectLst>
                    <a:outerShdw blurRad="38100" dist="38100" dir="2700000" algn="tl">
                      <a:srgbClr val="000000"/>
                    </a:outerShdw>
                  </a:effectLst>
                </a:rPr>
                <a:t>Estabilidad</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229"/>
                                        </p:tgtEl>
                                        <p:attrNameLst>
                                          <p:attrName>style.visibility</p:attrName>
                                        </p:attrNameLst>
                                      </p:cBhvr>
                                      <p:to>
                                        <p:strVal val="visible"/>
                                      </p:to>
                                    </p:set>
                                    <p:animEffect transition="in" filter="dissolve">
                                      <p:cBhvr>
                                        <p:cTn id="7" dur="500"/>
                                        <p:tgtEl>
                                          <p:spTgt spid="392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2244"/>
                                        </p:tgtEl>
                                        <p:attrNameLst>
                                          <p:attrName>style.visibility</p:attrName>
                                        </p:attrNameLst>
                                      </p:cBhvr>
                                      <p:to>
                                        <p:strVal val="visible"/>
                                      </p:to>
                                    </p:set>
                                    <p:animEffect transition="in" filter="dissolve">
                                      <p:cBhvr>
                                        <p:cTn id="12" dur="500"/>
                                        <p:tgtEl>
                                          <p:spTgt spid="392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2245"/>
                                        </p:tgtEl>
                                        <p:attrNameLst>
                                          <p:attrName>style.visibility</p:attrName>
                                        </p:attrNameLst>
                                      </p:cBhvr>
                                      <p:to>
                                        <p:strVal val="visible"/>
                                      </p:to>
                                    </p:set>
                                    <p:animEffect transition="in" filter="dissolve">
                                      <p:cBhvr>
                                        <p:cTn id="17" dur="500"/>
                                        <p:tgtEl>
                                          <p:spTgt spid="3922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2246"/>
                                        </p:tgtEl>
                                        <p:attrNameLst>
                                          <p:attrName>style.visibility</p:attrName>
                                        </p:attrNameLst>
                                      </p:cBhvr>
                                      <p:to>
                                        <p:strVal val="visible"/>
                                      </p:to>
                                    </p:set>
                                    <p:animEffect transition="in" filter="dissolve">
                                      <p:cBhvr>
                                        <p:cTn id="22" dur="500"/>
                                        <p:tgtEl>
                                          <p:spTgt spid="3922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92247"/>
                                        </p:tgtEl>
                                        <p:attrNameLst>
                                          <p:attrName>style.visibility</p:attrName>
                                        </p:attrNameLst>
                                      </p:cBhvr>
                                      <p:to>
                                        <p:strVal val="visible"/>
                                      </p:to>
                                    </p:set>
                                    <p:animEffect transition="in" filter="dissolve">
                                      <p:cBhvr>
                                        <p:cTn id="27" dur="500"/>
                                        <p:tgtEl>
                                          <p:spTgt spid="392247"/>
                                        </p:tgtEl>
                                      </p:cBhvr>
                                    </p:animEffect>
                                  </p:childTnLst>
                                </p:cTn>
                              </p:par>
                            </p:childTnLst>
                          </p:cTn>
                        </p:par>
                        <p:par>
                          <p:cTn id="28" fill="hold" nodeType="afterGroup">
                            <p:stCondLst>
                              <p:cond delay="500"/>
                            </p:stCondLst>
                            <p:childTnLst>
                              <p:par>
                                <p:cTn id="29" presetID="19" presetClass="entr" presetSubtype="10" fill="hold" grpId="0" nodeType="afterEffect">
                                  <p:stCondLst>
                                    <p:cond delay="0"/>
                                  </p:stCondLst>
                                  <p:childTnLst>
                                    <p:set>
                                      <p:cBhvr>
                                        <p:cTn id="30" dur="1" fill="hold">
                                          <p:stCondLst>
                                            <p:cond delay="0"/>
                                          </p:stCondLst>
                                        </p:cTn>
                                        <p:tgtEl>
                                          <p:spTgt spid="392239"/>
                                        </p:tgtEl>
                                        <p:attrNameLst>
                                          <p:attrName>style.visibility</p:attrName>
                                        </p:attrNameLst>
                                      </p:cBhvr>
                                      <p:to>
                                        <p:strVal val="visible"/>
                                      </p:to>
                                    </p:set>
                                    <p:anim calcmode="lin" valueType="num">
                                      <p:cBhvr>
                                        <p:cTn id="31" dur="5000" fill="hold"/>
                                        <p:tgtEl>
                                          <p:spTgt spid="392239"/>
                                        </p:tgtEl>
                                        <p:attrNameLst>
                                          <p:attrName>ppt_w</p:attrName>
                                        </p:attrNameLst>
                                      </p:cBhvr>
                                      <p:tavLst>
                                        <p:tav tm="0" fmla="#ppt_w*sin(2.5*pi*$)">
                                          <p:val>
                                            <p:fltVal val="0"/>
                                          </p:val>
                                        </p:tav>
                                        <p:tav tm="100000">
                                          <p:val>
                                            <p:fltVal val="1"/>
                                          </p:val>
                                        </p:tav>
                                      </p:tavLst>
                                    </p:anim>
                                    <p:anim calcmode="lin" valueType="num">
                                      <p:cBhvr>
                                        <p:cTn id="32" dur="5000" fill="hold"/>
                                        <p:tgtEl>
                                          <p:spTgt spid="3922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29" grpId="0" animBg="1" autoUpdateAnimBg="0"/>
      <p:bldP spid="3922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026"/>
          <p:cNvSpPr>
            <a:spLocks noChangeArrowheads="1"/>
          </p:cNvSpPr>
          <p:nvPr/>
        </p:nvSpPr>
        <p:spPr bwMode="auto">
          <a:xfrm>
            <a:off x="7620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7.11. Inconvenientes de los motores de inducción</a:t>
            </a:r>
            <a:endParaRPr lang="es-ES_tradnl" altLang="es-ES" sz="4000" b="0">
              <a:latin typeface="Tahoma" pitchFamily="34" charset="0"/>
            </a:endParaRPr>
          </a:p>
        </p:txBody>
      </p:sp>
      <p:grpSp>
        <p:nvGrpSpPr>
          <p:cNvPr id="394260" name="Group 1044"/>
          <p:cNvGrpSpPr>
            <a:grpSpLocks/>
          </p:cNvGrpSpPr>
          <p:nvPr/>
        </p:nvGrpSpPr>
        <p:grpSpPr bwMode="auto">
          <a:xfrm>
            <a:off x="609600" y="1789113"/>
            <a:ext cx="8153400" cy="3011487"/>
            <a:chOff x="384" y="1104"/>
            <a:chExt cx="5136" cy="1897"/>
          </a:xfrm>
        </p:grpSpPr>
        <p:sp>
          <p:nvSpPr>
            <p:cNvPr id="394244" name="Rectangle 1028"/>
            <p:cNvSpPr>
              <a:spLocks noChangeArrowheads="1"/>
            </p:cNvSpPr>
            <p:nvPr/>
          </p:nvSpPr>
          <p:spPr bwMode="auto">
            <a:xfrm>
              <a:off x="384" y="1104"/>
              <a:ext cx="5136" cy="1897"/>
            </a:xfrm>
            <a:prstGeom prst="rect">
              <a:avLst/>
            </a:prstGeom>
            <a:solidFill>
              <a:srgbClr val="800000"/>
            </a:solidFill>
            <a:ln w="3175">
              <a:solidFill>
                <a:schemeClr val="bg2"/>
              </a:solidFill>
              <a:miter lim="800000"/>
              <a:headEnd/>
              <a:tailEnd/>
            </a:ln>
            <a:effectLst>
              <a:outerShdw dist="107763" dir="2700000" algn="ctr" rotWithShape="0">
                <a:schemeClr val="bg2"/>
              </a:outerShdw>
            </a:effectLst>
          </p:spPr>
          <p:txBody>
            <a:bodyPr anchor="ctr">
              <a:spAutoFit/>
            </a:bodyPr>
            <a:lstStyle/>
            <a:p>
              <a:endParaRPr lang="es-ES"/>
            </a:p>
          </p:txBody>
        </p:sp>
        <p:sp>
          <p:nvSpPr>
            <p:cNvPr id="394245" name="Rectangle 1029"/>
            <p:cNvSpPr>
              <a:spLocks noChangeArrowheads="1"/>
            </p:cNvSpPr>
            <p:nvPr/>
          </p:nvSpPr>
          <p:spPr bwMode="auto">
            <a:xfrm>
              <a:off x="464" y="1536"/>
              <a:ext cx="4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La corriente de arranque es mucho mayor que la corriente de funcionamiento nominal. Entre 3 y 6 veces mayor. En mucho casos es necesario disponer procedimientos especiales de limitación de la corriente de arranque.</a:t>
              </a:r>
            </a:p>
            <a:p>
              <a:pPr>
                <a:lnSpc>
                  <a:spcPct val="90000"/>
                </a:lnSpc>
                <a:spcBef>
                  <a:spcPct val="45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La variación de su velocidad implica la variación de la frecuen-cia de la alimentación: es necesario disponer de un convertidor electrónico que convierta la tensión de red en una tensión de frecuencia variable.</a:t>
              </a:r>
              <a:endParaRPr lang="es-ES" altLang="es-ES" sz="1600">
                <a:effectLst>
                  <a:outerShdw blurRad="38100" dist="38100" dir="2700000" algn="tl">
                    <a:srgbClr val="000000"/>
                  </a:outerShdw>
                </a:effectLst>
                <a:latin typeface="Tahoma" pitchFamily="34" charset="0"/>
              </a:endParaRPr>
            </a:p>
          </p:txBody>
        </p:sp>
        <p:sp>
          <p:nvSpPr>
            <p:cNvPr id="394246" name="Text Box 1030"/>
            <p:cNvSpPr txBox="1">
              <a:spLocks noChangeArrowheads="1"/>
            </p:cNvSpPr>
            <p:nvPr/>
          </p:nvSpPr>
          <p:spPr bwMode="auto">
            <a:xfrm>
              <a:off x="384" y="1152"/>
              <a:ext cx="5136"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63500">
                  <a:solidFill>
                    <a:srgbClr val="FF0000"/>
                  </a:solidFill>
                  <a:miter lim="800000"/>
                  <a:headEnd/>
                  <a:tailEnd/>
                </a14:hiddenLine>
              </a:ext>
            </a:extLst>
          </p:spPr>
          <p:txBody>
            <a:bodyPr>
              <a:spAutoFit/>
            </a:bodyPr>
            <a:lstStyle/>
            <a:p>
              <a:pPr algn="l">
                <a:spcBef>
                  <a:spcPct val="0"/>
                </a:spcBef>
              </a:pPr>
              <a:r>
                <a:rPr lang="es-ES_tradnl" altLang="es-ES" sz="2400">
                  <a:solidFill>
                    <a:schemeClr val="accent2"/>
                  </a:solidFill>
                  <a:effectLst>
                    <a:outerShdw blurRad="38100" dist="38100" dir="2700000" algn="tl">
                      <a:srgbClr val="000000"/>
                    </a:outerShdw>
                  </a:effectLst>
                </a:rPr>
                <a:t>INCONVENIENTES DE LOS MOTORES ASÍNCRONOS</a:t>
              </a:r>
              <a:endParaRPr lang="es-ES" altLang="es-ES" sz="2400">
                <a:solidFill>
                  <a:schemeClr val="accent2"/>
                </a:solidFill>
                <a:effectLst>
                  <a:outerShdw blurRad="38100" dist="38100" dir="2700000" algn="tl">
                    <a:srgbClr val="000000"/>
                  </a:outerShdw>
                </a:effectLst>
              </a:endParaRPr>
            </a:p>
          </p:txBody>
        </p:sp>
      </p:grpSp>
      <p:grpSp>
        <p:nvGrpSpPr>
          <p:cNvPr id="394278" name="Group 1062"/>
          <p:cNvGrpSpPr>
            <a:grpSpLocks/>
          </p:cNvGrpSpPr>
          <p:nvPr/>
        </p:nvGrpSpPr>
        <p:grpSpPr bwMode="auto">
          <a:xfrm>
            <a:off x="457200" y="5133975"/>
            <a:ext cx="8329613" cy="1419225"/>
            <a:chOff x="288" y="3234"/>
            <a:chExt cx="5247" cy="894"/>
          </a:xfrm>
        </p:grpSpPr>
        <p:grpSp>
          <p:nvGrpSpPr>
            <p:cNvPr id="394270" name="Group 1054"/>
            <p:cNvGrpSpPr>
              <a:grpSpLocks/>
            </p:cNvGrpSpPr>
            <p:nvPr/>
          </p:nvGrpSpPr>
          <p:grpSpPr bwMode="auto">
            <a:xfrm>
              <a:off x="547" y="3234"/>
              <a:ext cx="4656" cy="547"/>
              <a:chOff x="576" y="3341"/>
              <a:chExt cx="4656" cy="547"/>
            </a:xfrm>
          </p:grpSpPr>
          <p:sp>
            <p:nvSpPr>
              <p:cNvPr id="394263" name="Line 1047"/>
              <p:cNvSpPr>
                <a:spLocks noChangeShapeType="1"/>
              </p:cNvSpPr>
              <p:nvPr/>
            </p:nvSpPr>
            <p:spPr bwMode="auto">
              <a:xfrm flipH="1">
                <a:off x="576" y="3408"/>
                <a:ext cx="22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64" name="Line 1048"/>
              <p:cNvSpPr>
                <a:spLocks noChangeShapeType="1"/>
              </p:cNvSpPr>
              <p:nvPr/>
            </p:nvSpPr>
            <p:spPr bwMode="auto">
              <a:xfrm flipH="1">
                <a:off x="576" y="3600"/>
                <a:ext cx="28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65" name="Line 1049"/>
              <p:cNvSpPr>
                <a:spLocks noChangeShapeType="1"/>
              </p:cNvSpPr>
              <p:nvPr/>
            </p:nvSpPr>
            <p:spPr bwMode="auto">
              <a:xfrm flipH="1">
                <a:off x="576" y="3792"/>
                <a:ext cx="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47" name="Text Box 1031"/>
              <p:cNvSpPr txBox="1">
                <a:spLocks noChangeArrowheads="1"/>
              </p:cNvSpPr>
              <p:nvPr/>
            </p:nvSpPr>
            <p:spPr bwMode="auto">
              <a:xfrm>
                <a:off x="816" y="3341"/>
                <a:ext cx="1175" cy="547"/>
              </a:xfrm>
              <a:prstGeom prst="rect">
                <a:avLst/>
              </a:prstGeom>
              <a:solidFill>
                <a:srgbClr val="CC0099"/>
              </a:solidFill>
              <a:ln>
                <a:noFill/>
              </a:ln>
              <a:effectLst/>
              <a:scene3d>
                <a:camera prst="legacyObliqueTopRight"/>
                <a:lightRig rig="legacyFlat3" dir="b"/>
              </a:scene3d>
              <a:sp3d extrusionH="1635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EQUIPO</a:t>
                </a:r>
              </a:p>
              <a:p>
                <a:pPr algn="ctr">
                  <a:spcBef>
                    <a:spcPct val="0"/>
                  </a:spcBef>
                </a:pPr>
                <a:r>
                  <a:rPr lang="es-ES_tradnl" altLang="es-ES" sz="1700">
                    <a:effectLst>
                      <a:outerShdw blurRad="38100" dist="38100" dir="2700000" algn="tl">
                        <a:srgbClr val="000000"/>
                      </a:outerShdw>
                    </a:effectLst>
                  </a:rPr>
                  <a:t>RECTIFICADOR</a:t>
                </a:r>
              </a:p>
              <a:p>
                <a:pPr algn="ctr">
                  <a:spcBef>
                    <a:spcPct val="0"/>
                  </a:spcBef>
                </a:pPr>
                <a:r>
                  <a:rPr lang="es-ES_tradnl" altLang="es-ES" sz="1700">
                    <a:effectLst>
                      <a:outerShdw blurRad="38100" dist="38100" dir="2700000" algn="tl">
                        <a:srgbClr val="000000"/>
                      </a:outerShdw>
                    </a:effectLst>
                  </a:rPr>
                  <a:t>TRIFÁSICO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4267" name="Line 1051"/>
              <p:cNvSpPr>
                <a:spLocks noChangeShapeType="1"/>
              </p:cNvSpPr>
              <p:nvPr/>
            </p:nvSpPr>
            <p:spPr bwMode="auto">
              <a:xfrm flipH="1">
                <a:off x="3360" y="3408"/>
                <a:ext cx="187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68" name="Line 1052"/>
              <p:cNvSpPr>
                <a:spLocks noChangeShapeType="1"/>
              </p:cNvSpPr>
              <p:nvPr/>
            </p:nvSpPr>
            <p:spPr bwMode="auto">
              <a:xfrm flipH="1">
                <a:off x="3360" y="3600"/>
                <a:ext cx="187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69" name="Line 1053"/>
              <p:cNvSpPr>
                <a:spLocks noChangeShapeType="1"/>
              </p:cNvSpPr>
              <p:nvPr/>
            </p:nvSpPr>
            <p:spPr bwMode="auto">
              <a:xfrm flipH="1">
                <a:off x="3360" y="3792"/>
                <a:ext cx="187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94261" name="Text Box 1045"/>
              <p:cNvSpPr txBox="1">
                <a:spLocks noChangeArrowheads="1"/>
              </p:cNvSpPr>
              <p:nvPr/>
            </p:nvSpPr>
            <p:spPr bwMode="auto">
              <a:xfrm>
                <a:off x="2544" y="3341"/>
                <a:ext cx="922" cy="547"/>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EQUIPO</a:t>
                </a:r>
              </a:p>
              <a:p>
                <a:pPr algn="ctr">
                  <a:spcBef>
                    <a:spcPct val="0"/>
                  </a:spcBef>
                </a:pPr>
                <a:r>
                  <a:rPr lang="es-ES_tradnl" altLang="es-ES" sz="1700">
                    <a:effectLst>
                      <a:outerShdw blurRad="38100" dist="38100" dir="2700000" algn="tl">
                        <a:srgbClr val="000000"/>
                      </a:outerShdw>
                    </a:effectLst>
                  </a:rPr>
                  <a:t>INVERSOR</a:t>
                </a:r>
              </a:p>
              <a:p>
                <a:pPr algn="ctr">
                  <a:spcBef>
                    <a:spcPct val="0"/>
                  </a:spcBef>
                </a:pPr>
                <a:r>
                  <a:rPr lang="es-ES_tradnl" altLang="es-ES" sz="1700">
                    <a:effectLst>
                      <a:outerShdw blurRad="38100" dist="38100" dir="2700000" algn="tl">
                        <a:srgbClr val="000000"/>
                      </a:outerShdw>
                    </a:effectLst>
                  </a:rPr>
                  <a:t>TRIFÁSICO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4262" name="Text Box 1046"/>
              <p:cNvSpPr txBox="1">
                <a:spLocks noChangeArrowheads="1"/>
              </p:cNvSpPr>
              <p:nvPr/>
            </p:nvSpPr>
            <p:spPr bwMode="auto">
              <a:xfrm>
                <a:off x="4084" y="3341"/>
                <a:ext cx="860" cy="547"/>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spcBef>
                    <a:spcPct val="0"/>
                  </a:spcBef>
                </a:pPr>
                <a:r>
                  <a:rPr lang="es-ES_tradnl" altLang="es-ES" sz="1700">
                    <a:effectLst>
                      <a:outerShdw blurRad="38100" dist="38100" dir="2700000" algn="tl">
                        <a:srgbClr val="000000"/>
                      </a:outerShdw>
                    </a:effectLst>
                  </a:rPr>
                  <a:t>SISTEMA</a:t>
                </a:r>
              </a:p>
              <a:p>
                <a:pPr algn="ctr">
                  <a:spcBef>
                    <a:spcPct val="0"/>
                  </a:spcBef>
                </a:pPr>
                <a:r>
                  <a:rPr lang="es-ES_tradnl" altLang="es-ES" sz="1700">
                    <a:effectLst>
                      <a:outerShdw blurRad="38100" dist="38100" dir="2700000" algn="tl">
                        <a:srgbClr val="000000"/>
                      </a:outerShdw>
                    </a:effectLst>
                  </a:rPr>
                  <a:t>DE</a:t>
                </a:r>
              </a:p>
              <a:p>
                <a:pPr algn="ctr">
                  <a:spcBef>
                    <a:spcPct val="0"/>
                  </a:spcBef>
                </a:pPr>
                <a:r>
                  <a:rPr lang="es-ES_tradnl" altLang="es-ES" sz="1700">
                    <a:effectLst>
                      <a:outerShdw blurRad="38100" dist="38100" dir="2700000" algn="tl">
                        <a:srgbClr val="000000"/>
                      </a:outerShdw>
                    </a:effectLst>
                  </a:rPr>
                  <a:t>FILTRADO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sp>
          <p:nvSpPr>
            <p:cNvPr id="394271" name="Text Box 1055"/>
            <p:cNvSpPr txBox="1">
              <a:spLocks noChangeArrowheads="1"/>
            </p:cNvSpPr>
            <p:nvPr/>
          </p:nvSpPr>
          <p:spPr bwMode="auto">
            <a:xfrm>
              <a:off x="288" y="3762"/>
              <a:ext cx="639"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just"/>
              <a:r>
                <a:rPr lang="es-ES_tradnl" altLang="es-ES" sz="1600">
                  <a:solidFill>
                    <a:schemeClr val="accent2"/>
                  </a:solidFill>
                  <a:effectLst>
                    <a:outerShdw blurRad="38100" dist="38100" dir="2700000" algn="tl">
                      <a:srgbClr val="000000"/>
                    </a:outerShdw>
                  </a:effectLst>
                </a:rPr>
                <a:t>3 FASES</a:t>
              </a:r>
            </a:p>
            <a:p>
              <a:pPr algn="just">
                <a:spcBef>
                  <a:spcPct val="0"/>
                </a:spcBef>
              </a:pPr>
              <a:r>
                <a:rPr lang="es-ES_tradnl" altLang="es-ES" sz="1600">
                  <a:solidFill>
                    <a:schemeClr val="accent2"/>
                  </a:solidFill>
                  <a:effectLst>
                    <a:outerShdw blurRad="38100" dist="38100" dir="2700000" algn="tl">
                      <a:srgbClr val="000000"/>
                    </a:outerShdw>
                  </a:effectLst>
                </a:rPr>
                <a:t>50 Hz</a:t>
              </a:r>
              <a:endParaRPr lang="es-ES_tradnl" altLang="es-ES" sz="2400">
                <a:effectLst/>
              </a:endParaRPr>
            </a:p>
          </p:txBody>
        </p:sp>
        <p:sp>
          <p:nvSpPr>
            <p:cNvPr id="394272" name="Text Box 1056"/>
            <p:cNvSpPr txBox="1">
              <a:spLocks noChangeArrowheads="1"/>
            </p:cNvSpPr>
            <p:nvPr/>
          </p:nvSpPr>
          <p:spPr bwMode="auto">
            <a:xfrm>
              <a:off x="4675" y="3714"/>
              <a:ext cx="860"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s-ES_tradnl" altLang="es-ES" sz="1600">
                  <a:solidFill>
                    <a:schemeClr val="accent2"/>
                  </a:solidFill>
                  <a:effectLst>
                    <a:outerShdw blurRad="38100" dist="38100" dir="2700000" algn="tl">
                      <a:srgbClr val="000000"/>
                    </a:outerShdw>
                  </a:effectLst>
                </a:rPr>
                <a:t>3 FASES</a:t>
              </a:r>
            </a:p>
            <a:p>
              <a:pPr>
                <a:spcBef>
                  <a:spcPct val="0"/>
                </a:spcBef>
              </a:pPr>
              <a:r>
                <a:rPr lang="es-ES_tradnl" altLang="es-ES" sz="1600">
                  <a:solidFill>
                    <a:schemeClr val="accent2"/>
                  </a:solidFill>
                  <a:effectLst>
                    <a:outerShdw blurRad="38100" dist="38100" dir="2700000" algn="tl">
                      <a:srgbClr val="000000"/>
                    </a:outerShdw>
                  </a:effectLst>
                </a:rPr>
                <a:t>f VARIABLE</a:t>
              </a:r>
              <a:endParaRPr lang="es-ES_tradnl" altLang="es-ES" sz="2400">
                <a:effectLst/>
              </a:endParaRPr>
            </a:p>
          </p:txBody>
        </p:sp>
        <p:sp>
          <p:nvSpPr>
            <p:cNvPr id="394273" name="AutoShape 1057"/>
            <p:cNvSpPr>
              <a:spLocks noChangeArrowheads="1"/>
            </p:cNvSpPr>
            <p:nvPr/>
          </p:nvSpPr>
          <p:spPr bwMode="auto">
            <a:xfrm rot="16200000" flipV="1">
              <a:off x="327" y="3418"/>
              <a:ext cx="336"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
          <p:nvSpPr>
            <p:cNvPr id="394274" name="AutoShape 1058"/>
            <p:cNvSpPr>
              <a:spLocks noChangeArrowheads="1"/>
            </p:cNvSpPr>
            <p:nvPr/>
          </p:nvSpPr>
          <p:spPr bwMode="auto">
            <a:xfrm rot="-16200000" flipH="1" flipV="1">
              <a:off x="5141" y="3414"/>
              <a:ext cx="336"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
          <p:nvSpPr>
            <p:cNvPr id="394275" name="Text Box 1059"/>
            <p:cNvSpPr txBox="1">
              <a:spLocks noChangeArrowheads="1"/>
            </p:cNvSpPr>
            <p:nvPr/>
          </p:nvSpPr>
          <p:spPr bwMode="auto">
            <a:xfrm>
              <a:off x="1965" y="3762"/>
              <a:ext cx="594"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s-ES_tradnl" altLang="es-ES" sz="1600">
                  <a:solidFill>
                    <a:schemeClr val="accent2"/>
                  </a:solidFill>
                  <a:effectLst>
                    <a:outerShdw blurRad="38100" dist="38100" dir="2700000" algn="tl">
                      <a:srgbClr val="000000"/>
                    </a:outerShdw>
                  </a:effectLst>
                </a:rPr>
                <a:t>BUS DE</a:t>
              </a:r>
            </a:p>
            <a:p>
              <a:pPr algn="ctr">
                <a:spcBef>
                  <a:spcPct val="0"/>
                </a:spcBef>
              </a:pPr>
              <a:r>
                <a:rPr lang="es-ES_tradnl" altLang="es-ES" sz="1600">
                  <a:solidFill>
                    <a:schemeClr val="accent2"/>
                  </a:solidFill>
                  <a:effectLst>
                    <a:outerShdw blurRad="38100" dist="38100" dir="2700000" algn="tl">
                      <a:srgbClr val="000000"/>
                    </a:outerShdw>
                  </a:effectLst>
                </a:rPr>
                <a:t>CC</a:t>
              </a:r>
              <a:endParaRPr lang="es-ES_tradnl" altLang="es-ES" sz="2400">
                <a:effectLst/>
              </a:endParaRPr>
            </a:p>
          </p:txBody>
        </p:sp>
        <p:sp>
          <p:nvSpPr>
            <p:cNvPr id="394276" name="AutoShape 1060"/>
            <p:cNvSpPr>
              <a:spLocks noChangeArrowheads="1"/>
            </p:cNvSpPr>
            <p:nvPr/>
          </p:nvSpPr>
          <p:spPr bwMode="auto">
            <a:xfrm>
              <a:off x="2151" y="3360"/>
              <a:ext cx="192" cy="288"/>
            </a:xfrm>
            <a:prstGeom prst="upDownArrow">
              <a:avLst>
                <a:gd name="adj1" fmla="val 50000"/>
                <a:gd name="adj2" fmla="val 30000"/>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lstStyle/>
            <a:p>
              <a:endParaRPr lang="es-ES"/>
            </a:p>
          </p:txBody>
        </p:sp>
        <p:sp>
          <p:nvSpPr>
            <p:cNvPr id="394277" name="Text Box 1061"/>
            <p:cNvSpPr txBox="1">
              <a:spLocks noChangeArrowheads="1"/>
            </p:cNvSpPr>
            <p:nvPr/>
          </p:nvSpPr>
          <p:spPr bwMode="auto">
            <a:xfrm>
              <a:off x="2991" y="3762"/>
              <a:ext cx="1414"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s-ES_tradnl" altLang="es-ES" sz="1600">
                  <a:solidFill>
                    <a:schemeClr val="accent2"/>
                  </a:solidFill>
                  <a:effectLst>
                    <a:outerShdw blurRad="38100" dist="38100" dir="2700000" algn="tl">
                      <a:srgbClr val="000000"/>
                    </a:outerShdw>
                  </a:effectLst>
                </a:rPr>
                <a:t>ONDA ESCALONADA</a:t>
              </a:r>
            </a:p>
            <a:p>
              <a:pPr algn="ctr">
                <a:spcBef>
                  <a:spcPct val="0"/>
                </a:spcBef>
              </a:pPr>
              <a:r>
                <a:rPr lang="es-ES_tradnl" altLang="es-ES" sz="1600">
                  <a:solidFill>
                    <a:schemeClr val="accent2"/>
                  </a:solidFill>
                  <a:effectLst>
                    <a:outerShdw blurRad="38100" dist="38100" dir="2700000" algn="tl">
                      <a:srgbClr val="000000"/>
                    </a:outerShdw>
                  </a:effectLst>
                </a:rPr>
                <a:t>DE f VARIABLE</a:t>
              </a:r>
              <a:endParaRPr lang="es-ES_tradnl" altLang="es-ES" sz="2400">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4278"/>
                                        </p:tgtEl>
                                        <p:attrNameLst>
                                          <p:attrName>style.visibility</p:attrName>
                                        </p:attrNameLst>
                                      </p:cBhvr>
                                      <p:to>
                                        <p:strVal val="visible"/>
                                      </p:to>
                                    </p:set>
                                    <p:anim calcmode="lin" valueType="num">
                                      <p:cBhvr additive="base">
                                        <p:cTn id="7" dur="500" fill="hold"/>
                                        <p:tgtEl>
                                          <p:spTgt spid="394278"/>
                                        </p:tgtEl>
                                        <p:attrNameLst>
                                          <p:attrName>ppt_x</p:attrName>
                                        </p:attrNameLst>
                                      </p:cBhvr>
                                      <p:tavLst>
                                        <p:tav tm="0">
                                          <p:val>
                                            <p:strVal val="0-#ppt_w/2"/>
                                          </p:val>
                                        </p:tav>
                                        <p:tav tm="100000">
                                          <p:val>
                                            <p:strVal val="#ppt_x"/>
                                          </p:val>
                                        </p:tav>
                                      </p:tavLst>
                                    </p:anim>
                                    <p:anim calcmode="lin" valueType="num">
                                      <p:cBhvr additive="base">
                                        <p:cTn id="8" dur="500" fill="hold"/>
                                        <p:tgtEl>
                                          <p:spTgt spid="3942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762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7.12. Deslizamiento en las máquinas asíncronas</a:t>
            </a:r>
            <a:endParaRPr lang="es-ES_tradnl" altLang="es-ES" sz="4000" b="0">
              <a:latin typeface="Tahoma" pitchFamily="34" charset="0"/>
            </a:endParaRPr>
          </a:p>
        </p:txBody>
      </p:sp>
      <p:pic>
        <p:nvPicPr>
          <p:cNvPr id="39631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99" y="4357688"/>
            <a:ext cx="2632075" cy="7635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16"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562" y="4343400"/>
            <a:ext cx="4287837" cy="7635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17"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382" y="5395694"/>
            <a:ext cx="1919288" cy="381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6321" name="Group 33"/>
          <p:cNvGrpSpPr>
            <a:grpSpLocks/>
          </p:cNvGrpSpPr>
          <p:nvPr/>
        </p:nvGrpSpPr>
        <p:grpSpPr bwMode="auto">
          <a:xfrm>
            <a:off x="2181694" y="2286000"/>
            <a:ext cx="1923704" cy="915988"/>
            <a:chOff x="1123" y="960"/>
            <a:chExt cx="1062" cy="577"/>
          </a:xfrm>
        </p:grpSpPr>
        <p:sp>
          <p:nvSpPr>
            <p:cNvPr id="396318" name="AutoShape 30"/>
            <p:cNvSpPr>
              <a:spLocks noChangeArrowheads="1"/>
            </p:cNvSpPr>
            <p:nvPr/>
          </p:nvSpPr>
          <p:spPr bwMode="auto">
            <a:xfrm rot="5400000" flipH="1">
              <a:off x="1117" y="1096"/>
              <a:ext cx="341" cy="33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6320" name="Text Box 32"/>
            <p:cNvSpPr txBox="1">
              <a:spLocks noChangeArrowheads="1"/>
            </p:cNvSpPr>
            <p:nvPr/>
          </p:nvSpPr>
          <p:spPr bwMode="auto">
            <a:xfrm>
              <a:off x="1440" y="960"/>
              <a:ext cx="745"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s-ES_tradnl" altLang="es-ES" sz="1800">
                  <a:effectLst>
                    <a:outerShdw blurRad="38100" dist="38100" dir="2700000" algn="tl">
                      <a:srgbClr val="000000"/>
                    </a:outerShdw>
                  </a:effectLst>
                </a:rPr>
                <a:t>Velocidad mecánica del rotor</a:t>
              </a:r>
              <a:endParaRPr lang="es-ES_tradnl" altLang="es-ES" sz="1800">
                <a:effectLst/>
              </a:endParaRPr>
            </a:p>
          </p:txBody>
        </p:sp>
      </p:grpSp>
      <p:grpSp>
        <p:nvGrpSpPr>
          <p:cNvPr id="396342" name="Group 54"/>
          <p:cNvGrpSpPr>
            <a:grpSpLocks/>
          </p:cNvGrpSpPr>
          <p:nvPr/>
        </p:nvGrpSpPr>
        <p:grpSpPr bwMode="auto">
          <a:xfrm>
            <a:off x="179512" y="2057400"/>
            <a:ext cx="3276600" cy="2055813"/>
            <a:chOff x="167" y="1296"/>
            <a:chExt cx="2064" cy="1295"/>
          </a:xfrm>
        </p:grpSpPr>
        <p:pic>
          <p:nvPicPr>
            <p:cNvPr id="396313"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 y="1920"/>
              <a:ext cx="1140" cy="2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6322" name="Group 34"/>
            <p:cNvGrpSpPr>
              <a:grpSpLocks/>
            </p:cNvGrpSpPr>
            <p:nvPr/>
          </p:nvGrpSpPr>
          <p:grpSpPr bwMode="auto">
            <a:xfrm>
              <a:off x="1065" y="2115"/>
              <a:ext cx="1166" cy="476"/>
              <a:chOff x="754" y="1635"/>
              <a:chExt cx="1166" cy="476"/>
            </a:xfrm>
          </p:grpSpPr>
          <p:pic>
            <p:nvPicPr>
              <p:cNvPr id="39631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 y="1680"/>
                <a:ext cx="823" cy="4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319" name="AutoShape 31"/>
              <p:cNvSpPr>
                <a:spLocks noChangeArrowheads="1"/>
              </p:cNvSpPr>
              <p:nvPr/>
            </p:nvSpPr>
            <p:spPr bwMode="auto">
              <a:xfrm rot="16200000" flipH="1" flipV="1">
                <a:off x="750" y="1639"/>
                <a:ext cx="356" cy="34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grpSp>
          <p:nvGrpSpPr>
            <p:cNvPr id="396327" name="Group 39"/>
            <p:cNvGrpSpPr>
              <a:grpSpLocks/>
            </p:cNvGrpSpPr>
            <p:nvPr/>
          </p:nvGrpSpPr>
          <p:grpSpPr bwMode="auto">
            <a:xfrm>
              <a:off x="167" y="1296"/>
              <a:ext cx="1260" cy="623"/>
              <a:chOff x="167" y="1057"/>
              <a:chExt cx="1260" cy="623"/>
            </a:xfrm>
          </p:grpSpPr>
          <p:sp>
            <p:nvSpPr>
              <p:cNvPr id="396323" name="AutoShape 35"/>
              <p:cNvSpPr>
                <a:spLocks noChangeArrowheads="1"/>
              </p:cNvSpPr>
              <p:nvPr/>
            </p:nvSpPr>
            <p:spPr bwMode="auto">
              <a:xfrm>
                <a:off x="686" y="1423"/>
                <a:ext cx="275" cy="257"/>
              </a:xfrm>
              <a:prstGeom prst="upArrow">
                <a:avLst>
                  <a:gd name="adj1" fmla="val 50287"/>
                  <a:gd name="adj2" fmla="val 47707"/>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6326" name="Text Box 38"/>
              <p:cNvSpPr txBox="1">
                <a:spLocks noChangeArrowheads="1"/>
              </p:cNvSpPr>
              <p:nvPr/>
            </p:nvSpPr>
            <p:spPr bwMode="auto">
              <a:xfrm>
                <a:off x="167" y="1057"/>
                <a:ext cx="1260"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s-ES_tradnl" altLang="es-ES" sz="1800">
                    <a:solidFill>
                      <a:schemeClr val="accent2"/>
                    </a:solidFill>
                    <a:effectLst>
                      <a:outerShdw blurRad="38100" dist="38100" dir="2700000" algn="tl">
                        <a:srgbClr val="000000"/>
                      </a:outerShdw>
                    </a:effectLst>
                  </a:rPr>
                  <a:t>Velocidad de deslizamiento</a:t>
                </a:r>
                <a:endParaRPr lang="es-ES_tradnl" altLang="es-ES" sz="1800">
                  <a:effectLst/>
                </a:endParaRPr>
              </a:p>
            </p:txBody>
          </p:sp>
        </p:grpSp>
      </p:grpSp>
      <p:grpSp>
        <p:nvGrpSpPr>
          <p:cNvPr id="396343" name="Group 55"/>
          <p:cNvGrpSpPr>
            <a:grpSpLocks/>
          </p:cNvGrpSpPr>
          <p:nvPr/>
        </p:nvGrpSpPr>
        <p:grpSpPr bwMode="auto">
          <a:xfrm>
            <a:off x="4086349" y="2298700"/>
            <a:ext cx="4595813" cy="1346200"/>
            <a:chOff x="2628" y="1448"/>
            <a:chExt cx="2895" cy="848"/>
          </a:xfrm>
        </p:grpSpPr>
        <p:pic>
          <p:nvPicPr>
            <p:cNvPr id="396314"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5" y="1816"/>
              <a:ext cx="2568" cy="4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6331" name="Group 43"/>
            <p:cNvGrpSpPr>
              <a:grpSpLocks/>
            </p:cNvGrpSpPr>
            <p:nvPr/>
          </p:nvGrpSpPr>
          <p:grpSpPr bwMode="auto">
            <a:xfrm>
              <a:off x="2628" y="1448"/>
              <a:ext cx="1260" cy="474"/>
              <a:chOff x="2628" y="1228"/>
              <a:chExt cx="1260" cy="474"/>
            </a:xfrm>
          </p:grpSpPr>
          <p:sp>
            <p:nvSpPr>
              <p:cNvPr id="396329" name="AutoShape 41"/>
              <p:cNvSpPr>
                <a:spLocks noChangeArrowheads="1"/>
              </p:cNvSpPr>
              <p:nvPr/>
            </p:nvSpPr>
            <p:spPr bwMode="auto">
              <a:xfrm>
                <a:off x="3107" y="1442"/>
                <a:ext cx="245" cy="260"/>
              </a:xfrm>
              <a:prstGeom prst="upArrow">
                <a:avLst>
                  <a:gd name="adj1" fmla="val 50287"/>
                  <a:gd name="adj2" fmla="val 47707"/>
                </a:avLst>
              </a:prstGeom>
              <a:solidFill>
                <a:schemeClr val="accent2"/>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6330" name="Text Box 42"/>
              <p:cNvSpPr txBox="1">
                <a:spLocks noChangeArrowheads="1"/>
              </p:cNvSpPr>
              <p:nvPr/>
            </p:nvSpPr>
            <p:spPr bwMode="auto">
              <a:xfrm>
                <a:off x="2628" y="1228"/>
                <a:ext cx="126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s-ES_tradnl" altLang="es-ES" sz="1800">
                    <a:solidFill>
                      <a:schemeClr val="accent2"/>
                    </a:solidFill>
                    <a:effectLst>
                      <a:outerShdw blurRad="38100" dist="38100" dir="2700000" algn="tl">
                        <a:srgbClr val="000000"/>
                      </a:outerShdw>
                    </a:effectLst>
                  </a:rPr>
                  <a:t>Deslizamiento</a:t>
                </a:r>
                <a:endParaRPr lang="es-ES_tradnl" altLang="es-ES" sz="1800">
                  <a:effectLst/>
                </a:endParaRPr>
              </a:p>
            </p:txBody>
          </p:sp>
        </p:grpSp>
      </p:grpSp>
      <p:grpSp>
        <p:nvGrpSpPr>
          <p:cNvPr id="396335" name="Group 47"/>
          <p:cNvGrpSpPr>
            <a:grpSpLocks/>
          </p:cNvGrpSpPr>
          <p:nvPr/>
        </p:nvGrpSpPr>
        <p:grpSpPr bwMode="auto">
          <a:xfrm>
            <a:off x="4943599" y="3427413"/>
            <a:ext cx="3878263" cy="909637"/>
            <a:chOff x="3168" y="1920"/>
            <a:chExt cx="2443" cy="573"/>
          </a:xfrm>
        </p:grpSpPr>
        <p:sp>
          <p:nvSpPr>
            <p:cNvPr id="396332" name="AutoShape 44"/>
            <p:cNvSpPr>
              <a:spLocks noChangeArrowheads="1"/>
            </p:cNvSpPr>
            <p:nvPr/>
          </p:nvSpPr>
          <p:spPr bwMode="auto">
            <a:xfrm rot="-5400000" flipH="1" flipV="1">
              <a:off x="3108" y="1980"/>
              <a:ext cx="408"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00"/>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396333" name="Text Box 45"/>
            <p:cNvSpPr txBox="1">
              <a:spLocks noChangeArrowheads="1"/>
            </p:cNvSpPr>
            <p:nvPr/>
          </p:nvSpPr>
          <p:spPr bwMode="auto">
            <a:xfrm>
              <a:off x="3552" y="2016"/>
              <a:ext cx="2059" cy="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es-ES_tradnl" altLang="es-ES" sz="1600">
                  <a:solidFill>
                    <a:srgbClr val="66FF33"/>
                  </a:solidFill>
                  <a:effectLst>
                    <a:outerShdw blurRad="38100" dist="38100" dir="2700000" algn="tl">
                      <a:srgbClr val="000000"/>
                    </a:outerShdw>
                  </a:effectLst>
                </a:rPr>
                <a:t>S=0 Velocidad de sincronismo</a:t>
              </a:r>
            </a:p>
            <a:p>
              <a:pPr algn="l">
                <a:spcBef>
                  <a:spcPts val="100"/>
                </a:spcBef>
              </a:pPr>
              <a:r>
                <a:rPr lang="es-ES_tradnl" altLang="es-ES" sz="1600">
                  <a:solidFill>
                    <a:srgbClr val="66FF33"/>
                  </a:solidFill>
                  <a:effectLst>
                    <a:outerShdw blurRad="38100" dist="38100" dir="2700000" algn="tl">
                      <a:srgbClr val="000000"/>
                    </a:outerShdw>
                  </a:effectLst>
                </a:rPr>
                <a:t>S=1 Rotor parado</a:t>
              </a:r>
              <a:endParaRPr lang="es-ES_tradnl" altLang="es-ES" sz="1600">
                <a:effectLst>
                  <a:outerShdw blurRad="38100" dist="38100" dir="2700000" algn="tl">
                    <a:srgbClr val="000000"/>
                  </a:outerShdw>
                </a:effectLst>
              </a:endParaRPr>
            </a:p>
          </p:txBody>
        </p:sp>
        <p:pic>
          <p:nvPicPr>
            <p:cNvPr id="396334" name="Picture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2" y="2008"/>
              <a:ext cx="340" cy="48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6338" name="AutoShape 50"/>
          <p:cNvSpPr>
            <a:spLocks noChangeArrowheads="1"/>
          </p:cNvSpPr>
          <p:nvPr/>
        </p:nvSpPr>
        <p:spPr bwMode="auto">
          <a:xfrm rot="-5400000" flipH="1" flipV="1">
            <a:off x="6037495" y="5164030"/>
            <a:ext cx="661770" cy="56356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6341" name="Text Box 53"/>
          <p:cNvSpPr txBox="1">
            <a:spLocks noChangeArrowheads="1"/>
          </p:cNvSpPr>
          <p:nvPr/>
        </p:nvSpPr>
        <p:spPr bwMode="auto">
          <a:xfrm>
            <a:off x="523999" y="5256213"/>
            <a:ext cx="4800600" cy="1006475"/>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sz="2000">
                <a:effectLst>
                  <a:outerShdw blurRad="38100" dist="38100" dir="2700000" algn="tl">
                    <a:srgbClr val="000000"/>
                  </a:outerShdw>
                </a:effectLst>
              </a:rPr>
              <a:t>LOS MOTORES DE INDUCCIÓN TRABAJAN SIEMPRE CON VALORES MUY BAJOS DE S: S&lt;5%</a:t>
            </a:r>
            <a:endParaRPr lang="es-ES_tradnl" altLang="es-ES" sz="2400">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6343"/>
                                        </p:tgtEl>
                                        <p:attrNameLst>
                                          <p:attrName>style.visibility</p:attrName>
                                        </p:attrNameLst>
                                      </p:cBhvr>
                                      <p:to>
                                        <p:strVal val="visible"/>
                                      </p:to>
                                    </p:set>
                                    <p:animEffect transition="in" filter="dissolve">
                                      <p:cBhvr>
                                        <p:cTn id="7" dur="500"/>
                                        <p:tgtEl>
                                          <p:spTgt spid="3963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6335"/>
                                        </p:tgtEl>
                                        <p:attrNameLst>
                                          <p:attrName>style.visibility</p:attrName>
                                        </p:attrNameLst>
                                      </p:cBhvr>
                                      <p:to>
                                        <p:strVal val="visible"/>
                                      </p:to>
                                    </p:set>
                                    <p:animEffect transition="in" filter="dissolve">
                                      <p:cBhvr>
                                        <p:cTn id="12" dur="500"/>
                                        <p:tgtEl>
                                          <p:spTgt spid="396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6316"/>
                                        </p:tgtEl>
                                        <p:attrNameLst>
                                          <p:attrName>style.visibility</p:attrName>
                                        </p:attrNameLst>
                                      </p:cBhvr>
                                      <p:to>
                                        <p:strVal val="visible"/>
                                      </p:to>
                                    </p:set>
                                    <p:animEffect transition="in" filter="dissolve">
                                      <p:cBhvr>
                                        <p:cTn id="17" dur="500"/>
                                        <p:tgtEl>
                                          <p:spTgt spid="396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6338"/>
                                        </p:tgtEl>
                                        <p:attrNameLst>
                                          <p:attrName>style.visibility</p:attrName>
                                        </p:attrNameLst>
                                      </p:cBhvr>
                                      <p:to>
                                        <p:strVal val="visible"/>
                                      </p:to>
                                    </p:set>
                                    <p:animEffect transition="in" filter="dissolve">
                                      <p:cBhvr>
                                        <p:cTn id="22" dur="500"/>
                                        <p:tgtEl>
                                          <p:spTgt spid="396338"/>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96317"/>
                                        </p:tgtEl>
                                        <p:attrNameLst>
                                          <p:attrName>style.visibility</p:attrName>
                                        </p:attrNameLst>
                                      </p:cBhvr>
                                      <p:to>
                                        <p:strVal val="visible"/>
                                      </p:to>
                                    </p:set>
                                    <p:animEffect transition="in" filter="dissolve">
                                      <p:cBhvr>
                                        <p:cTn id="26" dur="500"/>
                                        <p:tgtEl>
                                          <p:spTgt spid="396317"/>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396315"/>
                                        </p:tgtEl>
                                        <p:attrNameLst>
                                          <p:attrName>style.visibility</p:attrName>
                                        </p:attrNameLst>
                                      </p:cBhvr>
                                      <p:to>
                                        <p:strVal val="visible"/>
                                      </p:to>
                                    </p:set>
                                    <p:animEffect transition="in" filter="dissolve">
                                      <p:cBhvr>
                                        <p:cTn id="30" dur="500"/>
                                        <p:tgtEl>
                                          <p:spTgt spid="3963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396341"/>
                                        </p:tgtEl>
                                        <p:attrNameLst>
                                          <p:attrName>style.visibility</p:attrName>
                                        </p:attrNameLst>
                                      </p:cBhvr>
                                      <p:to>
                                        <p:strVal val="visible"/>
                                      </p:to>
                                    </p:set>
                                    <p:anim calcmode="lin" valueType="num">
                                      <p:cBhvr>
                                        <p:cTn id="35" dur="500" fill="hold"/>
                                        <p:tgtEl>
                                          <p:spTgt spid="396341"/>
                                        </p:tgtEl>
                                        <p:attrNameLst>
                                          <p:attrName>ppt_w</p:attrName>
                                        </p:attrNameLst>
                                      </p:cBhvr>
                                      <p:tavLst>
                                        <p:tav tm="0">
                                          <p:val>
                                            <p:fltVal val="0"/>
                                          </p:val>
                                        </p:tav>
                                        <p:tav tm="100000">
                                          <p:val>
                                            <p:strVal val="#ppt_w"/>
                                          </p:val>
                                        </p:tav>
                                      </p:tavLst>
                                    </p:anim>
                                    <p:anim calcmode="lin" valueType="num">
                                      <p:cBhvr>
                                        <p:cTn id="36" dur="500" fill="hold"/>
                                        <p:tgtEl>
                                          <p:spTgt spid="396341"/>
                                        </p:tgtEl>
                                        <p:attrNameLst>
                                          <p:attrName>ppt_h</p:attrName>
                                        </p:attrNameLst>
                                      </p:cBhvr>
                                      <p:tavLst>
                                        <p:tav tm="0">
                                          <p:val>
                                            <p:fltVal val="0"/>
                                          </p:val>
                                        </p:tav>
                                        <p:tav tm="100000">
                                          <p:val>
                                            <p:strVal val="#ppt_h"/>
                                          </p:val>
                                        </p:tav>
                                      </p:tavLst>
                                    </p:anim>
                                    <p:anim calcmode="lin" valueType="num">
                                      <p:cBhvr>
                                        <p:cTn id="37" dur="500" fill="hold"/>
                                        <p:tgtEl>
                                          <p:spTgt spid="396341"/>
                                        </p:tgtEl>
                                        <p:attrNameLst>
                                          <p:attrName>ppt_x</p:attrName>
                                        </p:attrNameLst>
                                      </p:cBhvr>
                                      <p:tavLst>
                                        <p:tav tm="0">
                                          <p:val>
                                            <p:fltVal val="0.5"/>
                                          </p:val>
                                        </p:tav>
                                        <p:tav tm="100000">
                                          <p:val>
                                            <p:strVal val="#ppt_x"/>
                                          </p:val>
                                        </p:tav>
                                      </p:tavLst>
                                    </p:anim>
                                    <p:anim calcmode="lin" valueType="num">
                                      <p:cBhvr>
                                        <p:cTn id="38" dur="500" fill="hold"/>
                                        <p:tgtEl>
                                          <p:spTgt spid="3963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38" grpId="0" animBg="1"/>
      <p:bldP spid="396341"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3074"/>
          <p:cNvSpPr>
            <a:spLocks noChangeArrowheads="1"/>
          </p:cNvSpPr>
          <p:nvPr/>
        </p:nvSpPr>
        <p:spPr bwMode="auto">
          <a:xfrm>
            <a:off x="7620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7.13. Frecuencia en el rotor de las máquinas asíncronas I</a:t>
            </a:r>
            <a:endParaRPr lang="es-ES_tradnl" altLang="es-ES" sz="4000" b="0">
              <a:latin typeface="Tahoma" pitchFamily="34" charset="0"/>
            </a:endParaRPr>
          </a:p>
        </p:txBody>
      </p:sp>
      <p:sp>
        <p:nvSpPr>
          <p:cNvPr id="397321" name="Text Box 3081"/>
          <p:cNvSpPr txBox="1">
            <a:spLocks noChangeArrowheads="1"/>
          </p:cNvSpPr>
          <p:nvPr/>
        </p:nvSpPr>
        <p:spPr bwMode="auto">
          <a:xfrm>
            <a:off x="636588" y="2014538"/>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just">
              <a:spcAft>
                <a:spcPts val="600"/>
              </a:spcAft>
            </a:pPr>
            <a:endParaRPr lang="es-ES" altLang="es-ES" sz="2400">
              <a:effectLst/>
            </a:endParaRPr>
          </a:p>
        </p:txBody>
      </p:sp>
      <p:sp>
        <p:nvSpPr>
          <p:cNvPr id="397322" name="Text Box 3082"/>
          <p:cNvSpPr txBox="1">
            <a:spLocks noChangeArrowheads="1"/>
          </p:cNvSpPr>
          <p:nvPr/>
        </p:nvSpPr>
        <p:spPr bwMode="auto">
          <a:xfrm>
            <a:off x="804863" y="1933575"/>
            <a:ext cx="1600200" cy="839788"/>
          </a:xfrm>
          <a:prstGeom prst="rect">
            <a:avLst/>
          </a:prstGeom>
          <a:solidFill>
            <a:srgbClr val="CC0099"/>
          </a:solidFill>
          <a:ln>
            <a:noFill/>
          </a:ln>
          <a:effectLst/>
          <a:scene3d>
            <a:camera prst="legacyObliqueTopRight"/>
            <a:lightRig rig="legacyFlat3" dir="b"/>
          </a:scene3d>
          <a:sp3d extrusionH="1635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Frecuencia FEM inducida</a:t>
            </a:r>
          </a:p>
          <a:p>
            <a:pPr algn="ctr">
              <a:spcBef>
                <a:spcPct val="0"/>
              </a:spcBef>
            </a:pPr>
            <a:r>
              <a:rPr lang="es-ES_tradnl" altLang="es-ES" sz="1600">
                <a:effectLst>
                  <a:outerShdw blurRad="38100" dist="38100" dir="2700000" algn="tl">
                    <a:srgbClr val="000000"/>
                  </a:outerShdw>
                </a:effectLst>
              </a:rPr>
              <a:t>en el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nvGrpSpPr>
          <p:cNvPr id="397357" name="Group 3117"/>
          <p:cNvGrpSpPr>
            <a:grpSpLocks/>
          </p:cNvGrpSpPr>
          <p:nvPr/>
        </p:nvGrpSpPr>
        <p:grpSpPr bwMode="auto">
          <a:xfrm>
            <a:off x="2786063" y="5343525"/>
            <a:ext cx="1676400" cy="1147763"/>
            <a:chOff x="1632" y="3366"/>
            <a:chExt cx="1056" cy="723"/>
          </a:xfrm>
        </p:grpSpPr>
        <p:sp>
          <p:nvSpPr>
            <p:cNvPr id="397331" name="Text Box 3091"/>
            <p:cNvSpPr txBox="1">
              <a:spLocks noChangeArrowheads="1"/>
            </p:cNvSpPr>
            <p:nvPr/>
          </p:nvSpPr>
          <p:spPr bwMode="auto">
            <a:xfrm>
              <a:off x="1632" y="3714"/>
              <a:ext cx="1056" cy="375"/>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En el límite:</a:t>
              </a:r>
            </a:p>
            <a:p>
              <a:pPr algn="ctr">
                <a:spcBef>
                  <a:spcPct val="0"/>
                </a:spcBef>
              </a:pPr>
              <a:r>
                <a:rPr lang="es-ES_tradnl" altLang="es-ES" sz="1600">
                  <a:solidFill>
                    <a:srgbClr val="66FF33"/>
                  </a:solidFill>
                  <a:effectLst>
                    <a:outerShdw blurRad="38100" dist="38100" dir="2700000" algn="tl">
                      <a:srgbClr val="000000"/>
                    </a:outerShdw>
                  </a:effectLst>
                </a:rPr>
                <a:t>S</a:t>
              </a:r>
              <a:r>
                <a:rPr lang="es-ES_tradnl" altLang="es-ES" sz="1600">
                  <a:solidFill>
                    <a:srgbClr val="66FF33"/>
                  </a:solidFill>
                  <a:effectLst>
                    <a:outerShdw blurRad="38100" dist="38100" dir="2700000" algn="tl">
                      <a:srgbClr val="000000"/>
                    </a:outerShdw>
                  </a:effectLst>
                  <a:sym typeface="Symbol" pitchFamily="18" charset="2"/>
                </a:rPr>
                <a:t></a:t>
              </a:r>
              <a:r>
                <a:rPr lang="es-ES_tradnl" altLang="es-ES" sz="1600">
                  <a:solidFill>
                    <a:srgbClr val="66FF33"/>
                  </a:solidFill>
                  <a:effectLst>
                    <a:outerShdw blurRad="38100" dist="38100" dir="2700000" algn="tl">
                      <a:srgbClr val="000000"/>
                    </a:outerShdw>
                  </a:effectLst>
                </a:rPr>
                <a:t>1; N</a:t>
              </a:r>
              <a:r>
                <a:rPr lang="es-ES_tradnl" altLang="es-ES" sz="1600" baseline="-25000">
                  <a:solidFill>
                    <a:srgbClr val="66FF33"/>
                  </a:solidFill>
                  <a:effectLst>
                    <a:outerShdw blurRad="38100" dist="38100" dir="2700000" algn="tl">
                      <a:srgbClr val="000000"/>
                    </a:outerShdw>
                  </a:effectLst>
                </a:rPr>
                <a:t>m</a:t>
              </a:r>
              <a:r>
                <a:rPr lang="es-ES_tradnl" altLang="es-ES" sz="1600">
                  <a:solidFill>
                    <a:srgbClr val="66FF33"/>
                  </a:solidFill>
                  <a:effectLst>
                    <a:outerShdw blurRad="38100" dist="38100" dir="2700000" algn="tl">
                      <a:srgbClr val="000000"/>
                    </a:outerShdw>
                  </a:effectLst>
                  <a:sym typeface="Symbol" pitchFamily="18" charset="2"/>
                </a:rPr>
                <a:t></a:t>
              </a:r>
              <a:r>
                <a:rPr lang="es-ES_tradnl" altLang="es-ES" sz="1600">
                  <a:solidFill>
                    <a:srgbClr val="66FF33"/>
                  </a:solidFill>
                  <a:effectLst>
                    <a:outerShdw blurRad="38100" dist="38100" dir="2700000" algn="tl">
                      <a:srgbClr val="000000"/>
                    </a:outerShdw>
                  </a:effectLst>
                </a:rPr>
                <a:t> 0</a:t>
              </a:r>
              <a:r>
                <a:rPr lang="es-ES_tradnl" altLang="es-ES" sz="1700" i="1">
                  <a:effectLst>
                    <a:outerShdw blurRad="38100" dist="38100" dir="2700000" algn="tl">
                      <a:srgbClr val="000000"/>
                    </a:outerShdw>
                  </a:effectLst>
                  <a:latin typeface="Arial" charset="0"/>
                </a:rPr>
                <a:t> </a:t>
              </a:r>
            </a:p>
          </p:txBody>
        </p:sp>
        <p:sp>
          <p:nvSpPr>
            <p:cNvPr id="397345" name="Rectangle 3105"/>
            <p:cNvSpPr>
              <a:spLocks noChangeArrowheads="1"/>
            </p:cNvSpPr>
            <p:nvPr/>
          </p:nvSpPr>
          <p:spPr bwMode="auto">
            <a:xfrm rot="5400000">
              <a:off x="2000" y="3498"/>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8" name="Group 3118"/>
          <p:cNvGrpSpPr>
            <a:grpSpLocks/>
          </p:cNvGrpSpPr>
          <p:nvPr/>
        </p:nvGrpSpPr>
        <p:grpSpPr bwMode="auto">
          <a:xfrm>
            <a:off x="4784725" y="5321300"/>
            <a:ext cx="1676400" cy="1169988"/>
            <a:chOff x="2891" y="3352"/>
            <a:chExt cx="1056" cy="737"/>
          </a:xfrm>
        </p:grpSpPr>
        <p:sp>
          <p:nvSpPr>
            <p:cNvPr id="397332" name="Text Box 3092"/>
            <p:cNvSpPr txBox="1">
              <a:spLocks noChangeArrowheads="1"/>
            </p:cNvSpPr>
            <p:nvPr/>
          </p:nvSpPr>
          <p:spPr bwMode="auto">
            <a:xfrm>
              <a:off x="2891" y="3714"/>
              <a:ext cx="1056" cy="375"/>
            </a:xfrm>
            <a:prstGeom prst="rect">
              <a:avLst/>
            </a:prstGeom>
            <a:solidFill>
              <a:srgbClr val="969696"/>
            </a:solidFill>
            <a:ln>
              <a:noFill/>
            </a:ln>
            <a:effectLst/>
            <a:scene3d>
              <a:camera prst="legacyObliqueTopRight"/>
              <a:lightRig rig="legacyFlat3" dir="b"/>
            </a:scene3d>
            <a:sp3d extrusionH="163500" prstMaterial="legacyMatte">
              <a:bevelT w="13500" h="13500" prst="angle"/>
              <a:bevelB w="13500" h="13500" prst="angle"/>
              <a:extrusionClr>
                <a:srgbClr val="969696"/>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En el límite:</a:t>
              </a:r>
            </a:p>
            <a:p>
              <a:pPr algn="ctr">
                <a:spcBef>
                  <a:spcPct val="0"/>
                </a:spcBef>
              </a:pPr>
              <a:r>
                <a:rPr lang="es-ES_tradnl" altLang="es-ES" sz="1600">
                  <a:solidFill>
                    <a:srgbClr val="66FF33"/>
                  </a:solidFill>
                  <a:effectLst>
                    <a:outerShdw blurRad="38100" dist="38100" dir="2700000" algn="tl">
                      <a:srgbClr val="000000"/>
                    </a:outerShdw>
                  </a:effectLst>
                </a:rPr>
                <a:t>S</a:t>
              </a:r>
              <a:r>
                <a:rPr lang="es-ES_tradnl" altLang="es-ES" sz="1600">
                  <a:solidFill>
                    <a:srgbClr val="66FF33"/>
                  </a:solidFill>
                  <a:effectLst>
                    <a:outerShdw blurRad="38100" dist="38100" dir="2700000" algn="tl">
                      <a:srgbClr val="000000"/>
                    </a:outerShdw>
                  </a:effectLst>
                  <a:sym typeface="Symbol" pitchFamily="18" charset="2"/>
                </a:rPr>
                <a:t></a:t>
              </a:r>
              <a:r>
                <a:rPr lang="es-ES_tradnl" altLang="es-ES" sz="1600">
                  <a:solidFill>
                    <a:srgbClr val="66FF33"/>
                  </a:solidFill>
                  <a:effectLst>
                    <a:outerShdw blurRad="38100" dist="38100" dir="2700000" algn="tl">
                      <a:srgbClr val="000000"/>
                    </a:outerShdw>
                  </a:effectLst>
                </a:rPr>
                <a:t>0; N</a:t>
              </a:r>
              <a:r>
                <a:rPr lang="es-ES_tradnl" altLang="es-ES" sz="1600" baseline="-25000">
                  <a:solidFill>
                    <a:srgbClr val="66FF33"/>
                  </a:solidFill>
                  <a:effectLst>
                    <a:outerShdw blurRad="38100" dist="38100" dir="2700000" algn="tl">
                      <a:srgbClr val="000000"/>
                    </a:outerShdw>
                  </a:effectLst>
                </a:rPr>
                <a:t>m</a:t>
              </a:r>
              <a:r>
                <a:rPr lang="es-ES_tradnl" altLang="es-ES" sz="1600">
                  <a:solidFill>
                    <a:srgbClr val="66FF33"/>
                  </a:solidFill>
                  <a:effectLst>
                    <a:outerShdw blurRad="38100" dist="38100" dir="2700000" algn="tl">
                      <a:srgbClr val="000000"/>
                    </a:outerShdw>
                  </a:effectLst>
                  <a:sym typeface="Symbol" pitchFamily="18" charset="2"/>
                </a:rPr>
                <a:t></a:t>
              </a:r>
              <a:r>
                <a:rPr lang="es-ES_tradnl" altLang="es-ES" sz="1600">
                  <a:solidFill>
                    <a:srgbClr val="66FF33"/>
                  </a:solidFill>
                  <a:effectLst>
                    <a:outerShdw blurRad="38100" dist="38100" dir="2700000" algn="tl">
                      <a:srgbClr val="000000"/>
                    </a:outerShdw>
                  </a:effectLst>
                </a:rPr>
                <a:t> N</a:t>
              </a:r>
              <a:r>
                <a:rPr lang="es-ES_tradnl" altLang="es-ES" sz="1600" baseline="-25000">
                  <a:solidFill>
                    <a:srgbClr val="66FF33"/>
                  </a:solidFill>
                  <a:effectLst>
                    <a:outerShdw blurRad="38100" dist="38100" dir="2700000" algn="tl">
                      <a:srgbClr val="000000"/>
                    </a:outerShdw>
                  </a:effectLst>
                </a:rPr>
                <a:t>s</a:t>
              </a:r>
              <a:r>
                <a:rPr lang="es-ES_tradnl" altLang="es-ES" sz="1700" i="1">
                  <a:effectLst>
                    <a:outerShdw blurRad="38100" dist="38100" dir="2700000" algn="tl">
                      <a:srgbClr val="000000"/>
                    </a:outerShdw>
                  </a:effectLst>
                  <a:latin typeface="Arial" charset="0"/>
                </a:rPr>
                <a:t> </a:t>
              </a:r>
            </a:p>
          </p:txBody>
        </p:sp>
        <p:sp>
          <p:nvSpPr>
            <p:cNvPr id="397346" name="Rectangle 3106"/>
            <p:cNvSpPr>
              <a:spLocks noChangeArrowheads="1"/>
            </p:cNvSpPr>
            <p:nvPr/>
          </p:nvSpPr>
          <p:spPr bwMode="auto">
            <a:xfrm rot="5400000">
              <a:off x="3250" y="3484"/>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61" name="Group 3121"/>
          <p:cNvGrpSpPr>
            <a:grpSpLocks/>
          </p:cNvGrpSpPr>
          <p:nvPr/>
        </p:nvGrpSpPr>
        <p:grpSpPr bwMode="auto">
          <a:xfrm>
            <a:off x="228600" y="6003925"/>
            <a:ext cx="2557463" cy="396875"/>
            <a:chOff x="144" y="3782"/>
            <a:chExt cx="1611" cy="250"/>
          </a:xfrm>
        </p:grpSpPr>
        <p:sp>
          <p:nvSpPr>
            <p:cNvPr id="397333" name="Text Box 3093"/>
            <p:cNvSpPr txBox="1">
              <a:spLocks noChangeArrowheads="1"/>
            </p:cNvSpPr>
            <p:nvPr/>
          </p:nvSpPr>
          <p:spPr bwMode="auto">
            <a:xfrm>
              <a:off x="144" y="3782"/>
              <a:ext cx="1197" cy="250"/>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rotor</a:t>
              </a:r>
              <a:r>
                <a:rPr lang="es-ES_tradnl" altLang="es-ES" sz="2000">
                  <a:effectLst>
                    <a:outerShdw blurRad="38100" dist="38100" dir="2700000" algn="tl">
                      <a:srgbClr val="000000"/>
                    </a:outerShdw>
                  </a:effectLst>
                  <a:sym typeface="Symbol" pitchFamily="18" charset="2"/>
                </a:rPr>
                <a:t>  </a:t>
              </a: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estator</a:t>
              </a:r>
              <a:r>
                <a:rPr lang="es-ES_tradnl" altLang="es-ES" sz="1700" i="1">
                  <a:effectLst>
                    <a:outerShdw blurRad="38100" dist="38100" dir="2700000" algn="tl">
                      <a:srgbClr val="000000"/>
                    </a:outerShdw>
                  </a:effectLst>
                  <a:latin typeface="Arial" charset="0"/>
                </a:rPr>
                <a:t> </a:t>
              </a:r>
            </a:p>
          </p:txBody>
        </p:sp>
        <p:sp>
          <p:nvSpPr>
            <p:cNvPr id="397348" name="AutoShape 3108"/>
            <p:cNvSpPr>
              <a:spLocks noChangeArrowheads="1"/>
            </p:cNvSpPr>
            <p:nvPr/>
          </p:nvSpPr>
          <p:spPr bwMode="auto">
            <a:xfrm>
              <a:off x="1371" y="3792"/>
              <a:ext cx="384" cy="192"/>
            </a:xfrm>
            <a:prstGeom prst="leftArrow">
              <a:avLst>
                <a:gd name="adj1" fmla="val 50000"/>
                <a:gd name="adj2" fmla="val 64583"/>
              </a:avLst>
            </a:prstGeom>
            <a:solidFill>
              <a:srgbClr val="FFFFFF"/>
            </a:soli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9" name="Group 3119"/>
          <p:cNvGrpSpPr>
            <a:grpSpLocks/>
          </p:cNvGrpSpPr>
          <p:nvPr/>
        </p:nvGrpSpPr>
        <p:grpSpPr bwMode="auto">
          <a:xfrm>
            <a:off x="6461125" y="5972175"/>
            <a:ext cx="2454275" cy="396875"/>
            <a:chOff x="3947" y="3762"/>
            <a:chExt cx="1546" cy="250"/>
          </a:xfrm>
        </p:grpSpPr>
        <p:sp>
          <p:nvSpPr>
            <p:cNvPr id="397335" name="Text Box 3095"/>
            <p:cNvSpPr txBox="1">
              <a:spLocks noChangeArrowheads="1"/>
            </p:cNvSpPr>
            <p:nvPr/>
          </p:nvSpPr>
          <p:spPr bwMode="auto">
            <a:xfrm>
              <a:off x="4353" y="3762"/>
              <a:ext cx="1140" cy="250"/>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rotor</a:t>
              </a:r>
              <a:r>
                <a:rPr lang="es-ES_tradnl" altLang="es-ES" sz="2000">
                  <a:effectLst>
                    <a:outerShdw blurRad="38100" dist="38100" dir="2700000" algn="tl">
                      <a:srgbClr val="000000"/>
                    </a:outerShdw>
                  </a:effectLst>
                  <a:sym typeface="Symbol" pitchFamily="18" charset="2"/>
                </a:rPr>
                <a:t>0</a:t>
              </a:r>
              <a:endParaRPr lang="es-ES_tradnl" altLang="es-ES" sz="1600" baseline="-25000">
                <a:effectLst>
                  <a:outerShdw blurRad="38100" dist="38100" dir="2700000" algn="tl">
                    <a:srgbClr val="000000"/>
                  </a:outerShdw>
                </a:effectLst>
              </a:endParaRPr>
            </a:p>
          </p:txBody>
        </p:sp>
        <p:sp>
          <p:nvSpPr>
            <p:cNvPr id="397349" name="AutoShape 3109"/>
            <p:cNvSpPr>
              <a:spLocks noChangeArrowheads="1"/>
            </p:cNvSpPr>
            <p:nvPr/>
          </p:nvSpPr>
          <p:spPr bwMode="auto">
            <a:xfrm rot="10800000">
              <a:off x="3947" y="3792"/>
              <a:ext cx="384" cy="192"/>
            </a:xfrm>
            <a:prstGeom prst="leftArrow">
              <a:avLst>
                <a:gd name="adj1" fmla="val 50000"/>
                <a:gd name="adj2" fmla="val 64583"/>
              </a:avLst>
            </a:prstGeom>
            <a:solidFill>
              <a:srgbClr val="FFFFFF"/>
            </a:soli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5" name="Group 3115"/>
          <p:cNvGrpSpPr>
            <a:grpSpLocks/>
          </p:cNvGrpSpPr>
          <p:nvPr/>
        </p:nvGrpSpPr>
        <p:grpSpPr bwMode="auto">
          <a:xfrm>
            <a:off x="1871663" y="4411663"/>
            <a:ext cx="2590800" cy="1165225"/>
            <a:chOff x="1056" y="2779"/>
            <a:chExt cx="1632" cy="734"/>
          </a:xfrm>
        </p:grpSpPr>
        <p:sp>
          <p:nvSpPr>
            <p:cNvPr id="397330" name="Text Box 3090"/>
            <p:cNvSpPr txBox="1">
              <a:spLocks noChangeArrowheads="1"/>
            </p:cNvSpPr>
            <p:nvPr/>
          </p:nvSpPr>
          <p:spPr bwMode="auto">
            <a:xfrm>
              <a:off x="1056" y="3138"/>
              <a:ext cx="1632" cy="375"/>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Aumento  frecuencia inducida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43" name="Rectangle 3103"/>
            <p:cNvSpPr>
              <a:spLocks noChangeArrowheads="1"/>
            </p:cNvSpPr>
            <p:nvPr/>
          </p:nvSpPr>
          <p:spPr bwMode="auto">
            <a:xfrm rot="5400000">
              <a:off x="2004" y="2911"/>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6" name="Group 3116"/>
          <p:cNvGrpSpPr>
            <a:grpSpLocks/>
          </p:cNvGrpSpPr>
          <p:nvPr/>
        </p:nvGrpSpPr>
        <p:grpSpPr bwMode="auto">
          <a:xfrm>
            <a:off x="4783138" y="4375150"/>
            <a:ext cx="2586037" cy="1187450"/>
            <a:chOff x="2890" y="2756"/>
            <a:chExt cx="1629" cy="748"/>
          </a:xfrm>
        </p:grpSpPr>
        <p:sp>
          <p:nvSpPr>
            <p:cNvPr id="397329" name="Text Box 3089"/>
            <p:cNvSpPr txBox="1">
              <a:spLocks noChangeArrowheads="1"/>
            </p:cNvSpPr>
            <p:nvPr/>
          </p:nvSpPr>
          <p:spPr bwMode="auto">
            <a:xfrm>
              <a:off x="2890" y="3129"/>
              <a:ext cx="1629" cy="375"/>
            </a:xfrm>
            <a:prstGeom prst="rect">
              <a:avLst/>
            </a:prstGeom>
            <a:solidFill>
              <a:srgbClr val="969696"/>
            </a:solidFill>
            <a:ln>
              <a:noFill/>
            </a:ln>
            <a:effectLst/>
            <a:scene3d>
              <a:camera prst="legacyObliqueTopRight"/>
              <a:lightRig rig="legacyFlat3" dir="b"/>
            </a:scene3d>
            <a:sp3d extrusionH="163500" prstMaterial="legacyMatte">
              <a:bevelT w="13500" h="13500" prst="angle"/>
              <a:bevelB w="13500" h="13500" prst="angle"/>
              <a:extrusionClr>
                <a:srgbClr val="969696"/>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Disminución frecuencia inducida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44" name="Rectangle 3104"/>
            <p:cNvSpPr>
              <a:spLocks noChangeArrowheads="1"/>
            </p:cNvSpPr>
            <p:nvPr/>
          </p:nvSpPr>
          <p:spPr bwMode="auto">
            <a:xfrm rot="5400000">
              <a:off x="3245" y="2888"/>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3" name="Group 3113"/>
          <p:cNvGrpSpPr>
            <a:grpSpLocks/>
          </p:cNvGrpSpPr>
          <p:nvPr/>
        </p:nvGrpSpPr>
        <p:grpSpPr bwMode="auto">
          <a:xfrm>
            <a:off x="2024063" y="3479800"/>
            <a:ext cx="2438400" cy="1182688"/>
            <a:chOff x="1152" y="2192"/>
            <a:chExt cx="1536" cy="745"/>
          </a:xfrm>
        </p:grpSpPr>
        <p:sp>
          <p:nvSpPr>
            <p:cNvPr id="397326" name="Text Box 3086"/>
            <p:cNvSpPr txBox="1">
              <a:spLocks noChangeArrowheads="1"/>
            </p:cNvSpPr>
            <p:nvPr/>
          </p:nvSpPr>
          <p:spPr bwMode="auto">
            <a:xfrm>
              <a:off x="1152" y="2562"/>
              <a:ext cx="1536" cy="375"/>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&gt; velocidad relativa campo respecto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41" name="Rectangle 3101"/>
            <p:cNvSpPr>
              <a:spLocks noChangeArrowheads="1"/>
            </p:cNvSpPr>
            <p:nvPr/>
          </p:nvSpPr>
          <p:spPr bwMode="auto">
            <a:xfrm rot="5400000">
              <a:off x="2017" y="2324"/>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4" name="Group 3114"/>
          <p:cNvGrpSpPr>
            <a:grpSpLocks/>
          </p:cNvGrpSpPr>
          <p:nvPr/>
        </p:nvGrpSpPr>
        <p:grpSpPr bwMode="auto">
          <a:xfrm>
            <a:off x="4826000" y="3459163"/>
            <a:ext cx="2455863" cy="1203325"/>
            <a:chOff x="2917" y="2179"/>
            <a:chExt cx="1547" cy="758"/>
          </a:xfrm>
        </p:grpSpPr>
        <p:sp>
          <p:nvSpPr>
            <p:cNvPr id="397327" name="Text Box 3087"/>
            <p:cNvSpPr txBox="1">
              <a:spLocks noChangeArrowheads="1"/>
            </p:cNvSpPr>
            <p:nvPr/>
          </p:nvSpPr>
          <p:spPr bwMode="auto">
            <a:xfrm>
              <a:off x="2917" y="2562"/>
              <a:ext cx="1547" cy="375"/>
            </a:xfrm>
            <a:prstGeom prst="rect">
              <a:avLst/>
            </a:prstGeom>
            <a:solidFill>
              <a:srgbClr val="969696"/>
            </a:solidFill>
            <a:ln>
              <a:noFill/>
            </a:ln>
            <a:effectLst/>
            <a:scene3d>
              <a:camera prst="legacyObliqueTopRight"/>
              <a:lightRig rig="legacyFlat3" dir="b"/>
            </a:scene3d>
            <a:sp3d extrusionH="163500" prstMaterial="legacyMatte">
              <a:bevelT w="13500" h="13500" prst="angle"/>
              <a:bevelB w="13500" h="13500" prst="angle"/>
              <a:extrusionClr>
                <a:srgbClr val="969696"/>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&lt; velocidad relativa campo respecto rotor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42" name="Rectangle 3102"/>
            <p:cNvSpPr>
              <a:spLocks noChangeArrowheads="1"/>
            </p:cNvSpPr>
            <p:nvPr/>
          </p:nvSpPr>
          <p:spPr bwMode="auto">
            <a:xfrm rot="5400000">
              <a:off x="3231" y="2311"/>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2" name="Group 3112"/>
          <p:cNvGrpSpPr>
            <a:grpSpLocks/>
          </p:cNvGrpSpPr>
          <p:nvPr/>
        </p:nvGrpSpPr>
        <p:grpSpPr bwMode="auto">
          <a:xfrm>
            <a:off x="4767263" y="2570163"/>
            <a:ext cx="1752600" cy="1177925"/>
            <a:chOff x="2880" y="1619"/>
            <a:chExt cx="1104" cy="742"/>
          </a:xfrm>
        </p:grpSpPr>
        <p:sp>
          <p:nvSpPr>
            <p:cNvPr id="397324" name="Text Box 3084"/>
            <p:cNvSpPr txBox="1">
              <a:spLocks noChangeArrowheads="1"/>
            </p:cNvSpPr>
            <p:nvPr/>
          </p:nvSpPr>
          <p:spPr bwMode="auto">
            <a:xfrm>
              <a:off x="2880" y="1986"/>
              <a:ext cx="1104" cy="375"/>
            </a:xfrm>
            <a:prstGeom prst="rect">
              <a:avLst/>
            </a:prstGeom>
            <a:solidFill>
              <a:srgbClr val="969696"/>
            </a:solidFill>
            <a:ln>
              <a:noFill/>
            </a:ln>
            <a:effectLst/>
            <a:scene3d>
              <a:camera prst="legacyObliqueTopRight"/>
              <a:lightRig rig="legacyFlat3" dir="b"/>
            </a:scene3d>
            <a:sp3d extrusionH="163500" prstMaterial="legacyMatte">
              <a:bevelT w="13500" h="13500" prst="angle"/>
              <a:bevelB w="13500" h="13500" prst="angle"/>
              <a:extrusionClr>
                <a:srgbClr val="969696"/>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Aumento</a:t>
              </a:r>
            </a:p>
            <a:p>
              <a:pPr algn="ctr">
                <a:spcBef>
                  <a:spcPct val="0"/>
                </a:spcBef>
              </a:pPr>
              <a:r>
                <a:rPr lang="es-ES_tradnl" altLang="es-ES" sz="1600">
                  <a:effectLst>
                    <a:outerShdw blurRad="38100" dist="38100" dir="2700000" algn="tl">
                      <a:srgbClr val="000000"/>
                    </a:outerShdw>
                  </a:effectLst>
                </a:rPr>
                <a:t>velocidad giro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40" name="Rectangle 3100"/>
            <p:cNvSpPr>
              <a:spLocks noChangeArrowheads="1"/>
            </p:cNvSpPr>
            <p:nvPr/>
          </p:nvSpPr>
          <p:spPr bwMode="auto">
            <a:xfrm rot="5400000">
              <a:off x="3237" y="1751"/>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1" name="Group 3111"/>
          <p:cNvGrpSpPr>
            <a:grpSpLocks/>
          </p:cNvGrpSpPr>
          <p:nvPr/>
        </p:nvGrpSpPr>
        <p:grpSpPr bwMode="auto">
          <a:xfrm>
            <a:off x="2786063" y="2590800"/>
            <a:ext cx="1676400" cy="1157288"/>
            <a:chOff x="1632" y="1632"/>
            <a:chExt cx="1056" cy="729"/>
          </a:xfrm>
        </p:grpSpPr>
        <p:sp>
          <p:nvSpPr>
            <p:cNvPr id="397325" name="Text Box 3085"/>
            <p:cNvSpPr txBox="1">
              <a:spLocks noChangeArrowheads="1"/>
            </p:cNvSpPr>
            <p:nvPr/>
          </p:nvSpPr>
          <p:spPr bwMode="auto">
            <a:xfrm>
              <a:off x="1632" y="1986"/>
              <a:ext cx="1056" cy="375"/>
            </a:xfrm>
            <a:prstGeom prst="rect">
              <a:avLst/>
            </a:prstGeom>
            <a:solidFill>
              <a:srgbClr val="FF9900"/>
            </a:solidFill>
            <a:ln>
              <a:noFill/>
            </a:ln>
            <a:effectLst/>
            <a:scene3d>
              <a:camera prst="legacyObliqueTopRight"/>
              <a:lightRig rig="legacyFlat3" dir="b"/>
            </a:scene3d>
            <a:sp3d extrusionH="163500" prstMaterial="legacyMatte">
              <a:bevelT w="13500" h="13500" prst="angle"/>
              <a:bevelB w="13500" h="13500" prst="angle"/>
              <a:extrusionClr>
                <a:srgbClr val="FF99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Reducción </a:t>
              </a:r>
            </a:p>
            <a:p>
              <a:pPr algn="ctr">
                <a:spcBef>
                  <a:spcPct val="0"/>
                </a:spcBef>
              </a:pPr>
              <a:r>
                <a:rPr lang="es-ES_tradnl" altLang="es-ES" sz="1600">
                  <a:effectLst>
                    <a:outerShdw blurRad="38100" dist="38100" dir="2700000" algn="tl">
                      <a:srgbClr val="000000"/>
                    </a:outerShdw>
                  </a:effectLst>
                </a:rPr>
                <a:t>velocidad giro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7338" name="Rectangle 3098"/>
            <p:cNvSpPr>
              <a:spLocks noChangeArrowheads="1"/>
            </p:cNvSpPr>
            <p:nvPr/>
          </p:nvSpPr>
          <p:spPr bwMode="auto">
            <a:xfrm rot="5400000">
              <a:off x="2021" y="1764"/>
              <a:ext cx="368" cy="103"/>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7350" name="Group 3110"/>
          <p:cNvGrpSpPr>
            <a:grpSpLocks/>
          </p:cNvGrpSpPr>
          <p:nvPr/>
        </p:nvGrpSpPr>
        <p:grpSpPr bwMode="auto">
          <a:xfrm>
            <a:off x="2405063" y="1946275"/>
            <a:ext cx="3810000" cy="839788"/>
            <a:chOff x="1392" y="1226"/>
            <a:chExt cx="2400" cy="529"/>
          </a:xfrm>
        </p:grpSpPr>
        <p:sp>
          <p:nvSpPr>
            <p:cNvPr id="397337" name="Rectangle 3097"/>
            <p:cNvSpPr>
              <a:spLocks noChangeArrowheads="1"/>
            </p:cNvSpPr>
            <p:nvPr/>
          </p:nvSpPr>
          <p:spPr bwMode="auto">
            <a:xfrm>
              <a:off x="1392" y="1437"/>
              <a:ext cx="528" cy="96"/>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sp>
          <p:nvSpPr>
            <p:cNvPr id="397323" name="Text Box 3083"/>
            <p:cNvSpPr txBox="1">
              <a:spLocks noChangeArrowheads="1"/>
            </p:cNvSpPr>
            <p:nvPr/>
          </p:nvSpPr>
          <p:spPr bwMode="auto">
            <a:xfrm>
              <a:off x="1872" y="1226"/>
              <a:ext cx="1920" cy="529"/>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La misma que la velocidad relativa del campo respecto al rotor (S)</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7350"/>
                                        </p:tgtEl>
                                        <p:attrNameLst>
                                          <p:attrName>style.visibility</p:attrName>
                                        </p:attrNameLst>
                                      </p:cBhvr>
                                      <p:to>
                                        <p:strVal val="visible"/>
                                      </p:to>
                                    </p:set>
                                    <p:animEffect transition="in" filter="dissolve">
                                      <p:cBhvr>
                                        <p:cTn id="7" dur="500"/>
                                        <p:tgtEl>
                                          <p:spTgt spid="397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7351"/>
                                        </p:tgtEl>
                                        <p:attrNameLst>
                                          <p:attrName>style.visibility</p:attrName>
                                        </p:attrNameLst>
                                      </p:cBhvr>
                                      <p:to>
                                        <p:strVal val="visible"/>
                                      </p:to>
                                    </p:set>
                                    <p:animEffect transition="in" filter="dissolve">
                                      <p:cBhvr>
                                        <p:cTn id="12" dur="500"/>
                                        <p:tgtEl>
                                          <p:spTgt spid="3973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7353"/>
                                        </p:tgtEl>
                                        <p:attrNameLst>
                                          <p:attrName>style.visibility</p:attrName>
                                        </p:attrNameLst>
                                      </p:cBhvr>
                                      <p:to>
                                        <p:strVal val="visible"/>
                                      </p:to>
                                    </p:set>
                                    <p:animEffect transition="in" filter="dissolve">
                                      <p:cBhvr>
                                        <p:cTn id="17" dur="500"/>
                                        <p:tgtEl>
                                          <p:spTgt spid="397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7355"/>
                                        </p:tgtEl>
                                        <p:attrNameLst>
                                          <p:attrName>style.visibility</p:attrName>
                                        </p:attrNameLst>
                                      </p:cBhvr>
                                      <p:to>
                                        <p:strVal val="visible"/>
                                      </p:to>
                                    </p:set>
                                    <p:animEffect transition="in" filter="dissolve">
                                      <p:cBhvr>
                                        <p:cTn id="22" dur="500"/>
                                        <p:tgtEl>
                                          <p:spTgt spid="3973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97357"/>
                                        </p:tgtEl>
                                        <p:attrNameLst>
                                          <p:attrName>style.visibility</p:attrName>
                                        </p:attrNameLst>
                                      </p:cBhvr>
                                      <p:to>
                                        <p:strVal val="visible"/>
                                      </p:to>
                                    </p:set>
                                    <p:animEffect transition="in" filter="dissolve">
                                      <p:cBhvr>
                                        <p:cTn id="27" dur="500"/>
                                        <p:tgtEl>
                                          <p:spTgt spid="3973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97361"/>
                                        </p:tgtEl>
                                        <p:attrNameLst>
                                          <p:attrName>style.visibility</p:attrName>
                                        </p:attrNameLst>
                                      </p:cBhvr>
                                      <p:to>
                                        <p:strVal val="visible"/>
                                      </p:to>
                                    </p:set>
                                    <p:animEffect transition="in" filter="dissolve">
                                      <p:cBhvr>
                                        <p:cTn id="32" dur="500"/>
                                        <p:tgtEl>
                                          <p:spTgt spid="3973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97352"/>
                                        </p:tgtEl>
                                        <p:attrNameLst>
                                          <p:attrName>style.visibility</p:attrName>
                                        </p:attrNameLst>
                                      </p:cBhvr>
                                      <p:to>
                                        <p:strVal val="visible"/>
                                      </p:to>
                                    </p:set>
                                    <p:animEffect transition="in" filter="dissolve">
                                      <p:cBhvr>
                                        <p:cTn id="37" dur="500"/>
                                        <p:tgtEl>
                                          <p:spTgt spid="3973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97354"/>
                                        </p:tgtEl>
                                        <p:attrNameLst>
                                          <p:attrName>style.visibility</p:attrName>
                                        </p:attrNameLst>
                                      </p:cBhvr>
                                      <p:to>
                                        <p:strVal val="visible"/>
                                      </p:to>
                                    </p:set>
                                    <p:animEffect transition="in" filter="dissolve">
                                      <p:cBhvr>
                                        <p:cTn id="42" dur="500"/>
                                        <p:tgtEl>
                                          <p:spTgt spid="39735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97356"/>
                                        </p:tgtEl>
                                        <p:attrNameLst>
                                          <p:attrName>style.visibility</p:attrName>
                                        </p:attrNameLst>
                                      </p:cBhvr>
                                      <p:to>
                                        <p:strVal val="visible"/>
                                      </p:to>
                                    </p:set>
                                    <p:animEffect transition="in" filter="dissolve">
                                      <p:cBhvr>
                                        <p:cTn id="47" dur="500"/>
                                        <p:tgtEl>
                                          <p:spTgt spid="3973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97358"/>
                                        </p:tgtEl>
                                        <p:attrNameLst>
                                          <p:attrName>style.visibility</p:attrName>
                                        </p:attrNameLst>
                                      </p:cBhvr>
                                      <p:to>
                                        <p:strVal val="visible"/>
                                      </p:to>
                                    </p:set>
                                    <p:animEffect transition="in" filter="dissolve">
                                      <p:cBhvr>
                                        <p:cTn id="52" dur="500"/>
                                        <p:tgtEl>
                                          <p:spTgt spid="39735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397359"/>
                                        </p:tgtEl>
                                        <p:attrNameLst>
                                          <p:attrName>style.visibility</p:attrName>
                                        </p:attrNameLst>
                                      </p:cBhvr>
                                      <p:to>
                                        <p:strVal val="visible"/>
                                      </p:to>
                                    </p:set>
                                    <p:animEffect transition="in" filter="dissolve">
                                      <p:cBhvr>
                                        <p:cTn id="57" dur="500"/>
                                        <p:tgtEl>
                                          <p:spTgt spid="397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ChangeArrowheads="1"/>
          </p:cNvSpPr>
          <p:nvPr/>
        </p:nvSpPr>
        <p:spPr bwMode="auto">
          <a:xfrm>
            <a:off x="76200" y="760413"/>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7.13. Frecuencia en el rotor de las máquinas asíncronas II</a:t>
            </a:r>
            <a:endParaRPr lang="es-ES_tradnl" altLang="es-ES" sz="4000" b="0">
              <a:latin typeface="Tahoma" pitchFamily="34" charset="0"/>
            </a:endParaRPr>
          </a:p>
        </p:txBody>
      </p:sp>
      <p:grpSp>
        <p:nvGrpSpPr>
          <p:cNvPr id="398397" name="Group 61"/>
          <p:cNvGrpSpPr>
            <a:grpSpLocks/>
          </p:cNvGrpSpPr>
          <p:nvPr/>
        </p:nvGrpSpPr>
        <p:grpSpPr bwMode="auto">
          <a:xfrm>
            <a:off x="899592" y="3411538"/>
            <a:ext cx="4219575" cy="885825"/>
            <a:chOff x="624" y="2149"/>
            <a:chExt cx="2658" cy="558"/>
          </a:xfrm>
        </p:grpSpPr>
        <p:sp>
          <p:nvSpPr>
            <p:cNvPr id="398375" name="Text Box 39"/>
            <p:cNvSpPr txBox="1">
              <a:spLocks noChangeArrowheads="1"/>
            </p:cNvSpPr>
            <p:nvPr/>
          </p:nvSpPr>
          <p:spPr bwMode="auto">
            <a:xfrm>
              <a:off x="624" y="2149"/>
              <a:ext cx="1008" cy="558"/>
            </a:xfrm>
            <a:prstGeom prst="rect">
              <a:avLst/>
            </a:prstGeom>
            <a:solidFill>
              <a:srgbClr val="008000"/>
            </a:solidFill>
            <a:ln>
              <a:noFill/>
            </a:ln>
            <a:effectLst/>
            <a:scene3d>
              <a:camera prst="legacyObliqueTopRight"/>
              <a:lightRig rig="legacyFlat3" dir="b"/>
            </a:scene3d>
            <a:sp3d extrusionH="1635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GIRO EN VACÍO: </a:t>
              </a:r>
            </a:p>
            <a:p>
              <a:pPr algn="ctr">
                <a:spcBef>
                  <a:spcPct val="0"/>
                </a:spcBef>
              </a:pP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m</a:t>
              </a:r>
              <a:r>
                <a:rPr lang="es-ES_tradnl" altLang="es-ES" sz="2000">
                  <a:effectLst>
                    <a:outerShdw blurRad="38100" dist="38100" dir="2700000" algn="tl">
                      <a:srgbClr val="000000"/>
                    </a:outerShdw>
                  </a:effectLst>
                  <a:sym typeface="Symbol" pitchFamily="18" charset="2"/>
                </a:rPr>
                <a:t> N</a:t>
              </a:r>
              <a:r>
                <a:rPr lang="es-ES_tradnl" altLang="es-ES" sz="2000" baseline="-25000">
                  <a:effectLst>
                    <a:outerShdw blurRad="38100" dist="38100" dir="2700000" algn="tl">
                      <a:srgbClr val="000000"/>
                    </a:outerShdw>
                  </a:effectLst>
                  <a:sym typeface="Symbol" pitchFamily="18" charset="2"/>
                </a:rPr>
                <a:t>S</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8377" name="Text Box 41"/>
            <p:cNvSpPr txBox="1">
              <a:spLocks noChangeArrowheads="1"/>
            </p:cNvSpPr>
            <p:nvPr/>
          </p:nvSpPr>
          <p:spPr bwMode="auto">
            <a:xfrm>
              <a:off x="2034" y="2262"/>
              <a:ext cx="1248" cy="269"/>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rotor</a:t>
              </a:r>
              <a:r>
                <a:rPr lang="es-ES_tradnl" altLang="es-ES" sz="2200">
                  <a:effectLst>
                    <a:outerShdw blurRad="38100" dist="38100" dir="2700000" algn="tl">
                      <a:srgbClr val="000000"/>
                    </a:outerShdw>
                  </a:effectLst>
                  <a:sym typeface="Symbol" pitchFamily="18" charset="2"/>
                </a:rPr>
                <a:t>0</a:t>
              </a:r>
              <a:r>
                <a:rPr lang="es-ES_tradnl" altLang="es-ES" sz="1700" i="1">
                  <a:effectLst>
                    <a:outerShdw blurRad="38100" dist="38100" dir="2700000" algn="tl">
                      <a:srgbClr val="000000"/>
                    </a:outerShdw>
                  </a:effectLst>
                  <a:latin typeface="Arial" charset="0"/>
                </a:rPr>
                <a:t> </a:t>
              </a:r>
            </a:p>
          </p:txBody>
        </p:sp>
        <p:sp>
          <p:nvSpPr>
            <p:cNvPr id="398378" name="AutoShape 42"/>
            <p:cNvSpPr>
              <a:spLocks noChangeArrowheads="1"/>
            </p:cNvSpPr>
            <p:nvPr/>
          </p:nvSpPr>
          <p:spPr bwMode="auto">
            <a:xfrm rot="10800000">
              <a:off x="1630" y="2291"/>
              <a:ext cx="384" cy="192"/>
            </a:xfrm>
            <a:prstGeom prst="leftArrow">
              <a:avLst>
                <a:gd name="adj1" fmla="val 50000"/>
                <a:gd name="adj2" fmla="val 64583"/>
              </a:avLst>
            </a:prstGeom>
            <a:solidFill>
              <a:srgbClr val="FFFFFF"/>
            </a:soli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8396" name="Group 60"/>
          <p:cNvGrpSpPr>
            <a:grpSpLocks/>
          </p:cNvGrpSpPr>
          <p:nvPr/>
        </p:nvGrpSpPr>
        <p:grpSpPr bwMode="auto">
          <a:xfrm>
            <a:off x="899592" y="2284413"/>
            <a:ext cx="4224338" cy="885825"/>
            <a:chOff x="624" y="1439"/>
            <a:chExt cx="2661" cy="558"/>
          </a:xfrm>
        </p:grpSpPr>
        <p:sp>
          <p:nvSpPr>
            <p:cNvPr id="398374" name="Text Box 38"/>
            <p:cNvSpPr txBox="1">
              <a:spLocks noChangeArrowheads="1"/>
            </p:cNvSpPr>
            <p:nvPr/>
          </p:nvSpPr>
          <p:spPr bwMode="auto">
            <a:xfrm>
              <a:off x="624" y="1439"/>
              <a:ext cx="1008" cy="558"/>
            </a:xfrm>
            <a:prstGeom prst="rect">
              <a:avLst/>
            </a:prstGeom>
            <a:solidFill>
              <a:srgbClr val="CC0099"/>
            </a:solidFill>
            <a:ln>
              <a:noFill/>
            </a:ln>
            <a:effectLst/>
            <a:scene3d>
              <a:camera prst="legacyObliqueTopRight"/>
              <a:lightRig rig="legacyFlat3" dir="b"/>
            </a:scene3d>
            <a:sp3d extrusionH="1635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ROTOR BLOQUEADO: </a:t>
              </a: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m</a:t>
              </a:r>
              <a:r>
                <a:rPr lang="es-ES_tradnl" altLang="es-ES" sz="2000">
                  <a:effectLst>
                    <a:outerShdw blurRad="38100" dist="38100" dir="2700000" algn="tl">
                      <a:srgbClr val="000000"/>
                    </a:outerShdw>
                  </a:effectLst>
                </a:rPr>
                <a:t>=0</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398380" name="Text Box 44"/>
            <p:cNvSpPr txBox="1">
              <a:spLocks noChangeArrowheads="1"/>
            </p:cNvSpPr>
            <p:nvPr/>
          </p:nvSpPr>
          <p:spPr bwMode="auto">
            <a:xfrm>
              <a:off x="2047" y="1555"/>
              <a:ext cx="1238" cy="269"/>
            </a:xfrm>
            <a:prstGeom prst="rect">
              <a:avLst/>
            </a:prstGeom>
            <a:solidFill>
              <a:srgbClr val="FF0000"/>
            </a:solidFill>
            <a:ln>
              <a:noFill/>
            </a:ln>
            <a:effectLst/>
            <a:scene3d>
              <a:camera prst="legacyObliqueTopRight"/>
              <a:lightRig rig="legacyFlat3" dir="b"/>
            </a:scene3d>
            <a:sp3d extrusionH="1635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rotor</a:t>
              </a:r>
              <a:r>
                <a:rPr lang="es-ES_tradnl" altLang="es-ES" sz="2200">
                  <a:effectLst>
                    <a:outerShdw blurRad="38100" dist="38100" dir="2700000" algn="tl">
                      <a:srgbClr val="000000"/>
                    </a:outerShdw>
                  </a:effectLst>
                  <a:sym typeface="Symbol" pitchFamily="18" charset="2"/>
                </a:rPr>
                <a:t> </a:t>
              </a: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estator</a:t>
              </a:r>
              <a:endParaRPr lang="es-ES_tradnl" altLang="es-ES" sz="1600" baseline="-25000">
                <a:effectLst>
                  <a:outerShdw blurRad="38100" dist="38100" dir="2700000" algn="tl">
                    <a:srgbClr val="000000"/>
                  </a:outerShdw>
                </a:effectLst>
              </a:endParaRPr>
            </a:p>
          </p:txBody>
        </p:sp>
        <p:sp>
          <p:nvSpPr>
            <p:cNvPr id="398381" name="AutoShape 45"/>
            <p:cNvSpPr>
              <a:spLocks noChangeArrowheads="1"/>
            </p:cNvSpPr>
            <p:nvPr/>
          </p:nvSpPr>
          <p:spPr bwMode="auto">
            <a:xfrm rot="10800000">
              <a:off x="1641" y="1585"/>
              <a:ext cx="384" cy="192"/>
            </a:xfrm>
            <a:prstGeom prst="leftArrow">
              <a:avLst>
                <a:gd name="adj1" fmla="val 50000"/>
                <a:gd name="adj2" fmla="val 64583"/>
              </a:avLst>
            </a:prstGeom>
            <a:solidFill>
              <a:srgbClr val="FFFFFF"/>
            </a:solidFill>
            <a:ln w="9525">
              <a:miter lim="800000"/>
              <a:headEnd/>
              <a:tailEnd/>
            </a:ln>
            <a:effectLst/>
            <a:scene3d>
              <a:camera prst="legacyObliqueTopRight"/>
              <a:lightRig rig="legacyFlat3" dir="b"/>
            </a:scene3d>
            <a:sp3d extrusionH="49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es-ES"/>
            </a:p>
          </p:txBody>
        </p:sp>
      </p:grpSp>
      <p:grpSp>
        <p:nvGrpSpPr>
          <p:cNvPr id="398398" name="Group 62"/>
          <p:cNvGrpSpPr>
            <a:grpSpLocks/>
          </p:cNvGrpSpPr>
          <p:nvPr/>
        </p:nvGrpSpPr>
        <p:grpSpPr bwMode="auto">
          <a:xfrm>
            <a:off x="4252392" y="2332038"/>
            <a:ext cx="4191000" cy="2087562"/>
            <a:chOff x="2736" y="1469"/>
            <a:chExt cx="2640" cy="1315"/>
          </a:xfrm>
        </p:grpSpPr>
        <p:pic>
          <p:nvPicPr>
            <p:cNvPr id="398384"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1469"/>
              <a:ext cx="921" cy="13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98388" name="Group 52"/>
            <p:cNvGrpSpPr>
              <a:grpSpLocks/>
            </p:cNvGrpSpPr>
            <p:nvPr/>
          </p:nvGrpSpPr>
          <p:grpSpPr bwMode="auto">
            <a:xfrm>
              <a:off x="3600" y="1854"/>
              <a:ext cx="1776" cy="758"/>
              <a:chOff x="3600" y="1614"/>
              <a:chExt cx="1776" cy="758"/>
            </a:xfrm>
          </p:grpSpPr>
          <p:grpSp>
            <p:nvGrpSpPr>
              <p:cNvPr id="398386" name="Group 50"/>
              <p:cNvGrpSpPr>
                <a:grpSpLocks/>
              </p:cNvGrpSpPr>
              <p:nvPr/>
            </p:nvGrpSpPr>
            <p:grpSpPr bwMode="auto">
              <a:xfrm>
                <a:off x="3651" y="1614"/>
                <a:ext cx="1680" cy="336"/>
                <a:chOff x="3360" y="1632"/>
                <a:chExt cx="1680" cy="336"/>
              </a:xfrm>
            </p:grpSpPr>
            <p:sp>
              <p:nvSpPr>
                <p:cNvPr id="398385" name="Rectangle 49"/>
                <p:cNvSpPr>
                  <a:spLocks noChangeArrowheads="1"/>
                </p:cNvSpPr>
                <p:nvPr/>
              </p:nvSpPr>
              <p:spPr bwMode="auto">
                <a:xfrm>
                  <a:off x="3360" y="1632"/>
                  <a:ext cx="1680" cy="336"/>
                </a:xfrm>
                <a:prstGeom prst="rect">
                  <a:avLst/>
                </a:prstGeom>
                <a:solidFill>
                  <a:srgbClr val="FF0000"/>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398383"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666"/>
                  <a:ext cx="1601" cy="3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398387" name="Text Box 51"/>
              <p:cNvSpPr txBox="1">
                <a:spLocks noChangeArrowheads="1"/>
              </p:cNvSpPr>
              <p:nvPr/>
            </p:nvSpPr>
            <p:spPr bwMode="auto">
              <a:xfrm>
                <a:off x="3600" y="1968"/>
                <a:ext cx="1776" cy="40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800">
                    <a:effectLst>
                      <a:outerShdw blurRad="38100" dist="38100" dir="2700000" algn="tl">
                        <a:srgbClr val="000000"/>
                      </a:outerShdw>
                    </a:effectLst>
                  </a:rPr>
                  <a:t>Para cualquier velocidad entre 0 y N</a:t>
                </a:r>
                <a:r>
                  <a:rPr lang="es-ES_tradnl" altLang="es-ES" sz="1800" baseline="-25000">
                    <a:effectLst>
                      <a:outerShdw blurRad="38100" dist="38100" dir="2700000" algn="tl">
                        <a:srgbClr val="000000"/>
                      </a:outerShdw>
                    </a:effectLst>
                  </a:rPr>
                  <a:t>S</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grpSp>
      <p:pic>
        <p:nvPicPr>
          <p:cNvPr id="398389"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105" y="4821238"/>
            <a:ext cx="2230437" cy="7762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8390"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542" y="4767263"/>
            <a:ext cx="3290888" cy="8620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8391" name="Picture 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5992" y="5626100"/>
            <a:ext cx="2624138" cy="774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8392" name="AutoShape 56"/>
          <p:cNvSpPr>
            <a:spLocks noChangeArrowheads="1"/>
          </p:cNvSpPr>
          <p:nvPr/>
        </p:nvSpPr>
        <p:spPr bwMode="auto">
          <a:xfrm>
            <a:off x="6748709" y="4146550"/>
            <a:ext cx="527398" cy="701675"/>
          </a:xfrm>
          <a:prstGeom prst="downArrow">
            <a:avLst>
              <a:gd name="adj1" fmla="val 50000"/>
              <a:gd name="adj2" fmla="val 45000"/>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8393" name="AutoShape 57"/>
          <p:cNvSpPr>
            <a:spLocks noChangeArrowheads="1"/>
          </p:cNvSpPr>
          <p:nvPr/>
        </p:nvSpPr>
        <p:spPr bwMode="auto">
          <a:xfrm rot="-16200000">
            <a:off x="4910696" y="4813586"/>
            <a:ext cx="561975" cy="845317"/>
          </a:xfrm>
          <a:prstGeom prst="downArrow">
            <a:avLst>
              <a:gd name="adj1" fmla="val 50000"/>
              <a:gd name="adj2" fmla="val 45000"/>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398394" name="AutoShape 58"/>
          <p:cNvSpPr>
            <a:spLocks noChangeArrowheads="1"/>
          </p:cNvSpPr>
          <p:nvPr/>
        </p:nvSpPr>
        <p:spPr bwMode="auto">
          <a:xfrm rot="-16200000">
            <a:off x="1702177" y="5442738"/>
            <a:ext cx="809416" cy="81438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FF"/>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8396"/>
                                        </p:tgtEl>
                                        <p:attrNameLst>
                                          <p:attrName>style.visibility</p:attrName>
                                        </p:attrNameLst>
                                      </p:cBhvr>
                                      <p:to>
                                        <p:strVal val="visible"/>
                                      </p:to>
                                    </p:set>
                                    <p:animEffect transition="in" filter="dissolve">
                                      <p:cBhvr>
                                        <p:cTn id="7" dur="500"/>
                                        <p:tgtEl>
                                          <p:spTgt spid="398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8397"/>
                                        </p:tgtEl>
                                        <p:attrNameLst>
                                          <p:attrName>style.visibility</p:attrName>
                                        </p:attrNameLst>
                                      </p:cBhvr>
                                      <p:to>
                                        <p:strVal val="visible"/>
                                      </p:to>
                                    </p:set>
                                    <p:animEffect transition="in" filter="dissolve">
                                      <p:cBhvr>
                                        <p:cTn id="12" dur="500"/>
                                        <p:tgtEl>
                                          <p:spTgt spid="398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8398"/>
                                        </p:tgtEl>
                                        <p:attrNameLst>
                                          <p:attrName>style.visibility</p:attrName>
                                        </p:attrNameLst>
                                      </p:cBhvr>
                                      <p:to>
                                        <p:strVal val="visible"/>
                                      </p:to>
                                    </p:set>
                                    <p:animEffect transition="in" filter="dissolve">
                                      <p:cBhvr>
                                        <p:cTn id="17" dur="500"/>
                                        <p:tgtEl>
                                          <p:spTgt spid="3983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8392"/>
                                        </p:tgtEl>
                                        <p:attrNameLst>
                                          <p:attrName>style.visibility</p:attrName>
                                        </p:attrNameLst>
                                      </p:cBhvr>
                                      <p:to>
                                        <p:strVal val="visible"/>
                                      </p:to>
                                    </p:set>
                                    <p:animEffect transition="in" filter="dissolve">
                                      <p:cBhvr>
                                        <p:cTn id="22" dur="500"/>
                                        <p:tgtEl>
                                          <p:spTgt spid="398392"/>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98389"/>
                                        </p:tgtEl>
                                        <p:attrNameLst>
                                          <p:attrName>style.visibility</p:attrName>
                                        </p:attrNameLst>
                                      </p:cBhvr>
                                      <p:to>
                                        <p:strVal val="visible"/>
                                      </p:to>
                                    </p:set>
                                    <p:animEffect transition="in" filter="dissolve">
                                      <p:cBhvr>
                                        <p:cTn id="26" dur="500"/>
                                        <p:tgtEl>
                                          <p:spTgt spid="3983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98393"/>
                                        </p:tgtEl>
                                        <p:attrNameLst>
                                          <p:attrName>style.visibility</p:attrName>
                                        </p:attrNameLst>
                                      </p:cBhvr>
                                      <p:to>
                                        <p:strVal val="visible"/>
                                      </p:to>
                                    </p:set>
                                    <p:animEffect transition="in" filter="dissolve">
                                      <p:cBhvr>
                                        <p:cTn id="31" dur="500"/>
                                        <p:tgtEl>
                                          <p:spTgt spid="398393"/>
                                        </p:tgtEl>
                                      </p:cBhvr>
                                    </p:animEffec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398390"/>
                                        </p:tgtEl>
                                        <p:attrNameLst>
                                          <p:attrName>style.visibility</p:attrName>
                                        </p:attrNameLst>
                                      </p:cBhvr>
                                      <p:to>
                                        <p:strVal val="visible"/>
                                      </p:to>
                                    </p:set>
                                    <p:animEffect transition="in" filter="dissolve">
                                      <p:cBhvr>
                                        <p:cTn id="35" dur="500"/>
                                        <p:tgtEl>
                                          <p:spTgt spid="39839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98394"/>
                                        </p:tgtEl>
                                        <p:attrNameLst>
                                          <p:attrName>style.visibility</p:attrName>
                                        </p:attrNameLst>
                                      </p:cBhvr>
                                      <p:to>
                                        <p:strVal val="visible"/>
                                      </p:to>
                                    </p:set>
                                    <p:animEffect transition="in" filter="dissolve">
                                      <p:cBhvr>
                                        <p:cTn id="40" dur="500"/>
                                        <p:tgtEl>
                                          <p:spTgt spid="398394"/>
                                        </p:tgtEl>
                                      </p:cBhvr>
                                    </p:animEffect>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398391"/>
                                        </p:tgtEl>
                                        <p:attrNameLst>
                                          <p:attrName>style.visibility</p:attrName>
                                        </p:attrNameLst>
                                      </p:cBhvr>
                                      <p:to>
                                        <p:strVal val="visible"/>
                                      </p:to>
                                    </p:set>
                                    <p:animEffect transition="in" filter="dissolve">
                                      <p:cBhvr>
                                        <p:cTn id="44" dur="500"/>
                                        <p:tgtEl>
                                          <p:spTgt spid="398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92" grpId="0" animBg="1"/>
      <p:bldP spid="398393" grpId="0" animBg="1"/>
      <p:bldP spid="39839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I</a:t>
            </a:r>
            <a:endParaRPr lang="es-ES_tradnl" altLang="es-ES" sz="4000" b="0">
              <a:latin typeface="Tahoma" pitchFamily="34" charset="0"/>
            </a:endParaRPr>
          </a:p>
        </p:txBody>
      </p:sp>
      <p:pic>
        <p:nvPicPr>
          <p:cNvPr id="400530"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84338"/>
            <a:ext cx="1462088" cy="2667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400548" name="Group 164"/>
          <p:cNvGrpSpPr>
            <a:grpSpLocks/>
          </p:cNvGrpSpPr>
          <p:nvPr/>
        </p:nvGrpSpPr>
        <p:grpSpPr bwMode="auto">
          <a:xfrm>
            <a:off x="473075" y="1447800"/>
            <a:ext cx="8518525" cy="2446338"/>
            <a:chOff x="298" y="955"/>
            <a:chExt cx="5366" cy="1541"/>
          </a:xfrm>
        </p:grpSpPr>
        <p:grpSp>
          <p:nvGrpSpPr>
            <p:cNvPr id="400539" name="Group 155"/>
            <p:cNvGrpSpPr>
              <a:grpSpLocks/>
            </p:cNvGrpSpPr>
            <p:nvPr/>
          </p:nvGrpSpPr>
          <p:grpSpPr bwMode="auto">
            <a:xfrm>
              <a:off x="2688" y="1824"/>
              <a:ext cx="1670" cy="240"/>
              <a:chOff x="2688" y="1824"/>
              <a:chExt cx="1670" cy="240"/>
            </a:xfrm>
          </p:grpSpPr>
          <p:pic>
            <p:nvPicPr>
              <p:cNvPr id="400506"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824"/>
                <a:ext cx="1670" cy="24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536" name="Line 152"/>
              <p:cNvSpPr>
                <a:spLocks noChangeShapeType="1"/>
              </p:cNvSpPr>
              <p:nvPr/>
            </p:nvSpPr>
            <p:spPr bwMode="auto">
              <a:xfrm>
                <a:off x="2728" y="201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400537" name="Line 153"/>
              <p:cNvSpPr>
                <a:spLocks noChangeShapeType="1"/>
              </p:cNvSpPr>
              <p:nvPr/>
            </p:nvSpPr>
            <p:spPr bwMode="auto">
              <a:xfrm>
                <a:off x="3896" y="201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400538" name="Line 154"/>
              <p:cNvSpPr>
                <a:spLocks noChangeShapeType="1"/>
              </p:cNvSpPr>
              <p:nvPr/>
            </p:nvSpPr>
            <p:spPr bwMode="auto">
              <a:xfrm>
                <a:off x="4204" y="201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grpSp>
        <p:pic>
          <p:nvPicPr>
            <p:cNvPr id="400504" name="Picture 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 y="955"/>
              <a:ext cx="1958" cy="15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512" name="Text Box 128"/>
            <p:cNvSpPr txBox="1">
              <a:spLocks noChangeArrowheads="1"/>
            </p:cNvSpPr>
            <p:nvPr/>
          </p:nvSpPr>
          <p:spPr bwMode="auto">
            <a:xfrm>
              <a:off x="2592" y="1104"/>
              <a:ext cx="1776" cy="67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CIRCUITO EQUIVALENTE</a:t>
              </a:r>
            </a:p>
            <a:p>
              <a:pPr algn="ctr">
                <a:spcBef>
                  <a:spcPct val="0"/>
                </a:spcBef>
              </a:pPr>
              <a:r>
                <a:rPr lang="es-ES_tradnl" altLang="es-ES" sz="1600">
                  <a:effectLst>
                    <a:outerShdw blurRad="38100" dist="38100" dir="2700000" algn="tl">
                      <a:srgbClr val="000000"/>
                    </a:outerShdw>
                  </a:effectLst>
                </a:rPr>
                <a:t>DEL ESTATOR PARA </a:t>
              </a:r>
            </a:p>
            <a:p>
              <a:pPr algn="ctr">
                <a:spcBef>
                  <a:spcPct val="0"/>
                </a:spcBef>
              </a:pPr>
              <a:r>
                <a:rPr lang="es-ES_tradnl" altLang="es-ES" sz="1600">
                  <a:effectLst>
                    <a:outerShdw blurRad="38100" dist="38100" dir="2700000" algn="tl">
                      <a:srgbClr val="000000"/>
                    </a:outerShdw>
                  </a:effectLst>
                </a:rPr>
                <a:t>CUALQUIER VELOCIDAD</a:t>
              </a:r>
            </a:p>
            <a:p>
              <a:pPr algn="ctr">
                <a:spcBef>
                  <a:spcPct val="0"/>
                </a:spcBef>
              </a:pPr>
              <a:r>
                <a:rPr lang="es-ES_tradnl" altLang="es-ES" sz="1600">
                  <a:effectLst>
                    <a:outerShdw blurRad="38100" dist="38100" dir="2700000" algn="tl">
                      <a:srgbClr val="000000"/>
                    </a:outerShdw>
                  </a:effectLst>
                </a:rPr>
                <a:t>DE GIRO</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400514" name="Text Box 130"/>
            <p:cNvSpPr txBox="1">
              <a:spLocks noChangeArrowheads="1"/>
            </p:cNvSpPr>
            <p:nvPr/>
          </p:nvSpPr>
          <p:spPr bwMode="auto">
            <a:xfrm>
              <a:off x="2688" y="2112"/>
              <a:ext cx="1296" cy="366"/>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ALIMENTADO A f</a:t>
              </a:r>
              <a:r>
                <a:rPr lang="es-ES_tradnl" altLang="es-ES" sz="1600" baseline="-25000">
                  <a:effectLst>
                    <a:outerShdw blurRad="38100" dist="38100" dir="2700000" algn="tl">
                      <a:srgbClr val="000000"/>
                    </a:outerShdw>
                  </a:effectLst>
                </a:rPr>
                <a:t>1</a:t>
              </a:r>
              <a:endParaRPr lang="es-ES_tradnl" altLang="es-ES" sz="1600">
                <a:effectLst>
                  <a:outerShdw blurRad="38100" dist="38100" dir="2700000" algn="tl">
                    <a:srgbClr val="000000"/>
                  </a:outerShdw>
                </a:effectLst>
              </a:endParaRPr>
            </a:p>
            <a:p>
              <a:pPr algn="ctr">
                <a:spcBef>
                  <a:spcPct val="0"/>
                </a:spcBef>
              </a:pPr>
              <a:r>
                <a:rPr lang="es-ES_tradnl" altLang="es-ES" sz="1600">
                  <a:effectLst>
                    <a:outerShdw blurRad="38100" dist="38100" dir="2700000" algn="tl">
                      <a:srgbClr val="000000"/>
                    </a:outerShdw>
                  </a:effectLst>
                </a:rPr>
                <a:t>frecuencia de red</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400517" name="AutoShape 133"/>
            <p:cNvSpPr>
              <a:spLocks noChangeArrowheads="1"/>
            </p:cNvSpPr>
            <p:nvPr/>
          </p:nvSpPr>
          <p:spPr bwMode="auto">
            <a:xfrm>
              <a:off x="2160" y="1178"/>
              <a:ext cx="528" cy="31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00520" name="Text Box 136"/>
            <p:cNvSpPr txBox="1">
              <a:spLocks noChangeArrowheads="1"/>
            </p:cNvSpPr>
            <p:nvPr/>
          </p:nvSpPr>
          <p:spPr bwMode="auto">
            <a:xfrm>
              <a:off x="528" y="1344"/>
              <a:ext cx="768"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a:t>
              </a:r>
            </a:p>
            <a:p>
              <a:pPr algn="l">
                <a:spcBef>
                  <a:spcPct val="0"/>
                </a:spcBef>
              </a:pPr>
              <a:r>
                <a:rPr lang="es-ES_tradnl" altLang="es-ES">
                  <a:solidFill>
                    <a:schemeClr val="accent2"/>
                  </a:solidFill>
                  <a:effectLst>
                    <a:outerShdw blurRad="38100" dist="38100" dir="2700000" algn="tl">
                      <a:srgbClr val="000000"/>
                    </a:outerShdw>
                  </a:effectLst>
                </a:rPr>
                <a:t>dispersión</a:t>
              </a:r>
            </a:p>
            <a:p>
              <a:pPr algn="l">
                <a:spcBef>
                  <a:spcPct val="0"/>
                </a:spcBef>
              </a:pPr>
              <a:r>
                <a:rPr lang="es-ES_tradnl" altLang="es-ES">
                  <a:solidFill>
                    <a:schemeClr val="accent2"/>
                  </a:solidFill>
                  <a:effectLst>
                    <a:outerShdw blurRad="38100" dist="38100" dir="2700000" algn="tl">
                      <a:srgbClr val="000000"/>
                    </a:outerShdw>
                  </a:effectLst>
                </a:rPr>
                <a:t>estator</a:t>
              </a:r>
              <a:endParaRPr lang="es-ES_tradnl" altLang="es-ES" sz="3900" b="0" i="1">
                <a:effectLst>
                  <a:outerShdw blurRad="38100" dist="38100" dir="2700000" algn="tl">
                    <a:srgbClr val="000000"/>
                  </a:outerShdw>
                </a:effectLst>
                <a:latin typeface="Arial" charset="0"/>
              </a:endParaRPr>
            </a:p>
          </p:txBody>
        </p:sp>
        <p:sp>
          <p:nvSpPr>
            <p:cNvPr id="400521" name="Text Box 137"/>
            <p:cNvSpPr txBox="1">
              <a:spLocks noChangeArrowheads="1"/>
            </p:cNvSpPr>
            <p:nvPr/>
          </p:nvSpPr>
          <p:spPr bwMode="auto">
            <a:xfrm>
              <a:off x="1248" y="1344"/>
              <a:ext cx="768"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a:t>
              </a:r>
            </a:p>
            <a:p>
              <a:pPr algn="l">
                <a:spcBef>
                  <a:spcPct val="0"/>
                </a:spcBef>
              </a:pPr>
              <a:r>
                <a:rPr lang="es-ES_tradnl" altLang="es-ES">
                  <a:solidFill>
                    <a:schemeClr val="accent2"/>
                  </a:solidFill>
                  <a:effectLst>
                    <a:outerShdw blurRad="38100" dist="38100" dir="2700000" algn="tl">
                      <a:srgbClr val="000000"/>
                    </a:outerShdw>
                  </a:effectLst>
                </a:rPr>
                <a:t>estator</a:t>
              </a:r>
              <a:endParaRPr lang="es-ES_tradnl" altLang="es-ES" sz="3900" b="0" i="1">
                <a:effectLst>
                  <a:outerShdw blurRad="38100" dist="38100" dir="2700000" algn="tl">
                    <a:srgbClr val="000000"/>
                  </a:outerShdw>
                </a:effectLst>
                <a:latin typeface="Arial" charset="0"/>
              </a:endParaRPr>
            </a:p>
          </p:txBody>
        </p:sp>
        <p:sp>
          <p:nvSpPr>
            <p:cNvPr id="400524" name="Text Box 140"/>
            <p:cNvSpPr txBox="1">
              <a:spLocks noChangeArrowheads="1"/>
            </p:cNvSpPr>
            <p:nvPr/>
          </p:nvSpPr>
          <p:spPr bwMode="auto">
            <a:xfrm>
              <a:off x="768" y="1920"/>
              <a:ext cx="960"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spcBef>
                  <a:spcPct val="0"/>
                </a:spcBef>
              </a:pPr>
              <a:r>
                <a:rPr lang="es-ES_tradnl" altLang="es-ES">
                  <a:solidFill>
                    <a:schemeClr val="accent2"/>
                  </a:solidFill>
                  <a:effectLst>
                    <a:outerShdw blurRad="38100" dist="38100" dir="2700000" algn="tl">
                      <a:srgbClr val="000000"/>
                    </a:outerShdw>
                  </a:effectLst>
                </a:rPr>
                <a:t>Reactancia</a:t>
              </a:r>
            </a:p>
            <a:p>
              <a:pPr>
                <a:spcBef>
                  <a:spcPct val="0"/>
                </a:spcBef>
              </a:pPr>
              <a:r>
                <a:rPr lang="es-ES_tradnl" altLang="es-ES">
                  <a:solidFill>
                    <a:schemeClr val="accent2"/>
                  </a:solidFill>
                  <a:effectLst>
                    <a:outerShdw blurRad="38100" dist="38100" dir="2700000" algn="tl">
                      <a:srgbClr val="000000"/>
                    </a:outerShdw>
                  </a:effectLst>
                </a:rPr>
                <a:t>magnetizante estator</a:t>
              </a:r>
              <a:endParaRPr lang="es-ES_tradnl" altLang="es-ES" sz="3900" b="0" i="1">
                <a:effectLst>
                  <a:outerShdw blurRad="38100" dist="38100" dir="2700000" algn="tl">
                    <a:srgbClr val="000000"/>
                  </a:outerShdw>
                </a:effectLst>
                <a:latin typeface="Arial" charset="0"/>
              </a:endParaRPr>
            </a:p>
          </p:txBody>
        </p:sp>
        <p:sp>
          <p:nvSpPr>
            <p:cNvPr id="400526" name="AutoShape 142"/>
            <p:cNvSpPr>
              <a:spLocks noChangeArrowheads="1"/>
            </p:cNvSpPr>
            <p:nvPr/>
          </p:nvSpPr>
          <p:spPr bwMode="auto">
            <a:xfrm>
              <a:off x="1696" y="2056"/>
              <a:ext cx="240" cy="192"/>
            </a:xfrm>
            <a:prstGeom prst="rightArrow">
              <a:avLst>
                <a:gd name="adj1" fmla="val 50000"/>
                <a:gd name="adj2" fmla="val 31250"/>
              </a:avLst>
            </a:prstGeom>
            <a:solidFill>
              <a:schemeClr val="accent2"/>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0531" name="Text Box 147"/>
            <p:cNvSpPr txBox="1">
              <a:spLocks noChangeArrowheads="1"/>
            </p:cNvSpPr>
            <p:nvPr/>
          </p:nvSpPr>
          <p:spPr bwMode="auto">
            <a:xfrm>
              <a:off x="4528" y="1602"/>
              <a:ext cx="1136" cy="36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EQUIVALENTE</a:t>
              </a:r>
            </a:p>
            <a:p>
              <a:pPr algn="ctr">
                <a:spcBef>
                  <a:spcPct val="0"/>
                </a:spcBef>
              </a:pPr>
              <a:r>
                <a:rPr lang="es-ES_tradnl" altLang="es-ES" sz="1600">
                  <a:effectLst>
                    <a:outerShdw blurRad="38100" dist="38100" dir="2700000" algn="tl">
                      <a:srgbClr val="000000"/>
                    </a:outerShdw>
                  </a:effectLst>
                </a:rPr>
                <a:t>POR FASE</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grpSp>
        <p:nvGrpSpPr>
          <p:cNvPr id="400550" name="Group 166"/>
          <p:cNvGrpSpPr>
            <a:grpSpLocks/>
          </p:cNvGrpSpPr>
          <p:nvPr/>
        </p:nvGrpSpPr>
        <p:grpSpPr bwMode="auto">
          <a:xfrm>
            <a:off x="304800" y="3962400"/>
            <a:ext cx="8661400" cy="2668588"/>
            <a:chOff x="192" y="2501"/>
            <a:chExt cx="5456" cy="1681"/>
          </a:xfrm>
        </p:grpSpPr>
        <p:sp>
          <p:nvSpPr>
            <p:cNvPr id="400535" name="AutoShape 151"/>
            <p:cNvSpPr>
              <a:spLocks noChangeArrowheads="1"/>
            </p:cNvSpPr>
            <p:nvPr/>
          </p:nvSpPr>
          <p:spPr bwMode="auto">
            <a:xfrm>
              <a:off x="3648" y="3741"/>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0513" name="Text Box 129"/>
            <p:cNvSpPr txBox="1">
              <a:spLocks noChangeArrowheads="1"/>
            </p:cNvSpPr>
            <p:nvPr/>
          </p:nvSpPr>
          <p:spPr bwMode="auto">
            <a:xfrm>
              <a:off x="2688" y="2741"/>
              <a:ext cx="1776"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CIRCUITO EQUIVALENTE ROTOR CON LA MÁQUINA BLOQUEADA</a:t>
              </a:r>
              <a:endParaRPr lang="es-ES_tradnl" altLang="es-ES" sz="3900" b="0" i="1">
                <a:effectLst>
                  <a:outerShdw blurRad="38100" dist="38100" dir="2700000" algn="tl">
                    <a:srgbClr val="000000"/>
                  </a:outerShdw>
                </a:effectLst>
                <a:latin typeface="Arial" charset="0"/>
              </a:endParaRPr>
            </a:p>
          </p:txBody>
        </p:sp>
        <p:sp>
          <p:nvSpPr>
            <p:cNvPr id="400515" name="Text Box 131"/>
            <p:cNvSpPr txBox="1">
              <a:spLocks noChangeArrowheads="1"/>
            </p:cNvSpPr>
            <p:nvPr/>
          </p:nvSpPr>
          <p:spPr bwMode="auto">
            <a:xfrm>
              <a:off x="2400" y="3671"/>
              <a:ext cx="1296" cy="375"/>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ALIMENTADO A f</a:t>
              </a:r>
              <a:r>
                <a:rPr lang="es-ES_tradnl" altLang="es-ES" sz="1600" baseline="-25000">
                  <a:effectLst>
                    <a:outerShdw blurRad="38100" dist="38100" dir="2700000" algn="tl">
                      <a:srgbClr val="000000"/>
                    </a:outerShdw>
                  </a:effectLst>
                </a:rPr>
                <a:t>1</a:t>
              </a:r>
              <a:endParaRPr lang="es-ES_tradnl" altLang="es-ES" sz="1600">
                <a:effectLst>
                  <a:outerShdw blurRad="38100" dist="38100" dir="2700000" algn="tl">
                    <a:srgbClr val="000000"/>
                  </a:outerShdw>
                </a:effectLst>
              </a:endParaRPr>
            </a:p>
            <a:p>
              <a:pPr algn="ctr">
                <a:spcBef>
                  <a:spcPct val="0"/>
                </a:spcBef>
              </a:pPr>
              <a:r>
                <a:rPr lang="es-ES_tradnl" altLang="es-ES" sz="1600">
                  <a:effectLst>
                    <a:outerShdw blurRad="38100" dist="38100" dir="2700000" algn="tl">
                      <a:srgbClr val="000000"/>
                    </a:outerShdw>
                  </a:effectLst>
                </a:rPr>
                <a:t>frecuencia de red</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400519" name="AutoShape 135"/>
            <p:cNvSpPr>
              <a:spLocks noChangeArrowheads="1"/>
            </p:cNvSpPr>
            <p:nvPr/>
          </p:nvSpPr>
          <p:spPr bwMode="auto">
            <a:xfrm>
              <a:off x="2208" y="2703"/>
              <a:ext cx="537" cy="326"/>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grpSp>
          <p:nvGrpSpPr>
            <p:cNvPr id="400544" name="Group 160"/>
            <p:cNvGrpSpPr>
              <a:grpSpLocks/>
            </p:cNvGrpSpPr>
            <p:nvPr/>
          </p:nvGrpSpPr>
          <p:grpSpPr bwMode="auto">
            <a:xfrm>
              <a:off x="192" y="2501"/>
              <a:ext cx="1923" cy="1526"/>
              <a:chOff x="192" y="2544"/>
              <a:chExt cx="1923" cy="1526"/>
            </a:xfrm>
          </p:grpSpPr>
          <p:pic>
            <p:nvPicPr>
              <p:cNvPr id="400543" name="Picture 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544"/>
                <a:ext cx="1923" cy="1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522" name="Text Box 138"/>
              <p:cNvSpPr txBox="1">
                <a:spLocks noChangeArrowheads="1"/>
              </p:cNvSpPr>
              <p:nvPr/>
            </p:nvSpPr>
            <p:spPr bwMode="auto">
              <a:xfrm>
                <a:off x="624" y="3044"/>
                <a:ext cx="768"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a:t>
                </a:r>
              </a:p>
              <a:p>
                <a:pPr algn="l">
                  <a:spcBef>
                    <a:spcPct val="0"/>
                  </a:spcBef>
                </a:pPr>
                <a:r>
                  <a:rPr lang="es-ES_tradnl" altLang="es-ES">
                    <a:solidFill>
                      <a:schemeClr val="accent2"/>
                    </a:solidFill>
                    <a:effectLst>
                      <a:outerShdw blurRad="38100" dist="38100" dir="2700000" algn="tl">
                        <a:srgbClr val="000000"/>
                      </a:outerShdw>
                    </a:effectLst>
                  </a:rPr>
                  <a:t>dispersión</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0523" name="Text Box 139"/>
              <p:cNvSpPr txBox="1">
                <a:spLocks noChangeArrowheads="1"/>
              </p:cNvSpPr>
              <p:nvPr/>
            </p:nvSpPr>
            <p:spPr bwMode="auto">
              <a:xfrm>
                <a:off x="1296" y="2928"/>
                <a:ext cx="768"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0527" name="Text Box 143"/>
              <p:cNvSpPr txBox="1">
                <a:spLocks noChangeArrowheads="1"/>
              </p:cNvSpPr>
              <p:nvPr/>
            </p:nvSpPr>
            <p:spPr bwMode="auto">
              <a:xfrm>
                <a:off x="768" y="3572"/>
                <a:ext cx="960"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a:t>
                </a:r>
              </a:p>
              <a:p>
                <a:pPr algn="l">
                  <a:spcBef>
                    <a:spcPct val="0"/>
                  </a:spcBef>
                </a:pPr>
                <a:r>
                  <a:rPr lang="es-ES_tradnl" altLang="es-ES">
                    <a:solidFill>
                      <a:schemeClr val="accent2"/>
                    </a:solidFill>
                    <a:effectLst>
                      <a:outerShdw blurRad="38100" dist="38100" dir="2700000" algn="tl">
                        <a:srgbClr val="000000"/>
                      </a:outerShdw>
                    </a:effectLst>
                  </a:rPr>
                  <a:t>magnetizante rotor</a:t>
                </a:r>
                <a:endParaRPr lang="es-ES_tradnl" altLang="es-ES" sz="3900" b="0" i="1">
                  <a:effectLst>
                    <a:outerShdw blurRad="38100" dist="38100" dir="2700000" algn="tl">
                      <a:srgbClr val="000000"/>
                    </a:outerShdw>
                  </a:effectLst>
                  <a:latin typeface="Arial" charset="0"/>
                </a:endParaRPr>
              </a:p>
            </p:txBody>
          </p:sp>
          <p:sp>
            <p:nvSpPr>
              <p:cNvPr id="400528" name="AutoShape 144"/>
              <p:cNvSpPr>
                <a:spLocks noChangeArrowheads="1"/>
              </p:cNvSpPr>
              <p:nvPr/>
            </p:nvSpPr>
            <p:spPr bwMode="auto">
              <a:xfrm rot="-10800000">
                <a:off x="480" y="3696"/>
                <a:ext cx="288" cy="192"/>
              </a:xfrm>
              <a:prstGeom prst="rightArrow">
                <a:avLst>
                  <a:gd name="adj1" fmla="val 50000"/>
                  <a:gd name="adj2" fmla="val 37500"/>
                </a:avLst>
              </a:prstGeom>
              <a:solidFill>
                <a:schemeClr val="accent2"/>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grpSp>
        <p:pic>
          <p:nvPicPr>
            <p:cNvPr id="400532" name="Picture 1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2741"/>
              <a:ext cx="816" cy="9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00533" name="Text Box 149"/>
            <p:cNvSpPr txBox="1">
              <a:spLocks noChangeArrowheads="1"/>
            </p:cNvSpPr>
            <p:nvPr/>
          </p:nvSpPr>
          <p:spPr bwMode="auto">
            <a:xfrm>
              <a:off x="4512" y="2983"/>
              <a:ext cx="1136" cy="3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effectLst>
                    <a:outerShdw blurRad="38100" dist="38100" dir="2700000" algn="tl">
                      <a:srgbClr val="000000"/>
                    </a:outerShdw>
                  </a:effectLst>
                </a:rPr>
                <a:t>EQUIVALENTE</a:t>
              </a:r>
            </a:p>
            <a:p>
              <a:pPr algn="ctr">
                <a:spcBef>
                  <a:spcPct val="0"/>
                </a:spcBef>
              </a:pPr>
              <a:r>
                <a:rPr lang="es-ES_tradnl" altLang="es-ES" sz="1600">
                  <a:effectLst>
                    <a:outerShdw blurRad="38100" dist="38100" dir="2700000" algn="tl">
                      <a:srgbClr val="000000"/>
                    </a:outerShdw>
                  </a:effectLst>
                </a:rPr>
                <a:t>POR FASE</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sp>
          <p:nvSpPr>
            <p:cNvPr id="400534" name="Text Box 150"/>
            <p:cNvSpPr txBox="1">
              <a:spLocks noChangeArrowheads="1"/>
            </p:cNvSpPr>
            <p:nvPr/>
          </p:nvSpPr>
          <p:spPr bwMode="auto">
            <a:xfrm>
              <a:off x="4080" y="3605"/>
              <a:ext cx="1392" cy="577"/>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CON ROTOR BLO-QUEADO: </a:t>
              </a: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rotor</a:t>
              </a: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estator</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nvGrpSpPr>
            <p:cNvPr id="400547" name="Group 163"/>
            <p:cNvGrpSpPr>
              <a:grpSpLocks/>
            </p:cNvGrpSpPr>
            <p:nvPr/>
          </p:nvGrpSpPr>
          <p:grpSpPr bwMode="auto">
            <a:xfrm>
              <a:off x="2688" y="3316"/>
              <a:ext cx="1630" cy="273"/>
              <a:chOff x="2688" y="3359"/>
              <a:chExt cx="1630" cy="273"/>
            </a:xfrm>
          </p:grpSpPr>
          <p:sp>
            <p:nvSpPr>
              <p:cNvPr id="400540" name="Line 156"/>
              <p:cNvSpPr>
                <a:spLocks noChangeShapeType="1"/>
              </p:cNvSpPr>
              <p:nvPr/>
            </p:nvSpPr>
            <p:spPr bwMode="auto">
              <a:xfrm>
                <a:off x="2712" y="3560"/>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sp>
            <p:nvSpPr>
              <p:cNvPr id="400541" name="Line 157"/>
              <p:cNvSpPr>
                <a:spLocks noChangeShapeType="1"/>
              </p:cNvSpPr>
              <p:nvPr/>
            </p:nvSpPr>
            <p:spPr bwMode="auto">
              <a:xfrm>
                <a:off x="3876" y="356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pic>
            <p:nvPicPr>
              <p:cNvPr id="400546" name="Picture 1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8" y="3359"/>
                <a:ext cx="1630" cy="2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0550"/>
                                        </p:tgtEl>
                                        <p:attrNameLst>
                                          <p:attrName>style.visibility</p:attrName>
                                        </p:attrNameLst>
                                      </p:cBhvr>
                                      <p:to>
                                        <p:strVal val="visible"/>
                                      </p:to>
                                    </p:set>
                                    <p:animEffect transition="in" filter="dissolve">
                                      <p:cBhvr>
                                        <p:cTn id="7" dur="500"/>
                                        <p:tgtEl>
                                          <p:spTgt spid="400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519" name="Rectangle 1111"/>
          <p:cNvSpPr>
            <a:spLocks noChangeArrowheads="1"/>
          </p:cNvSpPr>
          <p:nvPr/>
        </p:nvSpPr>
        <p:spPr bwMode="auto">
          <a:xfrm>
            <a:off x="190500" y="1857375"/>
            <a:ext cx="2286000" cy="155892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LA FEM INDUCIDA EN EL ROTOR ES PROPORCIONAL A LA VELOCIDAD DEL CAMPO RESPECTO AL ROTOR (S)</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2523" name="Rectangle 1115"/>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II</a:t>
            </a:r>
            <a:endParaRPr lang="es-ES_tradnl" altLang="es-ES" sz="4000" b="0">
              <a:latin typeface="Tahoma" pitchFamily="34" charset="0"/>
            </a:endParaRPr>
          </a:p>
        </p:txBody>
      </p:sp>
      <p:grpSp>
        <p:nvGrpSpPr>
          <p:cNvPr id="402673" name="Group 1265"/>
          <p:cNvGrpSpPr>
            <a:grpSpLocks/>
          </p:cNvGrpSpPr>
          <p:nvPr/>
        </p:nvGrpSpPr>
        <p:grpSpPr bwMode="auto">
          <a:xfrm>
            <a:off x="2552700" y="1828800"/>
            <a:ext cx="2362200" cy="1524000"/>
            <a:chOff x="1608" y="1152"/>
            <a:chExt cx="1488" cy="960"/>
          </a:xfrm>
        </p:grpSpPr>
        <p:sp>
          <p:nvSpPr>
            <p:cNvPr id="402524" name="AutoShape 1116"/>
            <p:cNvSpPr>
              <a:spLocks noChangeArrowheads="1"/>
            </p:cNvSpPr>
            <p:nvPr/>
          </p:nvSpPr>
          <p:spPr bwMode="auto">
            <a:xfrm>
              <a:off x="1608" y="1296"/>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525" name="AutoShape 1117"/>
            <p:cNvSpPr>
              <a:spLocks noChangeArrowheads="1"/>
            </p:cNvSpPr>
            <p:nvPr/>
          </p:nvSpPr>
          <p:spPr bwMode="auto">
            <a:xfrm>
              <a:off x="1608" y="1776"/>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526" name="Rectangle 1118"/>
            <p:cNvSpPr>
              <a:spLocks noChangeArrowheads="1"/>
            </p:cNvSpPr>
            <p:nvPr/>
          </p:nvSpPr>
          <p:spPr bwMode="auto">
            <a:xfrm>
              <a:off x="2088" y="1152"/>
              <a:ext cx="1008" cy="519"/>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Con el rotor bloqueado se induce </a:t>
              </a:r>
              <a:r>
                <a:rPr lang="es-ES_tradnl" altLang="es-ES" sz="1800">
                  <a:effectLst>
                    <a:outerShdw blurRad="38100" dist="38100" dir="2700000" algn="tl">
                      <a:srgbClr val="000000"/>
                    </a:outerShdw>
                  </a:effectLst>
                </a:rPr>
                <a:t>E</a:t>
              </a:r>
              <a:r>
                <a:rPr lang="es-ES_tradnl" altLang="es-ES" sz="1800" baseline="-25000">
                  <a:effectLst>
                    <a:outerShdw blurRad="38100" dist="38100" dir="2700000" algn="tl">
                      <a:srgbClr val="000000"/>
                    </a:outerShdw>
                  </a:effectLst>
                </a:rPr>
                <a:t>2</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2527" name="Rectangle 1119"/>
            <p:cNvSpPr>
              <a:spLocks noChangeArrowheads="1"/>
            </p:cNvSpPr>
            <p:nvPr/>
          </p:nvSpPr>
          <p:spPr bwMode="auto">
            <a:xfrm>
              <a:off x="2088" y="1737"/>
              <a:ext cx="1008" cy="37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En vacío se induce </a:t>
              </a:r>
              <a:r>
                <a:rPr lang="es-ES_tradnl" altLang="es-ES" sz="1800">
                  <a:effectLst>
                    <a:outerShdw blurRad="38100" dist="38100" dir="2700000" algn="tl">
                      <a:srgbClr val="000000"/>
                    </a:outerShdw>
                  </a:effectLst>
                </a:rPr>
                <a:t>0</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grpSp>
        <p:nvGrpSpPr>
          <p:cNvPr id="402674" name="Group 1266"/>
          <p:cNvGrpSpPr>
            <a:grpSpLocks/>
          </p:cNvGrpSpPr>
          <p:nvPr/>
        </p:nvGrpSpPr>
        <p:grpSpPr bwMode="auto">
          <a:xfrm>
            <a:off x="4965700" y="2041525"/>
            <a:ext cx="4064000" cy="1235075"/>
            <a:chOff x="3128" y="1286"/>
            <a:chExt cx="2560" cy="778"/>
          </a:xfrm>
        </p:grpSpPr>
        <p:sp>
          <p:nvSpPr>
            <p:cNvPr id="402532" name="AutoShape 1124"/>
            <p:cNvSpPr>
              <a:spLocks noChangeArrowheads="1"/>
            </p:cNvSpPr>
            <p:nvPr/>
          </p:nvSpPr>
          <p:spPr bwMode="auto">
            <a:xfrm>
              <a:off x="4600" y="1584"/>
              <a:ext cx="432" cy="240"/>
            </a:xfrm>
            <a:prstGeom prst="rightArrow">
              <a:avLst>
                <a:gd name="adj1" fmla="val 50000"/>
                <a:gd name="adj2" fmla="val 76667"/>
              </a:avLst>
            </a:prstGeom>
            <a:solidFill>
              <a:srgbClr val="FF0000"/>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528" name="Rectangle 1120"/>
            <p:cNvSpPr>
              <a:spLocks noChangeArrowheads="1"/>
            </p:cNvSpPr>
            <p:nvPr/>
          </p:nvSpPr>
          <p:spPr bwMode="auto">
            <a:xfrm>
              <a:off x="3592" y="1286"/>
              <a:ext cx="1040" cy="778"/>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A una velocidad en-tre 0 y N</a:t>
              </a:r>
              <a:r>
                <a:rPr lang="es-ES_tradnl" altLang="es-ES" sz="1500" baseline="-25000">
                  <a:effectLst>
                    <a:outerShdw blurRad="38100" dist="38100" dir="2700000" algn="tl">
                      <a:srgbClr val="000000"/>
                    </a:outerShdw>
                  </a:effectLst>
                </a:rPr>
                <a:t>S, </a:t>
              </a:r>
              <a:r>
                <a:rPr lang="es-ES_tradnl" altLang="es-ES" sz="1500">
                  <a:effectLst>
                    <a:outerShdw blurRad="38100" dist="38100" dir="2700000" algn="tl">
                      <a:srgbClr val="000000"/>
                    </a:outerShdw>
                  </a:effectLst>
                </a:rPr>
                <a:t>es decir a un des-lizamiento S</a:t>
              </a:r>
              <a:endParaRPr lang="es-ES_tradnl" altLang="es-ES" sz="1500">
                <a:solidFill>
                  <a:srgbClr val="000000"/>
                </a:solidFill>
                <a:effectLst/>
              </a:endParaRPr>
            </a:p>
          </p:txBody>
        </p:sp>
        <p:sp>
          <p:nvSpPr>
            <p:cNvPr id="402529" name="Rectangle 1121"/>
            <p:cNvSpPr>
              <a:spLocks noChangeArrowheads="1"/>
            </p:cNvSpPr>
            <p:nvPr/>
          </p:nvSpPr>
          <p:spPr bwMode="auto">
            <a:xfrm>
              <a:off x="5032" y="1440"/>
              <a:ext cx="656" cy="538"/>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SE INDUCE:</a:t>
              </a:r>
            </a:p>
            <a:p>
              <a:pPr algn="ctr">
                <a:spcBef>
                  <a:spcPct val="0"/>
                </a:spcBef>
              </a:pPr>
              <a:r>
                <a:rPr lang="es-ES_tradnl" altLang="es-ES" sz="2000">
                  <a:effectLst>
                    <a:outerShdw blurRad="38100" dist="38100" dir="2700000" algn="tl">
                      <a:srgbClr val="000000"/>
                    </a:outerShdw>
                  </a:effectLst>
                </a:rPr>
                <a:t>S*E</a:t>
              </a:r>
              <a:r>
                <a:rPr lang="es-ES_tradnl" altLang="es-ES" sz="2000" baseline="-25000">
                  <a:effectLst>
                    <a:outerShdw blurRad="38100" dist="38100" dir="2700000" algn="tl">
                      <a:srgbClr val="000000"/>
                    </a:outerShdw>
                  </a:effectLst>
                </a:rPr>
                <a:t>2</a:t>
              </a:r>
              <a:endParaRPr lang="es-ES_tradnl" altLang="es-ES" sz="1500">
                <a:solidFill>
                  <a:srgbClr val="000000"/>
                </a:solidFill>
                <a:effectLst/>
              </a:endParaRPr>
            </a:p>
          </p:txBody>
        </p:sp>
        <p:sp>
          <p:nvSpPr>
            <p:cNvPr id="402530" name="AutoShape 1122"/>
            <p:cNvSpPr>
              <a:spLocks noChangeArrowheads="1"/>
            </p:cNvSpPr>
            <p:nvPr/>
          </p:nvSpPr>
          <p:spPr bwMode="auto">
            <a:xfrm>
              <a:off x="3128" y="1320"/>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531" name="AutoShape 1123"/>
            <p:cNvSpPr>
              <a:spLocks noChangeArrowheads="1"/>
            </p:cNvSpPr>
            <p:nvPr/>
          </p:nvSpPr>
          <p:spPr bwMode="auto">
            <a:xfrm>
              <a:off x="3128" y="1784"/>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402675" name="Group 1267"/>
          <p:cNvGrpSpPr>
            <a:grpSpLocks/>
          </p:cNvGrpSpPr>
          <p:nvPr/>
        </p:nvGrpSpPr>
        <p:grpSpPr bwMode="auto">
          <a:xfrm>
            <a:off x="147638" y="3481388"/>
            <a:ext cx="5400675" cy="825500"/>
            <a:chOff x="93" y="2193"/>
            <a:chExt cx="3402" cy="520"/>
          </a:xfrm>
        </p:grpSpPr>
        <p:sp>
          <p:nvSpPr>
            <p:cNvPr id="402533" name="Rectangle 1125"/>
            <p:cNvSpPr>
              <a:spLocks noChangeArrowheads="1"/>
            </p:cNvSpPr>
            <p:nvPr/>
          </p:nvSpPr>
          <p:spPr bwMode="auto">
            <a:xfrm>
              <a:off x="93" y="2193"/>
              <a:ext cx="2496" cy="5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La FEM inducida en el rotor para una velocidad cualquiera N (corres-pondiente a un deslizamiento S</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2534" name="AutoShape 1126"/>
            <p:cNvSpPr>
              <a:spLocks noChangeArrowheads="1"/>
            </p:cNvSpPr>
            <p:nvPr/>
          </p:nvSpPr>
          <p:spPr bwMode="auto">
            <a:xfrm>
              <a:off x="2509" y="2328"/>
              <a:ext cx="432" cy="240"/>
            </a:xfrm>
            <a:prstGeom prst="rightArrow">
              <a:avLst>
                <a:gd name="adj1" fmla="val 50000"/>
                <a:gd name="adj2" fmla="val 76667"/>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535" name="Rectangle 1127"/>
            <p:cNvSpPr>
              <a:spLocks noChangeArrowheads="1"/>
            </p:cNvSpPr>
            <p:nvPr/>
          </p:nvSpPr>
          <p:spPr bwMode="auto">
            <a:xfrm>
              <a:off x="2935" y="2273"/>
              <a:ext cx="56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s-ES_tradnl" altLang="es-ES" sz="2400">
                  <a:effectLst>
                    <a:outerShdw blurRad="38100" dist="38100" dir="2700000" algn="tl">
                      <a:srgbClr val="000000"/>
                    </a:outerShdw>
                  </a:effectLst>
                </a:rPr>
                <a:t>S*E</a:t>
              </a:r>
              <a:r>
                <a:rPr lang="es-ES_tradnl" altLang="es-ES" sz="2400" baseline="-25000">
                  <a:effectLst>
                    <a:outerShdw blurRad="38100" dist="38100" dir="2700000" algn="tl">
                      <a:srgbClr val="000000"/>
                    </a:outerShdw>
                  </a:effectLst>
                </a:rPr>
                <a:t>2</a:t>
              </a:r>
              <a:endParaRPr lang="es-ES_tradnl" altLang="es-ES" sz="2000" baseline="-25000">
                <a:effectLst>
                  <a:outerShdw blurRad="38100" dist="38100" dir="2700000" algn="tl">
                    <a:srgbClr val="000000"/>
                  </a:outerShdw>
                </a:effectLst>
              </a:endParaRPr>
            </a:p>
          </p:txBody>
        </p:sp>
      </p:grpSp>
      <p:grpSp>
        <p:nvGrpSpPr>
          <p:cNvPr id="402677" name="Group 1269"/>
          <p:cNvGrpSpPr>
            <a:grpSpLocks/>
          </p:cNvGrpSpPr>
          <p:nvPr/>
        </p:nvGrpSpPr>
        <p:grpSpPr bwMode="auto">
          <a:xfrm>
            <a:off x="5867400" y="3581400"/>
            <a:ext cx="3276600" cy="2955925"/>
            <a:chOff x="3696" y="2256"/>
            <a:chExt cx="2064" cy="1862"/>
          </a:xfrm>
        </p:grpSpPr>
        <p:grpSp>
          <p:nvGrpSpPr>
            <p:cNvPr id="402672" name="Group 1264"/>
            <p:cNvGrpSpPr>
              <a:grpSpLocks/>
            </p:cNvGrpSpPr>
            <p:nvPr/>
          </p:nvGrpSpPr>
          <p:grpSpPr bwMode="auto">
            <a:xfrm>
              <a:off x="3696" y="2592"/>
              <a:ext cx="1923" cy="1526"/>
              <a:chOff x="3696" y="2592"/>
              <a:chExt cx="1923" cy="1526"/>
            </a:xfrm>
          </p:grpSpPr>
          <p:pic>
            <p:nvPicPr>
              <p:cNvPr id="402671" name="Picture 12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2592"/>
                <a:ext cx="1923" cy="1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540" name="Text Box 1132"/>
              <p:cNvSpPr txBox="1">
                <a:spLocks noChangeArrowheads="1"/>
              </p:cNvSpPr>
              <p:nvPr/>
            </p:nvSpPr>
            <p:spPr bwMode="auto">
              <a:xfrm>
                <a:off x="4056" y="2976"/>
                <a:ext cx="768"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a:t>
                </a:r>
              </a:p>
              <a:p>
                <a:pPr algn="l">
                  <a:spcBef>
                    <a:spcPct val="0"/>
                  </a:spcBef>
                </a:pPr>
                <a:r>
                  <a:rPr lang="es-ES_tradnl" altLang="es-ES">
                    <a:solidFill>
                      <a:schemeClr val="accent2"/>
                    </a:solidFill>
                    <a:effectLst>
                      <a:outerShdw blurRad="38100" dist="38100" dir="2700000" algn="tl">
                        <a:srgbClr val="000000"/>
                      </a:outerShdw>
                    </a:effectLst>
                  </a:rPr>
                  <a:t>dispersión</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2541" name="Text Box 1133"/>
              <p:cNvSpPr txBox="1">
                <a:spLocks noChangeArrowheads="1"/>
              </p:cNvSpPr>
              <p:nvPr/>
            </p:nvSpPr>
            <p:spPr bwMode="auto">
              <a:xfrm>
                <a:off x="4800" y="2976"/>
                <a:ext cx="768"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2667" name="Text Box 1259"/>
              <p:cNvSpPr txBox="1">
                <a:spLocks noChangeArrowheads="1"/>
              </p:cNvSpPr>
              <p:nvPr/>
            </p:nvSpPr>
            <p:spPr bwMode="auto">
              <a:xfrm>
                <a:off x="4400" y="3586"/>
                <a:ext cx="1024" cy="404"/>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ALIMENTADO </a:t>
                </a:r>
              </a:p>
              <a:p>
                <a:pPr algn="ctr">
                  <a:spcBef>
                    <a:spcPct val="0"/>
                  </a:spcBef>
                </a:pPr>
                <a:r>
                  <a:rPr lang="es-ES_tradnl" altLang="es-ES" sz="1600">
                    <a:effectLst>
                      <a:outerShdw blurRad="38100" dist="38100" dir="2700000" algn="tl">
                        <a:srgbClr val="000000"/>
                      </a:outerShdw>
                    </a:effectLst>
                  </a:rPr>
                  <a:t>A: </a:t>
                </a: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=S*f</a:t>
                </a:r>
                <a:r>
                  <a:rPr lang="es-ES_tradnl" altLang="es-ES" sz="2000" baseline="-25000">
                    <a:effectLst>
                      <a:outerShdw blurRad="38100" dist="38100" dir="2700000" algn="tl">
                        <a:srgbClr val="000000"/>
                      </a:outerShdw>
                    </a:effectLst>
                  </a:rPr>
                  <a:t>1</a:t>
                </a:r>
                <a:endParaRPr lang="es-ES_tradnl" altLang="es-ES" sz="3900" b="0" i="1">
                  <a:effectLst>
                    <a:outerShdw blurRad="38100" dist="38100" dir="2700000" algn="tl">
                      <a:srgbClr val="000000"/>
                    </a:outerShdw>
                  </a:effectLst>
                  <a:latin typeface="Arial" charset="0"/>
                </a:endParaRPr>
              </a:p>
            </p:txBody>
          </p:sp>
        </p:grpSp>
        <p:sp>
          <p:nvSpPr>
            <p:cNvPr id="402668" name="Text Box 1260"/>
            <p:cNvSpPr txBox="1">
              <a:spLocks noChangeArrowheads="1"/>
            </p:cNvSpPr>
            <p:nvPr/>
          </p:nvSpPr>
          <p:spPr bwMode="auto">
            <a:xfrm>
              <a:off x="3744" y="2256"/>
              <a:ext cx="2016" cy="36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sz="1600">
                  <a:solidFill>
                    <a:schemeClr val="accent2"/>
                  </a:solidFill>
                  <a:effectLst>
                    <a:outerShdw blurRad="38100" dist="38100" dir="2700000" algn="tl">
                      <a:srgbClr val="000000"/>
                    </a:outerShdw>
                  </a:effectLst>
                </a:rPr>
                <a:t>Circuito equivalente para el rotor con deslizamiento S</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grpSp>
        <p:nvGrpSpPr>
          <p:cNvPr id="402676" name="Group 1268"/>
          <p:cNvGrpSpPr>
            <a:grpSpLocks/>
          </p:cNvGrpSpPr>
          <p:nvPr/>
        </p:nvGrpSpPr>
        <p:grpSpPr bwMode="auto">
          <a:xfrm>
            <a:off x="228600" y="4379913"/>
            <a:ext cx="5461000" cy="2227262"/>
            <a:chOff x="144" y="2759"/>
            <a:chExt cx="3440" cy="1403"/>
          </a:xfrm>
        </p:grpSpPr>
        <p:sp>
          <p:nvSpPr>
            <p:cNvPr id="402536" name="Rectangle 1128"/>
            <p:cNvSpPr>
              <a:spLocks noChangeArrowheads="1"/>
            </p:cNvSpPr>
            <p:nvPr/>
          </p:nvSpPr>
          <p:spPr bwMode="auto">
            <a:xfrm>
              <a:off x="160" y="2759"/>
              <a:ext cx="2304" cy="730"/>
            </a:xfrm>
            <a:prstGeom prst="rect">
              <a:avLst/>
            </a:pr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solidFill>
                    <a:schemeClr val="bg2"/>
                  </a:solidFill>
                  <a:effectLst>
                    <a:outerShdw blurRad="38100" dist="38100" dir="2700000" algn="tl">
                      <a:srgbClr val="FFFFFF"/>
                    </a:outerShdw>
                  </a:effectLst>
                </a:rPr>
                <a:t>LA RESISTENCIA ROTÓRICA</a:t>
              </a:r>
            </a:p>
            <a:p>
              <a:pPr algn="ctr">
                <a:spcBef>
                  <a:spcPct val="0"/>
                </a:spcBef>
              </a:pPr>
              <a:r>
                <a:rPr lang="es-ES_tradnl" altLang="es-ES" sz="2000">
                  <a:solidFill>
                    <a:schemeClr val="bg2"/>
                  </a:solidFill>
                  <a:effectLst>
                    <a:outerShdw blurRad="38100" dist="38100" dir="2700000" algn="tl">
                      <a:srgbClr val="FFFFFF"/>
                    </a:outerShdw>
                  </a:effectLst>
                </a:rPr>
                <a:t>R</a:t>
              </a:r>
              <a:r>
                <a:rPr lang="es-ES_tradnl" altLang="es-ES" sz="2000" baseline="-25000">
                  <a:solidFill>
                    <a:schemeClr val="bg2"/>
                  </a:solidFill>
                  <a:effectLst>
                    <a:outerShdw blurRad="38100" dist="38100" dir="2700000" algn="tl">
                      <a:srgbClr val="FFFFFF"/>
                    </a:outerShdw>
                  </a:effectLst>
                </a:rPr>
                <a:t>R</a:t>
              </a:r>
              <a:r>
                <a:rPr lang="es-ES_tradnl" altLang="es-ES" sz="2000">
                  <a:solidFill>
                    <a:schemeClr val="bg2"/>
                  </a:solidFill>
                  <a:effectLst>
                    <a:outerShdw blurRad="38100" dist="38100" dir="2700000" algn="tl">
                      <a:srgbClr val="FFFFFF"/>
                    </a:outerShdw>
                  </a:effectLst>
                </a:rPr>
                <a:t> NO VARÍA</a:t>
              </a:r>
              <a:r>
                <a:rPr lang="es-ES_tradnl" altLang="es-ES" sz="1500">
                  <a:solidFill>
                    <a:schemeClr val="bg2"/>
                  </a:solidFill>
                  <a:effectLst>
                    <a:outerShdw blurRad="38100" dist="38100" dir="2700000" algn="tl">
                      <a:srgbClr val="FFFFFF"/>
                    </a:outerShdw>
                  </a:effectLst>
                </a:rPr>
                <a:t> CON LA FRECUENCIA</a:t>
              </a:r>
            </a:p>
            <a:p>
              <a:pPr algn="ctr">
                <a:spcBef>
                  <a:spcPct val="0"/>
                </a:spcBef>
              </a:pPr>
              <a:r>
                <a:rPr lang="es-ES_tradnl" altLang="es-ES" sz="1500">
                  <a:solidFill>
                    <a:schemeClr val="bg2"/>
                  </a:solidFill>
                  <a:effectLst>
                    <a:outerShdw blurRad="38100" dist="38100" dir="2700000" algn="tl">
                      <a:srgbClr val="FFFFFF"/>
                    </a:outerShdw>
                  </a:effectLst>
                </a:rPr>
                <a:t>Y, POR TANTO, </a:t>
              </a:r>
              <a:r>
                <a:rPr lang="es-ES_tradnl" altLang="es-ES" sz="1700">
                  <a:solidFill>
                    <a:schemeClr val="bg2"/>
                  </a:solidFill>
                  <a:effectLst>
                    <a:outerShdw blurRad="38100" dist="38100" dir="2700000" algn="tl">
                      <a:srgbClr val="FFFFFF"/>
                    </a:outerShdw>
                  </a:effectLst>
                </a:rPr>
                <a:t>TAMPOCO</a:t>
              </a:r>
              <a:r>
                <a:rPr lang="es-ES_tradnl" altLang="es-ES" sz="1500">
                  <a:solidFill>
                    <a:schemeClr val="bg2"/>
                  </a:solidFill>
                  <a:effectLst>
                    <a:outerShdw blurRad="38100" dist="38100" dir="2700000" algn="tl">
                      <a:srgbClr val="FFFFFF"/>
                    </a:outerShdw>
                  </a:effectLst>
                </a:rPr>
                <a:t> CON </a:t>
              </a:r>
              <a:r>
                <a:rPr lang="es-ES_tradnl" altLang="es-ES" sz="2000">
                  <a:solidFill>
                    <a:schemeClr val="bg2"/>
                  </a:solidFill>
                  <a:effectLst>
                    <a:outerShdw blurRad="38100" dist="38100" dir="2700000" algn="tl">
                      <a:srgbClr val="FFFFFF"/>
                    </a:outerShdw>
                  </a:effectLst>
                </a:rPr>
                <a:t>S</a:t>
              </a:r>
              <a:endParaRPr lang="es-ES_tradnl" altLang="es-ES" sz="2000">
                <a:solidFill>
                  <a:srgbClr val="000000"/>
                </a:solidFill>
                <a:effectLst/>
              </a:endParaRPr>
            </a:p>
          </p:txBody>
        </p:sp>
        <p:sp>
          <p:nvSpPr>
            <p:cNvPr id="402537" name="Rectangle 1129"/>
            <p:cNvSpPr>
              <a:spLocks noChangeArrowheads="1"/>
            </p:cNvSpPr>
            <p:nvPr/>
          </p:nvSpPr>
          <p:spPr bwMode="auto">
            <a:xfrm>
              <a:off x="144" y="3528"/>
              <a:ext cx="2304" cy="634"/>
            </a:xfrm>
            <a:prstGeom prst="rect">
              <a:avLst/>
            </a:pr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solidFill>
                    <a:schemeClr val="bg2"/>
                  </a:solidFill>
                  <a:effectLst>
                    <a:outerShdw blurRad="38100" dist="38100" dir="2700000" algn="tl">
                      <a:srgbClr val="FFFFFF"/>
                    </a:outerShdw>
                  </a:effectLst>
                </a:rPr>
                <a:t>LA REACTANCIA </a:t>
              </a:r>
              <a:r>
                <a:rPr lang="es-ES_tradnl" altLang="es-ES" sz="2000">
                  <a:solidFill>
                    <a:schemeClr val="bg2"/>
                  </a:solidFill>
                  <a:effectLst>
                    <a:outerShdw blurRad="38100" dist="38100" dir="2700000" algn="tl">
                      <a:srgbClr val="FFFFFF"/>
                    </a:outerShdw>
                  </a:effectLst>
                </a:rPr>
                <a:t>X</a:t>
              </a:r>
              <a:r>
                <a:rPr lang="es-ES_tradnl" altLang="es-ES" sz="2000" baseline="-25000">
                  <a:solidFill>
                    <a:schemeClr val="bg2"/>
                  </a:solidFill>
                  <a:effectLst>
                    <a:outerShdw blurRad="38100" dist="38100" dir="2700000" algn="tl">
                      <a:srgbClr val="FFFFFF"/>
                    </a:outerShdw>
                  </a:effectLst>
                </a:rPr>
                <a:t>R</a:t>
              </a:r>
              <a:r>
                <a:rPr lang="es-ES_tradnl" altLang="es-ES" sz="1500">
                  <a:solidFill>
                    <a:schemeClr val="bg2"/>
                  </a:solidFill>
                  <a:effectLst>
                    <a:outerShdw blurRad="38100" dist="38100" dir="2700000" algn="tl">
                      <a:srgbClr val="FFFFFF"/>
                    </a:outerShdw>
                  </a:effectLst>
                </a:rPr>
                <a:t> VARÍA CON S:</a:t>
              </a:r>
            </a:p>
            <a:p>
              <a:pPr algn="ctr">
                <a:spcBef>
                  <a:spcPct val="0"/>
                </a:spcBef>
              </a:pPr>
              <a:r>
                <a:rPr lang="es-ES_tradnl" altLang="es-ES" sz="1500">
                  <a:solidFill>
                    <a:schemeClr val="bg2"/>
                  </a:solidFill>
                  <a:effectLst>
                    <a:outerShdw blurRad="38100" dist="38100" dir="2700000" algn="tl">
                      <a:srgbClr val="FFFFFF"/>
                    </a:outerShdw>
                  </a:effectLst>
                </a:rPr>
                <a:t>CUANDO EL DESLIZAMIENTO ES </a:t>
              </a:r>
              <a:r>
                <a:rPr lang="es-ES_tradnl" altLang="es-ES" sz="2000">
                  <a:solidFill>
                    <a:schemeClr val="bg2"/>
                  </a:solidFill>
                  <a:effectLst>
                    <a:outerShdw blurRad="38100" dist="38100" dir="2700000" algn="tl">
                      <a:srgbClr val="FFFFFF"/>
                    </a:outerShdw>
                  </a:effectLst>
                </a:rPr>
                <a:t>S</a:t>
              </a:r>
              <a:r>
                <a:rPr lang="es-ES_tradnl" altLang="es-ES" sz="1500">
                  <a:solidFill>
                    <a:schemeClr val="bg2"/>
                  </a:solidFill>
                  <a:effectLst>
                    <a:outerShdw blurRad="38100" dist="38100" dir="2700000" algn="tl">
                      <a:srgbClr val="FFFFFF"/>
                    </a:outerShdw>
                  </a:effectLst>
                </a:rPr>
                <a:t>, </a:t>
              </a:r>
              <a:r>
                <a:rPr lang="es-ES_tradnl" altLang="es-ES" sz="2000">
                  <a:solidFill>
                    <a:schemeClr val="bg2"/>
                  </a:solidFill>
                  <a:effectLst>
                    <a:outerShdw blurRad="38100" dist="38100" dir="2700000" algn="tl">
                      <a:srgbClr val="FFFFFF"/>
                    </a:outerShdw>
                  </a:effectLst>
                </a:rPr>
                <a:t>X</a:t>
              </a:r>
              <a:r>
                <a:rPr lang="es-ES_tradnl" altLang="es-ES" sz="2000" baseline="-25000">
                  <a:solidFill>
                    <a:schemeClr val="bg2"/>
                  </a:solidFill>
                  <a:effectLst>
                    <a:outerShdw blurRad="38100" dist="38100" dir="2700000" algn="tl">
                      <a:srgbClr val="FFFFFF"/>
                    </a:outerShdw>
                  </a:effectLst>
                </a:rPr>
                <a:t>R</a:t>
              </a:r>
              <a:r>
                <a:rPr lang="es-ES_tradnl" altLang="es-ES" sz="1500">
                  <a:solidFill>
                    <a:schemeClr val="bg2"/>
                  </a:solidFill>
                  <a:effectLst>
                    <a:outerShdw blurRad="38100" dist="38100" dir="2700000" algn="tl">
                      <a:srgbClr val="FFFFFF"/>
                    </a:outerShdw>
                  </a:effectLst>
                </a:rPr>
                <a:t> PASA SER </a:t>
              </a:r>
              <a:r>
                <a:rPr lang="es-ES_tradnl" altLang="es-ES" sz="2000">
                  <a:solidFill>
                    <a:schemeClr val="bg2"/>
                  </a:solidFill>
                  <a:effectLst>
                    <a:outerShdw blurRad="38100" dist="38100" dir="2700000" algn="tl">
                      <a:srgbClr val="FFFFFF"/>
                    </a:outerShdw>
                  </a:effectLst>
                </a:rPr>
                <a:t>S*X</a:t>
              </a:r>
              <a:r>
                <a:rPr lang="es-ES_tradnl" altLang="es-ES" sz="2000" baseline="-25000">
                  <a:solidFill>
                    <a:schemeClr val="bg2"/>
                  </a:solidFill>
                  <a:effectLst>
                    <a:outerShdw blurRad="38100" dist="38100" dir="2700000" algn="tl">
                      <a:srgbClr val="FFFFFF"/>
                    </a:outerShdw>
                  </a:effectLst>
                </a:rPr>
                <a:t>R</a:t>
              </a:r>
            </a:p>
          </p:txBody>
        </p:sp>
        <p:sp>
          <p:nvSpPr>
            <p:cNvPr id="402669" name="AutoShape 1261"/>
            <p:cNvSpPr>
              <a:spLocks noChangeArrowheads="1"/>
            </p:cNvSpPr>
            <p:nvPr/>
          </p:nvSpPr>
          <p:spPr bwMode="auto">
            <a:xfrm>
              <a:off x="2528" y="3000"/>
              <a:ext cx="1056" cy="240"/>
            </a:xfrm>
            <a:prstGeom prst="rightArrow">
              <a:avLst>
                <a:gd name="adj1" fmla="val 43333"/>
                <a:gd name="adj2" fmla="val 90831"/>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02670" name="AutoShape 1262"/>
            <p:cNvSpPr>
              <a:spLocks noChangeArrowheads="1"/>
            </p:cNvSpPr>
            <p:nvPr/>
          </p:nvSpPr>
          <p:spPr bwMode="auto">
            <a:xfrm>
              <a:off x="2512" y="3744"/>
              <a:ext cx="1056" cy="240"/>
            </a:xfrm>
            <a:prstGeom prst="rightArrow">
              <a:avLst>
                <a:gd name="adj1" fmla="val 43333"/>
                <a:gd name="adj2" fmla="val 90831"/>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2519"/>
                                        </p:tgtEl>
                                        <p:attrNameLst>
                                          <p:attrName>style.visibility</p:attrName>
                                        </p:attrNameLst>
                                      </p:cBhvr>
                                      <p:to>
                                        <p:strVal val="visible"/>
                                      </p:to>
                                    </p:set>
                                    <p:animEffect transition="in" filter="dissolve">
                                      <p:cBhvr>
                                        <p:cTn id="7" dur="500"/>
                                        <p:tgtEl>
                                          <p:spTgt spid="4025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2673"/>
                                        </p:tgtEl>
                                        <p:attrNameLst>
                                          <p:attrName>style.visibility</p:attrName>
                                        </p:attrNameLst>
                                      </p:cBhvr>
                                      <p:to>
                                        <p:strVal val="visible"/>
                                      </p:to>
                                    </p:set>
                                    <p:animEffect transition="in" filter="dissolve">
                                      <p:cBhvr>
                                        <p:cTn id="12" dur="500"/>
                                        <p:tgtEl>
                                          <p:spTgt spid="4026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2674"/>
                                        </p:tgtEl>
                                        <p:attrNameLst>
                                          <p:attrName>style.visibility</p:attrName>
                                        </p:attrNameLst>
                                      </p:cBhvr>
                                      <p:to>
                                        <p:strVal val="visible"/>
                                      </p:to>
                                    </p:set>
                                    <p:animEffect transition="in" filter="dissolve">
                                      <p:cBhvr>
                                        <p:cTn id="17" dur="500"/>
                                        <p:tgtEl>
                                          <p:spTgt spid="4026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2675"/>
                                        </p:tgtEl>
                                        <p:attrNameLst>
                                          <p:attrName>style.visibility</p:attrName>
                                        </p:attrNameLst>
                                      </p:cBhvr>
                                      <p:to>
                                        <p:strVal val="visible"/>
                                      </p:to>
                                    </p:set>
                                    <p:animEffect transition="in" filter="dissolve">
                                      <p:cBhvr>
                                        <p:cTn id="22" dur="500"/>
                                        <p:tgtEl>
                                          <p:spTgt spid="4026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2676"/>
                                        </p:tgtEl>
                                        <p:attrNameLst>
                                          <p:attrName>style.visibility</p:attrName>
                                        </p:attrNameLst>
                                      </p:cBhvr>
                                      <p:to>
                                        <p:strVal val="visible"/>
                                      </p:to>
                                    </p:set>
                                    <p:animEffect transition="in" filter="dissolve">
                                      <p:cBhvr>
                                        <p:cTn id="27" dur="500"/>
                                        <p:tgtEl>
                                          <p:spTgt spid="4026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02677"/>
                                        </p:tgtEl>
                                        <p:attrNameLst>
                                          <p:attrName>style.visibility</p:attrName>
                                        </p:attrNameLst>
                                      </p:cBhvr>
                                      <p:to>
                                        <p:strVal val="visible"/>
                                      </p:to>
                                    </p:set>
                                    <p:animEffect transition="in" filter="dissolve">
                                      <p:cBhvr>
                                        <p:cTn id="32" dur="500"/>
                                        <p:tgtEl>
                                          <p:spTgt spid="402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51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4876800" y="1371600"/>
            <a:ext cx="4343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s-ES_tradnl" altLang="es-ES" sz="4700">
                <a:solidFill>
                  <a:schemeClr val="tx2"/>
                </a:solidFill>
                <a:effectLst>
                  <a:outerShdw blurRad="38100" dist="38100" dir="2700000" algn="tl">
                    <a:srgbClr val="000000"/>
                  </a:outerShdw>
                </a:effectLst>
                <a:latin typeface="Tahoma" pitchFamily="34" charset="0"/>
              </a:rPr>
              <a:t>7.2. Rotor III </a:t>
            </a:r>
            <a:endParaRPr lang="es-ES_tradnl" altLang="es-ES" sz="4700" b="0">
              <a:solidFill>
                <a:schemeClr val="tx2"/>
              </a:solidFill>
              <a:effectLst>
                <a:outerShdw blurRad="38100" dist="38100" dir="2700000" algn="tl">
                  <a:srgbClr val="000000"/>
                </a:outerShdw>
              </a:effectLst>
              <a:latin typeface="Arial" charset="0"/>
            </a:endParaRPr>
          </a:p>
        </p:txBody>
      </p:sp>
      <p:pic>
        <p:nvPicPr>
          <p:cNvPr id="377859" name="Picture 3" descr="C:\Mis documentos\CLASE\fotos\rotor 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533400"/>
            <a:ext cx="6170612" cy="50593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77860" name="AutoShape 4"/>
          <p:cNvSpPr>
            <a:spLocks noChangeArrowheads="1"/>
          </p:cNvSpPr>
          <p:nvPr/>
        </p:nvSpPr>
        <p:spPr bwMode="auto">
          <a:xfrm rot="-5400000">
            <a:off x="915988" y="4851400"/>
            <a:ext cx="1676400" cy="228600"/>
          </a:xfrm>
          <a:prstGeom prst="rightArrow">
            <a:avLst>
              <a:gd name="adj1" fmla="val 51398"/>
              <a:gd name="adj2" fmla="val 127111"/>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77861" name="AutoShape 5"/>
          <p:cNvSpPr>
            <a:spLocks noChangeArrowheads="1"/>
          </p:cNvSpPr>
          <p:nvPr/>
        </p:nvSpPr>
        <p:spPr bwMode="auto">
          <a:xfrm rot="-8086482">
            <a:off x="1950244" y="4976019"/>
            <a:ext cx="1238250" cy="211138"/>
          </a:xfrm>
          <a:prstGeom prst="rightArrow">
            <a:avLst>
              <a:gd name="adj1" fmla="val 51398"/>
              <a:gd name="adj2" fmla="val 101654"/>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77862" name="AutoShape 6"/>
          <p:cNvSpPr>
            <a:spLocks noChangeArrowheads="1"/>
          </p:cNvSpPr>
          <p:nvPr/>
        </p:nvSpPr>
        <p:spPr bwMode="auto">
          <a:xfrm rot="-8086482">
            <a:off x="4311650" y="3956050"/>
            <a:ext cx="1112838" cy="211138"/>
          </a:xfrm>
          <a:prstGeom prst="rightArrow">
            <a:avLst>
              <a:gd name="adj1" fmla="val 51398"/>
              <a:gd name="adj2" fmla="val 91358"/>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77863" name="AutoShape 7"/>
          <p:cNvSpPr>
            <a:spLocks noChangeArrowheads="1"/>
          </p:cNvSpPr>
          <p:nvPr/>
        </p:nvSpPr>
        <p:spPr bwMode="auto">
          <a:xfrm rot="-18886483">
            <a:off x="2342356" y="1140619"/>
            <a:ext cx="1008063" cy="231775"/>
          </a:xfrm>
          <a:prstGeom prst="rightArrow">
            <a:avLst>
              <a:gd name="adj1" fmla="val 51398"/>
              <a:gd name="adj2" fmla="val 75388"/>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77864" name="Text Box 8"/>
          <p:cNvSpPr txBox="1">
            <a:spLocks noChangeArrowheads="1"/>
          </p:cNvSpPr>
          <p:nvPr/>
        </p:nvSpPr>
        <p:spPr bwMode="auto">
          <a:xfrm>
            <a:off x="1373188" y="457200"/>
            <a:ext cx="23907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Chapa magnética</a:t>
            </a:r>
            <a:endParaRPr lang="es-ES_tradnl" altLang="es-ES" sz="2400" b="0">
              <a:effectLst/>
              <a:latin typeface="Times New Roman" pitchFamily="18" charset="0"/>
            </a:endParaRPr>
          </a:p>
        </p:txBody>
      </p:sp>
      <p:sp>
        <p:nvSpPr>
          <p:cNvPr id="377865" name="Text Box 9"/>
          <p:cNvSpPr txBox="1">
            <a:spLocks noChangeArrowheads="1"/>
          </p:cNvSpPr>
          <p:nvPr/>
        </p:nvSpPr>
        <p:spPr bwMode="auto">
          <a:xfrm>
            <a:off x="4268788" y="4495800"/>
            <a:ext cx="20542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Barra de cobre</a:t>
            </a:r>
            <a:endParaRPr lang="es-ES_tradnl" altLang="es-ES" sz="2400" b="0">
              <a:effectLst/>
              <a:latin typeface="Times New Roman" pitchFamily="18" charset="0"/>
            </a:endParaRPr>
          </a:p>
        </p:txBody>
      </p:sp>
      <p:sp>
        <p:nvSpPr>
          <p:cNvPr id="377866" name="Text Box 10"/>
          <p:cNvSpPr txBox="1">
            <a:spLocks noChangeArrowheads="1"/>
          </p:cNvSpPr>
          <p:nvPr/>
        </p:nvSpPr>
        <p:spPr bwMode="auto">
          <a:xfrm>
            <a:off x="2135188" y="5486400"/>
            <a:ext cx="219233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Plato final rotor</a:t>
            </a:r>
            <a:endParaRPr lang="es-ES_tradnl" altLang="es-ES" sz="2400" b="0">
              <a:effectLst/>
              <a:latin typeface="Times New Roman" pitchFamily="18" charset="0"/>
            </a:endParaRPr>
          </a:p>
        </p:txBody>
      </p:sp>
      <p:sp>
        <p:nvSpPr>
          <p:cNvPr id="377867" name="Text Box 11"/>
          <p:cNvSpPr txBox="1">
            <a:spLocks noChangeArrowheads="1"/>
          </p:cNvSpPr>
          <p:nvPr/>
        </p:nvSpPr>
        <p:spPr bwMode="auto">
          <a:xfrm>
            <a:off x="533400" y="5791200"/>
            <a:ext cx="235426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Fijación </a:t>
            </a:r>
          </a:p>
          <a:p>
            <a:pPr algn="ctr">
              <a:lnSpc>
                <a:spcPct val="30000"/>
              </a:lnSpc>
              <a:spcBef>
                <a:spcPct val="50000"/>
              </a:spcBef>
            </a:pPr>
            <a:r>
              <a:rPr lang="es-ES_tradnl" altLang="es-ES" sz="2000">
                <a:effectLst>
                  <a:outerShdw blurRad="38100" dist="38100" dir="2700000" algn="tl">
                    <a:srgbClr val="000000"/>
                  </a:outerShdw>
                </a:effectLst>
              </a:rPr>
              <a:t>chapa magnética</a:t>
            </a:r>
            <a:endParaRPr lang="es-ES_tradnl" altLang="es-ES" sz="2400" b="0">
              <a:effectLst/>
              <a:latin typeface="Times New Roman" pitchFamily="18" charset="0"/>
            </a:endParaRPr>
          </a:p>
        </p:txBody>
      </p:sp>
      <p:sp>
        <p:nvSpPr>
          <p:cNvPr id="377868" name="AutoShape 12"/>
          <p:cNvSpPr>
            <a:spLocks noChangeArrowheads="1"/>
          </p:cNvSpPr>
          <p:nvPr/>
        </p:nvSpPr>
        <p:spPr bwMode="auto">
          <a:xfrm rot="-18886483">
            <a:off x="675481" y="2140744"/>
            <a:ext cx="1008063" cy="231775"/>
          </a:xfrm>
          <a:prstGeom prst="rightArrow">
            <a:avLst>
              <a:gd name="adj1" fmla="val 51398"/>
              <a:gd name="adj2" fmla="val 75388"/>
            </a:avLst>
          </a:prstGeom>
          <a:solidFill>
            <a:srgbClr val="FFFFFF"/>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377869" name="Text Box 13"/>
          <p:cNvSpPr txBox="1">
            <a:spLocks noChangeArrowheads="1"/>
          </p:cNvSpPr>
          <p:nvPr/>
        </p:nvSpPr>
        <p:spPr bwMode="auto">
          <a:xfrm>
            <a:off x="106363" y="1219200"/>
            <a:ext cx="1798637"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s-ES_tradnl" altLang="es-ES" sz="2000">
                <a:effectLst>
                  <a:outerShdw blurRad="38100" dist="38100" dir="2700000" algn="tl">
                    <a:srgbClr val="000000"/>
                  </a:outerShdw>
                </a:effectLst>
              </a:rPr>
              <a:t>Anillo de</a:t>
            </a:r>
          </a:p>
          <a:p>
            <a:pPr algn="ctr">
              <a:lnSpc>
                <a:spcPct val="35000"/>
              </a:lnSpc>
              <a:spcBef>
                <a:spcPct val="50000"/>
              </a:spcBef>
            </a:pPr>
            <a:r>
              <a:rPr lang="es-ES_tradnl" altLang="es-ES" sz="2000">
                <a:effectLst>
                  <a:outerShdw blurRad="38100" dist="38100" dir="2700000" algn="tl">
                    <a:srgbClr val="000000"/>
                  </a:outerShdw>
                </a:effectLst>
              </a:rPr>
              <a:t>cortocircuito</a:t>
            </a:r>
            <a:endParaRPr lang="es-ES_tradnl" altLang="es-ES" sz="2400" b="0">
              <a:effectLst/>
              <a:latin typeface="Times New Roman" pitchFamily="18" charset="0"/>
            </a:endParaRPr>
          </a:p>
        </p:txBody>
      </p:sp>
      <p:sp>
        <p:nvSpPr>
          <p:cNvPr id="377870" name="Text Box 14"/>
          <p:cNvSpPr txBox="1">
            <a:spLocks noChangeArrowheads="1"/>
          </p:cNvSpPr>
          <p:nvPr/>
        </p:nvSpPr>
        <p:spPr bwMode="auto">
          <a:xfrm>
            <a:off x="4572000" y="5118100"/>
            <a:ext cx="4419600" cy="15113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50000"/>
              </a:spcBef>
            </a:pPr>
            <a:r>
              <a:rPr lang="es-ES_tradnl" altLang="es-ES" sz="3100">
                <a:effectLst>
                  <a:outerShdw blurRad="38100" dist="38100" dir="2700000" algn="tl">
                    <a:srgbClr val="000000"/>
                  </a:outerShdw>
                </a:effectLst>
              </a:rPr>
              <a:t>Despiece de un rotor de jaula con barras de cobre soldadas</a:t>
            </a:r>
            <a:endParaRPr lang="es-ES_tradnl" altLang="es-ES" sz="2400" b="0">
              <a:effectLst/>
              <a:latin typeface="Times New Roman" pitchFamily="18" charset="0"/>
            </a:endParaRPr>
          </a:p>
        </p:txBody>
      </p:sp>
      <p:sp>
        <p:nvSpPr>
          <p:cNvPr id="377871" name="Text Box 15"/>
          <p:cNvSpPr txBox="1">
            <a:spLocks noChangeArrowheads="1"/>
          </p:cNvSpPr>
          <p:nvPr/>
        </p:nvSpPr>
        <p:spPr bwMode="auto">
          <a:xfrm>
            <a:off x="1219200" y="2514600"/>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 Catálogos comerciales</a:t>
            </a:r>
            <a:endParaRPr lang="es-ES" altLang="es-ES" sz="1000">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transition>
    <p:cover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4" name="Rectangle 8"/>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III</a:t>
            </a:r>
            <a:endParaRPr lang="es-ES_tradnl" altLang="es-ES" sz="4000" b="0">
              <a:latin typeface="Tahoma" pitchFamily="34" charset="0"/>
            </a:endParaRPr>
          </a:p>
        </p:txBody>
      </p:sp>
      <p:grpSp>
        <p:nvGrpSpPr>
          <p:cNvPr id="403474" name="Group 18"/>
          <p:cNvGrpSpPr>
            <a:grpSpLocks/>
          </p:cNvGrpSpPr>
          <p:nvPr/>
        </p:nvGrpSpPr>
        <p:grpSpPr bwMode="auto">
          <a:xfrm>
            <a:off x="3582988" y="1704975"/>
            <a:ext cx="2906712" cy="406400"/>
            <a:chOff x="2256" y="1200"/>
            <a:chExt cx="1831" cy="256"/>
          </a:xfrm>
        </p:grpSpPr>
        <p:pic>
          <p:nvPicPr>
            <p:cNvPr id="4034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200"/>
              <a:ext cx="1831"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8" name="Line 12"/>
            <p:cNvSpPr>
              <a:spLocks noChangeShapeType="1"/>
            </p:cNvSpPr>
            <p:nvPr/>
          </p:nvSpPr>
          <p:spPr bwMode="auto">
            <a:xfrm>
              <a:off x="2468" y="1428"/>
              <a:ext cx="96" cy="0"/>
            </a:xfrm>
            <a:prstGeom prst="line">
              <a:avLst/>
            </a:prstGeom>
            <a:noFill/>
            <a:ln w="12700">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403469" name="Line 13"/>
            <p:cNvSpPr>
              <a:spLocks noChangeShapeType="1"/>
            </p:cNvSpPr>
            <p:nvPr/>
          </p:nvSpPr>
          <p:spPr bwMode="auto">
            <a:xfrm>
              <a:off x="3856" y="1428"/>
              <a:ext cx="96" cy="0"/>
            </a:xfrm>
            <a:prstGeom prst="line">
              <a:avLst/>
            </a:prstGeom>
            <a:noFill/>
            <a:ln w="12700">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403473" name="Group 17"/>
          <p:cNvGrpSpPr>
            <a:grpSpLocks/>
          </p:cNvGrpSpPr>
          <p:nvPr/>
        </p:nvGrpSpPr>
        <p:grpSpPr bwMode="auto">
          <a:xfrm>
            <a:off x="3594100" y="2149475"/>
            <a:ext cx="3344863" cy="1017588"/>
            <a:chOff x="2256" y="1615"/>
            <a:chExt cx="2107" cy="641"/>
          </a:xfrm>
        </p:grpSpPr>
        <p:pic>
          <p:nvPicPr>
            <p:cNvPr id="4034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1615"/>
              <a:ext cx="2107" cy="6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70" name="Line 14"/>
            <p:cNvSpPr>
              <a:spLocks noChangeShapeType="1"/>
            </p:cNvSpPr>
            <p:nvPr/>
          </p:nvSpPr>
          <p:spPr bwMode="auto">
            <a:xfrm>
              <a:off x="2312" y="1960"/>
              <a:ext cx="96" cy="0"/>
            </a:xfrm>
            <a:prstGeom prst="line">
              <a:avLst/>
            </a:prstGeom>
            <a:noFill/>
            <a:ln w="12700">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403471" name="Line 15"/>
            <p:cNvSpPr>
              <a:spLocks noChangeShapeType="1"/>
            </p:cNvSpPr>
            <p:nvPr/>
          </p:nvSpPr>
          <p:spPr bwMode="auto">
            <a:xfrm>
              <a:off x="3072" y="1816"/>
              <a:ext cx="96" cy="0"/>
            </a:xfrm>
            <a:prstGeom prst="line">
              <a:avLst/>
            </a:prstGeom>
            <a:noFill/>
            <a:ln w="12700">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403472" name="Line 16"/>
            <p:cNvSpPr>
              <a:spLocks noChangeShapeType="1"/>
            </p:cNvSpPr>
            <p:nvPr/>
          </p:nvSpPr>
          <p:spPr bwMode="auto">
            <a:xfrm>
              <a:off x="3880" y="1816"/>
              <a:ext cx="96" cy="0"/>
            </a:xfrm>
            <a:prstGeom prst="line">
              <a:avLst/>
            </a:prstGeom>
            <a:noFill/>
            <a:ln w="12700">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sp>
        <p:nvSpPr>
          <p:cNvPr id="403478" name="AutoShape 22"/>
          <p:cNvSpPr>
            <a:spLocks noChangeArrowheads="1"/>
          </p:cNvSpPr>
          <p:nvPr/>
        </p:nvSpPr>
        <p:spPr bwMode="auto">
          <a:xfrm rot="10800000" flipH="1">
            <a:off x="6489700" y="1920875"/>
            <a:ext cx="457200" cy="457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03480" name="AutoShape 24"/>
          <p:cNvSpPr>
            <a:spLocks noChangeArrowheads="1"/>
          </p:cNvSpPr>
          <p:nvPr/>
        </p:nvSpPr>
        <p:spPr bwMode="auto">
          <a:xfrm rot="5400000">
            <a:off x="3103562" y="1649413"/>
            <a:ext cx="288925" cy="425450"/>
          </a:xfrm>
          <a:prstGeom prst="upArrow">
            <a:avLst>
              <a:gd name="adj1" fmla="val 50287"/>
              <a:gd name="adj2" fmla="val 47707"/>
            </a:avLst>
          </a:pr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3482" name="AutoShape 26"/>
          <p:cNvSpPr>
            <a:spLocks noChangeArrowheads="1"/>
          </p:cNvSpPr>
          <p:nvPr/>
        </p:nvSpPr>
        <p:spPr bwMode="auto">
          <a:xfrm rot="-27000000" flipH="1" flipV="1">
            <a:off x="3860800" y="2987675"/>
            <a:ext cx="914400" cy="457200"/>
          </a:xfrm>
          <a:custGeom>
            <a:avLst/>
            <a:gdLst>
              <a:gd name="G0" fmla="+- 11362 0 0"/>
              <a:gd name="G1" fmla="+- 18514 0 0"/>
              <a:gd name="G2" fmla="+- 7200 0 0"/>
              <a:gd name="G3" fmla="*/ 11362 1 2"/>
              <a:gd name="G4" fmla="+- G3 10800 0"/>
              <a:gd name="G5" fmla="+- 21600 11362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481 w 21600"/>
              <a:gd name="T1" fmla="*/ 0 h 21600"/>
              <a:gd name="T2" fmla="*/ 11362 w 21600"/>
              <a:gd name="T3" fmla="*/ 7200 h 21600"/>
              <a:gd name="T4" fmla="*/ 0 w 21600"/>
              <a:gd name="T5" fmla="*/ 1922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81" y="0"/>
                </a:moveTo>
                <a:lnTo>
                  <a:pt x="11362" y="7200"/>
                </a:lnTo>
                <a:lnTo>
                  <a:pt x="14448" y="7200"/>
                </a:lnTo>
                <a:lnTo>
                  <a:pt x="14448" y="16856"/>
                </a:lnTo>
                <a:lnTo>
                  <a:pt x="0" y="16856"/>
                </a:lnTo>
                <a:lnTo>
                  <a:pt x="0" y="21600"/>
                </a:lnTo>
                <a:lnTo>
                  <a:pt x="18514" y="21600"/>
                </a:lnTo>
                <a:lnTo>
                  <a:pt x="18514" y="7200"/>
                </a:lnTo>
                <a:lnTo>
                  <a:pt x="21600" y="7200"/>
                </a:lnTo>
                <a:close/>
              </a:path>
            </a:pathLst>
          </a:custGeom>
          <a:solidFill>
            <a:schemeClr val="tx1"/>
          </a:solidFill>
          <a:ln w="317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3483" name="Rectangle 27"/>
          <p:cNvSpPr>
            <a:spLocks noChangeArrowheads="1"/>
          </p:cNvSpPr>
          <p:nvPr/>
        </p:nvSpPr>
        <p:spPr bwMode="auto">
          <a:xfrm>
            <a:off x="4622800" y="3162300"/>
            <a:ext cx="4216400" cy="93027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Se puede obtener la misma corriente en el mismo circuito alimentado a </a:t>
            </a:r>
            <a:r>
              <a:rPr lang="es-ES_tradnl" altLang="es-ES" sz="2000">
                <a:solidFill>
                  <a:srgbClr val="66FF33"/>
                </a:solidFill>
                <a:effectLst>
                  <a:outerShdw blurRad="38100" dist="38100" dir="2700000" algn="tl">
                    <a:srgbClr val="000000"/>
                  </a:outerShdw>
                </a:effectLst>
              </a:rPr>
              <a:t>f</a:t>
            </a:r>
            <a:r>
              <a:rPr lang="es-ES_tradnl" altLang="es-ES" sz="2000" baseline="-25000">
                <a:solidFill>
                  <a:srgbClr val="66FF33"/>
                </a:solidFill>
                <a:effectLst>
                  <a:outerShdw blurRad="38100" dist="38100" dir="2700000" algn="tl">
                    <a:srgbClr val="000000"/>
                  </a:outerShdw>
                </a:effectLst>
              </a:rPr>
              <a:t>1</a:t>
            </a:r>
            <a:r>
              <a:rPr lang="es-ES_tradnl" altLang="es-ES" sz="1500">
                <a:effectLst>
                  <a:outerShdw blurRad="38100" dist="38100" dir="2700000" algn="tl">
                    <a:srgbClr val="000000"/>
                  </a:outerShdw>
                </a:effectLst>
              </a:rPr>
              <a:t> con sólo </a:t>
            </a:r>
            <a:r>
              <a:rPr lang="es-ES_tradnl" altLang="es-ES" sz="2000">
                <a:solidFill>
                  <a:srgbClr val="66FF33"/>
                </a:solidFill>
                <a:effectLst>
                  <a:outerShdw blurRad="38100" dist="38100" dir="2700000" algn="tl">
                    <a:srgbClr val="000000"/>
                  </a:outerShdw>
                </a:effectLst>
              </a:rPr>
              <a:t>cambiar R</a:t>
            </a:r>
            <a:r>
              <a:rPr lang="es-ES_tradnl" altLang="es-ES" sz="2000" baseline="-25000">
                <a:solidFill>
                  <a:srgbClr val="66FF33"/>
                </a:solidFill>
                <a:effectLst>
                  <a:outerShdw blurRad="38100" dist="38100" dir="2700000" algn="tl">
                    <a:srgbClr val="000000"/>
                  </a:outerShdw>
                </a:effectLst>
              </a:rPr>
              <a:t>R</a:t>
            </a:r>
            <a:r>
              <a:rPr lang="es-ES_tradnl" altLang="es-ES" sz="2000">
                <a:solidFill>
                  <a:srgbClr val="66FF33"/>
                </a:solidFill>
                <a:effectLst>
                  <a:outerShdw blurRad="38100" dist="38100" dir="2700000" algn="tl">
                    <a:srgbClr val="000000"/>
                  </a:outerShdw>
                </a:effectLst>
              </a:rPr>
              <a:t> por R</a:t>
            </a:r>
            <a:r>
              <a:rPr lang="es-ES_tradnl" altLang="es-ES" sz="2000" baseline="-25000">
                <a:solidFill>
                  <a:srgbClr val="66FF33"/>
                </a:solidFill>
                <a:effectLst>
                  <a:outerShdw blurRad="38100" dist="38100" dir="2700000" algn="tl">
                    <a:srgbClr val="000000"/>
                  </a:outerShdw>
                </a:effectLst>
              </a:rPr>
              <a:t>R</a:t>
            </a:r>
            <a:r>
              <a:rPr lang="es-ES_tradnl" altLang="es-ES" sz="2000">
                <a:solidFill>
                  <a:srgbClr val="66FF33"/>
                </a:solidFill>
                <a:effectLst>
                  <a:outerShdw blurRad="38100" dist="38100" dir="2700000" algn="tl">
                    <a:srgbClr val="000000"/>
                  </a:outerShdw>
                </a:effectLst>
              </a:rPr>
              <a:t>/S</a:t>
            </a:r>
            <a:r>
              <a:rPr lang="es-ES_tradnl" altLang="es-ES" sz="2000">
                <a:effectLst>
                  <a:outerShdw blurRad="38100" dist="38100" dir="2700000" algn="tl">
                    <a:srgbClr val="000000"/>
                  </a:outerShdw>
                </a:effectLst>
              </a:rPr>
              <a:t>  </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3487" name="Rectangle 31"/>
          <p:cNvSpPr>
            <a:spLocks noChangeArrowheads="1"/>
          </p:cNvSpPr>
          <p:nvPr/>
        </p:nvSpPr>
        <p:spPr bwMode="auto">
          <a:xfrm>
            <a:off x="393700" y="4887913"/>
            <a:ext cx="4419600" cy="1619250"/>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600" dirty="0">
                <a:effectLst>
                  <a:outerShdw blurRad="38100" dist="38100" dir="2700000" algn="tl">
                    <a:srgbClr val="000000"/>
                  </a:outerShdw>
                </a:effectLst>
              </a:rPr>
              <a:t>ES POSIBLE OBTENER EL CIRCUITO EQUIVALENTE DE LA MÁQUINA ASÍNCRONA TRABAJANDO SÓLO CON LA FRECUENCIA DEL ESTATOR. BASTA </a:t>
            </a:r>
            <a:r>
              <a:rPr lang="es-ES_tradnl" altLang="es-ES" sz="1600" dirty="0" smtClean="0">
                <a:effectLst>
                  <a:outerShdw blurRad="38100" dist="38100" dir="2700000" algn="tl">
                    <a:srgbClr val="000000"/>
                  </a:outerShdw>
                </a:effectLst>
              </a:rPr>
              <a:t>REPRESENTAR</a:t>
            </a:r>
            <a:r>
              <a:rPr lang="es-ES_tradnl" altLang="es-ES" sz="1600" dirty="0" smtClean="0">
                <a:effectLst>
                  <a:outerShdw blurRad="38100" dist="38100" dir="2700000" algn="tl">
                    <a:srgbClr val="000000"/>
                  </a:outerShdw>
                </a:effectLst>
              </a:rPr>
              <a:t> </a:t>
            </a:r>
            <a:r>
              <a:rPr lang="es-ES_tradnl" altLang="es-ES" sz="1600" dirty="0">
                <a:effectLst>
                  <a:outerShdw blurRad="38100" dist="38100" dir="2700000" algn="tl">
                    <a:srgbClr val="000000"/>
                  </a:outerShdw>
                </a:effectLst>
              </a:rPr>
              <a:t>EL EFECTO DEL GIRO CON LA RESISTENCIA</a:t>
            </a:r>
            <a:r>
              <a:rPr lang="es-ES_tradnl" altLang="es-ES" sz="1500" dirty="0">
                <a:effectLst>
                  <a:outerShdw blurRad="38100" dist="38100" dir="2700000" algn="tl">
                    <a:srgbClr val="000000"/>
                  </a:outerShdw>
                </a:effectLst>
              </a:rPr>
              <a:t> </a:t>
            </a:r>
            <a:r>
              <a:rPr lang="es-ES_tradnl" altLang="es-ES" sz="1800" dirty="0">
                <a:effectLst>
                  <a:outerShdw blurRad="38100" dist="38100" dir="2700000" algn="tl">
                    <a:srgbClr val="000000"/>
                  </a:outerShdw>
                </a:effectLst>
              </a:rPr>
              <a:t>R</a:t>
            </a:r>
            <a:r>
              <a:rPr lang="es-ES_tradnl" altLang="es-ES" sz="1800" baseline="-25000" dirty="0">
                <a:effectLst>
                  <a:outerShdw blurRad="38100" dist="38100" dir="2700000" algn="tl">
                    <a:srgbClr val="000000"/>
                  </a:outerShdw>
                </a:effectLst>
              </a:rPr>
              <a:t>R</a:t>
            </a:r>
            <a:r>
              <a:rPr lang="es-ES_tradnl" altLang="es-ES" sz="1800" dirty="0">
                <a:effectLst>
                  <a:outerShdw blurRad="38100" dist="38100" dir="2700000" algn="tl">
                    <a:srgbClr val="000000"/>
                  </a:outerShdw>
                </a:effectLst>
              </a:rPr>
              <a:t>/S</a:t>
            </a:r>
            <a:r>
              <a:rPr lang="es-ES_tradnl" altLang="es-ES" sz="2000" dirty="0">
                <a:effectLst>
                  <a:outerShdw blurRad="38100" dist="38100" dir="2700000" algn="tl">
                    <a:srgbClr val="000000"/>
                  </a:outerShdw>
                </a:effectLst>
              </a:rPr>
              <a:t>  </a:t>
            </a:r>
            <a:r>
              <a:rPr lang="es-ES_tradnl" altLang="es-ES" sz="1500" dirty="0">
                <a:effectLst>
                  <a:outerShdw blurRad="38100" dist="38100" dir="2700000" algn="tl">
                    <a:srgbClr val="000000"/>
                  </a:outerShdw>
                </a:effectLst>
              </a:rPr>
              <a:t> </a:t>
            </a:r>
            <a:endParaRPr lang="es-ES_tradnl" altLang="es-ES" sz="1500" dirty="0">
              <a:solidFill>
                <a:srgbClr val="000000"/>
              </a:solidFill>
              <a:effectLst/>
            </a:endParaRPr>
          </a:p>
        </p:txBody>
      </p:sp>
      <p:sp>
        <p:nvSpPr>
          <p:cNvPr id="403488" name="AutoShape 32"/>
          <p:cNvSpPr>
            <a:spLocks noChangeArrowheads="1"/>
          </p:cNvSpPr>
          <p:nvPr/>
        </p:nvSpPr>
        <p:spPr bwMode="auto">
          <a:xfrm>
            <a:off x="4876800" y="5449888"/>
            <a:ext cx="762000" cy="457200"/>
          </a:xfrm>
          <a:prstGeom prst="leftArrow">
            <a:avLst>
              <a:gd name="adj1" fmla="val 50000"/>
              <a:gd name="adj2" fmla="val 41667"/>
            </a:avLst>
          </a:prstGeom>
          <a:solidFill>
            <a:srgbClr val="FFFFFF"/>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03494" name="Group 38"/>
          <p:cNvGrpSpPr>
            <a:grpSpLocks/>
          </p:cNvGrpSpPr>
          <p:nvPr/>
        </p:nvGrpSpPr>
        <p:grpSpPr bwMode="auto">
          <a:xfrm>
            <a:off x="317500" y="1628775"/>
            <a:ext cx="3200400" cy="3003550"/>
            <a:chOff x="200" y="1026"/>
            <a:chExt cx="2016" cy="1892"/>
          </a:xfrm>
        </p:grpSpPr>
        <p:sp>
          <p:nvSpPr>
            <p:cNvPr id="403463" name="Text Box 7"/>
            <p:cNvSpPr txBox="1">
              <a:spLocks noChangeArrowheads="1"/>
            </p:cNvSpPr>
            <p:nvPr/>
          </p:nvSpPr>
          <p:spPr bwMode="auto">
            <a:xfrm>
              <a:off x="200" y="1026"/>
              <a:ext cx="2016" cy="36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CIRCUITO EQ. ROTOR A DESLIZAMIENTO S</a:t>
              </a:r>
              <a:r>
                <a:rPr lang="es-ES_tradnl" altLang="es-ES" sz="1700" i="1">
                  <a:effectLst>
                    <a:outerShdw blurRad="38100" dist="38100" dir="2700000" algn="tl">
                      <a:srgbClr val="000000"/>
                    </a:outerShdw>
                  </a:effectLst>
                  <a:latin typeface="Arial" charset="0"/>
                </a:rPr>
                <a:t> </a:t>
              </a:r>
              <a:endParaRPr lang="es-ES_tradnl" altLang="es-ES" sz="3900" b="0" i="1">
                <a:effectLst>
                  <a:outerShdw blurRad="38100" dist="38100" dir="2700000" algn="tl">
                    <a:srgbClr val="000000"/>
                  </a:outerShdw>
                </a:effectLst>
                <a:latin typeface="Arial" charset="0"/>
              </a:endParaRPr>
            </a:p>
          </p:txBody>
        </p:sp>
        <p:grpSp>
          <p:nvGrpSpPr>
            <p:cNvPr id="403489" name="Group 33"/>
            <p:cNvGrpSpPr>
              <a:grpSpLocks/>
            </p:cNvGrpSpPr>
            <p:nvPr/>
          </p:nvGrpSpPr>
          <p:grpSpPr bwMode="auto">
            <a:xfrm>
              <a:off x="240" y="1392"/>
              <a:ext cx="1923" cy="1526"/>
              <a:chOff x="3696" y="2592"/>
              <a:chExt cx="1923" cy="1526"/>
            </a:xfrm>
          </p:grpSpPr>
          <p:pic>
            <p:nvPicPr>
              <p:cNvPr id="40349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2592"/>
                <a:ext cx="1923" cy="1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91" name="Text Box 35"/>
              <p:cNvSpPr txBox="1">
                <a:spLocks noChangeArrowheads="1"/>
              </p:cNvSpPr>
              <p:nvPr/>
            </p:nvSpPr>
            <p:spPr bwMode="auto">
              <a:xfrm>
                <a:off x="4056" y="2976"/>
                <a:ext cx="768"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a:t>
                </a:r>
              </a:p>
              <a:p>
                <a:pPr algn="l">
                  <a:spcBef>
                    <a:spcPct val="0"/>
                  </a:spcBef>
                </a:pPr>
                <a:r>
                  <a:rPr lang="es-ES_tradnl" altLang="es-ES">
                    <a:solidFill>
                      <a:schemeClr val="accent2"/>
                    </a:solidFill>
                    <a:effectLst>
                      <a:outerShdw blurRad="38100" dist="38100" dir="2700000" algn="tl">
                        <a:srgbClr val="000000"/>
                      </a:outerShdw>
                    </a:effectLst>
                  </a:rPr>
                  <a:t>dispersión</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3492" name="Text Box 36"/>
              <p:cNvSpPr txBox="1">
                <a:spLocks noChangeArrowheads="1"/>
              </p:cNvSpPr>
              <p:nvPr/>
            </p:nvSpPr>
            <p:spPr bwMode="auto">
              <a:xfrm>
                <a:off x="4800" y="2976"/>
                <a:ext cx="768"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3493" name="Text Box 37"/>
              <p:cNvSpPr txBox="1">
                <a:spLocks noChangeArrowheads="1"/>
              </p:cNvSpPr>
              <p:nvPr/>
            </p:nvSpPr>
            <p:spPr bwMode="auto">
              <a:xfrm>
                <a:off x="4400" y="3586"/>
                <a:ext cx="1024" cy="404"/>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ALIMENTADO </a:t>
                </a:r>
              </a:p>
              <a:p>
                <a:pPr algn="ctr">
                  <a:spcBef>
                    <a:spcPct val="0"/>
                  </a:spcBef>
                </a:pPr>
                <a:r>
                  <a:rPr lang="es-ES_tradnl" altLang="es-ES" sz="1600">
                    <a:effectLst>
                      <a:outerShdw blurRad="38100" dist="38100" dir="2700000" algn="tl">
                        <a:srgbClr val="000000"/>
                      </a:outerShdw>
                    </a:effectLst>
                  </a:rPr>
                  <a:t>A: </a:t>
                </a: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2</a:t>
                </a:r>
                <a:r>
                  <a:rPr lang="es-ES_tradnl" altLang="es-ES" sz="2000">
                    <a:effectLst>
                      <a:outerShdw blurRad="38100" dist="38100" dir="2700000" algn="tl">
                        <a:srgbClr val="000000"/>
                      </a:outerShdw>
                    </a:effectLst>
                  </a:rPr>
                  <a:t>=S*f</a:t>
                </a:r>
                <a:r>
                  <a:rPr lang="es-ES_tradnl" altLang="es-ES" sz="2000" baseline="-25000">
                    <a:effectLst>
                      <a:outerShdw blurRad="38100" dist="38100" dir="2700000" algn="tl">
                        <a:srgbClr val="000000"/>
                      </a:outerShdw>
                    </a:effectLst>
                  </a:rPr>
                  <a:t>1</a:t>
                </a:r>
                <a:endParaRPr lang="es-ES_tradnl" altLang="es-ES" sz="3900" b="0" i="1">
                  <a:effectLst>
                    <a:outerShdw blurRad="38100" dist="38100" dir="2700000" algn="tl">
                      <a:srgbClr val="000000"/>
                    </a:outerShdw>
                  </a:effectLst>
                  <a:latin typeface="Arial" charset="0"/>
                </a:endParaRPr>
              </a:p>
            </p:txBody>
          </p:sp>
        </p:grpSp>
      </p:grpSp>
      <p:grpSp>
        <p:nvGrpSpPr>
          <p:cNvPr id="403498" name="Group 42"/>
          <p:cNvGrpSpPr>
            <a:grpSpLocks/>
          </p:cNvGrpSpPr>
          <p:nvPr/>
        </p:nvGrpSpPr>
        <p:grpSpPr bwMode="auto">
          <a:xfrm>
            <a:off x="5786438" y="4191000"/>
            <a:ext cx="3052762" cy="2422525"/>
            <a:chOff x="3645" y="2640"/>
            <a:chExt cx="1923" cy="1526"/>
          </a:xfrm>
        </p:grpSpPr>
        <p:grpSp>
          <p:nvGrpSpPr>
            <p:cNvPr id="403496" name="Group 40"/>
            <p:cNvGrpSpPr>
              <a:grpSpLocks/>
            </p:cNvGrpSpPr>
            <p:nvPr/>
          </p:nvGrpSpPr>
          <p:grpSpPr bwMode="auto">
            <a:xfrm>
              <a:off x="3645" y="2640"/>
              <a:ext cx="1923" cy="1526"/>
              <a:chOff x="3645" y="2640"/>
              <a:chExt cx="1923" cy="1526"/>
            </a:xfrm>
          </p:grpSpPr>
          <p:sp>
            <p:nvSpPr>
              <p:cNvPr id="403485" name="Text Box 29"/>
              <p:cNvSpPr txBox="1">
                <a:spLocks noChangeArrowheads="1"/>
              </p:cNvSpPr>
              <p:nvPr/>
            </p:nvSpPr>
            <p:spPr bwMode="auto">
              <a:xfrm>
                <a:off x="4408" y="3648"/>
                <a:ext cx="1024" cy="404"/>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ALIMENTADO </a:t>
                </a:r>
              </a:p>
              <a:p>
                <a:pPr algn="ctr">
                  <a:spcBef>
                    <a:spcPct val="0"/>
                  </a:spcBef>
                </a:pPr>
                <a:r>
                  <a:rPr lang="es-ES_tradnl" altLang="es-ES" sz="1600">
                    <a:effectLst>
                      <a:outerShdw blurRad="38100" dist="38100" dir="2700000" algn="tl">
                        <a:srgbClr val="000000"/>
                      </a:outerShdw>
                    </a:effectLst>
                  </a:rPr>
                  <a:t>A: </a:t>
                </a:r>
                <a:r>
                  <a:rPr lang="es-ES_tradnl" altLang="es-ES" sz="2000">
                    <a:effectLst>
                      <a:outerShdw blurRad="38100" dist="38100" dir="2700000" algn="tl">
                        <a:srgbClr val="000000"/>
                      </a:outerShdw>
                    </a:effectLst>
                  </a:rPr>
                  <a:t>f</a:t>
                </a:r>
                <a:r>
                  <a:rPr lang="es-ES_tradnl" altLang="es-ES" sz="2000" baseline="-25000">
                    <a:effectLst>
                      <a:outerShdw blurRad="38100" dist="38100" dir="2700000" algn="tl">
                        <a:srgbClr val="000000"/>
                      </a:outerShdw>
                    </a:effectLst>
                  </a:rPr>
                  <a:t>1</a:t>
                </a:r>
                <a:endParaRPr lang="es-ES_tradnl" altLang="es-ES" sz="3900" b="0" i="1">
                  <a:effectLst>
                    <a:outerShdw blurRad="38100" dist="38100" dir="2700000" algn="tl">
                      <a:srgbClr val="000000"/>
                    </a:outerShdw>
                  </a:effectLst>
                  <a:latin typeface="Arial" charset="0"/>
                </a:endParaRPr>
              </a:p>
            </p:txBody>
          </p:sp>
          <p:pic>
            <p:nvPicPr>
              <p:cNvPr id="403495"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5" y="2640"/>
                <a:ext cx="1923" cy="1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3497" name="Line 41"/>
            <p:cNvSpPr>
              <a:spLocks noChangeShapeType="1"/>
            </p:cNvSpPr>
            <p:nvPr/>
          </p:nvSpPr>
          <p:spPr bwMode="auto">
            <a:xfrm flipV="1">
              <a:off x="4944" y="2736"/>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480"/>
                                        </p:tgtEl>
                                        <p:attrNameLst>
                                          <p:attrName>style.visibility</p:attrName>
                                        </p:attrNameLst>
                                      </p:cBhvr>
                                      <p:to>
                                        <p:strVal val="visible"/>
                                      </p:to>
                                    </p:set>
                                    <p:animEffect transition="in" filter="dissolve">
                                      <p:cBhvr>
                                        <p:cTn id="7" dur="500"/>
                                        <p:tgtEl>
                                          <p:spTgt spid="40348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03474"/>
                                        </p:tgtEl>
                                        <p:attrNameLst>
                                          <p:attrName>style.visibility</p:attrName>
                                        </p:attrNameLst>
                                      </p:cBhvr>
                                      <p:to>
                                        <p:strVal val="visible"/>
                                      </p:to>
                                    </p:set>
                                    <p:animEffect transition="in" filter="dissolve">
                                      <p:cBhvr>
                                        <p:cTn id="11" dur="500"/>
                                        <p:tgtEl>
                                          <p:spTgt spid="4034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03478"/>
                                        </p:tgtEl>
                                        <p:attrNameLst>
                                          <p:attrName>style.visibility</p:attrName>
                                        </p:attrNameLst>
                                      </p:cBhvr>
                                      <p:to>
                                        <p:strVal val="visible"/>
                                      </p:to>
                                    </p:set>
                                    <p:animEffect transition="in" filter="dissolve">
                                      <p:cBhvr>
                                        <p:cTn id="16" dur="500"/>
                                        <p:tgtEl>
                                          <p:spTgt spid="403478"/>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03473"/>
                                        </p:tgtEl>
                                        <p:attrNameLst>
                                          <p:attrName>style.visibility</p:attrName>
                                        </p:attrNameLst>
                                      </p:cBhvr>
                                      <p:to>
                                        <p:strVal val="visible"/>
                                      </p:to>
                                    </p:set>
                                    <p:animEffect transition="in" filter="dissolve">
                                      <p:cBhvr>
                                        <p:cTn id="20" dur="500"/>
                                        <p:tgtEl>
                                          <p:spTgt spid="4034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03482"/>
                                        </p:tgtEl>
                                        <p:attrNameLst>
                                          <p:attrName>style.visibility</p:attrName>
                                        </p:attrNameLst>
                                      </p:cBhvr>
                                      <p:to>
                                        <p:strVal val="visible"/>
                                      </p:to>
                                    </p:set>
                                    <p:animEffect transition="in" filter="dissolve">
                                      <p:cBhvr>
                                        <p:cTn id="25" dur="500"/>
                                        <p:tgtEl>
                                          <p:spTgt spid="403482"/>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03483"/>
                                        </p:tgtEl>
                                        <p:attrNameLst>
                                          <p:attrName>style.visibility</p:attrName>
                                        </p:attrNameLst>
                                      </p:cBhvr>
                                      <p:to>
                                        <p:strVal val="visible"/>
                                      </p:to>
                                    </p:set>
                                    <p:animEffect transition="in" filter="dissolve">
                                      <p:cBhvr>
                                        <p:cTn id="29" dur="500"/>
                                        <p:tgtEl>
                                          <p:spTgt spid="40348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403498"/>
                                        </p:tgtEl>
                                        <p:attrNameLst>
                                          <p:attrName>style.visibility</p:attrName>
                                        </p:attrNameLst>
                                      </p:cBhvr>
                                      <p:to>
                                        <p:strVal val="visible"/>
                                      </p:to>
                                    </p:set>
                                    <p:animEffect transition="in" filter="dissolve">
                                      <p:cBhvr>
                                        <p:cTn id="34" dur="500"/>
                                        <p:tgtEl>
                                          <p:spTgt spid="4034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03488"/>
                                        </p:tgtEl>
                                        <p:attrNameLst>
                                          <p:attrName>style.visibility</p:attrName>
                                        </p:attrNameLst>
                                      </p:cBhvr>
                                      <p:to>
                                        <p:strVal val="visible"/>
                                      </p:to>
                                    </p:set>
                                    <p:animEffect transition="in" filter="dissolve">
                                      <p:cBhvr>
                                        <p:cTn id="39" dur="500"/>
                                        <p:tgtEl>
                                          <p:spTgt spid="403488"/>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403487"/>
                                        </p:tgtEl>
                                        <p:attrNameLst>
                                          <p:attrName>style.visibility</p:attrName>
                                        </p:attrNameLst>
                                      </p:cBhvr>
                                      <p:to>
                                        <p:strVal val="visible"/>
                                      </p:to>
                                    </p:set>
                                    <p:animEffect transition="in" filter="dissolve">
                                      <p:cBhvr>
                                        <p:cTn id="43" dur="500"/>
                                        <p:tgtEl>
                                          <p:spTgt spid="403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78" grpId="0" animBg="1"/>
      <p:bldP spid="403480" grpId="0" animBg="1"/>
      <p:bldP spid="403482" grpId="0" animBg="1"/>
      <p:bldP spid="403483" grpId="0" animBg="1" autoUpdateAnimBg="0"/>
      <p:bldP spid="403487" grpId="0" animBg="1" autoUpdateAnimBg="0"/>
      <p:bldP spid="4034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8" name="Rectangle 8"/>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IV</a:t>
            </a:r>
            <a:endParaRPr lang="es-ES_tradnl" altLang="es-ES" sz="4000" b="0">
              <a:latin typeface="Tahoma" pitchFamily="34" charset="0"/>
            </a:endParaRPr>
          </a:p>
        </p:txBody>
      </p:sp>
      <p:grpSp>
        <p:nvGrpSpPr>
          <p:cNvPr id="404530" name="Group 50"/>
          <p:cNvGrpSpPr>
            <a:grpSpLocks/>
          </p:cNvGrpSpPr>
          <p:nvPr/>
        </p:nvGrpSpPr>
        <p:grpSpPr bwMode="auto">
          <a:xfrm>
            <a:off x="381000" y="1782763"/>
            <a:ext cx="8305800" cy="609600"/>
            <a:chOff x="240" y="1123"/>
            <a:chExt cx="5232" cy="384"/>
          </a:xfrm>
        </p:grpSpPr>
        <p:sp>
          <p:nvSpPr>
            <p:cNvPr id="404507" name="Rectangle 27"/>
            <p:cNvSpPr>
              <a:spLocks noChangeArrowheads="1"/>
            </p:cNvSpPr>
            <p:nvPr/>
          </p:nvSpPr>
          <p:spPr bwMode="auto">
            <a:xfrm>
              <a:off x="480" y="1123"/>
              <a:ext cx="4992" cy="384"/>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PARA OBTENER EL CIRCUITO EQUIVALENTE COMPLETO SE UNIRÁN LOS CIRCUITOS EQUIVALENTES DE ROTOR Y ESTATOR</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4515" name="WordArt 35"/>
            <p:cNvSpPr>
              <a:spLocks noChangeArrowheads="1" noChangeShapeType="1" noTextEdit="1"/>
            </p:cNvSpPr>
            <p:nvPr/>
          </p:nvSpPr>
          <p:spPr bwMode="auto">
            <a:xfrm>
              <a:off x="240" y="1128"/>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grpSp>
      <p:grpSp>
        <p:nvGrpSpPr>
          <p:cNvPr id="404531" name="Group 51"/>
          <p:cNvGrpSpPr>
            <a:grpSpLocks/>
          </p:cNvGrpSpPr>
          <p:nvPr/>
        </p:nvGrpSpPr>
        <p:grpSpPr bwMode="auto">
          <a:xfrm>
            <a:off x="419100" y="2459038"/>
            <a:ext cx="8267700" cy="868362"/>
            <a:chOff x="264" y="1549"/>
            <a:chExt cx="5208" cy="547"/>
          </a:xfrm>
        </p:grpSpPr>
        <p:sp>
          <p:nvSpPr>
            <p:cNvPr id="404508" name="Rectangle 28"/>
            <p:cNvSpPr>
              <a:spLocks noChangeArrowheads="1"/>
            </p:cNvSpPr>
            <p:nvPr/>
          </p:nvSpPr>
          <p:spPr bwMode="auto">
            <a:xfrm>
              <a:off x="480" y="1549"/>
              <a:ext cx="4992" cy="547"/>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dirty="0">
                  <a:effectLst>
                    <a:outerShdw blurRad="38100" dist="38100" dir="2700000" algn="tl">
                      <a:srgbClr val="000000"/>
                    </a:outerShdw>
                  </a:effectLst>
                </a:rPr>
                <a:t>SE PLANTEARÁ QUE LA MÁQUINA ASÍNCRONA ES </a:t>
              </a:r>
              <a:r>
                <a:rPr lang="es-ES_tradnl" altLang="es-ES" sz="1700" i="1" dirty="0">
                  <a:effectLst>
                    <a:outerShdw blurRad="38100" dist="38100" dir="2700000" algn="tl">
                      <a:srgbClr val="000000"/>
                    </a:outerShdw>
                  </a:effectLst>
                </a:rPr>
                <a:t>“EQUIVALENTE”</a:t>
              </a:r>
              <a:r>
                <a:rPr lang="es-ES_tradnl" altLang="es-ES" sz="1700" dirty="0">
                  <a:effectLst>
                    <a:outerShdw blurRad="38100" dist="38100" dir="2700000" algn="tl">
                      <a:srgbClr val="000000"/>
                    </a:outerShdw>
                  </a:effectLst>
                </a:rPr>
                <a:t>  A UN TRANSFORMADOR (Estator=Primario, Rotor=Secundario Relación </a:t>
              </a:r>
              <a:r>
                <a:rPr lang="es-ES_tradnl" altLang="es-ES" sz="1700" dirty="0" err="1">
                  <a:effectLst>
                    <a:outerShdw blurRad="38100" dist="38100" dir="2700000" algn="tl">
                      <a:srgbClr val="000000"/>
                    </a:outerShdw>
                  </a:effectLst>
                </a:rPr>
                <a:t>Transf</a:t>
              </a:r>
              <a:r>
                <a:rPr lang="es-ES_tradnl" altLang="es-ES" sz="1700" dirty="0">
                  <a:effectLst>
                    <a:outerShdw blurRad="38100" dist="38100" dir="2700000" algn="tl">
                      <a:srgbClr val="000000"/>
                    </a:outerShdw>
                  </a:effectLst>
                </a:rPr>
                <a:t>.=</a:t>
              </a:r>
              <a:r>
                <a:rPr lang="es-ES_tradnl" altLang="es-ES" sz="1700" dirty="0" err="1">
                  <a:effectLst>
                    <a:outerShdw blurRad="38100" dist="38100" dir="2700000" algn="tl">
                      <a:srgbClr val="000000"/>
                    </a:outerShdw>
                  </a:effectLst>
                </a:rPr>
                <a:t>r</a:t>
              </a:r>
              <a:r>
                <a:rPr lang="es-ES_tradnl" altLang="es-ES" sz="1700" baseline="-25000" dirty="0" err="1">
                  <a:effectLst>
                    <a:outerShdw blurRad="38100" dist="38100" dir="2700000" algn="tl">
                      <a:srgbClr val="000000"/>
                    </a:outerShdw>
                  </a:effectLst>
                </a:rPr>
                <a:t>t</a:t>
              </a:r>
              <a:r>
                <a:rPr lang="es-ES_tradnl" altLang="es-ES" sz="1700" dirty="0">
                  <a:effectLst>
                    <a:outerShdw blurRad="38100" dist="38100" dir="2700000" algn="tl">
                      <a:srgbClr val="000000"/>
                    </a:outerShdw>
                  </a:effectLst>
                </a:rPr>
                <a:t>)</a:t>
              </a:r>
              <a:r>
                <a:rPr lang="es-ES_tradnl" altLang="es-ES" sz="1500" dirty="0">
                  <a:effectLst>
                    <a:outerShdw blurRad="38100" dist="38100" dir="2700000" algn="tl">
                      <a:srgbClr val="000000"/>
                    </a:outerShdw>
                  </a:effectLst>
                </a:rPr>
                <a:t>   </a:t>
              </a:r>
            </a:p>
          </p:txBody>
        </p:sp>
        <p:sp>
          <p:nvSpPr>
            <p:cNvPr id="404516" name="WordArt 36"/>
            <p:cNvSpPr>
              <a:spLocks noChangeArrowheads="1" noChangeShapeType="1" noTextEdit="1"/>
            </p:cNvSpPr>
            <p:nvPr/>
          </p:nvSpPr>
          <p:spPr bwMode="auto">
            <a:xfrm>
              <a:off x="264" y="1632"/>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grpSp>
      <p:grpSp>
        <p:nvGrpSpPr>
          <p:cNvPr id="404532" name="Group 52"/>
          <p:cNvGrpSpPr>
            <a:grpSpLocks/>
          </p:cNvGrpSpPr>
          <p:nvPr/>
        </p:nvGrpSpPr>
        <p:grpSpPr bwMode="auto">
          <a:xfrm>
            <a:off x="419100" y="3322638"/>
            <a:ext cx="8267700" cy="563562"/>
            <a:chOff x="264" y="2093"/>
            <a:chExt cx="5208" cy="355"/>
          </a:xfrm>
        </p:grpSpPr>
        <p:sp>
          <p:nvSpPr>
            <p:cNvPr id="404509" name="Rectangle 29"/>
            <p:cNvSpPr>
              <a:spLocks noChangeArrowheads="1"/>
            </p:cNvSpPr>
            <p:nvPr/>
          </p:nvSpPr>
          <p:spPr bwMode="auto">
            <a:xfrm>
              <a:off x="480" y="2148"/>
              <a:ext cx="4992" cy="221"/>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SE REDUCIRÁ EL SECUNDARIO (Rotor) AL PRIMARIO (Estator)</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4517" name="WordArt 37"/>
            <p:cNvSpPr>
              <a:spLocks noChangeArrowheads="1" noChangeShapeType="1" noTextEdit="1"/>
            </p:cNvSpPr>
            <p:nvPr/>
          </p:nvSpPr>
          <p:spPr bwMode="auto">
            <a:xfrm>
              <a:off x="264" y="2093"/>
              <a:ext cx="168" cy="3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grpSp>
      <p:grpSp>
        <p:nvGrpSpPr>
          <p:cNvPr id="404529" name="Group 49"/>
          <p:cNvGrpSpPr>
            <a:grpSpLocks/>
          </p:cNvGrpSpPr>
          <p:nvPr/>
        </p:nvGrpSpPr>
        <p:grpSpPr bwMode="auto">
          <a:xfrm>
            <a:off x="1221581" y="3886200"/>
            <a:ext cx="6700837" cy="2625725"/>
            <a:chOff x="768" y="2448"/>
            <a:chExt cx="4221" cy="1654"/>
          </a:xfrm>
        </p:grpSpPr>
        <p:pic>
          <p:nvPicPr>
            <p:cNvPr id="404527"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448"/>
              <a:ext cx="4221" cy="16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528" name="Line 48"/>
            <p:cNvSpPr>
              <a:spLocks noChangeShapeType="1"/>
            </p:cNvSpPr>
            <p:nvPr/>
          </p:nvSpPr>
          <p:spPr bwMode="auto">
            <a:xfrm flipV="1">
              <a:off x="4344" y="259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04530"/>
                                        </p:tgtEl>
                                        <p:attrNameLst>
                                          <p:attrName>style.visibility</p:attrName>
                                        </p:attrNameLst>
                                      </p:cBhvr>
                                      <p:to>
                                        <p:strVal val="visible"/>
                                      </p:to>
                                    </p:set>
                                    <p:anim calcmode="lin" valueType="num">
                                      <p:cBhvr>
                                        <p:cTn id="7" dur="500" fill="hold"/>
                                        <p:tgtEl>
                                          <p:spTgt spid="404530"/>
                                        </p:tgtEl>
                                        <p:attrNameLst>
                                          <p:attrName>ppt_w</p:attrName>
                                        </p:attrNameLst>
                                      </p:cBhvr>
                                      <p:tavLst>
                                        <p:tav tm="0">
                                          <p:val>
                                            <p:fltVal val="0"/>
                                          </p:val>
                                        </p:tav>
                                        <p:tav tm="100000">
                                          <p:val>
                                            <p:strVal val="#ppt_w"/>
                                          </p:val>
                                        </p:tav>
                                      </p:tavLst>
                                    </p:anim>
                                    <p:anim calcmode="lin" valueType="num">
                                      <p:cBhvr>
                                        <p:cTn id="8" dur="500" fill="hold"/>
                                        <p:tgtEl>
                                          <p:spTgt spid="404530"/>
                                        </p:tgtEl>
                                        <p:attrNameLst>
                                          <p:attrName>ppt_h</p:attrName>
                                        </p:attrNameLst>
                                      </p:cBhvr>
                                      <p:tavLst>
                                        <p:tav tm="0">
                                          <p:val>
                                            <p:fltVal val="0"/>
                                          </p:val>
                                        </p:tav>
                                        <p:tav tm="100000">
                                          <p:val>
                                            <p:strVal val="#ppt_h"/>
                                          </p:val>
                                        </p:tav>
                                      </p:tavLst>
                                    </p:anim>
                                    <p:anim calcmode="lin" valueType="num">
                                      <p:cBhvr>
                                        <p:cTn id="9" dur="500" fill="hold"/>
                                        <p:tgtEl>
                                          <p:spTgt spid="404530"/>
                                        </p:tgtEl>
                                        <p:attrNameLst>
                                          <p:attrName>ppt_x</p:attrName>
                                        </p:attrNameLst>
                                      </p:cBhvr>
                                      <p:tavLst>
                                        <p:tav tm="0">
                                          <p:val>
                                            <p:fltVal val="0.5"/>
                                          </p:val>
                                        </p:tav>
                                        <p:tav tm="100000">
                                          <p:val>
                                            <p:strVal val="#ppt_x"/>
                                          </p:val>
                                        </p:tav>
                                      </p:tavLst>
                                    </p:anim>
                                    <p:anim calcmode="lin" valueType="num">
                                      <p:cBhvr>
                                        <p:cTn id="10" dur="500" fill="hold"/>
                                        <p:tgtEl>
                                          <p:spTgt spid="40453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04531"/>
                                        </p:tgtEl>
                                        <p:attrNameLst>
                                          <p:attrName>style.visibility</p:attrName>
                                        </p:attrNameLst>
                                      </p:cBhvr>
                                      <p:to>
                                        <p:strVal val="visible"/>
                                      </p:to>
                                    </p:set>
                                    <p:anim calcmode="lin" valueType="num">
                                      <p:cBhvr>
                                        <p:cTn id="15" dur="500" fill="hold"/>
                                        <p:tgtEl>
                                          <p:spTgt spid="404531"/>
                                        </p:tgtEl>
                                        <p:attrNameLst>
                                          <p:attrName>ppt_w</p:attrName>
                                        </p:attrNameLst>
                                      </p:cBhvr>
                                      <p:tavLst>
                                        <p:tav tm="0">
                                          <p:val>
                                            <p:fltVal val="0"/>
                                          </p:val>
                                        </p:tav>
                                        <p:tav tm="100000">
                                          <p:val>
                                            <p:strVal val="#ppt_w"/>
                                          </p:val>
                                        </p:tav>
                                      </p:tavLst>
                                    </p:anim>
                                    <p:anim calcmode="lin" valueType="num">
                                      <p:cBhvr>
                                        <p:cTn id="16" dur="500" fill="hold"/>
                                        <p:tgtEl>
                                          <p:spTgt spid="404531"/>
                                        </p:tgtEl>
                                        <p:attrNameLst>
                                          <p:attrName>ppt_h</p:attrName>
                                        </p:attrNameLst>
                                      </p:cBhvr>
                                      <p:tavLst>
                                        <p:tav tm="0">
                                          <p:val>
                                            <p:fltVal val="0"/>
                                          </p:val>
                                        </p:tav>
                                        <p:tav tm="100000">
                                          <p:val>
                                            <p:strVal val="#ppt_h"/>
                                          </p:val>
                                        </p:tav>
                                      </p:tavLst>
                                    </p:anim>
                                    <p:anim calcmode="lin" valueType="num">
                                      <p:cBhvr>
                                        <p:cTn id="17" dur="500" fill="hold"/>
                                        <p:tgtEl>
                                          <p:spTgt spid="404531"/>
                                        </p:tgtEl>
                                        <p:attrNameLst>
                                          <p:attrName>ppt_x</p:attrName>
                                        </p:attrNameLst>
                                      </p:cBhvr>
                                      <p:tavLst>
                                        <p:tav tm="0">
                                          <p:val>
                                            <p:fltVal val="0.5"/>
                                          </p:val>
                                        </p:tav>
                                        <p:tav tm="100000">
                                          <p:val>
                                            <p:strVal val="#ppt_x"/>
                                          </p:val>
                                        </p:tav>
                                      </p:tavLst>
                                    </p:anim>
                                    <p:anim calcmode="lin" valueType="num">
                                      <p:cBhvr>
                                        <p:cTn id="18" dur="500" fill="hold"/>
                                        <p:tgtEl>
                                          <p:spTgt spid="404531"/>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04532"/>
                                        </p:tgtEl>
                                        <p:attrNameLst>
                                          <p:attrName>style.visibility</p:attrName>
                                        </p:attrNameLst>
                                      </p:cBhvr>
                                      <p:to>
                                        <p:strVal val="visible"/>
                                      </p:to>
                                    </p:set>
                                    <p:anim calcmode="lin" valueType="num">
                                      <p:cBhvr>
                                        <p:cTn id="23" dur="500" fill="hold"/>
                                        <p:tgtEl>
                                          <p:spTgt spid="404532"/>
                                        </p:tgtEl>
                                        <p:attrNameLst>
                                          <p:attrName>ppt_w</p:attrName>
                                        </p:attrNameLst>
                                      </p:cBhvr>
                                      <p:tavLst>
                                        <p:tav tm="0">
                                          <p:val>
                                            <p:fltVal val="0"/>
                                          </p:val>
                                        </p:tav>
                                        <p:tav tm="100000">
                                          <p:val>
                                            <p:strVal val="#ppt_w"/>
                                          </p:val>
                                        </p:tav>
                                      </p:tavLst>
                                    </p:anim>
                                    <p:anim calcmode="lin" valueType="num">
                                      <p:cBhvr>
                                        <p:cTn id="24" dur="500" fill="hold"/>
                                        <p:tgtEl>
                                          <p:spTgt spid="404532"/>
                                        </p:tgtEl>
                                        <p:attrNameLst>
                                          <p:attrName>ppt_h</p:attrName>
                                        </p:attrNameLst>
                                      </p:cBhvr>
                                      <p:tavLst>
                                        <p:tav tm="0">
                                          <p:val>
                                            <p:fltVal val="0"/>
                                          </p:val>
                                        </p:tav>
                                        <p:tav tm="100000">
                                          <p:val>
                                            <p:strVal val="#ppt_h"/>
                                          </p:val>
                                        </p:tav>
                                      </p:tavLst>
                                    </p:anim>
                                    <p:anim calcmode="lin" valueType="num">
                                      <p:cBhvr>
                                        <p:cTn id="25" dur="500" fill="hold"/>
                                        <p:tgtEl>
                                          <p:spTgt spid="404532"/>
                                        </p:tgtEl>
                                        <p:attrNameLst>
                                          <p:attrName>ppt_x</p:attrName>
                                        </p:attrNameLst>
                                      </p:cBhvr>
                                      <p:tavLst>
                                        <p:tav tm="0">
                                          <p:val>
                                            <p:fltVal val="0.5"/>
                                          </p:val>
                                        </p:tav>
                                        <p:tav tm="100000">
                                          <p:val>
                                            <p:strVal val="#ppt_x"/>
                                          </p:val>
                                        </p:tav>
                                      </p:tavLst>
                                    </p:anim>
                                    <p:anim calcmode="lin" valueType="num">
                                      <p:cBhvr>
                                        <p:cTn id="26" dur="500" fill="hold"/>
                                        <p:tgtEl>
                                          <p:spTgt spid="404532"/>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404529"/>
                                        </p:tgtEl>
                                        <p:attrNameLst>
                                          <p:attrName>style.visibility</p:attrName>
                                        </p:attrNameLst>
                                      </p:cBhvr>
                                      <p:to>
                                        <p:strVal val="visible"/>
                                      </p:to>
                                    </p:set>
                                    <p:anim calcmode="lin" valueType="num">
                                      <p:cBhvr>
                                        <p:cTn id="31" dur="500" fill="hold"/>
                                        <p:tgtEl>
                                          <p:spTgt spid="404529"/>
                                        </p:tgtEl>
                                        <p:attrNameLst>
                                          <p:attrName>ppt_w</p:attrName>
                                        </p:attrNameLst>
                                      </p:cBhvr>
                                      <p:tavLst>
                                        <p:tav tm="0">
                                          <p:val>
                                            <p:fltVal val="0"/>
                                          </p:val>
                                        </p:tav>
                                        <p:tav tm="100000">
                                          <p:val>
                                            <p:strVal val="#ppt_w"/>
                                          </p:val>
                                        </p:tav>
                                      </p:tavLst>
                                    </p:anim>
                                    <p:anim calcmode="lin" valueType="num">
                                      <p:cBhvr>
                                        <p:cTn id="32" dur="500" fill="hold"/>
                                        <p:tgtEl>
                                          <p:spTgt spid="404529"/>
                                        </p:tgtEl>
                                        <p:attrNameLst>
                                          <p:attrName>ppt_h</p:attrName>
                                        </p:attrNameLst>
                                      </p:cBhvr>
                                      <p:tavLst>
                                        <p:tav tm="0">
                                          <p:val>
                                            <p:fltVal val="0"/>
                                          </p:val>
                                        </p:tav>
                                        <p:tav tm="100000">
                                          <p:val>
                                            <p:strVal val="#ppt_h"/>
                                          </p:val>
                                        </p:tav>
                                      </p:tavLst>
                                    </p:anim>
                                    <p:anim calcmode="lin" valueType="num">
                                      <p:cBhvr>
                                        <p:cTn id="33" dur="500" fill="hold"/>
                                        <p:tgtEl>
                                          <p:spTgt spid="404529"/>
                                        </p:tgtEl>
                                        <p:attrNameLst>
                                          <p:attrName>ppt_x</p:attrName>
                                        </p:attrNameLst>
                                      </p:cBhvr>
                                      <p:tavLst>
                                        <p:tav tm="0">
                                          <p:val>
                                            <p:fltVal val="0.5"/>
                                          </p:val>
                                        </p:tav>
                                        <p:tav tm="100000">
                                          <p:val>
                                            <p:strVal val="#ppt_x"/>
                                          </p:val>
                                        </p:tav>
                                      </p:tavLst>
                                    </p:anim>
                                    <p:anim calcmode="lin" valueType="num">
                                      <p:cBhvr>
                                        <p:cTn id="34" dur="500" fill="hold"/>
                                        <p:tgtEl>
                                          <p:spTgt spid="4045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5532" name="Group 28"/>
          <p:cNvGrpSpPr>
            <a:grpSpLocks/>
          </p:cNvGrpSpPr>
          <p:nvPr/>
        </p:nvGrpSpPr>
        <p:grpSpPr bwMode="auto">
          <a:xfrm>
            <a:off x="1041400" y="2270125"/>
            <a:ext cx="7075488" cy="2771775"/>
            <a:chOff x="656" y="1430"/>
            <a:chExt cx="4457" cy="1746"/>
          </a:xfrm>
        </p:grpSpPr>
        <p:pic>
          <p:nvPicPr>
            <p:cNvPr id="40553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 y="1430"/>
              <a:ext cx="4457" cy="17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31" name="Line 27"/>
            <p:cNvSpPr>
              <a:spLocks noChangeAspect="1" noChangeShapeType="1"/>
            </p:cNvSpPr>
            <p:nvPr/>
          </p:nvSpPr>
          <p:spPr bwMode="auto">
            <a:xfrm flipV="1">
              <a:off x="4432" y="1582"/>
              <a:ext cx="355" cy="35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sp>
        <p:nvSpPr>
          <p:cNvPr id="405506" name="Rectangle 2"/>
          <p:cNvSpPr>
            <a:spLocks noChangeArrowheads="1"/>
          </p:cNvSpPr>
          <p:nvPr/>
        </p:nvSpPr>
        <p:spPr bwMode="auto">
          <a:xfrm>
            <a:off x="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V</a:t>
            </a:r>
            <a:endParaRPr lang="es-ES_tradnl" altLang="es-ES" sz="4000" b="0">
              <a:latin typeface="Tahoma" pitchFamily="34" charset="0"/>
            </a:endParaRPr>
          </a:p>
        </p:txBody>
      </p:sp>
      <p:grpSp>
        <p:nvGrpSpPr>
          <p:cNvPr id="405533" name="Group 29"/>
          <p:cNvGrpSpPr>
            <a:grpSpLocks/>
          </p:cNvGrpSpPr>
          <p:nvPr/>
        </p:nvGrpSpPr>
        <p:grpSpPr bwMode="auto">
          <a:xfrm>
            <a:off x="838200" y="2870200"/>
            <a:ext cx="4086225" cy="3032125"/>
            <a:chOff x="528" y="1808"/>
            <a:chExt cx="2574" cy="1910"/>
          </a:xfrm>
        </p:grpSpPr>
        <p:sp>
          <p:nvSpPr>
            <p:cNvPr id="405518" name="Line 14"/>
            <p:cNvSpPr>
              <a:spLocks noChangeShapeType="1"/>
            </p:cNvSpPr>
            <p:nvPr/>
          </p:nvSpPr>
          <p:spPr bwMode="auto">
            <a:xfrm>
              <a:off x="2673" y="3132"/>
              <a:ext cx="414" cy="0"/>
            </a:xfrm>
            <a:prstGeom prst="line">
              <a:avLst/>
            </a:prstGeom>
            <a:noFill/>
            <a:ln w="50800">
              <a:solidFill>
                <a:srgbClr val="FF0000"/>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405519" name="Line 15"/>
            <p:cNvSpPr>
              <a:spLocks noChangeShapeType="1"/>
            </p:cNvSpPr>
            <p:nvPr/>
          </p:nvSpPr>
          <p:spPr bwMode="auto">
            <a:xfrm>
              <a:off x="2688" y="1808"/>
              <a:ext cx="414" cy="0"/>
            </a:xfrm>
            <a:prstGeom prst="line">
              <a:avLst/>
            </a:prstGeom>
            <a:noFill/>
            <a:ln w="50800">
              <a:solidFill>
                <a:srgbClr val="FF0000"/>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sp>
          <p:nvSpPr>
            <p:cNvPr id="405523" name="AutoShape 19"/>
            <p:cNvSpPr>
              <a:spLocks noChangeArrowheads="1"/>
            </p:cNvSpPr>
            <p:nvPr/>
          </p:nvSpPr>
          <p:spPr bwMode="auto">
            <a:xfrm>
              <a:off x="2592" y="3168"/>
              <a:ext cx="384"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0000"/>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05521" name="Rectangle 17"/>
            <p:cNvSpPr>
              <a:spLocks noChangeArrowheads="1"/>
            </p:cNvSpPr>
            <p:nvPr/>
          </p:nvSpPr>
          <p:spPr bwMode="auto">
            <a:xfrm>
              <a:off x="528" y="3286"/>
              <a:ext cx="2112" cy="432"/>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COMO </a:t>
              </a:r>
              <a:r>
                <a:rPr lang="es-ES_tradnl" altLang="es-ES" sz="2200">
                  <a:effectLst>
                    <a:outerShdw blurRad="38100" dist="38100" dir="2700000" algn="tl">
                      <a:srgbClr val="000000"/>
                    </a:outerShdw>
                  </a:effectLst>
                </a:rPr>
                <a:t>E</a:t>
              </a:r>
              <a:r>
                <a:rPr lang="es-ES_tradnl" altLang="es-ES" sz="2200" baseline="-25000">
                  <a:effectLst>
                    <a:outerShdw blurRad="38100" dist="38100" dir="2700000" algn="tl">
                      <a:srgbClr val="000000"/>
                    </a:outerShdw>
                  </a:effectLst>
                </a:rPr>
                <a:t>1</a:t>
              </a:r>
              <a:r>
                <a:rPr lang="es-ES_tradnl" altLang="es-ES" sz="2200">
                  <a:effectLst>
                    <a:outerShdw blurRad="38100" dist="38100" dir="2700000" algn="tl">
                      <a:srgbClr val="000000"/>
                    </a:outerShdw>
                  </a:effectLst>
                </a:rPr>
                <a:t>=E</a:t>
              </a:r>
              <a:r>
                <a:rPr lang="es-ES_tradnl" altLang="es-ES" sz="2200" baseline="-25000">
                  <a:effectLst>
                    <a:outerShdw blurRad="38100" dist="38100" dir="2700000" algn="tl">
                      <a:srgbClr val="000000"/>
                    </a:outerShdw>
                  </a:effectLst>
                </a:rPr>
                <a:t>2</a:t>
              </a:r>
              <a:r>
                <a:rPr lang="es-ES_tradnl" altLang="es-ES" sz="2200">
                  <a:effectLst>
                    <a:outerShdw blurRad="38100" dist="38100" dir="2700000" algn="tl">
                      <a:srgbClr val="000000"/>
                    </a:outerShdw>
                  </a:effectLst>
                </a:rPr>
                <a:t>’</a:t>
              </a:r>
              <a:r>
                <a:rPr lang="es-ES_tradnl" altLang="es-ES" sz="1700">
                  <a:effectLst>
                    <a:outerShdw blurRad="38100" dist="38100" dir="2700000" algn="tl">
                      <a:srgbClr val="000000"/>
                    </a:outerShdw>
                  </a:effectLst>
                </a:rPr>
                <a:t> SE PUEDEN </a:t>
              </a:r>
            </a:p>
            <a:p>
              <a:pPr algn="ctr">
                <a:spcBef>
                  <a:spcPct val="0"/>
                </a:spcBef>
              </a:pPr>
              <a:r>
                <a:rPr lang="es-ES_tradnl" altLang="es-ES" sz="1700">
                  <a:effectLst>
                    <a:outerShdw blurRad="38100" dist="38100" dir="2700000" algn="tl">
                      <a:srgbClr val="000000"/>
                    </a:outerShdw>
                  </a:effectLst>
                </a:rPr>
                <a:t>UNIR EN CORTOCIRCUITO</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05533"/>
                                        </p:tgtEl>
                                        <p:attrNameLst>
                                          <p:attrName>style.visibility</p:attrName>
                                        </p:attrNameLst>
                                      </p:cBhvr>
                                      <p:to>
                                        <p:strVal val="visible"/>
                                      </p:to>
                                    </p:set>
                                    <p:anim calcmode="lin" valueType="num">
                                      <p:cBhvr>
                                        <p:cTn id="7" dur="500" fill="hold"/>
                                        <p:tgtEl>
                                          <p:spTgt spid="405533"/>
                                        </p:tgtEl>
                                        <p:attrNameLst>
                                          <p:attrName>ppt_w</p:attrName>
                                        </p:attrNameLst>
                                      </p:cBhvr>
                                      <p:tavLst>
                                        <p:tav tm="0">
                                          <p:val>
                                            <p:fltVal val="0"/>
                                          </p:val>
                                        </p:tav>
                                        <p:tav tm="100000">
                                          <p:val>
                                            <p:strVal val="#ppt_w"/>
                                          </p:val>
                                        </p:tav>
                                      </p:tavLst>
                                    </p:anim>
                                    <p:anim calcmode="lin" valueType="num">
                                      <p:cBhvr>
                                        <p:cTn id="8" dur="500" fill="hold"/>
                                        <p:tgtEl>
                                          <p:spTgt spid="405533"/>
                                        </p:tgtEl>
                                        <p:attrNameLst>
                                          <p:attrName>ppt_h</p:attrName>
                                        </p:attrNameLst>
                                      </p:cBhvr>
                                      <p:tavLst>
                                        <p:tav tm="0">
                                          <p:val>
                                            <p:fltVal val="0"/>
                                          </p:val>
                                        </p:tav>
                                        <p:tav tm="100000">
                                          <p:val>
                                            <p:strVal val="#ppt_h"/>
                                          </p:val>
                                        </p:tav>
                                      </p:tavLst>
                                    </p:anim>
                                    <p:anim calcmode="lin" valueType="num">
                                      <p:cBhvr>
                                        <p:cTn id="9" dur="500" fill="hold"/>
                                        <p:tgtEl>
                                          <p:spTgt spid="405533"/>
                                        </p:tgtEl>
                                        <p:attrNameLst>
                                          <p:attrName>ppt_x</p:attrName>
                                        </p:attrNameLst>
                                      </p:cBhvr>
                                      <p:tavLst>
                                        <p:tav tm="0">
                                          <p:val>
                                            <p:fltVal val="0.5"/>
                                          </p:val>
                                        </p:tav>
                                        <p:tav tm="100000">
                                          <p:val>
                                            <p:strVal val="#ppt_x"/>
                                          </p:val>
                                        </p:tav>
                                      </p:tavLst>
                                    </p:anim>
                                    <p:anim calcmode="lin" valueType="num">
                                      <p:cBhvr>
                                        <p:cTn id="10" dur="500" fill="hold"/>
                                        <p:tgtEl>
                                          <p:spTgt spid="4055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Rectangle 1027"/>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VI</a:t>
            </a:r>
            <a:endParaRPr lang="es-ES_tradnl" altLang="es-ES" sz="4000" b="0">
              <a:latin typeface="Tahoma" pitchFamily="34" charset="0"/>
            </a:endParaRPr>
          </a:p>
        </p:txBody>
      </p:sp>
      <p:grpSp>
        <p:nvGrpSpPr>
          <p:cNvPr id="406532" name="Group 1028"/>
          <p:cNvGrpSpPr>
            <a:grpSpLocks/>
          </p:cNvGrpSpPr>
          <p:nvPr/>
        </p:nvGrpSpPr>
        <p:grpSpPr bwMode="auto">
          <a:xfrm>
            <a:off x="1790700" y="4572000"/>
            <a:ext cx="4038600" cy="1936750"/>
            <a:chOff x="960" y="2832"/>
            <a:chExt cx="2544" cy="1220"/>
          </a:xfrm>
        </p:grpSpPr>
        <p:grpSp>
          <p:nvGrpSpPr>
            <p:cNvPr id="406533" name="Group 1029"/>
            <p:cNvGrpSpPr>
              <a:grpSpLocks/>
            </p:cNvGrpSpPr>
            <p:nvPr/>
          </p:nvGrpSpPr>
          <p:grpSpPr bwMode="auto">
            <a:xfrm>
              <a:off x="960" y="2832"/>
              <a:ext cx="2544" cy="1220"/>
              <a:chOff x="960" y="2832"/>
              <a:chExt cx="2544" cy="1220"/>
            </a:xfrm>
          </p:grpSpPr>
          <p:pic>
            <p:nvPicPr>
              <p:cNvPr id="406534"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2832"/>
                <a:ext cx="1605" cy="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solidFill>
                      <a:schemeClr val="bg2"/>
                    </a:solidFill>
                    <a:miter lim="800000"/>
                    <a:headEnd/>
                    <a:tailEnd/>
                  </a14:hiddenLine>
                </a:ext>
              </a:extLst>
            </p:spPr>
          </p:pic>
          <p:sp>
            <p:nvSpPr>
              <p:cNvPr id="406535" name="Text Box 1031"/>
              <p:cNvSpPr txBox="1">
                <a:spLocks noChangeArrowheads="1"/>
              </p:cNvSpPr>
              <p:nvPr/>
            </p:nvSpPr>
            <p:spPr bwMode="auto">
              <a:xfrm>
                <a:off x="1248" y="3706"/>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magnetizante</a:t>
                </a:r>
              </a:p>
            </p:txBody>
          </p:sp>
          <p:sp>
            <p:nvSpPr>
              <p:cNvPr id="406536" name="Text Box 1032"/>
              <p:cNvSpPr txBox="1">
                <a:spLocks noChangeArrowheads="1"/>
              </p:cNvSpPr>
              <p:nvPr/>
            </p:nvSpPr>
            <p:spPr bwMode="auto">
              <a:xfrm>
                <a:off x="2496" y="3192"/>
                <a:ext cx="1008"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500">
                    <a:solidFill>
                      <a:schemeClr val="accent2"/>
                    </a:solidFill>
                    <a:effectLst>
                      <a:outerShdw blurRad="38100" dist="38100" dir="2700000" algn="tl">
                        <a:srgbClr val="000000"/>
                      </a:outerShdw>
                    </a:effectLst>
                  </a:rPr>
                  <a:t>Componente de pérdidas</a:t>
                </a:r>
              </a:p>
            </p:txBody>
          </p:sp>
        </p:grpSp>
        <p:sp>
          <p:nvSpPr>
            <p:cNvPr id="406537" name="Line 1033"/>
            <p:cNvSpPr>
              <a:spLocks noChangeShapeType="1"/>
            </p:cNvSpPr>
            <p:nvPr/>
          </p:nvSpPr>
          <p:spPr bwMode="auto">
            <a:xfrm>
              <a:off x="2280" y="3056"/>
              <a:ext cx="144" cy="0"/>
            </a:xfrm>
            <a:prstGeom prst="line">
              <a:avLst/>
            </a:prstGeom>
            <a:noFill/>
            <a:ln w="12700">
              <a:solidFill>
                <a:schemeClr val="tx1"/>
              </a:solidFill>
              <a:round/>
              <a:headEnd/>
              <a:tailEn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s-ES"/>
            </a:p>
          </p:txBody>
        </p:sp>
      </p:grpSp>
      <p:grpSp>
        <p:nvGrpSpPr>
          <p:cNvPr id="406618" name="Group 1114"/>
          <p:cNvGrpSpPr>
            <a:grpSpLocks/>
          </p:cNvGrpSpPr>
          <p:nvPr/>
        </p:nvGrpSpPr>
        <p:grpSpPr bwMode="auto">
          <a:xfrm>
            <a:off x="6057900" y="4643438"/>
            <a:ext cx="1866900" cy="1985962"/>
            <a:chOff x="4080" y="2928"/>
            <a:chExt cx="1176" cy="1251"/>
          </a:xfrm>
        </p:grpSpPr>
        <p:sp>
          <p:nvSpPr>
            <p:cNvPr id="406539" name="Rectangle 1035"/>
            <p:cNvSpPr>
              <a:spLocks noChangeArrowheads="1"/>
            </p:cNvSpPr>
            <p:nvPr/>
          </p:nvSpPr>
          <p:spPr bwMode="auto">
            <a:xfrm>
              <a:off x="4808" y="3440"/>
              <a:ext cx="448"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X</a:t>
              </a:r>
              <a:r>
                <a:rPr lang="es-ES_tradnl" altLang="es-ES" sz="1800" baseline="-25000">
                  <a:effectLst/>
                  <a:sym typeface="Symbol" pitchFamily="18" charset="2"/>
                </a:rPr>
                <a:t></a:t>
              </a:r>
              <a:endParaRPr lang="es-ES" altLang="es-ES" sz="1500" baseline="-25000">
                <a:effectLst/>
              </a:endParaRPr>
            </a:p>
          </p:txBody>
        </p:sp>
        <p:sp>
          <p:nvSpPr>
            <p:cNvPr id="406540" name="Rectangle 1036"/>
            <p:cNvSpPr>
              <a:spLocks noChangeArrowheads="1"/>
            </p:cNvSpPr>
            <p:nvPr/>
          </p:nvSpPr>
          <p:spPr bwMode="auto">
            <a:xfrm>
              <a:off x="4728" y="3129"/>
              <a:ext cx="480"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I</a:t>
              </a:r>
              <a:r>
                <a:rPr lang="es-ES_tradnl" altLang="es-ES" sz="1800" baseline="-25000">
                  <a:effectLst/>
                  <a:sym typeface="Symbol" pitchFamily="18" charset="2"/>
                </a:rPr>
                <a:t></a:t>
              </a:r>
              <a:endParaRPr lang="es-ES" altLang="es-ES" sz="1500" baseline="-25000">
                <a:effectLst/>
                <a:sym typeface="Symbol" pitchFamily="18" charset="2"/>
              </a:endParaRPr>
            </a:p>
          </p:txBody>
        </p:sp>
        <p:sp>
          <p:nvSpPr>
            <p:cNvPr id="406542" name="Line 1038"/>
            <p:cNvSpPr>
              <a:spLocks noChangeShapeType="1"/>
            </p:cNvSpPr>
            <p:nvPr/>
          </p:nvSpPr>
          <p:spPr bwMode="auto">
            <a:xfrm rot="5400000">
              <a:off x="4476" y="3069"/>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406543" name="Group 1039"/>
            <p:cNvGrpSpPr>
              <a:grpSpLocks/>
            </p:cNvGrpSpPr>
            <p:nvPr/>
          </p:nvGrpSpPr>
          <p:grpSpPr bwMode="auto">
            <a:xfrm rot="5400000">
              <a:off x="4294" y="3470"/>
              <a:ext cx="333" cy="186"/>
              <a:chOff x="0" y="0"/>
              <a:chExt cx="20002" cy="20000"/>
            </a:xfrm>
          </p:grpSpPr>
          <p:grpSp>
            <p:nvGrpSpPr>
              <p:cNvPr id="406544" name="Group 1040"/>
              <p:cNvGrpSpPr>
                <a:grpSpLocks/>
              </p:cNvGrpSpPr>
              <p:nvPr/>
            </p:nvGrpSpPr>
            <p:grpSpPr bwMode="auto">
              <a:xfrm>
                <a:off x="1346" y="0"/>
                <a:ext cx="3366" cy="19743"/>
                <a:chOff x="0" y="0"/>
                <a:chExt cx="20000" cy="20000"/>
              </a:xfrm>
            </p:grpSpPr>
            <p:sp>
              <p:nvSpPr>
                <p:cNvPr id="406545" name="Line 1041"/>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46" name="Line 1042"/>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406547" name="Group 1043"/>
              <p:cNvGrpSpPr>
                <a:grpSpLocks/>
              </p:cNvGrpSpPr>
              <p:nvPr/>
            </p:nvGrpSpPr>
            <p:grpSpPr bwMode="auto">
              <a:xfrm>
                <a:off x="4736" y="43"/>
                <a:ext cx="3366" cy="19743"/>
                <a:chOff x="0" y="0"/>
                <a:chExt cx="20000" cy="20000"/>
              </a:xfrm>
            </p:grpSpPr>
            <p:sp>
              <p:nvSpPr>
                <p:cNvPr id="406548" name="Line 1044"/>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49" name="Line 1045"/>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406550" name="Group 1046"/>
              <p:cNvGrpSpPr>
                <a:grpSpLocks/>
              </p:cNvGrpSpPr>
              <p:nvPr/>
            </p:nvGrpSpPr>
            <p:grpSpPr bwMode="auto">
              <a:xfrm>
                <a:off x="8126" y="0"/>
                <a:ext cx="3366" cy="19743"/>
                <a:chOff x="0" y="0"/>
                <a:chExt cx="20000" cy="20000"/>
              </a:xfrm>
            </p:grpSpPr>
            <p:sp>
              <p:nvSpPr>
                <p:cNvPr id="406551" name="Line 1047"/>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52" name="Line 1048"/>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406553" name="Group 1049"/>
              <p:cNvGrpSpPr>
                <a:grpSpLocks/>
              </p:cNvGrpSpPr>
              <p:nvPr/>
            </p:nvGrpSpPr>
            <p:grpSpPr bwMode="auto">
              <a:xfrm>
                <a:off x="11636" y="257"/>
                <a:ext cx="3366" cy="19743"/>
                <a:chOff x="0" y="0"/>
                <a:chExt cx="20000" cy="20000"/>
              </a:xfrm>
            </p:grpSpPr>
            <p:sp>
              <p:nvSpPr>
                <p:cNvPr id="406554" name="Line 1050"/>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55" name="Line 1051"/>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grpSp>
            <p:nvGrpSpPr>
              <p:cNvPr id="406556" name="Group 1052"/>
              <p:cNvGrpSpPr>
                <a:grpSpLocks/>
              </p:cNvGrpSpPr>
              <p:nvPr/>
            </p:nvGrpSpPr>
            <p:grpSpPr bwMode="auto">
              <a:xfrm>
                <a:off x="15242" y="257"/>
                <a:ext cx="3366" cy="19743"/>
                <a:chOff x="0" y="0"/>
                <a:chExt cx="20000" cy="20000"/>
              </a:xfrm>
            </p:grpSpPr>
            <p:sp>
              <p:nvSpPr>
                <p:cNvPr id="406557" name="Line 1053"/>
                <p:cNvSpPr>
                  <a:spLocks noChangeShapeType="1"/>
                </p:cNvSpPr>
                <p:nvPr/>
              </p:nvSpPr>
              <p:spPr bwMode="auto">
                <a:xfrm>
                  <a:off x="0"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58" name="Line 1054"/>
                <p:cNvSpPr>
                  <a:spLocks noChangeShapeType="1"/>
                </p:cNvSpPr>
                <p:nvPr/>
              </p:nvSpPr>
              <p:spPr bwMode="auto">
                <a:xfrm flipH="1">
                  <a:off x="9572" y="0"/>
                  <a:ext cx="10428" cy="2000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406559" name="Line 1055"/>
              <p:cNvSpPr>
                <a:spLocks noChangeShapeType="1"/>
              </p:cNvSpPr>
              <p:nvPr/>
            </p:nvSpPr>
            <p:spPr bwMode="auto">
              <a:xfrm flipH="1">
                <a:off x="0" y="257"/>
                <a:ext cx="1250" cy="12591"/>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sp>
            <p:nvSpPr>
              <p:cNvPr id="406560" name="Line 1056"/>
              <p:cNvSpPr>
                <a:spLocks noChangeShapeType="1"/>
              </p:cNvSpPr>
              <p:nvPr/>
            </p:nvSpPr>
            <p:spPr bwMode="auto">
              <a:xfrm>
                <a:off x="18728" y="728"/>
                <a:ext cx="1274" cy="12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s-ES"/>
              </a:p>
            </p:txBody>
          </p:sp>
        </p:grpSp>
        <p:sp>
          <p:nvSpPr>
            <p:cNvPr id="406561" name="Line 1057"/>
            <p:cNvSpPr>
              <a:spLocks noChangeShapeType="1"/>
            </p:cNvSpPr>
            <p:nvPr/>
          </p:nvSpPr>
          <p:spPr bwMode="auto">
            <a:xfrm rot="5400000">
              <a:off x="4327" y="3288"/>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406562" name="Group 1058"/>
            <p:cNvGrpSpPr>
              <a:grpSpLocks/>
            </p:cNvGrpSpPr>
            <p:nvPr/>
          </p:nvGrpSpPr>
          <p:grpSpPr bwMode="auto">
            <a:xfrm rot="5400000">
              <a:off x="4559" y="3466"/>
              <a:ext cx="336" cy="191"/>
              <a:chOff x="0" y="1"/>
              <a:chExt cx="20003" cy="19999"/>
            </a:xfrm>
          </p:grpSpPr>
          <p:grpSp>
            <p:nvGrpSpPr>
              <p:cNvPr id="406563" name="Group 1059"/>
              <p:cNvGrpSpPr>
                <a:grpSpLocks/>
              </p:cNvGrpSpPr>
              <p:nvPr/>
            </p:nvGrpSpPr>
            <p:grpSpPr bwMode="auto">
              <a:xfrm>
                <a:off x="0" y="544"/>
                <a:ext cx="4733" cy="19456"/>
                <a:chOff x="0" y="0"/>
                <a:chExt cx="20000" cy="20000"/>
              </a:xfrm>
            </p:grpSpPr>
            <p:grpSp>
              <p:nvGrpSpPr>
                <p:cNvPr id="406564" name="Group 1060"/>
                <p:cNvGrpSpPr>
                  <a:grpSpLocks/>
                </p:cNvGrpSpPr>
                <p:nvPr/>
              </p:nvGrpSpPr>
              <p:grpSpPr bwMode="auto">
                <a:xfrm>
                  <a:off x="0" y="0"/>
                  <a:ext cx="20000" cy="12903"/>
                  <a:chOff x="0" y="0"/>
                  <a:chExt cx="20000" cy="20000"/>
                </a:xfrm>
              </p:grpSpPr>
              <p:sp>
                <p:nvSpPr>
                  <p:cNvPr id="406565" name="Arc 1061"/>
                  <p:cNvSpPr>
                    <a:spLocks/>
                  </p:cNvSpPr>
                  <p:nvPr/>
                </p:nvSpPr>
                <p:spPr bwMode="auto">
                  <a:xfrm flipH="1">
                    <a:off x="0"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66" name="Arc 1062"/>
                  <p:cNvSpPr>
                    <a:spLocks/>
                  </p:cNvSpPr>
                  <p:nvPr/>
                </p:nvSpPr>
                <p:spPr bwMode="auto">
                  <a:xfrm>
                    <a:off x="10209" y="0"/>
                    <a:ext cx="979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406567" name="Group 1063"/>
                <p:cNvGrpSpPr>
                  <a:grpSpLocks/>
                </p:cNvGrpSpPr>
                <p:nvPr/>
              </p:nvGrpSpPr>
              <p:grpSpPr bwMode="auto">
                <a:xfrm>
                  <a:off x="12888" y="12043"/>
                  <a:ext cx="7027" cy="7957"/>
                  <a:chOff x="0" y="0"/>
                  <a:chExt cx="20000" cy="20000"/>
                </a:xfrm>
              </p:grpSpPr>
              <p:sp>
                <p:nvSpPr>
                  <p:cNvPr id="406568" name="Arc 1064"/>
                  <p:cNvSpPr>
                    <a:spLocks/>
                  </p:cNvSpPr>
                  <p:nvPr/>
                </p:nvSpPr>
                <p:spPr bwMode="auto">
                  <a:xfrm flipV="1">
                    <a:off x="10235"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69" name="Arc 1065"/>
                  <p:cNvSpPr>
                    <a:spLocks/>
                  </p:cNvSpPr>
                  <p:nvPr/>
                </p:nvSpPr>
                <p:spPr bwMode="auto">
                  <a:xfrm flipH="1" flipV="1">
                    <a:off x="0" y="0"/>
                    <a:ext cx="9765"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406570" name="Group 1066"/>
              <p:cNvGrpSpPr>
                <a:grpSpLocks/>
              </p:cNvGrpSpPr>
              <p:nvPr/>
            </p:nvGrpSpPr>
            <p:grpSpPr bwMode="auto">
              <a:xfrm>
                <a:off x="3070" y="377"/>
                <a:ext cx="4714" cy="19456"/>
                <a:chOff x="0" y="0"/>
                <a:chExt cx="20004" cy="20000"/>
              </a:xfrm>
            </p:grpSpPr>
            <p:grpSp>
              <p:nvGrpSpPr>
                <p:cNvPr id="406571" name="Group 1067"/>
                <p:cNvGrpSpPr>
                  <a:grpSpLocks/>
                </p:cNvGrpSpPr>
                <p:nvPr/>
              </p:nvGrpSpPr>
              <p:grpSpPr bwMode="auto">
                <a:xfrm>
                  <a:off x="0" y="0"/>
                  <a:ext cx="19919" cy="12903"/>
                  <a:chOff x="0" y="0"/>
                  <a:chExt cx="20004" cy="20000"/>
                </a:xfrm>
              </p:grpSpPr>
              <p:sp>
                <p:nvSpPr>
                  <p:cNvPr id="406572" name="Arc 1068"/>
                  <p:cNvSpPr>
                    <a:spLocks/>
                  </p:cNvSpPr>
                  <p:nvPr/>
                </p:nvSpPr>
                <p:spPr bwMode="auto">
                  <a:xfrm flipH="1">
                    <a:off x="0" y="0"/>
                    <a:ext cx="9874"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73" name="Arc 1069"/>
                  <p:cNvSpPr>
                    <a:spLocks/>
                  </p:cNvSpPr>
                  <p:nvPr/>
                </p:nvSpPr>
                <p:spPr bwMode="auto">
                  <a:xfrm>
                    <a:off x="10125" y="0"/>
                    <a:ext cx="987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406574" name="Group 1070"/>
                <p:cNvGrpSpPr>
                  <a:grpSpLocks/>
                </p:cNvGrpSpPr>
                <p:nvPr/>
              </p:nvGrpSpPr>
              <p:grpSpPr bwMode="auto">
                <a:xfrm>
                  <a:off x="12692" y="12043"/>
                  <a:ext cx="7312" cy="7957"/>
                  <a:chOff x="-1" y="0"/>
                  <a:chExt cx="20001" cy="20000"/>
                </a:xfrm>
              </p:grpSpPr>
              <p:sp>
                <p:nvSpPr>
                  <p:cNvPr id="406575" name="Arc 1071"/>
                  <p:cNvSpPr>
                    <a:spLocks/>
                  </p:cNvSpPr>
                  <p:nvPr/>
                </p:nvSpPr>
                <p:spPr bwMode="auto">
                  <a:xfrm flipV="1">
                    <a:off x="10574"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76" name="Arc 1072"/>
                  <p:cNvSpPr>
                    <a:spLocks/>
                  </p:cNvSpPr>
                  <p:nvPr/>
                </p:nvSpPr>
                <p:spPr bwMode="auto">
                  <a:xfrm flipH="1" flipV="1">
                    <a:off x="-1" y="0"/>
                    <a:ext cx="9426"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406577" name="Group 1073"/>
              <p:cNvGrpSpPr>
                <a:grpSpLocks/>
              </p:cNvGrpSpPr>
              <p:nvPr/>
            </p:nvGrpSpPr>
            <p:grpSpPr bwMode="auto">
              <a:xfrm>
                <a:off x="6100" y="377"/>
                <a:ext cx="4734" cy="19456"/>
                <a:chOff x="0" y="0"/>
                <a:chExt cx="20000" cy="20000"/>
              </a:xfrm>
            </p:grpSpPr>
            <p:grpSp>
              <p:nvGrpSpPr>
                <p:cNvPr id="406578" name="Group 1074"/>
                <p:cNvGrpSpPr>
                  <a:grpSpLocks/>
                </p:cNvGrpSpPr>
                <p:nvPr/>
              </p:nvGrpSpPr>
              <p:grpSpPr bwMode="auto">
                <a:xfrm>
                  <a:off x="0" y="0"/>
                  <a:ext cx="20000" cy="12903"/>
                  <a:chOff x="0" y="0"/>
                  <a:chExt cx="20000" cy="20000"/>
                </a:xfrm>
              </p:grpSpPr>
              <p:sp>
                <p:nvSpPr>
                  <p:cNvPr id="406579" name="Arc 1075"/>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80" name="Arc 1076"/>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406581" name="Group 1077"/>
                <p:cNvGrpSpPr>
                  <a:grpSpLocks/>
                </p:cNvGrpSpPr>
                <p:nvPr/>
              </p:nvGrpSpPr>
              <p:grpSpPr bwMode="auto">
                <a:xfrm>
                  <a:off x="12886" y="12043"/>
                  <a:ext cx="7030" cy="7957"/>
                  <a:chOff x="0" y="0"/>
                  <a:chExt cx="20000" cy="20000"/>
                </a:xfrm>
              </p:grpSpPr>
              <p:sp>
                <p:nvSpPr>
                  <p:cNvPr id="406582" name="Arc 1078"/>
                  <p:cNvSpPr>
                    <a:spLocks/>
                  </p:cNvSpPr>
                  <p:nvPr/>
                </p:nvSpPr>
                <p:spPr bwMode="auto">
                  <a:xfrm flipV="1">
                    <a:off x="10239" y="0"/>
                    <a:ext cx="9761"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83" name="Arc 1079"/>
                  <p:cNvSpPr>
                    <a:spLocks/>
                  </p:cNvSpPr>
                  <p:nvPr/>
                </p:nvSpPr>
                <p:spPr bwMode="auto">
                  <a:xfrm flipH="1" flipV="1">
                    <a:off x="0" y="0"/>
                    <a:ext cx="977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406584" name="Group 1080"/>
              <p:cNvGrpSpPr>
                <a:grpSpLocks/>
              </p:cNvGrpSpPr>
              <p:nvPr/>
            </p:nvGrpSpPr>
            <p:grpSpPr bwMode="auto">
              <a:xfrm>
                <a:off x="9170" y="168"/>
                <a:ext cx="4734" cy="19497"/>
                <a:chOff x="0" y="0"/>
                <a:chExt cx="20000" cy="20000"/>
              </a:xfrm>
            </p:grpSpPr>
            <p:grpSp>
              <p:nvGrpSpPr>
                <p:cNvPr id="406585" name="Group 1081"/>
                <p:cNvGrpSpPr>
                  <a:grpSpLocks/>
                </p:cNvGrpSpPr>
                <p:nvPr/>
              </p:nvGrpSpPr>
              <p:grpSpPr bwMode="auto">
                <a:xfrm>
                  <a:off x="0" y="0"/>
                  <a:ext cx="20000" cy="12876"/>
                  <a:chOff x="0" y="0"/>
                  <a:chExt cx="20000" cy="20000"/>
                </a:xfrm>
              </p:grpSpPr>
              <p:sp>
                <p:nvSpPr>
                  <p:cNvPr id="406586" name="Arc 1082"/>
                  <p:cNvSpPr>
                    <a:spLocks/>
                  </p:cNvSpPr>
                  <p:nvPr/>
                </p:nvSpPr>
                <p:spPr bwMode="auto">
                  <a:xfrm flipH="1">
                    <a:off x="0" y="0"/>
                    <a:ext cx="9793"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87" name="Arc 1083"/>
                  <p:cNvSpPr>
                    <a:spLocks/>
                  </p:cNvSpPr>
                  <p:nvPr/>
                </p:nvSpPr>
                <p:spPr bwMode="auto">
                  <a:xfrm>
                    <a:off x="10211" y="0"/>
                    <a:ext cx="9789"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406588" name="Group 1084"/>
                <p:cNvGrpSpPr>
                  <a:grpSpLocks/>
                </p:cNvGrpSpPr>
                <p:nvPr/>
              </p:nvGrpSpPr>
              <p:grpSpPr bwMode="auto">
                <a:xfrm>
                  <a:off x="12886" y="12060"/>
                  <a:ext cx="6945" cy="7940"/>
                  <a:chOff x="-1" y="0"/>
                  <a:chExt cx="20001" cy="20000"/>
                </a:xfrm>
              </p:grpSpPr>
              <p:sp>
                <p:nvSpPr>
                  <p:cNvPr id="406589" name="Arc 1085"/>
                  <p:cNvSpPr>
                    <a:spLocks/>
                  </p:cNvSpPr>
                  <p:nvPr/>
                </p:nvSpPr>
                <p:spPr bwMode="auto">
                  <a:xfrm flipV="1">
                    <a:off x="10122" y="0"/>
                    <a:ext cx="9878"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90" name="Arc 1086"/>
                  <p:cNvSpPr>
                    <a:spLocks/>
                  </p:cNvSpPr>
                  <p:nvPr/>
                </p:nvSpPr>
                <p:spPr bwMode="auto">
                  <a:xfrm flipH="1" flipV="1">
                    <a:off x="-1" y="0"/>
                    <a:ext cx="989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406591" name="Group 1087"/>
              <p:cNvGrpSpPr>
                <a:grpSpLocks/>
              </p:cNvGrpSpPr>
              <p:nvPr/>
            </p:nvGrpSpPr>
            <p:grpSpPr bwMode="auto">
              <a:xfrm>
                <a:off x="12240" y="168"/>
                <a:ext cx="4694" cy="19497"/>
                <a:chOff x="0" y="0"/>
                <a:chExt cx="20000" cy="20000"/>
              </a:xfrm>
            </p:grpSpPr>
            <p:grpSp>
              <p:nvGrpSpPr>
                <p:cNvPr id="406592" name="Group 1088"/>
                <p:cNvGrpSpPr>
                  <a:grpSpLocks/>
                </p:cNvGrpSpPr>
                <p:nvPr/>
              </p:nvGrpSpPr>
              <p:grpSpPr bwMode="auto">
                <a:xfrm>
                  <a:off x="0" y="0"/>
                  <a:ext cx="20000" cy="12876"/>
                  <a:chOff x="0" y="0"/>
                  <a:chExt cx="20000" cy="20000"/>
                </a:xfrm>
              </p:grpSpPr>
              <p:sp>
                <p:nvSpPr>
                  <p:cNvPr id="406593" name="Arc 1089"/>
                  <p:cNvSpPr>
                    <a:spLocks/>
                  </p:cNvSpPr>
                  <p:nvPr/>
                </p:nvSpPr>
                <p:spPr bwMode="auto">
                  <a:xfrm flipH="1">
                    <a:off x="0" y="0"/>
                    <a:ext cx="9872"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94" name="Arc 1090"/>
                  <p:cNvSpPr>
                    <a:spLocks/>
                  </p:cNvSpPr>
                  <p:nvPr/>
                </p:nvSpPr>
                <p:spPr bwMode="auto">
                  <a:xfrm>
                    <a:off x="10123" y="0"/>
                    <a:ext cx="9877"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nvGrpSpPr>
                <p:cNvPr id="406595" name="Group 1091"/>
                <p:cNvGrpSpPr>
                  <a:grpSpLocks/>
                </p:cNvGrpSpPr>
                <p:nvPr/>
              </p:nvGrpSpPr>
              <p:grpSpPr bwMode="auto">
                <a:xfrm>
                  <a:off x="12829" y="12060"/>
                  <a:ext cx="7171" cy="7940"/>
                  <a:chOff x="0" y="0"/>
                  <a:chExt cx="20000" cy="20000"/>
                </a:xfrm>
              </p:grpSpPr>
              <p:sp>
                <p:nvSpPr>
                  <p:cNvPr id="406596" name="Arc 1092"/>
                  <p:cNvSpPr>
                    <a:spLocks/>
                  </p:cNvSpPr>
                  <p:nvPr/>
                </p:nvSpPr>
                <p:spPr bwMode="auto">
                  <a:xfrm flipV="1">
                    <a:off x="1035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597" name="Arc 1093"/>
                  <p:cNvSpPr>
                    <a:spLocks/>
                  </p:cNvSpPr>
                  <p:nvPr/>
                </p:nvSpPr>
                <p:spPr bwMode="auto">
                  <a:xfrm flipH="1" flipV="1">
                    <a:off x="0" y="0"/>
                    <a:ext cx="965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grpSp>
            <p:nvGrpSpPr>
              <p:cNvPr id="406598" name="Group 1094"/>
              <p:cNvGrpSpPr>
                <a:grpSpLocks/>
              </p:cNvGrpSpPr>
              <p:nvPr/>
            </p:nvGrpSpPr>
            <p:grpSpPr bwMode="auto">
              <a:xfrm>
                <a:off x="15290" y="1"/>
                <a:ext cx="4713" cy="12552"/>
                <a:chOff x="0" y="0"/>
                <a:chExt cx="19995" cy="20000"/>
              </a:xfrm>
            </p:grpSpPr>
            <p:sp>
              <p:nvSpPr>
                <p:cNvPr id="406599" name="Arc 1095"/>
                <p:cNvSpPr>
                  <a:spLocks/>
                </p:cNvSpPr>
                <p:nvPr/>
              </p:nvSpPr>
              <p:spPr bwMode="auto">
                <a:xfrm flipH="1">
                  <a:off x="0"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sp>
              <p:nvSpPr>
                <p:cNvPr id="406600" name="Arc 1096"/>
                <p:cNvSpPr>
                  <a:spLocks/>
                </p:cNvSpPr>
                <p:nvPr/>
              </p:nvSpPr>
              <p:spPr bwMode="auto">
                <a:xfrm>
                  <a:off x="10165" y="0"/>
                  <a:ext cx="9830" cy="2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algn="ctr" rotWithShape="0">
                          <a:schemeClr val="bg2"/>
                        </a:outerShdw>
                      </a:effectLst>
                    </a14:hiddenEffects>
                  </a:ext>
                </a:extLst>
              </p:spPr>
              <p:txBody>
                <a:bodyPr/>
                <a:lstStyle/>
                <a:p>
                  <a:endParaRPr lang="es-ES"/>
                </a:p>
              </p:txBody>
            </p:sp>
          </p:grpSp>
        </p:grpSp>
        <p:sp>
          <p:nvSpPr>
            <p:cNvPr id="406601" name="Line 1097"/>
            <p:cNvSpPr>
              <a:spLocks noChangeShapeType="1"/>
            </p:cNvSpPr>
            <p:nvPr/>
          </p:nvSpPr>
          <p:spPr bwMode="auto">
            <a:xfrm>
              <a:off x="4431" y="3169"/>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2" name="Line 1098"/>
            <p:cNvSpPr>
              <a:spLocks noChangeShapeType="1"/>
            </p:cNvSpPr>
            <p:nvPr/>
          </p:nvSpPr>
          <p:spPr bwMode="auto">
            <a:xfrm rot="5400000">
              <a:off x="4591" y="3278"/>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3" name="Line 1099"/>
            <p:cNvSpPr>
              <a:spLocks noChangeShapeType="1"/>
            </p:cNvSpPr>
            <p:nvPr/>
          </p:nvSpPr>
          <p:spPr bwMode="auto">
            <a:xfrm rot="5400000">
              <a:off x="4321" y="3846"/>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4" name="Line 1100"/>
            <p:cNvSpPr>
              <a:spLocks noChangeShapeType="1"/>
            </p:cNvSpPr>
            <p:nvPr/>
          </p:nvSpPr>
          <p:spPr bwMode="auto">
            <a:xfrm rot="5400000">
              <a:off x="4585" y="3839"/>
              <a:ext cx="23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5" name="Line 1101"/>
            <p:cNvSpPr>
              <a:spLocks noChangeShapeType="1"/>
            </p:cNvSpPr>
            <p:nvPr/>
          </p:nvSpPr>
          <p:spPr bwMode="auto">
            <a:xfrm>
              <a:off x="4425" y="3964"/>
              <a:ext cx="298"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6" name="Line 1102"/>
            <p:cNvSpPr>
              <a:spLocks noChangeShapeType="1"/>
            </p:cNvSpPr>
            <p:nvPr/>
          </p:nvSpPr>
          <p:spPr bwMode="auto">
            <a:xfrm rot="5400000">
              <a:off x="4470" y="4056"/>
              <a:ext cx="204"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07" name="Rectangle 1103"/>
            <p:cNvSpPr>
              <a:spLocks noChangeArrowheads="1"/>
            </p:cNvSpPr>
            <p:nvPr/>
          </p:nvSpPr>
          <p:spPr bwMode="auto">
            <a:xfrm>
              <a:off x="4080" y="3408"/>
              <a:ext cx="448"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R</a:t>
              </a:r>
              <a:r>
                <a:rPr lang="es-ES_tradnl" altLang="es-ES" sz="1800" baseline="-25000">
                  <a:effectLst/>
                </a:rPr>
                <a:t>fe</a:t>
              </a:r>
              <a:endParaRPr lang="es-ES" altLang="es-ES" sz="1500" baseline="-25000">
                <a:effectLst/>
              </a:endParaRPr>
            </a:p>
          </p:txBody>
        </p:sp>
        <p:sp>
          <p:nvSpPr>
            <p:cNvPr id="406608" name="Rectangle 1104"/>
            <p:cNvSpPr>
              <a:spLocks noChangeArrowheads="1"/>
            </p:cNvSpPr>
            <p:nvPr/>
          </p:nvSpPr>
          <p:spPr bwMode="auto">
            <a:xfrm>
              <a:off x="4176" y="3111"/>
              <a:ext cx="480"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I</a:t>
              </a:r>
              <a:r>
                <a:rPr lang="es-ES_tradnl" altLang="es-ES" sz="1800" baseline="-25000">
                  <a:effectLst/>
                </a:rPr>
                <a:t>fe</a:t>
              </a:r>
              <a:endParaRPr lang="es-ES" altLang="es-ES" sz="1700">
                <a:effectLst/>
              </a:endParaRPr>
            </a:p>
          </p:txBody>
        </p:sp>
        <p:sp>
          <p:nvSpPr>
            <p:cNvPr id="406609" name="Line 1105"/>
            <p:cNvSpPr>
              <a:spLocks noChangeShapeType="1"/>
            </p:cNvSpPr>
            <p:nvPr/>
          </p:nvSpPr>
          <p:spPr bwMode="auto">
            <a:xfrm rot="16200000">
              <a:off x="4422" y="3288"/>
              <a:ext cx="48" cy="0"/>
            </a:xfrm>
            <a:prstGeom prst="line">
              <a:avLst/>
            </a:prstGeom>
            <a:noFill/>
            <a:ln w="50800">
              <a:solidFill>
                <a:srgbClr val="FF0000"/>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10" name="Line 1106"/>
            <p:cNvSpPr>
              <a:spLocks noChangeShapeType="1"/>
            </p:cNvSpPr>
            <p:nvPr/>
          </p:nvSpPr>
          <p:spPr bwMode="auto">
            <a:xfrm rot="16200000">
              <a:off x="4686" y="3285"/>
              <a:ext cx="48" cy="0"/>
            </a:xfrm>
            <a:prstGeom prst="line">
              <a:avLst/>
            </a:prstGeom>
            <a:noFill/>
            <a:ln w="50800">
              <a:solidFill>
                <a:srgbClr val="FF0000"/>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11" name="Rectangle 1107"/>
            <p:cNvSpPr>
              <a:spLocks noChangeArrowheads="1"/>
            </p:cNvSpPr>
            <p:nvPr/>
          </p:nvSpPr>
          <p:spPr bwMode="auto">
            <a:xfrm>
              <a:off x="4576" y="2928"/>
              <a:ext cx="480" cy="231"/>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800">
                  <a:effectLst/>
                </a:rPr>
                <a:t>I</a:t>
              </a:r>
              <a:r>
                <a:rPr lang="es-ES_tradnl" altLang="es-ES" sz="1800" baseline="-25000">
                  <a:effectLst/>
                  <a:sym typeface="Symbol" pitchFamily="18" charset="2"/>
                </a:rPr>
                <a:t>0</a:t>
              </a:r>
              <a:endParaRPr lang="es-ES" altLang="es-ES" sz="1500" baseline="-25000">
                <a:effectLst/>
                <a:sym typeface="Symbol" pitchFamily="18" charset="2"/>
              </a:endParaRPr>
            </a:p>
          </p:txBody>
        </p:sp>
        <p:sp>
          <p:nvSpPr>
            <p:cNvPr id="406612" name="Line 1108"/>
            <p:cNvSpPr>
              <a:spLocks noChangeShapeType="1"/>
            </p:cNvSpPr>
            <p:nvPr/>
          </p:nvSpPr>
          <p:spPr bwMode="auto">
            <a:xfrm rot="16200000">
              <a:off x="4554" y="3084"/>
              <a:ext cx="48" cy="0"/>
            </a:xfrm>
            <a:prstGeom prst="line">
              <a:avLst/>
            </a:prstGeom>
            <a:noFill/>
            <a:ln w="50800">
              <a:solidFill>
                <a:srgbClr val="FF0000"/>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06613" name="Oval 1109"/>
            <p:cNvSpPr>
              <a:spLocks noChangeArrowheads="1"/>
            </p:cNvSpPr>
            <p:nvPr/>
          </p:nvSpPr>
          <p:spPr bwMode="auto">
            <a:xfrm>
              <a:off x="4557" y="2928"/>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06614" name="Oval 1110"/>
            <p:cNvSpPr>
              <a:spLocks noChangeArrowheads="1"/>
            </p:cNvSpPr>
            <p:nvPr/>
          </p:nvSpPr>
          <p:spPr bwMode="auto">
            <a:xfrm>
              <a:off x="4557" y="314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06615" name="Oval 1111"/>
            <p:cNvSpPr>
              <a:spLocks noChangeArrowheads="1"/>
            </p:cNvSpPr>
            <p:nvPr/>
          </p:nvSpPr>
          <p:spPr bwMode="auto">
            <a:xfrm>
              <a:off x="4548" y="3945"/>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06616" name="Oval 1112"/>
            <p:cNvSpPr>
              <a:spLocks noChangeArrowheads="1"/>
            </p:cNvSpPr>
            <p:nvPr/>
          </p:nvSpPr>
          <p:spPr bwMode="auto">
            <a:xfrm>
              <a:off x="4545" y="4131"/>
              <a:ext cx="48" cy="48"/>
            </a:xfrm>
            <a:prstGeom prst="ellipse">
              <a:avLst/>
            </a:prstGeom>
            <a:solidFill>
              <a:schemeClr val="tx1"/>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sp>
        <p:nvSpPr>
          <p:cNvPr id="406619" name="AutoShape 1115"/>
          <p:cNvSpPr>
            <a:spLocks noChangeArrowheads="1"/>
          </p:cNvSpPr>
          <p:nvPr/>
        </p:nvSpPr>
        <p:spPr bwMode="auto">
          <a:xfrm>
            <a:off x="4485006" y="5702743"/>
            <a:ext cx="1776581" cy="496888"/>
          </a:xfrm>
          <a:prstGeom prst="rightArrow">
            <a:avLst>
              <a:gd name="adj1" fmla="val 50000"/>
              <a:gd name="adj2" fmla="val 73444"/>
            </a:avLst>
          </a:prstGeom>
          <a:solidFill>
            <a:schemeClr val="tx1">
              <a:lumMod val="75000"/>
            </a:schemeClr>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grpSp>
        <p:nvGrpSpPr>
          <p:cNvPr id="406627" name="Group 1123"/>
          <p:cNvGrpSpPr>
            <a:grpSpLocks/>
          </p:cNvGrpSpPr>
          <p:nvPr/>
        </p:nvGrpSpPr>
        <p:grpSpPr bwMode="auto">
          <a:xfrm>
            <a:off x="1354138" y="1812925"/>
            <a:ext cx="6399212" cy="2759075"/>
            <a:chOff x="853" y="1142"/>
            <a:chExt cx="4031" cy="1738"/>
          </a:xfrm>
        </p:grpSpPr>
        <p:pic>
          <p:nvPicPr>
            <p:cNvPr id="406625" name="Picture 1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 y="1142"/>
              <a:ext cx="4031" cy="17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626" name="Line 1122"/>
            <p:cNvSpPr>
              <a:spLocks noChangeAspect="1" noChangeShapeType="1"/>
            </p:cNvSpPr>
            <p:nvPr/>
          </p:nvSpPr>
          <p:spPr bwMode="auto">
            <a:xfrm flipV="1">
              <a:off x="4224" y="1296"/>
              <a:ext cx="355" cy="35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grpSp>
        <p:nvGrpSpPr>
          <p:cNvPr id="406622" name="Group 1118"/>
          <p:cNvGrpSpPr>
            <a:grpSpLocks/>
          </p:cNvGrpSpPr>
          <p:nvPr/>
        </p:nvGrpSpPr>
        <p:grpSpPr bwMode="auto">
          <a:xfrm>
            <a:off x="3162300" y="2590800"/>
            <a:ext cx="1816100" cy="2438400"/>
            <a:chOff x="2064" y="1632"/>
            <a:chExt cx="1144" cy="1536"/>
          </a:xfrm>
        </p:grpSpPr>
        <p:sp>
          <p:nvSpPr>
            <p:cNvPr id="406621" name="AutoShape 1117"/>
            <p:cNvSpPr>
              <a:spLocks noChangeArrowheads="1"/>
            </p:cNvSpPr>
            <p:nvPr/>
          </p:nvSpPr>
          <p:spPr bwMode="auto">
            <a:xfrm rot="-10800000">
              <a:off x="2064" y="2472"/>
              <a:ext cx="624" cy="696"/>
            </a:xfrm>
            <a:custGeom>
              <a:avLst/>
              <a:gdLst>
                <a:gd name="G0" fmla="+- 12600 0 0"/>
                <a:gd name="G1" fmla="+- 18514 0 0"/>
                <a:gd name="G2" fmla="+- 7200 0 0"/>
                <a:gd name="G3" fmla="*/ 12600 1 2"/>
                <a:gd name="G4" fmla="+- G3 10800 0"/>
                <a:gd name="G5" fmla="+- 21600 1260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7100 w 21600"/>
                <a:gd name="T1" fmla="*/ 0 h 21600"/>
                <a:gd name="T2" fmla="*/ 12600 w 21600"/>
                <a:gd name="T3" fmla="*/ 7200 h 21600"/>
                <a:gd name="T4" fmla="*/ 0 w 21600"/>
                <a:gd name="T5" fmla="*/ 19950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100" y="0"/>
                  </a:moveTo>
                  <a:lnTo>
                    <a:pt x="12600" y="7200"/>
                  </a:lnTo>
                  <a:lnTo>
                    <a:pt x="15686" y="7200"/>
                  </a:lnTo>
                  <a:lnTo>
                    <a:pt x="15686" y="18301"/>
                  </a:lnTo>
                  <a:lnTo>
                    <a:pt x="0" y="18301"/>
                  </a:lnTo>
                  <a:lnTo>
                    <a:pt x="0" y="21600"/>
                  </a:lnTo>
                  <a:lnTo>
                    <a:pt x="18514" y="21600"/>
                  </a:lnTo>
                  <a:lnTo>
                    <a:pt x="18514" y="7200"/>
                  </a:lnTo>
                  <a:lnTo>
                    <a:pt x="21600" y="7200"/>
                  </a:lnTo>
                  <a:close/>
                </a:path>
              </a:pathLst>
            </a:custGeom>
            <a:solidFill>
              <a:srgbClr val="FF0000"/>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6620" name="Rectangle 1116"/>
            <p:cNvSpPr>
              <a:spLocks noChangeArrowheads="1"/>
            </p:cNvSpPr>
            <p:nvPr/>
          </p:nvSpPr>
          <p:spPr bwMode="auto">
            <a:xfrm>
              <a:off x="2680" y="1632"/>
              <a:ext cx="528" cy="1056"/>
            </a:xfrm>
            <a:prstGeom prst="rect">
              <a:avLst/>
            </a:prstGeom>
            <a:noFill/>
            <a:ln w="38100">
              <a:solidFill>
                <a:srgbClr val="FF0000"/>
              </a:solidFill>
              <a:prstDash val="sysDot"/>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6622"/>
                                        </p:tgtEl>
                                        <p:attrNameLst>
                                          <p:attrName>style.visibility</p:attrName>
                                        </p:attrNameLst>
                                      </p:cBhvr>
                                      <p:to>
                                        <p:strVal val="visible"/>
                                      </p:to>
                                    </p:set>
                                    <p:animEffect transition="in" filter="dissolve">
                                      <p:cBhvr>
                                        <p:cTn id="7" dur="500"/>
                                        <p:tgtEl>
                                          <p:spTgt spid="40662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06532"/>
                                        </p:tgtEl>
                                        <p:attrNameLst>
                                          <p:attrName>style.visibility</p:attrName>
                                        </p:attrNameLst>
                                      </p:cBhvr>
                                      <p:to>
                                        <p:strVal val="visible"/>
                                      </p:to>
                                    </p:set>
                                    <p:animEffect transition="in" filter="dissolve">
                                      <p:cBhvr>
                                        <p:cTn id="11" dur="500"/>
                                        <p:tgtEl>
                                          <p:spTgt spid="4065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06619"/>
                                        </p:tgtEl>
                                        <p:attrNameLst>
                                          <p:attrName>style.visibility</p:attrName>
                                        </p:attrNameLst>
                                      </p:cBhvr>
                                      <p:to>
                                        <p:strVal val="visible"/>
                                      </p:to>
                                    </p:set>
                                    <p:animEffect transition="in" filter="dissolve">
                                      <p:cBhvr>
                                        <p:cTn id="16" dur="500"/>
                                        <p:tgtEl>
                                          <p:spTgt spid="406619"/>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06618"/>
                                        </p:tgtEl>
                                        <p:attrNameLst>
                                          <p:attrName>style.visibility</p:attrName>
                                        </p:attrNameLst>
                                      </p:cBhvr>
                                      <p:to>
                                        <p:strVal val="visible"/>
                                      </p:to>
                                    </p:set>
                                    <p:animEffect transition="in" filter="dissolve">
                                      <p:cBhvr>
                                        <p:cTn id="20" dur="500"/>
                                        <p:tgtEl>
                                          <p:spTgt spid="406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6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720" name="Rectangle 2360"/>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VII</a:t>
            </a:r>
            <a:endParaRPr lang="es-ES_tradnl" altLang="es-ES" sz="4000" b="0">
              <a:latin typeface="Tahoma" pitchFamily="34" charset="0"/>
            </a:endParaRPr>
          </a:p>
        </p:txBody>
      </p:sp>
      <p:grpSp>
        <p:nvGrpSpPr>
          <p:cNvPr id="401732" name="Group 2372"/>
          <p:cNvGrpSpPr>
            <a:grpSpLocks/>
          </p:cNvGrpSpPr>
          <p:nvPr/>
        </p:nvGrpSpPr>
        <p:grpSpPr bwMode="auto">
          <a:xfrm>
            <a:off x="1411560" y="5197475"/>
            <a:ext cx="6400800" cy="1127125"/>
            <a:chOff x="864" y="3274"/>
            <a:chExt cx="4032" cy="710"/>
          </a:xfrm>
        </p:grpSpPr>
        <p:pic>
          <p:nvPicPr>
            <p:cNvPr id="401722" name="Picture 23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402"/>
              <a:ext cx="1658" cy="4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726" name="Rectangle 2366"/>
            <p:cNvSpPr>
              <a:spLocks noChangeArrowheads="1"/>
            </p:cNvSpPr>
            <p:nvPr/>
          </p:nvSpPr>
          <p:spPr bwMode="auto">
            <a:xfrm>
              <a:off x="3264" y="3274"/>
              <a:ext cx="1632" cy="710"/>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LA RESISTENCIA VARIABLE SE PUEDE DIVIDIR EN DOS COMPONENTES</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01728" name="AutoShape 2368"/>
            <p:cNvSpPr>
              <a:spLocks noChangeArrowheads="1"/>
            </p:cNvSpPr>
            <p:nvPr/>
          </p:nvSpPr>
          <p:spPr bwMode="auto">
            <a:xfrm>
              <a:off x="2562" y="3467"/>
              <a:ext cx="672" cy="326"/>
            </a:xfrm>
            <a:prstGeom prst="rightArrow">
              <a:avLst>
                <a:gd name="adj1" fmla="val 50000"/>
                <a:gd name="adj2" fmla="val 46385"/>
              </a:avLst>
            </a:prstGeom>
            <a:solidFill>
              <a:schemeClr val="tx1">
                <a:lumMod val="75000"/>
              </a:schemeClr>
            </a:solidFill>
            <a:ln w="9525">
              <a:solidFill>
                <a:srgbClr val="000000"/>
              </a:solidFill>
              <a:miter lim="800000"/>
              <a:headEnd/>
              <a:tailEnd/>
            </a:ln>
            <a:effectLst>
              <a:outerShdw dist="35921" dir="2700000" algn="ctr" rotWithShape="0">
                <a:schemeClr val="bg2"/>
              </a:outerShdw>
            </a:effectLst>
          </p:spPr>
          <p:txBody>
            <a:bodyPr wrap="square" anchor="ctr">
              <a:spAutoFit/>
            </a:bodyPr>
            <a:lstStyle/>
            <a:p>
              <a:endParaRPr lang="es-ES"/>
            </a:p>
          </p:txBody>
        </p:sp>
      </p:grpSp>
      <p:pic>
        <p:nvPicPr>
          <p:cNvPr id="401731" name="Picture 23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2038350"/>
            <a:ext cx="7112000" cy="3067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01732"/>
                                        </p:tgtEl>
                                        <p:attrNameLst>
                                          <p:attrName>style.visibility</p:attrName>
                                        </p:attrNameLst>
                                      </p:cBhvr>
                                      <p:to>
                                        <p:strVal val="visible"/>
                                      </p:to>
                                    </p:set>
                                    <p:anim calcmode="lin" valueType="num">
                                      <p:cBhvr>
                                        <p:cTn id="7" dur="500" fill="hold"/>
                                        <p:tgtEl>
                                          <p:spTgt spid="401732"/>
                                        </p:tgtEl>
                                        <p:attrNameLst>
                                          <p:attrName>ppt_w</p:attrName>
                                        </p:attrNameLst>
                                      </p:cBhvr>
                                      <p:tavLst>
                                        <p:tav tm="0">
                                          <p:val>
                                            <p:fltVal val="0"/>
                                          </p:val>
                                        </p:tav>
                                        <p:tav tm="100000">
                                          <p:val>
                                            <p:strVal val="#ppt_w"/>
                                          </p:val>
                                        </p:tav>
                                      </p:tavLst>
                                    </p:anim>
                                    <p:anim calcmode="lin" valueType="num">
                                      <p:cBhvr>
                                        <p:cTn id="8" dur="500" fill="hold"/>
                                        <p:tgtEl>
                                          <p:spTgt spid="401732"/>
                                        </p:tgtEl>
                                        <p:attrNameLst>
                                          <p:attrName>ppt_h</p:attrName>
                                        </p:attrNameLst>
                                      </p:cBhvr>
                                      <p:tavLst>
                                        <p:tav tm="0">
                                          <p:val>
                                            <p:fltVal val="0"/>
                                          </p:val>
                                        </p:tav>
                                        <p:tav tm="100000">
                                          <p:val>
                                            <p:strVal val="#ppt_h"/>
                                          </p:val>
                                        </p:tav>
                                      </p:tavLst>
                                    </p:anim>
                                    <p:anim calcmode="lin" valueType="num">
                                      <p:cBhvr>
                                        <p:cTn id="9" dur="500" fill="hold"/>
                                        <p:tgtEl>
                                          <p:spTgt spid="401732"/>
                                        </p:tgtEl>
                                        <p:attrNameLst>
                                          <p:attrName>ppt_x</p:attrName>
                                        </p:attrNameLst>
                                      </p:cBhvr>
                                      <p:tavLst>
                                        <p:tav tm="0">
                                          <p:val>
                                            <p:fltVal val="0.5"/>
                                          </p:val>
                                        </p:tav>
                                        <p:tav tm="100000">
                                          <p:val>
                                            <p:strVal val="#ppt_x"/>
                                          </p:val>
                                        </p:tav>
                                      </p:tavLst>
                                    </p:anim>
                                    <p:anim calcmode="lin" valueType="num">
                                      <p:cBhvr>
                                        <p:cTn id="10" dur="500" fill="hold"/>
                                        <p:tgtEl>
                                          <p:spTgt spid="4017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050"/>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VIII</a:t>
            </a:r>
            <a:endParaRPr lang="es-ES_tradnl" altLang="es-ES" sz="4000" b="0">
              <a:latin typeface="Tahoma" pitchFamily="34" charset="0"/>
            </a:endParaRPr>
          </a:p>
        </p:txBody>
      </p:sp>
      <p:sp>
        <p:nvSpPr>
          <p:cNvPr id="407573" name="Text Box 2069"/>
          <p:cNvSpPr txBox="1">
            <a:spLocks noChangeArrowheads="1"/>
          </p:cNvSpPr>
          <p:nvPr/>
        </p:nvSpPr>
        <p:spPr bwMode="auto">
          <a:xfrm>
            <a:off x="76200" y="4038600"/>
            <a:ext cx="1219200" cy="868363"/>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spcBef>
                <a:spcPct val="0"/>
              </a:spcBef>
            </a:pPr>
            <a:r>
              <a:rPr lang="es-ES_tradnl" altLang="es-ES" sz="1700">
                <a:effectLst>
                  <a:outerShdw blurRad="38100" dist="38100" dir="2700000" algn="tl">
                    <a:srgbClr val="000000"/>
                  </a:outerShdw>
                </a:effectLst>
              </a:rPr>
              <a:t>Tensión</a:t>
            </a:r>
          </a:p>
          <a:p>
            <a:pPr>
              <a:spcBef>
                <a:spcPct val="0"/>
              </a:spcBef>
            </a:pPr>
            <a:r>
              <a:rPr lang="es-ES_tradnl" altLang="es-ES" sz="1700">
                <a:effectLst>
                  <a:outerShdw blurRad="38100" dist="38100" dir="2700000" algn="tl">
                    <a:srgbClr val="000000"/>
                  </a:outerShdw>
                </a:effectLst>
              </a:rPr>
              <a:t>de fase</a:t>
            </a:r>
          </a:p>
          <a:p>
            <a:pPr>
              <a:spcBef>
                <a:spcPct val="0"/>
              </a:spcBef>
            </a:pPr>
            <a:r>
              <a:rPr lang="es-ES_tradnl" altLang="es-ES" sz="1700">
                <a:effectLst>
                  <a:outerShdw blurRad="38100" dist="38100" dir="2700000" algn="tl">
                    <a:srgbClr val="000000"/>
                  </a:outerShdw>
                </a:effectLst>
              </a:rPr>
              <a:t>(Estator</a:t>
            </a:r>
            <a:r>
              <a:rPr lang="es-ES_tradnl" altLang="es-ES">
                <a:effectLst>
                  <a:outerShdw blurRad="38100" dist="38100" dir="2700000" algn="tl">
                    <a:srgbClr val="000000"/>
                  </a:outerShdw>
                </a:effectLst>
              </a:rPr>
              <a:t>)</a:t>
            </a:r>
            <a:endParaRPr lang="es-ES_tradnl" altLang="es-ES" sz="3900" b="0" i="1">
              <a:effectLst>
                <a:outerShdw blurRad="38100" dist="38100" dir="2700000" algn="tl">
                  <a:srgbClr val="000000"/>
                </a:outerShdw>
              </a:effectLst>
              <a:latin typeface="Arial" charset="0"/>
            </a:endParaRPr>
          </a:p>
        </p:txBody>
      </p:sp>
      <p:grpSp>
        <p:nvGrpSpPr>
          <p:cNvPr id="407582" name="Group 2078"/>
          <p:cNvGrpSpPr>
            <a:grpSpLocks/>
          </p:cNvGrpSpPr>
          <p:nvPr/>
        </p:nvGrpSpPr>
        <p:grpSpPr bwMode="auto">
          <a:xfrm>
            <a:off x="7162800" y="2286000"/>
            <a:ext cx="2667000" cy="914400"/>
            <a:chOff x="4464" y="1296"/>
            <a:chExt cx="1680" cy="576"/>
          </a:xfrm>
        </p:grpSpPr>
        <p:sp>
          <p:nvSpPr>
            <p:cNvPr id="407575" name="AutoShape 2071"/>
            <p:cNvSpPr>
              <a:spLocks noChangeArrowheads="1"/>
            </p:cNvSpPr>
            <p:nvPr/>
          </p:nvSpPr>
          <p:spPr bwMode="auto">
            <a:xfrm rot="-10800000">
              <a:off x="4464" y="1440"/>
              <a:ext cx="480" cy="432"/>
            </a:xfrm>
            <a:custGeom>
              <a:avLst/>
              <a:gdLst>
                <a:gd name="G0" fmla="+- 11430 0 0"/>
                <a:gd name="G1" fmla="+- 18514 0 0"/>
                <a:gd name="G2" fmla="+- 7200 0 0"/>
                <a:gd name="G3" fmla="*/ 11430 1 2"/>
                <a:gd name="G4" fmla="+- G3 10800 0"/>
                <a:gd name="G5" fmla="+- 21600 114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515 w 21600"/>
                <a:gd name="T1" fmla="*/ 0 h 21600"/>
                <a:gd name="T2" fmla="*/ 11430 w 21600"/>
                <a:gd name="T3" fmla="*/ 7200 h 21600"/>
                <a:gd name="T4" fmla="*/ 0 w 21600"/>
                <a:gd name="T5" fmla="*/ 1926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15" y="0"/>
                  </a:moveTo>
                  <a:lnTo>
                    <a:pt x="11430" y="7200"/>
                  </a:lnTo>
                  <a:lnTo>
                    <a:pt x="14516" y="7200"/>
                  </a:lnTo>
                  <a:lnTo>
                    <a:pt x="14516" y="16936"/>
                  </a:lnTo>
                  <a:lnTo>
                    <a:pt x="0" y="169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07568" name="Text Box 2064"/>
            <p:cNvSpPr txBox="1">
              <a:spLocks noChangeArrowheads="1"/>
            </p:cNvSpPr>
            <p:nvPr/>
          </p:nvSpPr>
          <p:spPr bwMode="auto">
            <a:xfrm>
              <a:off x="4944" y="1296"/>
              <a:ext cx="1200"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 </a:t>
              </a:r>
            </a:p>
            <a:p>
              <a:pPr algn="l">
                <a:spcBef>
                  <a:spcPct val="0"/>
                </a:spcBef>
              </a:pPr>
              <a:r>
                <a:rPr lang="es-ES_tradnl" altLang="es-ES">
                  <a:solidFill>
                    <a:schemeClr val="accent2"/>
                  </a:solidFill>
                  <a:effectLst>
                    <a:outerShdw blurRad="38100" dist="38100" dir="2700000" algn="tl">
                      <a:srgbClr val="000000"/>
                    </a:outerShdw>
                  </a:effectLst>
                </a:rPr>
                <a:t>cobre rotor</a:t>
              </a:r>
              <a:endParaRPr lang="es-ES_tradnl" altLang="es-ES" sz="3900" b="0" i="1">
                <a:effectLst>
                  <a:outerShdw blurRad="38100" dist="38100" dir="2700000" algn="tl">
                    <a:srgbClr val="000000"/>
                  </a:outerShdw>
                </a:effectLst>
                <a:latin typeface="Arial" charset="0"/>
              </a:endParaRPr>
            </a:p>
          </p:txBody>
        </p:sp>
      </p:grpSp>
      <p:grpSp>
        <p:nvGrpSpPr>
          <p:cNvPr id="407583" name="Group 2079"/>
          <p:cNvGrpSpPr>
            <a:grpSpLocks/>
          </p:cNvGrpSpPr>
          <p:nvPr/>
        </p:nvGrpSpPr>
        <p:grpSpPr bwMode="auto">
          <a:xfrm>
            <a:off x="4800600" y="2133600"/>
            <a:ext cx="2667000" cy="990600"/>
            <a:chOff x="3024" y="1248"/>
            <a:chExt cx="1680" cy="624"/>
          </a:xfrm>
        </p:grpSpPr>
        <p:sp>
          <p:nvSpPr>
            <p:cNvPr id="407567" name="Text Box 2063"/>
            <p:cNvSpPr txBox="1">
              <a:spLocks noChangeArrowheads="1"/>
            </p:cNvSpPr>
            <p:nvPr/>
          </p:nvSpPr>
          <p:spPr bwMode="auto">
            <a:xfrm>
              <a:off x="3504" y="1248"/>
              <a:ext cx="1200"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Reactancia dispersión</a:t>
              </a:r>
            </a:p>
            <a:p>
              <a:pPr algn="l">
                <a:spcBef>
                  <a:spcPct val="0"/>
                </a:spcBef>
              </a:pPr>
              <a:r>
                <a:rPr lang="es-ES_tradnl" altLang="es-ES">
                  <a:solidFill>
                    <a:schemeClr val="accent2"/>
                  </a:solidFill>
                  <a:effectLst>
                    <a:outerShdw blurRad="38100" dist="38100" dir="2700000" algn="tl">
                      <a:srgbClr val="000000"/>
                    </a:outerShdw>
                  </a:effectLst>
                </a:rPr>
                <a:t>rotor</a:t>
              </a:r>
              <a:endParaRPr lang="es-ES_tradnl" altLang="es-ES" sz="3900" b="0" i="1">
                <a:effectLst>
                  <a:outerShdw blurRad="38100" dist="38100" dir="2700000" algn="tl">
                    <a:srgbClr val="000000"/>
                  </a:outerShdw>
                </a:effectLst>
                <a:latin typeface="Arial" charset="0"/>
              </a:endParaRPr>
            </a:p>
          </p:txBody>
        </p:sp>
        <p:sp>
          <p:nvSpPr>
            <p:cNvPr id="407576" name="AutoShape 2072"/>
            <p:cNvSpPr>
              <a:spLocks noChangeArrowheads="1"/>
            </p:cNvSpPr>
            <p:nvPr/>
          </p:nvSpPr>
          <p:spPr bwMode="auto">
            <a:xfrm rot="-10800000">
              <a:off x="3024" y="1440"/>
              <a:ext cx="480" cy="432"/>
            </a:xfrm>
            <a:custGeom>
              <a:avLst/>
              <a:gdLst>
                <a:gd name="G0" fmla="+- 11430 0 0"/>
                <a:gd name="G1" fmla="+- 18514 0 0"/>
                <a:gd name="G2" fmla="+- 7200 0 0"/>
                <a:gd name="G3" fmla="*/ 11430 1 2"/>
                <a:gd name="G4" fmla="+- G3 10800 0"/>
                <a:gd name="G5" fmla="+- 21600 114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515 w 21600"/>
                <a:gd name="T1" fmla="*/ 0 h 21600"/>
                <a:gd name="T2" fmla="*/ 11430 w 21600"/>
                <a:gd name="T3" fmla="*/ 7200 h 21600"/>
                <a:gd name="T4" fmla="*/ 0 w 21600"/>
                <a:gd name="T5" fmla="*/ 1926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15" y="0"/>
                  </a:moveTo>
                  <a:lnTo>
                    <a:pt x="11430" y="7200"/>
                  </a:lnTo>
                  <a:lnTo>
                    <a:pt x="14516" y="7200"/>
                  </a:lnTo>
                  <a:lnTo>
                    <a:pt x="14516" y="16936"/>
                  </a:lnTo>
                  <a:lnTo>
                    <a:pt x="0" y="169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7595" name="Group 2091"/>
          <p:cNvGrpSpPr>
            <a:grpSpLocks/>
          </p:cNvGrpSpPr>
          <p:nvPr/>
        </p:nvGrpSpPr>
        <p:grpSpPr bwMode="auto">
          <a:xfrm>
            <a:off x="7924800" y="3082925"/>
            <a:ext cx="1219200" cy="1704975"/>
            <a:chOff x="4992" y="1942"/>
            <a:chExt cx="768" cy="1074"/>
          </a:xfrm>
        </p:grpSpPr>
        <p:sp>
          <p:nvSpPr>
            <p:cNvPr id="407569" name="Text Box 2065"/>
            <p:cNvSpPr txBox="1">
              <a:spLocks noChangeArrowheads="1"/>
            </p:cNvSpPr>
            <p:nvPr/>
          </p:nvSpPr>
          <p:spPr bwMode="auto">
            <a:xfrm>
              <a:off x="4992" y="1942"/>
              <a:ext cx="768" cy="59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dirty="0">
                  <a:solidFill>
                    <a:schemeClr val="accent2"/>
                  </a:solidFill>
                  <a:effectLst>
                    <a:outerShdw blurRad="38100" dist="38100" dir="2700000" algn="tl">
                      <a:srgbClr val="000000"/>
                    </a:outerShdw>
                  </a:effectLst>
                </a:rPr>
                <a:t>Resistencia </a:t>
              </a:r>
            </a:p>
            <a:p>
              <a:pPr algn="l">
                <a:spcBef>
                  <a:spcPct val="0"/>
                </a:spcBef>
              </a:pPr>
              <a:r>
                <a:rPr lang="es-ES_tradnl" altLang="es-ES" dirty="0">
                  <a:solidFill>
                    <a:schemeClr val="accent2"/>
                  </a:solidFill>
                  <a:effectLst>
                    <a:outerShdw blurRad="38100" dist="38100" dir="2700000" algn="tl">
                      <a:srgbClr val="000000"/>
                    </a:outerShdw>
                  </a:effectLst>
                </a:rPr>
                <a:t>potencia</a:t>
              </a:r>
            </a:p>
            <a:p>
              <a:pPr algn="l">
                <a:spcBef>
                  <a:spcPct val="0"/>
                </a:spcBef>
              </a:pPr>
              <a:r>
                <a:rPr lang="es-ES_tradnl" altLang="es-ES" dirty="0">
                  <a:solidFill>
                    <a:schemeClr val="accent2"/>
                  </a:solidFill>
                  <a:effectLst>
                    <a:outerShdw blurRad="38100" dist="38100" dir="2700000" algn="tl">
                      <a:srgbClr val="000000"/>
                    </a:outerShdw>
                  </a:effectLst>
                </a:rPr>
                <a:t>mecánica</a:t>
              </a:r>
            </a:p>
            <a:p>
              <a:pPr algn="l">
                <a:spcBef>
                  <a:spcPct val="0"/>
                </a:spcBef>
              </a:pPr>
              <a:r>
                <a:rPr lang="es-ES_tradnl" altLang="es-ES" dirty="0">
                  <a:solidFill>
                    <a:schemeClr val="accent2"/>
                  </a:solidFill>
                  <a:effectLst>
                    <a:outerShdw blurRad="38100" dist="38100" dir="2700000" algn="tl">
                      <a:srgbClr val="000000"/>
                    </a:outerShdw>
                  </a:effectLst>
                </a:rPr>
                <a:t>entregada</a:t>
              </a:r>
              <a:endParaRPr lang="es-ES_tradnl" altLang="es-ES" sz="3900" b="0" i="1" dirty="0">
                <a:effectLst>
                  <a:outerShdw blurRad="38100" dist="38100" dir="2700000" algn="tl">
                    <a:srgbClr val="000000"/>
                  </a:outerShdw>
                </a:effectLst>
                <a:latin typeface="Arial" charset="0"/>
              </a:endParaRPr>
            </a:p>
          </p:txBody>
        </p:sp>
        <p:sp>
          <p:nvSpPr>
            <p:cNvPr id="407578" name="AutoShape 2074"/>
            <p:cNvSpPr>
              <a:spLocks noChangeArrowheads="1"/>
            </p:cNvSpPr>
            <p:nvPr/>
          </p:nvSpPr>
          <p:spPr bwMode="auto">
            <a:xfrm rot="16200000" flipH="1">
              <a:off x="5024" y="2560"/>
              <a:ext cx="480" cy="432"/>
            </a:xfrm>
            <a:custGeom>
              <a:avLst/>
              <a:gdLst>
                <a:gd name="G0" fmla="+- 11430 0 0"/>
                <a:gd name="G1" fmla="+- 18514 0 0"/>
                <a:gd name="G2" fmla="+- 7200 0 0"/>
                <a:gd name="G3" fmla="*/ 11430 1 2"/>
                <a:gd name="G4" fmla="+- G3 10800 0"/>
                <a:gd name="G5" fmla="+- 21600 114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515 w 21600"/>
                <a:gd name="T1" fmla="*/ 0 h 21600"/>
                <a:gd name="T2" fmla="*/ 11430 w 21600"/>
                <a:gd name="T3" fmla="*/ 7200 h 21600"/>
                <a:gd name="T4" fmla="*/ 0 w 21600"/>
                <a:gd name="T5" fmla="*/ 1926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15" y="0"/>
                  </a:moveTo>
                  <a:lnTo>
                    <a:pt x="11430" y="7200"/>
                  </a:lnTo>
                  <a:lnTo>
                    <a:pt x="14516" y="7200"/>
                  </a:lnTo>
                  <a:lnTo>
                    <a:pt x="14516" y="16936"/>
                  </a:lnTo>
                  <a:lnTo>
                    <a:pt x="0" y="169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7584" name="Group 2080"/>
          <p:cNvGrpSpPr>
            <a:grpSpLocks/>
          </p:cNvGrpSpPr>
          <p:nvPr/>
        </p:nvGrpSpPr>
        <p:grpSpPr bwMode="auto">
          <a:xfrm>
            <a:off x="1358900" y="2146300"/>
            <a:ext cx="2628900" cy="977900"/>
            <a:chOff x="936" y="1288"/>
            <a:chExt cx="1656" cy="616"/>
          </a:xfrm>
        </p:grpSpPr>
        <p:sp>
          <p:nvSpPr>
            <p:cNvPr id="407566" name="Text Box 2062"/>
            <p:cNvSpPr txBox="1">
              <a:spLocks noChangeArrowheads="1"/>
            </p:cNvSpPr>
            <p:nvPr/>
          </p:nvSpPr>
          <p:spPr bwMode="auto">
            <a:xfrm>
              <a:off x="936" y="1288"/>
              <a:ext cx="1200"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spcBef>
                  <a:spcPct val="0"/>
                </a:spcBef>
              </a:pPr>
              <a:r>
                <a:rPr lang="es-ES_tradnl" altLang="es-ES">
                  <a:solidFill>
                    <a:schemeClr val="accent2"/>
                  </a:solidFill>
                  <a:effectLst>
                    <a:outerShdw blurRad="38100" dist="38100" dir="2700000" algn="tl">
                      <a:srgbClr val="000000"/>
                    </a:outerShdw>
                  </a:effectLst>
                </a:rPr>
                <a:t>Resistencia </a:t>
              </a:r>
            </a:p>
            <a:p>
              <a:pPr>
                <a:spcBef>
                  <a:spcPct val="0"/>
                </a:spcBef>
              </a:pPr>
              <a:r>
                <a:rPr lang="es-ES_tradnl" altLang="es-ES">
                  <a:solidFill>
                    <a:schemeClr val="accent2"/>
                  </a:solidFill>
                  <a:effectLst>
                    <a:outerShdw blurRad="38100" dist="38100" dir="2700000" algn="tl">
                      <a:srgbClr val="000000"/>
                    </a:outerShdw>
                  </a:effectLst>
                </a:rPr>
                <a:t>cobre estator             </a:t>
              </a:r>
              <a:endParaRPr lang="es-ES_tradnl" altLang="es-ES" sz="3900" b="0" i="1">
                <a:effectLst>
                  <a:outerShdw blurRad="38100" dist="38100" dir="2700000" algn="tl">
                    <a:srgbClr val="000000"/>
                  </a:outerShdw>
                </a:effectLst>
                <a:latin typeface="Arial" charset="0"/>
              </a:endParaRPr>
            </a:p>
          </p:txBody>
        </p:sp>
        <p:sp>
          <p:nvSpPr>
            <p:cNvPr id="407579" name="AutoShape 2075"/>
            <p:cNvSpPr>
              <a:spLocks noChangeArrowheads="1"/>
            </p:cNvSpPr>
            <p:nvPr/>
          </p:nvSpPr>
          <p:spPr bwMode="auto">
            <a:xfrm rot="10800000" flipH="1">
              <a:off x="2112" y="1472"/>
              <a:ext cx="480" cy="432"/>
            </a:xfrm>
            <a:custGeom>
              <a:avLst/>
              <a:gdLst>
                <a:gd name="G0" fmla="+- 11430 0 0"/>
                <a:gd name="G1" fmla="+- 18514 0 0"/>
                <a:gd name="G2" fmla="+- 7200 0 0"/>
                <a:gd name="G3" fmla="*/ 11430 1 2"/>
                <a:gd name="G4" fmla="+- G3 10800 0"/>
                <a:gd name="G5" fmla="+- 21600 114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515 w 21600"/>
                <a:gd name="T1" fmla="*/ 0 h 21600"/>
                <a:gd name="T2" fmla="*/ 11430 w 21600"/>
                <a:gd name="T3" fmla="*/ 7200 h 21600"/>
                <a:gd name="T4" fmla="*/ 0 w 21600"/>
                <a:gd name="T5" fmla="*/ 1926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15" y="0"/>
                  </a:moveTo>
                  <a:lnTo>
                    <a:pt x="11430" y="7200"/>
                  </a:lnTo>
                  <a:lnTo>
                    <a:pt x="14516" y="7200"/>
                  </a:lnTo>
                  <a:lnTo>
                    <a:pt x="14516" y="16936"/>
                  </a:lnTo>
                  <a:lnTo>
                    <a:pt x="0" y="169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7585" name="Group 2081"/>
          <p:cNvGrpSpPr>
            <a:grpSpLocks/>
          </p:cNvGrpSpPr>
          <p:nvPr/>
        </p:nvGrpSpPr>
        <p:grpSpPr bwMode="auto">
          <a:xfrm>
            <a:off x="-660400" y="2286000"/>
            <a:ext cx="2641600" cy="977900"/>
            <a:chOff x="-464" y="1296"/>
            <a:chExt cx="1664" cy="616"/>
          </a:xfrm>
        </p:grpSpPr>
        <p:sp>
          <p:nvSpPr>
            <p:cNvPr id="407564" name="Text Box 2060"/>
            <p:cNvSpPr txBox="1">
              <a:spLocks noChangeArrowheads="1"/>
            </p:cNvSpPr>
            <p:nvPr/>
          </p:nvSpPr>
          <p:spPr bwMode="auto">
            <a:xfrm>
              <a:off x="-464" y="1296"/>
              <a:ext cx="1200" cy="46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spcBef>
                  <a:spcPct val="0"/>
                </a:spcBef>
              </a:pPr>
              <a:r>
                <a:rPr lang="es-ES_tradnl" altLang="es-ES">
                  <a:solidFill>
                    <a:schemeClr val="accent2"/>
                  </a:solidFill>
                  <a:effectLst>
                    <a:outerShdw blurRad="38100" dist="38100" dir="2700000" algn="tl">
                      <a:srgbClr val="000000"/>
                    </a:outerShdw>
                  </a:effectLst>
                </a:rPr>
                <a:t>Reactancia dispersión</a:t>
              </a:r>
            </a:p>
            <a:p>
              <a:pPr>
                <a:spcBef>
                  <a:spcPct val="0"/>
                </a:spcBef>
              </a:pPr>
              <a:r>
                <a:rPr lang="es-ES_tradnl" altLang="es-ES">
                  <a:solidFill>
                    <a:schemeClr val="accent2"/>
                  </a:solidFill>
                  <a:effectLst>
                    <a:outerShdw blurRad="38100" dist="38100" dir="2700000" algn="tl">
                      <a:srgbClr val="000000"/>
                    </a:outerShdw>
                  </a:effectLst>
                </a:rPr>
                <a:t>estator</a:t>
              </a:r>
              <a:endParaRPr lang="es-ES_tradnl" altLang="es-ES" sz="3900" b="0" i="1">
                <a:effectLst>
                  <a:outerShdw blurRad="38100" dist="38100" dir="2700000" algn="tl">
                    <a:srgbClr val="000000"/>
                  </a:outerShdw>
                </a:effectLst>
                <a:latin typeface="Arial" charset="0"/>
              </a:endParaRPr>
            </a:p>
          </p:txBody>
        </p:sp>
        <p:sp>
          <p:nvSpPr>
            <p:cNvPr id="407581" name="AutoShape 2077"/>
            <p:cNvSpPr>
              <a:spLocks noChangeArrowheads="1"/>
            </p:cNvSpPr>
            <p:nvPr/>
          </p:nvSpPr>
          <p:spPr bwMode="auto">
            <a:xfrm rot="10800000" flipH="1">
              <a:off x="720" y="1480"/>
              <a:ext cx="480" cy="432"/>
            </a:xfrm>
            <a:custGeom>
              <a:avLst/>
              <a:gdLst>
                <a:gd name="G0" fmla="+- 11430 0 0"/>
                <a:gd name="G1" fmla="+- 18514 0 0"/>
                <a:gd name="G2" fmla="+- 7200 0 0"/>
                <a:gd name="G3" fmla="*/ 11430 1 2"/>
                <a:gd name="G4" fmla="+- G3 10800 0"/>
                <a:gd name="G5" fmla="+- 21600 114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515 w 21600"/>
                <a:gd name="T1" fmla="*/ 0 h 21600"/>
                <a:gd name="T2" fmla="*/ 11430 w 21600"/>
                <a:gd name="T3" fmla="*/ 7200 h 21600"/>
                <a:gd name="T4" fmla="*/ 0 w 21600"/>
                <a:gd name="T5" fmla="*/ 1926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15" y="0"/>
                  </a:moveTo>
                  <a:lnTo>
                    <a:pt x="11430" y="7200"/>
                  </a:lnTo>
                  <a:lnTo>
                    <a:pt x="14516" y="7200"/>
                  </a:lnTo>
                  <a:lnTo>
                    <a:pt x="14516" y="16936"/>
                  </a:lnTo>
                  <a:lnTo>
                    <a:pt x="0" y="169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7589" name="Group 2085"/>
          <p:cNvGrpSpPr>
            <a:grpSpLocks/>
          </p:cNvGrpSpPr>
          <p:nvPr/>
        </p:nvGrpSpPr>
        <p:grpSpPr bwMode="auto">
          <a:xfrm>
            <a:off x="1587500" y="4778375"/>
            <a:ext cx="2413000" cy="517525"/>
            <a:chOff x="1000" y="2914"/>
            <a:chExt cx="1520" cy="326"/>
          </a:xfrm>
        </p:grpSpPr>
        <p:sp>
          <p:nvSpPr>
            <p:cNvPr id="407570" name="Text Box 2066"/>
            <p:cNvSpPr txBox="1">
              <a:spLocks noChangeArrowheads="1"/>
            </p:cNvSpPr>
            <p:nvPr/>
          </p:nvSpPr>
          <p:spPr bwMode="auto">
            <a:xfrm>
              <a:off x="1000" y="2914"/>
              <a:ext cx="1200"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spcBef>
                  <a:spcPct val="0"/>
                </a:spcBef>
              </a:pPr>
              <a:r>
                <a:rPr lang="es-ES_tradnl" altLang="es-ES">
                  <a:solidFill>
                    <a:schemeClr val="accent2"/>
                  </a:solidFill>
                  <a:effectLst>
                    <a:outerShdw blurRad="38100" dist="38100" dir="2700000" algn="tl">
                      <a:srgbClr val="000000"/>
                    </a:outerShdw>
                  </a:effectLst>
                </a:rPr>
                <a:t>Reactancia</a:t>
              </a:r>
            </a:p>
            <a:p>
              <a:pPr>
                <a:spcBef>
                  <a:spcPct val="0"/>
                </a:spcBef>
              </a:pPr>
              <a:r>
                <a:rPr lang="es-ES_tradnl" altLang="es-ES">
                  <a:solidFill>
                    <a:schemeClr val="accent2"/>
                  </a:solidFill>
                  <a:effectLst>
                    <a:outerShdw blurRad="38100" dist="38100" dir="2700000" algn="tl">
                      <a:srgbClr val="000000"/>
                    </a:outerShdw>
                  </a:effectLst>
                </a:rPr>
                <a:t>magnetizante</a:t>
              </a:r>
              <a:endParaRPr lang="es-ES_tradnl" altLang="es-ES" sz="3900" b="0" i="1">
                <a:effectLst>
                  <a:outerShdw blurRad="38100" dist="38100" dir="2700000" algn="tl">
                    <a:srgbClr val="000000"/>
                  </a:outerShdw>
                </a:effectLst>
                <a:latin typeface="Arial" charset="0"/>
              </a:endParaRPr>
            </a:p>
          </p:txBody>
        </p:sp>
        <p:sp>
          <p:nvSpPr>
            <p:cNvPr id="407586" name="AutoShape 2082"/>
            <p:cNvSpPr>
              <a:spLocks noChangeArrowheads="1"/>
            </p:cNvSpPr>
            <p:nvPr/>
          </p:nvSpPr>
          <p:spPr bwMode="auto">
            <a:xfrm>
              <a:off x="2184" y="3024"/>
              <a:ext cx="336" cy="144"/>
            </a:xfrm>
            <a:prstGeom prst="rightArrow">
              <a:avLst>
                <a:gd name="adj1" fmla="val 38889"/>
                <a:gd name="adj2" fmla="val 80554"/>
              </a:avLst>
            </a:prstGeom>
            <a:solidFill>
              <a:schemeClr val="accent2"/>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407590" name="Group 2086"/>
          <p:cNvGrpSpPr>
            <a:grpSpLocks/>
          </p:cNvGrpSpPr>
          <p:nvPr/>
        </p:nvGrpSpPr>
        <p:grpSpPr bwMode="auto">
          <a:xfrm>
            <a:off x="4902200" y="4787900"/>
            <a:ext cx="2413000" cy="517525"/>
            <a:chOff x="3120" y="2920"/>
            <a:chExt cx="1520" cy="326"/>
          </a:xfrm>
        </p:grpSpPr>
        <p:sp>
          <p:nvSpPr>
            <p:cNvPr id="407571" name="Text Box 2067"/>
            <p:cNvSpPr txBox="1">
              <a:spLocks noChangeArrowheads="1"/>
            </p:cNvSpPr>
            <p:nvPr/>
          </p:nvSpPr>
          <p:spPr bwMode="auto">
            <a:xfrm>
              <a:off x="3440" y="2920"/>
              <a:ext cx="1200"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a:t>
              </a:r>
            </a:p>
            <a:p>
              <a:pPr algn="l">
                <a:spcBef>
                  <a:spcPct val="0"/>
                </a:spcBef>
              </a:pPr>
              <a:r>
                <a:rPr lang="es-ES_tradnl" altLang="es-ES">
                  <a:solidFill>
                    <a:schemeClr val="accent2"/>
                  </a:solidFill>
                  <a:effectLst>
                    <a:outerShdw blurRad="38100" dist="38100" dir="2700000" algn="tl">
                      <a:srgbClr val="000000"/>
                    </a:outerShdw>
                  </a:effectLst>
                </a:rPr>
                <a:t>pérdidas hierro</a:t>
              </a:r>
              <a:endParaRPr lang="es-ES_tradnl" altLang="es-ES" sz="3900" b="0" i="1">
                <a:effectLst>
                  <a:outerShdw blurRad="38100" dist="38100" dir="2700000" algn="tl">
                    <a:srgbClr val="000000"/>
                  </a:outerShdw>
                </a:effectLst>
                <a:latin typeface="Arial" charset="0"/>
              </a:endParaRPr>
            </a:p>
          </p:txBody>
        </p:sp>
        <p:sp>
          <p:nvSpPr>
            <p:cNvPr id="407588" name="AutoShape 2084"/>
            <p:cNvSpPr>
              <a:spLocks noChangeArrowheads="1"/>
            </p:cNvSpPr>
            <p:nvPr/>
          </p:nvSpPr>
          <p:spPr bwMode="auto">
            <a:xfrm rot="-10800000">
              <a:off x="3120" y="3024"/>
              <a:ext cx="336" cy="144"/>
            </a:xfrm>
            <a:prstGeom prst="rightArrow">
              <a:avLst>
                <a:gd name="adj1" fmla="val 38889"/>
                <a:gd name="adj2" fmla="val 80554"/>
              </a:avLst>
            </a:prstGeom>
            <a:solidFill>
              <a:schemeClr val="accent2"/>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grpSp>
        <p:nvGrpSpPr>
          <p:cNvPr id="407594" name="Group 2090"/>
          <p:cNvGrpSpPr>
            <a:grpSpLocks/>
          </p:cNvGrpSpPr>
          <p:nvPr/>
        </p:nvGrpSpPr>
        <p:grpSpPr bwMode="auto">
          <a:xfrm>
            <a:off x="3886200" y="1828800"/>
            <a:ext cx="1066800" cy="1343025"/>
            <a:chOff x="2448" y="1152"/>
            <a:chExt cx="672" cy="846"/>
          </a:xfrm>
        </p:grpSpPr>
        <p:sp>
          <p:nvSpPr>
            <p:cNvPr id="407572" name="Text Box 2068"/>
            <p:cNvSpPr txBox="1">
              <a:spLocks noChangeArrowheads="1"/>
            </p:cNvSpPr>
            <p:nvPr/>
          </p:nvSpPr>
          <p:spPr bwMode="auto">
            <a:xfrm>
              <a:off x="2448" y="1152"/>
              <a:ext cx="672" cy="32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0"/>
                </a:spcBef>
              </a:pPr>
              <a:r>
                <a:rPr lang="es-ES_tradnl" altLang="es-ES">
                  <a:solidFill>
                    <a:srgbClr val="66FF33"/>
                  </a:solidFill>
                  <a:effectLst>
                    <a:outerShdw blurRad="38100" dist="38100" dir="2700000" algn="tl">
                      <a:srgbClr val="000000"/>
                    </a:outerShdw>
                  </a:effectLst>
                </a:rPr>
                <a:t>Corriente</a:t>
              </a:r>
            </a:p>
            <a:p>
              <a:pPr algn="ctr">
                <a:spcBef>
                  <a:spcPct val="0"/>
                </a:spcBef>
              </a:pPr>
              <a:r>
                <a:rPr lang="es-ES_tradnl" altLang="es-ES">
                  <a:solidFill>
                    <a:srgbClr val="66FF33"/>
                  </a:solidFill>
                  <a:effectLst>
                    <a:outerShdw blurRad="38100" dist="38100" dir="2700000" algn="tl">
                      <a:srgbClr val="000000"/>
                    </a:outerShdw>
                  </a:effectLst>
                </a:rPr>
                <a:t>de vacío</a:t>
              </a:r>
              <a:endParaRPr lang="es-ES_tradnl" altLang="es-ES" sz="3900" b="0" i="1">
                <a:effectLst>
                  <a:outerShdw blurRad="38100" dist="38100" dir="2700000" algn="tl">
                    <a:srgbClr val="000000"/>
                  </a:outerShdw>
                </a:effectLst>
                <a:latin typeface="Arial" charset="0"/>
              </a:endParaRPr>
            </a:p>
          </p:txBody>
        </p:sp>
        <p:sp>
          <p:nvSpPr>
            <p:cNvPr id="407591" name="AutoShape 2087"/>
            <p:cNvSpPr>
              <a:spLocks noChangeArrowheads="1"/>
            </p:cNvSpPr>
            <p:nvPr/>
          </p:nvSpPr>
          <p:spPr bwMode="auto">
            <a:xfrm>
              <a:off x="2656" y="1470"/>
              <a:ext cx="192" cy="528"/>
            </a:xfrm>
            <a:prstGeom prst="downArrow">
              <a:avLst>
                <a:gd name="adj1" fmla="val 50000"/>
                <a:gd name="adj2" fmla="val 68750"/>
              </a:avLst>
            </a:prstGeom>
            <a:solidFill>
              <a:srgbClr val="00FF00"/>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407592" name="Text Box 2088"/>
          <p:cNvSpPr txBox="1">
            <a:spLocks noChangeArrowheads="1"/>
          </p:cNvSpPr>
          <p:nvPr/>
        </p:nvSpPr>
        <p:spPr bwMode="auto">
          <a:xfrm>
            <a:off x="5105400" y="5867400"/>
            <a:ext cx="3760788" cy="6064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es-ES_tradnl" altLang="es-ES" sz="1600">
                <a:effectLst>
                  <a:outerShdw blurRad="38100" dist="38100" dir="2700000" algn="tl">
                    <a:srgbClr val="000000"/>
                  </a:outerShdw>
                </a:effectLst>
              </a:rPr>
              <a:t>El circuito equivalente se plantea</a:t>
            </a:r>
          </a:p>
          <a:p>
            <a:pPr algn="ctr">
              <a:spcBef>
                <a:spcPct val="0"/>
              </a:spcBef>
            </a:pPr>
            <a:r>
              <a:rPr lang="es-ES_tradnl" altLang="es-ES" sz="1600">
                <a:effectLst>
                  <a:outerShdw blurRad="38100" dist="38100" dir="2700000" algn="tl">
                    <a:srgbClr val="000000"/>
                  </a:outerShdw>
                </a:effectLst>
              </a:rPr>
              <a:t>por fase y con conexión en estrella</a:t>
            </a:r>
          </a:p>
        </p:txBody>
      </p:sp>
      <p:sp>
        <p:nvSpPr>
          <p:cNvPr id="407593" name="Text Box 2089"/>
          <p:cNvSpPr txBox="1">
            <a:spLocks noChangeArrowheads="1"/>
          </p:cNvSpPr>
          <p:nvPr/>
        </p:nvSpPr>
        <p:spPr bwMode="auto">
          <a:xfrm>
            <a:off x="249238" y="5870575"/>
            <a:ext cx="4032250" cy="6064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spcBef>
                <a:spcPct val="0"/>
              </a:spcBef>
            </a:pPr>
            <a:r>
              <a:rPr lang="es-ES_tradnl" altLang="es-ES" sz="1600">
                <a:effectLst>
                  <a:outerShdw blurRad="38100" dist="38100" dir="2700000" algn="tl">
                    <a:srgbClr val="000000"/>
                  </a:outerShdw>
                </a:effectLst>
              </a:rPr>
              <a:t>Todos los elementos del circuito con ‘</a:t>
            </a:r>
          </a:p>
          <a:p>
            <a:pPr algn="ctr">
              <a:spcBef>
                <a:spcPct val="0"/>
              </a:spcBef>
            </a:pPr>
            <a:r>
              <a:rPr lang="es-ES_tradnl" altLang="es-ES" sz="1600">
                <a:effectLst>
                  <a:outerShdw blurRad="38100" dist="38100" dir="2700000" algn="tl">
                    <a:srgbClr val="000000"/>
                  </a:outerShdw>
                </a:effectLst>
              </a:rPr>
              <a:t>están referidos al estator</a:t>
            </a:r>
          </a:p>
        </p:txBody>
      </p:sp>
      <p:pic>
        <p:nvPicPr>
          <p:cNvPr id="407599" name="Picture 20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2957513"/>
            <a:ext cx="6983412" cy="27574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85"/>
                                        </p:tgtEl>
                                        <p:attrNameLst>
                                          <p:attrName>style.visibility</p:attrName>
                                        </p:attrNameLst>
                                      </p:cBhvr>
                                      <p:to>
                                        <p:strVal val="visible"/>
                                      </p:to>
                                    </p:set>
                                    <p:animEffect transition="in" filter="dissolve">
                                      <p:cBhvr>
                                        <p:cTn id="7" dur="500"/>
                                        <p:tgtEl>
                                          <p:spTgt spid="407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7584"/>
                                        </p:tgtEl>
                                        <p:attrNameLst>
                                          <p:attrName>style.visibility</p:attrName>
                                        </p:attrNameLst>
                                      </p:cBhvr>
                                      <p:to>
                                        <p:strVal val="visible"/>
                                      </p:to>
                                    </p:set>
                                    <p:animEffect transition="in" filter="dissolve">
                                      <p:cBhvr>
                                        <p:cTn id="12" dur="500"/>
                                        <p:tgtEl>
                                          <p:spTgt spid="4075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7583"/>
                                        </p:tgtEl>
                                        <p:attrNameLst>
                                          <p:attrName>style.visibility</p:attrName>
                                        </p:attrNameLst>
                                      </p:cBhvr>
                                      <p:to>
                                        <p:strVal val="visible"/>
                                      </p:to>
                                    </p:set>
                                    <p:animEffect transition="in" filter="dissolve">
                                      <p:cBhvr>
                                        <p:cTn id="17" dur="500"/>
                                        <p:tgtEl>
                                          <p:spTgt spid="4075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7582"/>
                                        </p:tgtEl>
                                        <p:attrNameLst>
                                          <p:attrName>style.visibility</p:attrName>
                                        </p:attrNameLst>
                                      </p:cBhvr>
                                      <p:to>
                                        <p:strVal val="visible"/>
                                      </p:to>
                                    </p:set>
                                    <p:animEffect transition="in" filter="dissolve">
                                      <p:cBhvr>
                                        <p:cTn id="22" dur="500"/>
                                        <p:tgtEl>
                                          <p:spTgt spid="4075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7595"/>
                                        </p:tgtEl>
                                        <p:attrNameLst>
                                          <p:attrName>style.visibility</p:attrName>
                                        </p:attrNameLst>
                                      </p:cBhvr>
                                      <p:to>
                                        <p:strVal val="visible"/>
                                      </p:to>
                                    </p:set>
                                    <p:animEffect transition="in" filter="dissolve">
                                      <p:cBhvr>
                                        <p:cTn id="27" dur="500"/>
                                        <p:tgtEl>
                                          <p:spTgt spid="4075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07594"/>
                                        </p:tgtEl>
                                        <p:attrNameLst>
                                          <p:attrName>style.visibility</p:attrName>
                                        </p:attrNameLst>
                                      </p:cBhvr>
                                      <p:to>
                                        <p:strVal val="visible"/>
                                      </p:to>
                                    </p:set>
                                    <p:animEffect transition="in" filter="dissolve">
                                      <p:cBhvr>
                                        <p:cTn id="32" dur="500"/>
                                        <p:tgtEl>
                                          <p:spTgt spid="407594"/>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07573"/>
                                        </p:tgtEl>
                                        <p:attrNameLst>
                                          <p:attrName>style.visibility</p:attrName>
                                        </p:attrNameLst>
                                      </p:cBhvr>
                                      <p:to>
                                        <p:strVal val="visible"/>
                                      </p:to>
                                    </p:set>
                                    <p:animEffect transition="in" filter="dissolve">
                                      <p:cBhvr>
                                        <p:cTn id="36" dur="500"/>
                                        <p:tgtEl>
                                          <p:spTgt spid="40757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407593"/>
                                        </p:tgtEl>
                                        <p:attrNameLst>
                                          <p:attrName>style.visibility</p:attrName>
                                        </p:attrNameLst>
                                      </p:cBhvr>
                                      <p:to>
                                        <p:strVal val="visible"/>
                                      </p:to>
                                    </p:set>
                                    <p:anim calcmode="lin" valueType="num">
                                      <p:cBhvr>
                                        <p:cTn id="41" dur="500" fill="hold"/>
                                        <p:tgtEl>
                                          <p:spTgt spid="407593"/>
                                        </p:tgtEl>
                                        <p:attrNameLst>
                                          <p:attrName>ppt_w</p:attrName>
                                        </p:attrNameLst>
                                      </p:cBhvr>
                                      <p:tavLst>
                                        <p:tav tm="0">
                                          <p:val>
                                            <p:fltVal val="0"/>
                                          </p:val>
                                        </p:tav>
                                        <p:tav tm="100000">
                                          <p:val>
                                            <p:strVal val="#ppt_w"/>
                                          </p:val>
                                        </p:tav>
                                      </p:tavLst>
                                    </p:anim>
                                    <p:anim calcmode="lin" valueType="num">
                                      <p:cBhvr>
                                        <p:cTn id="42" dur="500" fill="hold"/>
                                        <p:tgtEl>
                                          <p:spTgt spid="407593"/>
                                        </p:tgtEl>
                                        <p:attrNameLst>
                                          <p:attrName>ppt_h</p:attrName>
                                        </p:attrNameLst>
                                      </p:cBhvr>
                                      <p:tavLst>
                                        <p:tav tm="0">
                                          <p:val>
                                            <p:fltVal val="0"/>
                                          </p:val>
                                        </p:tav>
                                        <p:tav tm="100000">
                                          <p:val>
                                            <p:strVal val="#ppt_h"/>
                                          </p:val>
                                        </p:tav>
                                      </p:tavLst>
                                    </p:anim>
                                    <p:anim calcmode="lin" valueType="num">
                                      <p:cBhvr>
                                        <p:cTn id="43" dur="500" fill="hold"/>
                                        <p:tgtEl>
                                          <p:spTgt spid="407593"/>
                                        </p:tgtEl>
                                        <p:attrNameLst>
                                          <p:attrName>ppt_x</p:attrName>
                                        </p:attrNameLst>
                                      </p:cBhvr>
                                      <p:tavLst>
                                        <p:tav tm="0">
                                          <p:val>
                                            <p:fltVal val="0.5"/>
                                          </p:val>
                                        </p:tav>
                                        <p:tav tm="100000">
                                          <p:val>
                                            <p:strVal val="#ppt_x"/>
                                          </p:val>
                                        </p:tav>
                                      </p:tavLst>
                                    </p:anim>
                                    <p:anim calcmode="lin" valueType="num">
                                      <p:cBhvr>
                                        <p:cTn id="44" dur="500" fill="hold"/>
                                        <p:tgtEl>
                                          <p:spTgt spid="407593"/>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407592"/>
                                        </p:tgtEl>
                                        <p:attrNameLst>
                                          <p:attrName>style.visibility</p:attrName>
                                        </p:attrNameLst>
                                      </p:cBhvr>
                                      <p:to>
                                        <p:strVal val="visible"/>
                                      </p:to>
                                    </p:set>
                                    <p:anim calcmode="lin" valueType="num">
                                      <p:cBhvr>
                                        <p:cTn id="49" dur="500" fill="hold"/>
                                        <p:tgtEl>
                                          <p:spTgt spid="407592"/>
                                        </p:tgtEl>
                                        <p:attrNameLst>
                                          <p:attrName>ppt_w</p:attrName>
                                        </p:attrNameLst>
                                      </p:cBhvr>
                                      <p:tavLst>
                                        <p:tav tm="0">
                                          <p:val>
                                            <p:fltVal val="0"/>
                                          </p:val>
                                        </p:tav>
                                        <p:tav tm="100000">
                                          <p:val>
                                            <p:strVal val="#ppt_w"/>
                                          </p:val>
                                        </p:tav>
                                      </p:tavLst>
                                    </p:anim>
                                    <p:anim calcmode="lin" valueType="num">
                                      <p:cBhvr>
                                        <p:cTn id="50" dur="500" fill="hold"/>
                                        <p:tgtEl>
                                          <p:spTgt spid="407592"/>
                                        </p:tgtEl>
                                        <p:attrNameLst>
                                          <p:attrName>ppt_h</p:attrName>
                                        </p:attrNameLst>
                                      </p:cBhvr>
                                      <p:tavLst>
                                        <p:tav tm="0">
                                          <p:val>
                                            <p:fltVal val="0"/>
                                          </p:val>
                                        </p:tav>
                                        <p:tav tm="100000">
                                          <p:val>
                                            <p:strVal val="#ppt_h"/>
                                          </p:val>
                                        </p:tav>
                                      </p:tavLst>
                                    </p:anim>
                                    <p:anim calcmode="lin" valueType="num">
                                      <p:cBhvr>
                                        <p:cTn id="51" dur="500" fill="hold"/>
                                        <p:tgtEl>
                                          <p:spTgt spid="407592"/>
                                        </p:tgtEl>
                                        <p:attrNameLst>
                                          <p:attrName>ppt_x</p:attrName>
                                        </p:attrNameLst>
                                      </p:cBhvr>
                                      <p:tavLst>
                                        <p:tav tm="0">
                                          <p:val>
                                            <p:fltVal val="0.5"/>
                                          </p:val>
                                        </p:tav>
                                        <p:tav tm="100000">
                                          <p:val>
                                            <p:strVal val="#ppt_x"/>
                                          </p:val>
                                        </p:tav>
                                      </p:tavLst>
                                    </p:anim>
                                    <p:anim calcmode="lin" valueType="num">
                                      <p:cBhvr>
                                        <p:cTn id="52" dur="500" fill="hold"/>
                                        <p:tgtEl>
                                          <p:spTgt spid="4075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73" grpId="0" autoUpdateAnimBg="0"/>
      <p:bldP spid="407592" grpId="0" animBg="1" autoUpdateAnimBg="0"/>
      <p:bldP spid="407593"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1027"/>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7.14. Circuito equivalente de </a:t>
            </a:r>
            <a:br>
              <a:rPr lang="es-ES_tradnl" altLang="es-ES" sz="4500">
                <a:latin typeface="Tahoma" pitchFamily="34" charset="0"/>
              </a:rPr>
            </a:br>
            <a:r>
              <a:rPr lang="es-ES_tradnl" altLang="es-ES" sz="4500">
                <a:latin typeface="Tahoma" pitchFamily="34" charset="0"/>
              </a:rPr>
              <a:t>la máquina asíncrona IX</a:t>
            </a:r>
            <a:endParaRPr lang="es-ES_tradnl" altLang="es-ES" sz="4000" b="0">
              <a:latin typeface="Tahoma" pitchFamily="34" charset="0"/>
            </a:endParaRPr>
          </a:p>
        </p:txBody>
      </p:sp>
      <p:sp>
        <p:nvSpPr>
          <p:cNvPr id="414724" name="Rectangle 1028"/>
          <p:cNvSpPr>
            <a:spLocks noChangeArrowheads="1"/>
          </p:cNvSpPr>
          <p:nvPr/>
        </p:nvSpPr>
        <p:spPr bwMode="auto">
          <a:xfrm>
            <a:off x="762000" y="4648200"/>
            <a:ext cx="7696200" cy="6413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Con la carga nominal (S bajo) el circuito el factor de potencia a la entrada es alta (0,8 aprox)</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14725" name="Rectangle 1029"/>
          <p:cNvSpPr>
            <a:spLocks noChangeArrowheads="1"/>
          </p:cNvSpPr>
          <p:nvPr/>
        </p:nvSpPr>
        <p:spPr bwMode="auto">
          <a:xfrm>
            <a:off x="762000" y="5424488"/>
            <a:ext cx="7696200" cy="6413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En vacío (S=0) la rama del rotor queda en circuito abierto: el circuito es principalmente inductivo fdp 0,1 - 0,2 aprox</a:t>
            </a:r>
            <a:r>
              <a:rPr lang="es-ES_tradnl" altLang="es-ES" sz="2000">
                <a:effectLst>
                  <a:outerShdw blurRad="38100" dist="38100" dir="2700000" algn="tl">
                    <a:srgbClr val="000000"/>
                  </a:outerShdw>
                </a:effectLst>
              </a:rPr>
              <a:t> </a:t>
            </a:r>
            <a:endParaRPr lang="es-ES_tradnl" altLang="es-ES" sz="1500">
              <a:solidFill>
                <a:srgbClr val="000000"/>
              </a:solidFill>
              <a:effectLst/>
            </a:endParaRPr>
          </a:p>
        </p:txBody>
      </p:sp>
      <p:grpSp>
        <p:nvGrpSpPr>
          <p:cNvPr id="414733" name="Group 1037"/>
          <p:cNvGrpSpPr>
            <a:grpSpLocks/>
          </p:cNvGrpSpPr>
          <p:nvPr/>
        </p:nvGrpSpPr>
        <p:grpSpPr bwMode="auto">
          <a:xfrm>
            <a:off x="4343400" y="3489325"/>
            <a:ext cx="4343400" cy="854075"/>
            <a:chOff x="2640" y="2304"/>
            <a:chExt cx="2736" cy="538"/>
          </a:xfrm>
        </p:grpSpPr>
        <p:sp>
          <p:nvSpPr>
            <p:cNvPr id="414731" name="AutoShape 1035"/>
            <p:cNvSpPr>
              <a:spLocks noChangeArrowheads="1"/>
            </p:cNvSpPr>
            <p:nvPr/>
          </p:nvSpPr>
          <p:spPr bwMode="auto">
            <a:xfrm rot="5400000">
              <a:off x="3832" y="2360"/>
              <a:ext cx="352" cy="240"/>
            </a:xfrm>
            <a:prstGeom prst="rightArrow">
              <a:avLst>
                <a:gd name="adj1" fmla="val 49167"/>
                <a:gd name="adj2" fmla="val 49276"/>
              </a:avLst>
            </a:prstGeom>
            <a:solidFill>
              <a:schemeClr val="accent1"/>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14732" name="Rectangle 1036"/>
            <p:cNvSpPr>
              <a:spLocks noChangeArrowheads="1"/>
            </p:cNvSpPr>
            <p:nvPr/>
          </p:nvSpPr>
          <p:spPr bwMode="auto">
            <a:xfrm>
              <a:off x="2640" y="2592"/>
              <a:ext cx="273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2000">
                  <a:solidFill>
                    <a:schemeClr val="accent1"/>
                  </a:solidFill>
                  <a:effectLst>
                    <a:outerShdw blurRad="38100" dist="38100" dir="2700000" algn="tl">
                      <a:srgbClr val="000000"/>
                    </a:outerShdw>
                  </a:effectLst>
                </a:rPr>
                <a:t>Potencia entregada</a:t>
              </a:r>
            </a:p>
          </p:txBody>
        </p:sp>
      </p:grpSp>
      <p:sp>
        <p:nvSpPr>
          <p:cNvPr id="414734" name="Rectangle 1038"/>
          <p:cNvSpPr>
            <a:spLocks noChangeArrowheads="1"/>
          </p:cNvSpPr>
          <p:nvPr/>
        </p:nvSpPr>
        <p:spPr bwMode="auto">
          <a:xfrm>
            <a:off x="762000" y="6232525"/>
            <a:ext cx="7696200" cy="396875"/>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En un motor asíncrono la corriente de vacío no es despreciable</a:t>
            </a:r>
            <a:r>
              <a:rPr lang="es-ES_tradnl" altLang="es-ES" sz="2000">
                <a:effectLst>
                  <a:outerShdw blurRad="38100" dist="38100" dir="2700000" algn="tl">
                    <a:srgbClr val="000000"/>
                  </a:outerShdw>
                </a:effectLst>
              </a:rPr>
              <a:t> </a:t>
            </a:r>
            <a:endParaRPr lang="es-ES_tradnl" altLang="es-ES" sz="1500">
              <a:solidFill>
                <a:srgbClr val="000000"/>
              </a:solidFill>
              <a:effectLst/>
            </a:endParaRPr>
          </a:p>
        </p:txBody>
      </p:sp>
      <p:grpSp>
        <p:nvGrpSpPr>
          <p:cNvPr id="414736" name="Group 1040"/>
          <p:cNvGrpSpPr>
            <a:grpSpLocks/>
          </p:cNvGrpSpPr>
          <p:nvPr/>
        </p:nvGrpSpPr>
        <p:grpSpPr bwMode="auto">
          <a:xfrm>
            <a:off x="1295400" y="1676400"/>
            <a:ext cx="6983413" cy="2757488"/>
            <a:chOff x="816" y="1056"/>
            <a:chExt cx="4399" cy="1737"/>
          </a:xfrm>
        </p:grpSpPr>
        <p:pic>
          <p:nvPicPr>
            <p:cNvPr id="41472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399" cy="1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35" name="Text Box 1039"/>
            <p:cNvSpPr txBox="1">
              <a:spLocks noChangeArrowheads="1"/>
            </p:cNvSpPr>
            <p:nvPr/>
          </p:nvSpPr>
          <p:spPr bwMode="auto">
            <a:xfrm>
              <a:off x="1077" y="1952"/>
              <a:ext cx="1013"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 </a:t>
              </a:r>
              <a:r>
                <a:rPr lang="es-ES_tradnl" altLang="es-ES" sz="1700">
                  <a:solidFill>
                    <a:srgbClr val="66FF33"/>
                  </a:solidFill>
                  <a:effectLst>
                    <a:outerShdw blurRad="38100" dist="38100" dir="2700000" algn="tl">
                      <a:srgbClr val="000000"/>
                    </a:outerShdw>
                  </a:effectLst>
                </a:rPr>
                <a:t>(T. DE FASE)</a:t>
              </a:r>
              <a:endParaRPr lang="es-ES_tradnl" altLang="es-ES" sz="1600">
                <a:effectLst>
                  <a:outerShdw blurRad="38100" dist="38100" dir="2700000" algn="tl">
                    <a:srgbClr val="000000"/>
                  </a:outerShdw>
                </a:effectLst>
              </a:endParaRPr>
            </a:p>
          </p:txBody>
        </p:sp>
      </p:grpSp>
      <p:grpSp>
        <p:nvGrpSpPr>
          <p:cNvPr id="414728" name="Group 1032"/>
          <p:cNvGrpSpPr>
            <a:grpSpLocks/>
          </p:cNvGrpSpPr>
          <p:nvPr/>
        </p:nvGrpSpPr>
        <p:grpSpPr bwMode="auto">
          <a:xfrm>
            <a:off x="228600" y="3413125"/>
            <a:ext cx="2057400" cy="473075"/>
            <a:chOff x="0" y="2294"/>
            <a:chExt cx="1296" cy="298"/>
          </a:xfrm>
        </p:grpSpPr>
        <p:sp>
          <p:nvSpPr>
            <p:cNvPr id="414726" name="AutoShape 1030"/>
            <p:cNvSpPr>
              <a:spLocks noChangeArrowheads="1"/>
            </p:cNvSpPr>
            <p:nvPr/>
          </p:nvSpPr>
          <p:spPr bwMode="auto">
            <a:xfrm>
              <a:off x="624" y="2352"/>
              <a:ext cx="672" cy="240"/>
            </a:xfrm>
            <a:prstGeom prst="rightArrow">
              <a:avLst>
                <a:gd name="adj1" fmla="val 50000"/>
                <a:gd name="adj2" fmla="val 70000"/>
              </a:avLst>
            </a:prstGeom>
            <a:solidFill>
              <a:schemeClr val="accent1"/>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4727" name="Rectangle 1031"/>
            <p:cNvSpPr>
              <a:spLocks noChangeArrowheads="1"/>
            </p:cNvSpPr>
            <p:nvPr/>
          </p:nvSpPr>
          <p:spPr bwMode="auto">
            <a:xfrm>
              <a:off x="0" y="2294"/>
              <a:ext cx="720" cy="2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2500">
                  <a:effectLst>
                    <a:outerShdw blurRad="38100" dist="38100" dir="2700000" algn="tl">
                      <a:srgbClr val="000000"/>
                    </a:outerShdw>
                  </a:effectLst>
                </a:rPr>
                <a:t>Cos</a:t>
              </a:r>
              <a:r>
                <a:rPr lang="es-ES_tradnl" altLang="es-ES" sz="2500">
                  <a:effectLst>
                    <a:outerShdw blurRad="38100" dist="38100" dir="2700000" algn="tl">
                      <a:srgbClr val="000000"/>
                    </a:outerShdw>
                  </a:effectLst>
                  <a:sym typeface="Symbol" pitchFamily="18" charset="2"/>
                </a:rPr>
                <a:t></a:t>
              </a:r>
              <a:endParaRPr lang="es-ES_tradnl" altLang="es-ES" sz="2500">
                <a:solidFill>
                  <a:srgbClr val="000000"/>
                </a:solidFill>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dissolve">
                                      <p:cBhvr>
                                        <p:cTn id="7" dur="500"/>
                                        <p:tgtEl>
                                          <p:spTgt spid="41472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4725"/>
                                        </p:tgtEl>
                                        <p:attrNameLst>
                                          <p:attrName>style.visibility</p:attrName>
                                        </p:attrNameLst>
                                      </p:cBhvr>
                                      <p:to>
                                        <p:strVal val="visible"/>
                                      </p:to>
                                    </p:set>
                                    <p:animEffect transition="in" filter="dissolve">
                                      <p:cBhvr>
                                        <p:cTn id="11" dur="500"/>
                                        <p:tgtEl>
                                          <p:spTgt spid="41472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14734"/>
                                        </p:tgtEl>
                                        <p:attrNameLst>
                                          <p:attrName>style.visibility</p:attrName>
                                        </p:attrNameLst>
                                      </p:cBhvr>
                                      <p:to>
                                        <p:strVal val="visible"/>
                                      </p:to>
                                    </p:set>
                                    <p:animEffect transition="in" filter="dissolve">
                                      <p:cBhvr>
                                        <p:cTn id="15" dur="500"/>
                                        <p:tgtEl>
                                          <p:spTgt spid="414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4" grpId="0" animBg="1" autoUpdateAnimBg="0"/>
      <p:bldP spid="414725" grpId="0" animBg="1" autoUpdateAnimBg="0"/>
      <p:bldP spid="41473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7.15. Cálculo de las pérdidas en la máquina asíncrona I</a:t>
            </a:r>
            <a:endParaRPr lang="es-ES_tradnl" altLang="es-ES" sz="4000" b="0">
              <a:latin typeface="Tahoma" pitchFamily="34" charset="0"/>
            </a:endParaRPr>
          </a:p>
        </p:txBody>
      </p:sp>
      <p:pic>
        <p:nvPicPr>
          <p:cNvPr id="40861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763293"/>
            <a:ext cx="2016125" cy="6842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613"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867400"/>
            <a:ext cx="4365625" cy="7858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8665" name="Group 89"/>
          <p:cNvGrpSpPr>
            <a:grpSpLocks/>
          </p:cNvGrpSpPr>
          <p:nvPr/>
        </p:nvGrpSpPr>
        <p:grpSpPr bwMode="auto">
          <a:xfrm>
            <a:off x="588963" y="1722438"/>
            <a:ext cx="7716837" cy="427037"/>
            <a:chOff x="371" y="1085"/>
            <a:chExt cx="4861" cy="269"/>
          </a:xfrm>
        </p:grpSpPr>
        <p:sp>
          <p:nvSpPr>
            <p:cNvPr id="408654" name="Rectangle 78"/>
            <p:cNvSpPr>
              <a:spLocks noChangeArrowheads="1"/>
            </p:cNvSpPr>
            <p:nvPr/>
          </p:nvSpPr>
          <p:spPr bwMode="auto">
            <a:xfrm>
              <a:off x="1450" y="1103"/>
              <a:ext cx="106"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latin typeface="Symbol" pitchFamily="18" charset="2"/>
                </a:rPr>
                <a:t>j</a:t>
              </a:r>
            </a:p>
          </p:txBody>
        </p:sp>
        <p:sp>
          <p:nvSpPr>
            <p:cNvPr id="408655" name="Rectangle 79"/>
            <p:cNvSpPr>
              <a:spLocks noChangeArrowheads="1"/>
            </p:cNvSpPr>
            <p:nvPr/>
          </p:nvSpPr>
          <p:spPr bwMode="auto">
            <a:xfrm>
              <a:off x="1056" y="1103"/>
              <a:ext cx="44"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latin typeface="Symbol" pitchFamily="18" charset="2"/>
                </a:rPr>
                <a:t>×</a:t>
              </a:r>
            </a:p>
          </p:txBody>
        </p:sp>
        <p:sp>
          <p:nvSpPr>
            <p:cNvPr id="408656" name="Rectangle 80"/>
            <p:cNvSpPr>
              <a:spLocks noChangeArrowheads="1"/>
            </p:cNvSpPr>
            <p:nvPr/>
          </p:nvSpPr>
          <p:spPr bwMode="auto">
            <a:xfrm>
              <a:off x="875" y="1104"/>
              <a:ext cx="44"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latin typeface="Symbol" pitchFamily="18" charset="2"/>
                </a:rPr>
                <a:t>×</a:t>
              </a:r>
            </a:p>
          </p:txBody>
        </p:sp>
        <p:sp>
          <p:nvSpPr>
            <p:cNvPr id="408657" name="Rectangle 81"/>
            <p:cNvSpPr>
              <a:spLocks noChangeArrowheads="1"/>
            </p:cNvSpPr>
            <p:nvPr/>
          </p:nvSpPr>
          <p:spPr bwMode="auto">
            <a:xfrm>
              <a:off x="528" y="1085"/>
              <a:ext cx="97"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latin typeface="Symbol" pitchFamily="18" charset="2"/>
                </a:rPr>
                <a:t>=</a:t>
              </a:r>
            </a:p>
          </p:txBody>
        </p:sp>
        <p:sp>
          <p:nvSpPr>
            <p:cNvPr id="408658" name="Rectangle 82"/>
            <p:cNvSpPr>
              <a:spLocks noChangeArrowheads="1"/>
            </p:cNvSpPr>
            <p:nvPr/>
          </p:nvSpPr>
          <p:spPr bwMode="auto">
            <a:xfrm>
              <a:off x="1113" y="1104"/>
              <a:ext cx="317"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rPr>
                <a:t>Cos</a:t>
              </a:r>
            </a:p>
          </p:txBody>
        </p:sp>
        <p:sp>
          <p:nvSpPr>
            <p:cNvPr id="408659" name="Rectangle 83"/>
            <p:cNvSpPr>
              <a:spLocks noChangeArrowheads="1"/>
            </p:cNvSpPr>
            <p:nvPr/>
          </p:nvSpPr>
          <p:spPr bwMode="auto">
            <a:xfrm>
              <a:off x="942" y="1104"/>
              <a:ext cx="85"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rPr>
                <a:t>I</a:t>
              </a:r>
            </a:p>
          </p:txBody>
        </p:sp>
        <p:sp>
          <p:nvSpPr>
            <p:cNvPr id="408660" name="Rectangle 84"/>
            <p:cNvSpPr>
              <a:spLocks noChangeArrowheads="1"/>
            </p:cNvSpPr>
            <p:nvPr/>
          </p:nvSpPr>
          <p:spPr bwMode="auto">
            <a:xfrm>
              <a:off x="621" y="1104"/>
              <a:ext cx="231"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_tradnl" altLang="es-ES" sz="2200">
                  <a:solidFill>
                    <a:srgbClr val="66FF33"/>
                  </a:solidFill>
                  <a:effectLst/>
                </a:rPr>
                <a:t>3</a:t>
              </a:r>
              <a:r>
                <a:rPr lang="es-ES" altLang="es-ES" sz="2200">
                  <a:solidFill>
                    <a:srgbClr val="66FF33"/>
                  </a:solidFill>
                  <a:effectLst/>
                </a:rPr>
                <a:t>V</a:t>
              </a:r>
            </a:p>
          </p:txBody>
        </p:sp>
        <p:sp>
          <p:nvSpPr>
            <p:cNvPr id="408661" name="Rectangle 85"/>
            <p:cNvSpPr>
              <a:spLocks noChangeArrowheads="1"/>
            </p:cNvSpPr>
            <p:nvPr/>
          </p:nvSpPr>
          <p:spPr bwMode="auto">
            <a:xfrm>
              <a:off x="371" y="1104"/>
              <a:ext cx="116" cy="2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sz="2200">
                  <a:solidFill>
                    <a:srgbClr val="66FF33"/>
                  </a:solidFill>
                  <a:effectLst/>
                </a:rPr>
                <a:t>P</a:t>
              </a:r>
            </a:p>
          </p:txBody>
        </p:sp>
        <p:sp>
          <p:nvSpPr>
            <p:cNvPr id="408662" name="Rectangle 86"/>
            <p:cNvSpPr>
              <a:spLocks noChangeArrowheads="1"/>
            </p:cNvSpPr>
            <p:nvPr/>
          </p:nvSpPr>
          <p:spPr bwMode="auto">
            <a:xfrm>
              <a:off x="994" y="1220"/>
              <a:ext cx="62" cy="1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a:solidFill>
                    <a:srgbClr val="66FF33"/>
                  </a:solidFill>
                  <a:effectLst/>
                  <a:latin typeface="Arial" charset="0"/>
                </a:rPr>
                <a:t>1</a:t>
              </a:r>
            </a:p>
          </p:txBody>
        </p:sp>
        <p:sp>
          <p:nvSpPr>
            <p:cNvPr id="408663" name="Rectangle 87"/>
            <p:cNvSpPr>
              <a:spLocks noChangeArrowheads="1"/>
            </p:cNvSpPr>
            <p:nvPr/>
          </p:nvSpPr>
          <p:spPr bwMode="auto">
            <a:xfrm>
              <a:off x="804" y="1220"/>
              <a:ext cx="62" cy="1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a:solidFill>
                    <a:srgbClr val="66FF33"/>
                  </a:solidFill>
                  <a:effectLst/>
                  <a:latin typeface="Arial" charset="0"/>
                </a:rPr>
                <a:t>1</a:t>
              </a:r>
            </a:p>
          </p:txBody>
        </p:sp>
        <p:sp>
          <p:nvSpPr>
            <p:cNvPr id="408664" name="Rectangle 88"/>
            <p:cNvSpPr>
              <a:spLocks noChangeArrowheads="1"/>
            </p:cNvSpPr>
            <p:nvPr/>
          </p:nvSpPr>
          <p:spPr bwMode="auto">
            <a:xfrm>
              <a:off x="434" y="1220"/>
              <a:ext cx="62" cy="13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ES">
                  <a:solidFill>
                    <a:srgbClr val="66FF33"/>
                  </a:solidFill>
                  <a:effectLst/>
                  <a:latin typeface="Arial" charset="0"/>
                </a:rPr>
                <a:t>1</a:t>
              </a:r>
            </a:p>
          </p:txBody>
        </p:sp>
        <p:sp>
          <p:nvSpPr>
            <p:cNvPr id="408621" name="Text Box 45"/>
            <p:cNvSpPr txBox="1">
              <a:spLocks noChangeArrowheads="1"/>
            </p:cNvSpPr>
            <p:nvPr/>
          </p:nvSpPr>
          <p:spPr bwMode="auto">
            <a:xfrm>
              <a:off x="2112" y="1120"/>
              <a:ext cx="3120" cy="212"/>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rgbClr val="66FF33"/>
                  </a:solidFill>
                  <a:effectLst>
                    <a:outerShdw blurRad="38100" dist="38100" dir="2700000" algn="tl">
                      <a:srgbClr val="000000"/>
                    </a:outerShdw>
                  </a:effectLst>
                </a:rPr>
                <a:t>POTENCIA ABSORBIDA DE LA RED ELÉCTRICA</a:t>
              </a:r>
            </a:p>
          </p:txBody>
        </p:sp>
        <p:sp>
          <p:nvSpPr>
            <p:cNvPr id="408623" name="AutoShape 47"/>
            <p:cNvSpPr>
              <a:spLocks noChangeArrowheads="1"/>
            </p:cNvSpPr>
            <p:nvPr/>
          </p:nvSpPr>
          <p:spPr bwMode="auto">
            <a:xfrm>
              <a:off x="1728" y="1168"/>
              <a:ext cx="384" cy="144"/>
            </a:xfrm>
            <a:prstGeom prst="rightArrow">
              <a:avLst>
                <a:gd name="adj1" fmla="val 50000"/>
                <a:gd name="adj2" fmla="val 66667"/>
              </a:avLst>
            </a:prstGeom>
            <a:solidFill>
              <a:srgbClr val="00FF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8648" name="Group 72"/>
          <p:cNvGrpSpPr>
            <a:grpSpLocks/>
          </p:cNvGrpSpPr>
          <p:nvPr/>
        </p:nvGrpSpPr>
        <p:grpSpPr bwMode="auto">
          <a:xfrm>
            <a:off x="457200" y="2159000"/>
            <a:ext cx="8686800" cy="481013"/>
            <a:chOff x="288" y="1360"/>
            <a:chExt cx="5472" cy="303"/>
          </a:xfrm>
        </p:grpSpPr>
        <p:pic>
          <p:nvPicPr>
            <p:cNvPr id="40860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360"/>
              <a:ext cx="1347" cy="3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25" name="Text Box 49"/>
            <p:cNvSpPr txBox="1">
              <a:spLocks noChangeArrowheads="1"/>
            </p:cNvSpPr>
            <p:nvPr/>
          </p:nvSpPr>
          <p:spPr bwMode="auto">
            <a:xfrm>
              <a:off x="2112" y="1420"/>
              <a:ext cx="3648" cy="212"/>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PÉRDIDAS EN LOS CONDUCTORES DEL ESTATOR (Cu)</a:t>
              </a:r>
              <a:endParaRPr lang="es-ES_tradnl" altLang="es-ES" sz="1600" b="0" i="1">
                <a:effectLst>
                  <a:outerShdw blurRad="38100" dist="38100" dir="2700000" algn="tl">
                    <a:srgbClr val="000000"/>
                  </a:outerShdw>
                </a:effectLst>
                <a:latin typeface="Arial" charset="0"/>
              </a:endParaRPr>
            </a:p>
          </p:txBody>
        </p:sp>
        <p:sp>
          <p:nvSpPr>
            <p:cNvPr id="408626" name="AutoShape 50"/>
            <p:cNvSpPr>
              <a:spLocks noChangeArrowheads="1"/>
            </p:cNvSpPr>
            <p:nvPr/>
          </p:nvSpPr>
          <p:spPr bwMode="auto">
            <a:xfrm>
              <a:off x="1728" y="1456"/>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8650" name="Group 74"/>
          <p:cNvGrpSpPr>
            <a:grpSpLocks/>
          </p:cNvGrpSpPr>
          <p:nvPr/>
        </p:nvGrpSpPr>
        <p:grpSpPr bwMode="auto">
          <a:xfrm>
            <a:off x="457200" y="3073400"/>
            <a:ext cx="8610600" cy="901700"/>
            <a:chOff x="288" y="1936"/>
            <a:chExt cx="5424" cy="568"/>
          </a:xfrm>
        </p:grpSpPr>
        <p:pic>
          <p:nvPicPr>
            <p:cNvPr id="408608"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936"/>
              <a:ext cx="918" cy="5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28" name="Text Box 52"/>
            <p:cNvSpPr txBox="1">
              <a:spLocks noChangeArrowheads="1"/>
            </p:cNvSpPr>
            <p:nvPr/>
          </p:nvSpPr>
          <p:spPr bwMode="auto">
            <a:xfrm>
              <a:off x="1688" y="1984"/>
              <a:ext cx="4024"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PÉRDIDAS EN EL HIERRO. SUELEN CONSIDERARSE CON-CENTRADAS EN EL ESTATOR. EN EL ROTOR LA f ES MUY BAJA</a:t>
              </a:r>
              <a:endParaRPr lang="es-ES_tradnl" altLang="es-ES" sz="1600" b="0" i="1">
                <a:effectLst>
                  <a:outerShdw blurRad="38100" dist="38100" dir="2700000" algn="tl">
                    <a:srgbClr val="000000"/>
                  </a:outerShdw>
                </a:effectLst>
                <a:latin typeface="Arial" charset="0"/>
              </a:endParaRPr>
            </a:p>
          </p:txBody>
        </p:sp>
        <p:sp>
          <p:nvSpPr>
            <p:cNvPr id="408629" name="AutoShape 53"/>
            <p:cNvSpPr>
              <a:spLocks noChangeArrowheads="1"/>
            </p:cNvSpPr>
            <p:nvPr/>
          </p:nvSpPr>
          <p:spPr bwMode="auto">
            <a:xfrm>
              <a:off x="1272" y="2122"/>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8651" name="Group 75"/>
          <p:cNvGrpSpPr>
            <a:grpSpLocks/>
          </p:cNvGrpSpPr>
          <p:nvPr/>
        </p:nvGrpSpPr>
        <p:grpSpPr bwMode="auto">
          <a:xfrm>
            <a:off x="457200" y="3911600"/>
            <a:ext cx="8458200" cy="581025"/>
            <a:chOff x="288" y="2464"/>
            <a:chExt cx="5328" cy="366"/>
          </a:xfrm>
        </p:grpSpPr>
        <p:pic>
          <p:nvPicPr>
            <p:cNvPr id="408609"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512"/>
              <a:ext cx="1523" cy="2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30" name="Text Box 54"/>
            <p:cNvSpPr txBox="1">
              <a:spLocks noChangeArrowheads="1"/>
            </p:cNvSpPr>
            <p:nvPr/>
          </p:nvSpPr>
          <p:spPr bwMode="auto">
            <a:xfrm>
              <a:off x="2208" y="2464"/>
              <a:ext cx="3408" cy="36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POTENCIA QUE ATRAVIESA EL ENTREHIERRO DE LA MÁQUINA</a:t>
              </a:r>
              <a:endParaRPr lang="es-ES_tradnl" altLang="es-ES" sz="1600" b="0" i="1">
                <a:effectLst>
                  <a:outerShdw blurRad="38100" dist="38100" dir="2700000" algn="tl">
                    <a:srgbClr val="000000"/>
                  </a:outerShdw>
                </a:effectLst>
                <a:latin typeface="Arial" charset="0"/>
              </a:endParaRPr>
            </a:p>
          </p:txBody>
        </p:sp>
        <p:sp>
          <p:nvSpPr>
            <p:cNvPr id="408631" name="AutoShape 55"/>
            <p:cNvSpPr>
              <a:spLocks noChangeArrowheads="1"/>
            </p:cNvSpPr>
            <p:nvPr/>
          </p:nvSpPr>
          <p:spPr bwMode="auto">
            <a:xfrm>
              <a:off x="1824" y="2560"/>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08649" name="Group 73"/>
          <p:cNvGrpSpPr>
            <a:grpSpLocks/>
          </p:cNvGrpSpPr>
          <p:nvPr/>
        </p:nvGrpSpPr>
        <p:grpSpPr bwMode="auto">
          <a:xfrm>
            <a:off x="457200" y="2616200"/>
            <a:ext cx="8382000" cy="481013"/>
            <a:chOff x="288" y="1648"/>
            <a:chExt cx="5280" cy="303"/>
          </a:xfrm>
        </p:grpSpPr>
        <p:pic>
          <p:nvPicPr>
            <p:cNvPr id="408612"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1648"/>
              <a:ext cx="1440" cy="3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33" name="Text Box 57"/>
            <p:cNvSpPr txBox="1">
              <a:spLocks noChangeArrowheads="1"/>
            </p:cNvSpPr>
            <p:nvPr/>
          </p:nvSpPr>
          <p:spPr bwMode="auto">
            <a:xfrm>
              <a:off x="2112" y="1734"/>
              <a:ext cx="3456" cy="212"/>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PÉRDIDAS EN LOS CONDUCTORES DEL ROTOR (Cu)</a:t>
              </a:r>
              <a:endParaRPr lang="es-ES_tradnl" altLang="es-ES" sz="1600" b="0" i="1">
                <a:effectLst>
                  <a:outerShdw blurRad="38100" dist="38100" dir="2700000" algn="tl">
                    <a:srgbClr val="000000"/>
                  </a:outerShdw>
                </a:effectLst>
                <a:latin typeface="Arial" charset="0"/>
              </a:endParaRPr>
            </a:p>
          </p:txBody>
        </p:sp>
        <p:sp>
          <p:nvSpPr>
            <p:cNvPr id="408634" name="AutoShape 58"/>
            <p:cNvSpPr>
              <a:spLocks noChangeArrowheads="1"/>
            </p:cNvSpPr>
            <p:nvPr/>
          </p:nvSpPr>
          <p:spPr bwMode="auto">
            <a:xfrm>
              <a:off x="1728" y="1760"/>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408639" name="AutoShape 63"/>
          <p:cNvSpPr>
            <a:spLocks noChangeArrowheads="1"/>
          </p:cNvSpPr>
          <p:nvPr/>
        </p:nvSpPr>
        <p:spPr bwMode="auto">
          <a:xfrm rot="-10800000">
            <a:off x="4838700" y="5017293"/>
            <a:ext cx="609600" cy="228600"/>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08641" name="Text Box 65"/>
          <p:cNvSpPr txBox="1">
            <a:spLocks noChangeArrowheads="1"/>
          </p:cNvSpPr>
          <p:nvPr/>
        </p:nvSpPr>
        <p:spPr bwMode="auto">
          <a:xfrm>
            <a:off x="5562600" y="4633118"/>
            <a:ext cx="3276600" cy="1100138"/>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600">
                <a:effectLst>
                  <a:outerShdw blurRad="38100" dist="38100" dir="2700000" algn="tl">
                    <a:srgbClr val="000000"/>
                  </a:outerShdw>
                </a:effectLst>
              </a:rPr>
              <a:t>La potencia que atraviesa el entrehierro es la que disipa en la resistencia total de la rama del rotor </a:t>
            </a:r>
            <a:r>
              <a:rPr lang="es-ES_tradnl" altLang="es-ES" sz="1800">
                <a:solidFill>
                  <a:srgbClr val="66FF33"/>
                </a:solidFill>
                <a:effectLst>
                  <a:outerShdw blurRad="38100" dist="38100" dir="2700000" algn="tl">
                    <a:srgbClr val="000000"/>
                  </a:outerShdw>
                </a:effectLst>
              </a:rPr>
              <a:t>(R</a:t>
            </a:r>
            <a:r>
              <a:rPr lang="es-ES_tradnl" altLang="es-ES" sz="1800" baseline="-25000">
                <a:solidFill>
                  <a:srgbClr val="66FF33"/>
                </a:solidFill>
                <a:effectLst>
                  <a:outerShdw blurRad="38100" dist="38100" dir="2700000" algn="tl">
                    <a:srgbClr val="000000"/>
                  </a:outerShdw>
                </a:effectLst>
              </a:rPr>
              <a:t>R</a:t>
            </a:r>
            <a:r>
              <a:rPr lang="es-ES_tradnl" altLang="es-ES" sz="1800">
                <a:solidFill>
                  <a:srgbClr val="66FF33"/>
                </a:solidFill>
                <a:effectLst>
                  <a:outerShdw blurRad="38100" dist="38100" dir="2700000" algn="tl">
                    <a:srgbClr val="000000"/>
                  </a:outerShdw>
                </a:effectLst>
              </a:rPr>
              <a:t>’/S)</a:t>
            </a:r>
          </a:p>
        </p:txBody>
      </p:sp>
      <p:sp>
        <p:nvSpPr>
          <p:cNvPr id="408642" name="AutoShape 66"/>
          <p:cNvSpPr>
            <a:spLocks noChangeArrowheads="1"/>
          </p:cNvSpPr>
          <p:nvPr/>
        </p:nvSpPr>
        <p:spPr bwMode="auto">
          <a:xfrm>
            <a:off x="6934200" y="4200128"/>
            <a:ext cx="533400" cy="381000"/>
          </a:xfrm>
          <a:prstGeom prst="downArrow">
            <a:avLst>
              <a:gd name="adj1" fmla="val 50000"/>
              <a:gd name="adj2" fmla="val 25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08653" name="Group 77"/>
          <p:cNvGrpSpPr>
            <a:grpSpLocks/>
          </p:cNvGrpSpPr>
          <p:nvPr/>
        </p:nvGrpSpPr>
        <p:grpSpPr bwMode="auto">
          <a:xfrm>
            <a:off x="4876800" y="5867400"/>
            <a:ext cx="4038600" cy="825500"/>
            <a:chOff x="3072" y="3696"/>
            <a:chExt cx="2544" cy="520"/>
          </a:xfrm>
        </p:grpSpPr>
        <p:sp>
          <p:nvSpPr>
            <p:cNvPr id="408643" name="AutoShape 67"/>
            <p:cNvSpPr>
              <a:spLocks noChangeArrowheads="1"/>
            </p:cNvSpPr>
            <p:nvPr/>
          </p:nvSpPr>
          <p:spPr bwMode="auto">
            <a:xfrm>
              <a:off x="3072" y="3888"/>
              <a:ext cx="384" cy="144"/>
            </a:xfrm>
            <a:prstGeom prst="rightArrow">
              <a:avLst>
                <a:gd name="adj1" fmla="val 50000"/>
                <a:gd name="adj2" fmla="val 66667"/>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08644" name="Text Box 68"/>
            <p:cNvSpPr txBox="1">
              <a:spLocks noChangeArrowheads="1"/>
            </p:cNvSpPr>
            <p:nvPr/>
          </p:nvSpPr>
          <p:spPr bwMode="auto">
            <a:xfrm>
              <a:off x="3456" y="3696"/>
              <a:ext cx="2160"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accent2"/>
                  </a:solidFill>
                  <a:effectLst>
                    <a:outerShdw blurRad="38100" dist="38100" dir="2700000" algn="tl">
                      <a:srgbClr val="000000"/>
                    </a:outerShdw>
                  </a:effectLst>
                </a:rPr>
                <a:t>POTENCIA MECÁNICA INTER-NA: ATRAVIESA EL ENTREHIE-RRO Y PRODUCE TRABAJO</a:t>
              </a:r>
              <a:endParaRPr lang="es-ES_tradnl" altLang="es-ES" sz="1600" b="0" i="1">
                <a:effectLst>
                  <a:outerShdw blurRad="38100" dist="38100" dir="2700000" algn="tl">
                    <a:srgbClr val="000000"/>
                  </a:outerShdw>
                </a:effectLst>
                <a:latin typeface="Arial" charset="0"/>
              </a:endParaRPr>
            </a:p>
          </p:txBody>
        </p:sp>
      </p:grpSp>
      <p:grpSp>
        <p:nvGrpSpPr>
          <p:cNvPr id="408652" name="Group 76"/>
          <p:cNvGrpSpPr>
            <a:grpSpLocks/>
          </p:cNvGrpSpPr>
          <p:nvPr/>
        </p:nvGrpSpPr>
        <p:grpSpPr bwMode="auto">
          <a:xfrm>
            <a:off x="990600" y="5334000"/>
            <a:ext cx="3429000" cy="698500"/>
            <a:chOff x="624" y="3360"/>
            <a:chExt cx="2160" cy="440"/>
          </a:xfrm>
        </p:grpSpPr>
        <p:sp>
          <p:nvSpPr>
            <p:cNvPr id="408645" name="Text Box 69"/>
            <p:cNvSpPr txBox="1">
              <a:spLocks noChangeArrowheads="1"/>
            </p:cNvSpPr>
            <p:nvPr/>
          </p:nvSpPr>
          <p:spPr bwMode="auto">
            <a:xfrm>
              <a:off x="624" y="3360"/>
              <a:ext cx="2160" cy="366"/>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Se disipa en la resis-</a:t>
              </a:r>
            </a:p>
            <a:p>
              <a:pPr algn="l">
                <a:spcBef>
                  <a:spcPct val="0"/>
                </a:spcBef>
              </a:pPr>
              <a:r>
                <a:rPr lang="es-ES_tradnl" altLang="es-ES" sz="1600">
                  <a:effectLst>
                    <a:outerShdw blurRad="38100" dist="38100" dir="2700000" algn="tl">
                      <a:srgbClr val="000000"/>
                    </a:outerShdw>
                  </a:effectLst>
                </a:rPr>
                <a:t>tencia variable</a:t>
              </a:r>
              <a:endParaRPr lang="es-ES_tradnl" altLang="es-ES" sz="1600" b="0" i="1">
                <a:effectLst>
                  <a:outerShdw blurRad="38100" dist="38100" dir="2700000" algn="tl">
                    <a:srgbClr val="000000"/>
                  </a:outerShdw>
                </a:effectLst>
                <a:latin typeface="Arial" charset="0"/>
              </a:endParaRPr>
            </a:p>
          </p:txBody>
        </p:sp>
        <p:sp>
          <p:nvSpPr>
            <p:cNvPr id="408646" name="AutoShape 70"/>
            <p:cNvSpPr>
              <a:spLocks noChangeArrowheads="1"/>
            </p:cNvSpPr>
            <p:nvPr/>
          </p:nvSpPr>
          <p:spPr bwMode="auto">
            <a:xfrm rot="-5400000">
              <a:off x="1680" y="356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8648"/>
                                        </p:tgtEl>
                                        <p:attrNameLst>
                                          <p:attrName>style.visibility</p:attrName>
                                        </p:attrNameLst>
                                      </p:cBhvr>
                                      <p:to>
                                        <p:strVal val="visible"/>
                                      </p:to>
                                    </p:set>
                                    <p:animEffect transition="in" filter="dissolve">
                                      <p:cBhvr>
                                        <p:cTn id="7" dur="500"/>
                                        <p:tgtEl>
                                          <p:spTgt spid="4086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8649"/>
                                        </p:tgtEl>
                                        <p:attrNameLst>
                                          <p:attrName>style.visibility</p:attrName>
                                        </p:attrNameLst>
                                      </p:cBhvr>
                                      <p:to>
                                        <p:strVal val="visible"/>
                                      </p:to>
                                    </p:set>
                                    <p:animEffect transition="in" filter="dissolve">
                                      <p:cBhvr>
                                        <p:cTn id="12" dur="500"/>
                                        <p:tgtEl>
                                          <p:spTgt spid="4086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8650"/>
                                        </p:tgtEl>
                                        <p:attrNameLst>
                                          <p:attrName>style.visibility</p:attrName>
                                        </p:attrNameLst>
                                      </p:cBhvr>
                                      <p:to>
                                        <p:strVal val="visible"/>
                                      </p:to>
                                    </p:set>
                                    <p:animEffect transition="in" filter="dissolve">
                                      <p:cBhvr>
                                        <p:cTn id="17" dur="500"/>
                                        <p:tgtEl>
                                          <p:spTgt spid="4086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8651"/>
                                        </p:tgtEl>
                                        <p:attrNameLst>
                                          <p:attrName>style.visibility</p:attrName>
                                        </p:attrNameLst>
                                      </p:cBhvr>
                                      <p:to>
                                        <p:strVal val="visible"/>
                                      </p:to>
                                    </p:set>
                                    <p:animEffect transition="in" filter="dissolve">
                                      <p:cBhvr>
                                        <p:cTn id="22" dur="500"/>
                                        <p:tgtEl>
                                          <p:spTgt spid="4086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8642"/>
                                        </p:tgtEl>
                                        <p:attrNameLst>
                                          <p:attrName>style.visibility</p:attrName>
                                        </p:attrNameLst>
                                      </p:cBhvr>
                                      <p:to>
                                        <p:strVal val="visible"/>
                                      </p:to>
                                    </p:set>
                                    <p:animEffect transition="in" filter="dissolve">
                                      <p:cBhvr>
                                        <p:cTn id="27" dur="500"/>
                                        <p:tgtEl>
                                          <p:spTgt spid="408642"/>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408641"/>
                                        </p:tgtEl>
                                        <p:attrNameLst>
                                          <p:attrName>style.visibility</p:attrName>
                                        </p:attrNameLst>
                                      </p:cBhvr>
                                      <p:to>
                                        <p:strVal val="visible"/>
                                      </p:to>
                                    </p:set>
                                    <p:animEffect transition="in" filter="dissolve">
                                      <p:cBhvr>
                                        <p:cTn id="31" dur="500"/>
                                        <p:tgtEl>
                                          <p:spTgt spid="4086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08639"/>
                                        </p:tgtEl>
                                        <p:attrNameLst>
                                          <p:attrName>style.visibility</p:attrName>
                                        </p:attrNameLst>
                                      </p:cBhvr>
                                      <p:to>
                                        <p:strVal val="visible"/>
                                      </p:to>
                                    </p:set>
                                    <p:animEffect transition="in" filter="dissolve">
                                      <p:cBhvr>
                                        <p:cTn id="36" dur="500"/>
                                        <p:tgtEl>
                                          <p:spTgt spid="408639"/>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08610"/>
                                        </p:tgtEl>
                                        <p:attrNameLst>
                                          <p:attrName>style.visibility</p:attrName>
                                        </p:attrNameLst>
                                      </p:cBhvr>
                                      <p:to>
                                        <p:strVal val="visible"/>
                                      </p:to>
                                    </p:set>
                                    <p:animEffect transition="in" filter="dissolve">
                                      <p:cBhvr>
                                        <p:cTn id="40" dur="500"/>
                                        <p:tgtEl>
                                          <p:spTgt spid="4086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408613"/>
                                        </p:tgtEl>
                                        <p:attrNameLst>
                                          <p:attrName>style.visibility</p:attrName>
                                        </p:attrNameLst>
                                      </p:cBhvr>
                                      <p:to>
                                        <p:strVal val="visible"/>
                                      </p:to>
                                    </p:set>
                                    <p:animEffect transition="in" filter="dissolve">
                                      <p:cBhvr>
                                        <p:cTn id="45" dur="500"/>
                                        <p:tgtEl>
                                          <p:spTgt spid="408613"/>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408652"/>
                                        </p:tgtEl>
                                        <p:attrNameLst>
                                          <p:attrName>style.visibility</p:attrName>
                                        </p:attrNameLst>
                                      </p:cBhvr>
                                      <p:to>
                                        <p:strVal val="visible"/>
                                      </p:to>
                                    </p:set>
                                    <p:animEffect transition="in" filter="dissolve">
                                      <p:cBhvr>
                                        <p:cTn id="49" dur="500"/>
                                        <p:tgtEl>
                                          <p:spTgt spid="40865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408653"/>
                                        </p:tgtEl>
                                        <p:attrNameLst>
                                          <p:attrName>style.visibility</p:attrName>
                                        </p:attrNameLst>
                                      </p:cBhvr>
                                      <p:to>
                                        <p:strVal val="visible"/>
                                      </p:to>
                                    </p:set>
                                    <p:animEffect transition="in" filter="dissolve">
                                      <p:cBhvr>
                                        <p:cTn id="54" dur="500"/>
                                        <p:tgtEl>
                                          <p:spTgt spid="408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639" grpId="0" animBg="1"/>
      <p:bldP spid="408641" grpId="0" animBg="1" autoUpdateAnimBg="0"/>
      <p:bldP spid="4086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026"/>
          <p:cNvSpPr>
            <a:spLocks noChangeArrowheads="1"/>
          </p:cNvSpPr>
          <p:nvPr/>
        </p:nvSpPr>
        <p:spPr bwMode="auto">
          <a:xfrm>
            <a:off x="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7.15. Cálculo de las pérdidas en la máquina asíncrona II</a:t>
            </a:r>
            <a:endParaRPr lang="es-ES_tradnl" altLang="es-ES" sz="4000" b="0">
              <a:latin typeface="Tahoma" pitchFamily="34" charset="0"/>
            </a:endParaRPr>
          </a:p>
        </p:txBody>
      </p:sp>
      <p:grpSp>
        <p:nvGrpSpPr>
          <p:cNvPr id="415764" name="Group 1044"/>
          <p:cNvGrpSpPr>
            <a:grpSpLocks/>
          </p:cNvGrpSpPr>
          <p:nvPr/>
        </p:nvGrpSpPr>
        <p:grpSpPr bwMode="auto">
          <a:xfrm>
            <a:off x="381000" y="2032000"/>
            <a:ext cx="8712200" cy="825500"/>
            <a:chOff x="240" y="1280"/>
            <a:chExt cx="5488" cy="520"/>
          </a:xfrm>
        </p:grpSpPr>
        <p:pic>
          <p:nvPicPr>
            <p:cNvPr id="415747"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440"/>
              <a:ext cx="2943" cy="2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51" name="Text Box 1031"/>
            <p:cNvSpPr txBox="1">
              <a:spLocks noChangeArrowheads="1"/>
            </p:cNvSpPr>
            <p:nvPr/>
          </p:nvSpPr>
          <p:spPr bwMode="auto">
            <a:xfrm>
              <a:off x="3664" y="1280"/>
              <a:ext cx="2064"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accent2"/>
                  </a:solidFill>
                  <a:effectLst>
                    <a:outerShdw blurRad="38100" dist="38100" dir="2700000" algn="tl">
                      <a:srgbClr val="000000"/>
                    </a:outerShdw>
                  </a:effectLst>
                </a:rPr>
                <a:t>OTRA FORMA DE CALCULAR-LA A PARTIR DEL DESLIZA-MIENTO</a:t>
              </a:r>
              <a:endParaRPr lang="es-ES_tradnl" altLang="es-ES" sz="1600" b="0" i="1">
                <a:effectLst>
                  <a:outerShdw blurRad="38100" dist="38100" dir="2700000" algn="tl">
                    <a:srgbClr val="000000"/>
                  </a:outerShdw>
                </a:effectLst>
                <a:latin typeface="Arial" charset="0"/>
              </a:endParaRPr>
            </a:p>
          </p:txBody>
        </p:sp>
        <p:sp>
          <p:nvSpPr>
            <p:cNvPr id="415752" name="AutoShape 1032"/>
            <p:cNvSpPr>
              <a:spLocks noChangeArrowheads="1"/>
            </p:cNvSpPr>
            <p:nvPr/>
          </p:nvSpPr>
          <p:spPr bwMode="auto">
            <a:xfrm>
              <a:off x="3240" y="1464"/>
              <a:ext cx="384" cy="144"/>
            </a:xfrm>
            <a:prstGeom prst="rightArrow">
              <a:avLst>
                <a:gd name="adj1" fmla="val 50000"/>
                <a:gd name="adj2" fmla="val 66667"/>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15766" name="Group 1046"/>
          <p:cNvGrpSpPr>
            <a:grpSpLocks/>
          </p:cNvGrpSpPr>
          <p:nvPr/>
        </p:nvGrpSpPr>
        <p:grpSpPr bwMode="auto">
          <a:xfrm>
            <a:off x="1447800" y="4979640"/>
            <a:ext cx="6629400" cy="609600"/>
            <a:chOff x="912" y="3072"/>
            <a:chExt cx="4176" cy="384"/>
          </a:xfrm>
        </p:grpSpPr>
        <p:sp>
          <p:nvSpPr>
            <p:cNvPr id="415765" name="Rectangle 1045"/>
            <p:cNvSpPr>
              <a:spLocks noChangeArrowheads="1"/>
            </p:cNvSpPr>
            <p:nvPr/>
          </p:nvSpPr>
          <p:spPr bwMode="auto">
            <a:xfrm>
              <a:off x="912" y="3072"/>
              <a:ext cx="4176" cy="384"/>
            </a:xfrm>
            <a:prstGeom prst="rect">
              <a:avLst/>
            </a:prstGeom>
            <a:solidFill>
              <a:srgbClr val="CC00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pic>
          <p:nvPicPr>
            <p:cNvPr id="415755" name="Picture 10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 y="3152"/>
              <a:ext cx="3849" cy="2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5770" name="Group 1050"/>
          <p:cNvGrpSpPr>
            <a:grpSpLocks/>
          </p:cNvGrpSpPr>
          <p:nvPr/>
        </p:nvGrpSpPr>
        <p:grpSpPr bwMode="auto">
          <a:xfrm>
            <a:off x="1262063" y="3124200"/>
            <a:ext cx="7272337" cy="1704975"/>
            <a:chOff x="795" y="1968"/>
            <a:chExt cx="4581" cy="1074"/>
          </a:xfrm>
        </p:grpSpPr>
        <p:sp>
          <p:nvSpPr>
            <p:cNvPr id="415753" name="Text Box 1033"/>
            <p:cNvSpPr txBox="1">
              <a:spLocks noChangeArrowheads="1"/>
            </p:cNvSpPr>
            <p:nvPr/>
          </p:nvSpPr>
          <p:spPr bwMode="auto">
            <a:xfrm>
              <a:off x="3312" y="1968"/>
              <a:ext cx="2064"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accent2"/>
                  </a:solidFill>
                  <a:effectLst>
                    <a:outerShdw blurRad="38100" dist="38100" dir="2700000" algn="tl">
                      <a:srgbClr val="000000"/>
                    </a:outerShdw>
                  </a:effectLst>
                </a:rPr>
                <a:t>PAR INTERNO: EL PAR TOTAL DESARROLLADO INTERNA-MENTE POR LA MÁQUINA</a:t>
              </a:r>
              <a:endParaRPr lang="es-ES_tradnl" altLang="es-ES" sz="1600" b="0" i="1">
                <a:effectLst>
                  <a:outerShdw blurRad="38100" dist="38100" dir="2700000" algn="tl">
                    <a:srgbClr val="000000"/>
                  </a:outerShdw>
                </a:effectLst>
                <a:latin typeface="Arial" charset="0"/>
              </a:endParaRPr>
            </a:p>
          </p:txBody>
        </p:sp>
        <p:sp>
          <p:nvSpPr>
            <p:cNvPr id="415756" name="Text Box 1036"/>
            <p:cNvSpPr txBox="1">
              <a:spLocks noChangeArrowheads="1"/>
            </p:cNvSpPr>
            <p:nvPr/>
          </p:nvSpPr>
          <p:spPr bwMode="auto">
            <a:xfrm>
              <a:off x="1632" y="2658"/>
              <a:ext cx="1392" cy="38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700">
                  <a:solidFill>
                    <a:schemeClr val="accent2"/>
                  </a:solidFill>
                  <a:effectLst>
                    <a:outerShdw blurRad="38100" dist="38100" dir="2700000" algn="tl">
                      <a:srgbClr val="000000"/>
                    </a:outerShdw>
                  </a:effectLst>
                </a:rPr>
                <a:t>Velocidad angular de giro del rotor</a:t>
              </a:r>
              <a:endParaRPr lang="es-ES_tradnl" altLang="es-ES" sz="1600" b="0" i="1">
                <a:effectLst>
                  <a:outerShdw blurRad="38100" dist="38100" dir="2700000" algn="tl">
                    <a:srgbClr val="000000"/>
                  </a:outerShdw>
                </a:effectLst>
                <a:latin typeface="Arial" charset="0"/>
              </a:endParaRPr>
            </a:p>
          </p:txBody>
        </p:sp>
        <p:sp>
          <p:nvSpPr>
            <p:cNvPr id="415759" name="AutoShape 1039"/>
            <p:cNvSpPr>
              <a:spLocks noChangeArrowheads="1"/>
            </p:cNvSpPr>
            <p:nvPr/>
          </p:nvSpPr>
          <p:spPr bwMode="auto">
            <a:xfrm>
              <a:off x="2832" y="2144"/>
              <a:ext cx="384" cy="144"/>
            </a:xfrm>
            <a:prstGeom prst="rightArrow">
              <a:avLst>
                <a:gd name="adj1" fmla="val 50000"/>
                <a:gd name="adj2" fmla="val 66667"/>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5760" name="AutoShape 1040"/>
            <p:cNvSpPr>
              <a:spLocks noChangeArrowheads="1"/>
            </p:cNvSpPr>
            <p:nvPr/>
          </p:nvSpPr>
          <p:spPr bwMode="auto">
            <a:xfrm flipH="1">
              <a:off x="1184" y="2440"/>
              <a:ext cx="480" cy="432"/>
            </a:xfrm>
            <a:custGeom>
              <a:avLst/>
              <a:gdLst>
                <a:gd name="G0" fmla="+- 13230 0 0"/>
                <a:gd name="G1" fmla="+- 18514 0 0"/>
                <a:gd name="G2" fmla="+- 7200 0 0"/>
                <a:gd name="G3" fmla="*/ 13230 1 2"/>
                <a:gd name="G4" fmla="+- G3 10800 0"/>
                <a:gd name="G5" fmla="+- 21600 132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7415 w 21600"/>
                <a:gd name="T1" fmla="*/ 0 h 21600"/>
                <a:gd name="T2" fmla="*/ 13230 w 21600"/>
                <a:gd name="T3" fmla="*/ 7200 h 21600"/>
                <a:gd name="T4" fmla="*/ 0 w 21600"/>
                <a:gd name="T5" fmla="*/ 2031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15" y="0"/>
                  </a:moveTo>
                  <a:lnTo>
                    <a:pt x="13230" y="7200"/>
                  </a:lnTo>
                  <a:lnTo>
                    <a:pt x="16316" y="7200"/>
                  </a:lnTo>
                  <a:lnTo>
                    <a:pt x="16316" y="19036"/>
                  </a:lnTo>
                  <a:lnTo>
                    <a:pt x="0" y="190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15767" name="Picture 10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 y="1968"/>
              <a:ext cx="1941" cy="4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15768" name="AutoShape 1048"/>
            <p:cNvSpPr>
              <a:spLocks noChangeArrowheads="1"/>
            </p:cNvSpPr>
            <p:nvPr/>
          </p:nvSpPr>
          <p:spPr bwMode="auto">
            <a:xfrm flipH="1">
              <a:off x="2472" y="2424"/>
              <a:ext cx="480" cy="240"/>
            </a:xfrm>
            <a:custGeom>
              <a:avLst/>
              <a:gdLst>
                <a:gd name="G0" fmla="+- 13230 0 0"/>
                <a:gd name="G1" fmla="+- 18514 0 0"/>
                <a:gd name="G2" fmla="+- 7200 0 0"/>
                <a:gd name="G3" fmla="*/ 13230 1 2"/>
                <a:gd name="G4" fmla="+- G3 10800 0"/>
                <a:gd name="G5" fmla="+- 21600 1323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7415 w 21600"/>
                <a:gd name="T1" fmla="*/ 0 h 21600"/>
                <a:gd name="T2" fmla="*/ 13230 w 21600"/>
                <a:gd name="T3" fmla="*/ 7200 h 21600"/>
                <a:gd name="T4" fmla="*/ 0 w 21600"/>
                <a:gd name="T5" fmla="*/ 2031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415" y="0"/>
                  </a:moveTo>
                  <a:lnTo>
                    <a:pt x="13230" y="7200"/>
                  </a:lnTo>
                  <a:lnTo>
                    <a:pt x="16316" y="7200"/>
                  </a:lnTo>
                  <a:lnTo>
                    <a:pt x="16316" y="19036"/>
                  </a:lnTo>
                  <a:lnTo>
                    <a:pt x="0" y="19036"/>
                  </a:lnTo>
                  <a:lnTo>
                    <a:pt x="0" y="21600"/>
                  </a:lnTo>
                  <a:lnTo>
                    <a:pt x="18514" y="21600"/>
                  </a:lnTo>
                  <a:lnTo>
                    <a:pt x="18514" y="7200"/>
                  </a:lnTo>
                  <a:lnTo>
                    <a:pt x="21600" y="7200"/>
                  </a:lnTo>
                  <a:close/>
                </a:path>
              </a:pathLst>
            </a:custGeom>
            <a:solidFill>
              <a:schemeClr val="accent2"/>
            </a:solidFill>
            <a:ln w="9525">
              <a:solidFill>
                <a:srgbClr val="000000"/>
              </a:solidFill>
              <a:miter lim="800000"/>
              <a:headEnd/>
              <a:tailEnd/>
            </a:ln>
            <a:effectLst>
              <a:outerShdw dist="35921" dir="2700000" algn="ctr" rotWithShape="0">
                <a:schemeClr val="bg2"/>
              </a:outerShdw>
            </a:effectLst>
          </p:spPr>
          <p:txBody>
            <a:bodyPr anchor="ctr">
              <a:spAutoFit/>
            </a:bodyPr>
            <a:lstStyle/>
            <a:p>
              <a:endParaRPr lang="es-ES"/>
            </a:p>
          </p:txBody>
        </p:sp>
        <p:sp>
          <p:nvSpPr>
            <p:cNvPr id="415769" name="Text Box 1049"/>
            <p:cNvSpPr txBox="1">
              <a:spLocks noChangeArrowheads="1"/>
            </p:cNvSpPr>
            <p:nvPr/>
          </p:nvSpPr>
          <p:spPr bwMode="auto">
            <a:xfrm>
              <a:off x="2976" y="2496"/>
              <a:ext cx="1392" cy="384"/>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700">
                  <a:solidFill>
                    <a:schemeClr val="accent2"/>
                  </a:solidFill>
                  <a:effectLst>
                    <a:outerShdw blurRad="38100" dist="38100" dir="2700000" algn="tl">
                      <a:srgbClr val="000000"/>
                    </a:outerShdw>
                  </a:effectLst>
                </a:rPr>
                <a:t>Velocidad angular de sincronismo</a:t>
              </a:r>
              <a:endParaRPr lang="es-ES_tradnl" altLang="es-ES" sz="1600" b="0" i="1">
                <a:effectLst>
                  <a:outerShdw blurRad="38100" dist="38100" dir="2700000" algn="tl">
                    <a:srgbClr val="000000"/>
                  </a:outerShdw>
                </a:effectLst>
                <a:latin typeface="Arial" charset="0"/>
              </a:endParaRPr>
            </a:p>
          </p:txBody>
        </p:sp>
      </p:grpSp>
      <p:grpSp>
        <p:nvGrpSpPr>
          <p:cNvPr id="415772" name="Group 1052"/>
          <p:cNvGrpSpPr>
            <a:grpSpLocks/>
          </p:cNvGrpSpPr>
          <p:nvPr/>
        </p:nvGrpSpPr>
        <p:grpSpPr bwMode="auto">
          <a:xfrm>
            <a:off x="2819400" y="5638800"/>
            <a:ext cx="5003800" cy="825500"/>
            <a:chOff x="1776" y="3552"/>
            <a:chExt cx="3152" cy="520"/>
          </a:xfrm>
        </p:grpSpPr>
        <p:sp>
          <p:nvSpPr>
            <p:cNvPr id="415754" name="Text Box 1034"/>
            <p:cNvSpPr txBox="1">
              <a:spLocks noChangeArrowheads="1"/>
            </p:cNvSpPr>
            <p:nvPr/>
          </p:nvSpPr>
          <p:spPr bwMode="auto">
            <a:xfrm>
              <a:off x="2864" y="3552"/>
              <a:ext cx="2064" cy="520"/>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u="sng">
                  <a:solidFill>
                    <a:schemeClr val="accent2"/>
                  </a:solidFill>
                  <a:effectLst>
                    <a:outerShdw blurRad="38100" dist="38100" dir="2700000" algn="tl">
                      <a:srgbClr val="000000"/>
                    </a:outerShdw>
                  </a:effectLst>
                </a:rPr>
                <a:t>PAR ÚTIL</a:t>
              </a:r>
              <a:r>
                <a:rPr lang="es-ES_tradnl" altLang="es-ES" sz="1600">
                  <a:solidFill>
                    <a:schemeClr val="accent2"/>
                  </a:solidFill>
                  <a:effectLst>
                    <a:outerShdw blurRad="38100" dist="38100" dir="2700000" algn="tl">
                      <a:srgbClr val="000000"/>
                    </a:outerShdw>
                  </a:effectLst>
                </a:rPr>
                <a:t>: EL PAR QUE ES CAPAZ DE DESARROLLAR EL MOTOR EN EL EJE</a:t>
              </a:r>
              <a:endParaRPr lang="es-ES_tradnl" altLang="es-ES" sz="1600" b="0" i="1">
                <a:effectLst>
                  <a:outerShdw blurRad="38100" dist="38100" dir="2700000" algn="tl">
                    <a:srgbClr val="000000"/>
                  </a:outerShdw>
                </a:effectLst>
                <a:latin typeface="Arial" charset="0"/>
              </a:endParaRPr>
            </a:p>
          </p:txBody>
        </p:sp>
        <p:sp>
          <p:nvSpPr>
            <p:cNvPr id="415761" name="AutoShape 1041"/>
            <p:cNvSpPr>
              <a:spLocks noChangeArrowheads="1"/>
            </p:cNvSpPr>
            <p:nvPr/>
          </p:nvSpPr>
          <p:spPr bwMode="auto">
            <a:xfrm>
              <a:off x="2440" y="3752"/>
              <a:ext cx="384" cy="144"/>
            </a:xfrm>
            <a:prstGeom prst="rightArrow">
              <a:avLst>
                <a:gd name="adj1" fmla="val 50000"/>
                <a:gd name="adj2" fmla="val 66667"/>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15771" name="Picture 10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600"/>
              <a:ext cx="608" cy="43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15770"/>
                                        </p:tgtEl>
                                        <p:attrNameLst>
                                          <p:attrName>style.visibility</p:attrName>
                                        </p:attrNameLst>
                                      </p:cBhvr>
                                      <p:to>
                                        <p:strVal val="visible"/>
                                      </p:to>
                                    </p:set>
                                    <p:anim calcmode="lin" valueType="num">
                                      <p:cBhvr>
                                        <p:cTn id="7" dur="500" fill="hold"/>
                                        <p:tgtEl>
                                          <p:spTgt spid="415770"/>
                                        </p:tgtEl>
                                        <p:attrNameLst>
                                          <p:attrName>ppt_w</p:attrName>
                                        </p:attrNameLst>
                                      </p:cBhvr>
                                      <p:tavLst>
                                        <p:tav tm="0">
                                          <p:val>
                                            <p:fltVal val="0"/>
                                          </p:val>
                                        </p:tav>
                                        <p:tav tm="100000">
                                          <p:val>
                                            <p:strVal val="#ppt_w"/>
                                          </p:val>
                                        </p:tav>
                                      </p:tavLst>
                                    </p:anim>
                                    <p:anim calcmode="lin" valueType="num">
                                      <p:cBhvr>
                                        <p:cTn id="8" dur="500" fill="hold"/>
                                        <p:tgtEl>
                                          <p:spTgt spid="415770"/>
                                        </p:tgtEl>
                                        <p:attrNameLst>
                                          <p:attrName>ppt_h</p:attrName>
                                        </p:attrNameLst>
                                      </p:cBhvr>
                                      <p:tavLst>
                                        <p:tav tm="0">
                                          <p:val>
                                            <p:fltVal val="0"/>
                                          </p:val>
                                        </p:tav>
                                        <p:tav tm="100000">
                                          <p:val>
                                            <p:strVal val="#ppt_h"/>
                                          </p:val>
                                        </p:tav>
                                      </p:tavLst>
                                    </p:anim>
                                    <p:anim calcmode="lin" valueType="num">
                                      <p:cBhvr>
                                        <p:cTn id="9" dur="500" fill="hold"/>
                                        <p:tgtEl>
                                          <p:spTgt spid="415770"/>
                                        </p:tgtEl>
                                        <p:attrNameLst>
                                          <p:attrName>ppt_x</p:attrName>
                                        </p:attrNameLst>
                                      </p:cBhvr>
                                      <p:tavLst>
                                        <p:tav tm="0">
                                          <p:val>
                                            <p:fltVal val="0.5"/>
                                          </p:val>
                                        </p:tav>
                                        <p:tav tm="100000">
                                          <p:val>
                                            <p:strVal val="#ppt_x"/>
                                          </p:val>
                                        </p:tav>
                                      </p:tavLst>
                                    </p:anim>
                                    <p:anim calcmode="lin" valueType="num">
                                      <p:cBhvr>
                                        <p:cTn id="10" dur="500" fill="hold"/>
                                        <p:tgtEl>
                                          <p:spTgt spid="4157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15766"/>
                                        </p:tgtEl>
                                        <p:attrNameLst>
                                          <p:attrName>style.visibility</p:attrName>
                                        </p:attrNameLst>
                                      </p:cBhvr>
                                      <p:to>
                                        <p:strVal val="visible"/>
                                      </p:to>
                                    </p:set>
                                    <p:anim calcmode="lin" valueType="num">
                                      <p:cBhvr>
                                        <p:cTn id="15" dur="500" fill="hold"/>
                                        <p:tgtEl>
                                          <p:spTgt spid="415766"/>
                                        </p:tgtEl>
                                        <p:attrNameLst>
                                          <p:attrName>ppt_w</p:attrName>
                                        </p:attrNameLst>
                                      </p:cBhvr>
                                      <p:tavLst>
                                        <p:tav tm="0">
                                          <p:val>
                                            <p:fltVal val="0"/>
                                          </p:val>
                                        </p:tav>
                                        <p:tav tm="100000">
                                          <p:val>
                                            <p:strVal val="#ppt_w"/>
                                          </p:val>
                                        </p:tav>
                                      </p:tavLst>
                                    </p:anim>
                                    <p:anim calcmode="lin" valueType="num">
                                      <p:cBhvr>
                                        <p:cTn id="16" dur="500" fill="hold"/>
                                        <p:tgtEl>
                                          <p:spTgt spid="415766"/>
                                        </p:tgtEl>
                                        <p:attrNameLst>
                                          <p:attrName>ppt_h</p:attrName>
                                        </p:attrNameLst>
                                      </p:cBhvr>
                                      <p:tavLst>
                                        <p:tav tm="0">
                                          <p:val>
                                            <p:fltVal val="0"/>
                                          </p:val>
                                        </p:tav>
                                        <p:tav tm="100000">
                                          <p:val>
                                            <p:strVal val="#ppt_h"/>
                                          </p:val>
                                        </p:tav>
                                      </p:tavLst>
                                    </p:anim>
                                    <p:anim calcmode="lin" valueType="num">
                                      <p:cBhvr>
                                        <p:cTn id="17" dur="500" fill="hold"/>
                                        <p:tgtEl>
                                          <p:spTgt spid="415766"/>
                                        </p:tgtEl>
                                        <p:attrNameLst>
                                          <p:attrName>ppt_x</p:attrName>
                                        </p:attrNameLst>
                                      </p:cBhvr>
                                      <p:tavLst>
                                        <p:tav tm="0">
                                          <p:val>
                                            <p:fltVal val="0.5"/>
                                          </p:val>
                                        </p:tav>
                                        <p:tav tm="100000">
                                          <p:val>
                                            <p:strVal val="#ppt_x"/>
                                          </p:val>
                                        </p:tav>
                                      </p:tavLst>
                                    </p:anim>
                                    <p:anim calcmode="lin" valueType="num">
                                      <p:cBhvr>
                                        <p:cTn id="18" dur="500" fill="hold"/>
                                        <p:tgtEl>
                                          <p:spTgt spid="41576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15772"/>
                                        </p:tgtEl>
                                        <p:attrNameLst>
                                          <p:attrName>style.visibility</p:attrName>
                                        </p:attrNameLst>
                                      </p:cBhvr>
                                      <p:to>
                                        <p:strVal val="visible"/>
                                      </p:to>
                                    </p:set>
                                    <p:anim calcmode="lin" valueType="num">
                                      <p:cBhvr>
                                        <p:cTn id="23" dur="500" fill="hold"/>
                                        <p:tgtEl>
                                          <p:spTgt spid="415772"/>
                                        </p:tgtEl>
                                        <p:attrNameLst>
                                          <p:attrName>ppt_w</p:attrName>
                                        </p:attrNameLst>
                                      </p:cBhvr>
                                      <p:tavLst>
                                        <p:tav tm="0">
                                          <p:val>
                                            <p:fltVal val="0"/>
                                          </p:val>
                                        </p:tav>
                                        <p:tav tm="100000">
                                          <p:val>
                                            <p:strVal val="#ppt_w"/>
                                          </p:val>
                                        </p:tav>
                                      </p:tavLst>
                                    </p:anim>
                                    <p:anim calcmode="lin" valueType="num">
                                      <p:cBhvr>
                                        <p:cTn id="24" dur="500" fill="hold"/>
                                        <p:tgtEl>
                                          <p:spTgt spid="415772"/>
                                        </p:tgtEl>
                                        <p:attrNameLst>
                                          <p:attrName>ppt_h</p:attrName>
                                        </p:attrNameLst>
                                      </p:cBhvr>
                                      <p:tavLst>
                                        <p:tav tm="0">
                                          <p:val>
                                            <p:fltVal val="0"/>
                                          </p:val>
                                        </p:tav>
                                        <p:tav tm="100000">
                                          <p:val>
                                            <p:strVal val="#ppt_h"/>
                                          </p:val>
                                        </p:tav>
                                      </p:tavLst>
                                    </p:anim>
                                    <p:anim calcmode="lin" valueType="num">
                                      <p:cBhvr>
                                        <p:cTn id="25" dur="500" fill="hold"/>
                                        <p:tgtEl>
                                          <p:spTgt spid="415772"/>
                                        </p:tgtEl>
                                        <p:attrNameLst>
                                          <p:attrName>ppt_x</p:attrName>
                                        </p:attrNameLst>
                                      </p:cBhvr>
                                      <p:tavLst>
                                        <p:tav tm="0">
                                          <p:val>
                                            <p:fltVal val="0.5"/>
                                          </p:val>
                                        </p:tav>
                                        <p:tav tm="100000">
                                          <p:val>
                                            <p:strVal val="#ppt_x"/>
                                          </p:val>
                                        </p:tav>
                                      </p:tavLst>
                                    </p:anim>
                                    <p:anim calcmode="lin" valueType="num">
                                      <p:cBhvr>
                                        <p:cTn id="26" dur="500" fill="hold"/>
                                        <p:tgtEl>
                                          <p:spTgt spid="4157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0" name="Picture 1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630363"/>
            <a:ext cx="5362575" cy="24844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02" name="Rectangle 1026"/>
          <p:cNvSpPr>
            <a:spLocks noChangeArrowheads="1"/>
          </p:cNvSpPr>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7.16. Cálculo del par de una máquina asíncrona I</a:t>
            </a:r>
            <a:endParaRPr lang="es-ES_tradnl" altLang="es-ES" sz="4000" b="0">
              <a:latin typeface="Tahoma" pitchFamily="34" charset="0"/>
            </a:endParaRPr>
          </a:p>
        </p:txBody>
      </p:sp>
      <p:grpSp>
        <p:nvGrpSpPr>
          <p:cNvPr id="409646" name="Group 1070"/>
          <p:cNvGrpSpPr>
            <a:grpSpLocks/>
          </p:cNvGrpSpPr>
          <p:nvPr/>
        </p:nvGrpSpPr>
        <p:grpSpPr bwMode="auto">
          <a:xfrm>
            <a:off x="933450" y="1414463"/>
            <a:ext cx="7829550" cy="2867025"/>
            <a:chOff x="588" y="891"/>
            <a:chExt cx="4932" cy="1806"/>
          </a:xfrm>
        </p:grpSpPr>
        <p:grpSp>
          <p:nvGrpSpPr>
            <p:cNvPr id="409629" name="Group 1053"/>
            <p:cNvGrpSpPr>
              <a:grpSpLocks/>
            </p:cNvGrpSpPr>
            <p:nvPr/>
          </p:nvGrpSpPr>
          <p:grpSpPr bwMode="auto">
            <a:xfrm>
              <a:off x="588" y="891"/>
              <a:ext cx="1492" cy="1806"/>
              <a:chOff x="588" y="891"/>
              <a:chExt cx="1492" cy="1806"/>
            </a:xfrm>
          </p:grpSpPr>
          <p:sp>
            <p:nvSpPr>
              <p:cNvPr id="409625" name="AutoShape 1049"/>
              <p:cNvSpPr>
                <a:spLocks noChangeArrowheads="1"/>
              </p:cNvSpPr>
              <p:nvPr/>
            </p:nvSpPr>
            <p:spPr bwMode="auto">
              <a:xfrm>
                <a:off x="588" y="891"/>
                <a:ext cx="1392" cy="144"/>
              </a:xfrm>
              <a:prstGeom prst="leftArrow">
                <a:avLst>
                  <a:gd name="adj1" fmla="val 27778"/>
                  <a:gd name="adj2" fmla="val 113897"/>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09626" name="AutoShape 1050"/>
              <p:cNvSpPr>
                <a:spLocks noChangeArrowheads="1"/>
              </p:cNvSpPr>
              <p:nvPr/>
            </p:nvSpPr>
            <p:spPr bwMode="auto">
              <a:xfrm>
                <a:off x="594" y="2553"/>
                <a:ext cx="1392" cy="144"/>
              </a:xfrm>
              <a:prstGeom prst="leftArrow">
                <a:avLst>
                  <a:gd name="adj1" fmla="val 27778"/>
                  <a:gd name="adj2" fmla="val 113897"/>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09628" name="Freeform 1052"/>
              <p:cNvSpPr>
                <a:spLocks/>
              </p:cNvSpPr>
              <p:nvPr/>
            </p:nvSpPr>
            <p:spPr bwMode="auto">
              <a:xfrm>
                <a:off x="1952" y="960"/>
                <a:ext cx="128" cy="1680"/>
              </a:xfrm>
              <a:custGeom>
                <a:avLst/>
                <a:gdLst>
                  <a:gd name="T0" fmla="*/ 16 w 128"/>
                  <a:gd name="T1" fmla="*/ 0 h 1680"/>
                  <a:gd name="T2" fmla="*/ 16 w 128"/>
                  <a:gd name="T3" fmla="*/ 480 h 1680"/>
                  <a:gd name="T4" fmla="*/ 64 w 128"/>
                  <a:gd name="T5" fmla="*/ 528 h 1680"/>
                  <a:gd name="T6" fmla="*/ 112 w 128"/>
                  <a:gd name="T7" fmla="*/ 624 h 1680"/>
                  <a:gd name="T8" fmla="*/ 112 w 128"/>
                  <a:gd name="T9" fmla="*/ 1248 h 1680"/>
                  <a:gd name="T10" fmla="*/ 16 w 128"/>
                  <a:gd name="T11" fmla="*/ 1296 h 1680"/>
                  <a:gd name="T12" fmla="*/ 16 w 128"/>
                  <a:gd name="T13" fmla="*/ 1680 h 1680"/>
                </a:gdLst>
                <a:ahLst/>
                <a:cxnLst>
                  <a:cxn ang="0">
                    <a:pos x="T0" y="T1"/>
                  </a:cxn>
                  <a:cxn ang="0">
                    <a:pos x="T2" y="T3"/>
                  </a:cxn>
                  <a:cxn ang="0">
                    <a:pos x="T4" y="T5"/>
                  </a:cxn>
                  <a:cxn ang="0">
                    <a:pos x="T6" y="T7"/>
                  </a:cxn>
                  <a:cxn ang="0">
                    <a:pos x="T8" y="T9"/>
                  </a:cxn>
                  <a:cxn ang="0">
                    <a:pos x="T10" y="T11"/>
                  </a:cxn>
                  <a:cxn ang="0">
                    <a:pos x="T12" y="T13"/>
                  </a:cxn>
                </a:cxnLst>
                <a:rect l="0" t="0" r="r" b="b"/>
                <a:pathLst>
                  <a:path w="128" h="1680">
                    <a:moveTo>
                      <a:pt x="16" y="0"/>
                    </a:moveTo>
                    <a:cubicBezTo>
                      <a:pt x="12" y="196"/>
                      <a:pt x="8" y="392"/>
                      <a:pt x="16" y="480"/>
                    </a:cubicBezTo>
                    <a:cubicBezTo>
                      <a:pt x="24" y="568"/>
                      <a:pt x="48" y="504"/>
                      <a:pt x="64" y="528"/>
                    </a:cubicBezTo>
                    <a:cubicBezTo>
                      <a:pt x="80" y="552"/>
                      <a:pt x="104" y="504"/>
                      <a:pt x="112" y="624"/>
                    </a:cubicBezTo>
                    <a:cubicBezTo>
                      <a:pt x="120" y="744"/>
                      <a:pt x="128" y="1136"/>
                      <a:pt x="112" y="1248"/>
                    </a:cubicBezTo>
                    <a:cubicBezTo>
                      <a:pt x="96" y="1360"/>
                      <a:pt x="32" y="1224"/>
                      <a:pt x="16" y="1296"/>
                    </a:cubicBezTo>
                    <a:cubicBezTo>
                      <a:pt x="0" y="1368"/>
                      <a:pt x="8" y="1524"/>
                      <a:pt x="16" y="1680"/>
                    </a:cubicBezTo>
                  </a:path>
                </a:pathLst>
              </a:custGeom>
              <a:noFill/>
              <a:ln w="34925" cap="flat" cmpd="sng">
                <a:solidFill>
                  <a:srgbClr val="FF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spAutoFit/>
              </a:bodyPr>
              <a:lstStyle/>
              <a:p>
                <a:endParaRPr lang="es-ES"/>
              </a:p>
            </p:txBody>
          </p:sp>
        </p:grpSp>
        <p:sp>
          <p:nvSpPr>
            <p:cNvPr id="409632" name="AutoShape 1056"/>
            <p:cNvSpPr>
              <a:spLocks noChangeArrowheads="1"/>
            </p:cNvSpPr>
            <p:nvPr/>
          </p:nvSpPr>
          <p:spPr bwMode="auto">
            <a:xfrm>
              <a:off x="3552" y="1680"/>
              <a:ext cx="480" cy="288"/>
            </a:xfrm>
            <a:prstGeom prst="rightArrow">
              <a:avLst>
                <a:gd name="adj1" fmla="val 50000"/>
                <a:gd name="adj2" fmla="val 61111"/>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9634" name="Text Box 1058"/>
            <p:cNvSpPr txBox="1">
              <a:spLocks noChangeArrowheads="1"/>
            </p:cNvSpPr>
            <p:nvPr/>
          </p:nvSpPr>
          <p:spPr bwMode="auto">
            <a:xfrm>
              <a:off x="4176" y="1488"/>
              <a:ext cx="1344" cy="75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800">
                  <a:effectLst>
                    <a:outerShdw blurRad="38100" dist="38100" dir="2700000" algn="tl">
                      <a:srgbClr val="000000"/>
                    </a:outerShdw>
                  </a:effectLst>
                </a:rPr>
                <a:t>CALCULANDO EL EQUIVALENTE THEVENIN ENTRE</a:t>
              </a:r>
              <a:r>
                <a:rPr lang="es-ES_tradnl" altLang="es-ES" sz="1700">
                  <a:effectLst>
                    <a:outerShdw blurRad="38100" dist="38100" dir="2700000" algn="tl">
                      <a:srgbClr val="000000"/>
                    </a:outerShdw>
                  </a:effectLst>
                </a:rPr>
                <a:t> A y B</a:t>
              </a:r>
            </a:p>
          </p:txBody>
        </p:sp>
      </p:grpSp>
      <p:sp>
        <p:nvSpPr>
          <p:cNvPr id="409637" name="AutoShape 1061"/>
          <p:cNvSpPr>
            <a:spLocks noChangeArrowheads="1"/>
          </p:cNvSpPr>
          <p:nvPr/>
        </p:nvSpPr>
        <p:spPr bwMode="auto">
          <a:xfrm rot="5400000">
            <a:off x="7315200" y="3810000"/>
            <a:ext cx="762000" cy="457200"/>
          </a:xfrm>
          <a:prstGeom prst="rightArrow">
            <a:avLst>
              <a:gd name="adj1" fmla="val 50000"/>
              <a:gd name="adj2" fmla="val 61111"/>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9638" name="AutoShape 1062"/>
          <p:cNvSpPr>
            <a:spLocks noChangeArrowheads="1"/>
          </p:cNvSpPr>
          <p:nvPr/>
        </p:nvSpPr>
        <p:spPr bwMode="auto">
          <a:xfrm rot="-10800000">
            <a:off x="5638800" y="5334000"/>
            <a:ext cx="762000" cy="457200"/>
          </a:xfrm>
          <a:prstGeom prst="rightArrow">
            <a:avLst>
              <a:gd name="adj1" fmla="val 50000"/>
              <a:gd name="adj2" fmla="val 61111"/>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09639" name="Text Box 1063"/>
          <p:cNvSpPr txBox="1">
            <a:spLocks noChangeArrowheads="1"/>
          </p:cNvSpPr>
          <p:nvPr/>
        </p:nvSpPr>
        <p:spPr bwMode="auto">
          <a:xfrm>
            <a:off x="762000" y="2971800"/>
            <a:ext cx="2133600" cy="609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700">
                <a:solidFill>
                  <a:schemeClr val="accent2"/>
                </a:solidFill>
                <a:effectLst>
                  <a:outerShdw blurRad="38100" dist="38100" dir="2700000" algn="tl">
                    <a:srgbClr val="000000"/>
                  </a:outerShdw>
                </a:effectLst>
              </a:rPr>
              <a:t>Se puede despreciar R</a:t>
            </a:r>
            <a:r>
              <a:rPr lang="es-ES_tradnl" altLang="es-ES" sz="1700" baseline="-25000">
                <a:solidFill>
                  <a:schemeClr val="accent2"/>
                </a:solidFill>
                <a:effectLst>
                  <a:outerShdw blurRad="38100" dist="38100" dir="2700000" algn="tl">
                    <a:srgbClr val="000000"/>
                  </a:outerShdw>
                </a:effectLst>
              </a:rPr>
              <a:t>fe</a:t>
            </a:r>
          </a:p>
        </p:txBody>
      </p:sp>
      <p:pic>
        <p:nvPicPr>
          <p:cNvPr id="409640" name="Picture 1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5" y="4294188"/>
            <a:ext cx="5373688" cy="24876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9645" name="Group 1069"/>
          <p:cNvGrpSpPr>
            <a:grpSpLocks/>
          </p:cNvGrpSpPr>
          <p:nvPr/>
        </p:nvGrpSpPr>
        <p:grpSpPr bwMode="auto">
          <a:xfrm>
            <a:off x="6248400" y="4648200"/>
            <a:ext cx="2522538" cy="798513"/>
            <a:chOff x="3936" y="2928"/>
            <a:chExt cx="1589" cy="503"/>
          </a:xfrm>
        </p:grpSpPr>
        <p:pic>
          <p:nvPicPr>
            <p:cNvPr id="409614" name="Picture 1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2928"/>
              <a:ext cx="1589" cy="5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1" name="Line 1065"/>
            <p:cNvSpPr>
              <a:spLocks noChangeShapeType="1"/>
            </p:cNvSpPr>
            <p:nvPr/>
          </p:nvSpPr>
          <p:spPr bwMode="auto">
            <a:xfrm>
              <a:off x="3984" y="3264"/>
              <a:ext cx="192"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09642" name="Line 1066"/>
            <p:cNvSpPr>
              <a:spLocks noChangeShapeType="1"/>
            </p:cNvSpPr>
            <p:nvPr/>
          </p:nvSpPr>
          <p:spPr bwMode="auto">
            <a:xfrm>
              <a:off x="4665" y="3120"/>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409644" name="Group 1068"/>
          <p:cNvGrpSpPr>
            <a:grpSpLocks/>
          </p:cNvGrpSpPr>
          <p:nvPr/>
        </p:nvGrpSpPr>
        <p:grpSpPr bwMode="auto">
          <a:xfrm>
            <a:off x="6316663" y="5715000"/>
            <a:ext cx="2454275" cy="776288"/>
            <a:chOff x="3979" y="3600"/>
            <a:chExt cx="1546" cy="489"/>
          </a:xfrm>
        </p:grpSpPr>
        <p:pic>
          <p:nvPicPr>
            <p:cNvPr id="409622" name="Picture 10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 y="3600"/>
              <a:ext cx="1546" cy="48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3" name="Line 1067"/>
            <p:cNvSpPr>
              <a:spLocks noChangeShapeType="1"/>
            </p:cNvSpPr>
            <p:nvPr/>
          </p:nvSpPr>
          <p:spPr bwMode="auto">
            <a:xfrm>
              <a:off x="4008" y="391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09646"/>
                                        </p:tgtEl>
                                        <p:attrNameLst>
                                          <p:attrName>style.visibility</p:attrName>
                                        </p:attrNameLst>
                                      </p:cBhvr>
                                      <p:to>
                                        <p:strVal val="visible"/>
                                      </p:to>
                                    </p:set>
                                    <p:anim calcmode="lin" valueType="num">
                                      <p:cBhvr>
                                        <p:cTn id="7" dur="500" fill="hold"/>
                                        <p:tgtEl>
                                          <p:spTgt spid="409646"/>
                                        </p:tgtEl>
                                        <p:attrNameLst>
                                          <p:attrName>ppt_w</p:attrName>
                                        </p:attrNameLst>
                                      </p:cBhvr>
                                      <p:tavLst>
                                        <p:tav tm="0">
                                          <p:val>
                                            <p:fltVal val="0"/>
                                          </p:val>
                                        </p:tav>
                                        <p:tav tm="100000">
                                          <p:val>
                                            <p:strVal val="#ppt_w"/>
                                          </p:val>
                                        </p:tav>
                                      </p:tavLst>
                                    </p:anim>
                                    <p:anim calcmode="lin" valueType="num">
                                      <p:cBhvr>
                                        <p:cTn id="8" dur="500" fill="hold"/>
                                        <p:tgtEl>
                                          <p:spTgt spid="409646"/>
                                        </p:tgtEl>
                                        <p:attrNameLst>
                                          <p:attrName>ppt_h</p:attrName>
                                        </p:attrNameLst>
                                      </p:cBhvr>
                                      <p:tavLst>
                                        <p:tav tm="0">
                                          <p:val>
                                            <p:fltVal val="0"/>
                                          </p:val>
                                        </p:tav>
                                        <p:tav tm="100000">
                                          <p:val>
                                            <p:strVal val="#ppt_h"/>
                                          </p:val>
                                        </p:tav>
                                      </p:tavLst>
                                    </p:anim>
                                    <p:anim calcmode="lin" valueType="num">
                                      <p:cBhvr>
                                        <p:cTn id="9" dur="500" fill="hold"/>
                                        <p:tgtEl>
                                          <p:spTgt spid="409646"/>
                                        </p:tgtEl>
                                        <p:attrNameLst>
                                          <p:attrName>ppt_x</p:attrName>
                                        </p:attrNameLst>
                                      </p:cBhvr>
                                      <p:tavLst>
                                        <p:tav tm="0">
                                          <p:val>
                                            <p:fltVal val="0.5"/>
                                          </p:val>
                                        </p:tav>
                                        <p:tav tm="100000">
                                          <p:val>
                                            <p:strVal val="#ppt_x"/>
                                          </p:val>
                                        </p:tav>
                                      </p:tavLst>
                                    </p:anim>
                                    <p:anim calcmode="lin" valueType="num">
                                      <p:cBhvr>
                                        <p:cTn id="10" dur="500" fill="hold"/>
                                        <p:tgtEl>
                                          <p:spTgt spid="4096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09637"/>
                                        </p:tgtEl>
                                        <p:attrNameLst>
                                          <p:attrName>style.visibility</p:attrName>
                                        </p:attrNameLst>
                                      </p:cBhvr>
                                      <p:to>
                                        <p:strVal val="visible"/>
                                      </p:to>
                                    </p:set>
                                    <p:animEffect transition="in" filter="dissolve">
                                      <p:cBhvr>
                                        <p:cTn id="15" dur="500"/>
                                        <p:tgtEl>
                                          <p:spTgt spid="409637"/>
                                        </p:tgtEl>
                                      </p:cBhvr>
                                    </p:animEffect>
                                  </p:childTnLst>
                                </p:cTn>
                              </p:par>
                            </p:childTnLst>
                          </p:cTn>
                        </p:par>
                        <p:par>
                          <p:cTn id="16" fill="hold" nodeType="afterGroup">
                            <p:stCondLst>
                              <p:cond delay="500"/>
                            </p:stCondLst>
                            <p:childTnLst>
                              <p:par>
                                <p:cTn id="17" presetID="2" presetClass="entr" presetSubtype="8" fill="hold" nodeType="afterEffect">
                                  <p:stCondLst>
                                    <p:cond delay="0"/>
                                  </p:stCondLst>
                                  <p:childTnLst>
                                    <p:set>
                                      <p:cBhvr>
                                        <p:cTn id="18" dur="1" fill="hold">
                                          <p:stCondLst>
                                            <p:cond delay="0"/>
                                          </p:stCondLst>
                                        </p:cTn>
                                        <p:tgtEl>
                                          <p:spTgt spid="409645"/>
                                        </p:tgtEl>
                                        <p:attrNameLst>
                                          <p:attrName>style.visibility</p:attrName>
                                        </p:attrNameLst>
                                      </p:cBhvr>
                                      <p:to>
                                        <p:strVal val="visible"/>
                                      </p:to>
                                    </p:set>
                                    <p:anim calcmode="lin" valueType="num">
                                      <p:cBhvr additive="base">
                                        <p:cTn id="19" dur="500" fill="hold"/>
                                        <p:tgtEl>
                                          <p:spTgt spid="409645"/>
                                        </p:tgtEl>
                                        <p:attrNameLst>
                                          <p:attrName>ppt_x</p:attrName>
                                        </p:attrNameLst>
                                      </p:cBhvr>
                                      <p:tavLst>
                                        <p:tav tm="0">
                                          <p:val>
                                            <p:strVal val="0-#ppt_w/2"/>
                                          </p:val>
                                        </p:tav>
                                        <p:tav tm="100000">
                                          <p:val>
                                            <p:strVal val="#ppt_x"/>
                                          </p:val>
                                        </p:tav>
                                      </p:tavLst>
                                    </p:anim>
                                    <p:anim calcmode="lin" valueType="num">
                                      <p:cBhvr additive="base">
                                        <p:cTn id="20" dur="500" fill="hold"/>
                                        <p:tgtEl>
                                          <p:spTgt spid="40964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2" presetClass="entr" presetSubtype="8" fill="hold" nodeType="afterEffect">
                                  <p:stCondLst>
                                    <p:cond delay="0"/>
                                  </p:stCondLst>
                                  <p:childTnLst>
                                    <p:set>
                                      <p:cBhvr>
                                        <p:cTn id="23" dur="1" fill="hold">
                                          <p:stCondLst>
                                            <p:cond delay="0"/>
                                          </p:stCondLst>
                                        </p:cTn>
                                        <p:tgtEl>
                                          <p:spTgt spid="409644"/>
                                        </p:tgtEl>
                                        <p:attrNameLst>
                                          <p:attrName>style.visibility</p:attrName>
                                        </p:attrNameLst>
                                      </p:cBhvr>
                                      <p:to>
                                        <p:strVal val="visible"/>
                                      </p:to>
                                    </p:set>
                                    <p:anim calcmode="lin" valueType="num">
                                      <p:cBhvr additive="base">
                                        <p:cTn id="24" dur="500" fill="hold"/>
                                        <p:tgtEl>
                                          <p:spTgt spid="409644"/>
                                        </p:tgtEl>
                                        <p:attrNameLst>
                                          <p:attrName>ppt_x</p:attrName>
                                        </p:attrNameLst>
                                      </p:cBhvr>
                                      <p:tavLst>
                                        <p:tav tm="0">
                                          <p:val>
                                            <p:strVal val="0-#ppt_w/2"/>
                                          </p:val>
                                        </p:tav>
                                        <p:tav tm="100000">
                                          <p:val>
                                            <p:strVal val="#ppt_x"/>
                                          </p:val>
                                        </p:tav>
                                      </p:tavLst>
                                    </p:anim>
                                    <p:anim calcmode="lin" valueType="num">
                                      <p:cBhvr additive="base">
                                        <p:cTn id="25" dur="500" fill="hold"/>
                                        <p:tgtEl>
                                          <p:spTgt spid="40964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9638"/>
                                        </p:tgtEl>
                                        <p:attrNameLst>
                                          <p:attrName>style.visibility</p:attrName>
                                        </p:attrNameLst>
                                      </p:cBhvr>
                                      <p:to>
                                        <p:strVal val="visible"/>
                                      </p:to>
                                    </p:set>
                                    <p:anim calcmode="lin" valueType="num">
                                      <p:cBhvr additive="base">
                                        <p:cTn id="30" dur="500" fill="hold"/>
                                        <p:tgtEl>
                                          <p:spTgt spid="409638"/>
                                        </p:tgtEl>
                                        <p:attrNameLst>
                                          <p:attrName>ppt_x</p:attrName>
                                        </p:attrNameLst>
                                      </p:cBhvr>
                                      <p:tavLst>
                                        <p:tav tm="0">
                                          <p:val>
                                            <p:strVal val="0-#ppt_w/2"/>
                                          </p:val>
                                        </p:tav>
                                        <p:tav tm="100000">
                                          <p:val>
                                            <p:strVal val="#ppt_x"/>
                                          </p:val>
                                        </p:tav>
                                      </p:tavLst>
                                    </p:anim>
                                    <p:anim calcmode="lin" valueType="num">
                                      <p:cBhvr additive="base">
                                        <p:cTn id="31" dur="500" fill="hold"/>
                                        <p:tgtEl>
                                          <p:spTgt spid="409638"/>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2" presetClass="entr" presetSubtype="8" fill="hold" nodeType="afterEffect">
                                  <p:stCondLst>
                                    <p:cond delay="0"/>
                                  </p:stCondLst>
                                  <p:childTnLst>
                                    <p:set>
                                      <p:cBhvr>
                                        <p:cTn id="34" dur="1" fill="hold">
                                          <p:stCondLst>
                                            <p:cond delay="0"/>
                                          </p:stCondLst>
                                        </p:cTn>
                                        <p:tgtEl>
                                          <p:spTgt spid="409640"/>
                                        </p:tgtEl>
                                        <p:attrNameLst>
                                          <p:attrName>style.visibility</p:attrName>
                                        </p:attrNameLst>
                                      </p:cBhvr>
                                      <p:to>
                                        <p:strVal val="visible"/>
                                      </p:to>
                                    </p:set>
                                    <p:anim calcmode="lin" valueType="num">
                                      <p:cBhvr additive="base">
                                        <p:cTn id="35" dur="500" fill="hold"/>
                                        <p:tgtEl>
                                          <p:spTgt spid="409640"/>
                                        </p:tgtEl>
                                        <p:attrNameLst>
                                          <p:attrName>ppt_x</p:attrName>
                                        </p:attrNameLst>
                                      </p:cBhvr>
                                      <p:tavLst>
                                        <p:tav tm="0">
                                          <p:val>
                                            <p:strVal val="0-#ppt_w/2"/>
                                          </p:val>
                                        </p:tav>
                                        <p:tav tm="100000">
                                          <p:val>
                                            <p:strVal val="#ppt_x"/>
                                          </p:val>
                                        </p:tav>
                                      </p:tavLst>
                                    </p:anim>
                                    <p:anim calcmode="lin" valueType="num">
                                      <p:cBhvr additive="base">
                                        <p:cTn id="36" dur="500" fill="hold"/>
                                        <p:tgtEl>
                                          <p:spTgt spid="4096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7" grpId="0" animBg="1"/>
      <p:bldP spid="4096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66" name="Group 2054"/>
          <p:cNvGrpSpPr>
            <a:grpSpLocks/>
          </p:cNvGrpSpPr>
          <p:nvPr/>
        </p:nvGrpSpPr>
        <p:grpSpPr bwMode="auto">
          <a:xfrm>
            <a:off x="609600" y="1838325"/>
            <a:ext cx="4800600" cy="3038475"/>
            <a:chOff x="288" y="864"/>
            <a:chExt cx="3024" cy="1914"/>
          </a:xfrm>
        </p:grpSpPr>
        <p:sp>
          <p:nvSpPr>
            <p:cNvPr id="450565" name="Rectangle 2053"/>
            <p:cNvSpPr>
              <a:spLocks noChangeArrowheads="1"/>
            </p:cNvSpPr>
            <p:nvPr/>
          </p:nvSpPr>
          <p:spPr bwMode="auto">
            <a:xfrm>
              <a:off x="288" y="864"/>
              <a:ext cx="3016" cy="1904"/>
            </a:xfrm>
            <a:prstGeom prst="rect">
              <a:avLst/>
            </a:prstGeom>
            <a:solidFill>
              <a:schemeClr val="tx1"/>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50564" name="Picture 2052" descr="C:\Mis documentos\CLASE\Anillos rozant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864"/>
              <a:ext cx="3024" cy="19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0568" name="Group 2056"/>
          <p:cNvGrpSpPr>
            <a:grpSpLocks/>
          </p:cNvGrpSpPr>
          <p:nvPr/>
        </p:nvGrpSpPr>
        <p:grpSpPr bwMode="auto">
          <a:xfrm>
            <a:off x="4932363" y="3303588"/>
            <a:ext cx="3602037" cy="3249612"/>
            <a:chOff x="3072" y="2064"/>
            <a:chExt cx="2269" cy="2047"/>
          </a:xfrm>
        </p:grpSpPr>
        <p:sp>
          <p:nvSpPr>
            <p:cNvPr id="450567" name="Rectangle 2055"/>
            <p:cNvSpPr>
              <a:spLocks noChangeArrowheads="1"/>
            </p:cNvSpPr>
            <p:nvPr/>
          </p:nvSpPr>
          <p:spPr bwMode="auto">
            <a:xfrm>
              <a:off x="3072" y="2064"/>
              <a:ext cx="2264" cy="2040"/>
            </a:xfrm>
            <a:prstGeom prst="rect">
              <a:avLst/>
            </a:prstGeom>
            <a:solidFill>
              <a:schemeClr val="tx1"/>
            </a:solidFill>
            <a:ln w="9525">
              <a:miter lim="800000"/>
              <a:headEnd/>
              <a:tailEnd/>
            </a:ln>
            <a:effectLst/>
            <a:scene3d>
              <a:camera prst="legacyObliqueTopRight"/>
              <a:lightRig rig="legacyFlat3" dir="b"/>
            </a:scene3d>
            <a:sp3d extrusionH="303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50563" name="Picture 2051" descr="C:\Mis documentos\CLASE\Rotor anillos rozante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64"/>
              <a:ext cx="2269" cy="2047"/>
            </a:xfrm>
            <a:prstGeom prst="rect">
              <a:avLst/>
            </a:prstGeom>
            <a:noFill/>
            <a:extLst>
              <a:ext uri="{909E8E84-426E-40DD-AFC4-6F175D3DCCD1}">
                <a14:hiddenFill xmlns:a14="http://schemas.microsoft.com/office/drawing/2010/main">
                  <a:solidFill>
                    <a:srgbClr val="FFFFFF"/>
                  </a:solidFill>
                </a14:hiddenFill>
              </a:ext>
            </a:extLst>
          </p:spPr>
        </p:pic>
      </p:grpSp>
      <p:sp>
        <p:nvSpPr>
          <p:cNvPr id="450569" name="Rectangle 2057"/>
          <p:cNvSpPr>
            <a:spLocks noChangeArrowheads="1"/>
          </p:cNvSpPr>
          <p:nvPr/>
        </p:nvSpPr>
        <p:spPr bwMode="auto">
          <a:xfrm>
            <a:off x="1219200" y="304800"/>
            <a:ext cx="68580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s-ES_tradnl" altLang="es-ES" sz="4700">
                <a:solidFill>
                  <a:schemeClr val="tx2"/>
                </a:solidFill>
                <a:effectLst>
                  <a:outerShdw blurRad="38100" dist="38100" dir="2700000" algn="tl">
                    <a:srgbClr val="000000"/>
                  </a:outerShdw>
                </a:effectLst>
                <a:latin typeface="Tahoma" pitchFamily="34" charset="0"/>
              </a:rPr>
              <a:t>7.2.1 Rotor bobinado: anillos rozantes </a:t>
            </a:r>
            <a:endParaRPr lang="es-ES_tradnl" altLang="es-ES" sz="4700" b="0">
              <a:solidFill>
                <a:schemeClr val="tx2"/>
              </a:solidFill>
              <a:effectLst>
                <a:outerShdw blurRad="38100" dist="38100" dir="2700000" algn="tl">
                  <a:srgbClr val="000000"/>
                </a:outerShdw>
              </a:effectLst>
              <a:latin typeface="Arial" charset="0"/>
            </a:endParaRPr>
          </a:p>
        </p:txBody>
      </p:sp>
      <p:sp>
        <p:nvSpPr>
          <p:cNvPr id="450570" name="Text Box 2058"/>
          <p:cNvSpPr txBox="1">
            <a:spLocks noChangeArrowheads="1"/>
          </p:cNvSpPr>
          <p:nvPr/>
        </p:nvSpPr>
        <p:spPr bwMode="auto">
          <a:xfrm>
            <a:off x="1219200" y="5699125"/>
            <a:ext cx="143192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effectLst>
                  <a:outerShdw blurRad="38100" dist="38100" dir="2700000" algn="tl">
                    <a:srgbClr val="000000"/>
                  </a:outerShdw>
                </a:effectLst>
              </a:rPr>
              <a:t>Escobillas</a:t>
            </a:r>
            <a:endParaRPr lang="es-ES_tradnl" altLang="es-ES" sz="1600">
              <a:effectLst>
                <a:outerShdw blurRad="38100" dist="38100" dir="2700000" algn="tl">
                  <a:srgbClr val="000000"/>
                </a:outerShdw>
              </a:effectLst>
            </a:endParaRPr>
          </a:p>
        </p:txBody>
      </p:sp>
      <p:sp>
        <p:nvSpPr>
          <p:cNvPr id="450571" name="Text Box 2059"/>
          <p:cNvSpPr txBox="1">
            <a:spLocks noChangeArrowheads="1"/>
          </p:cNvSpPr>
          <p:nvPr/>
        </p:nvSpPr>
        <p:spPr bwMode="auto">
          <a:xfrm>
            <a:off x="4953000" y="3429000"/>
            <a:ext cx="13716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solidFill>
                  <a:schemeClr val="accent2"/>
                </a:solidFill>
                <a:effectLst>
                  <a:outerShdw blurRad="38100" dist="38100" dir="2700000" algn="tl">
                    <a:srgbClr val="000000"/>
                  </a:outerShdw>
                </a:effectLst>
              </a:rPr>
              <a:t>Anillos rozantes</a:t>
            </a:r>
            <a:endParaRPr lang="es-ES_tradnl" altLang="es-ES" sz="1600">
              <a:effectLst>
                <a:outerShdw blurRad="38100" dist="38100" dir="2700000" algn="tl">
                  <a:srgbClr val="000000"/>
                </a:outerShdw>
              </a:effectLst>
            </a:endParaRPr>
          </a:p>
        </p:txBody>
      </p:sp>
      <p:sp>
        <p:nvSpPr>
          <p:cNvPr id="450572" name="AutoShape 2060"/>
          <p:cNvSpPr>
            <a:spLocks noChangeArrowheads="1"/>
          </p:cNvSpPr>
          <p:nvPr/>
        </p:nvSpPr>
        <p:spPr bwMode="auto">
          <a:xfrm>
            <a:off x="5334000" y="4127500"/>
            <a:ext cx="533400" cy="1054100"/>
          </a:xfrm>
          <a:prstGeom prst="downArrow">
            <a:avLst>
              <a:gd name="adj1" fmla="val 50000"/>
              <a:gd name="adj2" fmla="val 54894"/>
            </a:avLst>
          </a:prstGeom>
          <a:solidFill>
            <a:schemeClr val="accent2"/>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50573" name="AutoShape 2061"/>
          <p:cNvSpPr>
            <a:spLocks noChangeArrowheads="1"/>
          </p:cNvSpPr>
          <p:nvPr/>
        </p:nvSpPr>
        <p:spPr bwMode="auto">
          <a:xfrm>
            <a:off x="1663700" y="4724400"/>
            <a:ext cx="533400" cy="990600"/>
          </a:xfrm>
          <a:prstGeom prst="upArrow">
            <a:avLst>
              <a:gd name="adj1" fmla="val 50000"/>
              <a:gd name="adj2" fmla="val 46429"/>
            </a:avLst>
          </a:prstGeom>
          <a:gradFill rotWithShape="0">
            <a:gsLst>
              <a:gs pos="0">
                <a:schemeClr val="tx1">
                  <a:gamma/>
                  <a:shade val="46275"/>
                  <a:invGamma/>
                </a:schemeClr>
              </a:gs>
              <a:gs pos="100000">
                <a:schemeClr val="tx1"/>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50574" name="Text Box 2062"/>
          <p:cNvSpPr txBox="1">
            <a:spLocks noChangeArrowheads="1"/>
          </p:cNvSpPr>
          <p:nvPr/>
        </p:nvSpPr>
        <p:spPr bwMode="auto">
          <a:xfrm>
            <a:off x="762000" y="2286000"/>
            <a:ext cx="13716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solidFill>
                  <a:schemeClr val="bg2"/>
                </a:solidFill>
                <a:effectLst/>
              </a:rPr>
              <a:t>Anillos rozantes</a:t>
            </a:r>
            <a:endParaRPr lang="es-ES_tradnl" altLang="es-ES" sz="1600">
              <a:effectLst>
                <a:outerShdw blurRad="38100" dist="38100" dir="2700000" algn="tl">
                  <a:srgbClr val="000000"/>
                </a:outerShdw>
              </a:effectLst>
            </a:endParaRPr>
          </a:p>
        </p:txBody>
      </p:sp>
      <p:sp>
        <p:nvSpPr>
          <p:cNvPr id="450575" name="AutoShape 2063"/>
          <p:cNvSpPr>
            <a:spLocks noChangeArrowheads="1"/>
          </p:cNvSpPr>
          <p:nvPr/>
        </p:nvSpPr>
        <p:spPr bwMode="auto">
          <a:xfrm>
            <a:off x="1219200" y="2971800"/>
            <a:ext cx="533400" cy="685800"/>
          </a:xfrm>
          <a:prstGeom prst="downArrow">
            <a:avLst>
              <a:gd name="adj1" fmla="val 50000"/>
              <a:gd name="adj2" fmla="val 39286"/>
            </a:avLst>
          </a:prstGeom>
          <a:gradFill rotWithShape="0">
            <a:gsLst>
              <a:gs pos="0">
                <a:schemeClr val="tx1">
                  <a:gamma/>
                  <a:shade val="46275"/>
                  <a:invGamma/>
                </a:schemeClr>
              </a:gs>
              <a:gs pos="100000">
                <a:schemeClr val="tx1"/>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50576" name="Text Box 2064"/>
          <p:cNvSpPr txBox="1">
            <a:spLocks noChangeArrowheads="1"/>
          </p:cNvSpPr>
          <p:nvPr/>
        </p:nvSpPr>
        <p:spPr bwMode="auto">
          <a:xfrm>
            <a:off x="5562600" y="1712913"/>
            <a:ext cx="2895600" cy="14652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800">
                <a:effectLst>
                  <a:outerShdw blurRad="38100" dist="38100" dir="2700000" algn="tl">
                    <a:srgbClr val="000000"/>
                  </a:outerShdw>
                </a:effectLst>
              </a:rPr>
              <a:t>El rotor se cierra en cortocircuito desde el exterior a través de unas escobillas y anillos rozantes</a:t>
            </a:r>
            <a:endParaRPr lang="es-ES_tradnl" altLang="es-ES" sz="1600">
              <a:effectLst>
                <a:outerShdw blurRad="38100" dist="38100" dir="2700000" algn="tl">
                  <a:srgbClr val="000000"/>
                </a:outerShdw>
              </a:effectLst>
            </a:endParaRPr>
          </a:p>
        </p:txBody>
      </p:sp>
      <p:sp>
        <p:nvSpPr>
          <p:cNvPr id="450577" name="Text Box 2065"/>
          <p:cNvSpPr txBox="1">
            <a:spLocks noChangeArrowheads="1"/>
          </p:cNvSpPr>
          <p:nvPr/>
        </p:nvSpPr>
        <p:spPr bwMode="auto">
          <a:xfrm>
            <a:off x="6019800" y="6096000"/>
            <a:ext cx="245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000">
                <a:effectLst>
                  <a:outerShdw blurRad="38100" dist="38100" dir="2700000" algn="tl">
                    <a:srgbClr val="000000"/>
                  </a:outerShdw>
                </a:effectLst>
                <a:sym typeface="Symbol" pitchFamily="18" charset="2"/>
              </a:rPr>
              <a:t></a:t>
            </a:r>
            <a:r>
              <a:rPr lang="es-ES_tradnl" altLang="es-ES" sz="1000">
                <a:effectLst>
                  <a:outerShdw blurRad="38100" dist="38100" dir="2700000" algn="tl">
                    <a:srgbClr val="000000"/>
                  </a:outerShdw>
                </a:effectLst>
                <a:sym typeface="Symbol" pitchFamily="18" charset="2"/>
              </a:rPr>
              <a:t> L. Serrano: Fundamentos de máquinas eléctricas rotativas</a:t>
            </a:r>
            <a:endParaRPr lang="es-ES" altLang="es-ES" sz="1000">
              <a:effectLst>
                <a:outerShdw blurRad="38100" dist="38100" dir="2700000" algn="tl">
                  <a:srgbClr val="000000"/>
                </a:outerShdw>
              </a:effectLst>
            </a:endParaRPr>
          </a:p>
        </p:txBody>
      </p:sp>
      <p:sp>
        <p:nvSpPr>
          <p:cNvPr id="450578" name="Text Box 2066"/>
          <p:cNvSpPr txBox="1">
            <a:spLocks noChangeArrowheads="1"/>
          </p:cNvSpPr>
          <p:nvPr/>
        </p:nvSpPr>
        <p:spPr bwMode="auto">
          <a:xfrm>
            <a:off x="228600" y="1828800"/>
            <a:ext cx="245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000">
                <a:solidFill>
                  <a:schemeClr val="bg2"/>
                </a:solidFill>
                <a:effectLst>
                  <a:outerShdw blurRad="38100" dist="38100" dir="2700000" algn="tl">
                    <a:srgbClr val="FFFFFF"/>
                  </a:outerShdw>
                </a:effectLst>
                <a:sym typeface="Symbol" pitchFamily="18" charset="2"/>
              </a:rPr>
              <a:t></a:t>
            </a:r>
            <a:r>
              <a:rPr lang="es-ES_tradnl" altLang="es-ES" sz="1000">
                <a:solidFill>
                  <a:schemeClr val="bg2"/>
                </a:solidFill>
                <a:effectLst>
                  <a:outerShdw blurRad="38100" dist="38100" dir="2700000" algn="tl">
                    <a:srgbClr val="FFFFFF"/>
                  </a:outerShdw>
                </a:effectLst>
                <a:sym typeface="Symbol" pitchFamily="18" charset="2"/>
              </a:rPr>
              <a:t> L. Serrano: Fundamentos de máquinas eléctricas rotativas</a:t>
            </a:r>
            <a:endParaRPr lang="es-ES" altLang="es-ES" sz="1000">
              <a:solidFill>
                <a:schemeClr val="bg2"/>
              </a:solidFill>
              <a:effectLst>
                <a:outerShdw blurRad="38100" dist="38100" dir="2700000" algn="tl">
                  <a:srgbClr val="FFFFFF"/>
                </a:outerShdw>
              </a:effectLst>
            </a:endParaRPr>
          </a:p>
        </p:txBody>
      </p:sp>
    </p:spTree>
  </p:cSld>
  <p:clrMapOvr>
    <a:masterClrMapping/>
  </p:clrMapOvr>
  <p:transition>
    <p:cover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050"/>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7.16. Cálculo del par de una máquina asíncrona II</a:t>
            </a:r>
            <a:endParaRPr lang="es-ES_tradnl" altLang="es-ES" sz="4000" b="0">
              <a:latin typeface="Tahoma" pitchFamily="34" charset="0"/>
            </a:endParaRPr>
          </a:p>
        </p:txBody>
      </p:sp>
      <p:pic>
        <p:nvPicPr>
          <p:cNvPr id="410635" name="Picture 2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2819400"/>
            <a:ext cx="3954462" cy="12207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37" name="Picture 20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4897438" cy="2266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0641" name="Group 2065"/>
          <p:cNvGrpSpPr>
            <a:grpSpLocks/>
          </p:cNvGrpSpPr>
          <p:nvPr/>
        </p:nvGrpSpPr>
        <p:grpSpPr bwMode="auto">
          <a:xfrm>
            <a:off x="5551488" y="1752600"/>
            <a:ext cx="3440112" cy="1009650"/>
            <a:chOff x="3497" y="1152"/>
            <a:chExt cx="2167" cy="636"/>
          </a:xfrm>
        </p:grpSpPr>
        <p:pic>
          <p:nvPicPr>
            <p:cNvPr id="410634" name="Picture 20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 y="1152"/>
              <a:ext cx="2167" cy="6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638" name="Line 2062"/>
            <p:cNvSpPr>
              <a:spLocks noChangeShapeType="1"/>
            </p:cNvSpPr>
            <p:nvPr/>
          </p:nvSpPr>
          <p:spPr bwMode="auto">
            <a:xfrm>
              <a:off x="3537" y="148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10639" name="Line 2063"/>
            <p:cNvSpPr>
              <a:spLocks noChangeShapeType="1"/>
            </p:cNvSpPr>
            <p:nvPr/>
          </p:nvSpPr>
          <p:spPr bwMode="auto">
            <a:xfrm>
              <a:off x="4656" y="1344"/>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pic>
        <p:nvPicPr>
          <p:cNvPr id="410642" name="Picture 20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3887788"/>
            <a:ext cx="5272087" cy="1455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0646" name="Group 2070"/>
          <p:cNvGrpSpPr>
            <a:grpSpLocks/>
          </p:cNvGrpSpPr>
          <p:nvPr/>
        </p:nvGrpSpPr>
        <p:grpSpPr bwMode="auto">
          <a:xfrm>
            <a:off x="1828800" y="5526088"/>
            <a:ext cx="1524000" cy="609600"/>
            <a:chOff x="1248" y="3504"/>
            <a:chExt cx="960" cy="384"/>
          </a:xfrm>
        </p:grpSpPr>
        <p:sp>
          <p:nvSpPr>
            <p:cNvPr id="410645" name="Rectangle 2069"/>
            <p:cNvSpPr>
              <a:spLocks noChangeArrowheads="1"/>
            </p:cNvSpPr>
            <p:nvPr/>
          </p:nvSpPr>
          <p:spPr bwMode="auto">
            <a:xfrm>
              <a:off x="1248" y="3504"/>
              <a:ext cx="960" cy="384"/>
            </a:xfrm>
            <a:prstGeom prst="rect">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10644" name="Picture 20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 y="3583"/>
              <a:ext cx="762" cy="2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647" name="AutoShape 2071"/>
          <p:cNvSpPr>
            <a:spLocks noChangeArrowheads="1"/>
          </p:cNvSpPr>
          <p:nvPr/>
        </p:nvSpPr>
        <p:spPr bwMode="auto">
          <a:xfrm flipV="1">
            <a:off x="5715000" y="4497388"/>
            <a:ext cx="914400" cy="762000"/>
          </a:xfrm>
          <a:custGeom>
            <a:avLst/>
            <a:gdLst>
              <a:gd name="G0" fmla="+- 11663 0 0"/>
              <a:gd name="G1" fmla="+- 18514 0 0"/>
              <a:gd name="G2" fmla="+- 7200 0 0"/>
              <a:gd name="G3" fmla="*/ 11663 1 2"/>
              <a:gd name="G4" fmla="+- G3 10800 0"/>
              <a:gd name="G5" fmla="+- 21600 11663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632 w 21600"/>
              <a:gd name="T1" fmla="*/ 0 h 21600"/>
              <a:gd name="T2" fmla="*/ 11663 w 21600"/>
              <a:gd name="T3" fmla="*/ 7200 h 21600"/>
              <a:gd name="T4" fmla="*/ 0 w 21600"/>
              <a:gd name="T5" fmla="*/ 19404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632" y="0"/>
                </a:moveTo>
                <a:lnTo>
                  <a:pt x="11663" y="7200"/>
                </a:lnTo>
                <a:lnTo>
                  <a:pt x="14749" y="7200"/>
                </a:lnTo>
                <a:lnTo>
                  <a:pt x="14749" y="17207"/>
                </a:lnTo>
                <a:lnTo>
                  <a:pt x="0" y="17207"/>
                </a:lnTo>
                <a:lnTo>
                  <a:pt x="0" y="21600"/>
                </a:lnTo>
                <a:lnTo>
                  <a:pt x="18514" y="21600"/>
                </a:lnTo>
                <a:lnTo>
                  <a:pt x="18514" y="7200"/>
                </a:lnTo>
                <a:lnTo>
                  <a:pt x="21600" y="7200"/>
                </a:lnTo>
                <a:close/>
              </a:path>
            </a:pathLst>
          </a:cu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10648" name="AutoShape 2072"/>
          <p:cNvSpPr>
            <a:spLocks noChangeArrowheads="1"/>
          </p:cNvSpPr>
          <p:nvPr/>
        </p:nvSpPr>
        <p:spPr bwMode="auto">
          <a:xfrm>
            <a:off x="3416300" y="5602288"/>
            <a:ext cx="609600" cy="457200"/>
          </a:xfrm>
          <a:prstGeom prst="leftArrow">
            <a:avLst>
              <a:gd name="adj1" fmla="val 55556"/>
              <a:gd name="adj2" fmla="val 52778"/>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0649" name="AutoShape 2073"/>
          <p:cNvSpPr>
            <a:spLocks noChangeArrowheads="1"/>
          </p:cNvSpPr>
          <p:nvPr/>
        </p:nvSpPr>
        <p:spPr bwMode="auto">
          <a:xfrm>
            <a:off x="5867400" y="2363788"/>
            <a:ext cx="304800" cy="609600"/>
          </a:xfrm>
          <a:prstGeom prst="downArrow">
            <a:avLst>
              <a:gd name="adj1" fmla="val 50000"/>
              <a:gd name="adj2" fmla="val 50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pic>
        <p:nvPicPr>
          <p:cNvPr id="410650" name="Picture 20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5181600"/>
            <a:ext cx="4865688" cy="1473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641"/>
                                        </p:tgtEl>
                                        <p:attrNameLst>
                                          <p:attrName>style.visibility</p:attrName>
                                        </p:attrNameLst>
                                      </p:cBhvr>
                                      <p:to>
                                        <p:strVal val="visible"/>
                                      </p:to>
                                    </p:set>
                                    <p:animEffect transition="in" filter="dissolve">
                                      <p:cBhvr>
                                        <p:cTn id="7" dur="500"/>
                                        <p:tgtEl>
                                          <p:spTgt spid="4106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49"/>
                                        </p:tgtEl>
                                        <p:attrNameLst>
                                          <p:attrName>style.visibility</p:attrName>
                                        </p:attrNameLst>
                                      </p:cBhvr>
                                      <p:to>
                                        <p:strVal val="visible"/>
                                      </p:to>
                                    </p:set>
                                    <p:animEffect transition="in" filter="dissolve">
                                      <p:cBhvr>
                                        <p:cTn id="12" dur="500"/>
                                        <p:tgtEl>
                                          <p:spTgt spid="410649"/>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410635"/>
                                        </p:tgtEl>
                                        <p:attrNameLst>
                                          <p:attrName>style.visibility</p:attrName>
                                        </p:attrNameLst>
                                      </p:cBhvr>
                                      <p:to>
                                        <p:strVal val="visible"/>
                                      </p:to>
                                    </p:set>
                                    <p:animEffect transition="in" filter="dissolve">
                                      <p:cBhvr>
                                        <p:cTn id="16" dur="500"/>
                                        <p:tgtEl>
                                          <p:spTgt spid="4106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10642"/>
                                        </p:tgtEl>
                                        <p:attrNameLst>
                                          <p:attrName>style.visibility</p:attrName>
                                        </p:attrNameLst>
                                      </p:cBhvr>
                                      <p:to>
                                        <p:strVal val="visible"/>
                                      </p:to>
                                    </p:set>
                                    <p:animEffect transition="in" filter="dissolve">
                                      <p:cBhvr>
                                        <p:cTn id="21" dur="500"/>
                                        <p:tgtEl>
                                          <p:spTgt spid="41064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10647"/>
                                        </p:tgtEl>
                                        <p:attrNameLst>
                                          <p:attrName>style.visibility</p:attrName>
                                        </p:attrNameLst>
                                      </p:cBhvr>
                                      <p:to>
                                        <p:strVal val="visible"/>
                                      </p:to>
                                    </p:set>
                                    <p:animEffect transition="in" filter="dissolve">
                                      <p:cBhvr>
                                        <p:cTn id="26" dur="500"/>
                                        <p:tgtEl>
                                          <p:spTgt spid="41064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410650"/>
                                        </p:tgtEl>
                                        <p:attrNameLst>
                                          <p:attrName>style.visibility</p:attrName>
                                        </p:attrNameLst>
                                      </p:cBhvr>
                                      <p:to>
                                        <p:strVal val="visible"/>
                                      </p:to>
                                    </p:set>
                                    <p:animEffect transition="in" filter="dissolve">
                                      <p:cBhvr>
                                        <p:cTn id="31" dur="500"/>
                                        <p:tgtEl>
                                          <p:spTgt spid="41065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48"/>
                                        </p:tgtEl>
                                        <p:attrNameLst>
                                          <p:attrName>style.visibility</p:attrName>
                                        </p:attrNameLst>
                                      </p:cBhvr>
                                      <p:to>
                                        <p:strVal val="visible"/>
                                      </p:to>
                                    </p:set>
                                    <p:animEffect transition="in" filter="dissolve">
                                      <p:cBhvr>
                                        <p:cTn id="36" dur="500"/>
                                        <p:tgtEl>
                                          <p:spTgt spid="410648"/>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46"/>
                                        </p:tgtEl>
                                        <p:attrNameLst>
                                          <p:attrName>style.visibility</p:attrName>
                                        </p:attrNameLst>
                                      </p:cBhvr>
                                      <p:to>
                                        <p:strVal val="visible"/>
                                      </p:to>
                                    </p:set>
                                    <p:animEffect transition="in" filter="dissolve">
                                      <p:cBhvr>
                                        <p:cTn id="40" dur="500"/>
                                        <p:tgtEl>
                                          <p:spTgt spid="410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47" grpId="0" animBg="1"/>
      <p:bldP spid="410648" grpId="0" animBg="1"/>
      <p:bldP spid="4106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3"/>
          <p:cNvSpPr>
            <a:spLocks noChangeArrowheads="1"/>
          </p:cNvSpPr>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300">
                <a:latin typeface="Tahoma" pitchFamily="34" charset="0"/>
              </a:rPr>
              <a:t>7. 17. Curvas de respuesta mecánica par - velocidad I</a:t>
            </a:r>
            <a:endParaRPr lang="es-ES_tradnl" altLang="es-ES" sz="4000" b="0">
              <a:latin typeface="Tahoma" pitchFamily="34" charset="0"/>
            </a:endParaRPr>
          </a:p>
        </p:txBody>
      </p:sp>
      <p:grpSp>
        <p:nvGrpSpPr>
          <p:cNvPr id="411657" name="Group 9"/>
          <p:cNvGrpSpPr>
            <a:grpSpLocks/>
          </p:cNvGrpSpPr>
          <p:nvPr/>
        </p:nvGrpSpPr>
        <p:grpSpPr bwMode="auto">
          <a:xfrm>
            <a:off x="277813" y="1338263"/>
            <a:ext cx="8637587" cy="5367337"/>
            <a:chOff x="175" y="843"/>
            <a:chExt cx="5441" cy="3381"/>
          </a:xfrm>
        </p:grpSpPr>
        <p:graphicFrame>
          <p:nvGraphicFramePr>
            <p:cNvPr id="411653" name="Object 5"/>
            <p:cNvGraphicFramePr>
              <a:graphicFrameLocks noChangeAspect="1"/>
            </p:cNvGraphicFramePr>
            <p:nvPr/>
          </p:nvGraphicFramePr>
          <p:xfrm>
            <a:off x="175" y="843"/>
            <a:ext cx="5441" cy="3381"/>
          </p:xfrm>
          <a:graphic>
            <a:graphicData uri="http://schemas.openxmlformats.org/presentationml/2006/ole">
              <mc:AlternateContent xmlns:mc="http://schemas.openxmlformats.org/markup-compatibility/2006">
                <mc:Choice xmlns:v="urn:schemas-microsoft-com:vml" Requires="v">
                  <p:oleObj spid="_x0000_s411741" name="Imagen" r:id="rId4" imgW="3892320" imgH="2466000" progId="Word.Picture.8">
                    <p:embed/>
                  </p:oleObj>
                </mc:Choice>
                <mc:Fallback>
                  <p:oleObj name="Imagen" r:id="rId4" imgW="3892320" imgH="2466000"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 y="843"/>
                          <a:ext cx="5441" cy="33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oleObj>
                </mc:Fallback>
              </mc:AlternateContent>
            </a:graphicData>
          </a:graphic>
        </p:graphicFrame>
        <p:sp>
          <p:nvSpPr>
            <p:cNvPr id="411654" name="Text Box 6"/>
            <p:cNvSpPr txBox="1">
              <a:spLocks noChangeArrowheads="1"/>
            </p:cNvSpPr>
            <p:nvPr/>
          </p:nvSpPr>
          <p:spPr bwMode="auto">
            <a:xfrm>
              <a:off x="816" y="912"/>
              <a:ext cx="521"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wrap="none">
              <a:spAutoFit/>
            </a:bodyPr>
            <a:lstStyle/>
            <a:p>
              <a:pPr algn="l">
                <a:spcBef>
                  <a:spcPct val="0"/>
                </a:spcBef>
              </a:pPr>
              <a:r>
                <a:rPr lang="es-ES_tradnl" altLang="es-ES" sz="2800">
                  <a:effectLst>
                    <a:outerShdw blurRad="38100" dist="38100" dir="2700000" algn="tl">
                      <a:srgbClr val="000000"/>
                    </a:outerShdw>
                  </a:effectLst>
                  <a:latin typeface="Arial" charset="0"/>
                </a:rPr>
                <a:t>S&gt;1</a:t>
              </a:r>
              <a:endParaRPr lang="es-ES_tradnl" altLang="es-ES" sz="3900" b="0" i="1">
                <a:effectLst>
                  <a:outerShdw blurRad="38100" dist="38100" dir="2700000" algn="tl">
                    <a:srgbClr val="000000"/>
                  </a:outerShdw>
                </a:effectLst>
                <a:latin typeface="Arial" charset="0"/>
              </a:endParaRPr>
            </a:p>
          </p:txBody>
        </p:sp>
        <p:sp>
          <p:nvSpPr>
            <p:cNvPr id="411655" name="Text Box 7"/>
            <p:cNvSpPr txBox="1">
              <a:spLocks noChangeArrowheads="1"/>
            </p:cNvSpPr>
            <p:nvPr/>
          </p:nvSpPr>
          <p:spPr bwMode="auto">
            <a:xfrm>
              <a:off x="2352" y="912"/>
              <a:ext cx="777"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wrap="none">
              <a:spAutoFit/>
            </a:bodyPr>
            <a:lstStyle/>
            <a:p>
              <a:pPr algn="l">
                <a:spcBef>
                  <a:spcPct val="0"/>
                </a:spcBef>
              </a:pPr>
              <a:r>
                <a:rPr lang="es-ES_tradnl" altLang="es-ES" sz="2800">
                  <a:effectLst>
                    <a:outerShdw blurRad="38100" dist="38100" dir="2700000" algn="tl">
                      <a:srgbClr val="000000"/>
                    </a:outerShdw>
                  </a:effectLst>
                  <a:latin typeface="Arial" charset="0"/>
                </a:rPr>
                <a:t>0&lt;S&lt;1</a:t>
              </a:r>
              <a:endParaRPr lang="es-ES_tradnl" altLang="es-ES" sz="3900" b="0" i="1">
                <a:effectLst>
                  <a:outerShdw blurRad="38100" dist="38100" dir="2700000" algn="tl">
                    <a:srgbClr val="000000"/>
                  </a:outerShdw>
                </a:effectLst>
                <a:latin typeface="Arial" charset="0"/>
              </a:endParaRPr>
            </a:p>
          </p:txBody>
        </p:sp>
        <p:sp>
          <p:nvSpPr>
            <p:cNvPr id="411656" name="Text Box 8"/>
            <p:cNvSpPr txBox="1">
              <a:spLocks noChangeArrowheads="1"/>
            </p:cNvSpPr>
            <p:nvPr/>
          </p:nvSpPr>
          <p:spPr bwMode="auto">
            <a:xfrm>
              <a:off x="4183" y="921"/>
              <a:ext cx="521"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wrap="none">
              <a:spAutoFit/>
            </a:bodyPr>
            <a:lstStyle/>
            <a:p>
              <a:pPr algn="l">
                <a:spcBef>
                  <a:spcPct val="0"/>
                </a:spcBef>
              </a:pPr>
              <a:r>
                <a:rPr lang="es-ES_tradnl" altLang="es-ES" sz="2800">
                  <a:effectLst>
                    <a:outerShdw blurRad="38100" dist="38100" dir="2700000" algn="tl">
                      <a:srgbClr val="000000"/>
                    </a:outerShdw>
                  </a:effectLst>
                  <a:latin typeface="Arial" charset="0"/>
                </a:rPr>
                <a:t>S&lt;0</a:t>
              </a:r>
              <a:endParaRPr lang="es-ES_tradnl" altLang="es-ES" sz="3900" b="0" i="1">
                <a:effectLst>
                  <a:outerShdw blurRad="38100" dist="38100" dir="2700000" algn="tl">
                    <a:srgbClr val="000000"/>
                  </a:outerShdw>
                </a:effectLst>
                <a:latin typeface="Arial" charset="0"/>
              </a:endParaRPr>
            </a:p>
          </p:txBody>
        </p:sp>
      </p:grpSp>
      <p:grpSp>
        <p:nvGrpSpPr>
          <p:cNvPr id="411662" name="Group 14"/>
          <p:cNvGrpSpPr>
            <a:grpSpLocks/>
          </p:cNvGrpSpPr>
          <p:nvPr/>
        </p:nvGrpSpPr>
        <p:grpSpPr bwMode="auto">
          <a:xfrm>
            <a:off x="1019175" y="2616200"/>
            <a:ext cx="4581525" cy="3479800"/>
            <a:chOff x="642" y="1648"/>
            <a:chExt cx="2886" cy="2192"/>
          </a:xfrm>
        </p:grpSpPr>
        <p:sp>
          <p:nvSpPr>
            <p:cNvPr id="411659" name="Rectangle 11"/>
            <p:cNvSpPr>
              <a:spLocks noChangeArrowheads="1"/>
            </p:cNvSpPr>
            <p:nvPr/>
          </p:nvSpPr>
          <p:spPr bwMode="auto">
            <a:xfrm>
              <a:off x="2992" y="1648"/>
              <a:ext cx="536" cy="1208"/>
            </a:xfrm>
            <a:prstGeom prst="rect">
              <a:avLst/>
            </a:prstGeom>
            <a:noFill/>
            <a:ln w="38100">
              <a:solidFill>
                <a:srgbClr val="00FF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s-ES"/>
            </a:p>
          </p:txBody>
        </p:sp>
        <p:sp>
          <p:nvSpPr>
            <p:cNvPr id="411660" name="Text Box 12"/>
            <p:cNvSpPr txBox="1">
              <a:spLocks noChangeArrowheads="1"/>
            </p:cNvSpPr>
            <p:nvPr/>
          </p:nvSpPr>
          <p:spPr bwMode="auto">
            <a:xfrm>
              <a:off x="642" y="3360"/>
              <a:ext cx="2862" cy="4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wrap="none">
              <a:spAutoFit/>
            </a:bodyPr>
            <a:lstStyle/>
            <a:p>
              <a:pPr algn="ctr">
                <a:spcBef>
                  <a:spcPct val="0"/>
                </a:spcBef>
              </a:pPr>
              <a:r>
                <a:rPr lang="es-ES_tradnl" altLang="es-ES" sz="2200" dirty="0">
                  <a:solidFill>
                    <a:srgbClr val="66FF33"/>
                  </a:solidFill>
                  <a:effectLst>
                    <a:outerShdw blurRad="38100" dist="38100" dir="2700000" algn="tl">
                      <a:srgbClr val="000000"/>
                    </a:outerShdw>
                  </a:effectLst>
                  <a:latin typeface="Arial" charset="0"/>
                </a:rPr>
                <a:t>Zona de funcionamiento estable </a:t>
              </a:r>
            </a:p>
            <a:p>
              <a:pPr algn="ctr">
                <a:spcBef>
                  <a:spcPct val="0"/>
                </a:spcBef>
              </a:pPr>
              <a:r>
                <a:rPr lang="es-ES_tradnl" altLang="es-ES" sz="2200" dirty="0">
                  <a:solidFill>
                    <a:srgbClr val="66FF33"/>
                  </a:solidFill>
                  <a:effectLst>
                    <a:outerShdw blurRad="38100" dist="38100" dir="2700000" algn="tl">
                      <a:srgbClr val="000000"/>
                    </a:outerShdw>
                  </a:effectLst>
                  <a:latin typeface="Arial" charset="0"/>
                </a:rPr>
                <a:t>como motor</a:t>
              </a:r>
              <a:endParaRPr lang="es-ES_tradnl" altLang="es-ES" sz="3900" b="0" i="1" dirty="0">
                <a:effectLst>
                  <a:outerShdw blurRad="38100" dist="38100" dir="2700000" algn="tl">
                    <a:srgbClr val="000000"/>
                  </a:outerShdw>
                </a:effectLst>
                <a:latin typeface="Arial" charset="0"/>
              </a:endParaRPr>
            </a:p>
          </p:txBody>
        </p:sp>
        <p:sp>
          <p:nvSpPr>
            <p:cNvPr id="411661" name="Line 13"/>
            <p:cNvSpPr>
              <a:spLocks noChangeShapeType="1"/>
            </p:cNvSpPr>
            <p:nvPr/>
          </p:nvSpPr>
          <p:spPr bwMode="auto">
            <a:xfrm flipH="1">
              <a:off x="2168" y="2864"/>
              <a:ext cx="816" cy="528"/>
            </a:xfrm>
            <a:prstGeom prst="line">
              <a:avLst/>
            </a:prstGeom>
            <a:noFill/>
            <a:ln w="38100">
              <a:solidFill>
                <a:srgbClr val="00FF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s-ES"/>
            </a:p>
          </p:txBody>
        </p:sp>
      </p:grpSp>
      <p:grpSp>
        <p:nvGrpSpPr>
          <p:cNvPr id="411681" name="Group 33"/>
          <p:cNvGrpSpPr>
            <a:grpSpLocks/>
          </p:cNvGrpSpPr>
          <p:nvPr/>
        </p:nvGrpSpPr>
        <p:grpSpPr bwMode="auto">
          <a:xfrm>
            <a:off x="381000" y="4724400"/>
            <a:ext cx="1524000" cy="609600"/>
            <a:chOff x="240" y="2976"/>
            <a:chExt cx="960" cy="384"/>
          </a:xfrm>
        </p:grpSpPr>
        <p:sp>
          <p:nvSpPr>
            <p:cNvPr id="411664" name="Rectangle 16"/>
            <p:cNvSpPr>
              <a:spLocks noChangeArrowheads="1"/>
            </p:cNvSpPr>
            <p:nvPr/>
          </p:nvSpPr>
          <p:spPr bwMode="auto">
            <a:xfrm>
              <a:off x="240" y="2976"/>
              <a:ext cx="960" cy="384"/>
            </a:xfrm>
            <a:prstGeom prst="rect">
              <a:avLst/>
            </a:prstGeom>
            <a:gradFill rotWithShape="0">
              <a:gsLst>
                <a:gs pos="0">
                  <a:srgbClr val="008000">
                    <a:gamma/>
                    <a:shade val="0"/>
                    <a:invGamma/>
                  </a:srgbClr>
                </a:gs>
                <a:gs pos="100000">
                  <a:srgbClr val="008000"/>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116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024"/>
              <a:ext cx="864" cy="29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1679" name="Group 31"/>
          <p:cNvGrpSpPr>
            <a:grpSpLocks/>
          </p:cNvGrpSpPr>
          <p:nvPr/>
        </p:nvGrpSpPr>
        <p:grpSpPr bwMode="auto">
          <a:xfrm>
            <a:off x="6477000" y="5029200"/>
            <a:ext cx="2209800" cy="1676400"/>
            <a:chOff x="4080" y="3168"/>
            <a:chExt cx="1392" cy="1056"/>
          </a:xfrm>
        </p:grpSpPr>
        <p:sp>
          <p:nvSpPr>
            <p:cNvPr id="411677" name="Rectangle 29"/>
            <p:cNvSpPr>
              <a:spLocks noChangeArrowheads="1"/>
            </p:cNvSpPr>
            <p:nvPr/>
          </p:nvSpPr>
          <p:spPr bwMode="auto">
            <a:xfrm>
              <a:off x="4080" y="3168"/>
              <a:ext cx="1392" cy="1056"/>
            </a:xfrm>
            <a:prstGeom prst="rect">
              <a:avLst/>
            </a:prstGeom>
            <a:gradFill rotWithShape="0">
              <a:gsLst>
                <a:gs pos="0">
                  <a:srgbClr val="CC0099">
                    <a:gamma/>
                    <a:shade val="46275"/>
                    <a:invGamma/>
                  </a:srgbClr>
                </a:gs>
                <a:gs pos="50000">
                  <a:srgbClr val="CC0099"/>
                </a:gs>
                <a:gs pos="100000">
                  <a:srgbClr val="CC0099">
                    <a:gamma/>
                    <a:shade val="46275"/>
                    <a:invGamma/>
                  </a:srgbClr>
                </a:gs>
              </a:gsLst>
              <a:lin ang="270000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pic>
          <p:nvPicPr>
            <p:cNvPr id="41167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5" y="3216"/>
              <a:ext cx="1145" cy="47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11676"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 y="3696"/>
              <a:ext cx="1308" cy="4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11679"/>
                                        </p:tgtEl>
                                        <p:attrNameLst>
                                          <p:attrName>style.visibility</p:attrName>
                                        </p:attrNameLst>
                                      </p:cBhvr>
                                      <p:to>
                                        <p:strVal val="visible"/>
                                      </p:to>
                                    </p:set>
                                    <p:anim calcmode="lin" valueType="num">
                                      <p:cBhvr>
                                        <p:cTn id="7" dur="500" fill="hold"/>
                                        <p:tgtEl>
                                          <p:spTgt spid="411679"/>
                                        </p:tgtEl>
                                        <p:attrNameLst>
                                          <p:attrName>ppt_w</p:attrName>
                                        </p:attrNameLst>
                                      </p:cBhvr>
                                      <p:tavLst>
                                        <p:tav tm="0">
                                          <p:val>
                                            <p:fltVal val="0"/>
                                          </p:val>
                                        </p:tav>
                                        <p:tav tm="100000">
                                          <p:val>
                                            <p:strVal val="#ppt_w"/>
                                          </p:val>
                                        </p:tav>
                                      </p:tavLst>
                                    </p:anim>
                                    <p:anim calcmode="lin" valueType="num">
                                      <p:cBhvr>
                                        <p:cTn id="8" dur="500" fill="hold"/>
                                        <p:tgtEl>
                                          <p:spTgt spid="411679"/>
                                        </p:tgtEl>
                                        <p:attrNameLst>
                                          <p:attrName>ppt_h</p:attrName>
                                        </p:attrNameLst>
                                      </p:cBhvr>
                                      <p:tavLst>
                                        <p:tav tm="0">
                                          <p:val>
                                            <p:fltVal val="0"/>
                                          </p:val>
                                        </p:tav>
                                        <p:tav tm="100000">
                                          <p:val>
                                            <p:strVal val="#ppt_h"/>
                                          </p:val>
                                        </p:tav>
                                      </p:tavLst>
                                    </p:anim>
                                    <p:anim calcmode="lin" valueType="num">
                                      <p:cBhvr>
                                        <p:cTn id="9" dur="500" fill="hold"/>
                                        <p:tgtEl>
                                          <p:spTgt spid="411679"/>
                                        </p:tgtEl>
                                        <p:attrNameLst>
                                          <p:attrName>ppt_x</p:attrName>
                                        </p:attrNameLst>
                                      </p:cBhvr>
                                      <p:tavLst>
                                        <p:tav tm="0">
                                          <p:val>
                                            <p:fltVal val="0.5"/>
                                          </p:val>
                                        </p:tav>
                                        <p:tav tm="100000">
                                          <p:val>
                                            <p:strVal val="#ppt_x"/>
                                          </p:val>
                                        </p:tav>
                                      </p:tavLst>
                                    </p:anim>
                                    <p:anim calcmode="lin" valueType="num">
                                      <p:cBhvr>
                                        <p:cTn id="10" dur="500" fill="hold"/>
                                        <p:tgtEl>
                                          <p:spTgt spid="41167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11662"/>
                                        </p:tgtEl>
                                        <p:attrNameLst>
                                          <p:attrName>style.visibility</p:attrName>
                                        </p:attrNameLst>
                                      </p:cBhvr>
                                      <p:to>
                                        <p:strVal val="visible"/>
                                      </p:to>
                                    </p:set>
                                    <p:animEffect transition="in" filter="dissolve">
                                      <p:cBhvr>
                                        <p:cTn id="15" dur="500"/>
                                        <p:tgtEl>
                                          <p:spTgt spid="411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p:cNvSpPr>
          <p:nvPr/>
        </p:nvSpPr>
        <p:spPr bwMode="auto">
          <a:xfrm>
            <a:off x="7620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300">
                <a:latin typeface="Tahoma" pitchFamily="34" charset="0"/>
              </a:rPr>
              <a:t>7. 17. Curvas de respuesta mecánica par - velocidad II</a:t>
            </a:r>
            <a:endParaRPr lang="es-ES_tradnl" altLang="es-ES" sz="4000" b="0">
              <a:latin typeface="Tahoma" pitchFamily="34" charset="0"/>
            </a:endParaRPr>
          </a:p>
        </p:txBody>
      </p:sp>
      <p:sp>
        <p:nvSpPr>
          <p:cNvPr id="413699" name="Rectangle 3"/>
          <p:cNvSpPr>
            <a:spLocks noChangeArrowheads="1"/>
          </p:cNvSpPr>
          <p:nvPr/>
        </p:nvSpPr>
        <p:spPr bwMode="auto">
          <a:xfrm>
            <a:off x="609600" y="2420888"/>
            <a:ext cx="8001000" cy="70167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2000">
                <a:effectLst>
                  <a:outerShdw blurRad="38100" dist="38100" dir="2700000" algn="tl">
                    <a:srgbClr val="000000"/>
                  </a:outerShdw>
                </a:effectLst>
              </a:rPr>
              <a:t>La característica mecánica de los motores de inducción es prácticamente lineal entre vacío y plena carga</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13700" name="Rectangle 4"/>
          <p:cNvSpPr>
            <a:spLocks noChangeArrowheads="1"/>
          </p:cNvSpPr>
          <p:nvPr/>
        </p:nvSpPr>
        <p:spPr bwMode="auto">
          <a:xfrm>
            <a:off x="609600" y="3335288"/>
            <a:ext cx="8001000" cy="39687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25400">
                <a:solidFill>
                  <a:srgbClr val="FF0000"/>
                </a:solidFill>
                <a:miter lim="800000"/>
                <a:headEnd/>
                <a:tailEnd/>
              </a14:hiddenLine>
            </a:ext>
          </a:extLst>
        </p:spPr>
        <p:txBody>
          <a:bodyPr anchor="ctr">
            <a:spAutoFit/>
          </a:bodyPr>
          <a:lstStyle/>
          <a:p>
            <a:pPr algn="ctr">
              <a:spcBef>
                <a:spcPct val="0"/>
              </a:spcBef>
            </a:pPr>
            <a:r>
              <a:rPr lang="es-ES_tradnl" altLang="es-ES" sz="2000">
                <a:effectLst>
                  <a:outerShdw blurRad="38100" dist="38100" dir="2700000" algn="tl">
                    <a:srgbClr val="000000"/>
                  </a:outerShdw>
                </a:effectLst>
              </a:rPr>
              <a:t>El par máximo suele ser de 2 a 3 veces el nominal</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13701" name="Rectangle 5"/>
          <p:cNvSpPr>
            <a:spLocks noChangeArrowheads="1"/>
          </p:cNvSpPr>
          <p:nvPr/>
        </p:nvSpPr>
        <p:spPr bwMode="auto">
          <a:xfrm>
            <a:off x="609600" y="3929013"/>
            <a:ext cx="8001000" cy="701675"/>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sz="2000">
                <a:effectLst>
                  <a:outerShdw blurRad="38100" dist="38100" dir="2700000" algn="tl">
                    <a:srgbClr val="000000"/>
                  </a:outerShdw>
                </a:effectLst>
              </a:rPr>
              <a:t>El par de arranque tiene que ser superior al nominal para permitir que el motor se ponga en marcha</a:t>
            </a:r>
            <a:r>
              <a:rPr lang="es-ES_tradnl" altLang="es-ES" sz="1500">
                <a:effectLst>
                  <a:outerShdw blurRad="38100" dist="38100" dir="2700000" algn="tl">
                    <a:srgbClr val="000000"/>
                  </a:outerShdw>
                </a:effectLst>
              </a:rPr>
              <a:t>   </a:t>
            </a:r>
            <a:endParaRPr lang="es-ES_tradnl" altLang="es-ES" sz="1500">
              <a:solidFill>
                <a:srgbClr val="000000"/>
              </a:solidFill>
              <a:effectLst/>
            </a:endParaRPr>
          </a:p>
        </p:txBody>
      </p:sp>
      <p:sp>
        <p:nvSpPr>
          <p:cNvPr id="413702" name="Rectangle 6"/>
          <p:cNvSpPr>
            <a:spLocks noChangeArrowheads="1"/>
          </p:cNvSpPr>
          <p:nvPr/>
        </p:nvSpPr>
        <p:spPr bwMode="auto">
          <a:xfrm>
            <a:off x="609600" y="4863331"/>
            <a:ext cx="8001000" cy="1323439"/>
          </a:xfrm>
          <a:prstGeom prst="rect">
            <a:avLst/>
          </a:prstGeom>
          <a:solidFill>
            <a:srgbClr val="C00000"/>
          </a:solidFill>
          <a:ln>
            <a:noFill/>
          </a:ln>
          <a:effectLst>
            <a:outerShdw dist="35921" dir="2700000" algn="ctr" rotWithShape="0">
              <a:schemeClr val="bg2"/>
            </a:outerShdw>
          </a:effectLst>
          <a:extLst/>
        </p:spPr>
        <p:txBody>
          <a:bodyPr anchor="ctr">
            <a:spAutoFit/>
          </a:bodyPr>
          <a:lstStyle/>
          <a:p>
            <a:pPr algn="ctr">
              <a:spcBef>
                <a:spcPct val="0"/>
              </a:spcBef>
            </a:pPr>
            <a:r>
              <a:rPr lang="es-ES_tradnl" altLang="es-ES" sz="2000" dirty="0">
                <a:effectLst>
                  <a:outerShdw blurRad="38100" dist="38100" dir="2700000" algn="tl">
                    <a:srgbClr val="000000"/>
                  </a:outerShdw>
                </a:effectLst>
              </a:rPr>
              <a:t>Para un determinado deslizamiento el par varía con el cuadrado de la </a:t>
            </a:r>
            <a:r>
              <a:rPr lang="es-ES_tradnl" altLang="es-ES" sz="2000" dirty="0" smtClean="0">
                <a:effectLst>
                  <a:outerShdw blurRad="38100" dist="38100" dir="2700000" algn="tl">
                    <a:srgbClr val="000000"/>
                  </a:outerShdw>
                </a:effectLst>
              </a:rPr>
              <a:t>tensión: una reducción del 50% en la tensión de alimentación da lugar a una caída del par motor al 25% de su valor previo</a:t>
            </a:r>
            <a:r>
              <a:rPr lang="es-ES_tradnl" altLang="es-ES" sz="1500" dirty="0" smtClean="0">
                <a:effectLst>
                  <a:outerShdw blurRad="38100" dist="38100" dir="2700000" algn="tl">
                    <a:srgbClr val="000000"/>
                  </a:outerShdw>
                </a:effectLst>
              </a:rPr>
              <a:t>   </a:t>
            </a:r>
            <a:endParaRPr lang="es-ES_tradnl" altLang="es-ES" sz="1500" dirty="0">
              <a:solidFill>
                <a:srgbClr val="000000"/>
              </a:solidFill>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3699"/>
                                        </p:tgtEl>
                                        <p:attrNameLst>
                                          <p:attrName>style.visibility</p:attrName>
                                        </p:attrNameLst>
                                      </p:cBhvr>
                                      <p:to>
                                        <p:strVal val="visible"/>
                                      </p:to>
                                    </p:set>
                                    <p:anim calcmode="lin" valueType="num">
                                      <p:cBhvr>
                                        <p:cTn id="7" dur="500" fill="hold"/>
                                        <p:tgtEl>
                                          <p:spTgt spid="413699"/>
                                        </p:tgtEl>
                                        <p:attrNameLst>
                                          <p:attrName>ppt_w</p:attrName>
                                        </p:attrNameLst>
                                      </p:cBhvr>
                                      <p:tavLst>
                                        <p:tav tm="0">
                                          <p:val>
                                            <p:fltVal val="0"/>
                                          </p:val>
                                        </p:tav>
                                        <p:tav tm="100000">
                                          <p:val>
                                            <p:strVal val="#ppt_w"/>
                                          </p:val>
                                        </p:tav>
                                      </p:tavLst>
                                    </p:anim>
                                    <p:anim calcmode="lin" valueType="num">
                                      <p:cBhvr>
                                        <p:cTn id="8" dur="500" fill="hold"/>
                                        <p:tgtEl>
                                          <p:spTgt spid="413699"/>
                                        </p:tgtEl>
                                        <p:attrNameLst>
                                          <p:attrName>ppt_h</p:attrName>
                                        </p:attrNameLst>
                                      </p:cBhvr>
                                      <p:tavLst>
                                        <p:tav tm="0">
                                          <p:val>
                                            <p:fltVal val="0"/>
                                          </p:val>
                                        </p:tav>
                                        <p:tav tm="100000">
                                          <p:val>
                                            <p:strVal val="#ppt_h"/>
                                          </p:val>
                                        </p:tav>
                                      </p:tavLst>
                                    </p:anim>
                                    <p:anim calcmode="lin" valueType="num">
                                      <p:cBhvr>
                                        <p:cTn id="9" dur="500" fill="hold"/>
                                        <p:tgtEl>
                                          <p:spTgt spid="413699"/>
                                        </p:tgtEl>
                                        <p:attrNameLst>
                                          <p:attrName>ppt_x</p:attrName>
                                        </p:attrNameLst>
                                      </p:cBhvr>
                                      <p:tavLst>
                                        <p:tav tm="0">
                                          <p:val>
                                            <p:fltVal val="0.5"/>
                                          </p:val>
                                        </p:tav>
                                        <p:tav tm="100000">
                                          <p:val>
                                            <p:strVal val="#ppt_x"/>
                                          </p:val>
                                        </p:tav>
                                      </p:tavLst>
                                    </p:anim>
                                    <p:anim calcmode="lin" valueType="num">
                                      <p:cBhvr>
                                        <p:cTn id="10" dur="500" fill="hold"/>
                                        <p:tgtEl>
                                          <p:spTgt spid="41369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3700"/>
                                        </p:tgtEl>
                                        <p:attrNameLst>
                                          <p:attrName>style.visibility</p:attrName>
                                        </p:attrNameLst>
                                      </p:cBhvr>
                                      <p:to>
                                        <p:strVal val="visible"/>
                                      </p:to>
                                    </p:set>
                                    <p:anim calcmode="lin" valueType="num">
                                      <p:cBhvr>
                                        <p:cTn id="15" dur="500" fill="hold"/>
                                        <p:tgtEl>
                                          <p:spTgt spid="413700"/>
                                        </p:tgtEl>
                                        <p:attrNameLst>
                                          <p:attrName>ppt_w</p:attrName>
                                        </p:attrNameLst>
                                      </p:cBhvr>
                                      <p:tavLst>
                                        <p:tav tm="0">
                                          <p:val>
                                            <p:fltVal val="0"/>
                                          </p:val>
                                        </p:tav>
                                        <p:tav tm="100000">
                                          <p:val>
                                            <p:strVal val="#ppt_w"/>
                                          </p:val>
                                        </p:tav>
                                      </p:tavLst>
                                    </p:anim>
                                    <p:anim calcmode="lin" valueType="num">
                                      <p:cBhvr>
                                        <p:cTn id="16" dur="500" fill="hold"/>
                                        <p:tgtEl>
                                          <p:spTgt spid="413700"/>
                                        </p:tgtEl>
                                        <p:attrNameLst>
                                          <p:attrName>ppt_h</p:attrName>
                                        </p:attrNameLst>
                                      </p:cBhvr>
                                      <p:tavLst>
                                        <p:tav tm="0">
                                          <p:val>
                                            <p:fltVal val="0"/>
                                          </p:val>
                                        </p:tav>
                                        <p:tav tm="100000">
                                          <p:val>
                                            <p:strVal val="#ppt_h"/>
                                          </p:val>
                                        </p:tav>
                                      </p:tavLst>
                                    </p:anim>
                                    <p:anim calcmode="lin" valueType="num">
                                      <p:cBhvr>
                                        <p:cTn id="17" dur="500" fill="hold"/>
                                        <p:tgtEl>
                                          <p:spTgt spid="413700"/>
                                        </p:tgtEl>
                                        <p:attrNameLst>
                                          <p:attrName>ppt_x</p:attrName>
                                        </p:attrNameLst>
                                      </p:cBhvr>
                                      <p:tavLst>
                                        <p:tav tm="0">
                                          <p:val>
                                            <p:fltVal val="0.5"/>
                                          </p:val>
                                        </p:tav>
                                        <p:tav tm="100000">
                                          <p:val>
                                            <p:strVal val="#ppt_x"/>
                                          </p:val>
                                        </p:tav>
                                      </p:tavLst>
                                    </p:anim>
                                    <p:anim calcmode="lin" valueType="num">
                                      <p:cBhvr>
                                        <p:cTn id="18" dur="500" fill="hold"/>
                                        <p:tgtEl>
                                          <p:spTgt spid="413700"/>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3701"/>
                                        </p:tgtEl>
                                        <p:attrNameLst>
                                          <p:attrName>style.visibility</p:attrName>
                                        </p:attrNameLst>
                                      </p:cBhvr>
                                      <p:to>
                                        <p:strVal val="visible"/>
                                      </p:to>
                                    </p:set>
                                    <p:anim calcmode="lin" valueType="num">
                                      <p:cBhvr>
                                        <p:cTn id="23" dur="500" fill="hold"/>
                                        <p:tgtEl>
                                          <p:spTgt spid="413701"/>
                                        </p:tgtEl>
                                        <p:attrNameLst>
                                          <p:attrName>ppt_w</p:attrName>
                                        </p:attrNameLst>
                                      </p:cBhvr>
                                      <p:tavLst>
                                        <p:tav tm="0">
                                          <p:val>
                                            <p:fltVal val="0"/>
                                          </p:val>
                                        </p:tav>
                                        <p:tav tm="100000">
                                          <p:val>
                                            <p:strVal val="#ppt_w"/>
                                          </p:val>
                                        </p:tav>
                                      </p:tavLst>
                                    </p:anim>
                                    <p:anim calcmode="lin" valueType="num">
                                      <p:cBhvr>
                                        <p:cTn id="24" dur="500" fill="hold"/>
                                        <p:tgtEl>
                                          <p:spTgt spid="413701"/>
                                        </p:tgtEl>
                                        <p:attrNameLst>
                                          <p:attrName>ppt_h</p:attrName>
                                        </p:attrNameLst>
                                      </p:cBhvr>
                                      <p:tavLst>
                                        <p:tav tm="0">
                                          <p:val>
                                            <p:fltVal val="0"/>
                                          </p:val>
                                        </p:tav>
                                        <p:tav tm="100000">
                                          <p:val>
                                            <p:strVal val="#ppt_h"/>
                                          </p:val>
                                        </p:tav>
                                      </p:tavLst>
                                    </p:anim>
                                    <p:anim calcmode="lin" valueType="num">
                                      <p:cBhvr>
                                        <p:cTn id="25" dur="500" fill="hold"/>
                                        <p:tgtEl>
                                          <p:spTgt spid="413701"/>
                                        </p:tgtEl>
                                        <p:attrNameLst>
                                          <p:attrName>ppt_x</p:attrName>
                                        </p:attrNameLst>
                                      </p:cBhvr>
                                      <p:tavLst>
                                        <p:tav tm="0">
                                          <p:val>
                                            <p:fltVal val="0.5"/>
                                          </p:val>
                                        </p:tav>
                                        <p:tav tm="100000">
                                          <p:val>
                                            <p:strVal val="#ppt_x"/>
                                          </p:val>
                                        </p:tav>
                                      </p:tavLst>
                                    </p:anim>
                                    <p:anim calcmode="lin" valueType="num">
                                      <p:cBhvr>
                                        <p:cTn id="26" dur="500" fill="hold"/>
                                        <p:tgtEl>
                                          <p:spTgt spid="413701"/>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3702"/>
                                        </p:tgtEl>
                                        <p:attrNameLst>
                                          <p:attrName>style.visibility</p:attrName>
                                        </p:attrNameLst>
                                      </p:cBhvr>
                                      <p:to>
                                        <p:strVal val="visible"/>
                                      </p:to>
                                    </p:set>
                                    <p:anim calcmode="lin" valueType="num">
                                      <p:cBhvr>
                                        <p:cTn id="31" dur="500" fill="hold"/>
                                        <p:tgtEl>
                                          <p:spTgt spid="413702"/>
                                        </p:tgtEl>
                                        <p:attrNameLst>
                                          <p:attrName>ppt_w</p:attrName>
                                        </p:attrNameLst>
                                      </p:cBhvr>
                                      <p:tavLst>
                                        <p:tav tm="0">
                                          <p:val>
                                            <p:fltVal val="0"/>
                                          </p:val>
                                        </p:tav>
                                        <p:tav tm="100000">
                                          <p:val>
                                            <p:strVal val="#ppt_w"/>
                                          </p:val>
                                        </p:tav>
                                      </p:tavLst>
                                    </p:anim>
                                    <p:anim calcmode="lin" valueType="num">
                                      <p:cBhvr>
                                        <p:cTn id="32" dur="500" fill="hold"/>
                                        <p:tgtEl>
                                          <p:spTgt spid="413702"/>
                                        </p:tgtEl>
                                        <p:attrNameLst>
                                          <p:attrName>ppt_h</p:attrName>
                                        </p:attrNameLst>
                                      </p:cBhvr>
                                      <p:tavLst>
                                        <p:tav tm="0">
                                          <p:val>
                                            <p:fltVal val="0"/>
                                          </p:val>
                                        </p:tav>
                                        <p:tav tm="100000">
                                          <p:val>
                                            <p:strVal val="#ppt_h"/>
                                          </p:val>
                                        </p:tav>
                                      </p:tavLst>
                                    </p:anim>
                                    <p:anim calcmode="lin" valueType="num">
                                      <p:cBhvr>
                                        <p:cTn id="33" dur="500" fill="hold"/>
                                        <p:tgtEl>
                                          <p:spTgt spid="413702"/>
                                        </p:tgtEl>
                                        <p:attrNameLst>
                                          <p:attrName>ppt_x</p:attrName>
                                        </p:attrNameLst>
                                      </p:cBhvr>
                                      <p:tavLst>
                                        <p:tav tm="0">
                                          <p:val>
                                            <p:fltVal val="0.5"/>
                                          </p:val>
                                        </p:tav>
                                        <p:tav tm="100000">
                                          <p:val>
                                            <p:strVal val="#ppt_x"/>
                                          </p:val>
                                        </p:tav>
                                      </p:tavLst>
                                    </p:anim>
                                    <p:anim calcmode="lin" valueType="num">
                                      <p:cBhvr>
                                        <p:cTn id="34" dur="500" fill="hold"/>
                                        <p:tgtEl>
                                          <p:spTgt spid="4137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nimBg="1" autoUpdateAnimBg="0"/>
      <p:bldP spid="413700" grpId="0" animBg="1" autoUpdateAnimBg="0"/>
      <p:bldP spid="413701" grpId="0" animBg="1" autoUpdateAnimBg="0"/>
      <p:bldP spid="413702"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6" name="Group 6"/>
          <p:cNvGrpSpPr>
            <a:grpSpLocks/>
          </p:cNvGrpSpPr>
          <p:nvPr/>
        </p:nvGrpSpPr>
        <p:grpSpPr bwMode="auto">
          <a:xfrm>
            <a:off x="152400" y="2222500"/>
            <a:ext cx="2705100" cy="3873500"/>
            <a:chOff x="144" y="960"/>
            <a:chExt cx="1704" cy="2440"/>
          </a:xfrm>
        </p:grpSpPr>
        <p:sp>
          <p:nvSpPr>
            <p:cNvPr id="373765" name="Rectangle 5"/>
            <p:cNvSpPr>
              <a:spLocks noChangeArrowheads="1"/>
            </p:cNvSpPr>
            <p:nvPr/>
          </p:nvSpPr>
          <p:spPr bwMode="auto">
            <a:xfrm>
              <a:off x="144" y="960"/>
              <a:ext cx="1696" cy="2432"/>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3763" name="Picture 3" descr="C:\Mis documentos\CLASE\fotos\Gráfica par-velocidad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960"/>
              <a:ext cx="1704" cy="24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3770" name="Group 10"/>
          <p:cNvGrpSpPr>
            <a:grpSpLocks/>
          </p:cNvGrpSpPr>
          <p:nvPr/>
        </p:nvGrpSpPr>
        <p:grpSpPr bwMode="auto">
          <a:xfrm>
            <a:off x="3187700" y="2209800"/>
            <a:ext cx="2628900" cy="3860800"/>
            <a:chOff x="3984" y="960"/>
            <a:chExt cx="1656" cy="2432"/>
          </a:xfrm>
        </p:grpSpPr>
        <p:sp>
          <p:nvSpPr>
            <p:cNvPr id="373769" name="Rectangle 9"/>
            <p:cNvSpPr>
              <a:spLocks noChangeArrowheads="1"/>
            </p:cNvSpPr>
            <p:nvPr/>
          </p:nvSpPr>
          <p:spPr bwMode="auto">
            <a:xfrm>
              <a:off x="3984" y="960"/>
              <a:ext cx="1656" cy="2432"/>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3764" name="Picture 4" descr="C:\Mis documentos\CLASE\fotos\Gráfica par velocidad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960"/>
              <a:ext cx="1653" cy="2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3774" name="Group 14"/>
          <p:cNvGrpSpPr>
            <a:grpSpLocks/>
          </p:cNvGrpSpPr>
          <p:nvPr/>
        </p:nvGrpSpPr>
        <p:grpSpPr bwMode="auto">
          <a:xfrm>
            <a:off x="6159500" y="2222500"/>
            <a:ext cx="2690813" cy="3822700"/>
            <a:chOff x="1960" y="712"/>
            <a:chExt cx="1695" cy="2408"/>
          </a:xfrm>
        </p:grpSpPr>
        <p:sp>
          <p:nvSpPr>
            <p:cNvPr id="373775" name="Rectangle 15"/>
            <p:cNvSpPr>
              <a:spLocks noChangeArrowheads="1"/>
            </p:cNvSpPr>
            <p:nvPr/>
          </p:nvSpPr>
          <p:spPr bwMode="auto">
            <a:xfrm>
              <a:off x="1960" y="712"/>
              <a:ext cx="1688" cy="2400"/>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3776" name="Picture 16" descr="C:\Mis documentos\CLASE\fotos\Gráfica par velocidad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20"/>
              <a:ext cx="1687" cy="2400"/>
            </a:xfrm>
            <a:prstGeom prst="rect">
              <a:avLst/>
            </a:prstGeom>
            <a:noFill/>
            <a:extLst>
              <a:ext uri="{909E8E84-426E-40DD-AFC4-6F175D3DCCD1}">
                <a14:hiddenFill xmlns:a14="http://schemas.microsoft.com/office/drawing/2010/main">
                  <a:solidFill>
                    <a:srgbClr val="FFFFFF"/>
                  </a:solidFill>
                </a14:hiddenFill>
              </a:ext>
            </a:extLst>
          </p:spPr>
        </p:pic>
      </p:grpSp>
      <p:sp>
        <p:nvSpPr>
          <p:cNvPr id="373777" name="Rectangle 17"/>
          <p:cNvSpPr>
            <a:spLocks noChangeArrowheads="1"/>
          </p:cNvSpPr>
          <p:nvPr/>
        </p:nvSpPr>
        <p:spPr bwMode="auto">
          <a:xfrm>
            <a:off x="0" y="5461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7.17. Curvas de respuesta mecánica par - velocidad III</a:t>
            </a:r>
            <a:endParaRPr lang="es-ES_tradnl" altLang="es-ES" sz="4000" b="0">
              <a:latin typeface="Tahoma" pitchFamily="34" charset="0"/>
            </a:endParaRPr>
          </a:p>
        </p:txBody>
      </p:sp>
      <p:grpSp>
        <p:nvGrpSpPr>
          <p:cNvPr id="373780" name="Group 20"/>
          <p:cNvGrpSpPr>
            <a:grpSpLocks/>
          </p:cNvGrpSpPr>
          <p:nvPr/>
        </p:nvGrpSpPr>
        <p:grpSpPr bwMode="auto">
          <a:xfrm>
            <a:off x="3962400" y="3429000"/>
            <a:ext cx="1347788" cy="1266825"/>
            <a:chOff x="2496" y="2160"/>
            <a:chExt cx="849" cy="798"/>
          </a:xfrm>
        </p:grpSpPr>
        <p:sp>
          <p:nvSpPr>
            <p:cNvPr id="373779" name="AutoShape 19"/>
            <p:cNvSpPr>
              <a:spLocks noChangeArrowheads="1"/>
            </p:cNvSpPr>
            <p:nvPr/>
          </p:nvSpPr>
          <p:spPr bwMode="auto">
            <a:xfrm>
              <a:off x="2784" y="2160"/>
              <a:ext cx="288" cy="432"/>
            </a:xfrm>
            <a:prstGeom prst="upArrow">
              <a:avLst>
                <a:gd name="adj1" fmla="val 50000"/>
                <a:gd name="adj2" fmla="val 37500"/>
              </a:avLst>
            </a:prstGeom>
            <a:gradFill rotWithShape="0">
              <a:gsLst>
                <a:gs pos="0">
                  <a:srgbClr val="CC0099">
                    <a:gamma/>
                    <a:shade val="46275"/>
                    <a:invGamma/>
                  </a:srgbClr>
                </a:gs>
                <a:gs pos="50000">
                  <a:srgbClr val="CC0099"/>
                </a:gs>
                <a:gs pos="100000">
                  <a:srgbClr val="CC0099">
                    <a:gamma/>
                    <a:shade val="46275"/>
                    <a:invGamma/>
                  </a:srgbClr>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373778" name="Text Box 18"/>
            <p:cNvSpPr txBox="1">
              <a:spLocks noChangeArrowheads="1"/>
            </p:cNvSpPr>
            <p:nvPr/>
          </p:nvSpPr>
          <p:spPr bwMode="auto">
            <a:xfrm>
              <a:off x="2496" y="2592"/>
              <a:ext cx="849" cy="366"/>
            </a:xfrm>
            <a:prstGeom prst="rect">
              <a:avLst/>
            </a:prstGeom>
            <a:gradFill rotWithShape="0">
              <a:gsLst>
                <a:gs pos="0">
                  <a:srgbClr val="CC0099">
                    <a:gamma/>
                    <a:shade val="46275"/>
                    <a:invGamma/>
                  </a:srgbClr>
                </a:gs>
                <a:gs pos="50000">
                  <a:srgbClr val="CC0099"/>
                </a:gs>
                <a:gs pos="100000">
                  <a:srgbClr val="CC0099">
                    <a:gamma/>
                    <a:shade val="46275"/>
                    <a:invGamma/>
                  </a:srgb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Banda de dispersión</a:t>
              </a:r>
            </a:p>
          </p:txBody>
        </p:sp>
      </p:grpSp>
      <p:sp>
        <p:nvSpPr>
          <p:cNvPr id="373781" name="Text Box 21"/>
          <p:cNvSpPr txBox="1">
            <a:spLocks noChangeArrowheads="1"/>
          </p:cNvSpPr>
          <p:nvPr/>
        </p:nvSpPr>
        <p:spPr bwMode="auto">
          <a:xfrm>
            <a:off x="6248400" y="6019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790" name="Group 6"/>
          <p:cNvGrpSpPr>
            <a:grpSpLocks/>
          </p:cNvGrpSpPr>
          <p:nvPr/>
        </p:nvGrpSpPr>
        <p:grpSpPr bwMode="auto">
          <a:xfrm>
            <a:off x="152400" y="2166938"/>
            <a:ext cx="2682875" cy="3852862"/>
            <a:chOff x="184" y="712"/>
            <a:chExt cx="1666" cy="2395"/>
          </a:xfrm>
        </p:grpSpPr>
        <p:sp>
          <p:nvSpPr>
            <p:cNvPr id="374789" name="Rectangle 5"/>
            <p:cNvSpPr>
              <a:spLocks noChangeArrowheads="1"/>
            </p:cNvSpPr>
            <p:nvPr/>
          </p:nvSpPr>
          <p:spPr bwMode="auto">
            <a:xfrm>
              <a:off x="184" y="712"/>
              <a:ext cx="1656" cy="2384"/>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4786" name="Picture 2" descr="C:\Mis documentos\CLASE\fotos\Gráfica parvelocidad 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720"/>
              <a:ext cx="1658" cy="23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4795" name="Group 11"/>
          <p:cNvGrpSpPr>
            <a:grpSpLocks/>
          </p:cNvGrpSpPr>
          <p:nvPr/>
        </p:nvGrpSpPr>
        <p:grpSpPr bwMode="auto">
          <a:xfrm>
            <a:off x="3162300" y="2146300"/>
            <a:ext cx="2705100" cy="3873500"/>
            <a:chOff x="2064" y="960"/>
            <a:chExt cx="1704" cy="2440"/>
          </a:xfrm>
        </p:grpSpPr>
        <p:sp>
          <p:nvSpPr>
            <p:cNvPr id="374796" name="Rectangle 12"/>
            <p:cNvSpPr>
              <a:spLocks noChangeArrowheads="1"/>
            </p:cNvSpPr>
            <p:nvPr/>
          </p:nvSpPr>
          <p:spPr bwMode="auto">
            <a:xfrm>
              <a:off x="2064" y="960"/>
              <a:ext cx="1704" cy="2432"/>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4797" name="Picture 13" descr="C:\Mis documentos\CLASE\fotos\Gráfica par-velocidad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960"/>
              <a:ext cx="1704" cy="24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4798" name="Group 14"/>
          <p:cNvGrpSpPr>
            <a:grpSpLocks/>
          </p:cNvGrpSpPr>
          <p:nvPr/>
        </p:nvGrpSpPr>
        <p:grpSpPr bwMode="auto">
          <a:xfrm>
            <a:off x="6194425" y="2146300"/>
            <a:ext cx="2670175" cy="3860800"/>
            <a:chOff x="3784" y="712"/>
            <a:chExt cx="1666" cy="2392"/>
          </a:xfrm>
        </p:grpSpPr>
        <p:sp>
          <p:nvSpPr>
            <p:cNvPr id="374799" name="Rectangle 15"/>
            <p:cNvSpPr>
              <a:spLocks noChangeArrowheads="1"/>
            </p:cNvSpPr>
            <p:nvPr/>
          </p:nvSpPr>
          <p:spPr bwMode="auto">
            <a:xfrm>
              <a:off x="3784" y="712"/>
              <a:ext cx="1656" cy="2392"/>
            </a:xfrm>
            <a:prstGeom prst="rect">
              <a:avLst/>
            </a:prstGeom>
            <a:solidFill>
              <a:srgbClr val="FFFFFF"/>
            </a:solidFill>
            <a:ln w="9525">
              <a:miter lim="800000"/>
              <a:headEnd/>
              <a:tailEnd/>
            </a:ln>
            <a:effectLst/>
            <a:scene3d>
              <a:camera prst="legacyObliqueTopRight"/>
              <a:lightRig rig="legacyFlat3" dir="b"/>
            </a:scene3d>
            <a:sp3d extrusionH="354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374800" name="Picture 16" descr="C:\Mis documentos\CLASE\fotos\Gráfica par velocidad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720"/>
              <a:ext cx="1658" cy="2383"/>
            </a:xfrm>
            <a:prstGeom prst="rect">
              <a:avLst/>
            </a:prstGeom>
            <a:noFill/>
            <a:extLst>
              <a:ext uri="{909E8E84-426E-40DD-AFC4-6F175D3DCCD1}">
                <a14:hiddenFill xmlns:a14="http://schemas.microsoft.com/office/drawing/2010/main">
                  <a:solidFill>
                    <a:srgbClr val="FFFFFF"/>
                  </a:solidFill>
                </a14:hiddenFill>
              </a:ext>
            </a:extLst>
          </p:spPr>
        </p:pic>
      </p:grpSp>
      <p:sp>
        <p:nvSpPr>
          <p:cNvPr id="374801" name="Rectangle 17"/>
          <p:cNvSpPr>
            <a:spLocks noChangeArrowheads="1"/>
          </p:cNvSpPr>
          <p:nvPr/>
        </p:nvSpPr>
        <p:spPr bwMode="auto">
          <a:xfrm>
            <a:off x="0" y="558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7.17. Curvas de respuesta mecánica par - velocidad IV</a:t>
            </a:r>
            <a:endParaRPr lang="es-ES_tradnl" altLang="es-ES" sz="4000" b="0">
              <a:latin typeface="Tahoma" pitchFamily="34" charset="0"/>
            </a:endParaRPr>
          </a:p>
        </p:txBody>
      </p:sp>
      <p:sp>
        <p:nvSpPr>
          <p:cNvPr id="374802" name="Text Box 18"/>
          <p:cNvSpPr txBox="1">
            <a:spLocks noChangeArrowheads="1"/>
          </p:cNvSpPr>
          <p:nvPr/>
        </p:nvSpPr>
        <p:spPr bwMode="auto">
          <a:xfrm>
            <a:off x="6248400" y="6019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7.18. Par máximo de un motor de inducción I</a:t>
            </a:r>
            <a:endParaRPr lang="es-ES_tradnl" altLang="es-ES" sz="4000" b="0">
              <a:latin typeface="Tahoma" pitchFamily="34" charset="0"/>
            </a:endParaRPr>
          </a:p>
        </p:txBody>
      </p:sp>
      <p:pic>
        <p:nvPicPr>
          <p:cNvPr id="416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752600"/>
            <a:ext cx="4959350" cy="2552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6772" name="Text Box 4"/>
          <p:cNvSpPr txBox="1">
            <a:spLocks noChangeArrowheads="1"/>
          </p:cNvSpPr>
          <p:nvPr/>
        </p:nvSpPr>
        <p:spPr bwMode="auto">
          <a:xfrm>
            <a:off x="6477000" y="2074863"/>
            <a:ext cx="2133600" cy="1963737"/>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El par será máximo cuando </a:t>
            </a:r>
            <a:r>
              <a:rPr lang="es-ES_tradnl" altLang="es-ES" sz="1900">
                <a:solidFill>
                  <a:srgbClr val="66FF33"/>
                </a:solidFill>
                <a:effectLst>
                  <a:outerShdw blurRad="38100" dist="38100" dir="2700000" algn="tl">
                    <a:srgbClr val="000000"/>
                  </a:outerShdw>
                </a:effectLst>
              </a:rPr>
              <a:t>P</a:t>
            </a:r>
            <a:r>
              <a:rPr lang="es-ES_tradnl" altLang="es-ES" sz="1900" baseline="-25000">
                <a:solidFill>
                  <a:srgbClr val="66FF33"/>
                </a:solidFill>
                <a:effectLst>
                  <a:outerShdw blurRad="38100" dist="38100" dir="2700000" algn="tl">
                    <a:srgbClr val="000000"/>
                  </a:outerShdw>
                </a:effectLst>
              </a:rPr>
              <a:t>g</a:t>
            </a:r>
            <a:r>
              <a:rPr lang="es-ES_tradnl" altLang="es-ES" sz="1700">
                <a:effectLst>
                  <a:outerShdw blurRad="38100" dist="38100" dir="2700000" algn="tl">
                    <a:srgbClr val="000000"/>
                  </a:outerShdw>
                </a:effectLst>
              </a:rPr>
              <a:t> sea máxima, es decir cuando se transfiera a </a:t>
            </a:r>
            <a:r>
              <a:rPr lang="es-ES_tradnl" altLang="es-ES" sz="1900">
                <a:solidFill>
                  <a:srgbClr val="66FF33"/>
                </a:solidFill>
                <a:effectLst>
                  <a:outerShdw blurRad="38100" dist="38100" dir="2700000" algn="tl">
                    <a:srgbClr val="000000"/>
                  </a:outerShdw>
                </a:effectLst>
              </a:rPr>
              <a:t>R</a:t>
            </a:r>
            <a:r>
              <a:rPr lang="es-ES_tradnl" altLang="es-ES" sz="1900" baseline="-25000">
                <a:solidFill>
                  <a:srgbClr val="66FF33"/>
                </a:solidFill>
                <a:effectLst>
                  <a:outerShdw blurRad="38100" dist="38100" dir="2700000" algn="tl">
                    <a:srgbClr val="000000"/>
                  </a:outerShdw>
                </a:effectLst>
              </a:rPr>
              <a:t>R</a:t>
            </a:r>
            <a:r>
              <a:rPr lang="es-ES_tradnl" altLang="es-ES" sz="1900">
                <a:solidFill>
                  <a:srgbClr val="66FF33"/>
                </a:solidFill>
                <a:effectLst>
                  <a:outerShdw blurRad="38100" dist="38100" dir="2700000" algn="tl">
                    <a:srgbClr val="000000"/>
                  </a:outerShdw>
                </a:effectLst>
              </a:rPr>
              <a:t>’/S</a:t>
            </a:r>
            <a:r>
              <a:rPr lang="es-ES_tradnl" altLang="es-ES" sz="1700">
                <a:effectLst>
                  <a:outerShdw blurRad="38100" dist="38100" dir="2700000" algn="tl">
                    <a:srgbClr val="000000"/>
                  </a:outerShdw>
                </a:effectLst>
              </a:rPr>
              <a:t> la máxima potencia</a:t>
            </a:r>
          </a:p>
        </p:txBody>
      </p:sp>
      <p:sp>
        <p:nvSpPr>
          <p:cNvPr id="416773" name="AutoShape 5"/>
          <p:cNvSpPr>
            <a:spLocks noChangeArrowheads="1"/>
          </p:cNvSpPr>
          <p:nvPr/>
        </p:nvSpPr>
        <p:spPr bwMode="auto">
          <a:xfrm>
            <a:off x="5486400" y="2857500"/>
            <a:ext cx="914400" cy="342900"/>
          </a:xfrm>
          <a:prstGeom prst="leftRightArrow">
            <a:avLst>
              <a:gd name="adj1" fmla="val 50000"/>
              <a:gd name="adj2" fmla="val 53333"/>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416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724400"/>
            <a:ext cx="3095625" cy="6826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6775" name="Text Box 7"/>
          <p:cNvSpPr txBox="1">
            <a:spLocks noChangeArrowheads="1"/>
          </p:cNvSpPr>
          <p:nvPr/>
        </p:nvSpPr>
        <p:spPr bwMode="auto">
          <a:xfrm>
            <a:off x="6477000" y="4572000"/>
            <a:ext cx="2133600" cy="868363"/>
          </a:xfrm>
          <a:prstGeom prst="rect">
            <a:avLst/>
          </a:prstGeom>
          <a:solidFill>
            <a:schemeClr val="hlink"/>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bodyPr>
          <a:lstStyle/>
          <a:p>
            <a:pPr algn="ctr">
              <a:spcBef>
                <a:spcPct val="0"/>
              </a:spcBef>
            </a:pPr>
            <a:r>
              <a:rPr lang="es-ES_tradnl" altLang="es-ES" sz="1700">
                <a:effectLst>
                  <a:outerShdw blurRad="38100" dist="38100" dir="2700000" algn="tl">
                    <a:srgbClr val="000000"/>
                  </a:outerShdw>
                </a:effectLst>
              </a:rPr>
              <a:t>TEOREMA TRANSFERENCIA MÁX. POT</a:t>
            </a:r>
          </a:p>
        </p:txBody>
      </p:sp>
      <p:pic>
        <p:nvPicPr>
          <p:cNvPr id="4167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670550"/>
            <a:ext cx="3368675" cy="844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6778" name="AutoShape 10"/>
          <p:cNvSpPr>
            <a:spLocks noChangeArrowheads="1"/>
          </p:cNvSpPr>
          <p:nvPr/>
        </p:nvSpPr>
        <p:spPr bwMode="auto">
          <a:xfrm>
            <a:off x="7315200" y="4038600"/>
            <a:ext cx="431800" cy="495300"/>
          </a:xfrm>
          <a:prstGeom prst="downArrow">
            <a:avLst>
              <a:gd name="adj1" fmla="val 50000"/>
              <a:gd name="adj2" fmla="val 43381"/>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6779" name="AutoShape 11"/>
          <p:cNvSpPr>
            <a:spLocks noChangeArrowheads="1"/>
          </p:cNvSpPr>
          <p:nvPr/>
        </p:nvSpPr>
        <p:spPr bwMode="auto">
          <a:xfrm rot="-16200000">
            <a:off x="5689600" y="4594225"/>
            <a:ext cx="431800" cy="838200"/>
          </a:xfrm>
          <a:prstGeom prst="downArrow">
            <a:avLst>
              <a:gd name="adj1" fmla="val 50000"/>
              <a:gd name="adj2" fmla="val 73414"/>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16780" name="AutoShape 12"/>
          <p:cNvSpPr>
            <a:spLocks noChangeArrowheads="1"/>
          </p:cNvSpPr>
          <p:nvPr/>
        </p:nvSpPr>
        <p:spPr bwMode="auto">
          <a:xfrm rot="-10800000">
            <a:off x="1295400" y="4953000"/>
            <a:ext cx="838200" cy="7620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6781" name="AutoShape 13"/>
          <p:cNvSpPr>
            <a:spLocks noChangeArrowheads="1"/>
          </p:cNvSpPr>
          <p:nvPr/>
        </p:nvSpPr>
        <p:spPr bwMode="auto">
          <a:xfrm rot="16200000">
            <a:off x="3695700" y="5791200"/>
            <a:ext cx="431800" cy="495300"/>
          </a:xfrm>
          <a:prstGeom prst="downArrow">
            <a:avLst>
              <a:gd name="adj1" fmla="val 50000"/>
              <a:gd name="adj2" fmla="val 43381"/>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1678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5638800"/>
            <a:ext cx="4800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6778"/>
                                        </p:tgtEl>
                                        <p:attrNameLst>
                                          <p:attrName>style.visibility</p:attrName>
                                        </p:attrNameLst>
                                      </p:cBhvr>
                                      <p:to>
                                        <p:strVal val="visible"/>
                                      </p:to>
                                    </p:set>
                                    <p:animEffect transition="in" filter="dissolve">
                                      <p:cBhvr>
                                        <p:cTn id="7" dur="500"/>
                                        <p:tgtEl>
                                          <p:spTgt spid="41677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6775"/>
                                        </p:tgtEl>
                                        <p:attrNameLst>
                                          <p:attrName>style.visibility</p:attrName>
                                        </p:attrNameLst>
                                      </p:cBhvr>
                                      <p:to>
                                        <p:strVal val="visible"/>
                                      </p:to>
                                    </p:set>
                                    <p:animEffect transition="in" filter="dissolve">
                                      <p:cBhvr>
                                        <p:cTn id="11" dur="500"/>
                                        <p:tgtEl>
                                          <p:spTgt spid="4167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6779"/>
                                        </p:tgtEl>
                                        <p:attrNameLst>
                                          <p:attrName>style.visibility</p:attrName>
                                        </p:attrNameLst>
                                      </p:cBhvr>
                                      <p:to>
                                        <p:strVal val="visible"/>
                                      </p:to>
                                    </p:set>
                                    <p:animEffect transition="in" filter="dissolve">
                                      <p:cBhvr>
                                        <p:cTn id="16" dur="500"/>
                                        <p:tgtEl>
                                          <p:spTgt spid="416779"/>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16774"/>
                                        </p:tgtEl>
                                        <p:attrNameLst>
                                          <p:attrName>style.visibility</p:attrName>
                                        </p:attrNameLst>
                                      </p:cBhvr>
                                      <p:to>
                                        <p:strVal val="visible"/>
                                      </p:to>
                                    </p:set>
                                    <p:animEffect transition="in" filter="dissolve">
                                      <p:cBhvr>
                                        <p:cTn id="20" dur="500"/>
                                        <p:tgtEl>
                                          <p:spTgt spid="4167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6780"/>
                                        </p:tgtEl>
                                        <p:attrNameLst>
                                          <p:attrName>style.visibility</p:attrName>
                                        </p:attrNameLst>
                                      </p:cBhvr>
                                      <p:to>
                                        <p:strVal val="visible"/>
                                      </p:to>
                                    </p:set>
                                    <p:animEffect transition="in" filter="dissolve">
                                      <p:cBhvr>
                                        <p:cTn id="25" dur="500"/>
                                        <p:tgtEl>
                                          <p:spTgt spid="416780"/>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416776"/>
                                        </p:tgtEl>
                                        <p:attrNameLst>
                                          <p:attrName>style.visibility</p:attrName>
                                        </p:attrNameLst>
                                      </p:cBhvr>
                                      <p:to>
                                        <p:strVal val="visible"/>
                                      </p:to>
                                    </p:set>
                                    <p:animEffect transition="in" filter="dissolve">
                                      <p:cBhvr>
                                        <p:cTn id="29" dur="500"/>
                                        <p:tgtEl>
                                          <p:spTgt spid="4167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16781"/>
                                        </p:tgtEl>
                                        <p:attrNameLst>
                                          <p:attrName>style.visibility</p:attrName>
                                        </p:attrNameLst>
                                      </p:cBhvr>
                                      <p:to>
                                        <p:strVal val="visible"/>
                                      </p:to>
                                    </p:set>
                                    <p:animEffect transition="in" filter="dissolve">
                                      <p:cBhvr>
                                        <p:cTn id="34" dur="500"/>
                                        <p:tgtEl>
                                          <p:spTgt spid="416781"/>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416784"/>
                                        </p:tgtEl>
                                        <p:attrNameLst>
                                          <p:attrName>style.visibility</p:attrName>
                                        </p:attrNameLst>
                                      </p:cBhvr>
                                      <p:to>
                                        <p:strVal val="visible"/>
                                      </p:to>
                                    </p:set>
                                    <p:animEffect transition="in" filter="dissolve">
                                      <p:cBhvr>
                                        <p:cTn id="38" dur="500"/>
                                        <p:tgtEl>
                                          <p:spTgt spid="416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5" grpId="0" animBg="1" autoUpdateAnimBg="0"/>
      <p:bldP spid="416778" grpId="0" animBg="1"/>
      <p:bldP spid="416779" grpId="0" animBg="1"/>
      <p:bldP spid="416780" grpId="0" animBg="1"/>
      <p:bldP spid="4167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807" name="Rectangle 15"/>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7.18. Par máximo de un motor de inducción II</a:t>
            </a:r>
            <a:endParaRPr lang="es-ES_tradnl" altLang="es-ES" sz="4000" b="0">
              <a:latin typeface="Tahoma" pitchFamily="34" charset="0"/>
            </a:endParaRPr>
          </a:p>
        </p:txBody>
      </p:sp>
      <p:grpSp>
        <p:nvGrpSpPr>
          <p:cNvPr id="417817" name="Group 25"/>
          <p:cNvGrpSpPr>
            <a:grpSpLocks noChangeAspect="1"/>
          </p:cNvGrpSpPr>
          <p:nvPr/>
        </p:nvGrpSpPr>
        <p:grpSpPr bwMode="auto">
          <a:xfrm>
            <a:off x="3909120" y="3400698"/>
            <a:ext cx="4964113" cy="3268662"/>
            <a:chOff x="2784" y="2464"/>
            <a:chExt cx="2832" cy="1697"/>
          </a:xfrm>
        </p:grpSpPr>
        <p:grpSp>
          <p:nvGrpSpPr>
            <p:cNvPr id="417806" name="Group 14"/>
            <p:cNvGrpSpPr>
              <a:grpSpLocks noChangeAspect="1"/>
            </p:cNvGrpSpPr>
            <p:nvPr/>
          </p:nvGrpSpPr>
          <p:grpSpPr bwMode="auto">
            <a:xfrm>
              <a:off x="3120" y="2490"/>
              <a:ext cx="2496" cy="1542"/>
              <a:chOff x="3120" y="1968"/>
              <a:chExt cx="2496" cy="1400"/>
            </a:xfrm>
          </p:grpSpPr>
          <p:grpSp>
            <p:nvGrpSpPr>
              <p:cNvPr id="417802" name="Group 10"/>
              <p:cNvGrpSpPr>
                <a:grpSpLocks noChangeAspect="1"/>
              </p:cNvGrpSpPr>
              <p:nvPr/>
            </p:nvGrpSpPr>
            <p:grpSpPr bwMode="auto">
              <a:xfrm>
                <a:off x="3120" y="1968"/>
                <a:ext cx="2496" cy="1400"/>
                <a:chOff x="3120" y="1968"/>
                <a:chExt cx="2496" cy="1400"/>
              </a:xfrm>
            </p:grpSpPr>
            <p:pic>
              <p:nvPicPr>
                <p:cNvPr id="417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064"/>
                  <a:ext cx="2208" cy="12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7797" name="Line 5"/>
                <p:cNvSpPr>
                  <a:spLocks noChangeAspect="1" noChangeShapeType="1"/>
                </p:cNvSpPr>
                <p:nvPr/>
              </p:nvSpPr>
              <p:spPr bwMode="auto">
                <a:xfrm>
                  <a:off x="3120" y="3360"/>
                  <a:ext cx="2496"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17798" name="Line 6"/>
                <p:cNvSpPr>
                  <a:spLocks noChangeAspect="1" noChangeShapeType="1"/>
                </p:cNvSpPr>
                <p:nvPr/>
              </p:nvSpPr>
              <p:spPr bwMode="auto">
                <a:xfrm rot="-5400000">
                  <a:off x="2424" y="2664"/>
                  <a:ext cx="1392"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17799" name="Line 7"/>
                <p:cNvSpPr>
                  <a:spLocks noChangeAspect="1" noChangeShapeType="1"/>
                </p:cNvSpPr>
                <p:nvPr/>
              </p:nvSpPr>
              <p:spPr bwMode="auto">
                <a:xfrm>
                  <a:off x="4776" y="2152"/>
                  <a:ext cx="0" cy="120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17800" name="Line 8"/>
                <p:cNvSpPr>
                  <a:spLocks noChangeAspect="1" noChangeShapeType="1"/>
                </p:cNvSpPr>
                <p:nvPr/>
              </p:nvSpPr>
              <p:spPr bwMode="auto">
                <a:xfrm>
                  <a:off x="4480" y="2128"/>
                  <a:ext cx="0" cy="1232"/>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17801" name="Line 9"/>
                <p:cNvSpPr>
                  <a:spLocks noChangeAspect="1" noChangeShapeType="1"/>
                </p:cNvSpPr>
                <p:nvPr/>
              </p:nvSpPr>
              <p:spPr bwMode="auto">
                <a:xfrm>
                  <a:off x="4056" y="2136"/>
                  <a:ext cx="0" cy="1232"/>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
            <p:nvSpPr>
              <p:cNvPr id="417803" name="Oval 11"/>
              <p:cNvSpPr>
                <a:spLocks noChangeAspect="1" noChangeArrowheads="1"/>
              </p:cNvSpPr>
              <p:nvPr/>
            </p:nvSpPr>
            <p:spPr bwMode="auto">
              <a:xfrm>
                <a:off x="4752" y="2124"/>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17804" name="Oval 12"/>
              <p:cNvSpPr>
                <a:spLocks noChangeAspect="1" noChangeArrowheads="1"/>
              </p:cNvSpPr>
              <p:nvPr/>
            </p:nvSpPr>
            <p:spPr bwMode="auto">
              <a:xfrm>
                <a:off x="4452" y="211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17805" name="Oval 13"/>
              <p:cNvSpPr>
                <a:spLocks noChangeAspect="1" noChangeArrowheads="1"/>
              </p:cNvSpPr>
              <p:nvPr/>
            </p:nvSpPr>
            <p:spPr bwMode="auto">
              <a:xfrm>
                <a:off x="4032" y="211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grpSp>
        <p:sp>
          <p:nvSpPr>
            <p:cNvPr id="417808" name="AutoShape 16"/>
            <p:cNvSpPr>
              <a:spLocks noChangeAspect="1" noChangeArrowheads="1"/>
            </p:cNvSpPr>
            <p:nvPr/>
          </p:nvSpPr>
          <p:spPr bwMode="auto">
            <a:xfrm>
              <a:off x="3264" y="2496"/>
              <a:ext cx="528" cy="144"/>
            </a:xfrm>
            <a:prstGeom prst="leftArrow">
              <a:avLst>
                <a:gd name="adj1" fmla="val 50000"/>
                <a:gd name="adj2" fmla="val 91667"/>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7810" name="Text Box 18"/>
            <p:cNvSpPr txBox="1">
              <a:spLocks noChangeAspect="1" noChangeArrowheads="1"/>
            </p:cNvSpPr>
            <p:nvPr/>
          </p:nvSpPr>
          <p:spPr bwMode="auto">
            <a:xfrm>
              <a:off x="3792" y="2464"/>
              <a:ext cx="1824" cy="158"/>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 rotórica creciente</a:t>
              </a:r>
              <a:endParaRPr lang="es-ES_tradnl" altLang="es-ES" sz="3900" b="0" i="1">
                <a:effectLst>
                  <a:outerShdw blurRad="38100" dist="38100" dir="2700000" algn="tl">
                    <a:srgbClr val="000000"/>
                  </a:outerShdw>
                </a:effectLst>
                <a:latin typeface="Arial" charset="0"/>
              </a:endParaRPr>
            </a:p>
          </p:txBody>
        </p:sp>
        <p:sp>
          <p:nvSpPr>
            <p:cNvPr id="417812" name="Text Box 20"/>
            <p:cNvSpPr txBox="1">
              <a:spLocks noChangeAspect="1" noChangeArrowheads="1"/>
            </p:cNvSpPr>
            <p:nvPr/>
          </p:nvSpPr>
          <p:spPr bwMode="auto">
            <a:xfrm>
              <a:off x="4656" y="3986"/>
              <a:ext cx="528" cy="1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hlink"/>
                  </a:solidFill>
                  <a:effectLst>
                    <a:outerShdw blurRad="38100" dist="38100" dir="2700000" algn="tl">
                      <a:srgbClr val="000000"/>
                    </a:outerShdw>
                  </a:effectLst>
                </a:rPr>
                <a:t>S</a:t>
              </a:r>
              <a:r>
                <a:rPr lang="es-ES_tradnl" altLang="es-ES" sz="1600" baseline="-25000">
                  <a:solidFill>
                    <a:schemeClr val="hlink"/>
                  </a:solidFill>
                  <a:effectLst>
                    <a:outerShdw blurRad="38100" dist="38100" dir="2700000" algn="tl">
                      <a:srgbClr val="000000"/>
                    </a:outerShdw>
                  </a:effectLst>
                </a:rPr>
                <a:t>TMAX1</a:t>
              </a:r>
            </a:p>
          </p:txBody>
        </p:sp>
        <p:sp>
          <p:nvSpPr>
            <p:cNvPr id="417813" name="Text Box 21"/>
            <p:cNvSpPr txBox="1">
              <a:spLocks noChangeAspect="1" noChangeArrowheads="1"/>
            </p:cNvSpPr>
            <p:nvPr/>
          </p:nvSpPr>
          <p:spPr bwMode="auto">
            <a:xfrm>
              <a:off x="4224" y="3985"/>
              <a:ext cx="528" cy="1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rgbClr val="66FF33"/>
                  </a:solidFill>
                  <a:effectLst>
                    <a:outerShdw blurRad="38100" dist="38100" dir="2700000" algn="tl">
                      <a:srgbClr val="000000"/>
                    </a:outerShdw>
                  </a:effectLst>
                </a:rPr>
                <a:t>S</a:t>
              </a:r>
              <a:r>
                <a:rPr lang="es-ES_tradnl" altLang="es-ES" sz="1600" baseline="-25000">
                  <a:solidFill>
                    <a:srgbClr val="66FF33"/>
                  </a:solidFill>
                  <a:effectLst>
                    <a:outerShdw blurRad="38100" dist="38100" dir="2700000" algn="tl">
                      <a:srgbClr val="000000"/>
                    </a:outerShdw>
                  </a:effectLst>
                </a:rPr>
                <a:t>TMAX2</a:t>
              </a:r>
            </a:p>
          </p:txBody>
        </p:sp>
        <p:sp>
          <p:nvSpPr>
            <p:cNvPr id="417814" name="Text Box 22"/>
            <p:cNvSpPr txBox="1">
              <a:spLocks noChangeAspect="1" noChangeArrowheads="1"/>
            </p:cNvSpPr>
            <p:nvPr/>
          </p:nvSpPr>
          <p:spPr bwMode="auto">
            <a:xfrm>
              <a:off x="3792" y="3984"/>
              <a:ext cx="528" cy="1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rgbClr val="FF9933"/>
                  </a:solidFill>
                  <a:effectLst>
                    <a:outerShdw blurRad="38100" dist="38100" dir="2700000" algn="tl">
                      <a:srgbClr val="000000"/>
                    </a:outerShdw>
                  </a:effectLst>
                </a:rPr>
                <a:t>S</a:t>
              </a:r>
              <a:r>
                <a:rPr lang="es-ES_tradnl" altLang="es-ES" sz="1600" baseline="-25000">
                  <a:solidFill>
                    <a:srgbClr val="FF9933"/>
                  </a:solidFill>
                  <a:effectLst>
                    <a:outerShdw blurRad="38100" dist="38100" dir="2700000" algn="tl">
                      <a:srgbClr val="000000"/>
                    </a:outerShdw>
                  </a:effectLst>
                </a:rPr>
                <a:t>TMAX3</a:t>
              </a:r>
            </a:p>
          </p:txBody>
        </p:sp>
        <p:sp>
          <p:nvSpPr>
            <p:cNvPr id="417815" name="Text Box 23"/>
            <p:cNvSpPr txBox="1">
              <a:spLocks noChangeAspect="1" noChangeArrowheads="1"/>
            </p:cNvSpPr>
            <p:nvPr/>
          </p:nvSpPr>
          <p:spPr bwMode="auto">
            <a:xfrm>
              <a:off x="2784" y="2572"/>
              <a:ext cx="528" cy="1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Par</a:t>
              </a:r>
            </a:p>
          </p:txBody>
        </p:sp>
        <p:sp>
          <p:nvSpPr>
            <p:cNvPr id="417816" name="Text Box 24"/>
            <p:cNvSpPr txBox="1">
              <a:spLocks noChangeAspect="1" noChangeArrowheads="1"/>
            </p:cNvSpPr>
            <p:nvPr/>
          </p:nvSpPr>
          <p:spPr bwMode="auto">
            <a:xfrm>
              <a:off x="5328" y="3820"/>
              <a:ext cx="240" cy="175"/>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S</a:t>
              </a:r>
            </a:p>
          </p:txBody>
        </p:sp>
      </p:grpSp>
      <p:grpSp>
        <p:nvGrpSpPr>
          <p:cNvPr id="417825" name="Group 33"/>
          <p:cNvGrpSpPr>
            <a:grpSpLocks/>
          </p:cNvGrpSpPr>
          <p:nvPr/>
        </p:nvGrpSpPr>
        <p:grpSpPr bwMode="auto">
          <a:xfrm>
            <a:off x="251520" y="2935560"/>
            <a:ext cx="3368675" cy="2562225"/>
            <a:chOff x="278" y="1824"/>
            <a:chExt cx="2122" cy="1614"/>
          </a:xfrm>
        </p:grpSpPr>
        <p:pic>
          <p:nvPicPr>
            <p:cNvPr id="417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 y="1824"/>
              <a:ext cx="2122" cy="5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7820" name="Text Box 28"/>
            <p:cNvSpPr txBox="1">
              <a:spLocks noChangeArrowheads="1"/>
            </p:cNvSpPr>
            <p:nvPr/>
          </p:nvSpPr>
          <p:spPr bwMode="auto">
            <a:xfrm>
              <a:off x="672" y="2688"/>
              <a:ext cx="1584" cy="750"/>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EL deslizamiento al que se produce el par máximo </a:t>
              </a:r>
              <a:r>
                <a:rPr lang="es-ES_tradnl" altLang="es-ES" sz="2000" u="sng" dirty="0">
                  <a:effectLst>
                    <a:outerShdw blurRad="38100" dist="38100" dir="2700000" algn="tl">
                      <a:srgbClr val="000000"/>
                    </a:outerShdw>
                  </a:effectLst>
                </a:rPr>
                <a:t>SÍ DEPENDE</a:t>
              </a:r>
              <a:r>
                <a:rPr lang="es-ES_tradnl" altLang="es-ES" sz="2000" dirty="0">
                  <a:effectLst>
                    <a:outerShdw blurRad="38100" dist="38100" dir="2700000" algn="tl">
                      <a:srgbClr val="000000"/>
                    </a:outerShdw>
                  </a:effectLst>
                </a:rPr>
                <a:t> DE R</a:t>
              </a:r>
              <a:r>
                <a:rPr lang="es-ES_tradnl" altLang="es-ES" sz="2000" baseline="-25000" dirty="0">
                  <a:effectLst>
                    <a:outerShdw blurRad="38100" dist="38100" dir="2700000" algn="tl">
                      <a:srgbClr val="000000"/>
                    </a:outerShdw>
                  </a:effectLst>
                </a:rPr>
                <a:t>R</a:t>
              </a:r>
              <a:r>
                <a:rPr lang="es-ES_tradnl" altLang="es-ES" sz="2000" dirty="0">
                  <a:effectLst>
                    <a:outerShdw blurRad="38100" dist="38100" dir="2700000" algn="tl">
                      <a:srgbClr val="000000"/>
                    </a:outerShdw>
                  </a:effectLst>
                </a:rPr>
                <a:t>’</a:t>
              </a:r>
              <a:endParaRPr lang="es-ES" altLang="es-ES" sz="2000" dirty="0">
                <a:effectLst>
                  <a:outerShdw blurRad="38100" dist="38100" dir="2700000" algn="tl">
                    <a:srgbClr val="000000"/>
                  </a:outerShdw>
                </a:effectLst>
              </a:endParaRPr>
            </a:p>
          </p:txBody>
        </p:sp>
        <p:sp>
          <p:nvSpPr>
            <p:cNvPr id="417821" name="AutoShape 29"/>
            <p:cNvSpPr>
              <a:spLocks noChangeArrowheads="1"/>
            </p:cNvSpPr>
            <p:nvPr/>
          </p:nvSpPr>
          <p:spPr bwMode="auto">
            <a:xfrm rot="5400000">
              <a:off x="1341" y="2300"/>
              <a:ext cx="293" cy="416"/>
            </a:xfrm>
            <a:prstGeom prst="rightArrow">
              <a:avLst>
                <a:gd name="adj1" fmla="val 55833"/>
                <a:gd name="adj2" fmla="val 43756"/>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grpSp>
      <p:sp>
        <p:nvSpPr>
          <p:cNvPr id="417822" name="AutoShape 30"/>
          <p:cNvSpPr>
            <a:spLocks noChangeArrowheads="1"/>
          </p:cNvSpPr>
          <p:nvPr/>
        </p:nvSpPr>
        <p:spPr bwMode="auto">
          <a:xfrm>
            <a:off x="3451920" y="4542757"/>
            <a:ext cx="1011106" cy="526403"/>
          </a:xfrm>
          <a:prstGeom prst="rightArrow">
            <a:avLst>
              <a:gd name="adj1" fmla="val 55833"/>
              <a:gd name="adj2" fmla="val 87511"/>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17823" name="Text Box 31"/>
          <p:cNvSpPr txBox="1">
            <a:spLocks noChangeArrowheads="1"/>
          </p:cNvSpPr>
          <p:nvPr/>
        </p:nvSpPr>
        <p:spPr bwMode="auto">
          <a:xfrm>
            <a:off x="251520" y="5602560"/>
            <a:ext cx="4114800" cy="825500"/>
          </a:xfrm>
          <a:prstGeom prst="rect">
            <a:avLst/>
          </a:prstGeom>
          <a:gradFill rotWithShape="0">
            <a:gsLst>
              <a:gs pos="0">
                <a:srgbClr val="CC0099">
                  <a:gamma/>
                  <a:shade val="46275"/>
                  <a:invGamma/>
                </a:srgbClr>
              </a:gs>
              <a:gs pos="100000">
                <a:srgbClr val="CC0099"/>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Esta propiedad se usa para el arran-que mediante inserción de resisten-cias en máquinas de rotor bobinado</a:t>
            </a:r>
            <a:endParaRPr lang="es-ES" altLang="es-ES" sz="1500">
              <a:effectLst>
                <a:outerShdw blurRad="38100" dist="38100" dir="2700000" algn="tl">
                  <a:srgbClr val="000000"/>
                </a:outerShdw>
              </a:effectLst>
            </a:endParaRPr>
          </a:p>
        </p:txBody>
      </p:sp>
      <p:grpSp>
        <p:nvGrpSpPr>
          <p:cNvPr id="417827" name="Group 35"/>
          <p:cNvGrpSpPr>
            <a:grpSpLocks/>
          </p:cNvGrpSpPr>
          <p:nvPr/>
        </p:nvGrpSpPr>
        <p:grpSpPr bwMode="auto">
          <a:xfrm>
            <a:off x="251520" y="1852885"/>
            <a:ext cx="8305800" cy="1311275"/>
            <a:chOff x="192" y="1142"/>
            <a:chExt cx="5232" cy="826"/>
          </a:xfrm>
        </p:grpSpPr>
        <p:sp>
          <p:nvSpPr>
            <p:cNvPr id="417818" name="Text Box 26"/>
            <p:cNvSpPr txBox="1">
              <a:spLocks noChangeArrowheads="1"/>
            </p:cNvSpPr>
            <p:nvPr/>
          </p:nvSpPr>
          <p:spPr bwMode="auto">
            <a:xfrm>
              <a:off x="3840" y="1142"/>
              <a:ext cx="1584" cy="826"/>
            </a:xfrm>
            <a:prstGeom prst="rect">
              <a:avLst/>
            </a:prstGeom>
            <a:solidFill>
              <a:srgbClr val="C0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000" dirty="0">
                  <a:effectLst>
                    <a:outerShdw blurRad="38100" dist="38100" dir="2700000" algn="tl">
                      <a:srgbClr val="000000"/>
                    </a:outerShdw>
                  </a:effectLst>
                </a:rPr>
                <a:t>El par máximo </a:t>
              </a:r>
              <a:r>
                <a:rPr lang="es-ES_tradnl" altLang="es-ES" sz="2000" u="sng" dirty="0">
                  <a:effectLst>
                    <a:outerShdw blurRad="38100" dist="38100" dir="2700000" algn="tl">
                      <a:srgbClr val="000000"/>
                    </a:outerShdw>
                  </a:effectLst>
                </a:rPr>
                <a:t>NO </a:t>
              </a:r>
              <a:r>
                <a:rPr lang="es-ES_tradnl" altLang="es-ES" sz="2000" u="sng" dirty="0" smtClean="0">
                  <a:effectLst>
                    <a:outerShdw blurRad="38100" dist="38100" dir="2700000" algn="tl">
                      <a:srgbClr val="000000"/>
                    </a:outerShdw>
                  </a:effectLst>
                </a:rPr>
                <a:t>DEPENDE</a:t>
              </a:r>
              <a:r>
                <a:rPr lang="es-ES_tradnl" altLang="es-ES" sz="2000" dirty="0" smtClean="0">
                  <a:effectLst>
                    <a:outerShdw blurRad="38100" dist="38100" dir="2700000" algn="tl">
                      <a:srgbClr val="000000"/>
                    </a:outerShdw>
                  </a:effectLst>
                </a:rPr>
                <a:t> </a:t>
              </a:r>
              <a:r>
                <a:rPr lang="es-ES_tradnl" altLang="es-ES" sz="2000" dirty="0">
                  <a:effectLst>
                    <a:outerShdw blurRad="38100" dist="38100" dir="2700000" algn="tl">
                      <a:srgbClr val="000000"/>
                    </a:outerShdw>
                  </a:effectLst>
                </a:rPr>
                <a:t>de la resistencia </a:t>
              </a:r>
              <a:r>
                <a:rPr lang="es-ES_tradnl" altLang="es-ES" sz="2000" dirty="0" err="1">
                  <a:effectLst>
                    <a:outerShdw blurRad="38100" dist="38100" dir="2700000" algn="tl">
                      <a:srgbClr val="000000"/>
                    </a:outerShdw>
                  </a:effectLst>
                </a:rPr>
                <a:t>rotórica</a:t>
              </a:r>
              <a:r>
                <a:rPr lang="es-ES_tradnl" altLang="es-ES" sz="2000" dirty="0">
                  <a:effectLst>
                    <a:outerShdw blurRad="38100" dist="38100" dir="2700000" algn="tl">
                      <a:srgbClr val="000000"/>
                    </a:outerShdw>
                  </a:effectLst>
                </a:rPr>
                <a:t> R</a:t>
              </a:r>
              <a:r>
                <a:rPr lang="es-ES_tradnl" altLang="es-ES" sz="2000" baseline="-25000" dirty="0">
                  <a:effectLst>
                    <a:outerShdw blurRad="38100" dist="38100" dir="2700000" algn="tl">
                      <a:srgbClr val="000000"/>
                    </a:outerShdw>
                  </a:effectLst>
                </a:rPr>
                <a:t>R</a:t>
              </a:r>
              <a:r>
                <a:rPr lang="es-ES_tradnl" altLang="es-ES" sz="2000" dirty="0">
                  <a:effectLst>
                    <a:outerShdw blurRad="38100" dist="38100" dir="2700000" algn="tl">
                      <a:srgbClr val="000000"/>
                    </a:outerShdw>
                  </a:effectLst>
                </a:rPr>
                <a:t>’</a:t>
              </a:r>
              <a:endParaRPr lang="es-ES" altLang="es-ES" sz="1800" dirty="0">
                <a:effectLst>
                  <a:outerShdw blurRad="38100" dist="38100" dir="2700000" algn="tl">
                    <a:srgbClr val="000000"/>
                  </a:outerShdw>
                </a:effectLst>
              </a:endParaRPr>
            </a:p>
          </p:txBody>
        </p:sp>
        <p:sp>
          <p:nvSpPr>
            <p:cNvPr id="417819" name="AutoShape 27"/>
            <p:cNvSpPr>
              <a:spLocks noChangeArrowheads="1"/>
            </p:cNvSpPr>
            <p:nvPr/>
          </p:nvSpPr>
          <p:spPr bwMode="auto">
            <a:xfrm>
              <a:off x="3288" y="1327"/>
              <a:ext cx="528" cy="334"/>
            </a:xfrm>
            <a:prstGeom prst="rightArrow">
              <a:avLst>
                <a:gd name="adj1" fmla="val 50000"/>
                <a:gd name="adj2" fmla="val 4500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pic>
          <p:nvPicPr>
            <p:cNvPr id="417826"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200"/>
              <a:ext cx="3024" cy="6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7825"/>
                                        </p:tgtEl>
                                        <p:attrNameLst>
                                          <p:attrName>style.visibility</p:attrName>
                                        </p:attrNameLst>
                                      </p:cBhvr>
                                      <p:to>
                                        <p:strVal val="visible"/>
                                      </p:to>
                                    </p:set>
                                    <p:animEffect transition="in" filter="dissolve">
                                      <p:cBhvr>
                                        <p:cTn id="7" dur="500"/>
                                        <p:tgtEl>
                                          <p:spTgt spid="417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7822"/>
                                        </p:tgtEl>
                                        <p:attrNameLst>
                                          <p:attrName>style.visibility</p:attrName>
                                        </p:attrNameLst>
                                      </p:cBhvr>
                                      <p:to>
                                        <p:strVal val="visible"/>
                                      </p:to>
                                    </p:set>
                                    <p:animEffect transition="in" filter="dissolve">
                                      <p:cBhvr>
                                        <p:cTn id="12" dur="500"/>
                                        <p:tgtEl>
                                          <p:spTgt spid="417822"/>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417817"/>
                                        </p:tgtEl>
                                        <p:attrNameLst>
                                          <p:attrName>style.visibility</p:attrName>
                                        </p:attrNameLst>
                                      </p:cBhvr>
                                      <p:to>
                                        <p:strVal val="visible"/>
                                      </p:to>
                                    </p:set>
                                    <p:animEffect transition="in" filter="dissolve">
                                      <p:cBhvr>
                                        <p:cTn id="16" dur="500"/>
                                        <p:tgtEl>
                                          <p:spTgt spid="4178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17823"/>
                                        </p:tgtEl>
                                        <p:attrNameLst>
                                          <p:attrName>style.visibility</p:attrName>
                                        </p:attrNameLst>
                                      </p:cBhvr>
                                      <p:to>
                                        <p:strVal val="visible"/>
                                      </p:to>
                                    </p:set>
                                    <p:animEffect transition="in" filter="dissolve">
                                      <p:cBhvr>
                                        <p:cTn id="21" dur="500"/>
                                        <p:tgtEl>
                                          <p:spTgt spid="417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22" grpId="0" animBg="1"/>
      <p:bldP spid="417823"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3" name="Rectangle 7"/>
          <p:cNvSpPr>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7.19. Ensayo de rotor libre</a:t>
            </a:r>
            <a:endParaRPr lang="es-ES_tradnl" altLang="es-ES" sz="4000" b="0">
              <a:latin typeface="Tahoma" pitchFamily="34" charset="0"/>
            </a:endParaRPr>
          </a:p>
        </p:txBody>
      </p:sp>
      <p:pic>
        <p:nvPicPr>
          <p:cNvPr id="419102" name="Picture 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73200"/>
            <a:ext cx="3016250" cy="7334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19103" name="Picture 2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2184400"/>
            <a:ext cx="3994150" cy="19637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19104" name="Text Box 288"/>
          <p:cNvSpPr txBox="1">
            <a:spLocks noChangeArrowheads="1"/>
          </p:cNvSpPr>
          <p:nvPr/>
        </p:nvSpPr>
        <p:spPr bwMode="auto">
          <a:xfrm>
            <a:off x="5368925" y="1143000"/>
            <a:ext cx="170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800">
                <a:solidFill>
                  <a:schemeClr val="accent2"/>
                </a:solidFill>
                <a:effectLst>
                  <a:outerShdw blurRad="38100" dist="38100" dir="2700000" algn="tl">
                    <a:srgbClr val="000000"/>
                  </a:outerShdw>
                </a:effectLst>
              </a:rPr>
              <a:t>En vacío S</a:t>
            </a:r>
            <a:r>
              <a:rPr lang="es-ES_tradnl" altLang="es-ES" sz="1800">
                <a:solidFill>
                  <a:schemeClr val="accent2"/>
                </a:solidFill>
                <a:effectLst>
                  <a:outerShdw blurRad="38100" dist="38100" dir="2700000" algn="tl">
                    <a:srgbClr val="000000"/>
                  </a:outerShdw>
                </a:effectLst>
                <a:sym typeface="Symbol" pitchFamily="18" charset="2"/>
              </a:rPr>
              <a:t>0:</a:t>
            </a:r>
            <a:endParaRPr lang="es-ES" altLang="es-ES" sz="1800">
              <a:solidFill>
                <a:schemeClr val="accent2"/>
              </a:solidFill>
              <a:effectLst>
                <a:outerShdw blurRad="38100" dist="38100" dir="2700000" algn="tl">
                  <a:srgbClr val="000000"/>
                </a:outerShdw>
              </a:effectLst>
            </a:endParaRPr>
          </a:p>
        </p:txBody>
      </p:sp>
      <p:sp>
        <p:nvSpPr>
          <p:cNvPr id="419105" name="Text Box 289"/>
          <p:cNvSpPr txBox="1">
            <a:spLocks noChangeArrowheads="1"/>
          </p:cNvSpPr>
          <p:nvPr/>
        </p:nvSpPr>
        <p:spPr bwMode="auto">
          <a:xfrm>
            <a:off x="1219200" y="4343400"/>
            <a:ext cx="6934200" cy="6413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Al no circular corriente por R</a:t>
            </a:r>
            <a:r>
              <a:rPr lang="es-ES_tradnl" altLang="es-ES" sz="1800" baseline="-25000">
                <a:effectLst>
                  <a:outerShdw blurRad="38100" dist="38100" dir="2700000" algn="tl">
                    <a:srgbClr val="000000"/>
                  </a:outerShdw>
                </a:effectLst>
              </a:rPr>
              <a:t>R</a:t>
            </a:r>
            <a:r>
              <a:rPr lang="es-ES_tradnl" altLang="es-ES" sz="1800">
                <a:effectLst>
                  <a:outerShdw blurRad="38100" dist="38100" dir="2700000" algn="tl">
                    <a:srgbClr val="000000"/>
                  </a:outerShdw>
                </a:effectLst>
              </a:rPr>
              <a:t>’ puede considerarse que en este ensayo las pérdidas en el Cu son sólo las del estator</a:t>
            </a:r>
            <a:endParaRPr lang="es-ES_tradnl" altLang="es-ES" sz="1800">
              <a:solidFill>
                <a:schemeClr val="accent2"/>
              </a:solidFill>
              <a:effectLst>
                <a:outerShdw blurRad="38100" dist="38100" dir="2700000" algn="tl">
                  <a:srgbClr val="000000"/>
                </a:outerShdw>
              </a:effectLst>
            </a:endParaRPr>
          </a:p>
        </p:txBody>
      </p:sp>
      <p:pic>
        <p:nvPicPr>
          <p:cNvPr id="419107" name="Picture 2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5113" y="5549900"/>
            <a:ext cx="1377950" cy="1104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19113" name="AutoShape 297"/>
          <p:cNvSpPr>
            <a:spLocks noChangeArrowheads="1"/>
          </p:cNvSpPr>
          <p:nvPr/>
        </p:nvSpPr>
        <p:spPr bwMode="auto">
          <a:xfrm flipV="1">
            <a:off x="3802063" y="5638800"/>
            <a:ext cx="533400" cy="457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19124" name="Group 308"/>
          <p:cNvGrpSpPr>
            <a:grpSpLocks/>
          </p:cNvGrpSpPr>
          <p:nvPr/>
        </p:nvGrpSpPr>
        <p:grpSpPr bwMode="auto">
          <a:xfrm>
            <a:off x="5294313" y="5257800"/>
            <a:ext cx="3621087" cy="1524000"/>
            <a:chOff x="3335" y="3312"/>
            <a:chExt cx="2281" cy="960"/>
          </a:xfrm>
        </p:grpSpPr>
        <p:pic>
          <p:nvPicPr>
            <p:cNvPr id="419109" name="Picture 2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5" y="3312"/>
              <a:ext cx="852"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110" name="Picture 2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 y="3840"/>
              <a:ext cx="1965" cy="3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19114" name="Picture 2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5" y="3377"/>
              <a:ext cx="644" cy="8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grpSp>
        <p:nvGrpSpPr>
          <p:cNvPr id="419122" name="Group 306"/>
          <p:cNvGrpSpPr>
            <a:grpSpLocks/>
          </p:cNvGrpSpPr>
          <p:nvPr/>
        </p:nvGrpSpPr>
        <p:grpSpPr bwMode="auto">
          <a:xfrm>
            <a:off x="228600" y="990600"/>
            <a:ext cx="4953000" cy="3317875"/>
            <a:chOff x="144" y="624"/>
            <a:chExt cx="3120" cy="2090"/>
          </a:xfrm>
        </p:grpSpPr>
        <p:grpSp>
          <p:nvGrpSpPr>
            <p:cNvPr id="419066" name="Group 250"/>
            <p:cNvGrpSpPr>
              <a:grpSpLocks/>
            </p:cNvGrpSpPr>
            <p:nvPr/>
          </p:nvGrpSpPr>
          <p:grpSpPr bwMode="auto">
            <a:xfrm>
              <a:off x="2137" y="768"/>
              <a:ext cx="1127" cy="786"/>
              <a:chOff x="4176" y="1968"/>
              <a:chExt cx="1127" cy="786"/>
            </a:xfrm>
          </p:grpSpPr>
          <p:sp>
            <p:nvSpPr>
              <p:cNvPr id="418945" name="Rectangle 129"/>
              <p:cNvSpPr>
                <a:spLocks noChangeAspect="1" noChangeArrowheads="1"/>
              </p:cNvSpPr>
              <p:nvPr/>
            </p:nvSpPr>
            <p:spPr bwMode="auto">
              <a:xfrm>
                <a:off x="4176" y="1968"/>
                <a:ext cx="1118" cy="786"/>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418946" name="Picture 130" descr="C:\Mis documentos\CLASE\fotos\Foto motor inducción 6.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6" y="1968"/>
                <a:ext cx="1127" cy="783"/>
              </a:xfrm>
              <a:prstGeom prst="rect">
                <a:avLst/>
              </a:prstGeom>
              <a:noFill/>
              <a:extLst>
                <a:ext uri="{909E8E84-426E-40DD-AFC4-6F175D3DCCD1}">
                  <a14:hiddenFill xmlns:a14="http://schemas.microsoft.com/office/drawing/2010/main">
                    <a:solidFill>
                      <a:srgbClr val="FFFFFF"/>
                    </a:solidFill>
                  </a14:hiddenFill>
                </a:ext>
              </a:extLst>
            </p:spPr>
          </p:pic>
        </p:grpSp>
        <p:sp>
          <p:nvSpPr>
            <p:cNvPr id="419046" name="Rectangle 230"/>
            <p:cNvSpPr>
              <a:spLocks noChangeArrowheads="1"/>
            </p:cNvSpPr>
            <p:nvPr/>
          </p:nvSpPr>
          <p:spPr bwMode="auto">
            <a:xfrm>
              <a:off x="816" y="1468"/>
              <a:ext cx="480"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rPr>
                <a:t>0</a:t>
              </a:r>
              <a:r>
                <a:rPr lang="es-ES_tradnl" altLang="es-ES" sz="1600">
                  <a:effectLst/>
                </a:rPr>
                <a:t>(t)</a:t>
              </a:r>
              <a:endParaRPr lang="es-ES" altLang="es-ES" sz="1600">
                <a:effectLst/>
              </a:endParaRPr>
            </a:p>
          </p:txBody>
        </p:sp>
        <p:sp>
          <p:nvSpPr>
            <p:cNvPr id="419061" name="Text Box 245"/>
            <p:cNvSpPr txBox="1">
              <a:spLocks noChangeArrowheads="1"/>
            </p:cNvSpPr>
            <p:nvPr/>
          </p:nvSpPr>
          <p:spPr bwMode="auto">
            <a:xfrm>
              <a:off x="192" y="897"/>
              <a:ext cx="1728" cy="21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1600">
                  <a:effectLst>
                    <a:outerShdw blurRad="38100" dist="38100" dir="2700000" algn="tl">
                      <a:srgbClr val="000000"/>
                    </a:outerShdw>
                  </a:effectLst>
                </a:rPr>
                <a:t>Motor girando sin carga</a:t>
              </a:r>
              <a:endParaRPr lang="es-ES_tradnl" altLang="es-ES" sz="1600">
                <a:solidFill>
                  <a:schemeClr val="accent2"/>
                </a:solidFill>
                <a:effectLst>
                  <a:outerShdw blurRad="38100" dist="38100" dir="2700000" algn="tl">
                    <a:srgbClr val="000000"/>
                  </a:outerShdw>
                </a:effectLst>
              </a:endParaRPr>
            </a:p>
          </p:txBody>
        </p:sp>
        <p:sp>
          <p:nvSpPr>
            <p:cNvPr id="419063" name="Text Box 247"/>
            <p:cNvSpPr txBox="1">
              <a:spLocks noChangeArrowheads="1"/>
            </p:cNvSpPr>
            <p:nvPr/>
          </p:nvSpPr>
          <p:spPr bwMode="auto">
            <a:xfrm>
              <a:off x="144" y="624"/>
              <a:ext cx="177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Condiciones ensayo:</a:t>
              </a:r>
              <a:endParaRPr lang="es-ES_tradnl" altLang="es-ES" sz="2000">
                <a:solidFill>
                  <a:schemeClr val="accent2"/>
                </a:solidFill>
                <a:effectLst>
                  <a:outerShdw blurRad="38100" dist="38100" dir="2700000" algn="tl">
                    <a:srgbClr val="000000"/>
                  </a:outerShdw>
                </a:effectLst>
              </a:endParaRPr>
            </a:p>
          </p:txBody>
        </p:sp>
        <p:sp>
          <p:nvSpPr>
            <p:cNvPr id="419013" name="Line 197"/>
            <p:cNvSpPr>
              <a:spLocks noChangeShapeType="1"/>
            </p:cNvSpPr>
            <p:nvPr/>
          </p:nvSpPr>
          <p:spPr bwMode="auto">
            <a:xfrm>
              <a:off x="240" y="2592"/>
              <a:ext cx="2631"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67" name="Line 251"/>
            <p:cNvSpPr>
              <a:spLocks noChangeShapeType="1"/>
            </p:cNvSpPr>
            <p:nvPr/>
          </p:nvSpPr>
          <p:spPr bwMode="auto">
            <a:xfrm>
              <a:off x="240" y="1728"/>
              <a:ext cx="2496"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68" name="Line 252"/>
            <p:cNvSpPr>
              <a:spLocks noChangeShapeType="1"/>
            </p:cNvSpPr>
            <p:nvPr/>
          </p:nvSpPr>
          <p:spPr bwMode="auto">
            <a:xfrm>
              <a:off x="240" y="2163"/>
              <a:ext cx="2544"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69" name="Line 253"/>
            <p:cNvSpPr>
              <a:spLocks noChangeShapeType="1"/>
            </p:cNvSpPr>
            <p:nvPr/>
          </p:nvSpPr>
          <p:spPr bwMode="auto">
            <a:xfrm rot="5400000">
              <a:off x="2588" y="1597"/>
              <a:ext cx="298"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70" name="Line 254"/>
            <p:cNvSpPr>
              <a:spLocks noChangeShapeType="1"/>
            </p:cNvSpPr>
            <p:nvPr/>
          </p:nvSpPr>
          <p:spPr bwMode="auto">
            <a:xfrm rot="5400000">
              <a:off x="2422" y="1806"/>
              <a:ext cx="750"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71" name="Line 255"/>
            <p:cNvSpPr>
              <a:spLocks noChangeShapeType="1"/>
            </p:cNvSpPr>
            <p:nvPr/>
          </p:nvSpPr>
          <p:spPr bwMode="auto">
            <a:xfrm rot="5400000">
              <a:off x="2255" y="2006"/>
              <a:ext cx="1197"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79" name="Line 263"/>
            <p:cNvSpPr>
              <a:spLocks noChangeShapeType="1"/>
            </p:cNvSpPr>
            <p:nvPr/>
          </p:nvSpPr>
          <p:spPr bwMode="auto">
            <a:xfrm rot="5400000">
              <a:off x="-215" y="2160"/>
              <a:ext cx="894"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419080" name="Group 264"/>
            <p:cNvGrpSpPr>
              <a:grpSpLocks/>
            </p:cNvGrpSpPr>
            <p:nvPr/>
          </p:nvGrpSpPr>
          <p:grpSpPr bwMode="auto">
            <a:xfrm>
              <a:off x="1296" y="1488"/>
              <a:ext cx="438" cy="699"/>
              <a:chOff x="1776" y="1776"/>
              <a:chExt cx="438" cy="699"/>
            </a:xfrm>
          </p:grpSpPr>
          <p:sp>
            <p:nvSpPr>
              <p:cNvPr id="418948" name="Line 132"/>
              <p:cNvSpPr>
                <a:spLocks noChangeShapeType="1"/>
              </p:cNvSpPr>
              <p:nvPr/>
            </p:nvSpPr>
            <p:spPr bwMode="auto">
              <a:xfrm flipV="1">
                <a:off x="2086" y="1776"/>
                <a:ext cx="0" cy="67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55" name="Line 239"/>
              <p:cNvSpPr>
                <a:spLocks noChangeShapeType="1"/>
              </p:cNvSpPr>
              <p:nvPr/>
            </p:nvSpPr>
            <p:spPr bwMode="auto">
              <a:xfrm rot="16200000" flipV="1">
                <a:off x="1942" y="1636"/>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56" name="Line 240"/>
              <p:cNvSpPr>
                <a:spLocks noChangeShapeType="1"/>
              </p:cNvSpPr>
              <p:nvPr/>
            </p:nvSpPr>
            <p:spPr bwMode="auto">
              <a:xfrm flipV="1">
                <a:off x="1801" y="1779"/>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57" name="Oval 241"/>
              <p:cNvSpPr>
                <a:spLocks noChangeArrowheads="1"/>
              </p:cNvSpPr>
              <p:nvPr/>
            </p:nvSpPr>
            <p:spPr bwMode="auto">
              <a:xfrm>
                <a:off x="1776" y="1993"/>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58" name="Oval 242"/>
              <p:cNvSpPr>
                <a:spLocks noChangeArrowheads="1"/>
              </p:cNvSpPr>
              <p:nvPr/>
            </p:nvSpPr>
            <p:spPr bwMode="auto">
              <a:xfrm>
                <a:off x="2126" y="1824"/>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59" name="Oval 243"/>
              <p:cNvSpPr>
                <a:spLocks noChangeArrowheads="1"/>
              </p:cNvSpPr>
              <p:nvPr/>
            </p:nvSpPr>
            <p:spPr bwMode="auto">
              <a:xfrm>
                <a:off x="1916" y="1938"/>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60" name="Oval 244"/>
              <p:cNvSpPr>
                <a:spLocks noChangeArrowheads="1"/>
              </p:cNvSpPr>
              <p:nvPr/>
            </p:nvSpPr>
            <p:spPr bwMode="auto">
              <a:xfrm>
                <a:off x="2060" y="242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53" name="Oval 237"/>
              <p:cNvSpPr>
                <a:spLocks noChangeAspect="1" noChangeArrowheads="1"/>
              </p:cNvSpPr>
              <p:nvPr/>
            </p:nvSpPr>
            <p:spPr bwMode="auto">
              <a:xfrm>
                <a:off x="1966" y="1880"/>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grpSp>
        <p:sp>
          <p:nvSpPr>
            <p:cNvPr id="419090" name="Rectangle 274"/>
            <p:cNvSpPr>
              <a:spLocks noChangeArrowheads="1"/>
            </p:cNvSpPr>
            <p:nvPr/>
          </p:nvSpPr>
          <p:spPr bwMode="auto">
            <a:xfrm>
              <a:off x="1469" y="1608"/>
              <a:ext cx="616"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500">
                  <a:effectLst>
                    <a:outerShdw blurRad="38100" dist="38100" dir="2700000" algn="tl">
                      <a:srgbClr val="000000"/>
                    </a:outerShdw>
                  </a:effectLst>
                </a:rPr>
                <a:t>W1</a:t>
              </a:r>
              <a:endParaRPr lang="es-ES" altLang="es-ES" sz="1500">
                <a:effectLst>
                  <a:outerShdw blurRad="38100" dist="38100" dir="2700000" algn="tl">
                    <a:srgbClr val="000000"/>
                  </a:outerShdw>
                </a:effectLst>
              </a:endParaRPr>
            </a:p>
          </p:txBody>
        </p:sp>
        <p:grpSp>
          <p:nvGrpSpPr>
            <p:cNvPr id="419092" name="Group 276"/>
            <p:cNvGrpSpPr>
              <a:grpSpLocks/>
            </p:cNvGrpSpPr>
            <p:nvPr/>
          </p:nvGrpSpPr>
          <p:grpSpPr bwMode="auto">
            <a:xfrm>
              <a:off x="1872" y="1920"/>
              <a:ext cx="766" cy="699"/>
              <a:chOff x="2352" y="2208"/>
              <a:chExt cx="766" cy="699"/>
            </a:xfrm>
          </p:grpSpPr>
          <p:grpSp>
            <p:nvGrpSpPr>
              <p:cNvPr id="419081" name="Group 265"/>
              <p:cNvGrpSpPr>
                <a:grpSpLocks/>
              </p:cNvGrpSpPr>
              <p:nvPr/>
            </p:nvGrpSpPr>
            <p:grpSpPr bwMode="auto">
              <a:xfrm>
                <a:off x="2352" y="2208"/>
                <a:ext cx="438" cy="699"/>
                <a:chOff x="1776" y="1776"/>
                <a:chExt cx="438" cy="699"/>
              </a:xfrm>
            </p:grpSpPr>
            <p:sp>
              <p:nvSpPr>
                <p:cNvPr id="419082" name="Line 266"/>
                <p:cNvSpPr>
                  <a:spLocks noChangeShapeType="1"/>
                </p:cNvSpPr>
                <p:nvPr/>
              </p:nvSpPr>
              <p:spPr bwMode="auto">
                <a:xfrm flipV="1">
                  <a:off x="2086" y="1776"/>
                  <a:ext cx="0" cy="67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83" name="Line 267"/>
                <p:cNvSpPr>
                  <a:spLocks noChangeShapeType="1"/>
                </p:cNvSpPr>
                <p:nvPr/>
              </p:nvSpPr>
              <p:spPr bwMode="auto">
                <a:xfrm rot="16200000" flipV="1">
                  <a:off x="1942" y="1636"/>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84" name="Line 268"/>
                <p:cNvSpPr>
                  <a:spLocks noChangeShapeType="1"/>
                </p:cNvSpPr>
                <p:nvPr/>
              </p:nvSpPr>
              <p:spPr bwMode="auto">
                <a:xfrm flipV="1">
                  <a:off x="1801" y="1779"/>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085" name="Oval 269"/>
                <p:cNvSpPr>
                  <a:spLocks noChangeArrowheads="1"/>
                </p:cNvSpPr>
                <p:nvPr/>
              </p:nvSpPr>
              <p:spPr bwMode="auto">
                <a:xfrm>
                  <a:off x="1776" y="1993"/>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86" name="Oval 270"/>
                <p:cNvSpPr>
                  <a:spLocks noChangeArrowheads="1"/>
                </p:cNvSpPr>
                <p:nvPr/>
              </p:nvSpPr>
              <p:spPr bwMode="auto">
                <a:xfrm>
                  <a:off x="2126" y="1824"/>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87" name="Oval 271"/>
                <p:cNvSpPr>
                  <a:spLocks noChangeArrowheads="1"/>
                </p:cNvSpPr>
                <p:nvPr/>
              </p:nvSpPr>
              <p:spPr bwMode="auto">
                <a:xfrm>
                  <a:off x="1916" y="1938"/>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88" name="Oval 272"/>
                <p:cNvSpPr>
                  <a:spLocks noChangeArrowheads="1"/>
                </p:cNvSpPr>
                <p:nvPr/>
              </p:nvSpPr>
              <p:spPr bwMode="auto">
                <a:xfrm>
                  <a:off x="2060" y="242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089" name="Oval 273"/>
                <p:cNvSpPr>
                  <a:spLocks noChangeAspect="1" noChangeArrowheads="1"/>
                </p:cNvSpPr>
                <p:nvPr/>
              </p:nvSpPr>
              <p:spPr bwMode="auto">
                <a:xfrm>
                  <a:off x="1966" y="1880"/>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grpSp>
          <p:sp>
            <p:nvSpPr>
              <p:cNvPr id="419091" name="Rectangle 275"/>
              <p:cNvSpPr>
                <a:spLocks noChangeArrowheads="1"/>
              </p:cNvSpPr>
              <p:nvPr/>
            </p:nvSpPr>
            <p:spPr bwMode="auto">
              <a:xfrm>
                <a:off x="2502" y="2325"/>
                <a:ext cx="616"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500">
                    <a:effectLst>
                      <a:outerShdw blurRad="38100" dist="38100" dir="2700000" algn="tl">
                        <a:srgbClr val="000000"/>
                      </a:outerShdw>
                    </a:effectLst>
                  </a:rPr>
                  <a:t>W2</a:t>
                </a:r>
                <a:endParaRPr lang="es-ES" altLang="es-ES" sz="1500">
                  <a:effectLst>
                    <a:outerShdw blurRad="38100" dist="38100" dir="2700000" algn="tl">
                      <a:srgbClr val="000000"/>
                    </a:outerShdw>
                  </a:effectLst>
                </a:endParaRPr>
              </a:p>
            </p:txBody>
          </p:sp>
        </p:grpSp>
        <p:grpSp>
          <p:nvGrpSpPr>
            <p:cNvPr id="419049" name="Group 233"/>
            <p:cNvGrpSpPr>
              <a:grpSpLocks/>
            </p:cNvGrpSpPr>
            <p:nvPr/>
          </p:nvGrpSpPr>
          <p:grpSpPr bwMode="auto">
            <a:xfrm>
              <a:off x="2016" y="1584"/>
              <a:ext cx="632" cy="248"/>
              <a:chOff x="1152" y="3216"/>
              <a:chExt cx="632" cy="248"/>
            </a:xfrm>
          </p:grpSpPr>
          <p:sp>
            <p:nvSpPr>
              <p:cNvPr id="419050" name="Oval 234"/>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051" name="Rectangle 235"/>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A</a:t>
                </a:r>
                <a:endParaRPr lang="es-ES" altLang="es-ES" sz="1800">
                  <a:solidFill>
                    <a:schemeClr val="bg2"/>
                  </a:solidFill>
                  <a:effectLst/>
                </a:endParaRPr>
              </a:p>
            </p:txBody>
          </p:sp>
        </p:grpSp>
        <p:sp>
          <p:nvSpPr>
            <p:cNvPr id="418964" name="Rectangle 148"/>
            <p:cNvSpPr>
              <a:spLocks noChangeArrowheads="1"/>
            </p:cNvSpPr>
            <p:nvPr/>
          </p:nvSpPr>
          <p:spPr bwMode="auto">
            <a:xfrm>
              <a:off x="320" y="1372"/>
              <a:ext cx="496"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U</a:t>
              </a:r>
              <a:r>
                <a:rPr lang="es-ES_tradnl" altLang="es-ES" sz="1600" baseline="-25000">
                  <a:effectLst/>
                </a:rPr>
                <a:t>1</a:t>
              </a:r>
              <a:r>
                <a:rPr lang="es-ES_tradnl" altLang="es-ES" sz="1600">
                  <a:effectLst/>
                </a:rPr>
                <a:t>(t)</a:t>
              </a:r>
              <a:endParaRPr lang="es-ES" altLang="es-ES" sz="1600">
                <a:effectLst/>
              </a:endParaRPr>
            </a:p>
          </p:txBody>
        </p:sp>
        <p:grpSp>
          <p:nvGrpSpPr>
            <p:cNvPr id="419004" name="Group 188"/>
            <p:cNvGrpSpPr>
              <a:grpSpLocks noChangeAspect="1"/>
            </p:cNvGrpSpPr>
            <p:nvPr/>
          </p:nvGrpSpPr>
          <p:grpSpPr bwMode="auto">
            <a:xfrm>
              <a:off x="384" y="1596"/>
              <a:ext cx="248" cy="248"/>
              <a:chOff x="624" y="3168"/>
              <a:chExt cx="288" cy="288"/>
            </a:xfrm>
          </p:grpSpPr>
          <p:sp>
            <p:nvSpPr>
              <p:cNvPr id="419005" name="Oval 189"/>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006" name="Freeform 190"/>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419073" name="Group 257"/>
            <p:cNvGrpSpPr>
              <a:grpSpLocks noChangeAspect="1"/>
            </p:cNvGrpSpPr>
            <p:nvPr/>
          </p:nvGrpSpPr>
          <p:grpSpPr bwMode="auto">
            <a:xfrm>
              <a:off x="384" y="2028"/>
              <a:ext cx="248" cy="248"/>
              <a:chOff x="624" y="3168"/>
              <a:chExt cx="288" cy="288"/>
            </a:xfrm>
          </p:grpSpPr>
          <p:sp>
            <p:nvSpPr>
              <p:cNvPr id="419074" name="Oval 258"/>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075" name="Freeform 259"/>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419076" name="Group 260"/>
            <p:cNvGrpSpPr>
              <a:grpSpLocks noChangeAspect="1"/>
            </p:cNvGrpSpPr>
            <p:nvPr/>
          </p:nvGrpSpPr>
          <p:grpSpPr bwMode="auto">
            <a:xfrm>
              <a:off x="384" y="2466"/>
              <a:ext cx="248" cy="248"/>
              <a:chOff x="624" y="3168"/>
              <a:chExt cx="288" cy="288"/>
            </a:xfrm>
          </p:grpSpPr>
          <p:sp>
            <p:nvSpPr>
              <p:cNvPr id="419077" name="Oval 261"/>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078" name="Freeform 262"/>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419093" name="Text Box 277"/>
            <p:cNvSpPr txBox="1">
              <a:spLocks noChangeArrowheads="1"/>
            </p:cNvSpPr>
            <p:nvPr/>
          </p:nvSpPr>
          <p:spPr bwMode="auto">
            <a:xfrm>
              <a:off x="576" y="1536"/>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sp>
          <p:nvSpPr>
            <p:cNvPr id="419094" name="Text Box 278"/>
            <p:cNvSpPr txBox="1">
              <a:spLocks noChangeArrowheads="1"/>
            </p:cNvSpPr>
            <p:nvPr/>
          </p:nvSpPr>
          <p:spPr bwMode="auto">
            <a:xfrm>
              <a:off x="576" y="1968"/>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sp>
          <p:nvSpPr>
            <p:cNvPr id="419095" name="Text Box 279"/>
            <p:cNvSpPr txBox="1">
              <a:spLocks noChangeArrowheads="1"/>
            </p:cNvSpPr>
            <p:nvPr/>
          </p:nvSpPr>
          <p:spPr bwMode="auto">
            <a:xfrm>
              <a:off x="576" y="2400"/>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sp>
          <p:nvSpPr>
            <p:cNvPr id="419097" name="Line 281"/>
            <p:cNvSpPr>
              <a:spLocks noChangeShapeType="1"/>
            </p:cNvSpPr>
            <p:nvPr/>
          </p:nvSpPr>
          <p:spPr bwMode="auto">
            <a:xfrm>
              <a:off x="912" y="1728"/>
              <a:ext cx="96"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098" name="Text Box 282"/>
            <p:cNvSpPr txBox="1">
              <a:spLocks noChangeArrowheads="1"/>
            </p:cNvSpPr>
            <p:nvPr/>
          </p:nvSpPr>
          <p:spPr bwMode="auto">
            <a:xfrm>
              <a:off x="192" y="1137"/>
              <a:ext cx="1152" cy="21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600">
                  <a:effectLst>
                    <a:outerShdw blurRad="38100" dist="38100" dir="2700000" algn="tl">
                      <a:srgbClr val="000000"/>
                    </a:outerShdw>
                  </a:effectLst>
                </a:rPr>
                <a:t>V y f nominales</a:t>
              </a:r>
              <a:endParaRPr lang="es-ES_tradnl" altLang="es-ES" sz="1600">
                <a:solidFill>
                  <a:schemeClr val="accent2"/>
                </a:solidFill>
                <a:effectLst>
                  <a:outerShdw blurRad="38100" dist="38100" dir="2700000" algn="tl">
                    <a:srgbClr val="000000"/>
                  </a:outerShdw>
                </a:effectLst>
              </a:endParaRPr>
            </a:p>
          </p:txBody>
        </p:sp>
        <p:sp>
          <p:nvSpPr>
            <p:cNvPr id="419115" name="AutoShape 299"/>
            <p:cNvSpPr>
              <a:spLocks noChangeArrowheads="1"/>
            </p:cNvSpPr>
            <p:nvPr/>
          </p:nvSpPr>
          <p:spPr bwMode="auto">
            <a:xfrm rot="-6906563">
              <a:off x="2088" y="1176"/>
              <a:ext cx="96" cy="144"/>
            </a:xfrm>
            <a:prstGeom prst="curvedLeftArrow">
              <a:avLst>
                <a:gd name="adj1" fmla="val 30000"/>
                <a:gd name="adj2" fmla="val 60000"/>
                <a:gd name="adj3" fmla="val 33333"/>
              </a:avLst>
            </a:prstGeom>
            <a:solidFill>
              <a:srgbClr val="FF0000"/>
            </a:solidFill>
            <a:ln w="3175">
              <a:solidFill>
                <a:schemeClr val="bg2"/>
              </a:solidFill>
              <a:miter lim="800000"/>
              <a:headEnd/>
              <a:tailEnd/>
            </a:ln>
            <a:effectLst>
              <a:outerShdw dist="17961" dir="2700000" algn="ctr" rotWithShape="0">
                <a:schemeClr val="bg2"/>
              </a:outerShdw>
            </a:effectLst>
          </p:spPr>
          <p:txBody>
            <a:bodyPr wrap="none" anchor="ctr">
              <a:spAutoFit/>
            </a:bodyPr>
            <a:lstStyle/>
            <a:p>
              <a:endParaRPr lang="es-ES"/>
            </a:p>
          </p:txBody>
        </p:sp>
      </p:grpSp>
      <p:grpSp>
        <p:nvGrpSpPr>
          <p:cNvPr id="419118" name="Group 302"/>
          <p:cNvGrpSpPr>
            <a:grpSpLocks/>
          </p:cNvGrpSpPr>
          <p:nvPr/>
        </p:nvGrpSpPr>
        <p:grpSpPr bwMode="auto">
          <a:xfrm>
            <a:off x="4648200" y="3429000"/>
            <a:ext cx="1333500" cy="427038"/>
            <a:chOff x="2928" y="2160"/>
            <a:chExt cx="840" cy="269"/>
          </a:xfrm>
        </p:grpSpPr>
        <p:sp>
          <p:nvSpPr>
            <p:cNvPr id="419116" name="Text Box 300"/>
            <p:cNvSpPr txBox="1">
              <a:spLocks noChangeArrowheads="1"/>
            </p:cNvSpPr>
            <p:nvPr/>
          </p:nvSpPr>
          <p:spPr bwMode="auto">
            <a:xfrm>
              <a:off x="2928" y="2160"/>
              <a:ext cx="302" cy="26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200">
                  <a:effectLst>
                    <a:outerShdw blurRad="38100" dist="38100" dir="2700000" algn="tl">
                      <a:srgbClr val="000000"/>
                    </a:outerShdw>
                  </a:effectLst>
                </a:rPr>
                <a:t>Z</a:t>
              </a:r>
              <a:r>
                <a:rPr lang="es-ES_tradnl" altLang="es-ES" sz="2200" baseline="-25000">
                  <a:effectLst>
                    <a:outerShdw blurRad="38100" dist="38100" dir="2700000" algn="tl">
                      <a:srgbClr val="000000"/>
                    </a:outerShdw>
                  </a:effectLst>
                </a:rPr>
                <a:t>0</a:t>
              </a:r>
              <a:endParaRPr lang="es-ES" altLang="es-ES" sz="2200" baseline="-25000">
                <a:effectLst>
                  <a:outerShdw blurRad="38100" dist="38100" dir="2700000" algn="tl">
                    <a:srgbClr val="000000"/>
                  </a:outerShdw>
                </a:effectLst>
              </a:endParaRPr>
            </a:p>
          </p:txBody>
        </p:sp>
        <p:sp>
          <p:nvSpPr>
            <p:cNvPr id="419117" name="AutoShape 301"/>
            <p:cNvSpPr>
              <a:spLocks noChangeArrowheads="1"/>
            </p:cNvSpPr>
            <p:nvPr/>
          </p:nvSpPr>
          <p:spPr bwMode="auto">
            <a:xfrm>
              <a:off x="3192" y="2200"/>
              <a:ext cx="576" cy="192"/>
            </a:xfrm>
            <a:prstGeom prst="rightArrow">
              <a:avLst>
                <a:gd name="adj1" fmla="val 50000"/>
                <a:gd name="adj2" fmla="val 75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grpSp>
        <p:nvGrpSpPr>
          <p:cNvPr id="419125" name="Group 309"/>
          <p:cNvGrpSpPr>
            <a:grpSpLocks/>
          </p:cNvGrpSpPr>
          <p:nvPr/>
        </p:nvGrpSpPr>
        <p:grpSpPr bwMode="auto">
          <a:xfrm>
            <a:off x="449263" y="5622925"/>
            <a:ext cx="3276600" cy="850900"/>
            <a:chOff x="283" y="3542"/>
            <a:chExt cx="2064" cy="536"/>
          </a:xfrm>
        </p:grpSpPr>
        <p:sp>
          <p:nvSpPr>
            <p:cNvPr id="419111" name="Text Box 295"/>
            <p:cNvSpPr txBox="1">
              <a:spLocks noChangeArrowheads="1"/>
            </p:cNvSpPr>
            <p:nvPr/>
          </p:nvSpPr>
          <p:spPr bwMode="auto">
            <a:xfrm>
              <a:off x="1483" y="3542"/>
              <a:ext cx="864" cy="490"/>
            </a:xfrm>
            <a:prstGeom prst="rect">
              <a:avLst/>
            </a:prstGeom>
            <a:gradFill rotWithShape="0">
              <a:gsLst>
                <a:gs pos="0">
                  <a:srgbClr val="FF9900">
                    <a:gamma/>
                    <a:shade val="46275"/>
                    <a:invGamma/>
                  </a:srgbClr>
                </a:gs>
                <a:gs pos="100000">
                  <a:srgbClr val="FF99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Impedancia por fase del motor</a:t>
              </a:r>
              <a:endParaRPr lang="es-ES_tradnl" altLang="es-ES" sz="1500">
                <a:solidFill>
                  <a:schemeClr val="accent2"/>
                </a:solidFill>
                <a:effectLst>
                  <a:outerShdw blurRad="38100" dist="38100" dir="2700000" algn="tl">
                    <a:srgbClr val="000000"/>
                  </a:outerShdw>
                </a:effectLst>
              </a:endParaRPr>
            </a:p>
          </p:txBody>
        </p:sp>
        <p:sp>
          <p:nvSpPr>
            <p:cNvPr id="419112" name="AutoShape 296"/>
            <p:cNvSpPr>
              <a:spLocks noChangeArrowheads="1"/>
            </p:cNvSpPr>
            <p:nvPr/>
          </p:nvSpPr>
          <p:spPr bwMode="auto">
            <a:xfrm rot="-10800000">
              <a:off x="1099" y="3552"/>
              <a:ext cx="336" cy="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19120" name="Group 304"/>
            <p:cNvGrpSpPr>
              <a:grpSpLocks/>
            </p:cNvGrpSpPr>
            <p:nvPr/>
          </p:nvGrpSpPr>
          <p:grpSpPr bwMode="auto">
            <a:xfrm>
              <a:off x="283" y="3840"/>
              <a:ext cx="1047" cy="238"/>
              <a:chOff x="283" y="3840"/>
              <a:chExt cx="1047" cy="238"/>
            </a:xfrm>
          </p:grpSpPr>
          <p:pic>
            <p:nvPicPr>
              <p:cNvPr id="419108" name="Picture 2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 y="3840"/>
                <a:ext cx="104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19119" name="Line 303"/>
              <p:cNvSpPr>
                <a:spLocks noChangeShapeType="1"/>
              </p:cNvSpPr>
              <p:nvPr/>
            </p:nvSpPr>
            <p:spPr bwMode="auto">
              <a:xfrm>
                <a:off x="316" y="4048"/>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pic>
        <p:nvPicPr>
          <p:cNvPr id="419121" name="Picture 3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5086350"/>
            <a:ext cx="3962400"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104"/>
                                        </p:tgtEl>
                                        <p:attrNameLst>
                                          <p:attrName>style.visibility</p:attrName>
                                        </p:attrNameLst>
                                      </p:cBhvr>
                                      <p:to>
                                        <p:strVal val="visible"/>
                                      </p:to>
                                    </p:set>
                                    <p:animEffect transition="in" filter="dissolve">
                                      <p:cBhvr>
                                        <p:cTn id="7" dur="500"/>
                                        <p:tgtEl>
                                          <p:spTgt spid="419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9102"/>
                                        </p:tgtEl>
                                        <p:attrNameLst>
                                          <p:attrName>style.visibility</p:attrName>
                                        </p:attrNameLst>
                                      </p:cBhvr>
                                      <p:to>
                                        <p:strVal val="visible"/>
                                      </p:to>
                                    </p:set>
                                    <p:animEffect transition="in" filter="dissolve">
                                      <p:cBhvr>
                                        <p:cTn id="12" dur="500"/>
                                        <p:tgtEl>
                                          <p:spTgt spid="419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9103"/>
                                        </p:tgtEl>
                                        <p:attrNameLst>
                                          <p:attrName>style.visibility</p:attrName>
                                        </p:attrNameLst>
                                      </p:cBhvr>
                                      <p:to>
                                        <p:strVal val="visible"/>
                                      </p:to>
                                    </p:set>
                                    <p:animEffect transition="in" filter="dissolve">
                                      <p:cBhvr>
                                        <p:cTn id="17" dur="500"/>
                                        <p:tgtEl>
                                          <p:spTgt spid="419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105"/>
                                        </p:tgtEl>
                                        <p:attrNameLst>
                                          <p:attrName>style.visibility</p:attrName>
                                        </p:attrNameLst>
                                      </p:cBhvr>
                                      <p:to>
                                        <p:strVal val="visible"/>
                                      </p:to>
                                    </p:set>
                                    <p:animEffect transition="in" filter="dissolve">
                                      <p:cBhvr>
                                        <p:cTn id="22" dur="500"/>
                                        <p:tgtEl>
                                          <p:spTgt spid="4191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19121"/>
                                        </p:tgtEl>
                                        <p:attrNameLst>
                                          <p:attrName>style.visibility</p:attrName>
                                        </p:attrNameLst>
                                      </p:cBhvr>
                                      <p:to>
                                        <p:strVal val="visible"/>
                                      </p:to>
                                    </p:set>
                                    <p:animEffect transition="in" filter="dissolve">
                                      <p:cBhvr>
                                        <p:cTn id="27" dur="500"/>
                                        <p:tgtEl>
                                          <p:spTgt spid="4191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19118"/>
                                        </p:tgtEl>
                                        <p:attrNameLst>
                                          <p:attrName>style.visibility</p:attrName>
                                        </p:attrNameLst>
                                      </p:cBhvr>
                                      <p:to>
                                        <p:strVal val="visible"/>
                                      </p:to>
                                    </p:set>
                                    <p:animEffect transition="in" filter="dissolve">
                                      <p:cBhvr>
                                        <p:cTn id="32" dur="500"/>
                                        <p:tgtEl>
                                          <p:spTgt spid="4191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19125"/>
                                        </p:tgtEl>
                                        <p:attrNameLst>
                                          <p:attrName>style.visibility</p:attrName>
                                        </p:attrNameLst>
                                      </p:cBhvr>
                                      <p:to>
                                        <p:strVal val="visible"/>
                                      </p:to>
                                    </p:set>
                                    <p:animEffect transition="in" filter="dissolve">
                                      <p:cBhvr>
                                        <p:cTn id="37" dur="500"/>
                                        <p:tgtEl>
                                          <p:spTgt spid="4191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113"/>
                                        </p:tgtEl>
                                        <p:attrNameLst>
                                          <p:attrName>style.visibility</p:attrName>
                                        </p:attrNameLst>
                                      </p:cBhvr>
                                      <p:to>
                                        <p:strVal val="visible"/>
                                      </p:to>
                                    </p:set>
                                    <p:animEffect transition="in" filter="dissolve">
                                      <p:cBhvr>
                                        <p:cTn id="42" dur="500"/>
                                        <p:tgtEl>
                                          <p:spTgt spid="4191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9107"/>
                                        </p:tgtEl>
                                        <p:attrNameLst>
                                          <p:attrName>style.visibility</p:attrName>
                                        </p:attrNameLst>
                                      </p:cBhvr>
                                      <p:to>
                                        <p:strVal val="visible"/>
                                      </p:to>
                                    </p:set>
                                    <p:animEffect transition="in" filter="dissolve">
                                      <p:cBhvr>
                                        <p:cTn id="47" dur="500"/>
                                        <p:tgtEl>
                                          <p:spTgt spid="41910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19124"/>
                                        </p:tgtEl>
                                        <p:attrNameLst>
                                          <p:attrName>style.visibility</p:attrName>
                                        </p:attrNameLst>
                                      </p:cBhvr>
                                      <p:to>
                                        <p:strVal val="visible"/>
                                      </p:to>
                                    </p:set>
                                    <p:animEffect transition="in" filter="dissolve">
                                      <p:cBhvr>
                                        <p:cTn id="52" dur="500"/>
                                        <p:tgtEl>
                                          <p:spTgt spid="419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104" grpId="0" autoUpdateAnimBg="0"/>
      <p:bldP spid="419105" grpId="0" animBg="1" autoUpdateAnimBg="0"/>
      <p:bldP spid="4191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32" name="AutoShape 92"/>
          <p:cNvSpPr>
            <a:spLocks noChangeArrowheads="1"/>
          </p:cNvSpPr>
          <p:nvPr/>
        </p:nvSpPr>
        <p:spPr bwMode="auto">
          <a:xfrm rot="5400000">
            <a:off x="977900" y="5670550"/>
            <a:ext cx="457200" cy="228600"/>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9843" name="Rectangle 3"/>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7.20. Ensayo de rotor bloqueado I</a:t>
            </a:r>
            <a:endParaRPr lang="es-ES_tradnl" altLang="es-ES" sz="4000" b="0">
              <a:latin typeface="Tahoma" pitchFamily="34" charset="0"/>
            </a:endParaRPr>
          </a:p>
        </p:txBody>
      </p:sp>
      <p:grpSp>
        <p:nvGrpSpPr>
          <p:cNvPr id="419948" name="Group 108"/>
          <p:cNvGrpSpPr>
            <a:grpSpLocks/>
          </p:cNvGrpSpPr>
          <p:nvPr/>
        </p:nvGrpSpPr>
        <p:grpSpPr bwMode="auto">
          <a:xfrm>
            <a:off x="101600" y="1600200"/>
            <a:ext cx="8890000" cy="3317875"/>
            <a:chOff x="64" y="1008"/>
            <a:chExt cx="5600" cy="2090"/>
          </a:xfrm>
        </p:grpSpPr>
        <p:grpSp>
          <p:nvGrpSpPr>
            <p:cNvPr id="419942" name="Group 102"/>
            <p:cNvGrpSpPr>
              <a:grpSpLocks/>
            </p:cNvGrpSpPr>
            <p:nvPr/>
          </p:nvGrpSpPr>
          <p:grpSpPr bwMode="auto">
            <a:xfrm>
              <a:off x="64" y="1008"/>
              <a:ext cx="3120" cy="2090"/>
              <a:chOff x="96" y="1008"/>
              <a:chExt cx="3120" cy="2090"/>
            </a:xfrm>
          </p:grpSpPr>
          <p:grpSp>
            <p:nvGrpSpPr>
              <p:cNvPr id="419845" name="Group 5"/>
              <p:cNvGrpSpPr>
                <a:grpSpLocks/>
              </p:cNvGrpSpPr>
              <p:nvPr/>
            </p:nvGrpSpPr>
            <p:grpSpPr bwMode="auto">
              <a:xfrm>
                <a:off x="2089" y="1152"/>
                <a:ext cx="1127" cy="786"/>
                <a:chOff x="4176" y="1968"/>
                <a:chExt cx="1127" cy="786"/>
              </a:xfrm>
            </p:grpSpPr>
            <p:sp>
              <p:nvSpPr>
                <p:cNvPr id="419846" name="Rectangle 6"/>
                <p:cNvSpPr>
                  <a:spLocks noChangeAspect="1" noChangeArrowheads="1"/>
                </p:cNvSpPr>
                <p:nvPr/>
              </p:nvSpPr>
              <p:spPr bwMode="auto">
                <a:xfrm>
                  <a:off x="4176" y="1968"/>
                  <a:ext cx="1118" cy="786"/>
                </a:xfrm>
                <a:prstGeom prst="rect">
                  <a:avLst/>
                </a:prstGeom>
                <a:solidFill>
                  <a:srgbClr val="FFFFFF"/>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419847" name="Picture 7" descr="C:\Mis documentos\CLASE\fotos\Foto motor inducción 6.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 y="1968"/>
                  <a:ext cx="1127" cy="783"/>
                </a:xfrm>
                <a:prstGeom prst="rect">
                  <a:avLst/>
                </a:prstGeom>
                <a:noFill/>
                <a:extLst>
                  <a:ext uri="{909E8E84-426E-40DD-AFC4-6F175D3DCCD1}">
                    <a14:hiddenFill xmlns:a14="http://schemas.microsoft.com/office/drawing/2010/main">
                      <a:solidFill>
                        <a:srgbClr val="FFFFFF"/>
                      </a:solidFill>
                    </a14:hiddenFill>
                  </a:ext>
                </a:extLst>
              </p:spPr>
            </p:pic>
          </p:grpSp>
          <p:sp>
            <p:nvSpPr>
              <p:cNvPr id="419848" name="Rectangle 8"/>
              <p:cNvSpPr>
                <a:spLocks noChangeArrowheads="1"/>
              </p:cNvSpPr>
              <p:nvPr/>
            </p:nvSpPr>
            <p:spPr bwMode="auto">
              <a:xfrm>
                <a:off x="768" y="1824"/>
                <a:ext cx="480"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I</a:t>
                </a:r>
                <a:r>
                  <a:rPr lang="es-ES_tradnl" altLang="es-ES" sz="1600" baseline="-25000">
                    <a:effectLst/>
                  </a:rPr>
                  <a:t>1n</a:t>
                </a:r>
                <a:r>
                  <a:rPr lang="es-ES_tradnl" altLang="es-ES" sz="1600">
                    <a:effectLst/>
                  </a:rPr>
                  <a:t>(t)</a:t>
                </a:r>
                <a:endParaRPr lang="es-ES" altLang="es-ES" sz="1600">
                  <a:effectLst/>
                </a:endParaRPr>
              </a:p>
            </p:txBody>
          </p:sp>
          <p:sp>
            <p:nvSpPr>
              <p:cNvPr id="419849" name="Text Box 9"/>
              <p:cNvSpPr txBox="1">
                <a:spLocks noChangeArrowheads="1"/>
              </p:cNvSpPr>
              <p:nvPr/>
            </p:nvSpPr>
            <p:spPr bwMode="auto">
              <a:xfrm>
                <a:off x="144" y="1286"/>
                <a:ext cx="1200" cy="20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Rotor bloqueado</a:t>
                </a:r>
                <a:endParaRPr lang="es-ES_tradnl" altLang="es-ES" sz="1500">
                  <a:solidFill>
                    <a:schemeClr val="accent2"/>
                  </a:solidFill>
                  <a:effectLst>
                    <a:outerShdw blurRad="38100" dist="38100" dir="2700000" algn="tl">
                      <a:srgbClr val="000000"/>
                    </a:outerShdw>
                  </a:effectLst>
                </a:endParaRPr>
              </a:p>
            </p:txBody>
          </p:sp>
          <p:sp>
            <p:nvSpPr>
              <p:cNvPr id="419850" name="Text Box 10"/>
              <p:cNvSpPr txBox="1">
                <a:spLocks noChangeArrowheads="1"/>
              </p:cNvSpPr>
              <p:nvPr/>
            </p:nvSpPr>
            <p:spPr bwMode="auto">
              <a:xfrm>
                <a:off x="96" y="1008"/>
                <a:ext cx="1776"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l">
                  <a:spcBef>
                    <a:spcPct val="0"/>
                  </a:spcBef>
                </a:pPr>
                <a:r>
                  <a:rPr lang="es-ES_tradnl" altLang="es-ES" sz="2000">
                    <a:effectLst>
                      <a:outerShdw blurRad="38100" dist="38100" dir="2700000" algn="tl">
                        <a:srgbClr val="000000"/>
                      </a:outerShdw>
                    </a:effectLst>
                  </a:rPr>
                  <a:t>Condiciones ensayo:</a:t>
                </a:r>
                <a:endParaRPr lang="es-ES_tradnl" altLang="es-ES" sz="2000">
                  <a:solidFill>
                    <a:schemeClr val="accent2"/>
                  </a:solidFill>
                  <a:effectLst>
                    <a:outerShdw blurRad="38100" dist="38100" dir="2700000" algn="tl">
                      <a:srgbClr val="000000"/>
                    </a:outerShdw>
                  </a:effectLst>
                </a:endParaRPr>
              </a:p>
            </p:txBody>
          </p:sp>
          <p:sp>
            <p:nvSpPr>
              <p:cNvPr id="419851" name="Line 11"/>
              <p:cNvSpPr>
                <a:spLocks noChangeShapeType="1"/>
              </p:cNvSpPr>
              <p:nvPr/>
            </p:nvSpPr>
            <p:spPr bwMode="auto">
              <a:xfrm>
                <a:off x="192" y="2976"/>
                <a:ext cx="2631"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2" name="Line 12"/>
              <p:cNvSpPr>
                <a:spLocks noChangeShapeType="1"/>
              </p:cNvSpPr>
              <p:nvPr/>
            </p:nvSpPr>
            <p:spPr bwMode="auto">
              <a:xfrm>
                <a:off x="192" y="2112"/>
                <a:ext cx="2496"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3" name="Line 13"/>
              <p:cNvSpPr>
                <a:spLocks noChangeShapeType="1"/>
              </p:cNvSpPr>
              <p:nvPr/>
            </p:nvSpPr>
            <p:spPr bwMode="auto">
              <a:xfrm>
                <a:off x="192" y="2547"/>
                <a:ext cx="2544"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4" name="Line 14"/>
              <p:cNvSpPr>
                <a:spLocks noChangeShapeType="1"/>
              </p:cNvSpPr>
              <p:nvPr/>
            </p:nvSpPr>
            <p:spPr bwMode="auto">
              <a:xfrm rot="5400000">
                <a:off x="2540" y="1981"/>
                <a:ext cx="298"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5" name="Line 15"/>
              <p:cNvSpPr>
                <a:spLocks noChangeShapeType="1"/>
              </p:cNvSpPr>
              <p:nvPr/>
            </p:nvSpPr>
            <p:spPr bwMode="auto">
              <a:xfrm rot="5400000">
                <a:off x="2374" y="2190"/>
                <a:ext cx="750"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6" name="Line 16"/>
              <p:cNvSpPr>
                <a:spLocks noChangeShapeType="1"/>
              </p:cNvSpPr>
              <p:nvPr/>
            </p:nvSpPr>
            <p:spPr bwMode="auto">
              <a:xfrm rot="5400000">
                <a:off x="2207" y="2390"/>
                <a:ext cx="1197"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57" name="Line 17"/>
              <p:cNvSpPr>
                <a:spLocks noChangeShapeType="1"/>
              </p:cNvSpPr>
              <p:nvPr/>
            </p:nvSpPr>
            <p:spPr bwMode="auto">
              <a:xfrm rot="5400000">
                <a:off x="-263" y="2544"/>
                <a:ext cx="894" cy="0"/>
              </a:xfrm>
              <a:prstGeom prst="line">
                <a:avLst/>
              </a:prstGeom>
              <a:noFill/>
              <a:ln w="508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nvGrpSpPr>
              <p:cNvPr id="419858" name="Group 18"/>
              <p:cNvGrpSpPr>
                <a:grpSpLocks/>
              </p:cNvGrpSpPr>
              <p:nvPr/>
            </p:nvGrpSpPr>
            <p:grpSpPr bwMode="auto">
              <a:xfrm>
                <a:off x="1248" y="1872"/>
                <a:ext cx="438" cy="699"/>
                <a:chOff x="1776" y="1776"/>
                <a:chExt cx="438" cy="699"/>
              </a:xfrm>
            </p:grpSpPr>
            <p:sp>
              <p:nvSpPr>
                <p:cNvPr id="419859" name="Line 19"/>
                <p:cNvSpPr>
                  <a:spLocks noChangeShapeType="1"/>
                </p:cNvSpPr>
                <p:nvPr/>
              </p:nvSpPr>
              <p:spPr bwMode="auto">
                <a:xfrm flipV="1">
                  <a:off x="2086" y="1776"/>
                  <a:ext cx="0" cy="67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60" name="Line 20"/>
                <p:cNvSpPr>
                  <a:spLocks noChangeShapeType="1"/>
                </p:cNvSpPr>
                <p:nvPr/>
              </p:nvSpPr>
              <p:spPr bwMode="auto">
                <a:xfrm rot="16200000" flipV="1">
                  <a:off x="1942" y="1636"/>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61" name="Line 21"/>
                <p:cNvSpPr>
                  <a:spLocks noChangeShapeType="1"/>
                </p:cNvSpPr>
                <p:nvPr/>
              </p:nvSpPr>
              <p:spPr bwMode="auto">
                <a:xfrm flipV="1">
                  <a:off x="1801" y="1779"/>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62" name="Oval 22"/>
                <p:cNvSpPr>
                  <a:spLocks noChangeArrowheads="1"/>
                </p:cNvSpPr>
                <p:nvPr/>
              </p:nvSpPr>
              <p:spPr bwMode="auto">
                <a:xfrm>
                  <a:off x="1776" y="1993"/>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63" name="Oval 23"/>
                <p:cNvSpPr>
                  <a:spLocks noChangeArrowheads="1"/>
                </p:cNvSpPr>
                <p:nvPr/>
              </p:nvSpPr>
              <p:spPr bwMode="auto">
                <a:xfrm>
                  <a:off x="2126" y="1824"/>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64" name="Oval 24"/>
                <p:cNvSpPr>
                  <a:spLocks noChangeArrowheads="1"/>
                </p:cNvSpPr>
                <p:nvPr/>
              </p:nvSpPr>
              <p:spPr bwMode="auto">
                <a:xfrm>
                  <a:off x="1916" y="1938"/>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65" name="Oval 25"/>
                <p:cNvSpPr>
                  <a:spLocks noChangeArrowheads="1"/>
                </p:cNvSpPr>
                <p:nvPr/>
              </p:nvSpPr>
              <p:spPr bwMode="auto">
                <a:xfrm>
                  <a:off x="2060" y="242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66" name="Oval 26"/>
                <p:cNvSpPr>
                  <a:spLocks noChangeAspect="1" noChangeArrowheads="1"/>
                </p:cNvSpPr>
                <p:nvPr/>
              </p:nvSpPr>
              <p:spPr bwMode="auto">
                <a:xfrm>
                  <a:off x="1966" y="1880"/>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grpSp>
          <p:sp>
            <p:nvSpPr>
              <p:cNvPr id="419867" name="Rectangle 27"/>
              <p:cNvSpPr>
                <a:spLocks noChangeArrowheads="1"/>
              </p:cNvSpPr>
              <p:nvPr/>
            </p:nvSpPr>
            <p:spPr bwMode="auto">
              <a:xfrm>
                <a:off x="1421" y="1992"/>
                <a:ext cx="616"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500">
                    <a:effectLst>
                      <a:outerShdw blurRad="38100" dist="38100" dir="2700000" algn="tl">
                        <a:srgbClr val="000000"/>
                      </a:outerShdw>
                    </a:effectLst>
                  </a:rPr>
                  <a:t>W1</a:t>
                </a:r>
                <a:endParaRPr lang="es-ES" altLang="es-ES" sz="1500">
                  <a:effectLst>
                    <a:outerShdw blurRad="38100" dist="38100" dir="2700000" algn="tl">
                      <a:srgbClr val="000000"/>
                    </a:outerShdw>
                  </a:effectLst>
                </a:endParaRPr>
              </a:p>
            </p:txBody>
          </p:sp>
          <p:grpSp>
            <p:nvGrpSpPr>
              <p:cNvPr id="419868" name="Group 28"/>
              <p:cNvGrpSpPr>
                <a:grpSpLocks/>
              </p:cNvGrpSpPr>
              <p:nvPr/>
            </p:nvGrpSpPr>
            <p:grpSpPr bwMode="auto">
              <a:xfrm>
                <a:off x="1824" y="2304"/>
                <a:ext cx="766" cy="699"/>
                <a:chOff x="2352" y="2208"/>
                <a:chExt cx="766" cy="699"/>
              </a:xfrm>
            </p:grpSpPr>
            <p:grpSp>
              <p:nvGrpSpPr>
                <p:cNvPr id="419869" name="Group 29"/>
                <p:cNvGrpSpPr>
                  <a:grpSpLocks/>
                </p:cNvGrpSpPr>
                <p:nvPr/>
              </p:nvGrpSpPr>
              <p:grpSpPr bwMode="auto">
                <a:xfrm>
                  <a:off x="2352" y="2208"/>
                  <a:ext cx="438" cy="699"/>
                  <a:chOff x="1776" y="1776"/>
                  <a:chExt cx="438" cy="699"/>
                </a:xfrm>
              </p:grpSpPr>
              <p:sp>
                <p:nvSpPr>
                  <p:cNvPr id="419870" name="Line 30"/>
                  <p:cNvSpPr>
                    <a:spLocks noChangeShapeType="1"/>
                  </p:cNvSpPr>
                  <p:nvPr/>
                </p:nvSpPr>
                <p:spPr bwMode="auto">
                  <a:xfrm flipV="1">
                    <a:off x="2086" y="1776"/>
                    <a:ext cx="0" cy="67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71" name="Line 31"/>
                  <p:cNvSpPr>
                    <a:spLocks noChangeShapeType="1"/>
                  </p:cNvSpPr>
                  <p:nvPr/>
                </p:nvSpPr>
                <p:spPr bwMode="auto">
                  <a:xfrm rot="16200000" flipV="1">
                    <a:off x="1942" y="1636"/>
                    <a:ext cx="0" cy="30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72" name="Line 32"/>
                  <p:cNvSpPr>
                    <a:spLocks noChangeShapeType="1"/>
                  </p:cNvSpPr>
                  <p:nvPr/>
                </p:nvSpPr>
                <p:spPr bwMode="auto">
                  <a:xfrm flipV="1">
                    <a:off x="1801" y="1779"/>
                    <a:ext cx="0" cy="2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sp>
                <p:nvSpPr>
                  <p:cNvPr id="419873" name="Oval 33"/>
                  <p:cNvSpPr>
                    <a:spLocks noChangeArrowheads="1"/>
                  </p:cNvSpPr>
                  <p:nvPr/>
                </p:nvSpPr>
                <p:spPr bwMode="auto">
                  <a:xfrm>
                    <a:off x="1776" y="1993"/>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74" name="Oval 34"/>
                  <p:cNvSpPr>
                    <a:spLocks noChangeArrowheads="1"/>
                  </p:cNvSpPr>
                  <p:nvPr/>
                </p:nvSpPr>
                <p:spPr bwMode="auto">
                  <a:xfrm>
                    <a:off x="2126" y="1824"/>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75" name="Oval 35"/>
                  <p:cNvSpPr>
                    <a:spLocks noChangeArrowheads="1"/>
                  </p:cNvSpPr>
                  <p:nvPr/>
                </p:nvSpPr>
                <p:spPr bwMode="auto">
                  <a:xfrm>
                    <a:off x="1916" y="1938"/>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76" name="Oval 36"/>
                  <p:cNvSpPr>
                    <a:spLocks noChangeArrowheads="1"/>
                  </p:cNvSpPr>
                  <p:nvPr/>
                </p:nvSpPr>
                <p:spPr bwMode="auto">
                  <a:xfrm>
                    <a:off x="2060" y="2427"/>
                    <a:ext cx="48" cy="48"/>
                  </a:xfrm>
                  <a:prstGeom prst="ellipse">
                    <a:avLst/>
                  </a:prstGeom>
                  <a:solidFill>
                    <a:srgbClr val="FF0000"/>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877" name="Oval 37"/>
                  <p:cNvSpPr>
                    <a:spLocks noChangeAspect="1" noChangeArrowheads="1"/>
                  </p:cNvSpPr>
                  <p:nvPr/>
                </p:nvSpPr>
                <p:spPr bwMode="auto">
                  <a:xfrm>
                    <a:off x="1966" y="1880"/>
                    <a:ext cx="248" cy="248"/>
                  </a:xfrm>
                  <a:prstGeom prst="ellipse">
                    <a:avLst/>
                  </a:prstGeom>
                  <a:solidFill>
                    <a:srgbClr val="FF0000"/>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grpSp>
            <p:sp>
              <p:nvSpPr>
                <p:cNvPr id="419878" name="Rectangle 38"/>
                <p:cNvSpPr>
                  <a:spLocks noChangeArrowheads="1"/>
                </p:cNvSpPr>
                <p:nvPr/>
              </p:nvSpPr>
              <p:spPr bwMode="auto">
                <a:xfrm>
                  <a:off x="2502" y="2325"/>
                  <a:ext cx="616"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500">
                      <a:effectLst>
                        <a:outerShdw blurRad="38100" dist="38100" dir="2700000" algn="tl">
                          <a:srgbClr val="000000"/>
                        </a:outerShdw>
                      </a:effectLst>
                    </a:rPr>
                    <a:t>W2</a:t>
                  </a:r>
                  <a:endParaRPr lang="es-ES" altLang="es-ES" sz="1500">
                    <a:effectLst>
                      <a:outerShdw blurRad="38100" dist="38100" dir="2700000" algn="tl">
                        <a:srgbClr val="000000"/>
                      </a:outerShdw>
                    </a:effectLst>
                  </a:endParaRPr>
                </a:p>
              </p:txBody>
            </p:sp>
          </p:grpSp>
          <p:grpSp>
            <p:nvGrpSpPr>
              <p:cNvPr id="419879" name="Group 39"/>
              <p:cNvGrpSpPr>
                <a:grpSpLocks/>
              </p:cNvGrpSpPr>
              <p:nvPr/>
            </p:nvGrpSpPr>
            <p:grpSpPr bwMode="auto">
              <a:xfrm>
                <a:off x="1968" y="1968"/>
                <a:ext cx="632" cy="248"/>
                <a:chOff x="1152" y="3216"/>
                <a:chExt cx="632" cy="248"/>
              </a:xfrm>
            </p:grpSpPr>
            <p:sp>
              <p:nvSpPr>
                <p:cNvPr id="419880" name="Oval 40"/>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881" name="Rectangle 41"/>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A</a:t>
                  </a:r>
                  <a:endParaRPr lang="es-ES" altLang="es-ES" sz="1800">
                    <a:solidFill>
                      <a:schemeClr val="bg2"/>
                    </a:solidFill>
                    <a:effectLst/>
                  </a:endParaRPr>
                </a:p>
              </p:txBody>
            </p:sp>
          </p:grpSp>
          <p:grpSp>
            <p:nvGrpSpPr>
              <p:cNvPr id="419882" name="Group 42"/>
              <p:cNvGrpSpPr>
                <a:grpSpLocks/>
              </p:cNvGrpSpPr>
              <p:nvPr/>
            </p:nvGrpSpPr>
            <p:grpSpPr bwMode="auto">
              <a:xfrm>
                <a:off x="368" y="1776"/>
                <a:ext cx="496" cy="1322"/>
                <a:chOff x="800" y="1680"/>
                <a:chExt cx="496" cy="1322"/>
              </a:xfrm>
            </p:grpSpPr>
            <p:sp>
              <p:nvSpPr>
                <p:cNvPr id="419883" name="Rectangle 43"/>
                <p:cNvSpPr>
                  <a:spLocks noChangeArrowheads="1"/>
                </p:cNvSpPr>
                <p:nvPr/>
              </p:nvSpPr>
              <p:spPr bwMode="auto">
                <a:xfrm>
                  <a:off x="800" y="1680"/>
                  <a:ext cx="496" cy="21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Lst>
              </p:spPr>
              <p:txBody>
                <a:bodyPr>
                  <a:spAutoFit/>
                </a:bodyPr>
                <a:lstStyle/>
                <a:p>
                  <a:pPr algn="l">
                    <a:spcBef>
                      <a:spcPct val="0"/>
                    </a:spcBef>
                  </a:pPr>
                  <a:r>
                    <a:rPr lang="es-ES_tradnl" altLang="es-ES" sz="1600">
                      <a:effectLst/>
                    </a:rPr>
                    <a:t>U</a:t>
                  </a:r>
                  <a:r>
                    <a:rPr lang="es-ES_tradnl" altLang="es-ES" sz="1600" baseline="-25000">
                      <a:effectLst/>
                    </a:rPr>
                    <a:t>cc</a:t>
                  </a:r>
                  <a:r>
                    <a:rPr lang="es-ES_tradnl" altLang="es-ES" sz="1600">
                      <a:effectLst/>
                    </a:rPr>
                    <a:t>(t)</a:t>
                  </a:r>
                  <a:endParaRPr lang="es-ES" altLang="es-ES" sz="1600">
                    <a:effectLst/>
                  </a:endParaRPr>
                </a:p>
              </p:txBody>
            </p:sp>
            <p:grpSp>
              <p:nvGrpSpPr>
                <p:cNvPr id="419884" name="Group 44"/>
                <p:cNvGrpSpPr>
                  <a:grpSpLocks noChangeAspect="1"/>
                </p:cNvGrpSpPr>
                <p:nvPr/>
              </p:nvGrpSpPr>
              <p:grpSpPr bwMode="auto">
                <a:xfrm>
                  <a:off x="864" y="1884"/>
                  <a:ext cx="248" cy="248"/>
                  <a:chOff x="624" y="3168"/>
                  <a:chExt cx="288" cy="288"/>
                </a:xfrm>
              </p:grpSpPr>
              <p:sp>
                <p:nvSpPr>
                  <p:cNvPr id="419885" name="Oval 45"/>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886" name="Freeform 46"/>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419887" name="Group 47"/>
                <p:cNvGrpSpPr>
                  <a:grpSpLocks noChangeAspect="1"/>
                </p:cNvGrpSpPr>
                <p:nvPr/>
              </p:nvGrpSpPr>
              <p:grpSpPr bwMode="auto">
                <a:xfrm>
                  <a:off x="864" y="2316"/>
                  <a:ext cx="248" cy="248"/>
                  <a:chOff x="624" y="3168"/>
                  <a:chExt cx="288" cy="288"/>
                </a:xfrm>
              </p:grpSpPr>
              <p:sp>
                <p:nvSpPr>
                  <p:cNvPr id="419888" name="Oval 48"/>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889" name="Freeform 49"/>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grpSp>
              <p:nvGrpSpPr>
                <p:cNvPr id="419890" name="Group 50"/>
                <p:cNvGrpSpPr>
                  <a:grpSpLocks noChangeAspect="1"/>
                </p:cNvGrpSpPr>
                <p:nvPr/>
              </p:nvGrpSpPr>
              <p:grpSpPr bwMode="auto">
                <a:xfrm>
                  <a:off x="864" y="2754"/>
                  <a:ext cx="248" cy="248"/>
                  <a:chOff x="624" y="3168"/>
                  <a:chExt cx="288" cy="288"/>
                </a:xfrm>
              </p:grpSpPr>
              <p:sp>
                <p:nvSpPr>
                  <p:cNvPr id="419891" name="Oval 51"/>
                  <p:cNvSpPr>
                    <a:spLocks noChangeAspect="1" noChangeArrowheads="1"/>
                  </p:cNvSpPr>
                  <p:nvPr/>
                </p:nvSpPr>
                <p:spPr bwMode="auto">
                  <a:xfrm>
                    <a:off x="624" y="3168"/>
                    <a:ext cx="288" cy="288"/>
                  </a:xfrm>
                  <a:prstGeom prst="ellipse">
                    <a:avLst/>
                  </a:prstGeom>
                  <a:solidFill>
                    <a:schemeClr val="tx1"/>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892" name="Freeform 52"/>
                  <p:cNvSpPr>
                    <a:spLocks noChangeAspect="1"/>
                  </p:cNvSpPr>
                  <p:nvPr/>
                </p:nvSpPr>
                <p:spPr bwMode="auto">
                  <a:xfrm>
                    <a:off x="696" y="3200"/>
                    <a:ext cx="144" cy="216"/>
                  </a:xfrm>
                  <a:custGeom>
                    <a:avLst/>
                    <a:gdLst>
                      <a:gd name="T0" fmla="*/ 0 w 432"/>
                      <a:gd name="T1" fmla="*/ 264 h 432"/>
                      <a:gd name="T2" fmla="*/ 144 w 432"/>
                      <a:gd name="T3" fmla="*/ 24 h 432"/>
                      <a:gd name="T4" fmla="*/ 288 w 432"/>
                      <a:gd name="T5" fmla="*/ 408 h 432"/>
                      <a:gd name="T6" fmla="*/ 432 w 432"/>
                      <a:gd name="T7" fmla="*/ 168 h 432"/>
                    </a:gdLst>
                    <a:ahLst/>
                    <a:cxnLst>
                      <a:cxn ang="0">
                        <a:pos x="T0" y="T1"/>
                      </a:cxn>
                      <a:cxn ang="0">
                        <a:pos x="T2" y="T3"/>
                      </a:cxn>
                      <a:cxn ang="0">
                        <a:pos x="T4" y="T5"/>
                      </a:cxn>
                      <a:cxn ang="0">
                        <a:pos x="T6" y="T7"/>
                      </a:cxn>
                    </a:cxnLst>
                    <a:rect l="0" t="0" r="r" b="b"/>
                    <a:pathLst>
                      <a:path w="432" h="432">
                        <a:moveTo>
                          <a:pt x="0" y="264"/>
                        </a:moveTo>
                        <a:cubicBezTo>
                          <a:pt x="48" y="132"/>
                          <a:pt x="96" y="0"/>
                          <a:pt x="144" y="24"/>
                        </a:cubicBezTo>
                        <a:cubicBezTo>
                          <a:pt x="192" y="48"/>
                          <a:pt x="240" y="384"/>
                          <a:pt x="288" y="408"/>
                        </a:cubicBezTo>
                        <a:cubicBezTo>
                          <a:pt x="336" y="432"/>
                          <a:pt x="384" y="300"/>
                          <a:pt x="432" y="168"/>
                        </a:cubicBezTo>
                      </a:path>
                    </a:pathLst>
                  </a:custGeom>
                  <a:noFill/>
                  <a:ln w="3175"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s-ES"/>
                  </a:p>
                </p:txBody>
              </p:sp>
            </p:grpSp>
            <p:sp>
              <p:nvSpPr>
                <p:cNvPr id="419893" name="Text Box 53"/>
                <p:cNvSpPr txBox="1">
                  <a:spLocks noChangeArrowheads="1"/>
                </p:cNvSpPr>
                <p:nvPr/>
              </p:nvSpPr>
              <p:spPr bwMode="auto">
                <a:xfrm>
                  <a:off x="1056" y="1824"/>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sp>
              <p:nvSpPr>
                <p:cNvPr id="419894" name="Text Box 54"/>
                <p:cNvSpPr txBox="1">
                  <a:spLocks noChangeArrowheads="1"/>
                </p:cNvSpPr>
                <p:nvPr/>
              </p:nvSpPr>
              <p:spPr bwMode="auto">
                <a:xfrm>
                  <a:off x="1056" y="2256"/>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sp>
              <p:nvSpPr>
                <p:cNvPr id="419895" name="Text Box 55"/>
                <p:cNvSpPr txBox="1">
                  <a:spLocks noChangeArrowheads="1"/>
                </p:cNvSpPr>
                <p:nvPr/>
              </p:nvSpPr>
              <p:spPr bwMode="auto">
                <a:xfrm>
                  <a:off x="1056" y="2688"/>
                  <a:ext cx="2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t>
                  </a:r>
                  <a:endParaRPr lang="es-ES" altLang="es-ES" sz="1600">
                    <a:effectLst>
                      <a:outerShdw blurRad="38100" dist="38100" dir="2700000" algn="tl">
                        <a:srgbClr val="000000"/>
                      </a:outerShdw>
                    </a:effectLst>
                  </a:endParaRPr>
                </a:p>
              </p:txBody>
            </p:sp>
          </p:grpSp>
          <p:sp>
            <p:nvSpPr>
              <p:cNvPr id="419896" name="Line 56"/>
              <p:cNvSpPr>
                <a:spLocks noChangeShapeType="1"/>
              </p:cNvSpPr>
              <p:nvPr/>
            </p:nvSpPr>
            <p:spPr bwMode="auto">
              <a:xfrm>
                <a:off x="864" y="2112"/>
                <a:ext cx="96"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897" name="Text Box 57"/>
              <p:cNvSpPr txBox="1">
                <a:spLocks noChangeArrowheads="1"/>
              </p:cNvSpPr>
              <p:nvPr/>
            </p:nvSpPr>
            <p:spPr bwMode="auto">
              <a:xfrm>
                <a:off x="144" y="1526"/>
                <a:ext cx="1488" cy="202"/>
              </a:xfrm>
              <a:prstGeom prst="rect">
                <a:avLst/>
              </a:prstGeom>
              <a:solidFill>
                <a:srgbClr val="D60093"/>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V reducida e I nominal</a:t>
                </a:r>
                <a:endParaRPr lang="es-ES_tradnl" altLang="es-ES" sz="1500">
                  <a:solidFill>
                    <a:schemeClr val="accent2"/>
                  </a:solidFill>
                  <a:effectLst>
                    <a:outerShdw blurRad="38100" dist="38100" dir="2700000" algn="tl">
                      <a:srgbClr val="000000"/>
                    </a:outerShdw>
                  </a:effectLst>
                </a:endParaRPr>
              </a:p>
            </p:txBody>
          </p:sp>
          <p:sp>
            <p:nvSpPr>
              <p:cNvPr id="419901" name="Line 61"/>
              <p:cNvSpPr>
                <a:spLocks noChangeShapeType="1"/>
              </p:cNvSpPr>
              <p:nvPr/>
            </p:nvSpPr>
            <p:spPr bwMode="auto">
              <a:xfrm>
                <a:off x="1123" y="2120"/>
                <a:ext cx="0" cy="336"/>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902" name="Line 62"/>
              <p:cNvSpPr>
                <a:spLocks noChangeShapeType="1"/>
              </p:cNvSpPr>
              <p:nvPr/>
            </p:nvSpPr>
            <p:spPr bwMode="auto">
              <a:xfrm>
                <a:off x="1128" y="2648"/>
                <a:ext cx="0" cy="336"/>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907" name="Oval 67"/>
              <p:cNvSpPr>
                <a:spLocks noChangeArrowheads="1"/>
              </p:cNvSpPr>
              <p:nvPr/>
            </p:nvSpPr>
            <p:spPr bwMode="auto">
              <a:xfrm>
                <a:off x="1098" y="2091"/>
                <a:ext cx="48" cy="48"/>
              </a:xfrm>
              <a:prstGeom prst="ellipse">
                <a:avLst/>
              </a:prstGeom>
              <a:solidFill>
                <a:schemeClr val="accent2"/>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sp>
            <p:nvSpPr>
              <p:cNvPr id="419912" name="Oval 72"/>
              <p:cNvSpPr>
                <a:spLocks noChangeArrowheads="1"/>
              </p:cNvSpPr>
              <p:nvPr/>
            </p:nvSpPr>
            <p:spPr bwMode="auto">
              <a:xfrm>
                <a:off x="1104" y="2946"/>
                <a:ext cx="48" cy="48"/>
              </a:xfrm>
              <a:prstGeom prst="ellipse">
                <a:avLst/>
              </a:prstGeom>
              <a:solidFill>
                <a:schemeClr val="accent2"/>
              </a:solidFill>
              <a:ln w="6350">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s-ES"/>
              </a:p>
            </p:txBody>
          </p:sp>
          <p:grpSp>
            <p:nvGrpSpPr>
              <p:cNvPr id="419898" name="Group 58"/>
              <p:cNvGrpSpPr>
                <a:grpSpLocks/>
              </p:cNvGrpSpPr>
              <p:nvPr/>
            </p:nvGrpSpPr>
            <p:grpSpPr bwMode="auto">
              <a:xfrm>
                <a:off x="1000" y="2416"/>
                <a:ext cx="632" cy="248"/>
                <a:chOff x="1152" y="3216"/>
                <a:chExt cx="632" cy="248"/>
              </a:xfrm>
            </p:grpSpPr>
            <p:sp>
              <p:nvSpPr>
                <p:cNvPr id="419899" name="Oval 59"/>
                <p:cNvSpPr>
                  <a:spLocks noChangeAspect="1" noChangeArrowheads="1"/>
                </p:cNvSpPr>
                <p:nvPr/>
              </p:nvSpPr>
              <p:spPr bwMode="auto">
                <a:xfrm>
                  <a:off x="1152" y="3216"/>
                  <a:ext cx="248" cy="248"/>
                </a:xfrm>
                <a:prstGeom prst="ellipse">
                  <a:avLst/>
                </a:prstGeom>
                <a:solidFill>
                  <a:schemeClr val="accent2"/>
                </a:solidFill>
                <a:ln w="3175">
                  <a:solidFill>
                    <a:schemeClr val="bg2"/>
                  </a:solidFill>
                  <a:round/>
                  <a:headEnd/>
                  <a:tailEnd/>
                </a:ln>
                <a:effectLst>
                  <a:outerShdw dist="17961" dir="2700000" algn="ctr" rotWithShape="0">
                    <a:schemeClr val="bg2"/>
                  </a:outerShdw>
                </a:effectLst>
              </p:spPr>
              <p:txBody>
                <a:bodyPr wrap="none" anchor="ctr">
                  <a:spAutoFit/>
                </a:bodyPr>
                <a:lstStyle/>
                <a:p>
                  <a:endParaRPr lang="es-ES"/>
                </a:p>
              </p:txBody>
            </p:sp>
            <p:sp>
              <p:nvSpPr>
                <p:cNvPr id="419900" name="Rectangle 60"/>
                <p:cNvSpPr>
                  <a:spLocks noChangeArrowheads="1"/>
                </p:cNvSpPr>
                <p:nvPr/>
              </p:nvSpPr>
              <p:spPr bwMode="auto">
                <a:xfrm>
                  <a:off x="1168" y="3224"/>
                  <a:ext cx="616"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spAutoFit/>
                </a:bodyPr>
                <a:lstStyle/>
                <a:p>
                  <a:pPr algn="l">
                    <a:spcBef>
                      <a:spcPct val="0"/>
                    </a:spcBef>
                  </a:pPr>
                  <a:r>
                    <a:rPr lang="es-ES_tradnl" altLang="es-ES" sz="1800">
                      <a:solidFill>
                        <a:schemeClr val="bg2"/>
                      </a:solidFill>
                      <a:effectLst/>
                    </a:rPr>
                    <a:t>V</a:t>
                  </a:r>
                  <a:endParaRPr lang="es-ES" altLang="es-ES" sz="1800">
                    <a:solidFill>
                      <a:schemeClr val="bg2"/>
                    </a:solidFill>
                    <a:effectLst/>
                  </a:endParaRPr>
                </a:p>
              </p:txBody>
            </p:sp>
          </p:grpSp>
          <p:sp>
            <p:nvSpPr>
              <p:cNvPr id="419913" name="Line 73"/>
              <p:cNvSpPr>
                <a:spLocks noChangeShapeType="1"/>
              </p:cNvSpPr>
              <p:nvPr/>
            </p:nvSpPr>
            <p:spPr bwMode="auto">
              <a:xfrm flipV="1">
                <a:off x="336" y="1968"/>
                <a:ext cx="288" cy="24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914" name="Line 74"/>
              <p:cNvSpPr>
                <a:spLocks noChangeShapeType="1"/>
              </p:cNvSpPr>
              <p:nvPr/>
            </p:nvSpPr>
            <p:spPr bwMode="auto">
              <a:xfrm flipV="1">
                <a:off x="336" y="2400"/>
                <a:ext cx="288" cy="24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19915" name="Line 75"/>
              <p:cNvSpPr>
                <a:spLocks noChangeShapeType="1"/>
              </p:cNvSpPr>
              <p:nvPr/>
            </p:nvSpPr>
            <p:spPr bwMode="auto">
              <a:xfrm flipV="1">
                <a:off x="336" y="2832"/>
                <a:ext cx="288" cy="24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grpSp>
        <p:sp>
          <p:nvSpPr>
            <p:cNvPr id="419916" name="Text Box 76"/>
            <p:cNvSpPr txBox="1">
              <a:spLocks noChangeArrowheads="1"/>
            </p:cNvSpPr>
            <p:nvPr/>
          </p:nvSpPr>
          <p:spPr bwMode="auto">
            <a:xfrm>
              <a:off x="3312" y="1106"/>
              <a:ext cx="2352" cy="71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El ensayo se realiza subiendo gradualmente la tensión de ali-mentación hasta que la corrien-te circulante sea la nominal</a:t>
              </a:r>
              <a:endParaRPr lang="es-ES_tradnl" altLang="es-ES" sz="1700">
                <a:solidFill>
                  <a:schemeClr val="accent2"/>
                </a:solidFill>
                <a:effectLst>
                  <a:outerShdw blurRad="38100" dist="38100" dir="2700000" algn="tl">
                    <a:srgbClr val="000000"/>
                  </a:outerShdw>
                </a:effectLst>
              </a:endParaRPr>
            </a:p>
          </p:txBody>
        </p:sp>
      </p:grpSp>
      <p:grpSp>
        <p:nvGrpSpPr>
          <p:cNvPr id="419947" name="Group 107"/>
          <p:cNvGrpSpPr>
            <a:grpSpLocks/>
          </p:cNvGrpSpPr>
          <p:nvPr/>
        </p:nvGrpSpPr>
        <p:grpSpPr bwMode="auto">
          <a:xfrm>
            <a:off x="4902200" y="2997200"/>
            <a:ext cx="4087813" cy="1755775"/>
            <a:chOff x="3120" y="1888"/>
            <a:chExt cx="2575" cy="1106"/>
          </a:xfrm>
        </p:grpSpPr>
        <p:pic>
          <p:nvPicPr>
            <p:cNvPr id="419921" name="Picture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2544"/>
              <a:ext cx="281" cy="3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19946" name="Group 106"/>
            <p:cNvGrpSpPr>
              <a:grpSpLocks/>
            </p:cNvGrpSpPr>
            <p:nvPr/>
          </p:nvGrpSpPr>
          <p:grpSpPr bwMode="auto">
            <a:xfrm>
              <a:off x="3120" y="1888"/>
              <a:ext cx="2575" cy="1106"/>
              <a:chOff x="3120" y="1888"/>
              <a:chExt cx="2575" cy="1106"/>
            </a:xfrm>
          </p:grpSpPr>
          <p:pic>
            <p:nvPicPr>
              <p:cNvPr id="41992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888"/>
                <a:ext cx="2575" cy="110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19922" name="Text Box 82"/>
              <p:cNvSpPr txBox="1">
                <a:spLocks noChangeArrowheads="1"/>
              </p:cNvSpPr>
              <p:nvPr/>
            </p:nvSpPr>
            <p:spPr bwMode="auto">
              <a:xfrm>
                <a:off x="3840" y="2400"/>
                <a:ext cx="1440"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Se puede despreciar la rama paralelo</a:t>
                </a:r>
                <a:endParaRPr lang="es-ES_tradnl" altLang="es-ES" sz="1500">
                  <a:solidFill>
                    <a:schemeClr val="accent2"/>
                  </a:solidFill>
                  <a:effectLst>
                    <a:outerShdw blurRad="38100" dist="38100" dir="2700000" algn="tl">
                      <a:srgbClr val="000000"/>
                    </a:outerShdw>
                  </a:effectLst>
                </a:endParaRPr>
              </a:p>
            </p:txBody>
          </p:sp>
        </p:grpSp>
      </p:grpSp>
      <p:sp>
        <p:nvSpPr>
          <p:cNvPr id="419923" name="Text Box 83"/>
          <p:cNvSpPr txBox="1">
            <a:spLocks noChangeArrowheads="1"/>
          </p:cNvSpPr>
          <p:nvPr/>
        </p:nvSpPr>
        <p:spPr bwMode="auto">
          <a:xfrm>
            <a:off x="241300" y="5181600"/>
            <a:ext cx="1981200" cy="549275"/>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Tensión de ensayo</a:t>
            </a:r>
          </a:p>
          <a:p>
            <a:pPr algn="ctr">
              <a:spcBef>
                <a:spcPct val="0"/>
              </a:spcBef>
            </a:pPr>
            <a:r>
              <a:rPr lang="es-ES_tradnl" altLang="es-ES" sz="1500">
                <a:effectLst>
                  <a:outerShdw blurRad="38100" dist="38100" dir="2700000" algn="tl">
                    <a:srgbClr val="000000"/>
                  </a:outerShdw>
                </a:effectLst>
              </a:rPr>
              <a:t>muy reducida</a:t>
            </a:r>
            <a:endParaRPr lang="es-ES_tradnl" altLang="es-ES" sz="1500">
              <a:solidFill>
                <a:schemeClr val="accent2"/>
              </a:solidFill>
              <a:effectLst>
                <a:outerShdw blurRad="38100" dist="38100" dir="2700000" algn="tl">
                  <a:srgbClr val="000000"/>
                </a:outerShdw>
              </a:effectLst>
            </a:endParaRPr>
          </a:p>
        </p:txBody>
      </p:sp>
      <p:sp>
        <p:nvSpPr>
          <p:cNvPr id="419926" name="Text Box 86"/>
          <p:cNvSpPr txBox="1">
            <a:spLocks noChangeArrowheads="1"/>
          </p:cNvSpPr>
          <p:nvPr/>
        </p:nvSpPr>
        <p:spPr bwMode="auto">
          <a:xfrm>
            <a:off x="254000" y="6035675"/>
            <a:ext cx="1981200" cy="549275"/>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Corriente por X</a:t>
            </a:r>
            <a:r>
              <a:rPr lang="es-ES_tradnl" altLang="es-ES" sz="1500">
                <a:effectLst>
                  <a:outerShdw blurRad="38100" dist="38100" dir="2700000" algn="tl">
                    <a:srgbClr val="000000"/>
                  </a:outerShdw>
                </a:effectLst>
                <a:sym typeface="Symbol" pitchFamily="18" charset="2"/>
              </a:rPr>
              <a:t></a:t>
            </a:r>
          </a:p>
          <a:p>
            <a:pPr algn="ctr">
              <a:spcBef>
                <a:spcPct val="0"/>
              </a:spcBef>
            </a:pPr>
            <a:r>
              <a:rPr lang="es-ES_tradnl" altLang="es-ES" sz="1500">
                <a:effectLst>
                  <a:outerShdw blurRad="38100" dist="38100" dir="2700000" algn="tl">
                    <a:srgbClr val="000000"/>
                  </a:outerShdw>
                </a:effectLst>
                <a:sym typeface="Symbol" pitchFamily="18" charset="2"/>
              </a:rPr>
              <a:t>despreciable</a:t>
            </a:r>
            <a:endParaRPr lang="es-ES_tradnl" altLang="es-ES" sz="1500">
              <a:solidFill>
                <a:schemeClr val="accent2"/>
              </a:solidFill>
              <a:effectLst>
                <a:outerShdw blurRad="38100" dist="38100" dir="2700000" algn="tl">
                  <a:srgbClr val="000000"/>
                </a:outerShdw>
              </a:effectLst>
            </a:endParaRPr>
          </a:p>
        </p:txBody>
      </p:sp>
      <p:sp>
        <p:nvSpPr>
          <p:cNvPr id="419929" name="AutoShape 89"/>
          <p:cNvSpPr>
            <a:spLocks noChangeArrowheads="1"/>
          </p:cNvSpPr>
          <p:nvPr/>
        </p:nvSpPr>
        <p:spPr bwMode="auto">
          <a:xfrm>
            <a:off x="2233613" y="5365750"/>
            <a:ext cx="457200" cy="228600"/>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9924" name="Text Box 84"/>
          <p:cNvSpPr txBox="1">
            <a:spLocks noChangeArrowheads="1"/>
          </p:cNvSpPr>
          <p:nvPr/>
        </p:nvSpPr>
        <p:spPr bwMode="auto">
          <a:xfrm>
            <a:off x="2692400" y="5197475"/>
            <a:ext cx="1295400" cy="549275"/>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Muy pocas pérdidas Fe</a:t>
            </a:r>
            <a:endParaRPr lang="es-ES_tradnl" altLang="es-ES" sz="1500">
              <a:solidFill>
                <a:schemeClr val="accent2"/>
              </a:solidFill>
              <a:effectLst>
                <a:outerShdw blurRad="38100" dist="38100" dir="2700000" algn="tl">
                  <a:srgbClr val="000000"/>
                </a:outerShdw>
              </a:effectLst>
            </a:endParaRPr>
          </a:p>
        </p:txBody>
      </p:sp>
      <p:sp>
        <p:nvSpPr>
          <p:cNvPr id="419931" name="AutoShape 91"/>
          <p:cNvSpPr>
            <a:spLocks noChangeArrowheads="1"/>
          </p:cNvSpPr>
          <p:nvPr/>
        </p:nvSpPr>
        <p:spPr bwMode="auto">
          <a:xfrm>
            <a:off x="3987800" y="5365750"/>
            <a:ext cx="457200" cy="228600"/>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9925" name="Text Box 85"/>
          <p:cNvSpPr txBox="1">
            <a:spLocks noChangeArrowheads="1"/>
          </p:cNvSpPr>
          <p:nvPr/>
        </p:nvSpPr>
        <p:spPr bwMode="auto">
          <a:xfrm>
            <a:off x="4445000" y="5213350"/>
            <a:ext cx="1447800" cy="595313"/>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R</a:t>
            </a:r>
            <a:r>
              <a:rPr lang="es-ES_tradnl" altLang="es-ES" sz="1800" baseline="-25000">
                <a:effectLst>
                  <a:outerShdw blurRad="38100" dist="38100" dir="2700000" algn="tl">
                    <a:srgbClr val="000000"/>
                  </a:outerShdw>
                </a:effectLst>
              </a:rPr>
              <a:t>fe </a:t>
            </a:r>
            <a:r>
              <a:rPr lang="es-ES_tradnl" altLang="es-ES" sz="1500">
                <a:effectLst>
                  <a:outerShdw blurRad="38100" dist="38100" dir="2700000" algn="tl">
                    <a:srgbClr val="000000"/>
                  </a:outerShdw>
                </a:effectLst>
              </a:rPr>
              <a:t>despreciable</a:t>
            </a:r>
            <a:endParaRPr lang="es-ES_tradnl" altLang="es-ES" sz="1500" baseline="-25000">
              <a:effectLst>
                <a:outerShdw blurRad="38100" dist="38100" dir="2700000" algn="tl">
                  <a:srgbClr val="000000"/>
                </a:outerShdw>
              </a:effectLst>
            </a:endParaRPr>
          </a:p>
        </p:txBody>
      </p:sp>
      <p:grpSp>
        <p:nvGrpSpPr>
          <p:cNvPr id="419938" name="Group 98"/>
          <p:cNvGrpSpPr>
            <a:grpSpLocks/>
          </p:cNvGrpSpPr>
          <p:nvPr/>
        </p:nvGrpSpPr>
        <p:grpSpPr bwMode="auto">
          <a:xfrm>
            <a:off x="4422775" y="3763963"/>
            <a:ext cx="1377950" cy="427037"/>
            <a:chOff x="2818" y="2371"/>
            <a:chExt cx="868" cy="269"/>
          </a:xfrm>
        </p:grpSpPr>
        <p:sp>
          <p:nvSpPr>
            <p:cNvPr id="419934" name="Text Box 94"/>
            <p:cNvSpPr txBox="1">
              <a:spLocks noChangeArrowheads="1"/>
            </p:cNvSpPr>
            <p:nvPr/>
          </p:nvSpPr>
          <p:spPr bwMode="auto">
            <a:xfrm>
              <a:off x="2818" y="2371"/>
              <a:ext cx="398" cy="26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200">
                  <a:solidFill>
                    <a:schemeClr val="accent2"/>
                  </a:solidFill>
                  <a:effectLst>
                    <a:outerShdw blurRad="38100" dist="38100" dir="2700000" algn="tl">
                      <a:srgbClr val="000000"/>
                    </a:outerShdw>
                  </a:effectLst>
                </a:rPr>
                <a:t>Z</a:t>
              </a:r>
              <a:r>
                <a:rPr lang="es-ES_tradnl" altLang="es-ES" sz="2200" baseline="-25000">
                  <a:solidFill>
                    <a:schemeClr val="accent2"/>
                  </a:solidFill>
                  <a:effectLst>
                    <a:outerShdw blurRad="38100" dist="38100" dir="2700000" algn="tl">
                      <a:srgbClr val="000000"/>
                    </a:outerShdw>
                  </a:effectLst>
                </a:rPr>
                <a:t>cc</a:t>
              </a:r>
              <a:endParaRPr lang="es-ES" altLang="es-ES" sz="2200" baseline="-25000">
                <a:solidFill>
                  <a:schemeClr val="accent2"/>
                </a:solidFill>
                <a:effectLst>
                  <a:outerShdw blurRad="38100" dist="38100" dir="2700000" algn="tl">
                    <a:srgbClr val="000000"/>
                  </a:outerShdw>
                </a:effectLst>
              </a:endParaRPr>
            </a:p>
          </p:txBody>
        </p:sp>
        <p:sp>
          <p:nvSpPr>
            <p:cNvPr id="419935" name="AutoShape 95"/>
            <p:cNvSpPr>
              <a:spLocks noChangeArrowheads="1"/>
            </p:cNvSpPr>
            <p:nvPr/>
          </p:nvSpPr>
          <p:spPr bwMode="auto">
            <a:xfrm>
              <a:off x="3110" y="2392"/>
              <a:ext cx="576" cy="192"/>
            </a:xfrm>
            <a:prstGeom prst="rightArrow">
              <a:avLst>
                <a:gd name="adj1" fmla="val 50000"/>
                <a:gd name="adj2" fmla="val 75000"/>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pic>
        <p:nvPicPr>
          <p:cNvPr id="419939"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400" y="5181600"/>
            <a:ext cx="1897063" cy="3778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19940" name="Picture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9225" y="5689600"/>
            <a:ext cx="1730375" cy="376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19941" name="Picture 1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6235700"/>
            <a:ext cx="1778000" cy="376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19945" name="Group 105"/>
          <p:cNvGrpSpPr>
            <a:grpSpLocks/>
          </p:cNvGrpSpPr>
          <p:nvPr/>
        </p:nvGrpSpPr>
        <p:grpSpPr bwMode="auto">
          <a:xfrm>
            <a:off x="2271713" y="5867400"/>
            <a:ext cx="2782887" cy="717550"/>
            <a:chOff x="1463" y="3696"/>
            <a:chExt cx="1753" cy="452"/>
          </a:xfrm>
        </p:grpSpPr>
        <p:sp>
          <p:nvSpPr>
            <p:cNvPr id="419927" name="Text Box 87"/>
            <p:cNvSpPr txBox="1">
              <a:spLocks noChangeArrowheads="1"/>
            </p:cNvSpPr>
            <p:nvPr/>
          </p:nvSpPr>
          <p:spPr bwMode="auto">
            <a:xfrm>
              <a:off x="1776" y="3802"/>
              <a:ext cx="1056" cy="346"/>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Se elimina</a:t>
              </a:r>
            </a:p>
            <a:p>
              <a:pPr algn="ctr">
                <a:spcBef>
                  <a:spcPct val="0"/>
                </a:spcBef>
              </a:pPr>
              <a:r>
                <a:rPr lang="es-ES_tradnl" altLang="es-ES" sz="1500">
                  <a:effectLst>
                    <a:outerShdw blurRad="38100" dist="38100" dir="2700000" algn="tl">
                      <a:srgbClr val="000000"/>
                    </a:outerShdw>
                  </a:effectLst>
                </a:rPr>
                <a:t>rama paralelo</a:t>
              </a:r>
              <a:endParaRPr lang="es-ES_tradnl" altLang="es-ES" sz="1500">
                <a:solidFill>
                  <a:schemeClr val="accent2"/>
                </a:solidFill>
                <a:effectLst>
                  <a:outerShdw blurRad="38100" dist="38100" dir="2700000" algn="tl">
                    <a:srgbClr val="000000"/>
                  </a:outerShdw>
                </a:effectLst>
              </a:endParaRPr>
            </a:p>
          </p:txBody>
        </p:sp>
        <p:sp>
          <p:nvSpPr>
            <p:cNvPr id="419930" name="AutoShape 90"/>
            <p:cNvSpPr>
              <a:spLocks noChangeArrowheads="1"/>
            </p:cNvSpPr>
            <p:nvPr/>
          </p:nvSpPr>
          <p:spPr bwMode="auto">
            <a:xfrm>
              <a:off x="1463" y="3884"/>
              <a:ext cx="288" cy="144"/>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19944" name="AutoShape 104"/>
            <p:cNvSpPr>
              <a:spLocks noChangeArrowheads="1"/>
            </p:cNvSpPr>
            <p:nvPr/>
          </p:nvSpPr>
          <p:spPr bwMode="auto">
            <a:xfrm>
              <a:off x="2880" y="3696"/>
              <a:ext cx="336" cy="336"/>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923"/>
                                        </p:tgtEl>
                                        <p:attrNameLst>
                                          <p:attrName>style.visibility</p:attrName>
                                        </p:attrNameLst>
                                      </p:cBhvr>
                                      <p:to>
                                        <p:strVal val="visible"/>
                                      </p:to>
                                    </p:set>
                                    <p:animEffect transition="in" filter="dissolve">
                                      <p:cBhvr>
                                        <p:cTn id="7" dur="500"/>
                                        <p:tgtEl>
                                          <p:spTgt spid="419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29"/>
                                        </p:tgtEl>
                                        <p:attrNameLst>
                                          <p:attrName>style.visibility</p:attrName>
                                        </p:attrNameLst>
                                      </p:cBhvr>
                                      <p:to>
                                        <p:strVal val="visible"/>
                                      </p:to>
                                    </p:set>
                                    <p:animEffect transition="in" filter="dissolve">
                                      <p:cBhvr>
                                        <p:cTn id="12" dur="500"/>
                                        <p:tgtEl>
                                          <p:spTgt spid="41992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19924"/>
                                        </p:tgtEl>
                                        <p:attrNameLst>
                                          <p:attrName>style.visibility</p:attrName>
                                        </p:attrNameLst>
                                      </p:cBhvr>
                                      <p:to>
                                        <p:strVal val="visible"/>
                                      </p:to>
                                    </p:set>
                                    <p:animEffect transition="in" filter="dissolve">
                                      <p:cBhvr>
                                        <p:cTn id="16" dur="500"/>
                                        <p:tgtEl>
                                          <p:spTgt spid="4199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19931"/>
                                        </p:tgtEl>
                                        <p:attrNameLst>
                                          <p:attrName>style.visibility</p:attrName>
                                        </p:attrNameLst>
                                      </p:cBhvr>
                                      <p:to>
                                        <p:strVal val="visible"/>
                                      </p:to>
                                    </p:set>
                                    <p:animEffect transition="in" filter="dissolve">
                                      <p:cBhvr>
                                        <p:cTn id="21" dur="500"/>
                                        <p:tgtEl>
                                          <p:spTgt spid="419931"/>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419925"/>
                                        </p:tgtEl>
                                        <p:attrNameLst>
                                          <p:attrName>style.visibility</p:attrName>
                                        </p:attrNameLst>
                                      </p:cBhvr>
                                      <p:to>
                                        <p:strVal val="visible"/>
                                      </p:to>
                                    </p:set>
                                    <p:animEffect transition="in" filter="dissolve">
                                      <p:cBhvr>
                                        <p:cTn id="25" dur="500"/>
                                        <p:tgtEl>
                                          <p:spTgt spid="4199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9932"/>
                                        </p:tgtEl>
                                        <p:attrNameLst>
                                          <p:attrName>style.visibility</p:attrName>
                                        </p:attrNameLst>
                                      </p:cBhvr>
                                      <p:to>
                                        <p:strVal val="visible"/>
                                      </p:to>
                                    </p:set>
                                    <p:animEffect transition="in" filter="dissolve">
                                      <p:cBhvr>
                                        <p:cTn id="30" dur="500"/>
                                        <p:tgtEl>
                                          <p:spTgt spid="419932"/>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419926"/>
                                        </p:tgtEl>
                                        <p:attrNameLst>
                                          <p:attrName>style.visibility</p:attrName>
                                        </p:attrNameLst>
                                      </p:cBhvr>
                                      <p:to>
                                        <p:strVal val="visible"/>
                                      </p:to>
                                    </p:set>
                                    <p:animEffect transition="in" filter="dissolve">
                                      <p:cBhvr>
                                        <p:cTn id="34" dur="500"/>
                                        <p:tgtEl>
                                          <p:spTgt spid="41992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19945"/>
                                        </p:tgtEl>
                                        <p:attrNameLst>
                                          <p:attrName>style.visibility</p:attrName>
                                        </p:attrNameLst>
                                      </p:cBhvr>
                                      <p:to>
                                        <p:strVal val="visible"/>
                                      </p:to>
                                    </p:set>
                                    <p:animEffect transition="in" filter="dissolve">
                                      <p:cBhvr>
                                        <p:cTn id="39" dur="500"/>
                                        <p:tgtEl>
                                          <p:spTgt spid="41994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419947"/>
                                        </p:tgtEl>
                                        <p:attrNameLst>
                                          <p:attrName>style.visibility</p:attrName>
                                        </p:attrNameLst>
                                      </p:cBhvr>
                                      <p:to>
                                        <p:strVal val="visible"/>
                                      </p:to>
                                    </p:set>
                                    <p:animEffect transition="in" filter="dissolve">
                                      <p:cBhvr>
                                        <p:cTn id="44" dur="500"/>
                                        <p:tgtEl>
                                          <p:spTgt spid="41994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419938"/>
                                        </p:tgtEl>
                                        <p:attrNameLst>
                                          <p:attrName>style.visibility</p:attrName>
                                        </p:attrNameLst>
                                      </p:cBhvr>
                                      <p:to>
                                        <p:strVal val="visible"/>
                                      </p:to>
                                    </p:set>
                                    <p:animEffect transition="in" filter="dissolve">
                                      <p:cBhvr>
                                        <p:cTn id="49" dur="500"/>
                                        <p:tgtEl>
                                          <p:spTgt spid="41993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419939"/>
                                        </p:tgtEl>
                                        <p:attrNameLst>
                                          <p:attrName>style.visibility</p:attrName>
                                        </p:attrNameLst>
                                      </p:cBhvr>
                                      <p:to>
                                        <p:strVal val="visible"/>
                                      </p:to>
                                    </p:set>
                                    <p:animEffect transition="in" filter="dissolve">
                                      <p:cBhvr>
                                        <p:cTn id="54" dur="500"/>
                                        <p:tgtEl>
                                          <p:spTgt spid="419939"/>
                                        </p:tgtEl>
                                      </p:cBhvr>
                                    </p:animEffect>
                                  </p:childTnLst>
                                </p:cTn>
                              </p:par>
                            </p:childTnLst>
                          </p:cTn>
                        </p:par>
                        <p:par>
                          <p:cTn id="55" fill="hold" nodeType="afterGroup">
                            <p:stCondLst>
                              <p:cond delay="500"/>
                            </p:stCondLst>
                            <p:childTnLst>
                              <p:par>
                                <p:cTn id="56" presetID="9" presetClass="entr" presetSubtype="0" fill="hold" nodeType="afterEffect">
                                  <p:stCondLst>
                                    <p:cond delay="0"/>
                                  </p:stCondLst>
                                  <p:childTnLst>
                                    <p:set>
                                      <p:cBhvr>
                                        <p:cTn id="57" dur="1" fill="hold">
                                          <p:stCondLst>
                                            <p:cond delay="0"/>
                                          </p:stCondLst>
                                        </p:cTn>
                                        <p:tgtEl>
                                          <p:spTgt spid="419940"/>
                                        </p:tgtEl>
                                        <p:attrNameLst>
                                          <p:attrName>style.visibility</p:attrName>
                                        </p:attrNameLst>
                                      </p:cBhvr>
                                      <p:to>
                                        <p:strVal val="visible"/>
                                      </p:to>
                                    </p:set>
                                    <p:animEffect transition="in" filter="dissolve">
                                      <p:cBhvr>
                                        <p:cTn id="58" dur="500"/>
                                        <p:tgtEl>
                                          <p:spTgt spid="419940"/>
                                        </p:tgtEl>
                                      </p:cBhvr>
                                    </p:animEffect>
                                  </p:childTnLst>
                                </p:cTn>
                              </p:par>
                            </p:childTnLst>
                          </p:cTn>
                        </p:par>
                        <p:par>
                          <p:cTn id="59" fill="hold" nodeType="afterGroup">
                            <p:stCondLst>
                              <p:cond delay="1000"/>
                            </p:stCondLst>
                            <p:childTnLst>
                              <p:par>
                                <p:cTn id="60" presetID="9" presetClass="entr" presetSubtype="0" fill="hold" nodeType="afterEffect">
                                  <p:stCondLst>
                                    <p:cond delay="0"/>
                                  </p:stCondLst>
                                  <p:childTnLst>
                                    <p:set>
                                      <p:cBhvr>
                                        <p:cTn id="61" dur="1" fill="hold">
                                          <p:stCondLst>
                                            <p:cond delay="0"/>
                                          </p:stCondLst>
                                        </p:cTn>
                                        <p:tgtEl>
                                          <p:spTgt spid="419941"/>
                                        </p:tgtEl>
                                        <p:attrNameLst>
                                          <p:attrName>style.visibility</p:attrName>
                                        </p:attrNameLst>
                                      </p:cBhvr>
                                      <p:to>
                                        <p:strVal val="visible"/>
                                      </p:to>
                                    </p:set>
                                    <p:animEffect transition="in" filter="dissolve">
                                      <p:cBhvr>
                                        <p:cTn id="62" dur="500"/>
                                        <p:tgtEl>
                                          <p:spTgt spid="41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2" grpId="0" animBg="1"/>
      <p:bldP spid="419923" grpId="0" animBg="1" autoUpdateAnimBg="0"/>
      <p:bldP spid="419926" grpId="0" animBg="1" autoUpdateAnimBg="0"/>
      <p:bldP spid="419929" grpId="0" animBg="1"/>
      <p:bldP spid="419924" grpId="0" animBg="1" autoUpdateAnimBg="0"/>
      <p:bldP spid="419931" grpId="0" animBg="1"/>
      <p:bldP spid="419925"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9" name="Rectangle 3"/>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7.20. Ensayo de rotor bloqueado II</a:t>
            </a:r>
            <a:endParaRPr lang="es-ES_tradnl" altLang="es-ES" sz="4000" b="0">
              <a:latin typeface="Tahoma" pitchFamily="34" charset="0"/>
            </a:endParaRPr>
          </a:p>
        </p:txBody>
      </p:sp>
      <p:grpSp>
        <p:nvGrpSpPr>
          <p:cNvPr id="424043" name="Group 107"/>
          <p:cNvGrpSpPr>
            <a:grpSpLocks/>
          </p:cNvGrpSpPr>
          <p:nvPr/>
        </p:nvGrpSpPr>
        <p:grpSpPr bwMode="auto">
          <a:xfrm>
            <a:off x="179512" y="1626096"/>
            <a:ext cx="4567237" cy="1755775"/>
            <a:chOff x="147" y="1008"/>
            <a:chExt cx="2877" cy="1106"/>
          </a:xfrm>
        </p:grpSpPr>
        <p:pic>
          <p:nvPicPr>
            <p:cNvPr id="424004"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 y="1008"/>
              <a:ext cx="2575" cy="110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0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 y="1664"/>
              <a:ext cx="281" cy="3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4006" name="Text Box 70"/>
            <p:cNvSpPr txBox="1">
              <a:spLocks noChangeArrowheads="1"/>
            </p:cNvSpPr>
            <p:nvPr/>
          </p:nvSpPr>
          <p:spPr bwMode="auto">
            <a:xfrm>
              <a:off x="1169" y="1520"/>
              <a:ext cx="1440"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500">
                  <a:effectLst>
                    <a:outerShdw blurRad="38100" dist="38100" dir="2700000" algn="tl">
                      <a:srgbClr val="000000"/>
                    </a:outerShdw>
                  </a:effectLst>
                </a:rPr>
                <a:t>Se puede despreciar la rama paralelo</a:t>
              </a:r>
              <a:endParaRPr lang="es-ES_tradnl" altLang="es-ES" sz="1500">
                <a:solidFill>
                  <a:schemeClr val="accent2"/>
                </a:solidFill>
                <a:effectLst>
                  <a:outerShdw blurRad="38100" dist="38100" dir="2700000" algn="tl">
                    <a:srgbClr val="000000"/>
                  </a:outerShdw>
                </a:effectLst>
              </a:endParaRPr>
            </a:p>
          </p:txBody>
        </p:sp>
        <p:grpSp>
          <p:nvGrpSpPr>
            <p:cNvPr id="424016" name="Group 80"/>
            <p:cNvGrpSpPr>
              <a:grpSpLocks/>
            </p:cNvGrpSpPr>
            <p:nvPr/>
          </p:nvGrpSpPr>
          <p:grpSpPr bwMode="auto">
            <a:xfrm>
              <a:off x="147" y="1491"/>
              <a:ext cx="868" cy="269"/>
              <a:chOff x="2818" y="2371"/>
              <a:chExt cx="868" cy="269"/>
            </a:xfrm>
          </p:grpSpPr>
          <p:sp>
            <p:nvSpPr>
              <p:cNvPr id="424017" name="Text Box 81"/>
              <p:cNvSpPr txBox="1">
                <a:spLocks noChangeArrowheads="1"/>
              </p:cNvSpPr>
              <p:nvPr/>
            </p:nvSpPr>
            <p:spPr bwMode="auto">
              <a:xfrm>
                <a:off x="2818" y="2371"/>
                <a:ext cx="398" cy="26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200">
                    <a:solidFill>
                      <a:schemeClr val="accent2"/>
                    </a:solidFill>
                    <a:effectLst>
                      <a:outerShdw blurRad="38100" dist="38100" dir="2700000" algn="tl">
                        <a:srgbClr val="000000"/>
                      </a:outerShdw>
                    </a:effectLst>
                  </a:rPr>
                  <a:t>Z</a:t>
                </a:r>
                <a:r>
                  <a:rPr lang="es-ES_tradnl" altLang="es-ES" sz="2200" baseline="-25000">
                    <a:solidFill>
                      <a:schemeClr val="accent2"/>
                    </a:solidFill>
                    <a:effectLst>
                      <a:outerShdw blurRad="38100" dist="38100" dir="2700000" algn="tl">
                        <a:srgbClr val="000000"/>
                      </a:outerShdw>
                    </a:effectLst>
                  </a:rPr>
                  <a:t>cc</a:t>
                </a:r>
                <a:endParaRPr lang="es-ES" altLang="es-ES" sz="2200" baseline="-25000">
                  <a:solidFill>
                    <a:schemeClr val="accent2"/>
                  </a:solidFill>
                  <a:effectLst>
                    <a:outerShdw blurRad="38100" dist="38100" dir="2700000" algn="tl">
                      <a:srgbClr val="000000"/>
                    </a:outerShdw>
                  </a:effectLst>
                </a:endParaRPr>
              </a:p>
            </p:txBody>
          </p:sp>
          <p:sp>
            <p:nvSpPr>
              <p:cNvPr id="424018" name="AutoShape 82"/>
              <p:cNvSpPr>
                <a:spLocks noChangeArrowheads="1"/>
              </p:cNvSpPr>
              <p:nvPr/>
            </p:nvSpPr>
            <p:spPr bwMode="auto">
              <a:xfrm>
                <a:off x="3110" y="2392"/>
                <a:ext cx="576" cy="192"/>
              </a:xfrm>
              <a:prstGeom prst="rightArrow">
                <a:avLst>
                  <a:gd name="adj1" fmla="val 50000"/>
                  <a:gd name="adj2" fmla="val 75000"/>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grpSp>
      <p:pic>
        <p:nvPicPr>
          <p:cNvPr id="424023"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837" y="1911846"/>
            <a:ext cx="3516312"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24046" name="Group 110"/>
          <p:cNvGrpSpPr>
            <a:grpSpLocks/>
          </p:cNvGrpSpPr>
          <p:nvPr/>
        </p:nvGrpSpPr>
        <p:grpSpPr bwMode="auto">
          <a:xfrm>
            <a:off x="5218237" y="2311896"/>
            <a:ext cx="3371850" cy="1108075"/>
            <a:chOff x="3321" y="1440"/>
            <a:chExt cx="2124" cy="698"/>
          </a:xfrm>
        </p:grpSpPr>
        <p:pic>
          <p:nvPicPr>
            <p:cNvPr id="424022" name="Picture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 y="1440"/>
              <a:ext cx="764" cy="68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24" name="Picture 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 y="1648"/>
              <a:ext cx="988" cy="4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sp>
        <p:nvSpPr>
          <p:cNvPr id="424025" name="Text Box 89"/>
          <p:cNvSpPr txBox="1">
            <a:spLocks noChangeArrowheads="1"/>
          </p:cNvSpPr>
          <p:nvPr/>
        </p:nvSpPr>
        <p:spPr bwMode="auto">
          <a:xfrm>
            <a:off x="327149" y="3643809"/>
            <a:ext cx="3200400" cy="64135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CÁLCULO PARÁMETROS CIRCUITO EQUIVALENTE</a:t>
            </a:r>
            <a:endParaRPr lang="es-ES_tradnl" altLang="es-ES" sz="1800">
              <a:solidFill>
                <a:schemeClr val="accent2"/>
              </a:solidFill>
              <a:effectLst>
                <a:outerShdw blurRad="38100" dist="38100" dir="2700000" algn="tl">
                  <a:srgbClr val="000000"/>
                </a:outerShdw>
              </a:effectLst>
            </a:endParaRPr>
          </a:p>
        </p:txBody>
      </p:sp>
      <p:grpSp>
        <p:nvGrpSpPr>
          <p:cNvPr id="424050" name="Group 114"/>
          <p:cNvGrpSpPr>
            <a:grpSpLocks/>
          </p:cNvGrpSpPr>
          <p:nvPr/>
        </p:nvGrpSpPr>
        <p:grpSpPr bwMode="auto">
          <a:xfrm>
            <a:off x="933400" y="4448200"/>
            <a:ext cx="7239000" cy="2133600"/>
            <a:chOff x="240" y="2784"/>
            <a:chExt cx="4560" cy="1344"/>
          </a:xfrm>
        </p:grpSpPr>
        <p:pic>
          <p:nvPicPr>
            <p:cNvPr id="424033" name="Picture 9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 y="3360"/>
              <a:ext cx="1523"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34"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0" y="3600"/>
              <a:ext cx="153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24049" name="Group 113"/>
            <p:cNvGrpSpPr>
              <a:grpSpLocks/>
            </p:cNvGrpSpPr>
            <p:nvPr/>
          </p:nvGrpSpPr>
          <p:grpSpPr bwMode="auto">
            <a:xfrm>
              <a:off x="240" y="2784"/>
              <a:ext cx="4560" cy="1344"/>
              <a:chOff x="240" y="2784"/>
              <a:chExt cx="4560" cy="1344"/>
            </a:xfrm>
          </p:grpSpPr>
          <p:pic>
            <p:nvPicPr>
              <p:cNvPr id="424029" name="Picture 9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120"/>
                <a:ext cx="70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31" name="Picture 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6" y="3360"/>
                <a:ext cx="1494"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32" name="Picture 9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6" y="3600"/>
                <a:ext cx="1508"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24040" name="Picture 1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44" y="3858"/>
                <a:ext cx="70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24048" name="Group 112"/>
              <p:cNvGrpSpPr>
                <a:grpSpLocks/>
              </p:cNvGrpSpPr>
              <p:nvPr/>
            </p:nvGrpSpPr>
            <p:grpSpPr bwMode="auto">
              <a:xfrm>
                <a:off x="240" y="2784"/>
                <a:ext cx="4560" cy="1344"/>
                <a:chOff x="240" y="2784"/>
                <a:chExt cx="4560" cy="1344"/>
              </a:xfrm>
            </p:grpSpPr>
            <p:sp>
              <p:nvSpPr>
                <p:cNvPr id="424027" name="Text Box 91"/>
                <p:cNvSpPr txBox="1">
                  <a:spLocks noChangeArrowheads="1"/>
                </p:cNvSpPr>
                <p:nvPr/>
              </p:nvSpPr>
              <p:spPr bwMode="auto">
                <a:xfrm>
                  <a:off x="240" y="2784"/>
                  <a:ext cx="864" cy="2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2200">
                      <a:solidFill>
                        <a:srgbClr val="66FF33"/>
                      </a:solidFill>
                      <a:effectLst>
                        <a:outerShdw blurRad="38100" dist="38100" dir="2700000" algn="tl">
                          <a:srgbClr val="000000"/>
                        </a:outerShdw>
                      </a:effectLst>
                    </a:rPr>
                    <a:t>X</a:t>
                  </a:r>
                  <a:r>
                    <a:rPr lang="es-ES_tradnl" altLang="es-ES" sz="2200" baseline="-25000">
                      <a:solidFill>
                        <a:srgbClr val="66FF33"/>
                      </a:solidFill>
                      <a:effectLst>
                        <a:outerShdw blurRad="38100" dist="38100" dir="2700000" algn="tl">
                          <a:srgbClr val="000000"/>
                        </a:outerShdw>
                      </a:effectLst>
                    </a:rPr>
                    <a:t>S</a:t>
                  </a:r>
                  <a:r>
                    <a:rPr lang="es-ES_tradnl" altLang="es-ES" sz="2200" baseline="-25000">
                      <a:effectLst>
                        <a:outerShdw blurRad="38100" dist="38100" dir="2700000" algn="tl">
                          <a:srgbClr val="000000"/>
                        </a:outerShdw>
                      </a:effectLst>
                    </a:rPr>
                    <a:t>   </a:t>
                  </a:r>
                  <a:r>
                    <a:rPr lang="es-ES_tradnl" altLang="es-ES" sz="2200">
                      <a:effectLst>
                        <a:outerShdw blurRad="38100" dist="38100" dir="2700000" algn="tl">
                          <a:srgbClr val="000000"/>
                        </a:outerShdw>
                      </a:effectLst>
                    </a:rPr>
                    <a:t>y</a:t>
                  </a:r>
                  <a:r>
                    <a:rPr lang="es-ES_tradnl" altLang="es-ES" sz="2200" baseline="-25000">
                      <a:effectLst>
                        <a:outerShdw blurRad="38100" dist="38100" dir="2700000" algn="tl">
                          <a:srgbClr val="000000"/>
                        </a:outerShdw>
                      </a:effectLst>
                    </a:rPr>
                    <a:t>  </a:t>
                  </a:r>
                  <a:r>
                    <a:rPr lang="es-ES_tradnl" altLang="es-ES" sz="2200">
                      <a:solidFill>
                        <a:srgbClr val="66FF33"/>
                      </a:solidFill>
                      <a:effectLst>
                        <a:outerShdw blurRad="38100" dist="38100" dir="2700000" algn="tl">
                          <a:srgbClr val="000000"/>
                        </a:outerShdw>
                      </a:effectLst>
                    </a:rPr>
                    <a:t>X</a:t>
                  </a:r>
                  <a:r>
                    <a:rPr lang="es-ES_tradnl" altLang="es-ES" sz="2200" baseline="-25000">
                      <a:solidFill>
                        <a:srgbClr val="66FF33"/>
                      </a:solidFill>
                      <a:effectLst>
                        <a:outerShdw blurRad="38100" dist="38100" dir="2700000" algn="tl">
                          <a:srgbClr val="000000"/>
                        </a:outerShdw>
                      </a:effectLst>
                    </a:rPr>
                    <a:t>R</a:t>
                  </a:r>
                  <a:r>
                    <a:rPr lang="es-ES_tradnl" altLang="es-ES" sz="2200">
                      <a:solidFill>
                        <a:srgbClr val="66FF33"/>
                      </a:solidFill>
                      <a:effectLst>
                        <a:outerShdw blurRad="38100" dist="38100" dir="2700000" algn="tl">
                          <a:srgbClr val="000000"/>
                        </a:outerShdw>
                      </a:effectLst>
                    </a:rPr>
                    <a:t>’</a:t>
                  </a:r>
                  <a:r>
                    <a:rPr lang="es-ES_tradnl" altLang="es-ES" sz="2200" baseline="-25000">
                      <a:effectLst>
                        <a:outerShdw blurRad="38100" dist="38100" dir="2700000" algn="tl">
                          <a:srgbClr val="000000"/>
                        </a:outerShdw>
                      </a:effectLst>
                    </a:rPr>
                    <a:t> </a:t>
                  </a:r>
                </a:p>
              </p:txBody>
            </p:sp>
            <p:sp>
              <p:nvSpPr>
                <p:cNvPr id="424028" name="Text Box 92"/>
                <p:cNvSpPr txBox="1">
                  <a:spLocks noChangeArrowheads="1"/>
                </p:cNvSpPr>
                <p:nvPr/>
              </p:nvSpPr>
              <p:spPr bwMode="auto">
                <a:xfrm>
                  <a:off x="960" y="2827"/>
                  <a:ext cx="2832"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1800">
                      <a:effectLst>
                        <a:outerShdw blurRad="38100" dist="38100" dir="2700000" algn="tl">
                          <a:srgbClr val="000000"/>
                        </a:outerShdw>
                      </a:effectLst>
                    </a:rPr>
                    <a:t>Regla empírica según tipo  de motor</a:t>
                  </a:r>
                  <a:endParaRPr lang="es-ES_tradnl" altLang="es-ES" sz="1800">
                    <a:solidFill>
                      <a:schemeClr val="accent2"/>
                    </a:solidFill>
                    <a:effectLst>
                      <a:outerShdw blurRad="38100" dist="38100" dir="2700000" algn="tl">
                        <a:srgbClr val="000000"/>
                      </a:outerShdw>
                    </a:effectLst>
                  </a:endParaRPr>
                </a:p>
              </p:txBody>
            </p:sp>
            <p:sp>
              <p:nvSpPr>
                <p:cNvPr id="424036" name="Text Box 100"/>
                <p:cNvSpPr txBox="1">
                  <a:spLocks noChangeArrowheads="1"/>
                </p:cNvSpPr>
                <p:nvPr/>
              </p:nvSpPr>
              <p:spPr bwMode="auto">
                <a:xfrm>
                  <a:off x="240" y="3120"/>
                  <a:ext cx="1296"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1700">
                      <a:effectLst>
                        <a:outerShdw blurRad="38100" dist="38100" dir="2700000" algn="tl">
                          <a:srgbClr val="000000"/>
                        </a:outerShdw>
                      </a:effectLst>
                    </a:rPr>
                    <a:t>MOTOR CLASE A:</a:t>
                  </a:r>
                  <a:endParaRPr lang="es-ES_tradnl" altLang="es-ES" sz="1700">
                    <a:solidFill>
                      <a:schemeClr val="accent2"/>
                    </a:solidFill>
                    <a:effectLst>
                      <a:outerShdw blurRad="38100" dist="38100" dir="2700000" algn="tl">
                        <a:srgbClr val="000000"/>
                      </a:outerShdw>
                    </a:effectLst>
                  </a:endParaRPr>
                </a:p>
              </p:txBody>
            </p:sp>
            <p:sp>
              <p:nvSpPr>
                <p:cNvPr id="424037" name="Text Box 101"/>
                <p:cNvSpPr txBox="1">
                  <a:spLocks noChangeArrowheads="1"/>
                </p:cNvSpPr>
                <p:nvPr/>
              </p:nvSpPr>
              <p:spPr bwMode="auto">
                <a:xfrm>
                  <a:off x="240" y="3352"/>
                  <a:ext cx="1296"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1700">
                      <a:effectLst>
                        <a:outerShdw blurRad="38100" dist="38100" dir="2700000" algn="tl">
                          <a:srgbClr val="000000"/>
                        </a:outerShdw>
                      </a:effectLst>
                    </a:rPr>
                    <a:t>MOTOR CLASE B:</a:t>
                  </a:r>
                  <a:endParaRPr lang="es-ES_tradnl" altLang="es-ES" sz="1700">
                    <a:solidFill>
                      <a:schemeClr val="accent2"/>
                    </a:solidFill>
                    <a:effectLst>
                      <a:outerShdw blurRad="38100" dist="38100" dir="2700000" algn="tl">
                        <a:srgbClr val="000000"/>
                      </a:outerShdw>
                    </a:effectLst>
                  </a:endParaRPr>
                </a:p>
              </p:txBody>
            </p:sp>
            <p:sp>
              <p:nvSpPr>
                <p:cNvPr id="424038" name="Text Box 102"/>
                <p:cNvSpPr txBox="1">
                  <a:spLocks noChangeArrowheads="1"/>
                </p:cNvSpPr>
                <p:nvPr/>
              </p:nvSpPr>
              <p:spPr bwMode="auto">
                <a:xfrm>
                  <a:off x="240" y="3600"/>
                  <a:ext cx="1296"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1700">
                      <a:effectLst>
                        <a:outerShdw blurRad="38100" dist="38100" dir="2700000" algn="tl">
                          <a:srgbClr val="000000"/>
                        </a:outerShdw>
                      </a:effectLst>
                    </a:rPr>
                    <a:t>MOTOR CLASE C:</a:t>
                  </a:r>
                  <a:endParaRPr lang="es-ES_tradnl" altLang="es-ES" sz="1700">
                    <a:solidFill>
                      <a:schemeClr val="accent2"/>
                    </a:solidFill>
                    <a:effectLst>
                      <a:outerShdw blurRad="38100" dist="38100" dir="2700000" algn="tl">
                        <a:srgbClr val="000000"/>
                      </a:outerShdw>
                    </a:effectLst>
                  </a:endParaRPr>
                </a:p>
              </p:txBody>
            </p:sp>
            <p:sp>
              <p:nvSpPr>
                <p:cNvPr id="424039" name="Text Box 103"/>
                <p:cNvSpPr txBox="1">
                  <a:spLocks noChangeArrowheads="1"/>
                </p:cNvSpPr>
                <p:nvPr/>
              </p:nvSpPr>
              <p:spPr bwMode="auto">
                <a:xfrm>
                  <a:off x="240" y="3859"/>
                  <a:ext cx="1296" cy="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1700">
                      <a:effectLst>
                        <a:outerShdw blurRad="38100" dist="38100" dir="2700000" algn="tl">
                          <a:srgbClr val="000000"/>
                        </a:outerShdw>
                      </a:effectLst>
                    </a:rPr>
                    <a:t>MOTOR CLASE D:</a:t>
                  </a:r>
                  <a:endParaRPr lang="es-ES_tradnl" altLang="es-ES" sz="1700">
                    <a:solidFill>
                      <a:schemeClr val="accent2"/>
                    </a:solidFill>
                    <a:effectLst>
                      <a:outerShdw blurRad="38100" dist="38100" dir="2700000" algn="tl">
                        <a:srgbClr val="000000"/>
                      </a:outerShdw>
                    </a:effectLst>
                  </a:endParaRPr>
                </a:p>
              </p:txBody>
            </p:sp>
            <p:sp>
              <p:nvSpPr>
                <p:cNvPr id="424041" name="Rectangle 105"/>
                <p:cNvSpPr>
                  <a:spLocks noChangeArrowheads="1"/>
                </p:cNvSpPr>
                <p:nvPr/>
              </p:nvSpPr>
              <p:spPr bwMode="auto">
                <a:xfrm>
                  <a:off x="240" y="2784"/>
                  <a:ext cx="4560" cy="1344"/>
                </a:xfrm>
                <a:prstGeom prst="rect">
                  <a:avLst/>
                </a:prstGeom>
                <a:noFill/>
                <a:ln w="254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grpSp>
        </p:grpSp>
      </p:grpSp>
      <p:grpSp>
        <p:nvGrpSpPr>
          <p:cNvPr id="424047" name="Group 111"/>
          <p:cNvGrpSpPr>
            <a:grpSpLocks/>
          </p:cNvGrpSpPr>
          <p:nvPr/>
        </p:nvGrpSpPr>
        <p:grpSpPr bwMode="auto">
          <a:xfrm>
            <a:off x="4289549" y="3523159"/>
            <a:ext cx="4572000" cy="769937"/>
            <a:chOff x="2736" y="2203"/>
            <a:chExt cx="2880" cy="485"/>
          </a:xfrm>
        </p:grpSpPr>
        <p:sp>
          <p:nvSpPr>
            <p:cNvPr id="424026" name="Text Box 90"/>
            <p:cNvSpPr txBox="1">
              <a:spLocks noChangeArrowheads="1"/>
            </p:cNvSpPr>
            <p:nvPr/>
          </p:nvSpPr>
          <p:spPr bwMode="auto">
            <a:xfrm>
              <a:off x="2736" y="2203"/>
              <a:ext cx="2832" cy="4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2200">
                  <a:solidFill>
                    <a:srgbClr val="66FF33"/>
                  </a:solidFill>
                  <a:effectLst>
                    <a:outerShdw blurRad="38100" dist="38100" dir="2700000" algn="tl">
                      <a:srgbClr val="000000"/>
                    </a:outerShdw>
                  </a:effectLst>
                </a:rPr>
                <a:t>R</a:t>
              </a:r>
              <a:r>
                <a:rPr lang="es-ES_tradnl" altLang="es-ES" sz="2200" baseline="-25000">
                  <a:solidFill>
                    <a:srgbClr val="66FF33"/>
                  </a:solidFill>
                  <a:effectLst>
                    <a:outerShdw blurRad="38100" dist="38100" dir="2700000" algn="tl">
                      <a:srgbClr val="000000"/>
                    </a:outerShdw>
                  </a:effectLst>
                </a:rPr>
                <a:t>S</a:t>
              </a:r>
              <a:r>
                <a:rPr lang="es-ES_tradnl" altLang="es-ES" sz="1500">
                  <a:effectLst>
                    <a:outerShdw blurRad="38100" dist="38100" dir="2700000" algn="tl">
                      <a:srgbClr val="000000"/>
                    </a:outerShdw>
                  </a:effectLst>
                </a:rPr>
                <a:t>  </a:t>
              </a:r>
              <a:r>
                <a:rPr lang="es-ES_tradnl" altLang="es-ES" sz="1800">
                  <a:effectLst>
                    <a:outerShdw blurRad="38100" dist="38100" dir="2700000" algn="tl">
                      <a:srgbClr val="000000"/>
                    </a:outerShdw>
                  </a:effectLst>
                </a:rPr>
                <a:t>Se obtiene por medición directa sobre los devanados del estator</a:t>
              </a:r>
              <a:endParaRPr lang="es-ES_tradnl" altLang="es-ES" sz="1800">
                <a:solidFill>
                  <a:schemeClr val="accent2"/>
                </a:solidFill>
                <a:effectLst>
                  <a:outerShdw blurRad="38100" dist="38100" dir="2700000" algn="tl">
                    <a:srgbClr val="000000"/>
                  </a:outerShdw>
                </a:effectLst>
              </a:endParaRPr>
            </a:p>
          </p:txBody>
        </p:sp>
        <p:sp>
          <p:nvSpPr>
            <p:cNvPr id="424042" name="Rectangle 106"/>
            <p:cNvSpPr>
              <a:spLocks noChangeArrowheads="1"/>
            </p:cNvSpPr>
            <p:nvPr/>
          </p:nvSpPr>
          <p:spPr bwMode="auto">
            <a:xfrm>
              <a:off x="2880" y="2208"/>
              <a:ext cx="2736" cy="480"/>
            </a:xfrm>
            <a:prstGeom prst="rect">
              <a:avLst/>
            </a:prstGeom>
            <a:noFill/>
            <a:ln w="254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24023"/>
                                        </p:tgtEl>
                                        <p:attrNameLst>
                                          <p:attrName>style.visibility</p:attrName>
                                        </p:attrNameLst>
                                      </p:cBhvr>
                                      <p:to>
                                        <p:strVal val="visible"/>
                                      </p:to>
                                    </p:set>
                                    <p:anim calcmode="lin" valueType="num">
                                      <p:cBhvr>
                                        <p:cTn id="7" dur="500" fill="hold"/>
                                        <p:tgtEl>
                                          <p:spTgt spid="424023"/>
                                        </p:tgtEl>
                                        <p:attrNameLst>
                                          <p:attrName>ppt_w</p:attrName>
                                        </p:attrNameLst>
                                      </p:cBhvr>
                                      <p:tavLst>
                                        <p:tav tm="0">
                                          <p:val>
                                            <p:fltVal val="0"/>
                                          </p:val>
                                        </p:tav>
                                        <p:tav tm="100000">
                                          <p:val>
                                            <p:strVal val="#ppt_w"/>
                                          </p:val>
                                        </p:tav>
                                      </p:tavLst>
                                    </p:anim>
                                    <p:anim calcmode="lin" valueType="num">
                                      <p:cBhvr>
                                        <p:cTn id="8" dur="500" fill="hold"/>
                                        <p:tgtEl>
                                          <p:spTgt spid="424023"/>
                                        </p:tgtEl>
                                        <p:attrNameLst>
                                          <p:attrName>ppt_h</p:attrName>
                                        </p:attrNameLst>
                                      </p:cBhvr>
                                      <p:tavLst>
                                        <p:tav tm="0">
                                          <p:val>
                                            <p:fltVal val="0"/>
                                          </p:val>
                                        </p:tav>
                                        <p:tav tm="100000">
                                          <p:val>
                                            <p:strVal val="#ppt_h"/>
                                          </p:val>
                                        </p:tav>
                                      </p:tavLst>
                                    </p:anim>
                                    <p:anim calcmode="lin" valueType="num">
                                      <p:cBhvr>
                                        <p:cTn id="9" dur="500" fill="hold"/>
                                        <p:tgtEl>
                                          <p:spTgt spid="424023"/>
                                        </p:tgtEl>
                                        <p:attrNameLst>
                                          <p:attrName>ppt_x</p:attrName>
                                        </p:attrNameLst>
                                      </p:cBhvr>
                                      <p:tavLst>
                                        <p:tav tm="0">
                                          <p:val>
                                            <p:fltVal val="0.5"/>
                                          </p:val>
                                        </p:tav>
                                        <p:tav tm="100000">
                                          <p:val>
                                            <p:strVal val="#ppt_x"/>
                                          </p:val>
                                        </p:tav>
                                      </p:tavLst>
                                    </p:anim>
                                    <p:anim calcmode="lin" valueType="num">
                                      <p:cBhvr>
                                        <p:cTn id="10" dur="500" fill="hold"/>
                                        <p:tgtEl>
                                          <p:spTgt spid="42402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24046"/>
                                        </p:tgtEl>
                                        <p:attrNameLst>
                                          <p:attrName>style.visibility</p:attrName>
                                        </p:attrNameLst>
                                      </p:cBhvr>
                                      <p:to>
                                        <p:strVal val="visible"/>
                                      </p:to>
                                    </p:set>
                                    <p:anim calcmode="lin" valueType="num">
                                      <p:cBhvr>
                                        <p:cTn id="15" dur="500" fill="hold"/>
                                        <p:tgtEl>
                                          <p:spTgt spid="424046"/>
                                        </p:tgtEl>
                                        <p:attrNameLst>
                                          <p:attrName>ppt_w</p:attrName>
                                        </p:attrNameLst>
                                      </p:cBhvr>
                                      <p:tavLst>
                                        <p:tav tm="0">
                                          <p:val>
                                            <p:fltVal val="0"/>
                                          </p:val>
                                        </p:tav>
                                        <p:tav tm="100000">
                                          <p:val>
                                            <p:strVal val="#ppt_w"/>
                                          </p:val>
                                        </p:tav>
                                      </p:tavLst>
                                    </p:anim>
                                    <p:anim calcmode="lin" valueType="num">
                                      <p:cBhvr>
                                        <p:cTn id="16" dur="500" fill="hold"/>
                                        <p:tgtEl>
                                          <p:spTgt spid="424046"/>
                                        </p:tgtEl>
                                        <p:attrNameLst>
                                          <p:attrName>ppt_h</p:attrName>
                                        </p:attrNameLst>
                                      </p:cBhvr>
                                      <p:tavLst>
                                        <p:tav tm="0">
                                          <p:val>
                                            <p:fltVal val="0"/>
                                          </p:val>
                                        </p:tav>
                                        <p:tav tm="100000">
                                          <p:val>
                                            <p:strVal val="#ppt_h"/>
                                          </p:val>
                                        </p:tav>
                                      </p:tavLst>
                                    </p:anim>
                                    <p:anim calcmode="lin" valueType="num">
                                      <p:cBhvr>
                                        <p:cTn id="17" dur="500" fill="hold"/>
                                        <p:tgtEl>
                                          <p:spTgt spid="424046"/>
                                        </p:tgtEl>
                                        <p:attrNameLst>
                                          <p:attrName>ppt_x</p:attrName>
                                        </p:attrNameLst>
                                      </p:cBhvr>
                                      <p:tavLst>
                                        <p:tav tm="0">
                                          <p:val>
                                            <p:fltVal val="0.5"/>
                                          </p:val>
                                        </p:tav>
                                        <p:tav tm="100000">
                                          <p:val>
                                            <p:strVal val="#ppt_x"/>
                                          </p:val>
                                        </p:tav>
                                      </p:tavLst>
                                    </p:anim>
                                    <p:anim calcmode="lin" valueType="num">
                                      <p:cBhvr>
                                        <p:cTn id="18" dur="500" fill="hold"/>
                                        <p:tgtEl>
                                          <p:spTgt spid="42404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24025"/>
                                        </p:tgtEl>
                                        <p:attrNameLst>
                                          <p:attrName>style.visibility</p:attrName>
                                        </p:attrNameLst>
                                      </p:cBhvr>
                                      <p:to>
                                        <p:strVal val="visible"/>
                                      </p:to>
                                    </p:set>
                                    <p:anim calcmode="lin" valueType="num">
                                      <p:cBhvr>
                                        <p:cTn id="23" dur="500" fill="hold"/>
                                        <p:tgtEl>
                                          <p:spTgt spid="424025"/>
                                        </p:tgtEl>
                                        <p:attrNameLst>
                                          <p:attrName>ppt_w</p:attrName>
                                        </p:attrNameLst>
                                      </p:cBhvr>
                                      <p:tavLst>
                                        <p:tav tm="0">
                                          <p:val>
                                            <p:fltVal val="0"/>
                                          </p:val>
                                        </p:tav>
                                        <p:tav tm="100000">
                                          <p:val>
                                            <p:strVal val="#ppt_w"/>
                                          </p:val>
                                        </p:tav>
                                      </p:tavLst>
                                    </p:anim>
                                    <p:anim calcmode="lin" valueType="num">
                                      <p:cBhvr>
                                        <p:cTn id="24" dur="500" fill="hold"/>
                                        <p:tgtEl>
                                          <p:spTgt spid="424025"/>
                                        </p:tgtEl>
                                        <p:attrNameLst>
                                          <p:attrName>ppt_h</p:attrName>
                                        </p:attrNameLst>
                                      </p:cBhvr>
                                      <p:tavLst>
                                        <p:tav tm="0">
                                          <p:val>
                                            <p:fltVal val="0"/>
                                          </p:val>
                                        </p:tav>
                                        <p:tav tm="100000">
                                          <p:val>
                                            <p:strVal val="#ppt_h"/>
                                          </p:val>
                                        </p:tav>
                                      </p:tavLst>
                                    </p:anim>
                                    <p:anim calcmode="lin" valueType="num">
                                      <p:cBhvr>
                                        <p:cTn id="25" dur="500" fill="hold"/>
                                        <p:tgtEl>
                                          <p:spTgt spid="424025"/>
                                        </p:tgtEl>
                                        <p:attrNameLst>
                                          <p:attrName>ppt_x</p:attrName>
                                        </p:attrNameLst>
                                      </p:cBhvr>
                                      <p:tavLst>
                                        <p:tav tm="0">
                                          <p:val>
                                            <p:fltVal val="0.5"/>
                                          </p:val>
                                        </p:tav>
                                        <p:tav tm="100000">
                                          <p:val>
                                            <p:strVal val="#ppt_x"/>
                                          </p:val>
                                        </p:tav>
                                      </p:tavLst>
                                    </p:anim>
                                    <p:anim calcmode="lin" valueType="num">
                                      <p:cBhvr>
                                        <p:cTn id="26" dur="500" fill="hold"/>
                                        <p:tgtEl>
                                          <p:spTgt spid="424025"/>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424047"/>
                                        </p:tgtEl>
                                        <p:attrNameLst>
                                          <p:attrName>style.visibility</p:attrName>
                                        </p:attrNameLst>
                                      </p:cBhvr>
                                      <p:to>
                                        <p:strVal val="visible"/>
                                      </p:to>
                                    </p:set>
                                    <p:anim calcmode="lin" valueType="num">
                                      <p:cBhvr>
                                        <p:cTn id="31" dur="500" fill="hold"/>
                                        <p:tgtEl>
                                          <p:spTgt spid="424047"/>
                                        </p:tgtEl>
                                        <p:attrNameLst>
                                          <p:attrName>ppt_w</p:attrName>
                                        </p:attrNameLst>
                                      </p:cBhvr>
                                      <p:tavLst>
                                        <p:tav tm="0">
                                          <p:val>
                                            <p:fltVal val="0"/>
                                          </p:val>
                                        </p:tav>
                                        <p:tav tm="100000">
                                          <p:val>
                                            <p:strVal val="#ppt_w"/>
                                          </p:val>
                                        </p:tav>
                                      </p:tavLst>
                                    </p:anim>
                                    <p:anim calcmode="lin" valueType="num">
                                      <p:cBhvr>
                                        <p:cTn id="32" dur="500" fill="hold"/>
                                        <p:tgtEl>
                                          <p:spTgt spid="424047"/>
                                        </p:tgtEl>
                                        <p:attrNameLst>
                                          <p:attrName>ppt_h</p:attrName>
                                        </p:attrNameLst>
                                      </p:cBhvr>
                                      <p:tavLst>
                                        <p:tav tm="0">
                                          <p:val>
                                            <p:fltVal val="0"/>
                                          </p:val>
                                        </p:tav>
                                        <p:tav tm="100000">
                                          <p:val>
                                            <p:strVal val="#ppt_h"/>
                                          </p:val>
                                        </p:tav>
                                      </p:tavLst>
                                    </p:anim>
                                    <p:anim calcmode="lin" valueType="num">
                                      <p:cBhvr>
                                        <p:cTn id="33" dur="500" fill="hold"/>
                                        <p:tgtEl>
                                          <p:spTgt spid="424047"/>
                                        </p:tgtEl>
                                        <p:attrNameLst>
                                          <p:attrName>ppt_x</p:attrName>
                                        </p:attrNameLst>
                                      </p:cBhvr>
                                      <p:tavLst>
                                        <p:tav tm="0">
                                          <p:val>
                                            <p:fltVal val="0.5"/>
                                          </p:val>
                                        </p:tav>
                                        <p:tav tm="100000">
                                          <p:val>
                                            <p:strVal val="#ppt_x"/>
                                          </p:val>
                                        </p:tav>
                                      </p:tavLst>
                                    </p:anim>
                                    <p:anim calcmode="lin" valueType="num">
                                      <p:cBhvr>
                                        <p:cTn id="34" dur="500" fill="hold"/>
                                        <p:tgtEl>
                                          <p:spTgt spid="4240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424050"/>
                                        </p:tgtEl>
                                        <p:attrNameLst>
                                          <p:attrName>style.visibility</p:attrName>
                                        </p:attrNameLst>
                                      </p:cBhvr>
                                      <p:to>
                                        <p:strVal val="visible"/>
                                      </p:to>
                                    </p:set>
                                    <p:anim calcmode="lin" valueType="num">
                                      <p:cBhvr>
                                        <p:cTn id="39" dur="500" fill="hold"/>
                                        <p:tgtEl>
                                          <p:spTgt spid="424050"/>
                                        </p:tgtEl>
                                        <p:attrNameLst>
                                          <p:attrName>ppt_w</p:attrName>
                                        </p:attrNameLst>
                                      </p:cBhvr>
                                      <p:tavLst>
                                        <p:tav tm="0">
                                          <p:val>
                                            <p:fltVal val="0"/>
                                          </p:val>
                                        </p:tav>
                                        <p:tav tm="100000">
                                          <p:val>
                                            <p:strVal val="#ppt_w"/>
                                          </p:val>
                                        </p:tav>
                                      </p:tavLst>
                                    </p:anim>
                                    <p:anim calcmode="lin" valueType="num">
                                      <p:cBhvr>
                                        <p:cTn id="40" dur="500" fill="hold"/>
                                        <p:tgtEl>
                                          <p:spTgt spid="424050"/>
                                        </p:tgtEl>
                                        <p:attrNameLst>
                                          <p:attrName>ppt_h</p:attrName>
                                        </p:attrNameLst>
                                      </p:cBhvr>
                                      <p:tavLst>
                                        <p:tav tm="0">
                                          <p:val>
                                            <p:fltVal val="0"/>
                                          </p:val>
                                        </p:tav>
                                        <p:tav tm="100000">
                                          <p:val>
                                            <p:strVal val="#ppt_h"/>
                                          </p:val>
                                        </p:tav>
                                      </p:tavLst>
                                    </p:anim>
                                    <p:anim calcmode="lin" valueType="num">
                                      <p:cBhvr>
                                        <p:cTn id="41" dur="500" fill="hold"/>
                                        <p:tgtEl>
                                          <p:spTgt spid="424050"/>
                                        </p:tgtEl>
                                        <p:attrNameLst>
                                          <p:attrName>ppt_x</p:attrName>
                                        </p:attrNameLst>
                                      </p:cBhvr>
                                      <p:tavLst>
                                        <p:tav tm="0">
                                          <p:val>
                                            <p:fltVal val="0.5"/>
                                          </p:val>
                                        </p:tav>
                                        <p:tav tm="100000">
                                          <p:val>
                                            <p:strVal val="#ppt_x"/>
                                          </p:val>
                                        </p:tav>
                                      </p:tavLst>
                                    </p:anim>
                                    <p:anim calcmode="lin" valueType="num">
                                      <p:cBhvr>
                                        <p:cTn id="42" dur="500" fill="hold"/>
                                        <p:tgtEl>
                                          <p:spTgt spid="42405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02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9" name="Text Box 3"/>
          <p:cNvSpPr txBox="1">
            <a:spLocks noChangeArrowheads="1"/>
          </p:cNvSpPr>
          <p:nvPr/>
        </p:nvSpPr>
        <p:spPr bwMode="auto">
          <a:xfrm>
            <a:off x="280988" y="6049963"/>
            <a:ext cx="2138362" cy="579437"/>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l">
              <a:spcBef>
                <a:spcPct val="0"/>
              </a:spcBef>
            </a:pPr>
            <a:r>
              <a:rPr lang="es-ES_tradnl" altLang="es-ES" sz="1500">
                <a:effectLst>
                  <a:outerShdw blurRad="38100" dist="38100" dir="2700000" algn="tl">
                    <a:srgbClr val="000000"/>
                  </a:outerShdw>
                </a:effectLst>
              </a:rPr>
              <a:t>DEVANADO DE HILO</a:t>
            </a:r>
          </a:p>
          <a:p>
            <a:pPr algn="l">
              <a:spcBef>
                <a:spcPct val="0"/>
              </a:spcBef>
            </a:pPr>
            <a:r>
              <a:rPr lang="es-ES_tradnl" altLang="es-ES" sz="1700">
                <a:effectLst>
                  <a:outerShdw blurRad="38100" dist="38100" dir="2700000" algn="tl">
                    <a:srgbClr val="000000"/>
                  </a:outerShdw>
                </a:effectLst>
              </a:rPr>
              <a:t>Tensión&lt;600V</a:t>
            </a:r>
            <a:endParaRPr lang="es-ES_tradnl" altLang="es-ES" sz="2400" b="0">
              <a:effectLst/>
              <a:latin typeface="Times New Roman" pitchFamily="18" charset="0"/>
            </a:endParaRPr>
          </a:p>
        </p:txBody>
      </p:sp>
      <p:grpSp>
        <p:nvGrpSpPr>
          <p:cNvPr id="336900" name="Group 4"/>
          <p:cNvGrpSpPr>
            <a:grpSpLocks/>
          </p:cNvGrpSpPr>
          <p:nvPr/>
        </p:nvGrpSpPr>
        <p:grpSpPr bwMode="auto">
          <a:xfrm>
            <a:off x="280988" y="3689350"/>
            <a:ext cx="3300412" cy="2376488"/>
            <a:chOff x="336" y="2544"/>
            <a:chExt cx="1941" cy="1397"/>
          </a:xfrm>
        </p:grpSpPr>
        <p:sp>
          <p:nvSpPr>
            <p:cNvPr id="336901" name="Rectangle 5"/>
            <p:cNvSpPr>
              <a:spLocks noChangeArrowheads="1"/>
            </p:cNvSpPr>
            <p:nvPr/>
          </p:nvSpPr>
          <p:spPr bwMode="auto">
            <a:xfrm>
              <a:off x="336" y="2544"/>
              <a:ext cx="1930" cy="1392"/>
            </a:xfrm>
            <a:prstGeom prst="rect">
              <a:avLst/>
            </a:prstGeom>
            <a:solidFill>
              <a:schemeClr val="tx1"/>
            </a:solidFill>
            <a:ln w="12700">
              <a:miter lim="800000"/>
              <a:headEnd type="none" w="sm" len="sm"/>
              <a:tailEnd type="none" w="sm" len="sm"/>
            </a:ln>
            <a:effectLst/>
            <a:scene3d>
              <a:camera prst="legacyObliqueTopRight"/>
              <a:lightRig rig="legacyFlat3" dir="b"/>
            </a:scene3d>
            <a:sp3d extrusionH="2016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36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2544"/>
              <a:ext cx="1941" cy="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6903" name="Rectangle 7"/>
          <p:cNvSpPr>
            <a:spLocks noGrp="1" noChangeArrowheads="1"/>
          </p:cNvSpPr>
          <p:nvPr>
            <p:ph type="title"/>
          </p:nvPr>
        </p:nvSpPr>
        <p:spPr>
          <a:xfrm>
            <a:off x="182563" y="260350"/>
            <a:ext cx="8763000" cy="1143000"/>
          </a:xfrm>
          <a:noFill/>
          <a:ln/>
        </p:spPr>
        <p:txBody>
          <a:bodyPr/>
          <a:lstStyle/>
          <a:p>
            <a:r>
              <a:rPr lang="es-ES_tradnl" altLang="es-ES" sz="4700" b="1">
                <a:latin typeface="Tahoma" pitchFamily="34" charset="0"/>
              </a:rPr>
              <a:t>7.3. Aspectos constructivos: estator</a:t>
            </a:r>
            <a:endParaRPr lang="es-ES_tradnl" altLang="es-ES"/>
          </a:p>
        </p:txBody>
      </p:sp>
      <p:sp>
        <p:nvSpPr>
          <p:cNvPr id="336905" name="Text Box 9"/>
          <p:cNvSpPr txBox="1">
            <a:spLocks noChangeArrowheads="1"/>
          </p:cNvSpPr>
          <p:nvPr/>
        </p:nvSpPr>
        <p:spPr bwMode="auto">
          <a:xfrm>
            <a:off x="6181725" y="4389438"/>
            <a:ext cx="2693988" cy="579437"/>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l">
              <a:spcBef>
                <a:spcPct val="0"/>
              </a:spcBef>
            </a:pPr>
            <a:r>
              <a:rPr lang="es-ES_tradnl" altLang="es-ES" sz="1500">
                <a:effectLst>
                  <a:outerShdw blurRad="38100" dist="38100" dir="2700000" algn="tl">
                    <a:srgbClr val="000000"/>
                  </a:outerShdw>
                </a:effectLst>
              </a:rPr>
              <a:t>DEVANADO PREFORMADO</a:t>
            </a:r>
          </a:p>
          <a:p>
            <a:pPr algn="l">
              <a:spcBef>
                <a:spcPct val="0"/>
              </a:spcBef>
            </a:pPr>
            <a:r>
              <a:rPr lang="es-ES_tradnl" altLang="es-ES" sz="1700">
                <a:effectLst>
                  <a:outerShdw blurRad="38100" dist="38100" dir="2700000" algn="tl">
                    <a:srgbClr val="000000"/>
                  </a:outerShdw>
                </a:effectLst>
              </a:rPr>
              <a:t>Tensión&gt;2300v</a:t>
            </a:r>
            <a:endParaRPr lang="es-ES_tradnl" altLang="es-ES" sz="1600" b="0">
              <a:effectLst/>
              <a:latin typeface="Times New Roman" pitchFamily="18" charset="0"/>
            </a:endParaRPr>
          </a:p>
        </p:txBody>
      </p:sp>
      <p:grpSp>
        <p:nvGrpSpPr>
          <p:cNvPr id="336906" name="Group 10"/>
          <p:cNvGrpSpPr>
            <a:grpSpLocks/>
          </p:cNvGrpSpPr>
          <p:nvPr/>
        </p:nvGrpSpPr>
        <p:grpSpPr bwMode="auto">
          <a:xfrm>
            <a:off x="3733800" y="1674813"/>
            <a:ext cx="5146675" cy="2714625"/>
            <a:chOff x="2534" y="1296"/>
            <a:chExt cx="3005" cy="1584"/>
          </a:xfrm>
        </p:grpSpPr>
        <p:sp>
          <p:nvSpPr>
            <p:cNvPr id="336907" name="Rectangle 11"/>
            <p:cNvSpPr>
              <a:spLocks noChangeArrowheads="1"/>
            </p:cNvSpPr>
            <p:nvPr/>
          </p:nvSpPr>
          <p:spPr bwMode="auto">
            <a:xfrm>
              <a:off x="2534" y="1296"/>
              <a:ext cx="3005" cy="1584"/>
            </a:xfrm>
            <a:prstGeom prst="rect">
              <a:avLst/>
            </a:prstGeom>
            <a:solidFill>
              <a:schemeClr val="tx1"/>
            </a:solidFill>
            <a:ln w="12700">
              <a:miter lim="800000"/>
              <a:headEnd type="none" w="sm" len="sm"/>
              <a:tailEnd type="none" w="sm" len="sm"/>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pic>
          <p:nvPicPr>
            <p:cNvPr id="3369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1296"/>
              <a:ext cx="2987" cy="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6909" name="Text Box 13"/>
          <p:cNvSpPr txBox="1">
            <a:spLocks noChangeArrowheads="1"/>
          </p:cNvSpPr>
          <p:nvPr/>
        </p:nvSpPr>
        <p:spPr bwMode="auto">
          <a:xfrm>
            <a:off x="838200" y="2195513"/>
            <a:ext cx="2532063" cy="958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ctr">
              <a:spcBef>
                <a:spcPct val="0"/>
              </a:spcBef>
            </a:pPr>
            <a:r>
              <a:rPr lang="es-ES_tradnl" altLang="es-ES" sz="1900" b="0">
                <a:effectLst>
                  <a:outerShdw blurRad="38100" dist="38100" dir="2700000" algn="tl">
                    <a:srgbClr val="000000"/>
                  </a:outerShdw>
                </a:effectLst>
              </a:rPr>
              <a:t>Evitar contacto entre</a:t>
            </a:r>
          </a:p>
          <a:p>
            <a:pPr algn="ctr">
              <a:spcBef>
                <a:spcPct val="0"/>
              </a:spcBef>
            </a:pPr>
            <a:r>
              <a:rPr lang="es-ES_tradnl" altLang="es-ES" sz="1900" b="0">
                <a:effectLst>
                  <a:outerShdw blurRad="38100" dist="38100" dir="2700000" algn="tl">
                    <a:srgbClr val="000000"/>
                  </a:outerShdw>
                </a:effectLst>
              </a:rPr>
              <a:t>conductores a distinta</a:t>
            </a:r>
          </a:p>
          <a:p>
            <a:pPr algn="ctr">
              <a:spcBef>
                <a:spcPct val="0"/>
              </a:spcBef>
            </a:pPr>
            <a:r>
              <a:rPr lang="es-ES_tradnl" altLang="es-ES" sz="1900" b="0">
                <a:effectLst>
                  <a:outerShdw blurRad="38100" dist="38100" dir="2700000" algn="tl">
                    <a:srgbClr val="000000"/>
                  </a:outerShdw>
                </a:effectLst>
              </a:rPr>
              <a:t>tensión</a:t>
            </a:r>
            <a:endParaRPr lang="es-ES_tradnl" altLang="es-ES" sz="2400" b="0">
              <a:effectLst/>
              <a:latin typeface="Times New Roman" pitchFamily="18" charset="0"/>
            </a:endParaRPr>
          </a:p>
        </p:txBody>
      </p:sp>
      <p:sp>
        <p:nvSpPr>
          <p:cNvPr id="336910" name="Text Box 14"/>
          <p:cNvSpPr txBox="1">
            <a:spLocks noChangeArrowheads="1"/>
          </p:cNvSpPr>
          <p:nvPr/>
        </p:nvSpPr>
        <p:spPr bwMode="auto">
          <a:xfrm>
            <a:off x="3810000" y="5075238"/>
            <a:ext cx="4267200" cy="958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spcBef>
                <a:spcPct val="0"/>
              </a:spcBef>
            </a:pPr>
            <a:r>
              <a:rPr lang="es-ES_tradnl" altLang="es-ES" sz="1900" b="0" dirty="0">
                <a:effectLst>
                  <a:outerShdw blurRad="38100" dist="38100" dir="2700000" algn="tl">
                    <a:srgbClr val="000000"/>
                  </a:outerShdw>
                </a:effectLst>
              </a:rPr>
              <a:t>Los materiales empleados en los aislamientos son generalmente orgánicos</a:t>
            </a:r>
            <a:endParaRPr lang="es-ES_tradnl" altLang="es-ES" sz="2400" b="0" dirty="0">
              <a:effectLst/>
              <a:latin typeface="Times New Roman" pitchFamily="18" charset="0"/>
            </a:endParaRPr>
          </a:p>
        </p:txBody>
      </p:sp>
      <p:sp>
        <p:nvSpPr>
          <p:cNvPr id="336911" name="AutoShape 15"/>
          <p:cNvSpPr>
            <a:spLocks noChangeArrowheads="1"/>
          </p:cNvSpPr>
          <p:nvPr/>
        </p:nvSpPr>
        <p:spPr bwMode="auto">
          <a:xfrm rot="-1347584">
            <a:off x="2476435" y="1608108"/>
            <a:ext cx="1207411" cy="538577"/>
          </a:xfrm>
          <a:prstGeom prst="curvedDownArrow">
            <a:avLst>
              <a:gd name="adj1" fmla="val 48000"/>
              <a:gd name="adj2" fmla="val 96000"/>
              <a:gd name="adj3" fmla="val 33333"/>
            </a:avLst>
          </a:prstGeom>
          <a:solidFill>
            <a:schemeClr val="tx1">
              <a:lumMod val="75000"/>
            </a:schemeClr>
          </a:solidFill>
          <a:ln>
            <a:noFill/>
          </a:ln>
          <a:effectLst>
            <a:outerShdw dist="35914" dir="2699323" algn="ctr" rotWithShape="0">
              <a:schemeClr val="bg2"/>
            </a:outerShdw>
          </a:effectLst>
          <a:extLst/>
        </p:spPr>
        <p:txBody>
          <a:bodyPr wrap="square" anchor="ctr">
            <a:spAutoFit/>
          </a:bodyPr>
          <a:lstStyle/>
          <a:p>
            <a:endParaRPr lang="es-ES"/>
          </a:p>
        </p:txBody>
      </p:sp>
      <p:sp>
        <p:nvSpPr>
          <p:cNvPr id="336912" name="AutoShape 16"/>
          <p:cNvSpPr>
            <a:spLocks noChangeArrowheads="1"/>
          </p:cNvSpPr>
          <p:nvPr/>
        </p:nvSpPr>
        <p:spPr bwMode="auto">
          <a:xfrm rot="2538834" flipH="1">
            <a:off x="728393" y="2701375"/>
            <a:ext cx="612054" cy="990683"/>
          </a:xfrm>
          <a:prstGeom prst="curvedLeftArrow">
            <a:avLst>
              <a:gd name="adj1" fmla="val 36667"/>
              <a:gd name="adj2" fmla="val 73333"/>
              <a:gd name="adj3" fmla="val 33333"/>
            </a:avLst>
          </a:prstGeom>
          <a:solidFill>
            <a:schemeClr val="tx1">
              <a:lumMod val="75000"/>
            </a:schemeClr>
          </a:solidFill>
          <a:ln>
            <a:noFill/>
          </a:ln>
          <a:effectLst>
            <a:outerShdw dist="53882" dir="2700000" algn="ctr" rotWithShape="0">
              <a:schemeClr val="bg2"/>
            </a:outerShdw>
          </a:effectLst>
          <a:extLst/>
        </p:spPr>
        <p:txBody>
          <a:bodyPr wrap="square" anchor="ctr">
            <a:spAutoFit/>
          </a:bodyPr>
          <a:lstStyle/>
          <a:p>
            <a:endParaRPr lang="es-ES"/>
          </a:p>
        </p:txBody>
      </p:sp>
      <p:sp>
        <p:nvSpPr>
          <p:cNvPr id="336913" name="AutoShape 17"/>
          <p:cNvSpPr>
            <a:spLocks noChangeArrowheads="1"/>
          </p:cNvSpPr>
          <p:nvPr/>
        </p:nvSpPr>
        <p:spPr bwMode="auto">
          <a:xfrm rot="18262864" flipV="1">
            <a:off x="7693365" y="5169358"/>
            <a:ext cx="951527" cy="578374"/>
          </a:xfrm>
          <a:prstGeom prst="curvedDownArrow">
            <a:avLst>
              <a:gd name="adj1" fmla="val 48000"/>
              <a:gd name="adj2" fmla="val 96000"/>
              <a:gd name="adj3" fmla="val 33333"/>
            </a:avLst>
          </a:prstGeom>
          <a:solidFill>
            <a:schemeClr val="tx1">
              <a:lumMod val="75000"/>
            </a:schemeClr>
          </a:solidFill>
          <a:ln>
            <a:noFill/>
          </a:ln>
          <a:effectLst>
            <a:outerShdw dist="35914" dir="2699323" algn="ctr" rotWithShape="0">
              <a:schemeClr val="bg2"/>
            </a:outerShdw>
          </a:effectLst>
          <a:extLst/>
        </p:spPr>
        <p:txBody>
          <a:bodyPr wrap="square" anchor="ctr">
            <a:spAutoFit/>
          </a:bodyPr>
          <a:lstStyle/>
          <a:p>
            <a:endParaRPr lang="es-ES"/>
          </a:p>
        </p:txBody>
      </p:sp>
      <p:sp>
        <p:nvSpPr>
          <p:cNvPr id="336914" name="AutoShape 18"/>
          <p:cNvSpPr>
            <a:spLocks noChangeArrowheads="1"/>
          </p:cNvSpPr>
          <p:nvPr/>
        </p:nvSpPr>
        <p:spPr bwMode="auto">
          <a:xfrm rot="8845348">
            <a:off x="3482781" y="5968203"/>
            <a:ext cx="1093804" cy="646154"/>
          </a:xfrm>
          <a:prstGeom prst="curvedDownArrow">
            <a:avLst>
              <a:gd name="adj1" fmla="val 48000"/>
              <a:gd name="adj2" fmla="val 96000"/>
              <a:gd name="adj3" fmla="val 33333"/>
            </a:avLst>
          </a:prstGeom>
          <a:solidFill>
            <a:schemeClr val="tx1">
              <a:lumMod val="75000"/>
            </a:schemeClr>
          </a:solidFill>
          <a:ln>
            <a:noFill/>
          </a:ln>
          <a:effectLst>
            <a:outerShdw dist="35914" dir="2699323" algn="ctr" rotWithShape="0">
              <a:schemeClr val="bg2"/>
            </a:outerShdw>
          </a:effectLst>
          <a:extLst/>
        </p:spPr>
        <p:txBody>
          <a:bodyPr wrap="square" anchor="ctr">
            <a:spAutoFit/>
          </a:bodyPr>
          <a:lstStyle/>
          <a:p>
            <a:endParaRPr lang="es-ES"/>
          </a:p>
        </p:txBody>
      </p:sp>
      <p:sp>
        <p:nvSpPr>
          <p:cNvPr id="336915" name="Text Box 19"/>
          <p:cNvSpPr txBox="1">
            <a:spLocks noChangeArrowheads="1"/>
          </p:cNvSpPr>
          <p:nvPr/>
        </p:nvSpPr>
        <p:spPr bwMode="auto">
          <a:xfrm>
            <a:off x="3733800" y="39624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Fotografías realizadas en los talleres de ABB Service - Gijón</a:t>
            </a:r>
            <a:endParaRPr lang="es-ES" altLang="es-ES" sz="1000">
              <a:effectLst>
                <a:outerShdw blurRad="38100" dist="38100" dir="2700000" algn="tl">
                  <a:srgbClr val="000000"/>
                </a:outerShdw>
              </a:effectLst>
            </a:endParaRPr>
          </a:p>
        </p:txBody>
      </p:sp>
      <p:sp>
        <p:nvSpPr>
          <p:cNvPr id="336916" name="Text Box 20"/>
          <p:cNvSpPr txBox="1">
            <a:spLocks noChangeArrowheads="1"/>
          </p:cNvSpPr>
          <p:nvPr/>
        </p:nvSpPr>
        <p:spPr bwMode="auto">
          <a:xfrm>
            <a:off x="990600" y="3260725"/>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Fotografías realizadas en los talleres de ABB Service - Gijón</a:t>
            </a:r>
            <a:endParaRPr lang="es-ES" altLang="es-ES" sz="1000">
              <a:effectLst>
                <a:outerShdw blurRad="38100" dist="38100" dir="2700000" algn="tl">
                  <a:srgbClr val="000000"/>
                </a:outerShdw>
              </a:effectLst>
            </a:endParaRPr>
          </a:p>
        </p:txBody>
      </p:sp>
    </p:spTree>
  </p:cSld>
  <p:clrMapOvr>
    <a:masterClrMapping/>
  </p:clrMapOvr>
  <p:transition>
    <p:cover dir="l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3" name="Text Box 3"/>
          <p:cNvSpPr txBox="1">
            <a:spLocks noChangeArrowheads="1"/>
          </p:cNvSpPr>
          <p:nvPr/>
        </p:nvSpPr>
        <p:spPr bwMode="auto">
          <a:xfrm>
            <a:off x="609600" y="2164119"/>
            <a:ext cx="3200400" cy="96949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900" dirty="0">
                <a:effectLst>
                  <a:outerShdw blurRad="38100" dist="38100" dir="2700000" algn="tl">
                    <a:srgbClr val="000000"/>
                  </a:outerShdw>
                </a:effectLst>
              </a:rPr>
              <a:t>CÁLCULO PARÁMETROS CIRCUITO </a:t>
            </a:r>
            <a:r>
              <a:rPr lang="es-ES_tradnl" altLang="es-ES" sz="1900" dirty="0" smtClean="0">
                <a:effectLst>
                  <a:outerShdw blurRad="38100" dist="38100" dir="2700000" algn="tl">
                    <a:srgbClr val="000000"/>
                  </a:outerShdw>
                </a:effectLst>
              </a:rPr>
              <a:t>EQUIVALENTE II</a:t>
            </a:r>
            <a:endParaRPr lang="es-ES_tradnl" altLang="es-ES" sz="1900" dirty="0">
              <a:solidFill>
                <a:schemeClr val="accent2"/>
              </a:solidFill>
              <a:effectLst>
                <a:outerShdw blurRad="38100" dist="38100" dir="2700000" algn="tl">
                  <a:srgbClr val="000000"/>
                </a:outerShdw>
              </a:effectLst>
            </a:endParaRPr>
          </a:p>
        </p:txBody>
      </p:sp>
      <p:sp>
        <p:nvSpPr>
          <p:cNvPr id="424964" name="Rectangle 4"/>
          <p:cNvSpPr>
            <a:spLocks noChangeArrowheads="1"/>
          </p:cNvSpPr>
          <p:nvPr/>
        </p:nvSpPr>
        <p:spPr bwMode="auto">
          <a:xfrm>
            <a:off x="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7.20. Ensayo de rotor bloqueado III</a:t>
            </a:r>
            <a:endParaRPr lang="es-ES_tradnl" altLang="es-ES" sz="4000" b="0">
              <a:latin typeface="Tahoma" pitchFamily="34" charset="0"/>
            </a:endParaRPr>
          </a:p>
        </p:txBody>
      </p:sp>
      <p:grpSp>
        <p:nvGrpSpPr>
          <p:cNvPr id="424974" name="Group 14"/>
          <p:cNvGrpSpPr>
            <a:grpSpLocks/>
          </p:cNvGrpSpPr>
          <p:nvPr/>
        </p:nvGrpSpPr>
        <p:grpSpPr bwMode="auto">
          <a:xfrm>
            <a:off x="609600" y="3463255"/>
            <a:ext cx="8077200" cy="1190625"/>
            <a:chOff x="384" y="2145"/>
            <a:chExt cx="5088" cy="750"/>
          </a:xfrm>
        </p:grpSpPr>
        <p:pic>
          <p:nvPicPr>
            <p:cNvPr id="424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 y="2405"/>
              <a:ext cx="1011" cy="2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4965" name="Text Box 5"/>
            <p:cNvSpPr txBox="1">
              <a:spLocks noChangeArrowheads="1"/>
            </p:cNvSpPr>
            <p:nvPr/>
          </p:nvSpPr>
          <p:spPr bwMode="auto">
            <a:xfrm>
              <a:off x="384" y="2366"/>
              <a:ext cx="336" cy="2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spcBef>
                  <a:spcPct val="0"/>
                </a:spcBef>
              </a:pPr>
              <a:r>
                <a:rPr lang="es-ES_tradnl" altLang="es-ES" sz="2200">
                  <a:solidFill>
                    <a:srgbClr val="66FF33"/>
                  </a:solidFill>
                  <a:effectLst>
                    <a:outerShdw blurRad="38100" dist="38100" dir="2700000" algn="tl">
                      <a:srgbClr val="000000"/>
                    </a:outerShdw>
                  </a:effectLst>
                </a:rPr>
                <a:t>X</a:t>
              </a:r>
              <a:r>
                <a:rPr lang="es-ES_tradnl" altLang="es-ES" sz="2200" baseline="-25000">
                  <a:solidFill>
                    <a:srgbClr val="66FF33"/>
                  </a:solidFill>
                  <a:effectLst>
                    <a:outerShdw blurRad="38100" dist="38100" dir="2700000" algn="tl">
                      <a:srgbClr val="000000"/>
                    </a:outerShdw>
                  </a:effectLst>
                  <a:sym typeface="Symbol" pitchFamily="18" charset="2"/>
                </a:rPr>
                <a:t></a:t>
              </a:r>
              <a:endParaRPr lang="es-ES_tradnl" altLang="es-ES" sz="2200" baseline="-25000">
                <a:effectLst>
                  <a:outerShdw blurRad="38100" dist="38100" dir="2700000" algn="tl">
                    <a:srgbClr val="000000"/>
                  </a:outerShdw>
                </a:effectLst>
              </a:endParaRPr>
            </a:p>
          </p:txBody>
        </p:sp>
        <p:sp>
          <p:nvSpPr>
            <p:cNvPr id="424966" name="Text Box 6"/>
            <p:cNvSpPr txBox="1">
              <a:spLocks noChangeArrowheads="1"/>
            </p:cNvSpPr>
            <p:nvPr/>
          </p:nvSpPr>
          <p:spPr bwMode="auto">
            <a:xfrm>
              <a:off x="1152" y="2145"/>
              <a:ext cx="2832" cy="7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Después de aplicar la Regla empírica anterior para obtener las reactancias de rotor y estator se aplica el resultado del ensayo de vacío</a:t>
              </a:r>
              <a:endParaRPr lang="es-ES_tradnl" altLang="es-ES" sz="1800">
                <a:solidFill>
                  <a:schemeClr val="accent2"/>
                </a:solidFill>
                <a:effectLst>
                  <a:outerShdw blurRad="38100" dist="38100" dir="2700000" algn="tl">
                    <a:srgbClr val="000000"/>
                  </a:outerShdw>
                </a:effectLst>
              </a:endParaRPr>
            </a:p>
          </p:txBody>
        </p:sp>
        <p:sp>
          <p:nvSpPr>
            <p:cNvPr id="424969" name="AutoShape 9"/>
            <p:cNvSpPr>
              <a:spLocks noChangeArrowheads="1"/>
            </p:cNvSpPr>
            <p:nvPr/>
          </p:nvSpPr>
          <p:spPr bwMode="auto">
            <a:xfrm>
              <a:off x="720" y="2400"/>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4970" name="AutoShape 10"/>
            <p:cNvSpPr>
              <a:spLocks noChangeArrowheads="1"/>
            </p:cNvSpPr>
            <p:nvPr/>
          </p:nvSpPr>
          <p:spPr bwMode="auto">
            <a:xfrm>
              <a:off x="4032" y="2400"/>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24975" name="Group 15"/>
          <p:cNvGrpSpPr>
            <a:grpSpLocks/>
          </p:cNvGrpSpPr>
          <p:nvPr/>
        </p:nvGrpSpPr>
        <p:grpSpPr bwMode="auto">
          <a:xfrm>
            <a:off x="609600" y="5033292"/>
            <a:ext cx="8153400" cy="915988"/>
            <a:chOff x="384" y="3134"/>
            <a:chExt cx="5136" cy="577"/>
          </a:xfrm>
        </p:grpSpPr>
        <p:sp>
          <p:nvSpPr>
            <p:cNvPr id="424967" name="Rectangle 7"/>
            <p:cNvSpPr>
              <a:spLocks noChangeArrowheads="1"/>
            </p:cNvSpPr>
            <p:nvPr/>
          </p:nvSpPr>
          <p:spPr bwMode="auto">
            <a:xfrm>
              <a:off x="384" y="3235"/>
              <a:ext cx="379" cy="26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200">
                  <a:solidFill>
                    <a:srgbClr val="66FF33"/>
                  </a:solidFill>
                  <a:effectLst>
                    <a:outerShdw blurRad="38100" dist="38100" dir="2700000" algn="tl">
                      <a:srgbClr val="000000"/>
                    </a:outerShdw>
                  </a:effectLst>
                </a:rPr>
                <a:t>R</a:t>
              </a:r>
              <a:r>
                <a:rPr lang="es-ES_tradnl" altLang="es-ES" sz="2200" baseline="-25000">
                  <a:solidFill>
                    <a:srgbClr val="66FF33"/>
                  </a:solidFill>
                  <a:effectLst>
                    <a:outerShdw blurRad="38100" dist="38100" dir="2700000" algn="tl">
                      <a:srgbClr val="000000"/>
                    </a:outerShdw>
                  </a:effectLst>
                </a:rPr>
                <a:t>R</a:t>
              </a:r>
              <a:r>
                <a:rPr lang="es-ES_tradnl" altLang="es-ES" sz="2200">
                  <a:solidFill>
                    <a:srgbClr val="66FF33"/>
                  </a:solidFill>
                  <a:effectLst>
                    <a:outerShdw blurRad="38100" dist="38100" dir="2700000" algn="tl">
                      <a:srgbClr val="000000"/>
                    </a:outerShdw>
                  </a:effectLst>
                </a:rPr>
                <a:t>’</a:t>
              </a:r>
              <a:endParaRPr lang="es-ES" altLang="es-ES" sz="2200">
                <a:solidFill>
                  <a:srgbClr val="66FF33"/>
                </a:solidFill>
                <a:effectLst>
                  <a:outerShdw blurRad="38100" dist="38100" dir="2700000" algn="tl">
                    <a:srgbClr val="000000"/>
                  </a:outerShdw>
                </a:effectLst>
              </a:endParaRPr>
            </a:p>
          </p:txBody>
        </p:sp>
        <p:sp>
          <p:nvSpPr>
            <p:cNvPr id="424968" name="Text Box 8"/>
            <p:cNvSpPr txBox="1">
              <a:spLocks noChangeArrowheads="1"/>
            </p:cNvSpPr>
            <p:nvPr/>
          </p:nvSpPr>
          <p:spPr bwMode="auto">
            <a:xfrm>
              <a:off x="1152" y="3134"/>
              <a:ext cx="2832" cy="577"/>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800">
                  <a:effectLst>
                    <a:outerShdw blurRad="38100" dist="38100" dir="2700000" algn="tl">
                      <a:srgbClr val="000000"/>
                    </a:outerShdw>
                  </a:effectLst>
                </a:rPr>
                <a:t>Se obtiene restando a R</a:t>
              </a:r>
              <a:r>
                <a:rPr lang="es-ES_tradnl" altLang="es-ES" sz="1800" baseline="-25000">
                  <a:effectLst>
                    <a:outerShdw blurRad="38100" dist="38100" dir="2700000" algn="tl">
                      <a:srgbClr val="000000"/>
                    </a:outerShdw>
                  </a:effectLst>
                </a:rPr>
                <a:t>CC</a:t>
              </a:r>
              <a:r>
                <a:rPr lang="es-ES_tradnl" altLang="es-ES" sz="1800">
                  <a:effectLst>
                    <a:outerShdw blurRad="38100" dist="38100" dir="2700000" algn="tl">
                      <a:srgbClr val="000000"/>
                    </a:outerShdw>
                  </a:effectLst>
                </a:rPr>
                <a:t> (Ensayo de rotor bloqueado) el valor de R</a:t>
              </a:r>
              <a:r>
                <a:rPr lang="es-ES_tradnl" altLang="es-ES" sz="1800" baseline="-25000">
                  <a:effectLst>
                    <a:outerShdw blurRad="38100" dist="38100" dir="2700000" algn="tl">
                      <a:srgbClr val="000000"/>
                    </a:outerShdw>
                  </a:effectLst>
                </a:rPr>
                <a:t>S</a:t>
              </a:r>
              <a:r>
                <a:rPr lang="es-ES_tradnl" altLang="es-ES" sz="1800">
                  <a:effectLst>
                    <a:outerShdw blurRad="38100" dist="38100" dir="2700000" algn="tl">
                      <a:srgbClr val="000000"/>
                    </a:outerShdw>
                  </a:effectLst>
                </a:rPr>
                <a:t> (medición directa)</a:t>
              </a:r>
              <a:endParaRPr lang="es-ES_tradnl" altLang="es-ES" sz="1800">
                <a:solidFill>
                  <a:schemeClr val="accent2"/>
                </a:solidFill>
                <a:effectLst>
                  <a:outerShdw blurRad="38100" dist="38100" dir="2700000" algn="tl">
                    <a:srgbClr val="000000"/>
                  </a:outerShdw>
                </a:effectLst>
              </a:endParaRPr>
            </a:p>
          </p:txBody>
        </p:sp>
        <p:sp>
          <p:nvSpPr>
            <p:cNvPr id="424971" name="AutoShape 11"/>
            <p:cNvSpPr>
              <a:spLocks noChangeArrowheads="1"/>
            </p:cNvSpPr>
            <p:nvPr/>
          </p:nvSpPr>
          <p:spPr bwMode="auto">
            <a:xfrm>
              <a:off x="720" y="3312"/>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4972" name="AutoShape 12"/>
            <p:cNvSpPr>
              <a:spLocks noChangeArrowheads="1"/>
            </p:cNvSpPr>
            <p:nvPr/>
          </p:nvSpPr>
          <p:spPr bwMode="auto">
            <a:xfrm>
              <a:off x="4032" y="3312"/>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249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 y="3296"/>
              <a:ext cx="1077" cy="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24974"/>
                                        </p:tgtEl>
                                        <p:attrNameLst>
                                          <p:attrName>style.visibility</p:attrName>
                                        </p:attrNameLst>
                                      </p:cBhvr>
                                      <p:to>
                                        <p:strVal val="visible"/>
                                      </p:to>
                                    </p:set>
                                    <p:anim calcmode="lin" valueType="num">
                                      <p:cBhvr>
                                        <p:cTn id="7" dur="500" fill="hold"/>
                                        <p:tgtEl>
                                          <p:spTgt spid="424974"/>
                                        </p:tgtEl>
                                        <p:attrNameLst>
                                          <p:attrName>ppt_w</p:attrName>
                                        </p:attrNameLst>
                                      </p:cBhvr>
                                      <p:tavLst>
                                        <p:tav tm="0">
                                          <p:val>
                                            <p:fltVal val="0"/>
                                          </p:val>
                                        </p:tav>
                                        <p:tav tm="100000">
                                          <p:val>
                                            <p:strVal val="#ppt_w"/>
                                          </p:val>
                                        </p:tav>
                                      </p:tavLst>
                                    </p:anim>
                                    <p:anim calcmode="lin" valueType="num">
                                      <p:cBhvr>
                                        <p:cTn id="8" dur="500" fill="hold"/>
                                        <p:tgtEl>
                                          <p:spTgt spid="424974"/>
                                        </p:tgtEl>
                                        <p:attrNameLst>
                                          <p:attrName>ppt_h</p:attrName>
                                        </p:attrNameLst>
                                      </p:cBhvr>
                                      <p:tavLst>
                                        <p:tav tm="0">
                                          <p:val>
                                            <p:fltVal val="0"/>
                                          </p:val>
                                        </p:tav>
                                        <p:tav tm="100000">
                                          <p:val>
                                            <p:strVal val="#ppt_h"/>
                                          </p:val>
                                        </p:tav>
                                      </p:tavLst>
                                    </p:anim>
                                    <p:anim calcmode="lin" valueType="num">
                                      <p:cBhvr>
                                        <p:cTn id="9" dur="500" fill="hold"/>
                                        <p:tgtEl>
                                          <p:spTgt spid="424974"/>
                                        </p:tgtEl>
                                        <p:attrNameLst>
                                          <p:attrName>ppt_x</p:attrName>
                                        </p:attrNameLst>
                                      </p:cBhvr>
                                      <p:tavLst>
                                        <p:tav tm="0">
                                          <p:val>
                                            <p:fltVal val="0.5"/>
                                          </p:val>
                                        </p:tav>
                                        <p:tav tm="100000">
                                          <p:val>
                                            <p:strVal val="#ppt_x"/>
                                          </p:val>
                                        </p:tav>
                                      </p:tavLst>
                                    </p:anim>
                                    <p:anim calcmode="lin" valueType="num">
                                      <p:cBhvr>
                                        <p:cTn id="10" dur="500" fill="hold"/>
                                        <p:tgtEl>
                                          <p:spTgt spid="42497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24975"/>
                                        </p:tgtEl>
                                        <p:attrNameLst>
                                          <p:attrName>style.visibility</p:attrName>
                                        </p:attrNameLst>
                                      </p:cBhvr>
                                      <p:to>
                                        <p:strVal val="visible"/>
                                      </p:to>
                                    </p:set>
                                    <p:anim calcmode="lin" valueType="num">
                                      <p:cBhvr>
                                        <p:cTn id="15" dur="500" fill="hold"/>
                                        <p:tgtEl>
                                          <p:spTgt spid="424975"/>
                                        </p:tgtEl>
                                        <p:attrNameLst>
                                          <p:attrName>ppt_w</p:attrName>
                                        </p:attrNameLst>
                                      </p:cBhvr>
                                      <p:tavLst>
                                        <p:tav tm="0">
                                          <p:val>
                                            <p:fltVal val="0"/>
                                          </p:val>
                                        </p:tav>
                                        <p:tav tm="100000">
                                          <p:val>
                                            <p:strVal val="#ppt_w"/>
                                          </p:val>
                                        </p:tav>
                                      </p:tavLst>
                                    </p:anim>
                                    <p:anim calcmode="lin" valueType="num">
                                      <p:cBhvr>
                                        <p:cTn id="16" dur="500" fill="hold"/>
                                        <p:tgtEl>
                                          <p:spTgt spid="424975"/>
                                        </p:tgtEl>
                                        <p:attrNameLst>
                                          <p:attrName>ppt_h</p:attrName>
                                        </p:attrNameLst>
                                      </p:cBhvr>
                                      <p:tavLst>
                                        <p:tav tm="0">
                                          <p:val>
                                            <p:fltVal val="0"/>
                                          </p:val>
                                        </p:tav>
                                        <p:tav tm="100000">
                                          <p:val>
                                            <p:strVal val="#ppt_h"/>
                                          </p:val>
                                        </p:tav>
                                      </p:tavLst>
                                    </p:anim>
                                    <p:anim calcmode="lin" valueType="num">
                                      <p:cBhvr>
                                        <p:cTn id="17" dur="500" fill="hold"/>
                                        <p:tgtEl>
                                          <p:spTgt spid="424975"/>
                                        </p:tgtEl>
                                        <p:attrNameLst>
                                          <p:attrName>ppt_x</p:attrName>
                                        </p:attrNameLst>
                                      </p:cBhvr>
                                      <p:tavLst>
                                        <p:tav tm="0">
                                          <p:val>
                                            <p:fltVal val="0.5"/>
                                          </p:val>
                                        </p:tav>
                                        <p:tav tm="100000">
                                          <p:val>
                                            <p:strVal val="#ppt_x"/>
                                          </p:val>
                                        </p:tav>
                                      </p:tavLst>
                                    </p:anim>
                                    <p:anim calcmode="lin" valueType="num">
                                      <p:cBhvr>
                                        <p:cTn id="18" dur="500" fill="hold"/>
                                        <p:tgtEl>
                                          <p:spTgt spid="42497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4813"/>
            <a:ext cx="7416800" cy="4752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5987" name="Rectangle 3"/>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I</a:t>
            </a:r>
            <a:endParaRPr lang="es-ES_tradnl" altLang="es-ES" sz="4000" b="0">
              <a:latin typeface="Tahoma" pitchFamily="34" charset="0"/>
            </a:endParaRPr>
          </a:p>
        </p:txBody>
      </p:sp>
      <p:sp>
        <p:nvSpPr>
          <p:cNvPr id="425988" name="Text Box 4"/>
          <p:cNvSpPr txBox="1">
            <a:spLocks noChangeArrowheads="1"/>
          </p:cNvSpPr>
          <p:nvPr/>
        </p:nvSpPr>
        <p:spPr bwMode="auto">
          <a:xfrm>
            <a:off x="1917700" y="3759200"/>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grpSp>
        <p:nvGrpSpPr>
          <p:cNvPr id="425989" name="Group 5"/>
          <p:cNvGrpSpPr>
            <a:grpSpLocks/>
          </p:cNvGrpSpPr>
          <p:nvPr/>
        </p:nvGrpSpPr>
        <p:grpSpPr bwMode="auto">
          <a:xfrm>
            <a:off x="6096000" y="5778500"/>
            <a:ext cx="1371600" cy="914400"/>
            <a:chOff x="3792" y="3552"/>
            <a:chExt cx="864" cy="576"/>
          </a:xfrm>
        </p:grpSpPr>
        <p:sp>
          <p:nvSpPr>
            <p:cNvPr id="425990" name="AutoShape 6"/>
            <p:cNvSpPr>
              <a:spLocks noChangeArrowheads="1"/>
            </p:cNvSpPr>
            <p:nvPr/>
          </p:nvSpPr>
          <p:spPr bwMode="auto">
            <a:xfrm>
              <a:off x="4128" y="355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5991" name="Text Box 7"/>
            <p:cNvSpPr txBox="1">
              <a:spLocks noChangeArrowheads="1"/>
            </p:cNvSpPr>
            <p:nvPr/>
          </p:nvSpPr>
          <p:spPr bwMode="auto">
            <a:xfrm>
              <a:off x="3792" y="3802"/>
              <a:ext cx="864" cy="32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Velocidad de sincronismo</a:t>
              </a:r>
              <a:endParaRPr lang="es-ES" altLang="es-ES">
                <a:effectLst>
                  <a:outerShdw blurRad="38100" dist="38100" dir="2700000" algn="tl">
                    <a:srgbClr val="000000"/>
                  </a:outerShdw>
                </a:effectLst>
              </a:endParaRPr>
            </a:p>
          </p:txBody>
        </p:sp>
      </p:grpSp>
      <p:grpSp>
        <p:nvGrpSpPr>
          <p:cNvPr id="426000" name="Group 16"/>
          <p:cNvGrpSpPr>
            <a:grpSpLocks/>
          </p:cNvGrpSpPr>
          <p:nvPr/>
        </p:nvGrpSpPr>
        <p:grpSpPr bwMode="auto">
          <a:xfrm>
            <a:off x="6756400" y="4064000"/>
            <a:ext cx="1752600" cy="517525"/>
            <a:chOff x="4224" y="2544"/>
            <a:chExt cx="1104" cy="326"/>
          </a:xfrm>
        </p:grpSpPr>
        <p:sp>
          <p:nvSpPr>
            <p:cNvPr id="425993" name="AutoShape 9"/>
            <p:cNvSpPr>
              <a:spLocks noChangeArrowheads="1"/>
            </p:cNvSpPr>
            <p:nvPr/>
          </p:nvSpPr>
          <p:spPr bwMode="auto">
            <a:xfrm>
              <a:off x="4224" y="2592"/>
              <a:ext cx="480" cy="240"/>
            </a:xfrm>
            <a:prstGeom prst="leftArrow">
              <a:avLst>
                <a:gd name="adj1" fmla="val 50000"/>
                <a:gd name="adj2" fmla="val 50000"/>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5997" name="Text Box 13"/>
            <p:cNvSpPr txBox="1">
              <a:spLocks noChangeArrowheads="1"/>
            </p:cNvSpPr>
            <p:nvPr/>
          </p:nvSpPr>
          <p:spPr bwMode="auto">
            <a:xfrm>
              <a:off x="4608" y="2544"/>
              <a:ext cx="720"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Corriente</a:t>
              </a:r>
            </a:p>
            <a:p>
              <a:pPr algn="ctr">
                <a:spcBef>
                  <a:spcPct val="0"/>
                </a:spcBef>
              </a:pPr>
              <a:r>
                <a:rPr lang="es-ES_tradnl" altLang="es-ES">
                  <a:effectLst>
                    <a:outerShdw blurRad="38100" dist="38100" dir="2700000" algn="tl">
                      <a:srgbClr val="000000"/>
                    </a:outerShdw>
                  </a:effectLst>
                </a:rPr>
                <a:t>de vacío</a:t>
              </a:r>
              <a:endParaRPr lang="es-ES" altLang="es-ES">
                <a:effectLst>
                  <a:outerShdw blurRad="38100" dist="38100" dir="2700000" algn="tl">
                    <a:srgbClr val="000000"/>
                  </a:outerShdw>
                </a:effectLst>
              </a:endParaRPr>
            </a:p>
          </p:txBody>
        </p:sp>
      </p:grpSp>
      <p:grpSp>
        <p:nvGrpSpPr>
          <p:cNvPr id="425999" name="Group 15"/>
          <p:cNvGrpSpPr>
            <a:grpSpLocks/>
          </p:cNvGrpSpPr>
          <p:nvPr/>
        </p:nvGrpSpPr>
        <p:grpSpPr bwMode="auto">
          <a:xfrm>
            <a:off x="1117600" y="1447800"/>
            <a:ext cx="1143000" cy="1219200"/>
            <a:chOff x="864" y="960"/>
            <a:chExt cx="720" cy="768"/>
          </a:xfrm>
        </p:grpSpPr>
        <p:sp>
          <p:nvSpPr>
            <p:cNvPr id="425994" name="AutoShape 10"/>
            <p:cNvSpPr>
              <a:spLocks noChangeArrowheads="1"/>
            </p:cNvSpPr>
            <p:nvPr/>
          </p:nvSpPr>
          <p:spPr bwMode="auto">
            <a:xfrm rot="-5400000">
              <a:off x="984" y="1368"/>
              <a:ext cx="480" cy="240"/>
            </a:xfrm>
            <a:prstGeom prst="leftArrow">
              <a:avLst>
                <a:gd name="adj1" fmla="val 50000"/>
                <a:gd name="adj2" fmla="val 50000"/>
              </a:avLst>
            </a:prstGeom>
            <a:solidFill>
              <a:srgbClr val="99336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25998" name="Text Box 14"/>
            <p:cNvSpPr txBox="1">
              <a:spLocks noChangeArrowheads="1"/>
            </p:cNvSpPr>
            <p:nvPr/>
          </p:nvSpPr>
          <p:spPr bwMode="auto">
            <a:xfrm>
              <a:off x="864" y="960"/>
              <a:ext cx="720"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Corriente</a:t>
              </a:r>
            </a:p>
            <a:p>
              <a:pPr algn="ctr">
                <a:spcBef>
                  <a:spcPct val="0"/>
                </a:spcBef>
              </a:pPr>
              <a:r>
                <a:rPr lang="es-ES_tradnl" altLang="es-ES">
                  <a:effectLst>
                    <a:outerShdw blurRad="38100" dist="38100" dir="2700000" algn="tl">
                      <a:srgbClr val="000000"/>
                    </a:outerShdw>
                  </a:effectLst>
                </a:rPr>
                <a:t>nominal</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25989"/>
                                        </p:tgtEl>
                                        <p:attrNameLst>
                                          <p:attrName>style.visibility</p:attrName>
                                        </p:attrNameLst>
                                      </p:cBhvr>
                                      <p:to>
                                        <p:strVal val="visible"/>
                                      </p:to>
                                    </p:set>
                                    <p:anim calcmode="lin" valueType="num">
                                      <p:cBhvr>
                                        <p:cTn id="7" dur="1000" fill="hold"/>
                                        <p:tgtEl>
                                          <p:spTgt spid="425989"/>
                                        </p:tgtEl>
                                        <p:attrNameLst>
                                          <p:attrName>ppt_w</p:attrName>
                                        </p:attrNameLst>
                                      </p:cBhvr>
                                      <p:tavLst>
                                        <p:tav tm="0">
                                          <p:val>
                                            <p:fltVal val="0"/>
                                          </p:val>
                                        </p:tav>
                                        <p:tav tm="100000">
                                          <p:val>
                                            <p:strVal val="#ppt_w"/>
                                          </p:val>
                                        </p:tav>
                                      </p:tavLst>
                                    </p:anim>
                                    <p:anim calcmode="lin" valueType="num">
                                      <p:cBhvr>
                                        <p:cTn id="8" dur="1000" fill="hold"/>
                                        <p:tgtEl>
                                          <p:spTgt spid="425989"/>
                                        </p:tgtEl>
                                        <p:attrNameLst>
                                          <p:attrName>ppt_h</p:attrName>
                                        </p:attrNameLst>
                                      </p:cBhvr>
                                      <p:tavLst>
                                        <p:tav tm="0">
                                          <p:val>
                                            <p:fltVal val="0"/>
                                          </p:val>
                                        </p:tav>
                                        <p:tav tm="100000">
                                          <p:val>
                                            <p:strVal val="#ppt_h"/>
                                          </p:val>
                                        </p:tav>
                                      </p:tavLst>
                                    </p:anim>
                                    <p:anim calcmode="lin" valueType="num">
                                      <p:cBhvr>
                                        <p:cTn id="9" dur="1000" fill="hold"/>
                                        <p:tgtEl>
                                          <p:spTgt spid="4259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59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26000"/>
                                        </p:tgtEl>
                                        <p:attrNameLst>
                                          <p:attrName>style.visibility</p:attrName>
                                        </p:attrNameLst>
                                      </p:cBhvr>
                                      <p:to>
                                        <p:strVal val="visible"/>
                                      </p:to>
                                    </p:set>
                                    <p:anim calcmode="lin" valueType="num">
                                      <p:cBhvr>
                                        <p:cTn id="15" dur="1000" fill="hold"/>
                                        <p:tgtEl>
                                          <p:spTgt spid="426000"/>
                                        </p:tgtEl>
                                        <p:attrNameLst>
                                          <p:attrName>ppt_w</p:attrName>
                                        </p:attrNameLst>
                                      </p:cBhvr>
                                      <p:tavLst>
                                        <p:tav tm="0">
                                          <p:val>
                                            <p:fltVal val="0"/>
                                          </p:val>
                                        </p:tav>
                                        <p:tav tm="100000">
                                          <p:val>
                                            <p:strVal val="#ppt_w"/>
                                          </p:val>
                                        </p:tav>
                                      </p:tavLst>
                                    </p:anim>
                                    <p:anim calcmode="lin" valueType="num">
                                      <p:cBhvr>
                                        <p:cTn id="16" dur="1000" fill="hold"/>
                                        <p:tgtEl>
                                          <p:spTgt spid="426000"/>
                                        </p:tgtEl>
                                        <p:attrNameLst>
                                          <p:attrName>ppt_h</p:attrName>
                                        </p:attrNameLst>
                                      </p:cBhvr>
                                      <p:tavLst>
                                        <p:tav tm="0">
                                          <p:val>
                                            <p:fltVal val="0"/>
                                          </p:val>
                                        </p:tav>
                                        <p:tav tm="100000">
                                          <p:val>
                                            <p:strVal val="#ppt_h"/>
                                          </p:val>
                                        </p:tav>
                                      </p:tavLst>
                                    </p:anim>
                                    <p:anim calcmode="lin" valueType="num">
                                      <p:cBhvr>
                                        <p:cTn id="17" dur="1000" fill="hold"/>
                                        <p:tgtEl>
                                          <p:spTgt spid="42600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260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25999"/>
                                        </p:tgtEl>
                                        <p:attrNameLst>
                                          <p:attrName>style.visibility</p:attrName>
                                        </p:attrNameLst>
                                      </p:cBhvr>
                                      <p:to>
                                        <p:strVal val="visible"/>
                                      </p:to>
                                    </p:set>
                                    <p:anim calcmode="lin" valueType="num">
                                      <p:cBhvr>
                                        <p:cTn id="23" dur="1000" fill="hold"/>
                                        <p:tgtEl>
                                          <p:spTgt spid="425999"/>
                                        </p:tgtEl>
                                        <p:attrNameLst>
                                          <p:attrName>ppt_w</p:attrName>
                                        </p:attrNameLst>
                                      </p:cBhvr>
                                      <p:tavLst>
                                        <p:tav tm="0">
                                          <p:val>
                                            <p:fltVal val="0"/>
                                          </p:val>
                                        </p:tav>
                                        <p:tav tm="100000">
                                          <p:val>
                                            <p:strVal val="#ppt_w"/>
                                          </p:val>
                                        </p:tav>
                                      </p:tavLst>
                                    </p:anim>
                                    <p:anim calcmode="lin" valueType="num">
                                      <p:cBhvr>
                                        <p:cTn id="24" dur="1000" fill="hold"/>
                                        <p:tgtEl>
                                          <p:spTgt spid="425999"/>
                                        </p:tgtEl>
                                        <p:attrNameLst>
                                          <p:attrName>ppt_h</p:attrName>
                                        </p:attrNameLst>
                                      </p:cBhvr>
                                      <p:tavLst>
                                        <p:tav tm="0">
                                          <p:val>
                                            <p:fltVal val="0"/>
                                          </p:val>
                                        </p:tav>
                                        <p:tav tm="100000">
                                          <p:val>
                                            <p:strVal val="#ppt_h"/>
                                          </p:val>
                                        </p:tav>
                                      </p:tavLst>
                                    </p:anim>
                                    <p:anim calcmode="lin" valueType="num">
                                      <p:cBhvr>
                                        <p:cTn id="25" dur="1000" fill="hold"/>
                                        <p:tgtEl>
                                          <p:spTgt spid="42599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259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587500"/>
            <a:ext cx="7424737" cy="47513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7011" name="Text Box 3"/>
          <p:cNvSpPr txBox="1">
            <a:spLocks noChangeArrowheads="1"/>
          </p:cNvSpPr>
          <p:nvPr/>
        </p:nvSpPr>
        <p:spPr bwMode="auto">
          <a:xfrm>
            <a:off x="5565775" y="2616200"/>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sp>
        <p:nvSpPr>
          <p:cNvPr id="427012" name="Rectangle 4"/>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II</a:t>
            </a:r>
            <a:endParaRPr lang="es-ES_tradnl" altLang="es-ES" sz="4000" b="0">
              <a:latin typeface="Tahoma" pitchFamily="34" charset="0"/>
            </a:endParaRPr>
          </a:p>
        </p:txBody>
      </p:sp>
      <p:grpSp>
        <p:nvGrpSpPr>
          <p:cNvPr id="427015" name="Group 7"/>
          <p:cNvGrpSpPr>
            <a:grpSpLocks/>
          </p:cNvGrpSpPr>
          <p:nvPr/>
        </p:nvGrpSpPr>
        <p:grpSpPr bwMode="auto">
          <a:xfrm>
            <a:off x="6146800" y="5715000"/>
            <a:ext cx="1371600" cy="914400"/>
            <a:chOff x="3792" y="3552"/>
            <a:chExt cx="864" cy="576"/>
          </a:xfrm>
        </p:grpSpPr>
        <p:sp>
          <p:nvSpPr>
            <p:cNvPr id="427014" name="AutoShape 6"/>
            <p:cNvSpPr>
              <a:spLocks noChangeArrowheads="1"/>
            </p:cNvSpPr>
            <p:nvPr/>
          </p:nvSpPr>
          <p:spPr bwMode="auto">
            <a:xfrm>
              <a:off x="4128" y="355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7013" name="Text Box 5"/>
            <p:cNvSpPr txBox="1">
              <a:spLocks noChangeArrowheads="1"/>
            </p:cNvSpPr>
            <p:nvPr/>
          </p:nvSpPr>
          <p:spPr bwMode="auto">
            <a:xfrm>
              <a:off x="3792" y="3802"/>
              <a:ext cx="864" cy="32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Velocidad de sincronismo</a:t>
              </a:r>
              <a:endParaRPr lang="es-ES" altLang="es-ES">
                <a:effectLst>
                  <a:outerShdw blurRad="38100" dist="38100" dir="2700000" algn="tl">
                    <a:srgbClr val="000000"/>
                  </a:outerShdw>
                </a:effectLst>
              </a:endParaRPr>
            </a:p>
          </p:txBody>
        </p:sp>
      </p:grpSp>
      <p:grpSp>
        <p:nvGrpSpPr>
          <p:cNvPr id="427019" name="Group 11"/>
          <p:cNvGrpSpPr>
            <a:grpSpLocks/>
          </p:cNvGrpSpPr>
          <p:nvPr/>
        </p:nvGrpSpPr>
        <p:grpSpPr bwMode="auto">
          <a:xfrm>
            <a:off x="2133600" y="2425700"/>
            <a:ext cx="2971800" cy="517525"/>
            <a:chOff x="1392" y="1584"/>
            <a:chExt cx="1872" cy="326"/>
          </a:xfrm>
        </p:grpSpPr>
        <p:sp>
          <p:nvSpPr>
            <p:cNvPr id="427017" name="AutoShape 9"/>
            <p:cNvSpPr>
              <a:spLocks noChangeArrowheads="1"/>
            </p:cNvSpPr>
            <p:nvPr/>
          </p:nvSpPr>
          <p:spPr bwMode="auto">
            <a:xfrm rot="21600000">
              <a:off x="1392" y="1632"/>
              <a:ext cx="480" cy="240"/>
            </a:xfrm>
            <a:prstGeom prst="leftArrow">
              <a:avLst>
                <a:gd name="adj1" fmla="val 50843"/>
                <a:gd name="adj2" fmla="val 49574"/>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7018" name="Text Box 10"/>
            <p:cNvSpPr txBox="1">
              <a:spLocks noChangeArrowheads="1"/>
            </p:cNvSpPr>
            <p:nvPr/>
          </p:nvSpPr>
          <p:spPr bwMode="auto">
            <a:xfrm>
              <a:off x="1824" y="1584"/>
              <a:ext cx="1440"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Potencia eléctrica consumida plena carga</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27015"/>
                                        </p:tgtEl>
                                        <p:attrNameLst>
                                          <p:attrName>style.visibility</p:attrName>
                                        </p:attrNameLst>
                                      </p:cBhvr>
                                      <p:to>
                                        <p:strVal val="visible"/>
                                      </p:to>
                                    </p:set>
                                    <p:anim calcmode="lin" valueType="num">
                                      <p:cBhvr>
                                        <p:cTn id="7" dur="1000" fill="hold"/>
                                        <p:tgtEl>
                                          <p:spTgt spid="427015"/>
                                        </p:tgtEl>
                                        <p:attrNameLst>
                                          <p:attrName>ppt_w</p:attrName>
                                        </p:attrNameLst>
                                      </p:cBhvr>
                                      <p:tavLst>
                                        <p:tav tm="0">
                                          <p:val>
                                            <p:fltVal val="0"/>
                                          </p:val>
                                        </p:tav>
                                        <p:tav tm="100000">
                                          <p:val>
                                            <p:strVal val="#ppt_w"/>
                                          </p:val>
                                        </p:tav>
                                      </p:tavLst>
                                    </p:anim>
                                    <p:anim calcmode="lin" valueType="num">
                                      <p:cBhvr>
                                        <p:cTn id="8" dur="1000" fill="hold"/>
                                        <p:tgtEl>
                                          <p:spTgt spid="427015"/>
                                        </p:tgtEl>
                                        <p:attrNameLst>
                                          <p:attrName>ppt_h</p:attrName>
                                        </p:attrNameLst>
                                      </p:cBhvr>
                                      <p:tavLst>
                                        <p:tav tm="0">
                                          <p:val>
                                            <p:fltVal val="0"/>
                                          </p:val>
                                        </p:tav>
                                        <p:tav tm="100000">
                                          <p:val>
                                            <p:strVal val="#ppt_h"/>
                                          </p:val>
                                        </p:tav>
                                      </p:tavLst>
                                    </p:anim>
                                    <p:anim calcmode="lin" valueType="num">
                                      <p:cBhvr>
                                        <p:cTn id="9" dur="1000" fill="hold"/>
                                        <p:tgtEl>
                                          <p:spTgt spid="4270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70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27019"/>
                                        </p:tgtEl>
                                        <p:attrNameLst>
                                          <p:attrName>style.visibility</p:attrName>
                                        </p:attrNameLst>
                                      </p:cBhvr>
                                      <p:to>
                                        <p:strVal val="visible"/>
                                      </p:to>
                                    </p:set>
                                    <p:anim calcmode="lin" valueType="num">
                                      <p:cBhvr>
                                        <p:cTn id="15" dur="1000" fill="hold"/>
                                        <p:tgtEl>
                                          <p:spTgt spid="427019"/>
                                        </p:tgtEl>
                                        <p:attrNameLst>
                                          <p:attrName>ppt_w</p:attrName>
                                        </p:attrNameLst>
                                      </p:cBhvr>
                                      <p:tavLst>
                                        <p:tav tm="0">
                                          <p:val>
                                            <p:fltVal val="0"/>
                                          </p:val>
                                        </p:tav>
                                        <p:tav tm="100000">
                                          <p:val>
                                            <p:strVal val="#ppt_w"/>
                                          </p:val>
                                        </p:tav>
                                      </p:tavLst>
                                    </p:anim>
                                    <p:anim calcmode="lin" valueType="num">
                                      <p:cBhvr>
                                        <p:cTn id="16" dur="1000" fill="hold"/>
                                        <p:tgtEl>
                                          <p:spTgt spid="427019"/>
                                        </p:tgtEl>
                                        <p:attrNameLst>
                                          <p:attrName>ppt_h</p:attrName>
                                        </p:attrNameLst>
                                      </p:cBhvr>
                                      <p:tavLst>
                                        <p:tav tm="0">
                                          <p:val>
                                            <p:fltVal val="0"/>
                                          </p:val>
                                        </p:tav>
                                        <p:tav tm="100000">
                                          <p:val>
                                            <p:strVal val="#ppt_h"/>
                                          </p:val>
                                        </p:tav>
                                      </p:tavLst>
                                    </p:anim>
                                    <p:anim calcmode="lin" valueType="num">
                                      <p:cBhvr>
                                        <p:cTn id="17" dur="1000" fill="hold"/>
                                        <p:tgtEl>
                                          <p:spTgt spid="4270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270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49413"/>
            <a:ext cx="7416800" cy="47513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8035" name="Text Box 3"/>
          <p:cNvSpPr txBox="1">
            <a:spLocks noChangeArrowheads="1"/>
          </p:cNvSpPr>
          <p:nvPr/>
        </p:nvSpPr>
        <p:spPr bwMode="auto">
          <a:xfrm>
            <a:off x="2082800" y="3822700"/>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sp>
        <p:nvSpPr>
          <p:cNvPr id="428036" name="Rectangle 4"/>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III</a:t>
            </a:r>
            <a:endParaRPr lang="es-ES_tradnl" altLang="es-ES" sz="4000" b="0">
              <a:latin typeface="Tahoma" pitchFamily="34" charset="0"/>
            </a:endParaRPr>
          </a:p>
        </p:txBody>
      </p:sp>
      <p:grpSp>
        <p:nvGrpSpPr>
          <p:cNvPr id="428037" name="Group 5"/>
          <p:cNvGrpSpPr>
            <a:grpSpLocks/>
          </p:cNvGrpSpPr>
          <p:nvPr/>
        </p:nvGrpSpPr>
        <p:grpSpPr bwMode="auto">
          <a:xfrm>
            <a:off x="6121400" y="5753100"/>
            <a:ext cx="1371600" cy="914400"/>
            <a:chOff x="3792" y="3552"/>
            <a:chExt cx="864" cy="576"/>
          </a:xfrm>
        </p:grpSpPr>
        <p:sp>
          <p:nvSpPr>
            <p:cNvPr id="428038" name="AutoShape 6"/>
            <p:cNvSpPr>
              <a:spLocks noChangeArrowheads="1"/>
            </p:cNvSpPr>
            <p:nvPr/>
          </p:nvSpPr>
          <p:spPr bwMode="auto">
            <a:xfrm>
              <a:off x="4128" y="355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8039" name="Text Box 7"/>
            <p:cNvSpPr txBox="1">
              <a:spLocks noChangeArrowheads="1"/>
            </p:cNvSpPr>
            <p:nvPr/>
          </p:nvSpPr>
          <p:spPr bwMode="auto">
            <a:xfrm>
              <a:off x="3792" y="3802"/>
              <a:ext cx="864" cy="32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Velocidad de sincronismo</a:t>
              </a:r>
              <a:endParaRPr lang="es-ES" altLang="es-ES">
                <a:effectLst>
                  <a:outerShdw blurRad="38100" dist="38100" dir="2700000" algn="tl">
                    <a:srgbClr val="000000"/>
                  </a:outerShdw>
                </a:effectLst>
              </a:endParaRPr>
            </a:p>
          </p:txBody>
        </p:sp>
      </p:grpSp>
      <p:grpSp>
        <p:nvGrpSpPr>
          <p:cNvPr id="428043" name="Group 11"/>
          <p:cNvGrpSpPr>
            <a:grpSpLocks/>
          </p:cNvGrpSpPr>
          <p:nvPr/>
        </p:nvGrpSpPr>
        <p:grpSpPr bwMode="auto">
          <a:xfrm>
            <a:off x="6756400" y="4330700"/>
            <a:ext cx="2057400" cy="517525"/>
            <a:chOff x="4176" y="2688"/>
            <a:chExt cx="1296" cy="326"/>
          </a:xfrm>
        </p:grpSpPr>
        <p:sp>
          <p:nvSpPr>
            <p:cNvPr id="428041" name="AutoShape 9"/>
            <p:cNvSpPr>
              <a:spLocks noChangeArrowheads="1"/>
            </p:cNvSpPr>
            <p:nvPr/>
          </p:nvSpPr>
          <p:spPr bwMode="auto">
            <a:xfrm>
              <a:off x="4176" y="2736"/>
              <a:ext cx="480" cy="240"/>
            </a:xfrm>
            <a:prstGeom prst="leftArrow">
              <a:avLst>
                <a:gd name="adj1" fmla="val 50000"/>
                <a:gd name="adj2" fmla="val 50000"/>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8042" name="Text Box 10"/>
            <p:cNvSpPr txBox="1">
              <a:spLocks noChangeArrowheads="1"/>
            </p:cNvSpPr>
            <p:nvPr/>
          </p:nvSpPr>
          <p:spPr bwMode="auto">
            <a:xfrm>
              <a:off x="4560" y="2688"/>
              <a:ext cx="912"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Rendimiento en vacío</a:t>
              </a:r>
              <a:endParaRPr lang="es-ES" altLang="es-ES">
                <a:effectLst>
                  <a:outerShdw blurRad="38100" dist="38100" dir="2700000" algn="tl">
                    <a:srgbClr val="000000"/>
                  </a:outerShdw>
                </a:effectLst>
              </a:endParaRPr>
            </a:p>
          </p:txBody>
        </p:sp>
      </p:grpSp>
      <p:grpSp>
        <p:nvGrpSpPr>
          <p:cNvPr id="428047" name="Group 15"/>
          <p:cNvGrpSpPr>
            <a:grpSpLocks/>
          </p:cNvGrpSpPr>
          <p:nvPr/>
        </p:nvGrpSpPr>
        <p:grpSpPr bwMode="auto">
          <a:xfrm>
            <a:off x="723900" y="1803400"/>
            <a:ext cx="1447800" cy="914400"/>
            <a:chOff x="480" y="1152"/>
            <a:chExt cx="912" cy="576"/>
          </a:xfrm>
        </p:grpSpPr>
        <p:sp>
          <p:nvSpPr>
            <p:cNvPr id="428045" name="AutoShape 13"/>
            <p:cNvSpPr>
              <a:spLocks noChangeArrowheads="1"/>
            </p:cNvSpPr>
            <p:nvPr/>
          </p:nvSpPr>
          <p:spPr bwMode="auto">
            <a:xfrm rot="5400000" flipH="1">
              <a:off x="984" y="1368"/>
              <a:ext cx="480" cy="240"/>
            </a:xfrm>
            <a:prstGeom prst="leftArrow">
              <a:avLst>
                <a:gd name="adj1" fmla="val 50000"/>
                <a:gd name="adj2" fmla="val 50000"/>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8046" name="Text Box 14"/>
            <p:cNvSpPr txBox="1">
              <a:spLocks noChangeArrowheads="1"/>
            </p:cNvSpPr>
            <p:nvPr/>
          </p:nvSpPr>
          <p:spPr bwMode="auto">
            <a:xfrm>
              <a:off x="480" y="1152"/>
              <a:ext cx="912"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Rendimiento a plena carga</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28037"/>
                                        </p:tgtEl>
                                        <p:attrNameLst>
                                          <p:attrName>style.visibility</p:attrName>
                                        </p:attrNameLst>
                                      </p:cBhvr>
                                      <p:to>
                                        <p:strVal val="visible"/>
                                      </p:to>
                                    </p:set>
                                    <p:anim calcmode="lin" valueType="num">
                                      <p:cBhvr>
                                        <p:cTn id="7" dur="1000" fill="hold"/>
                                        <p:tgtEl>
                                          <p:spTgt spid="428037"/>
                                        </p:tgtEl>
                                        <p:attrNameLst>
                                          <p:attrName>ppt_w</p:attrName>
                                        </p:attrNameLst>
                                      </p:cBhvr>
                                      <p:tavLst>
                                        <p:tav tm="0">
                                          <p:val>
                                            <p:fltVal val="0"/>
                                          </p:val>
                                        </p:tav>
                                        <p:tav tm="100000">
                                          <p:val>
                                            <p:strVal val="#ppt_w"/>
                                          </p:val>
                                        </p:tav>
                                      </p:tavLst>
                                    </p:anim>
                                    <p:anim calcmode="lin" valueType="num">
                                      <p:cBhvr>
                                        <p:cTn id="8" dur="1000" fill="hold"/>
                                        <p:tgtEl>
                                          <p:spTgt spid="428037"/>
                                        </p:tgtEl>
                                        <p:attrNameLst>
                                          <p:attrName>ppt_h</p:attrName>
                                        </p:attrNameLst>
                                      </p:cBhvr>
                                      <p:tavLst>
                                        <p:tav tm="0">
                                          <p:val>
                                            <p:fltVal val="0"/>
                                          </p:val>
                                        </p:tav>
                                        <p:tav tm="100000">
                                          <p:val>
                                            <p:strVal val="#ppt_h"/>
                                          </p:val>
                                        </p:tav>
                                      </p:tavLst>
                                    </p:anim>
                                    <p:anim calcmode="lin" valueType="num">
                                      <p:cBhvr>
                                        <p:cTn id="9" dur="1000" fill="hold"/>
                                        <p:tgtEl>
                                          <p:spTgt spid="4280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80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28043"/>
                                        </p:tgtEl>
                                        <p:attrNameLst>
                                          <p:attrName>style.visibility</p:attrName>
                                        </p:attrNameLst>
                                      </p:cBhvr>
                                      <p:to>
                                        <p:strVal val="visible"/>
                                      </p:to>
                                    </p:set>
                                    <p:anim calcmode="lin" valueType="num">
                                      <p:cBhvr>
                                        <p:cTn id="15" dur="1000" fill="hold"/>
                                        <p:tgtEl>
                                          <p:spTgt spid="428043"/>
                                        </p:tgtEl>
                                        <p:attrNameLst>
                                          <p:attrName>ppt_w</p:attrName>
                                        </p:attrNameLst>
                                      </p:cBhvr>
                                      <p:tavLst>
                                        <p:tav tm="0">
                                          <p:val>
                                            <p:fltVal val="0"/>
                                          </p:val>
                                        </p:tav>
                                        <p:tav tm="100000">
                                          <p:val>
                                            <p:strVal val="#ppt_w"/>
                                          </p:val>
                                        </p:tav>
                                      </p:tavLst>
                                    </p:anim>
                                    <p:anim calcmode="lin" valueType="num">
                                      <p:cBhvr>
                                        <p:cTn id="16" dur="1000" fill="hold"/>
                                        <p:tgtEl>
                                          <p:spTgt spid="428043"/>
                                        </p:tgtEl>
                                        <p:attrNameLst>
                                          <p:attrName>ppt_h</p:attrName>
                                        </p:attrNameLst>
                                      </p:cBhvr>
                                      <p:tavLst>
                                        <p:tav tm="0">
                                          <p:val>
                                            <p:fltVal val="0"/>
                                          </p:val>
                                        </p:tav>
                                        <p:tav tm="100000">
                                          <p:val>
                                            <p:strVal val="#ppt_h"/>
                                          </p:val>
                                        </p:tav>
                                      </p:tavLst>
                                    </p:anim>
                                    <p:anim calcmode="lin" valueType="num">
                                      <p:cBhvr>
                                        <p:cTn id="17" dur="1000" fill="hold"/>
                                        <p:tgtEl>
                                          <p:spTgt spid="42804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280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28047"/>
                                        </p:tgtEl>
                                        <p:attrNameLst>
                                          <p:attrName>style.visibility</p:attrName>
                                        </p:attrNameLst>
                                      </p:cBhvr>
                                      <p:to>
                                        <p:strVal val="visible"/>
                                      </p:to>
                                    </p:set>
                                    <p:anim calcmode="lin" valueType="num">
                                      <p:cBhvr>
                                        <p:cTn id="23" dur="1000" fill="hold"/>
                                        <p:tgtEl>
                                          <p:spTgt spid="428047"/>
                                        </p:tgtEl>
                                        <p:attrNameLst>
                                          <p:attrName>ppt_w</p:attrName>
                                        </p:attrNameLst>
                                      </p:cBhvr>
                                      <p:tavLst>
                                        <p:tav tm="0">
                                          <p:val>
                                            <p:fltVal val="0"/>
                                          </p:val>
                                        </p:tav>
                                        <p:tav tm="100000">
                                          <p:val>
                                            <p:strVal val="#ppt_w"/>
                                          </p:val>
                                        </p:tav>
                                      </p:tavLst>
                                    </p:anim>
                                    <p:anim calcmode="lin" valueType="num">
                                      <p:cBhvr>
                                        <p:cTn id="24" dur="1000" fill="hold"/>
                                        <p:tgtEl>
                                          <p:spTgt spid="428047"/>
                                        </p:tgtEl>
                                        <p:attrNameLst>
                                          <p:attrName>ppt_h</p:attrName>
                                        </p:attrNameLst>
                                      </p:cBhvr>
                                      <p:tavLst>
                                        <p:tav tm="0">
                                          <p:val>
                                            <p:fltVal val="0"/>
                                          </p:val>
                                        </p:tav>
                                        <p:tav tm="100000">
                                          <p:val>
                                            <p:strVal val="#ppt_h"/>
                                          </p:val>
                                        </p:tav>
                                      </p:tavLst>
                                    </p:anim>
                                    <p:anim calcmode="lin" valueType="num">
                                      <p:cBhvr>
                                        <p:cTn id="25" dur="1000" fill="hold"/>
                                        <p:tgtEl>
                                          <p:spTgt spid="42804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280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1524000"/>
            <a:ext cx="7654925" cy="49037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29060" name="Text Box 4"/>
          <p:cNvSpPr txBox="1">
            <a:spLocks noChangeArrowheads="1"/>
          </p:cNvSpPr>
          <p:nvPr/>
        </p:nvSpPr>
        <p:spPr bwMode="auto">
          <a:xfrm>
            <a:off x="1905000" y="3733800"/>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sp>
        <p:nvSpPr>
          <p:cNvPr id="429061" name="Rectangle 5"/>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IV</a:t>
            </a:r>
            <a:endParaRPr lang="es-ES_tradnl" altLang="es-ES" sz="4000" b="0">
              <a:latin typeface="Tahoma" pitchFamily="34" charset="0"/>
            </a:endParaRPr>
          </a:p>
        </p:txBody>
      </p:sp>
      <p:grpSp>
        <p:nvGrpSpPr>
          <p:cNvPr id="429062" name="Group 6"/>
          <p:cNvGrpSpPr>
            <a:grpSpLocks/>
          </p:cNvGrpSpPr>
          <p:nvPr/>
        </p:nvGrpSpPr>
        <p:grpSpPr bwMode="auto">
          <a:xfrm>
            <a:off x="6238875" y="5753100"/>
            <a:ext cx="1371600" cy="914400"/>
            <a:chOff x="3792" y="3552"/>
            <a:chExt cx="864" cy="576"/>
          </a:xfrm>
        </p:grpSpPr>
        <p:sp>
          <p:nvSpPr>
            <p:cNvPr id="429063" name="AutoShape 7"/>
            <p:cNvSpPr>
              <a:spLocks noChangeArrowheads="1"/>
            </p:cNvSpPr>
            <p:nvPr/>
          </p:nvSpPr>
          <p:spPr bwMode="auto">
            <a:xfrm>
              <a:off x="4128" y="355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9064" name="Text Box 8"/>
            <p:cNvSpPr txBox="1">
              <a:spLocks noChangeArrowheads="1"/>
            </p:cNvSpPr>
            <p:nvPr/>
          </p:nvSpPr>
          <p:spPr bwMode="auto">
            <a:xfrm>
              <a:off x="3792" y="3802"/>
              <a:ext cx="864" cy="32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Velocidad de sincronismo</a:t>
              </a:r>
              <a:endParaRPr lang="es-ES" altLang="es-ES">
                <a:effectLst>
                  <a:outerShdw blurRad="38100" dist="38100" dir="2700000" algn="tl">
                    <a:srgbClr val="000000"/>
                  </a:outerShdw>
                </a:effectLst>
              </a:endParaRPr>
            </a:p>
          </p:txBody>
        </p:sp>
      </p:grpSp>
      <p:grpSp>
        <p:nvGrpSpPr>
          <p:cNvPr id="429068" name="Group 12"/>
          <p:cNvGrpSpPr>
            <a:grpSpLocks/>
          </p:cNvGrpSpPr>
          <p:nvPr/>
        </p:nvGrpSpPr>
        <p:grpSpPr bwMode="auto">
          <a:xfrm>
            <a:off x="6934200" y="4724400"/>
            <a:ext cx="1524000" cy="517525"/>
            <a:chOff x="4368" y="2976"/>
            <a:chExt cx="960" cy="326"/>
          </a:xfrm>
        </p:grpSpPr>
        <p:sp>
          <p:nvSpPr>
            <p:cNvPr id="429066" name="AutoShape 10"/>
            <p:cNvSpPr>
              <a:spLocks noChangeArrowheads="1"/>
            </p:cNvSpPr>
            <p:nvPr/>
          </p:nvSpPr>
          <p:spPr bwMode="auto">
            <a:xfrm>
              <a:off x="4368" y="3024"/>
              <a:ext cx="480" cy="240"/>
            </a:xfrm>
            <a:prstGeom prst="leftArrow">
              <a:avLst>
                <a:gd name="adj1" fmla="val 50000"/>
                <a:gd name="adj2" fmla="val 50000"/>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9067" name="Text Box 11"/>
            <p:cNvSpPr txBox="1">
              <a:spLocks noChangeArrowheads="1"/>
            </p:cNvSpPr>
            <p:nvPr/>
          </p:nvSpPr>
          <p:spPr bwMode="auto">
            <a:xfrm>
              <a:off x="4704" y="2976"/>
              <a:ext cx="624"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fdp en vacío</a:t>
              </a:r>
              <a:endParaRPr lang="es-ES" altLang="es-ES">
                <a:effectLst>
                  <a:outerShdw blurRad="38100" dist="38100" dir="2700000" algn="tl">
                    <a:srgbClr val="000000"/>
                  </a:outerShdw>
                </a:effectLst>
              </a:endParaRPr>
            </a:p>
          </p:txBody>
        </p:sp>
      </p:grpSp>
      <p:grpSp>
        <p:nvGrpSpPr>
          <p:cNvPr id="429073" name="Group 17"/>
          <p:cNvGrpSpPr>
            <a:grpSpLocks/>
          </p:cNvGrpSpPr>
          <p:nvPr/>
        </p:nvGrpSpPr>
        <p:grpSpPr bwMode="auto">
          <a:xfrm>
            <a:off x="685800" y="1676400"/>
            <a:ext cx="1219200" cy="914400"/>
            <a:chOff x="432" y="1056"/>
            <a:chExt cx="768" cy="576"/>
          </a:xfrm>
        </p:grpSpPr>
        <p:sp>
          <p:nvSpPr>
            <p:cNvPr id="429070" name="AutoShape 14"/>
            <p:cNvSpPr>
              <a:spLocks noChangeArrowheads="1"/>
            </p:cNvSpPr>
            <p:nvPr/>
          </p:nvSpPr>
          <p:spPr bwMode="auto">
            <a:xfrm rot="-5400000">
              <a:off x="840" y="1272"/>
              <a:ext cx="480" cy="240"/>
            </a:xfrm>
            <a:prstGeom prst="leftArrow">
              <a:avLst>
                <a:gd name="adj1" fmla="val 50000"/>
                <a:gd name="adj2" fmla="val 50000"/>
              </a:avLst>
            </a:prstGeom>
            <a:solidFill>
              <a:srgbClr val="993366"/>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9071" name="Text Box 15"/>
            <p:cNvSpPr txBox="1">
              <a:spLocks noChangeArrowheads="1"/>
            </p:cNvSpPr>
            <p:nvPr/>
          </p:nvSpPr>
          <p:spPr bwMode="auto">
            <a:xfrm>
              <a:off x="432" y="1056"/>
              <a:ext cx="768" cy="326"/>
            </a:xfrm>
            <a:prstGeom prst="rect">
              <a:avLst/>
            </a:prstGeom>
            <a:solidFill>
              <a:srgbClr val="99336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r>
                <a:rPr lang="es-ES_tradnl" altLang="es-ES">
                  <a:effectLst>
                    <a:outerShdw blurRad="38100" dist="38100" dir="2700000" algn="tl">
                      <a:srgbClr val="000000"/>
                    </a:outerShdw>
                  </a:effectLst>
                </a:rPr>
                <a:t>fdp a plena carga</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29068"/>
                                        </p:tgtEl>
                                        <p:attrNameLst>
                                          <p:attrName>style.visibility</p:attrName>
                                        </p:attrNameLst>
                                      </p:cBhvr>
                                      <p:to>
                                        <p:strVal val="visible"/>
                                      </p:to>
                                    </p:set>
                                    <p:anim calcmode="lin" valueType="num">
                                      <p:cBhvr>
                                        <p:cTn id="7" dur="1000" fill="hold"/>
                                        <p:tgtEl>
                                          <p:spTgt spid="429068"/>
                                        </p:tgtEl>
                                        <p:attrNameLst>
                                          <p:attrName>ppt_w</p:attrName>
                                        </p:attrNameLst>
                                      </p:cBhvr>
                                      <p:tavLst>
                                        <p:tav tm="0">
                                          <p:val>
                                            <p:fltVal val="0"/>
                                          </p:val>
                                        </p:tav>
                                        <p:tav tm="100000">
                                          <p:val>
                                            <p:strVal val="#ppt_w"/>
                                          </p:val>
                                        </p:tav>
                                      </p:tavLst>
                                    </p:anim>
                                    <p:anim calcmode="lin" valueType="num">
                                      <p:cBhvr>
                                        <p:cTn id="8" dur="1000" fill="hold"/>
                                        <p:tgtEl>
                                          <p:spTgt spid="429068"/>
                                        </p:tgtEl>
                                        <p:attrNameLst>
                                          <p:attrName>ppt_h</p:attrName>
                                        </p:attrNameLst>
                                      </p:cBhvr>
                                      <p:tavLst>
                                        <p:tav tm="0">
                                          <p:val>
                                            <p:fltVal val="0"/>
                                          </p:val>
                                        </p:tav>
                                        <p:tav tm="100000">
                                          <p:val>
                                            <p:strVal val="#ppt_h"/>
                                          </p:val>
                                        </p:tav>
                                      </p:tavLst>
                                    </p:anim>
                                    <p:anim calcmode="lin" valueType="num">
                                      <p:cBhvr>
                                        <p:cTn id="9" dur="1000" fill="hold"/>
                                        <p:tgtEl>
                                          <p:spTgt spid="4290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90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29062"/>
                                        </p:tgtEl>
                                        <p:attrNameLst>
                                          <p:attrName>style.visibility</p:attrName>
                                        </p:attrNameLst>
                                      </p:cBhvr>
                                      <p:to>
                                        <p:strVal val="visible"/>
                                      </p:to>
                                    </p:set>
                                    <p:anim calcmode="lin" valueType="num">
                                      <p:cBhvr>
                                        <p:cTn id="15" dur="1000" fill="hold"/>
                                        <p:tgtEl>
                                          <p:spTgt spid="429062"/>
                                        </p:tgtEl>
                                        <p:attrNameLst>
                                          <p:attrName>ppt_w</p:attrName>
                                        </p:attrNameLst>
                                      </p:cBhvr>
                                      <p:tavLst>
                                        <p:tav tm="0">
                                          <p:val>
                                            <p:fltVal val="0"/>
                                          </p:val>
                                        </p:tav>
                                        <p:tav tm="100000">
                                          <p:val>
                                            <p:strVal val="#ppt_w"/>
                                          </p:val>
                                        </p:tav>
                                      </p:tavLst>
                                    </p:anim>
                                    <p:anim calcmode="lin" valueType="num">
                                      <p:cBhvr>
                                        <p:cTn id="16" dur="1000" fill="hold"/>
                                        <p:tgtEl>
                                          <p:spTgt spid="429062"/>
                                        </p:tgtEl>
                                        <p:attrNameLst>
                                          <p:attrName>ppt_h</p:attrName>
                                        </p:attrNameLst>
                                      </p:cBhvr>
                                      <p:tavLst>
                                        <p:tav tm="0">
                                          <p:val>
                                            <p:fltVal val="0"/>
                                          </p:val>
                                        </p:tav>
                                        <p:tav tm="100000">
                                          <p:val>
                                            <p:strVal val="#ppt_h"/>
                                          </p:val>
                                        </p:tav>
                                      </p:tavLst>
                                    </p:anim>
                                    <p:anim calcmode="lin" valueType="num">
                                      <p:cBhvr>
                                        <p:cTn id="17" dur="1000" fill="hold"/>
                                        <p:tgtEl>
                                          <p:spTgt spid="42906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290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29073"/>
                                        </p:tgtEl>
                                        <p:attrNameLst>
                                          <p:attrName>style.visibility</p:attrName>
                                        </p:attrNameLst>
                                      </p:cBhvr>
                                      <p:to>
                                        <p:strVal val="visible"/>
                                      </p:to>
                                    </p:set>
                                    <p:anim calcmode="lin" valueType="num">
                                      <p:cBhvr>
                                        <p:cTn id="23" dur="1000" fill="hold"/>
                                        <p:tgtEl>
                                          <p:spTgt spid="429073"/>
                                        </p:tgtEl>
                                        <p:attrNameLst>
                                          <p:attrName>ppt_w</p:attrName>
                                        </p:attrNameLst>
                                      </p:cBhvr>
                                      <p:tavLst>
                                        <p:tav tm="0">
                                          <p:val>
                                            <p:fltVal val="0"/>
                                          </p:val>
                                        </p:tav>
                                        <p:tav tm="100000">
                                          <p:val>
                                            <p:strVal val="#ppt_w"/>
                                          </p:val>
                                        </p:tav>
                                      </p:tavLst>
                                    </p:anim>
                                    <p:anim calcmode="lin" valueType="num">
                                      <p:cBhvr>
                                        <p:cTn id="24" dur="1000" fill="hold"/>
                                        <p:tgtEl>
                                          <p:spTgt spid="429073"/>
                                        </p:tgtEl>
                                        <p:attrNameLst>
                                          <p:attrName>ppt_h</p:attrName>
                                        </p:attrNameLst>
                                      </p:cBhvr>
                                      <p:tavLst>
                                        <p:tav tm="0">
                                          <p:val>
                                            <p:fltVal val="0"/>
                                          </p:val>
                                        </p:tav>
                                        <p:tav tm="100000">
                                          <p:val>
                                            <p:strVal val="#ppt_h"/>
                                          </p:val>
                                        </p:tav>
                                      </p:tavLst>
                                    </p:anim>
                                    <p:anim calcmode="lin" valueType="num">
                                      <p:cBhvr>
                                        <p:cTn id="25" dur="1000" fill="hold"/>
                                        <p:tgtEl>
                                          <p:spTgt spid="42907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290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727200"/>
            <a:ext cx="7175500" cy="45974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0083" name="Text Box 3"/>
          <p:cNvSpPr txBox="1">
            <a:spLocks noChangeArrowheads="1"/>
          </p:cNvSpPr>
          <p:nvPr/>
        </p:nvSpPr>
        <p:spPr bwMode="auto">
          <a:xfrm>
            <a:off x="5181600" y="2530475"/>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sp>
        <p:nvSpPr>
          <p:cNvPr id="430084" name="Rectangle 4"/>
          <p:cNvSpPr>
            <a:spLocks noChangeArrowheads="1"/>
          </p:cNvSpPr>
          <p:nvPr/>
        </p:nvSpPr>
        <p:spPr bwMode="auto">
          <a:xfrm>
            <a:off x="7620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V</a:t>
            </a:r>
            <a:endParaRPr lang="es-ES_tradnl" altLang="es-ES" sz="4000" b="0">
              <a:latin typeface="Tahoma" pitchFamily="34" charset="0"/>
            </a:endParaRPr>
          </a:p>
        </p:txBody>
      </p:sp>
      <p:grpSp>
        <p:nvGrpSpPr>
          <p:cNvPr id="430085" name="Group 5"/>
          <p:cNvGrpSpPr>
            <a:grpSpLocks/>
          </p:cNvGrpSpPr>
          <p:nvPr/>
        </p:nvGrpSpPr>
        <p:grpSpPr bwMode="auto">
          <a:xfrm>
            <a:off x="6096000" y="5715000"/>
            <a:ext cx="1371600" cy="914400"/>
            <a:chOff x="3792" y="3552"/>
            <a:chExt cx="864" cy="576"/>
          </a:xfrm>
        </p:grpSpPr>
        <p:sp>
          <p:nvSpPr>
            <p:cNvPr id="430086" name="AutoShape 6"/>
            <p:cNvSpPr>
              <a:spLocks noChangeArrowheads="1"/>
            </p:cNvSpPr>
            <p:nvPr/>
          </p:nvSpPr>
          <p:spPr bwMode="auto">
            <a:xfrm>
              <a:off x="4128" y="355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0087" name="Text Box 7"/>
            <p:cNvSpPr txBox="1">
              <a:spLocks noChangeArrowheads="1"/>
            </p:cNvSpPr>
            <p:nvPr/>
          </p:nvSpPr>
          <p:spPr bwMode="auto">
            <a:xfrm>
              <a:off x="3792" y="3802"/>
              <a:ext cx="864" cy="32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Velocidad de sincronismo</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085"/>
                                        </p:tgtEl>
                                        <p:attrNameLst>
                                          <p:attrName>style.visibility</p:attrName>
                                        </p:attrNameLst>
                                      </p:cBhvr>
                                      <p:to>
                                        <p:strVal val="visible"/>
                                      </p:to>
                                    </p:set>
                                    <p:anim calcmode="lin" valueType="num">
                                      <p:cBhvr>
                                        <p:cTn id="7" dur="1000" fill="hold"/>
                                        <p:tgtEl>
                                          <p:spTgt spid="430085"/>
                                        </p:tgtEl>
                                        <p:attrNameLst>
                                          <p:attrName>ppt_w</p:attrName>
                                        </p:attrNameLst>
                                      </p:cBhvr>
                                      <p:tavLst>
                                        <p:tav tm="0">
                                          <p:val>
                                            <p:fltVal val="0"/>
                                          </p:val>
                                        </p:tav>
                                        <p:tav tm="100000">
                                          <p:val>
                                            <p:strVal val="#ppt_w"/>
                                          </p:val>
                                        </p:tav>
                                      </p:tavLst>
                                    </p:anim>
                                    <p:anim calcmode="lin" valueType="num">
                                      <p:cBhvr>
                                        <p:cTn id="8" dur="1000" fill="hold"/>
                                        <p:tgtEl>
                                          <p:spTgt spid="430085"/>
                                        </p:tgtEl>
                                        <p:attrNameLst>
                                          <p:attrName>ppt_h</p:attrName>
                                        </p:attrNameLst>
                                      </p:cBhvr>
                                      <p:tavLst>
                                        <p:tav tm="0">
                                          <p:val>
                                            <p:fltVal val="0"/>
                                          </p:val>
                                        </p:tav>
                                        <p:tav tm="100000">
                                          <p:val>
                                            <p:strVal val="#ppt_h"/>
                                          </p:val>
                                        </p:tav>
                                      </p:tavLst>
                                    </p:anim>
                                    <p:anim calcmode="lin" valueType="num">
                                      <p:cBhvr>
                                        <p:cTn id="9" dur="1000" fill="hold"/>
                                        <p:tgtEl>
                                          <p:spTgt spid="4300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0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0" y="762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7.21. Características funcionales de los motores asíncronos VI</a:t>
            </a:r>
            <a:endParaRPr lang="es-ES_tradnl" altLang="es-ES" sz="4500" b="0">
              <a:latin typeface="Tahoma" pitchFamily="34" charset="0"/>
            </a:endParaRPr>
          </a:p>
        </p:txBody>
      </p:sp>
      <p:sp>
        <p:nvSpPr>
          <p:cNvPr id="474120" name="Text Box 8"/>
          <p:cNvSpPr txBox="1">
            <a:spLocks noChangeArrowheads="1"/>
          </p:cNvSpPr>
          <p:nvPr/>
        </p:nvSpPr>
        <p:spPr bwMode="auto">
          <a:xfrm>
            <a:off x="2066306" y="5665788"/>
            <a:ext cx="5249862" cy="777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400">
                <a:effectLst>
                  <a:outerShdw blurRad="38100" dist="38100" dir="2700000" algn="tl">
                    <a:srgbClr val="000000"/>
                  </a:outerShdw>
                </a:effectLst>
              </a:rPr>
              <a:t>VELOCIDADES DE GIRO TÍPICAS</a:t>
            </a:r>
            <a:r>
              <a:rPr lang="es-ES_tradnl" altLang="es-ES" sz="1600">
                <a:effectLst>
                  <a:outerShdw blurRad="38100" dist="38100" dir="2700000" algn="tl">
                    <a:srgbClr val="000000"/>
                  </a:outerShdw>
                </a:effectLst>
              </a:rPr>
              <a:t> </a:t>
            </a:r>
          </a:p>
          <a:p>
            <a:pPr algn="ctr"/>
            <a:r>
              <a:rPr lang="es-ES_tradnl" altLang="es-ES" sz="1600">
                <a:effectLst>
                  <a:outerShdw blurRad="38100" dist="38100" dir="2700000" algn="tl">
                    <a:srgbClr val="000000"/>
                  </a:outerShdw>
                </a:effectLst>
              </a:rPr>
              <a:t>Fuente: ABB – </a:t>
            </a:r>
            <a:r>
              <a:rPr lang="es-ES_tradnl" altLang="es-ES" sz="1600" i="1">
                <a:effectLst>
                  <a:outerShdw blurRad="38100" dist="38100" dir="2700000" algn="tl">
                    <a:srgbClr val="000000"/>
                  </a:outerShdw>
                </a:effectLst>
              </a:rPr>
              <a:t>“Guide for selecting a motor”</a:t>
            </a:r>
            <a:endParaRPr lang="es-ES" altLang="es-ES" sz="1600">
              <a:effectLst>
                <a:outerShdw blurRad="38100" dist="38100" dir="2700000" algn="tl">
                  <a:srgbClr val="000000"/>
                </a:outerShdw>
              </a:effectLst>
            </a:endParaRPr>
          </a:p>
        </p:txBody>
      </p:sp>
      <p:grpSp>
        <p:nvGrpSpPr>
          <p:cNvPr id="474122" name="Group 10"/>
          <p:cNvGrpSpPr>
            <a:grpSpLocks/>
          </p:cNvGrpSpPr>
          <p:nvPr/>
        </p:nvGrpSpPr>
        <p:grpSpPr bwMode="auto">
          <a:xfrm>
            <a:off x="-1116632" y="2819400"/>
            <a:ext cx="9617075" cy="3003550"/>
            <a:chOff x="-672" y="1776"/>
            <a:chExt cx="6058" cy="1892"/>
          </a:xfrm>
        </p:grpSpPr>
        <p:sp>
          <p:nvSpPr>
            <p:cNvPr id="474118" name="Rectangle 6"/>
            <p:cNvSpPr>
              <a:spLocks noChangeArrowheads="1"/>
            </p:cNvSpPr>
            <p:nvPr/>
          </p:nvSpPr>
          <p:spPr bwMode="auto">
            <a:xfrm>
              <a:off x="576" y="1776"/>
              <a:ext cx="4792" cy="1744"/>
            </a:xfrm>
            <a:prstGeom prst="rect">
              <a:avLst/>
            </a:prstGeom>
            <a:solidFill>
              <a:schemeClr val="tx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741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776"/>
              <a:ext cx="6058" cy="18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cover dir="l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110" name="Group 6"/>
          <p:cNvGrpSpPr>
            <a:grpSpLocks/>
          </p:cNvGrpSpPr>
          <p:nvPr/>
        </p:nvGrpSpPr>
        <p:grpSpPr bwMode="auto">
          <a:xfrm>
            <a:off x="717550" y="2133600"/>
            <a:ext cx="7816850" cy="4495800"/>
            <a:chOff x="432" y="1296"/>
            <a:chExt cx="4924" cy="2832"/>
          </a:xfrm>
        </p:grpSpPr>
        <p:pic>
          <p:nvPicPr>
            <p:cNvPr id="431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296"/>
              <a:ext cx="4924" cy="244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1109" name="Text Box 5"/>
            <p:cNvSpPr txBox="1">
              <a:spLocks noChangeArrowheads="1"/>
            </p:cNvSpPr>
            <p:nvPr/>
          </p:nvSpPr>
          <p:spPr bwMode="auto">
            <a:xfrm>
              <a:off x="720" y="3744"/>
              <a:ext cx="4320" cy="3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3175">
                  <a:solidFill>
                    <a:schemeClr val="bg2"/>
                  </a:solidFill>
                  <a:miter lim="800000"/>
                  <a:headEnd/>
                  <a:tailEnd/>
                </a14:hiddenLine>
              </a:ext>
            </a:extLst>
          </p:spPr>
          <p:txBody>
            <a:bodyPr anchor="ctr">
              <a:spAutoFit/>
            </a:bodyPr>
            <a:lstStyle/>
            <a:p>
              <a:pPr algn="ctr">
                <a:spcBef>
                  <a:spcPct val="0"/>
                </a:spcBef>
              </a:pPr>
              <a:r>
                <a:rPr lang="es-ES_tradnl" altLang="es-ES" sz="1700">
                  <a:effectLst>
                    <a:outerShdw blurRad="38100" dist="38100" dir="2700000" algn="tl">
                      <a:srgbClr val="000000"/>
                    </a:outerShdw>
                  </a:effectLst>
                </a:rPr>
                <a:t>Evolución de la temperatura de los devanados desde el arranque hasta el régimen permanente térmico</a:t>
              </a:r>
              <a:endParaRPr lang="es-ES_tradnl" altLang="es-ES" sz="1700">
                <a:solidFill>
                  <a:schemeClr val="accent2"/>
                </a:solidFill>
                <a:effectLst>
                  <a:outerShdw blurRad="38100" dist="38100" dir="2700000" algn="tl">
                    <a:srgbClr val="000000"/>
                  </a:outerShdw>
                </a:effectLst>
              </a:endParaRPr>
            </a:p>
          </p:txBody>
        </p:sp>
      </p:grpSp>
      <p:sp>
        <p:nvSpPr>
          <p:cNvPr id="431106" name="Rectangle 2"/>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7.21. Características funcionales de los motores asíncronos VII</a:t>
            </a:r>
            <a:endParaRPr lang="es-ES_tradnl" altLang="es-ES" sz="4000" b="0">
              <a:latin typeface="Tahoma" pitchFamily="34" charset="0"/>
            </a:endParaRPr>
          </a:p>
        </p:txBody>
      </p:sp>
      <p:sp>
        <p:nvSpPr>
          <p:cNvPr id="431108" name="Text Box 4"/>
          <p:cNvSpPr txBox="1">
            <a:spLocks noChangeArrowheads="1"/>
          </p:cNvSpPr>
          <p:nvPr/>
        </p:nvSpPr>
        <p:spPr bwMode="auto">
          <a:xfrm>
            <a:off x="3352800" y="3505200"/>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grpSp>
        <p:nvGrpSpPr>
          <p:cNvPr id="431114" name="Group 10"/>
          <p:cNvGrpSpPr>
            <a:grpSpLocks/>
          </p:cNvGrpSpPr>
          <p:nvPr/>
        </p:nvGrpSpPr>
        <p:grpSpPr bwMode="auto">
          <a:xfrm>
            <a:off x="5867400" y="1524000"/>
            <a:ext cx="1676400" cy="1193800"/>
            <a:chOff x="3696" y="960"/>
            <a:chExt cx="1056" cy="752"/>
          </a:xfrm>
        </p:grpSpPr>
        <p:sp>
          <p:nvSpPr>
            <p:cNvPr id="431112" name="AutoShape 8"/>
            <p:cNvSpPr>
              <a:spLocks noChangeArrowheads="1"/>
            </p:cNvSpPr>
            <p:nvPr/>
          </p:nvSpPr>
          <p:spPr bwMode="auto">
            <a:xfrm rot="-10800000">
              <a:off x="3808" y="1376"/>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1113" name="Text Box 9"/>
            <p:cNvSpPr txBox="1">
              <a:spLocks noChangeArrowheads="1"/>
            </p:cNvSpPr>
            <p:nvPr/>
          </p:nvSpPr>
          <p:spPr bwMode="auto">
            <a:xfrm>
              <a:off x="3696" y="960"/>
              <a:ext cx="1056" cy="508"/>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Tª 114 ºC:</a:t>
              </a:r>
            </a:p>
            <a:p>
              <a:pPr algn="l"/>
              <a:r>
                <a:rPr lang="es-ES_tradnl" altLang="es-ES">
                  <a:effectLst>
                    <a:outerShdw blurRad="38100" dist="38100" dir="2700000" algn="tl">
                      <a:srgbClr val="000000"/>
                    </a:outerShdw>
                  </a:effectLst>
                </a:rPr>
                <a:t>Motor Clase F: Tª max= 155 ºC</a:t>
              </a:r>
              <a:endParaRPr lang="es-ES" altLang="es-ES">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1114"/>
                                        </p:tgtEl>
                                        <p:attrNameLst>
                                          <p:attrName>style.visibility</p:attrName>
                                        </p:attrNameLst>
                                      </p:cBhvr>
                                      <p:to>
                                        <p:strVal val="visible"/>
                                      </p:to>
                                    </p:set>
                                    <p:anim calcmode="lin" valueType="num">
                                      <p:cBhvr>
                                        <p:cTn id="7" dur="1000" fill="hold"/>
                                        <p:tgtEl>
                                          <p:spTgt spid="431114"/>
                                        </p:tgtEl>
                                        <p:attrNameLst>
                                          <p:attrName>ppt_w</p:attrName>
                                        </p:attrNameLst>
                                      </p:cBhvr>
                                      <p:tavLst>
                                        <p:tav tm="0">
                                          <p:val>
                                            <p:fltVal val="0"/>
                                          </p:val>
                                        </p:tav>
                                        <p:tav tm="100000">
                                          <p:val>
                                            <p:strVal val="#ppt_w"/>
                                          </p:val>
                                        </p:tav>
                                      </p:tavLst>
                                    </p:anim>
                                    <p:anim calcmode="lin" valueType="num">
                                      <p:cBhvr>
                                        <p:cTn id="8" dur="1000" fill="hold"/>
                                        <p:tgtEl>
                                          <p:spTgt spid="431114"/>
                                        </p:tgtEl>
                                        <p:attrNameLst>
                                          <p:attrName>ppt_h</p:attrName>
                                        </p:attrNameLst>
                                      </p:cBhvr>
                                      <p:tavLst>
                                        <p:tav tm="0">
                                          <p:val>
                                            <p:fltVal val="0"/>
                                          </p:val>
                                        </p:tav>
                                        <p:tav tm="100000">
                                          <p:val>
                                            <p:strVal val="#ppt_h"/>
                                          </p:val>
                                        </p:tav>
                                      </p:tavLst>
                                    </p:anim>
                                    <p:anim calcmode="lin" valueType="num">
                                      <p:cBhvr>
                                        <p:cTn id="9" dur="1000" fill="hold"/>
                                        <p:tgtEl>
                                          <p:spTgt spid="4311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11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7620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600">
                <a:latin typeface="Tahoma" pitchFamily="34" charset="0"/>
              </a:rPr>
              <a:t>7.22. Control de las características mecánicas de los motores de inducción mediante el diseño del rotor I</a:t>
            </a:r>
            <a:endParaRPr lang="es-ES_tradnl" altLang="es-ES" sz="3600" b="0">
              <a:latin typeface="Tahoma" pitchFamily="34" charset="0"/>
            </a:endParaRPr>
          </a:p>
        </p:txBody>
      </p:sp>
      <p:grpSp>
        <p:nvGrpSpPr>
          <p:cNvPr id="432131" name="Group 3"/>
          <p:cNvGrpSpPr>
            <a:grpSpLocks/>
          </p:cNvGrpSpPr>
          <p:nvPr/>
        </p:nvGrpSpPr>
        <p:grpSpPr bwMode="auto">
          <a:xfrm>
            <a:off x="290264" y="2204864"/>
            <a:ext cx="4495800" cy="3403600"/>
            <a:chOff x="2784" y="2464"/>
            <a:chExt cx="2832" cy="1687"/>
          </a:xfrm>
        </p:grpSpPr>
        <p:grpSp>
          <p:nvGrpSpPr>
            <p:cNvPr id="432132" name="Group 4"/>
            <p:cNvGrpSpPr>
              <a:grpSpLocks/>
            </p:cNvGrpSpPr>
            <p:nvPr/>
          </p:nvGrpSpPr>
          <p:grpSpPr bwMode="auto">
            <a:xfrm>
              <a:off x="3120" y="2490"/>
              <a:ext cx="2496" cy="1542"/>
              <a:chOff x="3120" y="1968"/>
              <a:chExt cx="2496" cy="1400"/>
            </a:xfrm>
          </p:grpSpPr>
          <p:grpSp>
            <p:nvGrpSpPr>
              <p:cNvPr id="432133" name="Group 5"/>
              <p:cNvGrpSpPr>
                <a:grpSpLocks/>
              </p:cNvGrpSpPr>
              <p:nvPr/>
            </p:nvGrpSpPr>
            <p:grpSpPr bwMode="auto">
              <a:xfrm>
                <a:off x="3120" y="1968"/>
                <a:ext cx="2496" cy="1400"/>
                <a:chOff x="3120" y="1968"/>
                <a:chExt cx="2496" cy="1400"/>
              </a:xfrm>
            </p:grpSpPr>
            <p:pic>
              <p:nvPicPr>
                <p:cNvPr id="432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064"/>
                  <a:ext cx="2208" cy="12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2135" name="Line 7"/>
                <p:cNvSpPr>
                  <a:spLocks noChangeShapeType="1"/>
                </p:cNvSpPr>
                <p:nvPr/>
              </p:nvSpPr>
              <p:spPr bwMode="auto">
                <a:xfrm>
                  <a:off x="3120" y="3360"/>
                  <a:ext cx="2496"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2136" name="Line 8"/>
                <p:cNvSpPr>
                  <a:spLocks noChangeShapeType="1"/>
                </p:cNvSpPr>
                <p:nvPr/>
              </p:nvSpPr>
              <p:spPr bwMode="auto">
                <a:xfrm rot="-5400000">
                  <a:off x="2424" y="2664"/>
                  <a:ext cx="1392"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2137" name="Line 9"/>
                <p:cNvSpPr>
                  <a:spLocks noChangeShapeType="1"/>
                </p:cNvSpPr>
                <p:nvPr/>
              </p:nvSpPr>
              <p:spPr bwMode="auto">
                <a:xfrm>
                  <a:off x="4776" y="2152"/>
                  <a:ext cx="0" cy="120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2138" name="Line 10"/>
                <p:cNvSpPr>
                  <a:spLocks noChangeShapeType="1"/>
                </p:cNvSpPr>
                <p:nvPr/>
              </p:nvSpPr>
              <p:spPr bwMode="auto">
                <a:xfrm>
                  <a:off x="4480" y="2128"/>
                  <a:ext cx="0" cy="1232"/>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2139" name="Line 11"/>
                <p:cNvSpPr>
                  <a:spLocks noChangeShapeType="1"/>
                </p:cNvSpPr>
                <p:nvPr/>
              </p:nvSpPr>
              <p:spPr bwMode="auto">
                <a:xfrm>
                  <a:off x="4056" y="2136"/>
                  <a:ext cx="0" cy="1232"/>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
            <p:nvSpPr>
              <p:cNvPr id="432140" name="Oval 12"/>
              <p:cNvSpPr>
                <a:spLocks noChangeArrowheads="1"/>
              </p:cNvSpPr>
              <p:nvPr/>
            </p:nvSpPr>
            <p:spPr bwMode="auto">
              <a:xfrm>
                <a:off x="4752" y="2124"/>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32141" name="Oval 13"/>
              <p:cNvSpPr>
                <a:spLocks noChangeArrowheads="1"/>
              </p:cNvSpPr>
              <p:nvPr/>
            </p:nvSpPr>
            <p:spPr bwMode="auto">
              <a:xfrm>
                <a:off x="4452" y="211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32142" name="Oval 14"/>
              <p:cNvSpPr>
                <a:spLocks noChangeArrowheads="1"/>
              </p:cNvSpPr>
              <p:nvPr/>
            </p:nvSpPr>
            <p:spPr bwMode="auto">
              <a:xfrm>
                <a:off x="4032" y="211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grpSp>
        <p:sp>
          <p:nvSpPr>
            <p:cNvPr id="432143" name="AutoShape 15"/>
            <p:cNvSpPr>
              <a:spLocks noChangeArrowheads="1"/>
            </p:cNvSpPr>
            <p:nvPr/>
          </p:nvSpPr>
          <p:spPr bwMode="auto">
            <a:xfrm>
              <a:off x="3264" y="2496"/>
              <a:ext cx="528" cy="144"/>
            </a:xfrm>
            <a:prstGeom prst="leftArrow">
              <a:avLst>
                <a:gd name="adj1" fmla="val 50000"/>
                <a:gd name="adj2" fmla="val 91667"/>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2144" name="Text Box 16"/>
            <p:cNvSpPr txBox="1">
              <a:spLocks noChangeArrowheads="1"/>
            </p:cNvSpPr>
            <p:nvPr/>
          </p:nvSpPr>
          <p:spPr bwMode="auto">
            <a:xfrm>
              <a:off x="3792" y="2464"/>
              <a:ext cx="1824" cy="151"/>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a:solidFill>
                    <a:schemeClr val="accent2"/>
                  </a:solidFill>
                  <a:effectLst>
                    <a:outerShdw blurRad="38100" dist="38100" dir="2700000" algn="tl">
                      <a:srgbClr val="000000"/>
                    </a:outerShdw>
                  </a:effectLst>
                </a:rPr>
                <a:t>Resistencia rotórica creciente</a:t>
              </a:r>
              <a:endParaRPr lang="es-ES_tradnl" altLang="es-ES" sz="3900" b="0" i="1">
                <a:effectLst>
                  <a:outerShdw blurRad="38100" dist="38100" dir="2700000" algn="tl">
                    <a:srgbClr val="000000"/>
                  </a:outerShdw>
                </a:effectLst>
                <a:latin typeface="Arial" charset="0"/>
              </a:endParaRPr>
            </a:p>
          </p:txBody>
        </p:sp>
        <p:sp>
          <p:nvSpPr>
            <p:cNvPr id="432145" name="Text Box 17"/>
            <p:cNvSpPr txBox="1">
              <a:spLocks noChangeArrowheads="1"/>
            </p:cNvSpPr>
            <p:nvPr/>
          </p:nvSpPr>
          <p:spPr bwMode="auto">
            <a:xfrm>
              <a:off x="4656" y="3984"/>
              <a:ext cx="528" cy="167"/>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chemeClr val="hlink"/>
                  </a:solidFill>
                  <a:effectLst>
                    <a:outerShdw blurRad="38100" dist="38100" dir="2700000" algn="tl">
                      <a:srgbClr val="000000"/>
                    </a:outerShdw>
                  </a:effectLst>
                </a:rPr>
                <a:t>S</a:t>
              </a:r>
              <a:r>
                <a:rPr lang="es-ES_tradnl" altLang="es-ES" sz="1600" baseline="-25000">
                  <a:solidFill>
                    <a:schemeClr val="hlink"/>
                  </a:solidFill>
                  <a:effectLst>
                    <a:outerShdw blurRad="38100" dist="38100" dir="2700000" algn="tl">
                      <a:srgbClr val="000000"/>
                    </a:outerShdw>
                  </a:effectLst>
                </a:rPr>
                <a:t>TMAX1</a:t>
              </a:r>
            </a:p>
          </p:txBody>
        </p:sp>
        <p:sp>
          <p:nvSpPr>
            <p:cNvPr id="432146" name="Text Box 18"/>
            <p:cNvSpPr txBox="1">
              <a:spLocks noChangeArrowheads="1"/>
            </p:cNvSpPr>
            <p:nvPr/>
          </p:nvSpPr>
          <p:spPr bwMode="auto">
            <a:xfrm>
              <a:off x="4224" y="3984"/>
              <a:ext cx="528" cy="167"/>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rgbClr val="66FF33"/>
                  </a:solidFill>
                  <a:effectLst>
                    <a:outerShdw blurRad="38100" dist="38100" dir="2700000" algn="tl">
                      <a:srgbClr val="000000"/>
                    </a:outerShdw>
                  </a:effectLst>
                </a:rPr>
                <a:t>S</a:t>
              </a:r>
              <a:r>
                <a:rPr lang="es-ES_tradnl" altLang="es-ES" sz="1600" baseline="-25000">
                  <a:solidFill>
                    <a:srgbClr val="66FF33"/>
                  </a:solidFill>
                  <a:effectLst>
                    <a:outerShdw blurRad="38100" dist="38100" dir="2700000" algn="tl">
                      <a:srgbClr val="000000"/>
                    </a:outerShdw>
                  </a:effectLst>
                </a:rPr>
                <a:t>TMAX2</a:t>
              </a:r>
            </a:p>
          </p:txBody>
        </p:sp>
        <p:sp>
          <p:nvSpPr>
            <p:cNvPr id="432147" name="Text Box 19"/>
            <p:cNvSpPr txBox="1">
              <a:spLocks noChangeArrowheads="1"/>
            </p:cNvSpPr>
            <p:nvPr/>
          </p:nvSpPr>
          <p:spPr bwMode="auto">
            <a:xfrm>
              <a:off x="3792" y="3984"/>
              <a:ext cx="528" cy="167"/>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solidFill>
                    <a:srgbClr val="FF9933"/>
                  </a:solidFill>
                  <a:effectLst>
                    <a:outerShdw blurRad="38100" dist="38100" dir="2700000" algn="tl">
                      <a:srgbClr val="000000"/>
                    </a:outerShdw>
                  </a:effectLst>
                </a:rPr>
                <a:t>S</a:t>
              </a:r>
              <a:r>
                <a:rPr lang="es-ES_tradnl" altLang="es-ES" sz="1600" baseline="-25000">
                  <a:solidFill>
                    <a:srgbClr val="FF9933"/>
                  </a:solidFill>
                  <a:effectLst>
                    <a:outerShdw blurRad="38100" dist="38100" dir="2700000" algn="tl">
                      <a:srgbClr val="000000"/>
                    </a:outerShdw>
                  </a:effectLst>
                </a:rPr>
                <a:t>TMAX3</a:t>
              </a:r>
            </a:p>
          </p:txBody>
        </p:sp>
        <p:sp>
          <p:nvSpPr>
            <p:cNvPr id="432148" name="Text Box 20"/>
            <p:cNvSpPr txBox="1">
              <a:spLocks noChangeArrowheads="1"/>
            </p:cNvSpPr>
            <p:nvPr/>
          </p:nvSpPr>
          <p:spPr bwMode="auto">
            <a:xfrm>
              <a:off x="2784" y="2572"/>
              <a:ext cx="528" cy="167"/>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Par</a:t>
              </a:r>
            </a:p>
          </p:txBody>
        </p:sp>
        <p:sp>
          <p:nvSpPr>
            <p:cNvPr id="432149" name="Text Box 21"/>
            <p:cNvSpPr txBox="1">
              <a:spLocks noChangeArrowheads="1"/>
            </p:cNvSpPr>
            <p:nvPr/>
          </p:nvSpPr>
          <p:spPr bwMode="auto">
            <a:xfrm>
              <a:off x="5328" y="3820"/>
              <a:ext cx="240" cy="167"/>
            </a:xfrm>
            <a:prstGeom prst="rect">
              <a:avLst/>
            </a:prstGeom>
            <a:noFill/>
            <a:ln>
              <a:noFill/>
            </a:ln>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1600">
                  <a:effectLst>
                    <a:outerShdw blurRad="38100" dist="38100" dir="2700000" algn="tl">
                      <a:srgbClr val="000000"/>
                    </a:outerShdw>
                  </a:effectLst>
                </a:rPr>
                <a:t>S</a:t>
              </a:r>
            </a:p>
          </p:txBody>
        </p:sp>
      </p:grpSp>
      <p:sp>
        <p:nvSpPr>
          <p:cNvPr id="432154" name="Text Box 26"/>
          <p:cNvSpPr txBox="1">
            <a:spLocks noChangeArrowheads="1"/>
          </p:cNvSpPr>
          <p:nvPr/>
        </p:nvSpPr>
        <p:spPr bwMode="auto">
          <a:xfrm>
            <a:off x="823664" y="5805314"/>
            <a:ext cx="3810000" cy="641350"/>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sz="1800" dirty="0">
                <a:effectLst>
                  <a:outerShdw blurRad="38100" dist="38100" dir="2700000" algn="tl">
                    <a:srgbClr val="000000"/>
                  </a:outerShdw>
                </a:effectLst>
              </a:rPr>
              <a:t>EL RENDIMIENTO DEL MOTOR ES </a:t>
            </a:r>
            <a:r>
              <a:rPr lang="es-ES_tradnl" altLang="es-ES" sz="1800" dirty="0" smtClean="0">
                <a:effectLst>
                  <a:outerShdw blurRad="38100" dist="38100" dir="2700000" algn="tl">
                    <a:srgbClr val="000000"/>
                  </a:outerShdw>
                </a:effectLst>
              </a:rPr>
              <a:t>MÁS </a:t>
            </a:r>
            <a:r>
              <a:rPr lang="es-ES_tradnl" altLang="es-ES" sz="1800" dirty="0" smtClean="0">
                <a:effectLst>
                  <a:outerShdw blurRad="38100" dist="38100" dir="2700000" algn="tl">
                    <a:srgbClr val="000000"/>
                  </a:outerShdw>
                </a:effectLst>
              </a:rPr>
              <a:t>BAJO</a:t>
            </a:r>
            <a:endParaRPr lang="es-ES" altLang="es-ES" sz="1600" dirty="0">
              <a:effectLst>
                <a:outerShdw blurRad="38100" dist="38100" dir="2700000" algn="tl">
                  <a:srgbClr val="000000"/>
                </a:outerShdw>
              </a:effectLst>
            </a:endParaRPr>
          </a:p>
        </p:txBody>
      </p:sp>
      <p:sp>
        <p:nvSpPr>
          <p:cNvPr id="432155" name="AutoShape 27"/>
          <p:cNvSpPr>
            <a:spLocks noChangeArrowheads="1"/>
          </p:cNvSpPr>
          <p:nvPr/>
        </p:nvSpPr>
        <p:spPr bwMode="auto">
          <a:xfrm>
            <a:off x="6542856" y="3093864"/>
            <a:ext cx="530696" cy="533400"/>
          </a:xfrm>
          <a:prstGeom prst="downArrow">
            <a:avLst>
              <a:gd name="adj1" fmla="val 50000"/>
              <a:gd name="adj2" fmla="val 3500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32150" name="Text Box 22"/>
          <p:cNvSpPr txBox="1">
            <a:spLocks noChangeArrowheads="1"/>
          </p:cNvSpPr>
          <p:nvPr/>
        </p:nvSpPr>
        <p:spPr bwMode="auto">
          <a:xfrm>
            <a:off x="4938464" y="2408064"/>
            <a:ext cx="3810000" cy="8255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Si la resistencia rotórica es elevada el par de arranque del motor también lo es</a:t>
            </a:r>
            <a:endParaRPr lang="es-ES" altLang="es-ES" sz="1600">
              <a:effectLst>
                <a:outerShdw blurRad="38100" dist="38100" dir="2700000" algn="tl">
                  <a:srgbClr val="000000"/>
                </a:outerShdw>
              </a:effectLst>
            </a:endParaRPr>
          </a:p>
        </p:txBody>
      </p:sp>
      <p:sp>
        <p:nvSpPr>
          <p:cNvPr id="432156" name="AutoShape 28"/>
          <p:cNvSpPr>
            <a:spLocks noChangeArrowheads="1"/>
          </p:cNvSpPr>
          <p:nvPr/>
        </p:nvSpPr>
        <p:spPr bwMode="auto">
          <a:xfrm>
            <a:off x="6542856" y="4313064"/>
            <a:ext cx="602704" cy="525462"/>
          </a:xfrm>
          <a:prstGeom prst="downArrow">
            <a:avLst>
              <a:gd name="adj1" fmla="val 50000"/>
              <a:gd name="adj2" fmla="val 3500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32151" name="Text Box 23"/>
          <p:cNvSpPr txBox="1">
            <a:spLocks noChangeArrowheads="1"/>
          </p:cNvSpPr>
          <p:nvPr/>
        </p:nvSpPr>
        <p:spPr bwMode="auto">
          <a:xfrm>
            <a:off x="4938464" y="3627264"/>
            <a:ext cx="3810000" cy="82550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Si la resistencia rotórica es elevada el par máximo del motor aparece con deslizamiento elevado</a:t>
            </a:r>
            <a:endParaRPr lang="es-ES" altLang="es-ES" sz="1600">
              <a:effectLst>
                <a:outerShdw blurRad="38100" dist="38100" dir="2700000" algn="tl">
                  <a:srgbClr val="000000"/>
                </a:outerShdw>
              </a:effectLst>
            </a:endParaRPr>
          </a:p>
        </p:txBody>
      </p:sp>
      <p:grpSp>
        <p:nvGrpSpPr>
          <p:cNvPr id="432160" name="Group 32"/>
          <p:cNvGrpSpPr>
            <a:grpSpLocks/>
          </p:cNvGrpSpPr>
          <p:nvPr/>
        </p:nvGrpSpPr>
        <p:grpSpPr bwMode="auto">
          <a:xfrm>
            <a:off x="4938464" y="4875039"/>
            <a:ext cx="3810000" cy="1495425"/>
            <a:chOff x="3168" y="3090"/>
            <a:chExt cx="2400" cy="942"/>
          </a:xfrm>
        </p:grpSpPr>
        <p:pic>
          <p:nvPicPr>
            <p:cNvPr id="432152"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 y="3767"/>
              <a:ext cx="1111" cy="2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2157" name="AutoShape 29"/>
            <p:cNvSpPr>
              <a:spLocks noChangeArrowheads="1"/>
            </p:cNvSpPr>
            <p:nvPr/>
          </p:nvSpPr>
          <p:spPr bwMode="auto">
            <a:xfrm>
              <a:off x="4150" y="3408"/>
              <a:ext cx="425" cy="314"/>
            </a:xfrm>
            <a:prstGeom prst="downArrow">
              <a:avLst>
                <a:gd name="adj1" fmla="val 50000"/>
                <a:gd name="adj2" fmla="val 3500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32153" name="Text Box 25"/>
            <p:cNvSpPr txBox="1">
              <a:spLocks noChangeArrowheads="1"/>
            </p:cNvSpPr>
            <p:nvPr/>
          </p:nvSpPr>
          <p:spPr bwMode="auto">
            <a:xfrm>
              <a:off x="3168" y="3090"/>
              <a:ext cx="2400" cy="366"/>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Si el deslizamiento es elevado la potencia mecánica interna es baja</a:t>
              </a:r>
              <a:endParaRPr lang="es-ES" altLang="es-ES" sz="1600">
                <a:effectLst>
                  <a:outerShdw blurRad="38100" dist="38100" dir="2700000" algn="tl">
                    <a:srgbClr val="000000"/>
                  </a:outerShdw>
                </a:effectLst>
              </a:endParaRPr>
            </a:p>
          </p:txBody>
        </p:sp>
      </p:grpSp>
      <p:sp>
        <p:nvSpPr>
          <p:cNvPr id="432158" name="AutoShape 30"/>
          <p:cNvSpPr>
            <a:spLocks noChangeArrowheads="1"/>
          </p:cNvSpPr>
          <p:nvPr/>
        </p:nvSpPr>
        <p:spPr bwMode="auto">
          <a:xfrm rot="-16200000">
            <a:off x="4952751" y="5604049"/>
            <a:ext cx="504825" cy="990600"/>
          </a:xfrm>
          <a:prstGeom prst="downArrow">
            <a:avLst>
              <a:gd name="adj1" fmla="val 50000"/>
              <a:gd name="adj2" fmla="val 6500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32150"/>
                                        </p:tgtEl>
                                        <p:attrNameLst>
                                          <p:attrName>style.visibility</p:attrName>
                                        </p:attrNameLst>
                                      </p:cBhvr>
                                      <p:to>
                                        <p:strVal val="visible"/>
                                      </p:to>
                                    </p:set>
                                    <p:anim calcmode="lin" valueType="num">
                                      <p:cBhvr>
                                        <p:cTn id="7" dur="500" fill="hold"/>
                                        <p:tgtEl>
                                          <p:spTgt spid="432150"/>
                                        </p:tgtEl>
                                        <p:attrNameLst>
                                          <p:attrName>ppt_w</p:attrName>
                                        </p:attrNameLst>
                                      </p:cBhvr>
                                      <p:tavLst>
                                        <p:tav tm="0">
                                          <p:val>
                                            <p:fltVal val="0"/>
                                          </p:val>
                                        </p:tav>
                                        <p:tav tm="100000">
                                          <p:val>
                                            <p:strVal val="#ppt_w"/>
                                          </p:val>
                                        </p:tav>
                                      </p:tavLst>
                                    </p:anim>
                                    <p:anim calcmode="lin" valueType="num">
                                      <p:cBhvr>
                                        <p:cTn id="8" dur="500" fill="hold"/>
                                        <p:tgtEl>
                                          <p:spTgt spid="432150"/>
                                        </p:tgtEl>
                                        <p:attrNameLst>
                                          <p:attrName>ppt_h</p:attrName>
                                        </p:attrNameLst>
                                      </p:cBhvr>
                                      <p:tavLst>
                                        <p:tav tm="0">
                                          <p:val>
                                            <p:fltVal val="0"/>
                                          </p:val>
                                        </p:tav>
                                        <p:tav tm="100000">
                                          <p:val>
                                            <p:strVal val="#ppt_h"/>
                                          </p:val>
                                        </p:tav>
                                      </p:tavLst>
                                    </p:anim>
                                    <p:anim calcmode="lin" valueType="num">
                                      <p:cBhvr>
                                        <p:cTn id="9" dur="500" fill="hold"/>
                                        <p:tgtEl>
                                          <p:spTgt spid="432150"/>
                                        </p:tgtEl>
                                        <p:attrNameLst>
                                          <p:attrName>ppt_x</p:attrName>
                                        </p:attrNameLst>
                                      </p:cBhvr>
                                      <p:tavLst>
                                        <p:tav tm="0">
                                          <p:val>
                                            <p:fltVal val="0.5"/>
                                          </p:val>
                                        </p:tav>
                                        <p:tav tm="100000">
                                          <p:val>
                                            <p:strVal val="#ppt_x"/>
                                          </p:val>
                                        </p:tav>
                                      </p:tavLst>
                                    </p:anim>
                                    <p:anim calcmode="lin" valueType="num">
                                      <p:cBhvr>
                                        <p:cTn id="10" dur="500" fill="hold"/>
                                        <p:tgtEl>
                                          <p:spTgt spid="43215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32155"/>
                                        </p:tgtEl>
                                        <p:attrNameLst>
                                          <p:attrName>style.visibility</p:attrName>
                                        </p:attrNameLst>
                                      </p:cBhvr>
                                      <p:to>
                                        <p:strVal val="visible"/>
                                      </p:to>
                                    </p:set>
                                    <p:anim calcmode="lin" valueType="num">
                                      <p:cBhvr>
                                        <p:cTn id="15" dur="500" fill="hold"/>
                                        <p:tgtEl>
                                          <p:spTgt spid="432155"/>
                                        </p:tgtEl>
                                        <p:attrNameLst>
                                          <p:attrName>ppt_w</p:attrName>
                                        </p:attrNameLst>
                                      </p:cBhvr>
                                      <p:tavLst>
                                        <p:tav tm="0">
                                          <p:val>
                                            <p:fltVal val="0"/>
                                          </p:val>
                                        </p:tav>
                                        <p:tav tm="100000">
                                          <p:val>
                                            <p:strVal val="#ppt_w"/>
                                          </p:val>
                                        </p:tav>
                                      </p:tavLst>
                                    </p:anim>
                                    <p:anim calcmode="lin" valueType="num">
                                      <p:cBhvr>
                                        <p:cTn id="16" dur="500" fill="hold"/>
                                        <p:tgtEl>
                                          <p:spTgt spid="432155"/>
                                        </p:tgtEl>
                                        <p:attrNameLst>
                                          <p:attrName>ppt_h</p:attrName>
                                        </p:attrNameLst>
                                      </p:cBhvr>
                                      <p:tavLst>
                                        <p:tav tm="0">
                                          <p:val>
                                            <p:fltVal val="0"/>
                                          </p:val>
                                        </p:tav>
                                        <p:tav tm="100000">
                                          <p:val>
                                            <p:strVal val="#ppt_h"/>
                                          </p:val>
                                        </p:tav>
                                      </p:tavLst>
                                    </p:anim>
                                    <p:anim calcmode="lin" valueType="num">
                                      <p:cBhvr>
                                        <p:cTn id="17" dur="500" fill="hold"/>
                                        <p:tgtEl>
                                          <p:spTgt spid="432155"/>
                                        </p:tgtEl>
                                        <p:attrNameLst>
                                          <p:attrName>ppt_x</p:attrName>
                                        </p:attrNameLst>
                                      </p:cBhvr>
                                      <p:tavLst>
                                        <p:tav tm="0">
                                          <p:val>
                                            <p:fltVal val="0.5"/>
                                          </p:val>
                                        </p:tav>
                                        <p:tav tm="100000">
                                          <p:val>
                                            <p:strVal val="#ppt_x"/>
                                          </p:val>
                                        </p:tav>
                                      </p:tavLst>
                                    </p:anim>
                                    <p:anim calcmode="lin" valueType="num">
                                      <p:cBhvr>
                                        <p:cTn id="18" dur="500" fill="hold"/>
                                        <p:tgtEl>
                                          <p:spTgt spid="43215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32151"/>
                                        </p:tgtEl>
                                        <p:attrNameLst>
                                          <p:attrName>style.visibility</p:attrName>
                                        </p:attrNameLst>
                                      </p:cBhvr>
                                      <p:to>
                                        <p:strVal val="visible"/>
                                      </p:to>
                                    </p:set>
                                    <p:anim calcmode="lin" valueType="num">
                                      <p:cBhvr>
                                        <p:cTn id="22" dur="500" fill="hold"/>
                                        <p:tgtEl>
                                          <p:spTgt spid="432151"/>
                                        </p:tgtEl>
                                        <p:attrNameLst>
                                          <p:attrName>ppt_w</p:attrName>
                                        </p:attrNameLst>
                                      </p:cBhvr>
                                      <p:tavLst>
                                        <p:tav tm="0">
                                          <p:val>
                                            <p:fltVal val="0"/>
                                          </p:val>
                                        </p:tav>
                                        <p:tav tm="100000">
                                          <p:val>
                                            <p:strVal val="#ppt_w"/>
                                          </p:val>
                                        </p:tav>
                                      </p:tavLst>
                                    </p:anim>
                                    <p:anim calcmode="lin" valueType="num">
                                      <p:cBhvr>
                                        <p:cTn id="23" dur="500" fill="hold"/>
                                        <p:tgtEl>
                                          <p:spTgt spid="432151"/>
                                        </p:tgtEl>
                                        <p:attrNameLst>
                                          <p:attrName>ppt_h</p:attrName>
                                        </p:attrNameLst>
                                      </p:cBhvr>
                                      <p:tavLst>
                                        <p:tav tm="0">
                                          <p:val>
                                            <p:fltVal val="0"/>
                                          </p:val>
                                        </p:tav>
                                        <p:tav tm="100000">
                                          <p:val>
                                            <p:strVal val="#ppt_h"/>
                                          </p:val>
                                        </p:tav>
                                      </p:tavLst>
                                    </p:anim>
                                    <p:anim calcmode="lin" valueType="num">
                                      <p:cBhvr>
                                        <p:cTn id="24" dur="500" fill="hold"/>
                                        <p:tgtEl>
                                          <p:spTgt spid="432151"/>
                                        </p:tgtEl>
                                        <p:attrNameLst>
                                          <p:attrName>ppt_x</p:attrName>
                                        </p:attrNameLst>
                                      </p:cBhvr>
                                      <p:tavLst>
                                        <p:tav tm="0">
                                          <p:val>
                                            <p:fltVal val="0.5"/>
                                          </p:val>
                                        </p:tav>
                                        <p:tav tm="100000">
                                          <p:val>
                                            <p:strVal val="#ppt_x"/>
                                          </p:val>
                                        </p:tav>
                                      </p:tavLst>
                                    </p:anim>
                                    <p:anim calcmode="lin" valueType="num">
                                      <p:cBhvr>
                                        <p:cTn id="25" dur="500" fill="hold"/>
                                        <p:tgtEl>
                                          <p:spTgt spid="432151"/>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432156"/>
                                        </p:tgtEl>
                                        <p:attrNameLst>
                                          <p:attrName>style.visibility</p:attrName>
                                        </p:attrNameLst>
                                      </p:cBhvr>
                                      <p:to>
                                        <p:strVal val="visible"/>
                                      </p:to>
                                    </p:set>
                                    <p:anim calcmode="lin" valueType="num">
                                      <p:cBhvr>
                                        <p:cTn id="30" dur="500" fill="hold"/>
                                        <p:tgtEl>
                                          <p:spTgt spid="432156"/>
                                        </p:tgtEl>
                                        <p:attrNameLst>
                                          <p:attrName>ppt_w</p:attrName>
                                        </p:attrNameLst>
                                      </p:cBhvr>
                                      <p:tavLst>
                                        <p:tav tm="0">
                                          <p:val>
                                            <p:fltVal val="0"/>
                                          </p:val>
                                        </p:tav>
                                        <p:tav tm="100000">
                                          <p:val>
                                            <p:strVal val="#ppt_w"/>
                                          </p:val>
                                        </p:tav>
                                      </p:tavLst>
                                    </p:anim>
                                    <p:anim calcmode="lin" valueType="num">
                                      <p:cBhvr>
                                        <p:cTn id="31" dur="500" fill="hold"/>
                                        <p:tgtEl>
                                          <p:spTgt spid="432156"/>
                                        </p:tgtEl>
                                        <p:attrNameLst>
                                          <p:attrName>ppt_h</p:attrName>
                                        </p:attrNameLst>
                                      </p:cBhvr>
                                      <p:tavLst>
                                        <p:tav tm="0">
                                          <p:val>
                                            <p:fltVal val="0"/>
                                          </p:val>
                                        </p:tav>
                                        <p:tav tm="100000">
                                          <p:val>
                                            <p:strVal val="#ppt_h"/>
                                          </p:val>
                                        </p:tav>
                                      </p:tavLst>
                                    </p:anim>
                                    <p:anim calcmode="lin" valueType="num">
                                      <p:cBhvr>
                                        <p:cTn id="32" dur="500" fill="hold"/>
                                        <p:tgtEl>
                                          <p:spTgt spid="432156"/>
                                        </p:tgtEl>
                                        <p:attrNameLst>
                                          <p:attrName>ppt_x</p:attrName>
                                        </p:attrNameLst>
                                      </p:cBhvr>
                                      <p:tavLst>
                                        <p:tav tm="0">
                                          <p:val>
                                            <p:fltVal val="0.5"/>
                                          </p:val>
                                        </p:tav>
                                        <p:tav tm="100000">
                                          <p:val>
                                            <p:strVal val="#ppt_x"/>
                                          </p:val>
                                        </p:tav>
                                      </p:tavLst>
                                    </p:anim>
                                    <p:anim calcmode="lin" valueType="num">
                                      <p:cBhvr>
                                        <p:cTn id="33" dur="500" fill="hold"/>
                                        <p:tgtEl>
                                          <p:spTgt spid="432156"/>
                                        </p:tgtEl>
                                        <p:attrNameLst>
                                          <p:attrName>ppt_y</p:attrName>
                                        </p:attrNameLst>
                                      </p:cBhvr>
                                      <p:tavLst>
                                        <p:tav tm="0">
                                          <p:val>
                                            <p:fltVal val="0.5"/>
                                          </p:val>
                                        </p:tav>
                                        <p:tav tm="100000">
                                          <p:val>
                                            <p:strVal val="#ppt_y"/>
                                          </p:val>
                                        </p:tav>
                                      </p:tavLst>
                                    </p:anim>
                                  </p:childTnLst>
                                </p:cTn>
                              </p:par>
                            </p:childTnLst>
                          </p:cTn>
                        </p:par>
                        <p:par>
                          <p:cTn id="34" fill="hold" nodeType="afterGroup">
                            <p:stCondLst>
                              <p:cond delay="500"/>
                            </p:stCondLst>
                            <p:childTnLst>
                              <p:par>
                                <p:cTn id="35" presetID="23" presetClass="entr" presetSubtype="528" fill="hold" nodeType="afterEffect">
                                  <p:stCondLst>
                                    <p:cond delay="0"/>
                                  </p:stCondLst>
                                  <p:childTnLst>
                                    <p:set>
                                      <p:cBhvr>
                                        <p:cTn id="36" dur="1" fill="hold">
                                          <p:stCondLst>
                                            <p:cond delay="0"/>
                                          </p:stCondLst>
                                        </p:cTn>
                                        <p:tgtEl>
                                          <p:spTgt spid="432160"/>
                                        </p:tgtEl>
                                        <p:attrNameLst>
                                          <p:attrName>style.visibility</p:attrName>
                                        </p:attrNameLst>
                                      </p:cBhvr>
                                      <p:to>
                                        <p:strVal val="visible"/>
                                      </p:to>
                                    </p:set>
                                    <p:anim calcmode="lin" valueType="num">
                                      <p:cBhvr>
                                        <p:cTn id="37" dur="500" fill="hold"/>
                                        <p:tgtEl>
                                          <p:spTgt spid="432160"/>
                                        </p:tgtEl>
                                        <p:attrNameLst>
                                          <p:attrName>ppt_w</p:attrName>
                                        </p:attrNameLst>
                                      </p:cBhvr>
                                      <p:tavLst>
                                        <p:tav tm="0">
                                          <p:val>
                                            <p:fltVal val="0"/>
                                          </p:val>
                                        </p:tav>
                                        <p:tav tm="100000">
                                          <p:val>
                                            <p:strVal val="#ppt_w"/>
                                          </p:val>
                                        </p:tav>
                                      </p:tavLst>
                                    </p:anim>
                                    <p:anim calcmode="lin" valueType="num">
                                      <p:cBhvr>
                                        <p:cTn id="38" dur="500" fill="hold"/>
                                        <p:tgtEl>
                                          <p:spTgt spid="432160"/>
                                        </p:tgtEl>
                                        <p:attrNameLst>
                                          <p:attrName>ppt_h</p:attrName>
                                        </p:attrNameLst>
                                      </p:cBhvr>
                                      <p:tavLst>
                                        <p:tav tm="0">
                                          <p:val>
                                            <p:fltVal val="0"/>
                                          </p:val>
                                        </p:tav>
                                        <p:tav tm="100000">
                                          <p:val>
                                            <p:strVal val="#ppt_h"/>
                                          </p:val>
                                        </p:tav>
                                      </p:tavLst>
                                    </p:anim>
                                    <p:anim calcmode="lin" valueType="num">
                                      <p:cBhvr>
                                        <p:cTn id="39" dur="500" fill="hold"/>
                                        <p:tgtEl>
                                          <p:spTgt spid="432160"/>
                                        </p:tgtEl>
                                        <p:attrNameLst>
                                          <p:attrName>ppt_x</p:attrName>
                                        </p:attrNameLst>
                                      </p:cBhvr>
                                      <p:tavLst>
                                        <p:tav tm="0">
                                          <p:val>
                                            <p:fltVal val="0.5"/>
                                          </p:val>
                                        </p:tav>
                                        <p:tav tm="100000">
                                          <p:val>
                                            <p:strVal val="#ppt_x"/>
                                          </p:val>
                                        </p:tav>
                                      </p:tavLst>
                                    </p:anim>
                                    <p:anim calcmode="lin" valueType="num">
                                      <p:cBhvr>
                                        <p:cTn id="40" dur="500" fill="hold"/>
                                        <p:tgtEl>
                                          <p:spTgt spid="432160"/>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32158"/>
                                        </p:tgtEl>
                                        <p:attrNameLst>
                                          <p:attrName>style.visibility</p:attrName>
                                        </p:attrNameLst>
                                      </p:cBhvr>
                                      <p:to>
                                        <p:strVal val="visible"/>
                                      </p:to>
                                    </p:set>
                                    <p:anim calcmode="lin" valueType="num">
                                      <p:cBhvr>
                                        <p:cTn id="45" dur="500" fill="hold"/>
                                        <p:tgtEl>
                                          <p:spTgt spid="432158"/>
                                        </p:tgtEl>
                                        <p:attrNameLst>
                                          <p:attrName>ppt_w</p:attrName>
                                        </p:attrNameLst>
                                      </p:cBhvr>
                                      <p:tavLst>
                                        <p:tav tm="0">
                                          <p:val>
                                            <p:fltVal val="0"/>
                                          </p:val>
                                        </p:tav>
                                        <p:tav tm="100000">
                                          <p:val>
                                            <p:strVal val="#ppt_w"/>
                                          </p:val>
                                        </p:tav>
                                      </p:tavLst>
                                    </p:anim>
                                    <p:anim calcmode="lin" valueType="num">
                                      <p:cBhvr>
                                        <p:cTn id="46" dur="500" fill="hold"/>
                                        <p:tgtEl>
                                          <p:spTgt spid="432158"/>
                                        </p:tgtEl>
                                        <p:attrNameLst>
                                          <p:attrName>ppt_h</p:attrName>
                                        </p:attrNameLst>
                                      </p:cBhvr>
                                      <p:tavLst>
                                        <p:tav tm="0">
                                          <p:val>
                                            <p:fltVal val="0"/>
                                          </p:val>
                                        </p:tav>
                                        <p:tav tm="100000">
                                          <p:val>
                                            <p:strVal val="#ppt_h"/>
                                          </p:val>
                                        </p:tav>
                                      </p:tavLst>
                                    </p:anim>
                                    <p:anim calcmode="lin" valueType="num">
                                      <p:cBhvr>
                                        <p:cTn id="47" dur="500" fill="hold"/>
                                        <p:tgtEl>
                                          <p:spTgt spid="432158"/>
                                        </p:tgtEl>
                                        <p:attrNameLst>
                                          <p:attrName>ppt_x</p:attrName>
                                        </p:attrNameLst>
                                      </p:cBhvr>
                                      <p:tavLst>
                                        <p:tav tm="0">
                                          <p:val>
                                            <p:fltVal val="0.5"/>
                                          </p:val>
                                        </p:tav>
                                        <p:tav tm="100000">
                                          <p:val>
                                            <p:strVal val="#ppt_x"/>
                                          </p:val>
                                        </p:tav>
                                      </p:tavLst>
                                    </p:anim>
                                    <p:anim calcmode="lin" valueType="num">
                                      <p:cBhvr>
                                        <p:cTn id="48" dur="500" fill="hold"/>
                                        <p:tgtEl>
                                          <p:spTgt spid="432158"/>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500"/>
                            </p:stCondLst>
                            <p:childTnLst>
                              <p:par>
                                <p:cTn id="50" presetID="19" presetClass="entr" presetSubtype="10" fill="hold" grpId="0" nodeType="afterEffect">
                                  <p:stCondLst>
                                    <p:cond delay="0"/>
                                  </p:stCondLst>
                                  <p:childTnLst>
                                    <p:set>
                                      <p:cBhvr>
                                        <p:cTn id="51" dur="1" fill="hold">
                                          <p:stCondLst>
                                            <p:cond delay="0"/>
                                          </p:stCondLst>
                                        </p:cTn>
                                        <p:tgtEl>
                                          <p:spTgt spid="432154"/>
                                        </p:tgtEl>
                                        <p:attrNameLst>
                                          <p:attrName>style.visibility</p:attrName>
                                        </p:attrNameLst>
                                      </p:cBhvr>
                                      <p:to>
                                        <p:strVal val="visible"/>
                                      </p:to>
                                    </p:set>
                                    <p:anim calcmode="lin" valueType="num">
                                      <p:cBhvr>
                                        <p:cTn id="52" dur="5000" fill="hold"/>
                                        <p:tgtEl>
                                          <p:spTgt spid="432154"/>
                                        </p:tgtEl>
                                        <p:attrNameLst>
                                          <p:attrName>ppt_w</p:attrName>
                                        </p:attrNameLst>
                                      </p:cBhvr>
                                      <p:tavLst>
                                        <p:tav tm="0" fmla="#ppt_w*sin(2.5*pi*$)">
                                          <p:val>
                                            <p:fltVal val="0"/>
                                          </p:val>
                                        </p:tav>
                                        <p:tav tm="100000">
                                          <p:val>
                                            <p:fltVal val="1"/>
                                          </p:val>
                                        </p:tav>
                                      </p:tavLst>
                                    </p:anim>
                                    <p:anim calcmode="lin" valueType="num">
                                      <p:cBhvr>
                                        <p:cTn id="53" dur="5000" fill="hold"/>
                                        <p:tgtEl>
                                          <p:spTgt spid="4321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54" grpId="0" animBg="1" autoUpdateAnimBg="0"/>
      <p:bldP spid="432155" grpId="0" animBg="1"/>
      <p:bldP spid="432150" grpId="0" animBg="1" autoUpdateAnimBg="0"/>
      <p:bldP spid="432156" grpId="0" animBg="1"/>
      <p:bldP spid="432151" grpId="0" animBg="1" autoUpdateAnimBg="0"/>
      <p:bldP spid="43215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7620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600">
                <a:latin typeface="Tahoma" pitchFamily="34" charset="0"/>
              </a:rPr>
              <a:t>7.22. Control de las características mecánicas de los motores de inducción mediante el diseño del rotor II</a:t>
            </a:r>
            <a:endParaRPr lang="es-ES_tradnl" altLang="es-ES" sz="3600" b="0">
              <a:latin typeface="Tahoma" pitchFamily="34" charset="0"/>
            </a:endParaRPr>
          </a:p>
        </p:txBody>
      </p:sp>
      <p:sp>
        <p:nvSpPr>
          <p:cNvPr id="435225" name="Text Box 25"/>
          <p:cNvSpPr txBox="1">
            <a:spLocks noChangeArrowheads="1"/>
          </p:cNvSpPr>
          <p:nvPr/>
        </p:nvSpPr>
        <p:spPr bwMode="auto">
          <a:xfrm>
            <a:off x="251520" y="3040658"/>
            <a:ext cx="1752600" cy="66992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Motor con  R</a:t>
            </a:r>
            <a:r>
              <a:rPr lang="es-ES_tradnl" altLang="es-ES" sz="1900" baseline="-25000">
                <a:effectLst>
                  <a:outerShdw blurRad="38100" dist="38100" dir="2700000" algn="tl">
                    <a:srgbClr val="000000"/>
                  </a:outerShdw>
                </a:effectLst>
              </a:rPr>
              <a:t>R</a:t>
            </a:r>
            <a:r>
              <a:rPr lang="es-ES_tradnl" altLang="es-ES" sz="1900">
                <a:effectLst>
                  <a:outerShdw blurRad="38100" dist="38100" dir="2700000" algn="tl">
                    <a:srgbClr val="000000"/>
                  </a:outerShdw>
                </a:effectLst>
              </a:rPr>
              <a:t>’ elevada</a:t>
            </a:r>
            <a:endParaRPr lang="es-ES" altLang="es-ES" sz="1900">
              <a:effectLst>
                <a:outerShdw blurRad="38100" dist="38100" dir="2700000" algn="tl">
                  <a:srgbClr val="000000"/>
                </a:outerShdw>
              </a:effectLst>
            </a:endParaRPr>
          </a:p>
        </p:txBody>
      </p:sp>
      <p:sp>
        <p:nvSpPr>
          <p:cNvPr id="435231" name="Text Box 31"/>
          <p:cNvSpPr txBox="1">
            <a:spLocks noChangeArrowheads="1"/>
          </p:cNvSpPr>
          <p:nvPr/>
        </p:nvSpPr>
        <p:spPr bwMode="auto">
          <a:xfrm>
            <a:off x="251520" y="4690070"/>
            <a:ext cx="1752600" cy="66992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Motor con  R</a:t>
            </a:r>
            <a:r>
              <a:rPr lang="es-ES_tradnl" altLang="es-ES" sz="1900" baseline="-25000">
                <a:effectLst>
                  <a:outerShdw blurRad="38100" dist="38100" dir="2700000" algn="tl">
                    <a:srgbClr val="000000"/>
                  </a:outerShdw>
                </a:effectLst>
              </a:rPr>
              <a:t>R</a:t>
            </a:r>
            <a:r>
              <a:rPr lang="es-ES_tradnl" altLang="es-ES" sz="1900">
                <a:effectLst>
                  <a:outerShdw blurRad="38100" dist="38100" dir="2700000" algn="tl">
                    <a:srgbClr val="000000"/>
                  </a:outerShdw>
                </a:effectLst>
              </a:rPr>
              <a:t>’ baja</a:t>
            </a:r>
            <a:endParaRPr lang="es-ES" altLang="es-ES" sz="1900">
              <a:effectLst>
                <a:outerShdw blurRad="38100" dist="38100" dir="2700000" algn="tl">
                  <a:srgbClr val="000000"/>
                </a:outerShdw>
              </a:effectLst>
            </a:endParaRPr>
          </a:p>
        </p:txBody>
      </p:sp>
      <p:grpSp>
        <p:nvGrpSpPr>
          <p:cNvPr id="435243" name="Group 43"/>
          <p:cNvGrpSpPr>
            <a:grpSpLocks/>
          </p:cNvGrpSpPr>
          <p:nvPr/>
        </p:nvGrpSpPr>
        <p:grpSpPr bwMode="auto">
          <a:xfrm>
            <a:off x="1927920" y="2735858"/>
            <a:ext cx="3048000" cy="1420812"/>
            <a:chOff x="1248" y="1697"/>
            <a:chExt cx="1920" cy="895"/>
          </a:xfrm>
        </p:grpSpPr>
        <p:sp>
          <p:nvSpPr>
            <p:cNvPr id="435227" name="Text Box 27"/>
            <p:cNvSpPr txBox="1">
              <a:spLocks noChangeArrowheads="1"/>
            </p:cNvSpPr>
            <p:nvPr/>
          </p:nvSpPr>
          <p:spPr bwMode="auto">
            <a:xfrm>
              <a:off x="1536" y="1793"/>
              <a:ext cx="1632" cy="221"/>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Buen par de arranque</a:t>
              </a:r>
              <a:endParaRPr lang="es-ES" altLang="es-ES" sz="1700">
                <a:effectLst>
                  <a:outerShdw blurRad="38100" dist="38100" dir="2700000" algn="tl">
                    <a:srgbClr val="000000"/>
                  </a:outerShdw>
                </a:effectLst>
              </a:endParaRPr>
            </a:p>
          </p:txBody>
        </p:sp>
        <p:sp>
          <p:nvSpPr>
            <p:cNvPr id="435232" name="Text Box 32"/>
            <p:cNvSpPr txBox="1">
              <a:spLocks noChangeArrowheads="1"/>
            </p:cNvSpPr>
            <p:nvPr/>
          </p:nvSpPr>
          <p:spPr bwMode="auto">
            <a:xfrm>
              <a:off x="1536" y="2177"/>
              <a:ext cx="1632" cy="221"/>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Bajo rendimiento</a:t>
              </a:r>
              <a:endParaRPr lang="es-ES" altLang="es-ES" sz="1700">
                <a:effectLst>
                  <a:outerShdw blurRad="38100" dist="38100" dir="2700000" algn="tl">
                    <a:srgbClr val="000000"/>
                  </a:outerShdw>
                </a:effectLst>
              </a:endParaRPr>
            </a:p>
          </p:txBody>
        </p:sp>
        <p:pic>
          <p:nvPicPr>
            <p:cNvPr id="43523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1697"/>
              <a:ext cx="644" cy="8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grpSp>
        <p:nvGrpSpPr>
          <p:cNvPr id="435244" name="Group 44"/>
          <p:cNvGrpSpPr>
            <a:grpSpLocks/>
          </p:cNvGrpSpPr>
          <p:nvPr/>
        </p:nvGrpSpPr>
        <p:grpSpPr bwMode="auto">
          <a:xfrm>
            <a:off x="1896170" y="4412258"/>
            <a:ext cx="3079750" cy="1420812"/>
            <a:chOff x="1228" y="2753"/>
            <a:chExt cx="1940" cy="895"/>
          </a:xfrm>
        </p:grpSpPr>
        <p:sp>
          <p:nvSpPr>
            <p:cNvPr id="435233" name="Text Box 33"/>
            <p:cNvSpPr txBox="1">
              <a:spLocks noChangeArrowheads="1"/>
            </p:cNvSpPr>
            <p:nvPr/>
          </p:nvSpPr>
          <p:spPr bwMode="auto">
            <a:xfrm>
              <a:off x="1536" y="2832"/>
              <a:ext cx="1632" cy="221"/>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Bajo par de arranque</a:t>
              </a:r>
              <a:endParaRPr lang="es-ES" altLang="es-ES" sz="1700">
                <a:effectLst>
                  <a:outerShdw blurRad="38100" dist="38100" dir="2700000" algn="tl">
                    <a:srgbClr val="000000"/>
                  </a:outerShdw>
                </a:effectLst>
              </a:endParaRPr>
            </a:p>
          </p:txBody>
        </p:sp>
        <p:sp>
          <p:nvSpPr>
            <p:cNvPr id="435234" name="Text Box 34"/>
            <p:cNvSpPr txBox="1">
              <a:spLocks noChangeArrowheads="1"/>
            </p:cNvSpPr>
            <p:nvPr/>
          </p:nvSpPr>
          <p:spPr bwMode="auto">
            <a:xfrm>
              <a:off x="1536" y="3216"/>
              <a:ext cx="1632" cy="221"/>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Buen rendimiento</a:t>
              </a:r>
              <a:endParaRPr lang="es-ES" altLang="es-ES" sz="1700">
                <a:effectLst>
                  <a:outerShdw blurRad="38100" dist="38100" dir="2700000" algn="tl">
                    <a:srgbClr val="000000"/>
                  </a:outerShdw>
                </a:effectLst>
              </a:endParaRPr>
            </a:p>
          </p:txBody>
        </p:sp>
        <p:pic>
          <p:nvPicPr>
            <p:cNvPr id="43523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 y="2753"/>
              <a:ext cx="644" cy="8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grpSp>
        <p:nvGrpSpPr>
          <p:cNvPr id="435245" name="Group 45"/>
          <p:cNvGrpSpPr>
            <a:grpSpLocks/>
          </p:cNvGrpSpPr>
          <p:nvPr/>
        </p:nvGrpSpPr>
        <p:grpSpPr bwMode="auto">
          <a:xfrm>
            <a:off x="3375720" y="2632670"/>
            <a:ext cx="4038600" cy="3451225"/>
            <a:chOff x="2160" y="1632"/>
            <a:chExt cx="2544" cy="2174"/>
          </a:xfrm>
        </p:grpSpPr>
        <p:pic>
          <p:nvPicPr>
            <p:cNvPr id="435237"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1632"/>
              <a:ext cx="1564" cy="217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5238" name="Text Box 38"/>
            <p:cNvSpPr txBox="1">
              <a:spLocks noChangeArrowheads="1"/>
            </p:cNvSpPr>
            <p:nvPr/>
          </p:nvSpPr>
          <p:spPr bwMode="auto">
            <a:xfrm>
              <a:off x="3608" y="2473"/>
              <a:ext cx="1096" cy="250"/>
            </a:xfrm>
            <a:prstGeom prst="rect">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000">
                  <a:effectLst>
                    <a:outerShdw blurRad="38100" dist="38100" dir="2700000" algn="tl">
                      <a:srgbClr val="000000"/>
                    </a:outerShdw>
                  </a:effectLst>
                </a:rPr>
                <a:t>SOLUCIÓN</a:t>
              </a:r>
              <a:endParaRPr lang="es-ES" altLang="es-ES" sz="2000">
                <a:effectLst>
                  <a:outerShdw blurRad="38100" dist="38100" dir="2700000" algn="tl">
                    <a:srgbClr val="000000"/>
                  </a:outerShdw>
                </a:effectLst>
              </a:endParaRPr>
            </a:p>
          </p:txBody>
        </p:sp>
      </p:grpSp>
      <p:grpSp>
        <p:nvGrpSpPr>
          <p:cNvPr id="435246" name="Group 46"/>
          <p:cNvGrpSpPr>
            <a:grpSpLocks/>
          </p:cNvGrpSpPr>
          <p:nvPr/>
        </p:nvGrpSpPr>
        <p:grpSpPr bwMode="auto">
          <a:xfrm>
            <a:off x="5890320" y="2251670"/>
            <a:ext cx="2895600" cy="1676400"/>
            <a:chOff x="3744" y="1392"/>
            <a:chExt cx="1824" cy="1056"/>
          </a:xfrm>
        </p:grpSpPr>
        <p:sp>
          <p:nvSpPr>
            <p:cNvPr id="435239" name="Text Box 39"/>
            <p:cNvSpPr txBox="1">
              <a:spLocks noChangeArrowheads="1"/>
            </p:cNvSpPr>
            <p:nvPr/>
          </p:nvSpPr>
          <p:spPr bwMode="auto">
            <a:xfrm>
              <a:off x="3744" y="1392"/>
              <a:ext cx="1824" cy="674"/>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MOTOR DE ROTOR BOBINADO: VARIACIÓN DE LA RESISTENCIA ROTÓRICA</a:t>
              </a:r>
              <a:endParaRPr lang="es-ES" altLang="es-ES" sz="1600">
                <a:effectLst>
                  <a:outerShdw blurRad="38100" dist="38100" dir="2700000" algn="tl">
                    <a:srgbClr val="000000"/>
                  </a:outerShdw>
                </a:effectLst>
              </a:endParaRPr>
            </a:p>
          </p:txBody>
        </p:sp>
        <p:sp>
          <p:nvSpPr>
            <p:cNvPr id="435241" name="AutoShape 41"/>
            <p:cNvSpPr>
              <a:spLocks noChangeArrowheads="1"/>
            </p:cNvSpPr>
            <p:nvPr/>
          </p:nvSpPr>
          <p:spPr bwMode="auto">
            <a:xfrm>
              <a:off x="4320" y="2064"/>
              <a:ext cx="329" cy="384"/>
            </a:xfrm>
            <a:prstGeom prst="upArrow">
              <a:avLst>
                <a:gd name="adj1" fmla="val 50000"/>
                <a:gd name="adj2" fmla="val 50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ES"/>
            </a:p>
          </p:txBody>
        </p:sp>
      </p:grpSp>
      <p:grpSp>
        <p:nvGrpSpPr>
          <p:cNvPr id="435247" name="Group 47"/>
          <p:cNvGrpSpPr>
            <a:grpSpLocks/>
          </p:cNvGrpSpPr>
          <p:nvPr/>
        </p:nvGrpSpPr>
        <p:grpSpPr bwMode="auto">
          <a:xfrm>
            <a:off x="5890320" y="4385270"/>
            <a:ext cx="2895600" cy="1924050"/>
            <a:chOff x="3744" y="2736"/>
            <a:chExt cx="1824" cy="1212"/>
          </a:xfrm>
        </p:grpSpPr>
        <p:sp>
          <p:nvSpPr>
            <p:cNvPr id="435240" name="Text Box 40"/>
            <p:cNvSpPr txBox="1">
              <a:spLocks noChangeArrowheads="1"/>
            </p:cNvSpPr>
            <p:nvPr/>
          </p:nvSpPr>
          <p:spPr bwMode="auto">
            <a:xfrm>
              <a:off x="3744" y="3120"/>
              <a:ext cx="1824" cy="828"/>
            </a:xfrm>
            <a:prstGeom prst="rect">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DISEÑO DE UN ROTOR CON CARACTERÍSTICAS ELÉCTRICAS VARIABLES SEGÚN LA VELOCIDAD DE GIRO</a:t>
              </a:r>
              <a:endParaRPr lang="es-ES" altLang="es-ES" sz="1600">
                <a:effectLst>
                  <a:outerShdw blurRad="38100" dist="38100" dir="2700000" algn="tl">
                    <a:srgbClr val="000000"/>
                  </a:outerShdw>
                </a:effectLst>
              </a:endParaRPr>
            </a:p>
          </p:txBody>
        </p:sp>
        <p:sp>
          <p:nvSpPr>
            <p:cNvPr id="435242" name="AutoShape 42"/>
            <p:cNvSpPr>
              <a:spLocks noChangeArrowheads="1"/>
            </p:cNvSpPr>
            <p:nvPr/>
          </p:nvSpPr>
          <p:spPr bwMode="auto">
            <a:xfrm rot="10800000">
              <a:off x="4320" y="2736"/>
              <a:ext cx="384" cy="384"/>
            </a:xfrm>
            <a:prstGeom prst="upArrow">
              <a:avLst>
                <a:gd name="adj1" fmla="val 50000"/>
                <a:gd name="adj2" fmla="val 50000"/>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5243"/>
                                        </p:tgtEl>
                                        <p:attrNameLst>
                                          <p:attrName>style.visibility</p:attrName>
                                        </p:attrNameLst>
                                      </p:cBhvr>
                                      <p:to>
                                        <p:strVal val="visible"/>
                                      </p:to>
                                    </p:set>
                                    <p:animEffect transition="in" filter="dissolve">
                                      <p:cBhvr>
                                        <p:cTn id="7" dur="500"/>
                                        <p:tgtEl>
                                          <p:spTgt spid="435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5244"/>
                                        </p:tgtEl>
                                        <p:attrNameLst>
                                          <p:attrName>style.visibility</p:attrName>
                                        </p:attrNameLst>
                                      </p:cBhvr>
                                      <p:to>
                                        <p:strVal val="visible"/>
                                      </p:to>
                                    </p:set>
                                    <p:animEffect transition="in" filter="dissolve">
                                      <p:cBhvr>
                                        <p:cTn id="12" dur="500"/>
                                        <p:tgtEl>
                                          <p:spTgt spid="435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5245"/>
                                        </p:tgtEl>
                                        <p:attrNameLst>
                                          <p:attrName>style.visibility</p:attrName>
                                        </p:attrNameLst>
                                      </p:cBhvr>
                                      <p:to>
                                        <p:strVal val="visible"/>
                                      </p:to>
                                    </p:set>
                                    <p:animEffect transition="in" filter="dissolve">
                                      <p:cBhvr>
                                        <p:cTn id="17" dur="500"/>
                                        <p:tgtEl>
                                          <p:spTgt spid="4352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5246"/>
                                        </p:tgtEl>
                                        <p:attrNameLst>
                                          <p:attrName>style.visibility</p:attrName>
                                        </p:attrNameLst>
                                      </p:cBhvr>
                                      <p:to>
                                        <p:strVal val="visible"/>
                                      </p:to>
                                    </p:set>
                                    <p:animEffect transition="in" filter="dissolve">
                                      <p:cBhvr>
                                        <p:cTn id="22" dur="500"/>
                                        <p:tgtEl>
                                          <p:spTgt spid="4352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5247"/>
                                        </p:tgtEl>
                                        <p:attrNameLst>
                                          <p:attrName>style.visibility</p:attrName>
                                        </p:attrNameLst>
                                      </p:cBhvr>
                                      <p:to>
                                        <p:strVal val="visible"/>
                                      </p:to>
                                    </p:set>
                                    <p:animEffect transition="in" filter="dissolve">
                                      <p:cBhvr>
                                        <p:cTn id="27" dur="500"/>
                                        <p:tgtEl>
                                          <p:spTgt spid="435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1026"/>
          <p:cNvSpPr>
            <a:spLocks noChangeArrowheads="1"/>
          </p:cNvSpPr>
          <p:nvPr/>
        </p:nvSpPr>
        <p:spPr bwMode="auto">
          <a:xfrm>
            <a:off x="381000" y="5334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100">
                <a:latin typeface="Tahoma" pitchFamily="34" charset="0"/>
              </a:rPr>
              <a:t>7.3.1. Diferencias entre devanados de hilo y devanados preformados</a:t>
            </a:r>
            <a:endParaRPr lang="es-ES_tradnl" altLang="es-ES" b="0"/>
          </a:p>
        </p:txBody>
      </p:sp>
      <p:sp>
        <p:nvSpPr>
          <p:cNvPr id="337923" name="Rectangle 1027"/>
          <p:cNvSpPr>
            <a:spLocks noChangeArrowheads="1"/>
          </p:cNvSpPr>
          <p:nvPr/>
        </p:nvSpPr>
        <p:spPr bwMode="auto">
          <a:xfrm>
            <a:off x="593725" y="3856038"/>
            <a:ext cx="2776538" cy="8223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ctr">
              <a:spcBef>
                <a:spcPct val="0"/>
              </a:spcBef>
            </a:pPr>
            <a:r>
              <a:rPr lang="es-ES_tradnl" altLang="es-ES" sz="2400" b="0">
                <a:solidFill>
                  <a:srgbClr val="00FF00"/>
                </a:solidFill>
                <a:effectLst>
                  <a:outerShdw blurRad="38100" dist="38100" dir="2700000" algn="tl">
                    <a:srgbClr val="000000"/>
                  </a:outerShdw>
                </a:effectLst>
                <a:latin typeface="Arial" charset="0"/>
              </a:rPr>
              <a:t>Forma constructiva</a:t>
            </a:r>
          </a:p>
          <a:p>
            <a:pPr algn="ctr">
              <a:spcBef>
                <a:spcPct val="0"/>
              </a:spcBef>
            </a:pPr>
            <a:r>
              <a:rPr lang="es-ES_tradnl" altLang="es-ES" sz="2400" b="0">
                <a:solidFill>
                  <a:srgbClr val="00FF00"/>
                </a:solidFill>
                <a:effectLst>
                  <a:outerShdw blurRad="38100" dist="38100" dir="2700000" algn="tl">
                    <a:srgbClr val="000000"/>
                  </a:outerShdw>
                </a:effectLst>
                <a:latin typeface="Arial" charset="0"/>
              </a:rPr>
              <a:t>de los devanados</a:t>
            </a:r>
          </a:p>
        </p:txBody>
      </p:sp>
      <p:sp>
        <p:nvSpPr>
          <p:cNvPr id="337924" name="Rectangle 1028"/>
          <p:cNvSpPr>
            <a:spLocks noChangeArrowheads="1"/>
          </p:cNvSpPr>
          <p:nvPr/>
        </p:nvSpPr>
        <p:spPr bwMode="auto">
          <a:xfrm>
            <a:off x="1660525" y="2941638"/>
            <a:ext cx="276383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a:solidFill>
                  <a:srgbClr val="FDFDFD"/>
                </a:solidFill>
                <a:effectLst>
                  <a:outerShdw blurRad="38100" dist="38100" dir="2700000" algn="tl">
                    <a:srgbClr val="000000"/>
                  </a:outerShdw>
                </a:effectLst>
                <a:latin typeface="Arial" charset="0"/>
              </a:rPr>
              <a:t>Devanados de Hilo</a:t>
            </a:r>
          </a:p>
        </p:txBody>
      </p:sp>
      <p:sp>
        <p:nvSpPr>
          <p:cNvPr id="337925" name="Rectangle 1029"/>
          <p:cNvSpPr>
            <a:spLocks noChangeArrowheads="1"/>
          </p:cNvSpPr>
          <p:nvPr/>
        </p:nvSpPr>
        <p:spPr bwMode="auto">
          <a:xfrm>
            <a:off x="1355725" y="5151438"/>
            <a:ext cx="31369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a:solidFill>
                  <a:srgbClr val="FDFDFD"/>
                </a:solidFill>
                <a:effectLst>
                  <a:outerShdw blurRad="38100" dist="38100" dir="2700000" algn="tl">
                    <a:srgbClr val="000000"/>
                  </a:outerShdw>
                </a:effectLst>
                <a:latin typeface="Arial" charset="0"/>
              </a:rPr>
              <a:t>Devanados de pletina</a:t>
            </a:r>
          </a:p>
        </p:txBody>
      </p:sp>
      <p:sp>
        <p:nvSpPr>
          <p:cNvPr id="337926" name="Rectangle 1030"/>
          <p:cNvSpPr>
            <a:spLocks noChangeArrowheads="1"/>
          </p:cNvSpPr>
          <p:nvPr/>
        </p:nvSpPr>
        <p:spPr bwMode="auto">
          <a:xfrm>
            <a:off x="5091113" y="2332038"/>
            <a:ext cx="273526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a:effectLst>
                  <a:outerShdw blurRad="38100" dist="38100" dir="2700000" algn="tl">
                    <a:srgbClr val="000000"/>
                  </a:outerShdw>
                </a:effectLst>
                <a:latin typeface="Arial" charset="0"/>
              </a:rPr>
              <a:t>Baja tensión &lt; 2kV</a:t>
            </a:r>
            <a:endParaRPr lang="es-ES_tradnl" altLang="es-ES" sz="2400" b="0">
              <a:solidFill>
                <a:srgbClr val="FFFF66"/>
              </a:solidFill>
              <a:effectLst>
                <a:outerShdw blurRad="38100" dist="38100" dir="2700000" algn="tl">
                  <a:srgbClr val="000000"/>
                </a:outerShdw>
              </a:effectLst>
              <a:latin typeface="Arial" charset="0"/>
            </a:endParaRPr>
          </a:p>
        </p:txBody>
      </p:sp>
      <p:sp>
        <p:nvSpPr>
          <p:cNvPr id="337927" name="Rectangle 1031"/>
          <p:cNvSpPr>
            <a:spLocks noChangeArrowheads="1"/>
          </p:cNvSpPr>
          <p:nvPr/>
        </p:nvSpPr>
        <p:spPr bwMode="auto">
          <a:xfrm>
            <a:off x="5165725" y="2865438"/>
            <a:ext cx="2949525" cy="4623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dirty="0">
                <a:effectLst>
                  <a:outerShdw blurRad="38100" dist="38100" dir="2700000" algn="tl">
                    <a:srgbClr val="000000"/>
                  </a:outerShdw>
                </a:effectLst>
                <a:latin typeface="Arial" charset="0"/>
              </a:rPr>
              <a:t>Potencia &lt; </a:t>
            </a:r>
            <a:r>
              <a:rPr lang="es-ES_tradnl" altLang="es-ES" sz="2400" b="0" dirty="0" smtClean="0">
                <a:effectLst>
                  <a:outerShdw blurRad="38100" dist="38100" dir="2700000" algn="tl">
                    <a:srgbClr val="000000"/>
                  </a:outerShdw>
                </a:effectLst>
                <a:latin typeface="Arial" charset="0"/>
              </a:rPr>
              <a:t>1000 kW</a:t>
            </a:r>
            <a:endParaRPr lang="es-ES_tradnl" altLang="es-ES" sz="2400" b="0" dirty="0">
              <a:solidFill>
                <a:srgbClr val="FFFF66"/>
              </a:solidFill>
              <a:effectLst>
                <a:outerShdw blurRad="38100" dist="38100" dir="2700000" algn="tl">
                  <a:srgbClr val="000000"/>
                </a:outerShdw>
              </a:effectLst>
              <a:latin typeface="Arial" charset="0"/>
            </a:endParaRPr>
          </a:p>
        </p:txBody>
      </p:sp>
      <p:sp>
        <p:nvSpPr>
          <p:cNvPr id="337928" name="Rectangle 1032"/>
          <p:cNvSpPr>
            <a:spLocks noChangeArrowheads="1"/>
          </p:cNvSpPr>
          <p:nvPr/>
        </p:nvSpPr>
        <p:spPr bwMode="auto">
          <a:xfrm>
            <a:off x="4935538" y="3398838"/>
            <a:ext cx="3035300"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ctr">
              <a:spcBef>
                <a:spcPct val="0"/>
              </a:spcBef>
            </a:pPr>
            <a:r>
              <a:rPr lang="es-ES_tradnl" altLang="es-ES" sz="2400" b="0">
                <a:solidFill>
                  <a:schemeClr val="accent2"/>
                </a:solidFill>
                <a:effectLst>
                  <a:outerShdw blurRad="38100" dist="38100" dir="2700000" algn="tl">
                    <a:srgbClr val="000000"/>
                  </a:outerShdw>
                </a:effectLst>
                <a:latin typeface="Arial" charset="0"/>
              </a:rPr>
              <a:t>Devanado “</a:t>
            </a:r>
            <a:r>
              <a:rPr lang="es-ES_tradnl" altLang="es-ES" sz="2400" b="0" i="1">
                <a:solidFill>
                  <a:schemeClr val="accent2"/>
                </a:solidFill>
                <a:effectLst>
                  <a:outerShdw blurRad="38100" dist="38100" dir="2700000" algn="tl">
                    <a:srgbClr val="000000"/>
                  </a:outerShdw>
                </a:effectLst>
                <a:latin typeface="Arial" charset="0"/>
              </a:rPr>
              <a:t>aleatorio”</a:t>
            </a:r>
          </a:p>
          <a:p>
            <a:pPr algn="ctr">
              <a:spcBef>
                <a:spcPct val="0"/>
              </a:spcBef>
            </a:pPr>
            <a:r>
              <a:rPr lang="es-ES_tradnl" altLang="es-ES" sz="2400" b="0">
                <a:solidFill>
                  <a:schemeClr val="accent2"/>
                </a:solidFill>
                <a:effectLst>
                  <a:outerShdw blurRad="38100" dist="38100" dir="2700000" algn="tl">
                    <a:srgbClr val="000000"/>
                  </a:outerShdw>
                </a:effectLst>
                <a:latin typeface="Arial" charset="0"/>
              </a:rPr>
              <a:t>dentro de la ranura</a:t>
            </a:r>
            <a:endParaRPr lang="es-ES_tradnl" altLang="es-ES" sz="2400" b="0">
              <a:solidFill>
                <a:srgbClr val="FF3300"/>
              </a:solidFill>
              <a:effectLst>
                <a:outerShdw blurRad="38100" dist="38100" dir="2700000" algn="tl">
                  <a:srgbClr val="000000"/>
                </a:outerShdw>
              </a:effectLst>
              <a:latin typeface="Arial" charset="0"/>
            </a:endParaRPr>
          </a:p>
        </p:txBody>
      </p:sp>
      <p:sp>
        <p:nvSpPr>
          <p:cNvPr id="337929" name="Rectangle 1033"/>
          <p:cNvSpPr>
            <a:spLocks noChangeArrowheads="1"/>
          </p:cNvSpPr>
          <p:nvPr/>
        </p:nvSpPr>
        <p:spPr bwMode="auto">
          <a:xfrm>
            <a:off x="4860925" y="4541838"/>
            <a:ext cx="37465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a:effectLst>
                  <a:outerShdw blurRad="38100" dist="38100" dir="2700000" algn="tl">
                    <a:srgbClr val="000000"/>
                  </a:outerShdw>
                </a:effectLst>
                <a:latin typeface="Arial" charset="0"/>
              </a:rPr>
              <a:t>Pletinas de cobre aisladas</a:t>
            </a:r>
            <a:endParaRPr lang="es-ES_tradnl" altLang="es-ES" sz="2400" b="0">
              <a:solidFill>
                <a:srgbClr val="FFFF66"/>
              </a:solidFill>
              <a:effectLst>
                <a:outerShdw blurRad="38100" dist="38100" dir="2700000" algn="tl">
                  <a:srgbClr val="000000"/>
                </a:outerShdw>
              </a:effectLst>
              <a:latin typeface="Arial" charset="0"/>
            </a:endParaRPr>
          </a:p>
        </p:txBody>
      </p:sp>
      <p:sp>
        <p:nvSpPr>
          <p:cNvPr id="337930" name="Rectangle 1034"/>
          <p:cNvSpPr>
            <a:spLocks noChangeArrowheads="1"/>
          </p:cNvSpPr>
          <p:nvPr/>
        </p:nvSpPr>
        <p:spPr bwMode="auto">
          <a:xfrm>
            <a:off x="5165725" y="5151438"/>
            <a:ext cx="325278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l">
              <a:spcBef>
                <a:spcPct val="0"/>
              </a:spcBef>
            </a:pPr>
            <a:r>
              <a:rPr lang="es-ES_tradnl" altLang="es-ES" sz="2400" b="0">
                <a:effectLst>
                  <a:outerShdw blurRad="38100" dist="38100" dir="2700000" algn="tl">
                    <a:srgbClr val="000000"/>
                  </a:outerShdw>
                </a:effectLst>
                <a:latin typeface="Arial" charset="0"/>
              </a:rPr>
              <a:t>Alta tensión y potencia</a:t>
            </a:r>
            <a:endParaRPr lang="es-ES_tradnl" altLang="es-ES" sz="2400" b="0">
              <a:solidFill>
                <a:srgbClr val="FFFF66"/>
              </a:solidFill>
              <a:effectLst>
                <a:outerShdw blurRad="38100" dist="38100" dir="2700000" algn="tl">
                  <a:srgbClr val="000000"/>
                </a:outerShdw>
              </a:effectLst>
              <a:latin typeface="Arial" charset="0"/>
            </a:endParaRPr>
          </a:p>
        </p:txBody>
      </p:sp>
      <p:sp>
        <p:nvSpPr>
          <p:cNvPr id="337931" name="Rectangle 1035"/>
          <p:cNvSpPr>
            <a:spLocks noChangeArrowheads="1"/>
          </p:cNvSpPr>
          <p:nvPr/>
        </p:nvSpPr>
        <p:spPr bwMode="auto">
          <a:xfrm>
            <a:off x="5072063" y="5654675"/>
            <a:ext cx="3273425"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lgn="ctr">
              <a:spcBef>
                <a:spcPct val="0"/>
              </a:spcBef>
            </a:pPr>
            <a:r>
              <a:rPr lang="es-ES_tradnl" altLang="es-ES" sz="2400" b="0">
                <a:solidFill>
                  <a:schemeClr val="accent2"/>
                </a:solidFill>
                <a:effectLst>
                  <a:outerShdw blurRad="38100" dist="38100" dir="2700000" algn="tl">
                    <a:srgbClr val="000000"/>
                  </a:outerShdw>
                </a:effectLst>
                <a:latin typeface="Arial" charset="0"/>
              </a:rPr>
              <a:t>Colocación de bobinas</a:t>
            </a:r>
          </a:p>
          <a:p>
            <a:pPr algn="ctr">
              <a:spcBef>
                <a:spcPct val="0"/>
              </a:spcBef>
            </a:pPr>
            <a:r>
              <a:rPr lang="es-ES_tradnl" altLang="es-ES" sz="2400" b="0" i="1">
                <a:solidFill>
                  <a:schemeClr val="accent2"/>
                </a:solidFill>
                <a:effectLst>
                  <a:outerShdw blurRad="38100" dist="38100" dir="2700000" algn="tl">
                    <a:srgbClr val="000000"/>
                  </a:outerShdw>
                </a:effectLst>
                <a:latin typeface="Arial" charset="0"/>
              </a:rPr>
              <a:t>“ordenada”</a:t>
            </a:r>
            <a:endParaRPr lang="es-ES_tradnl" altLang="es-ES" sz="2400" b="0" i="1">
              <a:solidFill>
                <a:srgbClr val="FF3300"/>
              </a:solidFill>
              <a:effectLst>
                <a:outerShdw blurRad="38100" dist="38100" dir="2700000" algn="tl">
                  <a:srgbClr val="000000"/>
                </a:outerShdw>
              </a:effectLst>
              <a:latin typeface="Arial" charset="0"/>
            </a:endParaRPr>
          </a:p>
        </p:txBody>
      </p:sp>
      <p:sp>
        <p:nvSpPr>
          <p:cNvPr id="337932" name="Rectangle 1036"/>
          <p:cNvSpPr>
            <a:spLocks noChangeArrowheads="1"/>
          </p:cNvSpPr>
          <p:nvPr/>
        </p:nvSpPr>
        <p:spPr bwMode="auto">
          <a:xfrm>
            <a:off x="4813300" y="2208213"/>
            <a:ext cx="3301950" cy="2032000"/>
          </a:xfrm>
          <a:prstGeom prst="rect">
            <a:avLst/>
          </a:prstGeom>
          <a:noFill/>
          <a:ln w="25400">
            <a:solidFill>
              <a:schemeClr val="tx1"/>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37933" name="Rectangle 1037"/>
          <p:cNvSpPr>
            <a:spLocks noChangeArrowheads="1"/>
          </p:cNvSpPr>
          <p:nvPr/>
        </p:nvSpPr>
        <p:spPr bwMode="auto">
          <a:xfrm>
            <a:off x="4813300" y="4494213"/>
            <a:ext cx="3860800" cy="1955800"/>
          </a:xfrm>
          <a:prstGeom prst="rect">
            <a:avLst/>
          </a:prstGeom>
          <a:noFill/>
          <a:ln w="25400">
            <a:solidFill>
              <a:schemeClr val="tx1"/>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37934" name="Rectangle 1038"/>
          <p:cNvSpPr>
            <a:spLocks noChangeArrowheads="1"/>
          </p:cNvSpPr>
          <p:nvPr/>
        </p:nvSpPr>
        <p:spPr bwMode="auto">
          <a:xfrm>
            <a:off x="546100" y="3732213"/>
            <a:ext cx="2870200" cy="965200"/>
          </a:xfrm>
          <a:prstGeom prst="rect">
            <a:avLst/>
          </a:prstGeom>
          <a:noFill/>
          <a:ln w="25400">
            <a:solidFill>
              <a:schemeClr val="tx1"/>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37935" name="Rectangle 1039"/>
          <p:cNvSpPr>
            <a:spLocks noChangeArrowheads="1"/>
          </p:cNvSpPr>
          <p:nvPr/>
        </p:nvSpPr>
        <p:spPr bwMode="auto">
          <a:xfrm>
            <a:off x="1689100" y="2894013"/>
            <a:ext cx="2717800" cy="584200"/>
          </a:xfrm>
          <a:prstGeom prst="rect">
            <a:avLst/>
          </a:prstGeom>
          <a:noFill/>
          <a:ln w="25400">
            <a:solidFill>
              <a:schemeClr val="tx1"/>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37936" name="Rectangle 1040"/>
          <p:cNvSpPr>
            <a:spLocks noChangeArrowheads="1"/>
          </p:cNvSpPr>
          <p:nvPr/>
        </p:nvSpPr>
        <p:spPr bwMode="auto">
          <a:xfrm>
            <a:off x="1384300" y="5103813"/>
            <a:ext cx="3098800" cy="508000"/>
          </a:xfrm>
          <a:prstGeom prst="rect">
            <a:avLst/>
          </a:prstGeom>
          <a:noFill/>
          <a:ln w="25400">
            <a:solidFill>
              <a:schemeClr val="tx1"/>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ES"/>
          </a:p>
        </p:txBody>
      </p:sp>
      <p:sp>
        <p:nvSpPr>
          <p:cNvPr id="337937" name="Line 1041"/>
          <p:cNvSpPr>
            <a:spLocks noChangeShapeType="1"/>
          </p:cNvSpPr>
          <p:nvPr/>
        </p:nvSpPr>
        <p:spPr bwMode="auto">
          <a:xfrm flipV="1">
            <a:off x="838200" y="3186113"/>
            <a:ext cx="0" cy="533400"/>
          </a:xfrm>
          <a:prstGeom prst="line">
            <a:avLst/>
          </a:prstGeom>
          <a:noFill/>
          <a:ln w="25400">
            <a:solidFill>
              <a:schemeClr val="tx1"/>
            </a:solidFill>
            <a:round/>
            <a:headEnd type="none" w="sm" len="sm"/>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sp>
        <p:nvSpPr>
          <p:cNvPr id="337938" name="Line 1042"/>
          <p:cNvSpPr>
            <a:spLocks noChangeShapeType="1"/>
          </p:cNvSpPr>
          <p:nvPr/>
        </p:nvSpPr>
        <p:spPr bwMode="auto">
          <a:xfrm>
            <a:off x="838200" y="3186113"/>
            <a:ext cx="838200" cy="0"/>
          </a:xfrm>
          <a:prstGeom prst="line">
            <a:avLst/>
          </a:prstGeom>
          <a:noFill/>
          <a:ln w="25400">
            <a:solidFill>
              <a:schemeClr val="tx1"/>
            </a:solidFill>
            <a:round/>
            <a:headEnd type="none" w="sm" len="sm"/>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sp>
        <p:nvSpPr>
          <p:cNvPr id="337939" name="Line 1043"/>
          <p:cNvSpPr>
            <a:spLocks noChangeShapeType="1"/>
          </p:cNvSpPr>
          <p:nvPr/>
        </p:nvSpPr>
        <p:spPr bwMode="auto">
          <a:xfrm>
            <a:off x="4419600" y="3186113"/>
            <a:ext cx="381000" cy="0"/>
          </a:xfrm>
          <a:prstGeom prst="line">
            <a:avLst/>
          </a:prstGeom>
          <a:noFill/>
          <a:ln w="25400">
            <a:solidFill>
              <a:schemeClr val="tx1"/>
            </a:solidFill>
            <a:round/>
            <a:headEnd type="none" w="sm" len="sm"/>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sp>
        <p:nvSpPr>
          <p:cNvPr id="337940" name="Line 1044"/>
          <p:cNvSpPr>
            <a:spLocks noChangeShapeType="1"/>
          </p:cNvSpPr>
          <p:nvPr/>
        </p:nvSpPr>
        <p:spPr bwMode="auto">
          <a:xfrm flipV="1">
            <a:off x="2590800" y="4710113"/>
            <a:ext cx="0" cy="381000"/>
          </a:xfrm>
          <a:prstGeom prst="line">
            <a:avLst/>
          </a:prstGeom>
          <a:noFill/>
          <a:ln w="25400">
            <a:solidFill>
              <a:schemeClr val="tx1"/>
            </a:solidFill>
            <a:round/>
            <a:headEnd type="none" w="sm" len="sm"/>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sp>
        <p:nvSpPr>
          <p:cNvPr id="337941" name="Line 1045"/>
          <p:cNvSpPr>
            <a:spLocks noChangeShapeType="1"/>
          </p:cNvSpPr>
          <p:nvPr/>
        </p:nvSpPr>
        <p:spPr bwMode="auto">
          <a:xfrm>
            <a:off x="4495800" y="5395913"/>
            <a:ext cx="304800" cy="0"/>
          </a:xfrm>
          <a:prstGeom prst="line">
            <a:avLst/>
          </a:prstGeom>
          <a:noFill/>
          <a:ln w="25400">
            <a:solidFill>
              <a:schemeClr val="tx1"/>
            </a:solidFill>
            <a:round/>
            <a:headEnd type="none" w="sm" len="sm"/>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spTree>
  </p:cSld>
  <p:clrMapOvr>
    <a:masterClrMapping/>
  </p:clrMapOvr>
  <p:transition>
    <p:cover dir="l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277" name="Group 29"/>
          <p:cNvGrpSpPr>
            <a:grpSpLocks/>
          </p:cNvGrpSpPr>
          <p:nvPr/>
        </p:nvGrpSpPr>
        <p:grpSpPr bwMode="auto">
          <a:xfrm>
            <a:off x="152400" y="2057400"/>
            <a:ext cx="2597150" cy="2273300"/>
            <a:chOff x="288" y="1584"/>
            <a:chExt cx="1636" cy="1432"/>
          </a:xfrm>
        </p:grpSpPr>
        <p:sp>
          <p:nvSpPr>
            <p:cNvPr id="437264" name="Oval 16"/>
            <p:cNvSpPr>
              <a:spLocks noChangeAspect="1" noChangeArrowheads="1"/>
            </p:cNvSpPr>
            <p:nvPr/>
          </p:nvSpPr>
          <p:spPr bwMode="auto">
            <a:xfrm>
              <a:off x="916" y="2016"/>
              <a:ext cx="397" cy="312"/>
            </a:xfrm>
            <a:prstGeom prst="ellipse">
              <a:avLst/>
            </a:prstGeom>
            <a:solidFill>
              <a:srgbClr val="CC0099"/>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7267" name="Text Box 19"/>
            <p:cNvSpPr txBox="1">
              <a:spLocks noChangeArrowheads="1"/>
            </p:cNvSpPr>
            <p:nvPr/>
          </p:nvSpPr>
          <p:spPr bwMode="auto">
            <a:xfrm>
              <a:off x="288" y="1584"/>
              <a:ext cx="1636"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Barras de pequeña sección</a:t>
              </a:r>
              <a:endParaRPr lang="es-ES" altLang="es-ES" sz="2000">
                <a:effectLst>
                  <a:outerShdw blurRad="38100" dist="38100" dir="2700000" algn="tl">
                    <a:srgbClr val="000000"/>
                  </a:outerShdw>
                </a:effectLst>
              </a:endParaRPr>
            </a:p>
          </p:txBody>
        </p:sp>
        <p:sp>
          <p:nvSpPr>
            <p:cNvPr id="437268" name="Text Box 20"/>
            <p:cNvSpPr txBox="1">
              <a:spLocks noChangeArrowheads="1"/>
            </p:cNvSpPr>
            <p:nvPr/>
          </p:nvSpPr>
          <p:spPr bwMode="auto">
            <a:xfrm>
              <a:off x="484" y="2496"/>
              <a:ext cx="1248" cy="52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Alta resistencia, baja reactancia de dispersión</a:t>
              </a:r>
              <a:endParaRPr lang="es-ES" altLang="es-ES" sz="1600">
                <a:effectLst>
                  <a:outerShdw blurRad="38100" dist="38100" dir="2700000" algn="tl">
                    <a:srgbClr val="000000"/>
                  </a:outerShdw>
                </a:effectLst>
              </a:endParaRPr>
            </a:p>
          </p:txBody>
        </p:sp>
      </p:grpSp>
      <p:grpSp>
        <p:nvGrpSpPr>
          <p:cNvPr id="437278" name="Group 30"/>
          <p:cNvGrpSpPr>
            <a:grpSpLocks/>
          </p:cNvGrpSpPr>
          <p:nvPr/>
        </p:nvGrpSpPr>
        <p:grpSpPr bwMode="auto">
          <a:xfrm>
            <a:off x="2813050" y="2057400"/>
            <a:ext cx="2520950" cy="3067050"/>
            <a:chOff x="1920" y="1478"/>
            <a:chExt cx="1588" cy="1932"/>
          </a:xfrm>
        </p:grpSpPr>
        <p:grpSp>
          <p:nvGrpSpPr>
            <p:cNvPr id="437257" name="Group 9"/>
            <p:cNvGrpSpPr>
              <a:grpSpLocks noChangeAspect="1"/>
            </p:cNvGrpSpPr>
            <p:nvPr/>
          </p:nvGrpSpPr>
          <p:grpSpPr bwMode="auto">
            <a:xfrm>
              <a:off x="2592" y="1920"/>
              <a:ext cx="218" cy="749"/>
              <a:chOff x="2112" y="1818"/>
              <a:chExt cx="174" cy="597"/>
            </a:xfrm>
          </p:grpSpPr>
          <p:sp>
            <p:nvSpPr>
              <p:cNvPr id="437254" name="AutoShape 6"/>
              <p:cNvSpPr>
                <a:spLocks noChangeAspect="1" noChangeArrowheads="1"/>
              </p:cNvSpPr>
              <p:nvPr/>
            </p:nvSpPr>
            <p:spPr bwMode="auto">
              <a:xfrm>
                <a:off x="2112" y="1872"/>
                <a:ext cx="174" cy="48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C0099"/>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37255" name="Oval 7"/>
              <p:cNvSpPr>
                <a:spLocks noChangeAspect="1" noChangeArrowheads="1"/>
              </p:cNvSpPr>
              <p:nvPr/>
            </p:nvSpPr>
            <p:spPr bwMode="auto">
              <a:xfrm>
                <a:off x="2157" y="2304"/>
                <a:ext cx="78" cy="111"/>
              </a:xfrm>
              <a:prstGeom prst="ellipse">
                <a:avLst/>
              </a:prstGeom>
              <a:solidFill>
                <a:srgbClr val="CC0099"/>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7256" name="Oval 8"/>
              <p:cNvSpPr>
                <a:spLocks noChangeAspect="1" noChangeArrowheads="1"/>
              </p:cNvSpPr>
              <p:nvPr/>
            </p:nvSpPr>
            <p:spPr bwMode="auto">
              <a:xfrm>
                <a:off x="2118" y="1818"/>
                <a:ext cx="165" cy="111"/>
              </a:xfrm>
              <a:prstGeom prst="ellipse">
                <a:avLst/>
              </a:prstGeom>
              <a:solidFill>
                <a:srgbClr val="CC0099"/>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sp>
          <p:nvSpPr>
            <p:cNvPr id="437269" name="Text Box 21"/>
            <p:cNvSpPr txBox="1">
              <a:spLocks noChangeArrowheads="1"/>
            </p:cNvSpPr>
            <p:nvPr/>
          </p:nvSpPr>
          <p:spPr bwMode="auto">
            <a:xfrm>
              <a:off x="1920" y="1478"/>
              <a:ext cx="1588"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Barras de ranura profunda</a:t>
              </a:r>
              <a:endParaRPr lang="es-ES" altLang="es-ES" sz="2000">
                <a:effectLst>
                  <a:outerShdw blurRad="38100" dist="38100" dir="2700000" algn="tl">
                    <a:srgbClr val="000000"/>
                  </a:outerShdw>
                </a:effectLst>
              </a:endParaRPr>
            </a:p>
          </p:txBody>
        </p:sp>
        <p:sp>
          <p:nvSpPr>
            <p:cNvPr id="437270" name="Text Box 22"/>
            <p:cNvSpPr txBox="1">
              <a:spLocks noChangeArrowheads="1"/>
            </p:cNvSpPr>
            <p:nvPr/>
          </p:nvSpPr>
          <p:spPr bwMode="auto">
            <a:xfrm>
              <a:off x="2112" y="2736"/>
              <a:ext cx="1248" cy="674"/>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Resistencia baja elevada reactancia de dispersión</a:t>
              </a:r>
              <a:endParaRPr lang="es-ES" altLang="es-ES" sz="1600">
                <a:effectLst>
                  <a:outerShdw blurRad="38100" dist="38100" dir="2700000" algn="tl">
                    <a:srgbClr val="000000"/>
                  </a:outerShdw>
                </a:effectLst>
              </a:endParaRPr>
            </a:p>
          </p:txBody>
        </p:sp>
      </p:grpSp>
      <p:grpSp>
        <p:nvGrpSpPr>
          <p:cNvPr id="437281" name="Group 33"/>
          <p:cNvGrpSpPr>
            <a:grpSpLocks/>
          </p:cNvGrpSpPr>
          <p:nvPr/>
        </p:nvGrpSpPr>
        <p:grpSpPr bwMode="auto">
          <a:xfrm>
            <a:off x="5410200" y="2057400"/>
            <a:ext cx="3892550" cy="3279775"/>
            <a:chOff x="3596" y="1632"/>
            <a:chExt cx="2452" cy="2066"/>
          </a:xfrm>
        </p:grpSpPr>
        <p:grpSp>
          <p:nvGrpSpPr>
            <p:cNvPr id="437266" name="Group 18"/>
            <p:cNvGrpSpPr>
              <a:grpSpLocks noChangeAspect="1"/>
            </p:cNvGrpSpPr>
            <p:nvPr/>
          </p:nvGrpSpPr>
          <p:grpSpPr bwMode="auto">
            <a:xfrm>
              <a:off x="4076" y="1920"/>
              <a:ext cx="263" cy="984"/>
              <a:chOff x="1560" y="1443"/>
              <a:chExt cx="210" cy="786"/>
            </a:xfrm>
          </p:grpSpPr>
          <p:sp>
            <p:nvSpPr>
              <p:cNvPr id="437258" name="Oval 10"/>
              <p:cNvSpPr>
                <a:spLocks noChangeAspect="1" noChangeArrowheads="1"/>
              </p:cNvSpPr>
              <p:nvPr/>
            </p:nvSpPr>
            <p:spPr bwMode="auto">
              <a:xfrm>
                <a:off x="1560" y="1443"/>
                <a:ext cx="210" cy="165"/>
              </a:xfrm>
              <a:prstGeom prst="ellipse">
                <a:avLst/>
              </a:prstGeom>
              <a:solidFill>
                <a:srgbClr val="CC0099"/>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nvGrpSpPr>
              <p:cNvPr id="437260" name="Group 12"/>
              <p:cNvGrpSpPr>
                <a:grpSpLocks noChangeAspect="1"/>
              </p:cNvGrpSpPr>
              <p:nvPr/>
            </p:nvGrpSpPr>
            <p:grpSpPr bwMode="auto">
              <a:xfrm>
                <a:off x="1584" y="1632"/>
                <a:ext cx="174" cy="597"/>
                <a:chOff x="2112" y="1818"/>
                <a:chExt cx="174" cy="597"/>
              </a:xfrm>
            </p:grpSpPr>
            <p:sp>
              <p:nvSpPr>
                <p:cNvPr id="437261" name="AutoShape 13"/>
                <p:cNvSpPr>
                  <a:spLocks noChangeAspect="1" noChangeArrowheads="1"/>
                </p:cNvSpPr>
                <p:nvPr/>
              </p:nvSpPr>
              <p:spPr bwMode="auto">
                <a:xfrm>
                  <a:off x="2112" y="1872"/>
                  <a:ext cx="174" cy="48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C0099"/>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37262" name="Oval 14"/>
                <p:cNvSpPr>
                  <a:spLocks noChangeAspect="1" noChangeArrowheads="1"/>
                </p:cNvSpPr>
                <p:nvPr/>
              </p:nvSpPr>
              <p:spPr bwMode="auto">
                <a:xfrm>
                  <a:off x="2157" y="2304"/>
                  <a:ext cx="78" cy="111"/>
                </a:xfrm>
                <a:prstGeom prst="ellipse">
                  <a:avLst/>
                </a:prstGeom>
                <a:solidFill>
                  <a:srgbClr val="CC0099"/>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7263" name="Oval 15"/>
                <p:cNvSpPr>
                  <a:spLocks noChangeAspect="1" noChangeArrowheads="1"/>
                </p:cNvSpPr>
                <p:nvPr/>
              </p:nvSpPr>
              <p:spPr bwMode="auto">
                <a:xfrm>
                  <a:off x="2118" y="1818"/>
                  <a:ext cx="165" cy="111"/>
                </a:xfrm>
                <a:prstGeom prst="ellipse">
                  <a:avLst/>
                </a:prstGeom>
                <a:solidFill>
                  <a:srgbClr val="CC0099"/>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sp>
            <p:nvSpPr>
              <p:cNvPr id="437265" name="Rectangle 17"/>
              <p:cNvSpPr>
                <a:spLocks noChangeAspect="1" noChangeArrowheads="1"/>
              </p:cNvSpPr>
              <p:nvPr/>
            </p:nvSpPr>
            <p:spPr bwMode="auto">
              <a:xfrm>
                <a:off x="1641" y="1584"/>
                <a:ext cx="48" cy="144"/>
              </a:xfrm>
              <a:prstGeom prst="rect">
                <a:avLst/>
              </a:prstGeom>
              <a:solidFill>
                <a:srgbClr val="CC0099"/>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sp>
          <p:nvSpPr>
            <p:cNvPr id="437271" name="Text Box 23"/>
            <p:cNvSpPr txBox="1">
              <a:spLocks noChangeArrowheads="1"/>
            </p:cNvSpPr>
            <p:nvPr/>
          </p:nvSpPr>
          <p:spPr bwMode="auto">
            <a:xfrm>
              <a:off x="3596" y="1632"/>
              <a:ext cx="1300"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Doble jaula</a:t>
              </a:r>
              <a:endParaRPr lang="es-ES" altLang="es-ES" sz="2000">
                <a:effectLst>
                  <a:outerShdw blurRad="38100" dist="38100" dir="2700000" algn="tl">
                    <a:srgbClr val="000000"/>
                  </a:outerShdw>
                </a:effectLst>
              </a:endParaRPr>
            </a:p>
          </p:txBody>
        </p:sp>
        <p:sp>
          <p:nvSpPr>
            <p:cNvPr id="437272" name="Text Box 24"/>
            <p:cNvSpPr txBox="1">
              <a:spLocks noChangeArrowheads="1"/>
            </p:cNvSpPr>
            <p:nvPr/>
          </p:nvSpPr>
          <p:spPr bwMode="auto">
            <a:xfrm>
              <a:off x="3600" y="3024"/>
              <a:ext cx="1248" cy="674"/>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Combina las propiedades de las dos anteriores</a:t>
              </a:r>
              <a:endParaRPr lang="es-ES" altLang="es-ES" sz="1600">
                <a:effectLst>
                  <a:outerShdw blurRad="38100" dist="38100" dir="2700000" algn="tl">
                    <a:srgbClr val="000000"/>
                  </a:outerShdw>
                </a:effectLst>
              </a:endParaRPr>
            </a:p>
          </p:txBody>
        </p:sp>
        <p:sp>
          <p:nvSpPr>
            <p:cNvPr id="437273" name="AutoShape 25"/>
            <p:cNvSpPr>
              <a:spLocks noChangeArrowheads="1"/>
            </p:cNvSpPr>
            <p:nvPr/>
          </p:nvSpPr>
          <p:spPr bwMode="auto">
            <a:xfrm>
              <a:off x="4368" y="2543"/>
              <a:ext cx="360" cy="240"/>
            </a:xfrm>
            <a:prstGeom prst="leftArrow">
              <a:avLst>
                <a:gd name="adj1" fmla="val 50000"/>
                <a:gd name="adj2" fmla="val 37500"/>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37274" name="AutoShape 26"/>
            <p:cNvSpPr>
              <a:spLocks noChangeArrowheads="1"/>
            </p:cNvSpPr>
            <p:nvPr/>
          </p:nvSpPr>
          <p:spPr bwMode="auto">
            <a:xfrm>
              <a:off x="4368" y="1968"/>
              <a:ext cx="336" cy="240"/>
            </a:xfrm>
            <a:prstGeom prst="leftArrow">
              <a:avLst>
                <a:gd name="adj1" fmla="val 50000"/>
                <a:gd name="adj2" fmla="val 35000"/>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43727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 y="1985"/>
              <a:ext cx="644" cy="8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7276" name="Text Box 28"/>
            <p:cNvSpPr txBox="1">
              <a:spLocks noChangeArrowheads="1"/>
            </p:cNvSpPr>
            <p:nvPr/>
          </p:nvSpPr>
          <p:spPr bwMode="auto">
            <a:xfrm>
              <a:off x="4748" y="1968"/>
              <a:ext cx="1300" cy="82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Pueden usarse dos tipos de material con diferente resistividad</a:t>
              </a:r>
              <a:endParaRPr lang="es-ES" altLang="es-ES" sz="1600">
                <a:effectLst>
                  <a:outerShdw blurRad="38100" dist="38100" dir="2700000" algn="tl">
                    <a:srgbClr val="000000"/>
                  </a:outerShdw>
                </a:effectLst>
              </a:endParaRPr>
            </a:p>
          </p:txBody>
        </p:sp>
      </p:grpSp>
      <p:sp>
        <p:nvSpPr>
          <p:cNvPr id="437282" name="Rectangle 34"/>
          <p:cNvSpPr>
            <a:spLocks noChangeArrowheads="1"/>
          </p:cNvSpPr>
          <p:nvPr/>
        </p:nvSpPr>
        <p:spPr bwMode="auto">
          <a:xfrm>
            <a:off x="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600">
                <a:latin typeface="Tahoma" pitchFamily="34" charset="0"/>
              </a:rPr>
              <a:t>7.22. Control de las características mecánicas de los motores de inducción mediante el diseño del rotor II</a:t>
            </a:r>
            <a:endParaRPr lang="es-ES_tradnl" altLang="es-ES" sz="3600" b="0">
              <a:latin typeface="Tahoma" pitchFamily="34" charset="0"/>
            </a:endParaRPr>
          </a:p>
        </p:txBody>
      </p:sp>
      <p:sp>
        <p:nvSpPr>
          <p:cNvPr id="437283" name="Text Box 35"/>
          <p:cNvSpPr txBox="1">
            <a:spLocks noChangeArrowheads="1"/>
          </p:cNvSpPr>
          <p:nvPr/>
        </p:nvSpPr>
        <p:spPr bwMode="auto">
          <a:xfrm>
            <a:off x="533400" y="5562600"/>
            <a:ext cx="8077200" cy="1006475"/>
          </a:xfrm>
          <a:prstGeom prst="rect">
            <a:avLst/>
          </a:prstGeom>
          <a:solidFill>
            <a:srgbClr val="CC3300"/>
          </a:solidFill>
          <a:ln>
            <a:noFill/>
          </a:ln>
          <a:effectLst>
            <a:outerShdw dist="35921" dir="2700000" algn="ctr" rotWithShape="0">
              <a:schemeClr val="bg2"/>
            </a:outerShdw>
          </a:effectLst>
          <a:extLst/>
        </p:spPr>
        <p:txBody>
          <a:bodyPr>
            <a:spAutoFit/>
          </a:bodyPr>
          <a:lstStyle/>
          <a:p>
            <a:pPr algn="ctr"/>
            <a:r>
              <a:rPr lang="es-ES_tradnl" altLang="es-ES" sz="2000">
                <a:effectLst>
                  <a:outerShdw blurRad="38100" dist="38100" dir="2700000" algn="tl">
                    <a:srgbClr val="000000"/>
                  </a:outerShdw>
                </a:effectLst>
              </a:rPr>
              <a:t>La sección y geometría de las barras rotóricas determina sus propiedades eléctricas y la forma de variación de éstas con la velocidad de giro de la máquina</a:t>
            </a:r>
            <a:endParaRPr lang="es-ES" altLang="es-ES" sz="1800">
              <a:effectLst>
                <a:outerShdw blurRad="38100" dist="38100" dir="2700000" algn="tl">
                  <a:srgbClr val="000000"/>
                </a:outerShdw>
              </a:effectLst>
            </a:endParaRPr>
          </a:p>
        </p:txBody>
      </p:sp>
      <p:sp>
        <p:nvSpPr>
          <p:cNvPr id="437284" name="Text Box 36"/>
          <p:cNvSpPr txBox="1">
            <a:spLocks noChangeArrowheads="1"/>
          </p:cNvSpPr>
          <p:nvPr/>
        </p:nvSpPr>
        <p:spPr bwMode="auto">
          <a:xfrm>
            <a:off x="1447800" y="4495800"/>
            <a:ext cx="1371600" cy="915988"/>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800">
                <a:effectLst>
                  <a:outerShdw blurRad="38100" dist="38100" dir="2700000" algn="tl">
                    <a:srgbClr val="000000"/>
                  </a:outerShdw>
                </a:effectLst>
              </a:rPr>
              <a:t>A menor sección mayor R</a:t>
            </a:r>
            <a:r>
              <a:rPr lang="es-ES_tradnl" altLang="es-ES" sz="1800" baseline="-25000">
                <a:effectLst>
                  <a:outerShdw blurRad="38100" dist="38100" dir="2700000" algn="tl">
                    <a:srgbClr val="000000"/>
                  </a:outerShdw>
                </a:effectLst>
              </a:rPr>
              <a:t>R</a:t>
            </a:r>
            <a:r>
              <a:rPr lang="es-ES_tradnl" altLang="es-ES" sz="1800">
                <a:effectLst>
                  <a:outerShdw blurRad="38100" dist="38100" dir="2700000" algn="tl">
                    <a:srgbClr val="000000"/>
                  </a:outerShdw>
                </a:effectLst>
              </a:rPr>
              <a:t>’</a:t>
            </a:r>
            <a:endParaRPr lang="es-ES" altLang="es-ES" sz="18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7277"/>
                                        </p:tgtEl>
                                        <p:attrNameLst>
                                          <p:attrName>style.visibility</p:attrName>
                                        </p:attrNameLst>
                                      </p:cBhvr>
                                      <p:to>
                                        <p:strVal val="visible"/>
                                      </p:to>
                                    </p:set>
                                    <p:anim calcmode="lin" valueType="num">
                                      <p:cBhvr additive="base">
                                        <p:cTn id="7" dur="500" fill="hold"/>
                                        <p:tgtEl>
                                          <p:spTgt spid="437277"/>
                                        </p:tgtEl>
                                        <p:attrNameLst>
                                          <p:attrName>ppt_x</p:attrName>
                                        </p:attrNameLst>
                                      </p:cBhvr>
                                      <p:tavLst>
                                        <p:tav tm="0">
                                          <p:val>
                                            <p:strVal val="0-#ppt_w/2"/>
                                          </p:val>
                                        </p:tav>
                                        <p:tav tm="100000">
                                          <p:val>
                                            <p:strVal val="#ppt_x"/>
                                          </p:val>
                                        </p:tav>
                                      </p:tavLst>
                                    </p:anim>
                                    <p:anim calcmode="lin" valueType="num">
                                      <p:cBhvr additive="base">
                                        <p:cTn id="8" dur="500" fill="hold"/>
                                        <p:tgtEl>
                                          <p:spTgt spid="4372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37278"/>
                                        </p:tgtEl>
                                        <p:attrNameLst>
                                          <p:attrName>style.visibility</p:attrName>
                                        </p:attrNameLst>
                                      </p:cBhvr>
                                      <p:to>
                                        <p:strVal val="visible"/>
                                      </p:to>
                                    </p:set>
                                    <p:anim calcmode="lin" valueType="num">
                                      <p:cBhvr additive="base">
                                        <p:cTn id="13" dur="500" fill="hold"/>
                                        <p:tgtEl>
                                          <p:spTgt spid="437278"/>
                                        </p:tgtEl>
                                        <p:attrNameLst>
                                          <p:attrName>ppt_x</p:attrName>
                                        </p:attrNameLst>
                                      </p:cBhvr>
                                      <p:tavLst>
                                        <p:tav tm="0">
                                          <p:val>
                                            <p:strVal val="1+#ppt_w/2"/>
                                          </p:val>
                                        </p:tav>
                                        <p:tav tm="100000">
                                          <p:val>
                                            <p:strVal val="#ppt_x"/>
                                          </p:val>
                                        </p:tav>
                                      </p:tavLst>
                                    </p:anim>
                                    <p:anim calcmode="lin" valueType="num">
                                      <p:cBhvr additive="base">
                                        <p:cTn id="14" dur="500" fill="hold"/>
                                        <p:tgtEl>
                                          <p:spTgt spid="43727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37281"/>
                                        </p:tgtEl>
                                        <p:attrNameLst>
                                          <p:attrName>style.visibility</p:attrName>
                                        </p:attrNameLst>
                                      </p:cBhvr>
                                      <p:to>
                                        <p:strVal val="visible"/>
                                      </p:to>
                                    </p:set>
                                    <p:anim calcmode="lin" valueType="num">
                                      <p:cBhvr additive="base">
                                        <p:cTn id="19" dur="500" fill="hold"/>
                                        <p:tgtEl>
                                          <p:spTgt spid="437281"/>
                                        </p:tgtEl>
                                        <p:attrNameLst>
                                          <p:attrName>ppt_x</p:attrName>
                                        </p:attrNameLst>
                                      </p:cBhvr>
                                      <p:tavLst>
                                        <p:tav tm="0">
                                          <p:val>
                                            <p:strVal val="1+#ppt_w/2"/>
                                          </p:val>
                                        </p:tav>
                                        <p:tav tm="100000">
                                          <p:val>
                                            <p:strVal val="#ppt_x"/>
                                          </p:val>
                                        </p:tav>
                                      </p:tavLst>
                                    </p:anim>
                                    <p:anim calcmode="lin" valueType="num">
                                      <p:cBhvr additive="base">
                                        <p:cTn id="20" dur="500" fill="hold"/>
                                        <p:tgtEl>
                                          <p:spTgt spid="43728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37284"/>
                                        </p:tgtEl>
                                        <p:attrNameLst>
                                          <p:attrName>style.visibility</p:attrName>
                                        </p:attrNameLst>
                                      </p:cBhvr>
                                      <p:to>
                                        <p:strVal val="visible"/>
                                      </p:to>
                                    </p:set>
                                    <p:anim calcmode="lin" valueType="num">
                                      <p:cBhvr>
                                        <p:cTn id="25" dur="500" fill="hold"/>
                                        <p:tgtEl>
                                          <p:spTgt spid="437284"/>
                                        </p:tgtEl>
                                        <p:attrNameLst>
                                          <p:attrName>ppt_w</p:attrName>
                                        </p:attrNameLst>
                                      </p:cBhvr>
                                      <p:tavLst>
                                        <p:tav tm="0">
                                          <p:val>
                                            <p:fltVal val="0"/>
                                          </p:val>
                                        </p:tav>
                                        <p:tav tm="100000">
                                          <p:val>
                                            <p:strVal val="#ppt_w"/>
                                          </p:val>
                                        </p:tav>
                                      </p:tavLst>
                                    </p:anim>
                                    <p:anim calcmode="lin" valueType="num">
                                      <p:cBhvr>
                                        <p:cTn id="26" dur="500" fill="hold"/>
                                        <p:tgtEl>
                                          <p:spTgt spid="437284"/>
                                        </p:tgtEl>
                                        <p:attrNameLst>
                                          <p:attrName>ppt_h</p:attrName>
                                        </p:attrNameLst>
                                      </p:cBhvr>
                                      <p:tavLst>
                                        <p:tav tm="0">
                                          <p:val>
                                            <p:fltVal val="0"/>
                                          </p:val>
                                        </p:tav>
                                        <p:tav tm="100000">
                                          <p:val>
                                            <p:strVal val="#ppt_h"/>
                                          </p:val>
                                        </p:tav>
                                      </p:tavLst>
                                    </p:anim>
                                    <p:anim calcmode="lin" valueType="num">
                                      <p:cBhvr>
                                        <p:cTn id="27" dur="500" fill="hold"/>
                                        <p:tgtEl>
                                          <p:spTgt spid="437284"/>
                                        </p:tgtEl>
                                        <p:attrNameLst>
                                          <p:attrName>ppt_x</p:attrName>
                                        </p:attrNameLst>
                                      </p:cBhvr>
                                      <p:tavLst>
                                        <p:tav tm="0">
                                          <p:val>
                                            <p:fltVal val="0.5"/>
                                          </p:val>
                                        </p:tav>
                                        <p:tav tm="100000">
                                          <p:val>
                                            <p:strVal val="#ppt_x"/>
                                          </p:val>
                                        </p:tav>
                                      </p:tavLst>
                                    </p:anim>
                                    <p:anim calcmode="lin" valueType="num">
                                      <p:cBhvr>
                                        <p:cTn id="28" dur="500" fill="hold"/>
                                        <p:tgtEl>
                                          <p:spTgt spid="43728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437283"/>
                                        </p:tgtEl>
                                        <p:attrNameLst>
                                          <p:attrName>style.visibility</p:attrName>
                                        </p:attrNameLst>
                                      </p:cBhvr>
                                      <p:to>
                                        <p:strVal val="visible"/>
                                      </p:to>
                                    </p:set>
                                    <p:anim calcmode="lin" valueType="num">
                                      <p:cBhvr>
                                        <p:cTn id="33" dur="500" fill="hold"/>
                                        <p:tgtEl>
                                          <p:spTgt spid="437283"/>
                                        </p:tgtEl>
                                        <p:attrNameLst>
                                          <p:attrName>ppt_w</p:attrName>
                                        </p:attrNameLst>
                                      </p:cBhvr>
                                      <p:tavLst>
                                        <p:tav tm="0">
                                          <p:val>
                                            <p:fltVal val="0"/>
                                          </p:val>
                                        </p:tav>
                                        <p:tav tm="100000">
                                          <p:val>
                                            <p:strVal val="#ppt_w"/>
                                          </p:val>
                                        </p:tav>
                                      </p:tavLst>
                                    </p:anim>
                                    <p:anim calcmode="lin" valueType="num">
                                      <p:cBhvr>
                                        <p:cTn id="34" dur="500" fill="hold"/>
                                        <p:tgtEl>
                                          <p:spTgt spid="437283"/>
                                        </p:tgtEl>
                                        <p:attrNameLst>
                                          <p:attrName>ppt_h</p:attrName>
                                        </p:attrNameLst>
                                      </p:cBhvr>
                                      <p:tavLst>
                                        <p:tav tm="0">
                                          <p:val>
                                            <p:fltVal val="0"/>
                                          </p:val>
                                        </p:tav>
                                        <p:tav tm="100000">
                                          <p:val>
                                            <p:strVal val="#ppt_h"/>
                                          </p:val>
                                        </p:tav>
                                      </p:tavLst>
                                    </p:anim>
                                    <p:anim calcmode="lin" valueType="num">
                                      <p:cBhvr>
                                        <p:cTn id="35" dur="500" fill="hold"/>
                                        <p:tgtEl>
                                          <p:spTgt spid="437283"/>
                                        </p:tgtEl>
                                        <p:attrNameLst>
                                          <p:attrName>ppt_x</p:attrName>
                                        </p:attrNameLst>
                                      </p:cBhvr>
                                      <p:tavLst>
                                        <p:tav tm="0">
                                          <p:val>
                                            <p:fltVal val="0.5"/>
                                          </p:val>
                                        </p:tav>
                                        <p:tav tm="100000">
                                          <p:val>
                                            <p:strVal val="#ppt_x"/>
                                          </p:val>
                                        </p:tav>
                                      </p:tavLst>
                                    </p:anim>
                                    <p:anim calcmode="lin" valueType="num">
                                      <p:cBhvr>
                                        <p:cTn id="36" dur="500" fill="hold"/>
                                        <p:tgtEl>
                                          <p:spTgt spid="4372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83" grpId="0" animBg="1" autoUpdateAnimBg="0"/>
      <p:bldP spid="437284"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62" name="Rectangle 38"/>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600">
                <a:latin typeface="Tahoma" pitchFamily="34" charset="0"/>
              </a:rPr>
              <a:t>7.22. Control de las características mecánicas de los motores de inducción mediante el diseño del rotor III</a:t>
            </a:r>
            <a:endParaRPr lang="es-ES_tradnl" altLang="es-ES" sz="3600" b="0">
              <a:latin typeface="Tahoma" pitchFamily="34" charset="0"/>
            </a:endParaRPr>
          </a:p>
        </p:txBody>
      </p:sp>
      <p:grpSp>
        <p:nvGrpSpPr>
          <p:cNvPr id="436284" name="Group 60"/>
          <p:cNvGrpSpPr>
            <a:grpSpLocks/>
          </p:cNvGrpSpPr>
          <p:nvPr/>
        </p:nvGrpSpPr>
        <p:grpSpPr bwMode="auto">
          <a:xfrm>
            <a:off x="533400" y="1905000"/>
            <a:ext cx="4495800" cy="4413250"/>
            <a:chOff x="336" y="1200"/>
            <a:chExt cx="2832" cy="2780"/>
          </a:xfrm>
        </p:grpSpPr>
        <p:grpSp>
          <p:nvGrpSpPr>
            <p:cNvPr id="436260" name="Group 36"/>
            <p:cNvGrpSpPr>
              <a:grpSpLocks/>
            </p:cNvGrpSpPr>
            <p:nvPr/>
          </p:nvGrpSpPr>
          <p:grpSpPr bwMode="auto">
            <a:xfrm>
              <a:off x="336" y="1680"/>
              <a:ext cx="2832" cy="2300"/>
              <a:chOff x="480" y="1152"/>
              <a:chExt cx="2832" cy="2300"/>
            </a:xfrm>
          </p:grpSpPr>
          <p:pic>
            <p:nvPicPr>
              <p:cNvPr id="436229" name="Picture 5" descr="E:\Figuras FEM\Fotos Excentricidad\Nueva tanda\4ytal.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152"/>
                <a:ext cx="2832" cy="2300"/>
              </a:xfrm>
              <a:prstGeom prst="rect">
                <a:avLst/>
              </a:prstGeom>
              <a:noFill/>
              <a:ln w="6350">
                <a:solidFill>
                  <a:srgbClr val="0000FF"/>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36238" name="Oval 14"/>
              <p:cNvSpPr>
                <a:spLocks noChangeArrowheads="1"/>
              </p:cNvSpPr>
              <p:nvPr/>
            </p:nvSpPr>
            <p:spPr bwMode="auto">
              <a:xfrm rot="-336953">
                <a:off x="2024" y="2265"/>
                <a:ext cx="576" cy="1143"/>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2" name="Oval 18"/>
              <p:cNvSpPr>
                <a:spLocks noChangeArrowheads="1"/>
              </p:cNvSpPr>
              <p:nvPr/>
            </p:nvSpPr>
            <p:spPr bwMode="auto">
              <a:xfrm rot="-336953">
                <a:off x="2224" y="3260"/>
                <a:ext cx="264" cy="146"/>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3" name="Oval 19"/>
              <p:cNvSpPr>
                <a:spLocks noChangeArrowheads="1"/>
              </p:cNvSpPr>
              <p:nvPr/>
            </p:nvSpPr>
            <p:spPr bwMode="auto">
              <a:xfrm rot="-336953">
                <a:off x="2208" y="3241"/>
                <a:ext cx="293" cy="155"/>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4" name="Oval 20"/>
              <p:cNvSpPr>
                <a:spLocks noChangeArrowheads="1"/>
              </p:cNvSpPr>
              <p:nvPr/>
            </p:nvSpPr>
            <p:spPr bwMode="auto">
              <a:xfrm rot="-336953">
                <a:off x="2272" y="3271"/>
                <a:ext cx="176" cy="138"/>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5" name="Oval 21"/>
              <p:cNvSpPr>
                <a:spLocks noChangeArrowheads="1"/>
              </p:cNvSpPr>
              <p:nvPr/>
            </p:nvSpPr>
            <p:spPr bwMode="auto">
              <a:xfrm rot="-336953">
                <a:off x="2303" y="3293"/>
                <a:ext cx="127" cy="100"/>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6" name="Oval 22"/>
              <p:cNvSpPr>
                <a:spLocks noChangeArrowheads="1"/>
              </p:cNvSpPr>
              <p:nvPr/>
            </p:nvSpPr>
            <p:spPr bwMode="auto">
              <a:xfrm rot="-336953">
                <a:off x="2325" y="3312"/>
                <a:ext cx="78" cy="76"/>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7" name="Oval 23"/>
              <p:cNvSpPr>
                <a:spLocks noChangeArrowheads="1"/>
              </p:cNvSpPr>
              <p:nvPr/>
            </p:nvSpPr>
            <p:spPr bwMode="auto">
              <a:xfrm rot="-336953">
                <a:off x="2335" y="3331"/>
                <a:ext cx="63" cy="54"/>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8" name="Oval 24"/>
              <p:cNvSpPr>
                <a:spLocks noChangeArrowheads="1"/>
              </p:cNvSpPr>
              <p:nvPr/>
            </p:nvSpPr>
            <p:spPr bwMode="auto">
              <a:xfrm rot="-336953">
                <a:off x="2207" y="3216"/>
                <a:ext cx="293" cy="182"/>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49" name="Oval 25"/>
              <p:cNvSpPr>
                <a:spLocks noChangeArrowheads="1"/>
              </p:cNvSpPr>
              <p:nvPr/>
            </p:nvSpPr>
            <p:spPr bwMode="auto">
              <a:xfrm rot="-336953">
                <a:off x="2204" y="3124"/>
                <a:ext cx="293" cy="284"/>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0" name="Oval 26"/>
              <p:cNvSpPr>
                <a:spLocks noChangeArrowheads="1"/>
              </p:cNvSpPr>
              <p:nvPr/>
            </p:nvSpPr>
            <p:spPr bwMode="auto">
              <a:xfrm rot="-336953">
                <a:off x="2177" y="3048"/>
                <a:ext cx="349" cy="359"/>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1" name="Oval 27"/>
              <p:cNvSpPr>
                <a:spLocks noChangeArrowheads="1"/>
              </p:cNvSpPr>
              <p:nvPr/>
            </p:nvSpPr>
            <p:spPr bwMode="auto">
              <a:xfrm rot="-336953">
                <a:off x="2152" y="2957"/>
                <a:ext cx="389" cy="438"/>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2" name="Oval 28"/>
              <p:cNvSpPr>
                <a:spLocks noChangeArrowheads="1"/>
              </p:cNvSpPr>
              <p:nvPr/>
            </p:nvSpPr>
            <p:spPr bwMode="auto">
              <a:xfrm rot="-336953">
                <a:off x="2121" y="2865"/>
                <a:ext cx="435" cy="530"/>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3" name="Oval 29"/>
              <p:cNvSpPr>
                <a:spLocks noChangeArrowheads="1"/>
              </p:cNvSpPr>
              <p:nvPr/>
            </p:nvSpPr>
            <p:spPr bwMode="auto">
              <a:xfrm rot="-336953">
                <a:off x="2094" y="2741"/>
                <a:ext cx="484" cy="656"/>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4" name="Oval 30"/>
              <p:cNvSpPr>
                <a:spLocks noChangeArrowheads="1"/>
              </p:cNvSpPr>
              <p:nvPr/>
            </p:nvSpPr>
            <p:spPr bwMode="auto">
              <a:xfrm rot="-336953">
                <a:off x="2081" y="2597"/>
                <a:ext cx="484" cy="800"/>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5" name="Oval 31"/>
              <p:cNvSpPr>
                <a:spLocks noChangeArrowheads="1"/>
              </p:cNvSpPr>
              <p:nvPr/>
            </p:nvSpPr>
            <p:spPr bwMode="auto">
              <a:xfrm rot="-336953">
                <a:off x="2050" y="2414"/>
                <a:ext cx="526" cy="976"/>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6" name="Oval 32"/>
              <p:cNvSpPr>
                <a:spLocks noChangeArrowheads="1"/>
              </p:cNvSpPr>
              <p:nvPr/>
            </p:nvSpPr>
            <p:spPr bwMode="auto">
              <a:xfrm rot="-336953">
                <a:off x="2211" y="3185"/>
                <a:ext cx="293" cy="210"/>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7" name="Oval 33"/>
              <p:cNvSpPr>
                <a:spLocks noChangeArrowheads="1"/>
              </p:cNvSpPr>
              <p:nvPr/>
            </p:nvSpPr>
            <p:spPr bwMode="auto">
              <a:xfrm rot="-336953">
                <a:off x="2206" y="3155"/>
                <a:ext cx="293" cy="246"/>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8" name="Oval 34"/>
              <p:cNvSpPr>
                <a:spLocks noChangeArrowheads="1"/>
              </p:cNvSpPr>
              <p:nvPr/>
            </p:nvSpPr>
            <p:spPr bwMode="auto">
              <a:xfrm rot="-336953">
                <a:off x="2186" y="3081"/>
                <a:ext cx="322" cy="323"/>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59" name="Oval 35"/>
              <p:cNvSpPr>
                <a:spLocks noChangeArrowheads="1"/>
              </p:cNvSpPr>
              <p:nvPr/>
            </p:nvSpPr>
            <p:spPr bwMode="auto">
              <a:xfrm rot="-336953">
                <a:off x="2178" y="3005"/>
                <a:ext cx="349" cy="399"/>
              </a:xfrm>
              <a:prstGeom prst="ellipse">
                <a:avLst/>
              </a:prstGeom>
              <a:noFill/>
              <a:ln w="15875">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grpSp>
          <p:nvGrpSpPr>
            <p:cNvPr id="436271" name="Group 47"/>
            <p:cNvGrpSpPr>
              <a:grpSpLocks/>
            </p:cNvGrpSpPr>
            <p:nvPr/>
          </p:nvGrpSpPr>
          <p:grpSpPr bwMode="auto">
            <a:xfrm>
              <a:off x="1776" y="1200"/>
              <a:ext cx="720" cy="720"/>
              <a:chOff x="1872" y="768"/>
              <a:chExt cx="720" cy="720"/>
            </a:xfrm>
          </p:grpSpPr>
          <p:sp>
            <p:nvSpPr>
              <p:cNvPr id="436270" name="AutoShape 46"/>
              <p:cNvSpPr>
                <a:spLocks noChangeArrowheads="1"/>
              </p:cNvSpPr>
              <p:nvPr/>
            </p:nvSpPr>
            <p:spPr bwMode="auto">
              <a:xfrm rot="5400000">
                <a:off x="1992" y="1128"/>
                <a:ext cx="480" cy="240"/>
              </a:xfrm>
              <a:prstGeom prst="rightArrow">
                <a:avLst>
                  <a:gd name="adj1" fmla="val 50000"/>
                  <a:gd name="adj2" fmla="val 50000"/>
                </a:avLst>
              </a:prstGeom>
              <a:gradFill rotWithShape="0">
                <a:gsLst>
                  <a:gs pos="0">
                    <a:srgbClr val="008000">
                      <a:gamma/>
                      <a:shade val="46275"/>
                      <a:invGamma/>
                    </a:srgbClr>
                  </a:gs>
                  <a:gs pos="100000">
                    <a:srgbClr val="008000"/>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6269" name="Text Box 45"/>
              <p:cNvSpPr txBox="1">
                <a:spLocks noChangeArrowheads="1"/>
              </p:cNvSpPr>
              <p:nvPr/>
            </p:nvSpPr>
            <p:spPr bwMode="auto">
              <a:xfrm>
                <a:off x="1872" y="768"/>
                <a:ext cx="720" cy="346"/>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500">
                    <a:effectLst>
                      <a:outerShdw blurRad="38100" dist="38100" dir="2700000" algn="tl">
                        <a:srgbClr val="000000"/>
                      </a:outerShdw>
                    </a:effectLst>
                  </a:rPr>
                  <a:t>Ranura estatórica</a:t>
                </a:r>
                <a:endParaRPr lang="es-ES" altLang="es-ES" sz="1500">
                  <a:effectLst>
                    <a:outerShdw blurRad="38100" dist="38100" dir="2700000" algn="tl">
                      <a:srgbClr val="000000"/>
                    </a:outerShdw>
                  </a:effectLst>
                </a:endParaRPr>
              </a:p>
            </p:txBody>
          </p:sp>
        </p:grpSp>
      </p:grpSp>
      <p:sp>
        <p:nvSpPr>
          <p:cNvPr id="436273" name="Text Box 49"/>
          <p:cNvSpPr txBox="1">
            <a:spLocks noChangeArrowheads="1"/>
          </p:cNvSpPr>
          <p:nvPr/>
        </p:nvSpPr>
        <p:spPr bwMode="auto">
          <a:xfrm>
            <a:off x="5257800" y="2438400"/>
            <a:ext cx="37338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2000">
                <a:effectLst>
                  <a:outerShdw blurRad="38100" dist="38100" dir="2700000" algn="tl">
                    <a:srgbClr val="000000"/>
                  </a:outerShdw>
                </a:effectLst>
              </a:rPr>
              <a:t>Circuito equivalente de una barra rotórica</a:t>
            </a:r>
            <a:endParaRPr lang="es-ES" altLang="es-ES" sz="2000">
              <a:effectLst>
                <a:outerShdw blurRad="38100" dist="38100" dir="2700000" algn="tl">
                  <a:srgbClr val="000000"/>
                </a:outerShdw>
              </a:effectLst>
            </a:endParaRPr>
          </a:p>
        </p:txBody>
      </p:sp>
      <p:grpSp>
        <p:nvGrpSpPr>
          <p:cNvPr id="436282" name="Group 58"/>
          <p:cNvGrpSpPr>
            <a:grpSpLocks/>
          </p:cNvGrpSpPr>
          <p:nvPr/>
        </p:nvGrpSpPr>
        <p:grpSpPr bwMode="auto">
          <a:xfrm>
            <a:off x="5600700" y="4244975"/>
            <a:ext cx="3009900" cy="2384425"/>
            <a:chOff x="3528" y="2674"/>
            <a:chExt cx="1896" cy="1502"/>
          </a:xfrm>
        </p:grpSpPr>
        <p:pic>
          <p:nvPicPr>
            <p:cNvPr id="436261"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 y="2674"/>
              <a:ext cx="1682" cy="12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6274" name="Text Box 50"/>
            <p:cNvSpPr txBox="1">
              <a:spLocks noChangeArrowheads="1"/>
            </p:cNvSpPr>
            <p:nvPr/>
          </p:nvSpPr>
          <p:spPr bwMode="auto">
            <a:xfrm>
              <a:off x="3528" y="3839"/>
              <a:ext cx="803" cy="2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500">
                  <a:effectLst>
                    <a:outerShdw blurRad="38100" dist="38100" dir="2700000" algn="tl">
                      <a:srgbClr val="000000"/>
                    </a:outerShdw>
                  </a:effectLst>
                </a:rPr>
                <a:t>Resistencia</a:t>
              </a:r>
              <a:endParaRPr lang="es-ES" altLang="es-ES" sz="1500">
                <a:effectLst>
                  <a:outerShdw blurRad="38100" dist="38100" dir="2700000" algn="tl">
                    <a:srgbClr val="000000"/>
                  </a:outerShdw>
                </a:effectLst>
              </a:endParaRPr>
            </a:p>
          </p:txBody>
        </p:sp>
        <p:sp>
          <p:nvSpPr>
            <p:cNvPr id="436275" name="Text Box 51"/>
            <p:cNvSpPr txBox="1">
              <a:spLocks noChangeArrowheads="1"/>
            </p:cNvSpPr>
            <p:nvPr/>
          </p:nvSpPr>
          <p:spPr bwMode="auto">
            <a:xfrm>
              <a:off x="4094" y="3830"/>
              <a:ext cx="1330" cy="34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500">
                  <a:effectLst>
                    <a:outerShdw blurRad="38100" dist="38100" dir="2700000" algn="tl">
                      <a:srgbClr val="000000"/>
                    </a:outerShdw>
                  </a:effectLst>
                </a:rPr>
                <a:t>Reactancia dispersión</a:t>
              </a:r>
              <a:endParaRPr lang="es-ES" altLang="es-ES" sz="1500">
                <a:effectLst>
                  <a:outerShdw blurRad="38100" dist="38100" dir="2700000" algn="tl">
                    <a:srgbClr val="000000"/>
                  </a:outerShdw>
                </a:effectLst>
              </a:endParaRPr>
            </a:p>
          </p:txBody>
        </p:sp>
      </p:grpSp>
      <p:grpSp>
        <p:nvGrpSpPr>
          <p:cNvPr id="436283" name="Group 59"/>
          <p:cNvGrpSpPr>
            <a:grpSpLocks/>
          </p:cNvGrpSpPr>
          <p:nvPr/>
        </p:nvGrpSpPr>
        <p:grpSpPr bwMode="auto">
          <a:xfrm>
            <a:off x="5529263" y="3260725"/>
            <a:ext cx="3259137" cy="1616075"/>
            <a:chOff x="3483" y="2054"/>
            <a:chExt cx="2053" cy="1018"/>
          </a:xfrm>
        </p:grpSpPr>
        <p:sp>
          <p:nvSpPr>
            <p:cNvPr id="436276" name="AutoShape 52"/>
            <p:cNvSpPr>
              <a:spLocks noChangeArrowheads="1"/>
            </p:cNvSpPr>
            <p:nvPr/>
          </p:nvSpPr>
          <p:spPr bwMode="auto">
            <a:xfrm>
              <a:off x="5296" y="2448"/>
              <a:ext cx="240" cy="624"/>
            </a:xfrm>
            <a:prstGeom prst="downArrow">
              <a:avLst>
                <a:gd name="adj1" fmla="val 50000"/>
                <a:gd name="adj2" fmla="val 65000"/>
              </a:avLst>
            </a:prstGeom>
            <a:solidFill>
              <a:srgbClr val="CC00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6277" name="Text Box 53"/>
            <p:cNvSpPr txBox="1">
              <a:spLocks noChangeArrowheads="1"/>
            </p:cNvSpPr>
            <p:nvPr/>
          </p:nvSpPr>
          <p:spPr bwMode="auto">
            <a:xfrm>
              <a:off x="3483" y="2054"/>
              <a:ext cx="2037" cy="49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500">
                  <a:effectLst>
                    <a:outerShdw blurRad="38100" dist="38100" dir="2700000" algn="tl">
                      <a:srgbClr val="000000"/>
                    </a:outerShdw>
                  </a:effectLst>
                </a:rPr>
                <a:t>La reactancia de dispersión aumenta con la profundidad = que el flujo de dispersión</a:t>
              </a:r>
              <a:endParaRPr lang="es-ES" altLang="es-ES" sz="1500">
                <a:effectLst>
                  <a:outerShdw blurRad="38100" dist="38100" dir="2700000" algn="tl">
                    <a:srgbClr val="000000"/>
                  </a:outerShdw>
                </a:effectLst>
              </a:endParaRPr>
            </a:p>
          </p:txBody>
        </p:sp>
      </p:grpSp>
      <p:grpSp>
        <p:nvGrpSpPr>
          <p:cNvPr id="436281" name="Group 57"/>
          <p:cNvGrpSpPr>
            <a:grpSpLocks/>
          </p:cNvGrpSpPr>
          <p:nvPr/>
        </p:nvGrpSpPr>
        <p:grpSpPr bwMode="auto">
          <a:xfrm>
            <a:off x="4495800" y="4267200"/>
            <a:ext cx="1219200" cy="1828800"/>
            <a:chOff x="2832" y="2688"/>
            <a:chExt cx="768" cy="1152"/>
          </a:xfrm>
        </p:grpSpPr>
        <p:sp>
          <p:nvSpPr>
            <p:cNvPr id="436272" name="AutoShape 48"/>
            <p:cNvSpPr>
              <a:spLocks noChangeArrowheads="1"/>
            </p:cNvSpPr>
            <p:nvPr/>
          </p:nvSpPr>
          <p:spPr bwMode="auto">
            <a:xfrm>
              <a:off x="2880" y="3202"/>
              <a:ext cx="624" cy="240"/>
            </a:xfrm>
            <a:prstGeom prst="rightArrow">
              <a:avLst>
                <a:gd name="adj1" fmla="val 50000"/>
                <a:gd name="adj2" fmla="val 65000"/>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36278" name="Line 54"/>
            <p:cNvSpPr>
              <a:spLocks noChangeShapeType="1"/>
            </p:cNvSpPr>
            <p:nvPr/>
          </p:nvSpPr>
          <p:spPr bwMode="auto">
            <a:xfrm>
              <a:off x="2832" y="3840"/>
              <a:ext cx="720" cy="0"/>
            </a:xfrm>
            <a:prstGeom prst="line">
              <a:avLst/>
            </a:prstGeom>
            <a:noFill/>
            <a:ln w="25400">
              <a:solidFill>
                <a:schemeClr val="accent1"/>
              </a:solidFill>
              <a:prstDash val="dash"/>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6279" name="Line 55"/>
            <p:cNvSpPr>
              <a:spLocks noChangeShapeType="1"/>
            </p:cNvSpPr>
            <p:nvPr/>
          </p:nvSpPr>
          <p:spPr bwMode="auto">
            <a:xfrm>
              <a:off x="2880" y="2688"/>
              <a:ext cx="720" cy="0"/>
            </a:xfrm>
            <a:prstGeom prst="line">
              <a:avLst/>
            </a:prstGeom>
            <a:noFill/>
            <a:ln w="25400">
              <a:solidFill>
                <a:schemeClr val="accent1"/>
              </a:solidFill>
              <a:prstDash val="dash"/>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436267" name="Group 43"/>
          <p:cNvGrpSpPr>
            <a:grpSpLocks/>
          </p:cNvGrpSpPr>
          <p:nvPr/>
        </p:nvGrpSpPr>
        <p:grpSpPr bwMode="auto">
          <a:xfrm>
            <a:off x="304800" y="5867400"/>
            <a:ext cx="2895600" cy="777875"/>
            <a:chOff x="288" y="3264"/>
            <a:chExt cx="1824" cy="490"/>
          </a:xfrm>
        </p:grpSpPr>
        <p:sp>
          <p:nvSpPr>
            <p:cNvPr id="436265" name="Text Box 41"/>
            <p:cNvSpPr txBox="1">
              <a:spLocks noChangeArrowheads="1"/>
            </p:cNvSpPr>
            <p:nvPr/>
          </p:nvSpPr>
          <p:spPr bwMode="auto">
            <a:xfrm>
              <a:off x="288" y="3264"/>
              <a:ext cx="1344" cy="490"/>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sz="1500">
                  <a:effectLst>
                    <a:outerShdw blurRad="38100" dist="38100" dir="2700000" algn="tl">
                      <a:srgbClr val="000000"/>
                    </a:outerShdw>
                  </a:effectLst>
                </a:rPr>
                <a:t>Flujo de dispersión: se concentra hacia el interior</a:t>
              </a:r>
              <a:endParaRPr lang="es-ES" altLang="es-ES" sz="1500">
                <a:effectLst>
                  <a:outerShdw blurRad="38100" dist="38100" dir="2700000" algn="tl">
                    <a:srgbClr val="000000"/>
                  </a:outerShdw>
                </a:effectLst>
              </a:endParaRPr>
            </a:p>
          </p:txBody>
        </p:sp>
        <p:sp>
          <p:nvSpPr>
            <p:cNvPr id="436266" name="AutoShape 42"/>
            <p:cNvSpPr>
              <a:spLocks noChangeArrowheads="1"/>
            </p:cNvSpPr>
            <p:nvPr/>
          </p:nvSpPr>
          <p:spPr bwMode="auto">
            <a:xfrm>
              <a:off x="1632" y="3264"/>
              <a:ext cx="480" cy="240"/>
            </a:xfrm>
            <a:prstGeom prst="rightArrow">
              <a:avLst>
                <a:gd name="adj1" fmla="val 50000"/>
                <a:gd name="adj2" fmla="val 50000"/>
              </a:avLst>
            </a:prstGeom>
            <a:gradFill rotWithShape="0">
              <a:gsLst>
                <a:gs pos="0">
                  <a:srgbClr val="008000">
                    <a:gamma/>
                    <a:shade val="46275"/>
                    <a:invGamma/>
                  </a:srgbClr>
                </a:gs>
                <a:gs pos="100000">
                  <a:srgbClr val="008000"/>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67"/>
                                        </p:tgtEl>
                                        <p:attrNameLst>
                                          <p:attrName>style.visibility</p:attrName>
                                        </p:attrNameLst>
                                      </p:cBhvr>
                                      <p:to>
                                        <p:strVal val="visible"/>
                                      </p:to>
                                    </p:set>
                                    <p:animEffect transition="in" filter="dissolve">
                                      <p:cBhvr>
                                        <p:cTn id="7" dur="500"/>
                                        <p:tgtEl>
                                          <p:spTgt spid="436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6273"/>
                                        </p:tgtEl>
                                        <p:attrNameLst>
                                          <p:attrName>style.visibility</p:attrName>
                                        </p:attrNameLst>
                                      </p:cBhvr>
                                      <p:to>
                                        <p:strVal val="visible"/>
                                      </p:to>
                                    </p:set>
                                    <p:animEffect transition="in" filter="dissolve">
                                      <p:cBhvr>
                                        <p:cTn id="12" dur="500"/>
                                        <p:tgtEl>
                                          <p:spTgt spid="4362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6281"/>
                                        </p:tgtEl>
                                        <p:attrNameLst>
                                          <p:attrName>style.visibility</p:attrName>
                                        </p:attrNameLst>
                                      </p:cBhvr>
                                      <p:to>
                                        <p:strVal val="visible"/>
                                      </p:to>
                                    </p:set>
                                    <p:animEffect transition="in" filter="dissolve">
                                      <p:cBhvr>
                                        <p:cTn id="17" dur="500"/>
                                        <p:tgtEl>
                                          <p:spTgt spid="436281"/>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36282"/>
                                        </p:tgtEl>
                                        <p:attrNameLst>
                                          <p:attrName>style.visibility</p:attrName>
                                        </p:attrNameLst>
                                      </p:cBhvr>
                                      <p:to>
                                        <p:strVal val="visible"/>
                                      </p:to>
                                    </p:set>
                                    <p:animEffect transition="in" filter="dissolve">
                                      <p:cBhvr>
                                        <p:cTn id="21" dur="500"/>
                                        <p:tgtEl>
                                          <p:spTgt spid="4362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nodeType="clickEffect">
                                  <p:stCondLst>
                                    <p:cond delay="0"/>
                                  </p:stCondLst>
                                  <p:childTnLst>
                                    <p:set>
                                      <p:cBhvr>
                                        <p:cTn id="25" dur="1" fill="hold">
                                          <p:stCondLst>
                                            <p:cond delay="0"/>
                                          </p:stCondLst>
                                        </p:cTn>
                                        <p:tgtEl>
                                          <p:spTgt spid="436283"/>
                                        </p:tgtEl>
                                        <p:attrNameLst>
                                          <p:attrName>style.visibility</p:attrName>
                                        </p:attrNameLst>
                                      </p:cBhvr>
                                      <p:to>
                                        <p:strVal val="visible"/>
                                      </p:to>
                                    </p:set>
                                    <p:anim calcmode="lin" valueType="num">
                                      <p:cBhvr>
                                        <p:cTn id="26" dur="500" fill="hold"/>
                                        <p:tgtEl>
                                          <p:spTgt spid="436283"/>
                                        </p:tgtEl>
                                        <p:attrNameLst>
                                          <p:attrName>ppt_w</p:attrName>
                                        </p:attrNameLst>
                                      </p:cBhvr>
                                      <p:tavLst>
                                        <p:tav tm="0">
                                          <p:val>
                                            <p:fltVal val="0"/>
                                          </p:val>
                                        </p:tav>
                                        <p:tav tm="100000">
                                          <p:val>
                                            <p:strVal val="#ppt_w"/>
                                          </p:val>
                                        </p:tav>
                                      </p:tavLst>
                                    </p:anim>
                                    <p:anim calcmode="lin" valueType="num">
                                      <p:cBhvr>
                                        <p:cTn id="27" dur="500" fill="hold"/>
                                        <p:tgtEl>
                                          <p:spTgt spid="436283"/>
                                        </p:tgtEl>
                                        <p:attrNameLst>
                                          <p:attrName>ppt_h</p:attrName>
                                        </p:attrNameLst>
                                      </p:cBhvr>
                                      <p:tavLst>
                                        <p:tav tm="0">
                                          <p:val>
                                            <p:fltVal val="0"/>
                                          </p:val>
                                        </p:tav>
                                        <p:tav tm="100000">
                                          <p:val>
                                            <p:strVal val="#ppt_h"/>
                                          </p:val>
                                        </p:tav>
                                      </p:tavLst>
                                    </p:anim>
                                    <p:anim calcmode="lin" valueType="num">
                                      <p:cBhvr>
                                        <p:cTn id="28" dur="500" fill="hold"/>
                                        <p:tgtEl>
                                          <p:spTgt spid="436283"/>
                                        </p:tgtEl>
                                        <p:attrNameLst>
                                          <p:attrName>ppt_x</p:attrName>
                                        </p:attrNameLst>
                                      </p:cBhvr>
                                      <p:tavLst>
                                        <p:tav tm="0">
                                          <p:val>
                                            <p:fltVal val="0.5"/>
                                          </p:val>
                                        </p:tav>
                                        <p:tav tm="100000">
                                          <p:val>
                                            <p:strVal val="#ppt_x"/>
                                          </p:val>
                                        </p:tav>
                                      </p:tavLst>
                                    </p:anim>
                                    <p:anim calcmode="lin" valueType="num">
                                      <p:cBhvr>
                                        <p:cTn id="29" dur="500" fill="hold"/>
                                        <p:tgtEl>
                                          <p:spTgt spid="4362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89" name="AutoShape 17"/>
          <p:cNvSpPr>
            <a:spLocks noChangeArrowheads="1"/>
          </p:cNvSpPr>
          <p:nvPr/>
        </p:nvSpPr>
        <p:spPr bwMode="auto">
          <a:xfrm>
            <a:off x="1676400" y="9144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0" name="AutoShape 18"/>
          <p:cNvSpPr>
            <a:spLocks noChangeArrowheads="1"/>
          </p:cNvSpPr>
          <p:nvPr/>
        </p:nvSpPr>
        <p:spPr bwMode="auto">
          <a:xfrm>
            <a:off x="3581400" y="9144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1" name="AutoShape 19"/>
          <p:cNvSpPr>
            <a:spLocks noChangeArrowheads="1"/>
          </p:cNvSpPr>
          <p:nvPr/>
        </p:nvSpPr>
        <p:spPr bwMode="auto">
          <a:xfrm>
            <a:off x="5410200" y="9144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8" name="AutoShape 26"/>
          <p:cNvSpPr>
            <a:spLocks noChangeArrowheads="1"/>
          </p:cNvSpPr>
          <p:nvPr/>
        </p:nvSpPr>
        <p:spPr bwMode="auto">
          <a:xfrm flipH="1">
            <a:off x="3162300" y="25908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9" name="AutoShape 27"/>
          <p:cNvSpPr>
            <a:spLocks noChangeArrowheads="1"/>
          </p:cNvSpPr>
          <p:nvPr/>
        </p:nvSpPr>
        <p:spPr bwMode="auto">
          <a:xfrm flipH="1">
            <a:off x="5638800" y="25908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77" name="Text Box 5"/>
          <p:cNvSpPr txBox="1">
            <a:spLocks noChangeArrowheads="1"/>
          </p:cNvSpPr>
          <p:nvPr/>
        </p:nvSpPr>
        <p:spPr bwMode="auto">
          <a:xfrm>
            <a:off x="4419600" y="685800"/>
            <a:ext cx="1371600" cy="685800"/>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rotor</a:t>
            </a:r>
            <a:r>
              <a:rPr lang="es-ES_tradnl" altLang="es-ES" sz="1700">
                <a:effectLst>
                  <a:outerShdw blurRad="38100" dist="38100" dir="2700000" algn="tl">
                    <a:srgbClr val="000000"/>
                  </a:outerShdw>
                </a:effectLst>
              </a:rPr>
              <a:t> ELEVADA</a:t>
            </a:r>
            <a:endParaRPr lang="es-ES" altLang="es-ES" sz="1700">
              <a:effectLst>
                <a:outerShdw blurRad="38100" dist="38100" dir="2700000" algn="tl">
                  <a:srgbClr val="000000"/>
                </a:outerShdw>
              </a:effectLst>
            </a:endParaRPr>
          </a:p>
        </p:txBody>
      </p:sp>
      <p:sp>
        <p:nvSpPr>
          <p:cNvPr id="438275" name="Text Box 3"/>
          <p:cNvSpPr txBox="1">
            <a:spLocks noChangeArrowheads="1"/>
          </p:cNvSpPr>
          <p:nvPr/>
        </p:nvSpPr>
        <p:spPr bwMode="auto">
          <a:xfrm>
            <a:off x="304800" y="838200"/>
            <a:ext cx="1752600" cy="381000"/>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ARRANQUE</a:t>
            </a:r>
            <a:endParaRPr lang="es-ES" altLang="es-ES" sz="1900">
              <a:effectLst>
                <a:outerShdw blurRad="38100" dist="38100" dir="2700000" algn="tl">
                  <a:srgbClr val="000000"/>
                </a:outerShdw>
              </a:effectLst>
            </a:endParaRPr>
          </a:p>
        </p:txBody>
      </p:sp>
      <p:sp>
        <p:nvSpPr>
          <p:cNvPr id="438276" name="Text Box 4"/>
          <p:cNvSpPr txBox="1">
            <a:spLocks noChangeArrowheads="1"/>
          </p:cNvSpPr>
          <p:nvPr/>
        </p:nvSpPr>
        <p:spPr bwMode="auto">
          <a:xfrm>
            <a:off x="2514600" y="685800"/>
            <a:ext cx="1524000" cy="685800"/>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200">
                <a:effectLst>
                  <a:outerShdw blurRad="38100" dist="38100" dir="2700000" algn="tl">
                    <a:srgbClr val="000000"/>
                  </a:outerShdw>
                </a:effectLst>
              </a:rPr>
              <a:t>S</a:t>
            </a:r>
            <a:r>
              <a:rPr lang="es-ES_tradnl" altLang="es-ES" sz="1700">
                <a:effectLst>
                  <a:outerShdw blurRad="38100" dist="38100" dir="2700000" algn="tl">
                    <a:srgbClr val="000000"/>
                  </a:outerShdw>
                </a:effectLst>
              </a:rPr>
              <a:t> VALORES ELEVADOS</a:t>
            </a:r>
            <a:endParaRPr lang="es-ES" altLang="es-ES" sz="1700">
              <a:effectLst>
                <a:outerShdw blurRad="38100" dist="38100" dir="2700000" algn="tl">
                  <a:srgbClr val="000000"/>
                </a:outerShdw>
              </a:effectLst>
            </a:endParaRPr>
          </a:p>
        </p:txBody>
      </p:sp>
      <p:sp>
        <p:nvSpPr>
          <p:cNvPr id="438280" name="Text Box 8"/>
          <p:cNvSpPr txBox="1">
            <a:spLocks noChangeArrowheads="1"/>
          </p:cNvSpPr>
          <p:nvPr/>
        </p:nvSpPr>
        <p:spPr bwMode="auto">
          <a:xfrm>
            <a:off x="3657600" y="2228850"/>
            <a:ext cx="1981200" cy="969496"/>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dirty="0">
                <a:effectLst>
                  <a:outerShdw blurRad="38100" dist="38100" dir="2700000" algn="tl">
                    <a:srgbClr val="000000"/>
                  </a:outerShdw>
                </a:effectLst>
              </a:rPr>
              <a:t>Reducción sección útil: </a:t>
            </a:r>
            <a:r>
              <a:rPr lang="es-ES_tradnl" altLang="es-ES" sz="1900" dirty="0" smtClean="0">
                <a:effectLst>
                  <a:outerShdw blurRad="38100" dist="38100" dir="2700000" algn="tl">
                    <a:srgbClr val="000000"/>
                  </a:outerShdw>
                </a:effectLst>
              </a:rPr>
              <a:t>aumenta </a:t>
            </a:r>
            <a:r>
              <a:rPr lang="es-ES_tradnl" altLang="es-ES" sz="1900" dirty="0">
                <a:effectLst>
                  <a:outerShdw blurRad="38100" dist="38100" dir="2700000" algn="tl">
                    <a:srgbClr val="000000"/>
                  </a:outerShdw>
                </a:effectLst>
              </a:rPr>
              <a:t>R</a:t>
            </a:r>
            <a:r>
              <a:rPr lang="es-ES_tradnl" altLang="es-ES" sz="1900" baseline="-25000" dirty="0">
                <a:effectLst>
                  <a:outerShdw blurRad="38100" dist="38100" dir="2700000" algn="tl">
                    <a:srgbClr val="000000"/>
                  </a:outerShdw>
                </a:effectLst>
              </a:rPr>
              <a:t>R</a:t>
            </a:r>
            <a:r>
              <a:rPr lang="es-ES_tradnl" altLang="es-ES" sz="1900" dirty="0">
                <a:effectLst>
                  <a:outerShdw blurRad="38100" dist="38100" dir="2700000" algn="tl">
                    <a:srgbClr val="000000"/>
                  </a:outerShdw>
                </a:effectLst>
              </a:rPr>
              <a:t>’</a:t>
            </a:r>
            <a:endParaRPr lang="es-ES" altLang="es-ES" sz="1900" dirty="0">
              <a:effectLst>
                <a:outerShdw blurRad="38100" dist="38100" dir="2700000" algn="tl">
                  <a:srgbClr val="000000"/>
                </a:outerShdw>
              </a:effectLst>
            </a:endParaRPr>
          </a:p>
        </p:txBody>
      </p:sp>
      <p:sp>
        <p:nvSpPr>
          <p:cNvPr id="438288" name="Text Box 16"/>
          <p:cNvSpPr txBox="1">
            <a:spLocks noChangeArrowheads="1"/>
          </p:cNvSpPr>
          <p:nvPr/>
        </p:nvSpPr>
        <p:spPr bwMode="auto">
          <a:xfrm>
            <a:off x="1409700" y="2216150"/>
            <a:ext cx="1752600" cy="958850"/>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sz="1900">
                <a:effectLst>
                  <a:outerShdw blurRad="38100" dist="38100" dir="2700000" algn="tl">
                    <a:srgbClr val="000000"/>
                  </a:outerShdw>
                </a:effectLst>
              </a:rPr>
              <a:t>Aumento del par de arranque</a:t>
            </a:r>
            <a:endParaRPr lang="es-ES" altLang="es-ES" sz="1900">
              <a:effectLst>
                <a:outerShdw blurRad="38100" dist="38100" dir="2700000" algn="tl">
                  <a:srgbClr val="000000"/>
                </a:outerShdw>
              </a:effectLst>
            </a:endParaRPr>
          </a:p>
        </p:txBody>
      </p:sp>
      <p:sp>
        <p:nvSpPr>
          <p:cNvPr id="438302" name="AutoShape 30"/>
          <p:cNvSpPr>
            <a:spLocks noChangeArrowheads="1"/>
          </p:cNvSpPr>
          <p:nvPr/>
        </p:nvSpPr>
        <p:spPr bwMode="auto">
          <a:xfrm rot="5400000">
            <a:off x="7124700" y="16383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78" name="Text Box 6"/>
          <p:cNvSpPr txBox="1">
            <a:spLocks noChangeArrowheads="1"/>
          </p:cNvSpPr>
          <p:nvPr/>
        </p:nvSpPr>
        <p:spPr bwMode="auto">
          <a:xfrm>
            <a:off x="6248400" y="381000"/>
            <a:ext cx="2667000" cy="1292662"/>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dirty="0">
                <a:effectLst>
                  <a:outerShdw blurRad="38100" dist="38100" dir="2700000" algn="tl">
                    <a:srgbClr val="000000"/>
                  </a:outerShdw>
                </a:effectLst>
              </a:rPr>
              <a:t>Efecto de la reactancia de dispersión (</a:t>
            </a:r>
            <a:r>
              <a:rPr lang="es-ES_tradnl" altLang="es-ES" sz="2200" dirty="0">
                <a:effectLst>
                  <a:outerShdw blurRad="38100" dist="38100" dir="2700000" algn="tl">
                    <a:srgbClr val="000000"/>
                  </a:outerShdw>
                </a:effectLst>
              </a:rPr>
              <a:t>2</a:t>
            </a:r>
            <a:r>
              <a:rPr lang="es-ES_tradnl" altLang="es-ES" sz="2200" dirty="0">
                <a:effectLst>
                  <a:outerShdw blurRad="38100" dist="38100" dir="2700000" algn="tl">
                    <a:srgbClr val="000000"/>
                  </a:outerShdw>
                </a:effectLst>
                <a:sym typeface="Symbol" pitchFamily="18" charset="2"/>
              </a:rPr>
              <a:t>f</a:t>
            </a:r>
            <a:r>
              <a:rPr lang="es-ES_tradnl" altLang="es-ES" sz="2200" baseline="-25000" dirty="0">
                <a:effectLst>
                  <a:outerShdw blurRad="38100" dist="38100" dir="2700000" algn="tl">
                    <a:srgbClr val="000000"/>
                  </a:outerShdw>
                </a:effectLst>
                <a:sym typeface="Symbol" pitchFamily="18" charset="2"/>
              </a:rPr>
              <a:t>rotor</a:t>
            </a:r>
            <a:r>
              <a:rPr lang="es-ES_tradnl" altLang="es-ES" sz="2200" dirty="0">
                <a:effectLst>
                  <a:outerShdw blurRad="38100" dist="38100" dir="2700000" algn="tl">
                    <a:srgbClr val="000000"/>
                  </a:outerShdw>
                </a:effectLst>
                <a:sym typeface="Symbol" pitchFamily="18" charset="2"/>
              </a:rPr>
              <a:t>*</a:t>
            </a:r>
            <a:r>
              <a:rPr lang="es-ES_tradnl" altLang="es-ES" sz="2200" dirty="0" err="1">
                <a:effectLst>
                  <a:outerShdw blurRad="38100" dist="38100" dir="2700000" algn="tl">
                    <a:srgbClr val="000000"/>
                  </a:outerShdw>
                </a:effectLst>
                <a:sym typeface="Symbol" pitchFamily="18" charset="2"/>
              </a:rPr>
              <a:t>L</a:t>
            </a:r>
            <a:r>
              <a:rPr lang="es-ES_tradnl" altLang="es-ES" sz="2200" baseline="-25000" dirty="0" err="1">
                <a:effectLst>
                  <a:outerShdw blurRad="38100" dist="38100" dir="2700000" algn="tl">
                    <a:srgbClr val="000000"/>
                  </a:outerShdw>
                </a:effectLst>
                <a:sym typeface="Symbol" pitchFamily="18" charset="2"/>
              </a:rPr>
              <a:t>dispersión</a:t>
            </a:r>
            <a:r>
              <a:rPr lang="es-ES_tradnl" altLang="es-ES" sz="1700" dirty="0">
                <a:effectLst>
                  <a:outerShdw blurRad="38100" dist="38100" dir="2700000" algn="tl">
                    <a:srgbClr val="000000"/>
                  </a:outerShdw>
                </a:effectLst>
                <a:sym typeface="Symbol" pitchFamily="18" charset="2"/>
              </a:rPr>
              <a:t>)</a:t>
            </a:r>
          </a:p>
          <a:p>
            <a:pPr algn="ctr"/>
            <a:r>
              <a:rPr lang="es-ES_tradnl" altLang="es-ES" sz="1700" u="sng" dirty="0">
                <a:effectLst>
                  <a:outerShdw blurRad="38100" dist="38100" dir="2700000" algn="tl">
                    <a:srgbClr val="000000"/>
                  </a:outerShdw>
                </a:effectLst>
                <a:sym typeface="Symbol" pitchFamily="18" charset="2"/>
              </a:rPr>
              <a:t>MUY ACUSADO</a:t>
            </a:r>
            <a:endParaRPr lang="es-ES" altLang="es-ES" sz="1700" u="sng" dirty="0">
              <a:effectLst>
                <a:outerShdw blurRad="38100" dist="38100" dir="2700000" algn="tl">
                  <a:srgbClr val="000000"/>
                </a:outerShdw>
              </a:effectLst>
            </a:endParaRPr>
          </a:p>
        </p:txBody>
      </p:sp>
      <p:sp>
        <p:nvSpPr>
          <p:cNvPr id="438279" name="Text Box 7"/>
          <p:cNvSpPr txBox="1">
            <a:spLocks noChangeArrowheads="1"/>
          </p:cNvSpPr>
          <p:nvPr/>
        </p:nvSpPr>
        <p:spPr bwMode="auto">
          <a:xfrm>
            <a:off x="6096000" y="2241550"/>
            <a:ext cx="2819400" cy="958850"/>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La corriente circula sólo por la parte más externa de la barra</a:t>
            </a:r>
            <a:endParaRPr lang="es-ES" altLang="es-ES" sz="1900">
              <a:effectLst>
                <a:outerShdw blurRad="38100" dist="38100" dir="2700000" algn="tl">
                  <a:srgbClr val="000000"/>
                </a:outerShdw>
              </a:effectLst>
            </a:endParaRPr>
          </a:p>
        </p:txBody>
      </p:sp>
      <p:sp>
        <p:nvSpPr>
          <p:cNvPr id="438292" name="AutoShape 20"/>
          <p:cNvSpPr>
            <a:spLocks noChangeArrowheads="1"/>
          </p:cNvSpPr>
          <p:nvPr/>
        </p:nvSpPr>
        <p:spPr bwMode="auto">
          <a:xfrm>
            <a:off x="1981200" y="40640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3" name="AutoShape 21"/>
          <p:cNvSpPr>
            <a:spLocks noChangeArrowheads="1"/>
          </p:cNvSpPr>
          <p:nvPr/>
        </p:nvSpPr>
        <p:spPr bwMode="auto">
          <a:xfrm>
            <a:off x="3886200" y="40640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94" name="AutoShape 22"/>
          <p:cNvSpPr>
            <a:spLocks noChangeArrowheads="1"/>
          </p:cNvSpPr>
          <p:nvPr/>
        </p:nvSpPr>
        <p:spPr bwMode="auto">
          <a:xfrm>
            <a:off x="5397500" y="40640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81" name="Text Box 9"/>
          <p:cNvSpPr txBox="1">
            <a:spLocks noChangeArrowheads="1"/>
          </p:cNvSpPr>
          <p:nvPr/>
        </p:nvSpPr>
        <p:spPr bwMode="auto">
          <a:xfrm>
            <a:off x="304800" y="3886200"/>
            <a:ext cx="2057400" cy="66992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CONDICIONES NOMINALES</a:t>
            </a:r>
            <a:endParaRPr lang="es-ES" altLang="es-ES" sz="1900">
              <a:effectLst>
                <a:outerShdw blurRad="38100" dist="38100" dir="2700000" algn="tl">
                  <a:srgbClr val="000000"/>
                </a:outerShdw>
              </a:effectLst>
            </a:endParaRPr>
          </a:p>
        </p:txBody>
      </p:sp>
      <p:sp>
        <p:nvSpPr>
          <p:cNvPr id="438282" name="Text Box 10"/>
          <p:cNvSpPr txBox="1">
            <a:spLocks noChangeArrowheads="1"/>
          </p:cNvSpPr>
          <p:nvPr/>
        </p:nvSpPr>
        <p:spPr bwMode="auto">
          <a:xfrm>
            <a:off x="2819400" y="3886200"/>
            <a:ext cx="1447800" cy="6858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200">
                <a:effectLst>
                  <a:outerShdw blurRad="38100" dist="38100" dir="2700000" algn="tl">
                    <a:srgbClr val="000000"/>
                  </a:outerShdw>
                </a:effectLst>
              </a:rPr>
              <a:t>S</a:t>
            </a:r>
            <a:r>
              <a:rPr lang="es-ES_tradnl" altLang="es-ES" sz="1700">
                <a:effectLst>
                  <a:outerShdw blurRad="38100" dist="38100" dir="2700000" algn="tl">
                    <a:srgbClr val="000000"/>
                  </a:outerShdw>
                </a:effectLst>
              </a:rPr>
              <a:t> VALORES BAJ0S</a:t>
            </a:r>
            <a:endParaRPr lang="es-ES" altLang="es-ES" sz="1700">
              <a:effectLst>
                <a:outerShdw blurRad="38100" dist="38100" dir="2700000" algn="tl">
                  <a:srgbClr val="000000"/>
                </a:outerShdw>
              </a:effectLst>
            </a:endParaRPr>
          </a:p>
        </p:txBody>
      </p:sp>
      <p:sp>
        <p:nvSpPr>
          <p:cNvPr id="438283" name="Text Box 11"/>
          <p:cNvSpPr txBox="1">
            <a:spLocks noChangeArrowheads="1"/>
          </p:cNvSpPr>
          <p:nvPr/>
        </p:nvSpPr>
        <p:spPr bwMode="auto">
          <a:xfrm>
            <a:off x="4724400" y="3886200"/>
            <a:ext cx="990600" cy="68580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2200">
                <a:effectLst>
                  <a:outerShdw blurRad="38100" dist="38100" dir="2700000" algn="tl">
                    <a:srgbClr val="000000"/>
                  </a:outerShdw>
                </a:effectLst>
              </a:rPr>
              <a:t>f</a:t>
            </a:r>
            <a:r>
              <a:rPr lang="es-ES_tradnl" altLang="es-ES" sz="2200" baseline="-25000">
                <a:effectLst>
                  <a:outerShdw blurRad="38100" dist="38100" dir="2700000" algn="tl">
                    <a:srgbClr val="000000"/>
                  </a:outerShdw>
                </a:effectLst>
              </a:rPr>
              <a:t>rotor</a:t>
            </a:r>
            <a:r>
              <a:rPr lang="es-ES_tradnl" altLang="es-ES" sz="1700">
                <a:effectLst>
                  <a:outerShdw blurRad="38100" dist="38100" dir="2700000" algn="tl">
                    <a:srgbClr val="000000"/>
                  </a:outerShdw>
                </a:effectLst>
              </a:rPr>
              <a:t> BAJA</a:t>
            </a:r>
            <a:endParaRPr lang="es-ES" altLang="es-ES" sz="1700">
              <a:effectLst>
                <a:outerShdw blurRad="38100" dist="38100" dir="2700000" algn="tl">
                  <a:srgbClr val="000000"/>
                </a:outerShdw>
              </a:effectLst>
            </a:endParaRPr>
          </a:p>
        </p:txBody>
      </p:sp>
      <p:sp>
        <p:nvSpPr>
          <p:cNvPr id="438287" name="Text Box 15"/>
          <p:cNvSpPr txBox="1">
            <a:spLocks noChangeArrowheads="1"/>
          </p:cNvSpPr>
          <p:nvPr/>
        </p:nvSpPr>
        <p:spPr bwMode="auto">
          <a:xfrm>
            <a:off x="1295400" y="5638800"/>
            <a:ext cx="1752600" cy="669925"/>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sz="1900">
                <a:effectLst>
                  <a:outerShdw blurRad="38100" dist="38100" dir="2700000" algn="tl">
                    <a:srgbClr val="000000"/>
                  </a:outerShdw>
                </a:effectLst>
              </a:rPr>
              <a:t>Mejora del rendimiento</a:t>
            </a:r>
            <a:endParaRPr lang="es-ES" altLang="es-ES" sz="1900">
              <a:effectLst>
                <a:outerShdw blurRad="38100" dist="38100" dir="2700000" algn="tl">
                  <a:srgbClr val="000000"/>
                </a:outerShdw>
              </a:effectLst>
            </a:endParaRPr>
          </a:p>
        </p:txBody>
      </p:sp>
      <p:sp>
        <p:nvSpPr>
          <p:cNvPr id="438300" name="AutoShape 28"/>
          <p:cNvSpPr>
            <a:spLocks noChangeArrowheads="1"/>
          </p:cNvSpPr>
          <p:nvPr/>
        </p:nvSpPr>
        <p:spPr bwMode="auto">
          <a:xfrm flipH="1">
            <a:off x="3022600" y="57912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301" name="AutoShape 29"/>
          <p:cNvSpPr>
            <a:spLocks noChangeArrowheads="1"/>
          </p:cNvSpPr>
          <p:nvPr/>
        </p:nvSpPr>
        <p:spPr bwMode="auto">
          <a:xfrm flipH="1">
            <a:off x="5562600" y="5791200"/>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86" name="Text Box 14"/>
          <p:cNvSpPr txBox="1">
            <a:spLocks noChangeArrowheads="1"/>
          </p:cNvSpPr>
          <p:nvPr/>
        </p:nvSpPr>
        <p:spPr bwMode="auto">
          <a:xfrm>
            <a:off x="3581400" y="5334000"/>
            <a:ext cx="1981200" cy="1247775"/>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Aumento sección util: Reducción R</a:t>
            </a:r>
            <a:r>
              <a:rPr lang="es-ES_tradnl" altLang="es-ES" sz="1900" baseline="-25000">
                <a:effectLst>
                  <a:outerShdw blurRad="38100" dist="38100" dir="2700000" algn="tl">
                    <a:srgbClr val="000000"/>
                  </a:outerShdw>
                </a:effectLst>
              </a:rPr>
              <a:t>R</a:t>
            </a:r>
            <a:r>
              <a:rPr lang="es-ES_tradnl" altLang="es-ES" sz="1900">
                <a:effectLst>
                  <a:outerShdw blurRad="38100" dist="38100" dir="2700000" algn="tl">
                    <a:srgbClr val="000000"/>
                  </a:outerShdw>
                </a:effectLst>
              </a:rPr>
              <a:t>’ y Par</a:t>
            </a:r>
            <a:endParaRPr lang="es-ES" altLang="es-ES" sz="1900">
              <a:effectLst>
                <a:outerShdw blurRad="38100" dist="38100" dir="2700000" algn="tl">
                  <a:srgbClr val="000000"/>
                </a:outerShdw>
              </a:effectLst>
            </a:endParaRPr>
          </a:p>
        </p:txBody>
      </p:sp>
      <p:sp>
        <p:nvSpPr>
          <p:cNvPr id="438285" name="Text Box 13"/>
          <p:cNvSpPr txBox="1">
            <a:spLocks noChangeArrowheads="1"/>
          </p:cNvSpPr>
          <p:nvPr/>
        </p:nvSpPr>
        <p:spPr bwMode="auto">
          <a:xfrm>
            <a:off x="6096000" y="5486400"/>
            <a:ext cx="2819400" cy="9588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La corriente circula por toda la sección de la barra</a:t>
            </a:r>
            <a:endParaRPr lang="es-ES" altLang="es-ES" sz="1900">
              <a:effectLst>
                <a:outerShdw blurRad="38100" dist="38100" dir="2700000" algn="tl">
                  <a:srgbClr val="000000"/>
                </a:outerShdw>
              </a:effectLst>
            </a:endParaRPr>
          </a:p>
        </p:txBody>
      </p:sp>
      <p:sp>
        <p:nvSpPr>
          <p:cNvPr id="438303" name="AutoShape 31"/>
          <p:cNvSpPr>
            <a:spLocks noChangeArrowheads="1"/>
          </p:cNvSpPr>
          <p:nvPr/>
        </p:nvSpPr>
        <p:spPr bwMode="auto">
          <a:xfrm rot="5400000">
            <a:off x="7200900" y="4873724"/>
            <a:ext cx="838200" cy="304800"/>
          </a:xfrm>
          <a:prstGeom prst="rightArrow">
            <a:avLst>
              <a:gd name="adj1" fmla="val 50000"/>
              <a:gd name="adj2" fmla="val 68750"/>
            </a:avLst>
          </a:pr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8284" name="Text Box 12"/>
          <p:cNvSpPr txBox="1">
            <a:spLocks noChangeArrowheads="1"/>
          </p:cNvSpPr>
          <p:nvPr/>
        </p:nvSpPr>
        <p:spPr bwMode="auto">
          <a:xfrm>
            <a:off x="6248400" y="3657600"/>
            <a:ext cx="2667000" cy="1292662"/>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dirty="0">
                <a:effectLst>
                  <a:outerShdw blurRad="38100" dist="38100" dir="2700000" algn="tl">
                    <a:srgbClr val="000000"/>
                  </a:outerShdw>
                </a:effectLst>
              </a:rPr>
              <a:t>Efecto de la reactancia de dispersión (</a:t>
            </a:r>
            <a:r>
              <a:rPr lang="es-ES_tradnl" altLang="es-ES" sz="2200" dirty="0">
                <a:effectLst>
                  <a:outerShdw blurRad="38100" dist="38100" dir="2700000" algn="tl">
                    <a:srgbClr val="000000"/>
                  </a:outerShdw>
                </a:effectLst>
              </a:rPr>
              <a:t>2</a:t>
            </a:r>
            <a:r>
              <a:rPr lang="es-ES_tradnl" altLang="es-ES" sz="2200" dirty="0">
                <a:effectLst>
                  <a:outerShdw blurRad="38100" dist="38100" dir="2700000" algn="tl">
                    <a:srgbClr val="000000"/>
                  </a:outerShdw>
                </a:effectLst>
                <a:sym typeface="Symbol" pitchFamily="18" charset="2"/>
              </a:rPr>
              <a:t>f</a:t>
            </a:r>
            <a:r>
              <a:rPr lang="es-ES_tradnl" altLang="es-ES" sz="2200" baseline="-25000" dirty="0">
                <a:effectLst>
                  <a:outerShdw blurRad="38100" dist="38100" dir="2700000" algn="tl">
                    <a:srgbClr val="000000"/>
                  </a:outerShdw>
                </a:effectLst>
                <a:sym typeface="Symbol" pitchFamily="18" charset="2"/>
              </a:rPr>
              <a:t>rotor</a:t>
            </a:r>
            <a:r>
              <a:rPr lang="es-ES_tradnl" altLang="es-ES" sz="2200" dirty="0">
                <a:effectLst>
                  <a:outerShdw blurRad="38100" dist="38100" dir="2700000" algn="tl">
                    <a:srgbClr val="000000"/>
                  </a:outerShdw>
                </a:effectLst>
                <a:sym typeface="Symbol" pitchFamily="18" charset="2"/>
              </a:rPr>
              <a:t>*</a:t>
            </a:r>
            <a:r>
              <a:rPr lang="es-ES_tradnl" altLang="es-ES" sz="2200" dirty="0" err="1">
                <a:effectLst>
                  <a:outerShdw blurRad="38100" dist="38100" dir="2700000" algn="tl">
                    <a:srgbClr val="000000"/>
                  </a:outerShdw>
                </a:effectLst>
                <a:sym typeface="Symbol" pitchFamily="18" charset="2"/>
              </a:rPr>
              <a:t>L</a:t>
            </a:r>
            <a:r>
              <a:rPr lang="es-ES_tradnl" altLang="es-ES" sz="2200" baseline="-25000" dirty="0" err="1">
                <a:effectLst>
                  <a:outerShdw blurRad="38100" dist="38100" dir="2700000" algn="tl">
                    <a:srgbClr val="000000"/>
                  </a:outerShdw>
                </a:effectLst>
                <a:sym typeface="Symbol" pitchFamily="18" charset="2"/>
              </a:rPr>
              <a:t>dispersión</a:t>
            </a:r>
            <a:r>
              <a:rPr lang="es-ES_tradnl" altLang="es-ES" sz="1700" dirty="0">
                <a:effectLst>
                  <a:outerShdw blurRad="38100" dist="38100" dir="2700000" algn="tl">
                    <a:srgbClr val="000000"/>
                  </a:outerShdw>
                </a:effectLst>
                <a:sym typeface="Symbol" pitchFamily="18" charset="2"/>
              </a:rPr>
              <a:t>)</a:t>
            </a:r>
          </a:p>
          <a:p>
            <a:pPr algn="ctr"/>
            <a:r>
              <a:rPr lang="es-ES_tradnl" altLang="es-ES" sz="1700" u="sng" dirty="0">
                <a:effectLst>
                  <a:outerShdw blurRad="38100" dist="38100" dir="2700000" algn="tl">
                    <a:srgbClr val="000000"/>
                  </a:outerShdw>
                </a:effectLst>
                <a:sym typeface="Symbol" pitchFamily="18" charset="2"/>
              </a:rPr>
              <a:t>MUY POCO ACUSADO</a:t>
            </a:r>
            <a:endParaRPr lang="es-ES" altLang="es-ES" sz="1700" u="sng" dirty="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8289"/>
                                        </p:tgtEl>
                                        <p:attrNameLst>
                                          <p:attrName>style.visibility</p:attrName>
                                        </p:attrNameLst>
                                      </p:cBhvr>
                                      <p:to>
                                        <p:strVal val="visible"/>
                                      </p:to>
                                    </p:set>
                                    <p:animEffect transition="in" filter="dissolve">
                                      <p:cBhvr>
                                        <p:cTn id="7" dur="500"/>
                                        <p:tgtEl>
                                          <p:spTgt spid="43828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38276"/>
                                        </p:tgtEl>
                                        <p:attrNameLst>
                                          <p:attrName>style.visibility</p:attrName>
                                        </p:attrNameLst>
                                      </p:cBhvr>
                                      <p:to>
                                        <p:strVal val="visible"/>
                                      </p:to>
                                    </p:set>
                                    <p:animEffect transition="in" filter="dissolve">
                                      <p:cBhvr>
                                        <p:cTn id="11" dur="500"/>
                                        <p:tgtEl>
                                          <p:spTgt spid="43827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38290"/>
                                        </p:tgtEl>
                                        <p:attrNameLst>
                                          <p:attrName>style.visibility</p:attrName>
                                        </p:attrNameLst>
                                      </p:cBhvr>
                                      <p:to>
                                        <p:strVal val="visible"/>
                                      </p:to>
                                    </p:set>
                                    <p:animEffect transition="in" filter="dissolve">
                                      <p:cBhvr>
                                        <p:cTn id="16" dur="500"/>
                                        <p:tgtEl>
                                          <p:spTgt spid="438290"/>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38277"/>
                                        </p:tgtEl>
                                        <p:attrNameLst>
                                          <p:attrName>style.visibility</p:attrName>
                                        </p:attrNameLst>
                                      </p:cBhvr>
                                      <p:to>
                                        <p:strVal val="visible"/>
                                      </p:to>
                                    </p:set>
                                    <p:animEffect transition="in" filter="dissolve">
                                      <p:cBhvr>
                                        <p:cTn id="20" dur="500"/>
                                        <p:tgtEl>
                                          <p:spTgt spid="4382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38291"/>
                                        </p:tgtEl>
                                        <p:attrNameLst>
                                          <p:attrName>style.visibility</p:attrName>
                                        </p:attrNameLst>
                                      </p:cBhvr>
                                      <p:to>
                                        <p:strVal val="visible"/>
                                      </p:to>
                                    </p:set>
                                    <p:animEffect transition="in" filter="dissolve">
                                      <p:cBhvr>
                                        <p:cTn id="25" dur="500"/>
                                        <p:tgtEl>
                                          <p:spTgt spid="43829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38278"/>
                                        </p:tgtEl>
                                        <p:attrNameLst>
                                          <p:attrName>style.visibility</p:attrName>
                                        </p:attrNameLst>
                                      </p:cBhvr>
                                      <p:to>
                                        <p:strVal val="visible"/>
                                      </p:to>
                                    </p:set>
                                    <p:animEffect transition="in" filter="dissolve">
                                      <p:cBhvr>
                                        <p:cTn id="29" dur="500"/>
                                        <p:tgtEl>
                                          <p:spTgt spid="43827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38302"/>
                                        </p:tgtEl>
                                        <p:attrNameLst>
                                          <p:attrName>style.visibility</p:attrName>
                                        </p:attrNameLst>
                                      </p:cBhvr>
                                      <p:to>
                                        <p:strVal val="visible"/>
                                      </p:to>
                                    </p:set>
                                    <p:animEffect transition="in" filter="dissolve">
                                      <p:cBhvr>
                                        <p:cTn id="34" dur="500"/>
                                        <p:tgtEl>
                                          <p:spTgt spid="438302"/>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438279"/>
                                        </p:tgtEl>
                                        <p:attrNameLst>
                                          <p:attrName>style.visibility</p:attrName>
                                        </p:attrNameLst>
                                      </p:cBhvr>
                                      <p:to>
                                        <p:strVal val="visible"/>
                                      </p:to>
                                    </p:set>
                                    <p:animEffect transition="in" filter="dissolve">
                                      <p:cBhvr>
                                        <p:cTn id="38" dur="500"/>
                                        <p:tgtEl>
                                          <p:spTgt spid="43827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38299"/>
                                        </p:tgtEl>
                                        <p:attrNameLst>
                                          <p:attrName>style.visibility</p:attrName>
                                        </p:attrNameLst>
                                      </p:cBhvr>
                                      <p:to>
                                        <p:strVal val="visible"/>
                                      </p:to>
                                    </p:set>
                                    <p:animEffect transition="in" filter="dissolve">
                                      <p:cBhvr>
                                        <p:cTn id="43" dur="500"/>
                                        <p:tgtEl>
                                          <p:spTgt spid="438299"/>
                                        </p:tgtEl>
                                      </p:cBhvr>
                                    </p:animEffect>
                                  </p:childTnLst>
                                </p:cTn>
                              </p:par>
                            </p:childTnLst>
                          </p:cTn>
                        </p:par>
                        <p:par>
                          <p:cTn id="44" fill="hold" nodeType="afterGroup">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438280"/>
                                        </p:tgtEl>
                                        <p:attrNameLst>
                                          <p:attrName>style.visibility</p:attrName>
                                        </p:attrNameLst>
                                      </p:cBhvr>
                                      <p:to>
                                        <p:strVal val="visible"/>
                                      </p:to>
                                    </p:set>
                                    <p:animEffect transition="in" filter="dissolve">
                                      <p:cBhvr>
                                        <p:cTn id="47" dur="500"/>
                                        <p:tgtEl>
                                          <p:spTgt spid="43828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38298"/>
                                        </p:tgtEl>
                                        <p:attrNameLst>
                                          <p:attrName>style.visibility</p:attrName>
                                        </p:attrNameLst>
                                      </p:cBhvr>
                                      <p:to>
                                        <p:strVal val="visible"/>
                                      </p:to>
                                    </p:set>
                                    <p:animEffect transition="in" filter="dissolve">
                                      <p:cBhvr>
                                        <p:cTn id="52" dur="500"/>
                                        <p:tgtEl>
                                          <p:spTgt spid="438298"/>
                                        </p:tgtEl>
                                      </p:cBhvr>
                                    </p:animEffect>
                                  </p:childTnLst>
                                </p:cTn>
                              </p:par>
                            </p:childTnLst>
                          </p:cTn>
                        </p:par>
                        <p:par>
                          <p:cTn id="53" fill="hold" nodeType="afterGroup">
                            <p:stCondLst>
                              <p:cond delay="500"/>
                            </p:stCondLst>
                            <p:childTnLst>
                              <p:par>
                                <p:cTn id="54" presetID="15" presetClass="entr" presetSubtype="0" fill="hold" grpId="0" nodeType="afterEffect">
                                  <p:stCondLst>
                                    <p:cond delay="0"/>
                                  </p:stCondLst>
                                  <p:childTnLst>
                                    <p:set>
                                      <p:cBhvr>
                                        <p:cTn id="55" dur="1" fill="hold">
                                          <p:stCondLst>
                                            <p:cond delay="0"/>
                                          </p:stCondLst>
                                        </p:cTn>
                                        <p:tgtEl>
                                          <p:spTgt spid="438288"/>
                                        </p:tgtEl>
                                        <p:attrNameLst>
                                          <p:attrName>style.visibility</p:attrName>
                                        </p:attrNameLst>
                                      </p:cBhvr>
                                      <p:to>
                                        <p:strVal val="visible"/>
                                      </p:to>
                                    </p:set>
                                    <p:anim calcmode="lin" valueType="num">
                                      <p:cBhvr>
                                        <p:cTn id="56" dur="1000" fill="hold"/>
                                        <p:tgtEl>
                                          <p:spTgt spid="438288"/>
                                        </p:tgtEl>
                                        <p:attrNameLst>
                                          <p:attrName>ppt_w</p:attrName>
                                        </p:attrNameLst>
                                      </p:cBhvr>
                                      <p:tavLst>
                                        <p:tav tm="0">
                                          <p:val>
                                            <p:fltVal val="0"/>
                                          </p:val>
                                        </p:tav>
                                        <p:tav tm="100000">
                                          <p:val>
                                            <p:strVal val="#ppt_w"/>
                                          </p:val>
                                        </p:tav>
                                      </p:tavLst>
                                    </p:anim>
                                    <p:anim calcmode="lin" valueType="num">
                                      <p:cBhvr>
                                        <p:cTn id="57" dur="1000" fill="hold"/>
                                        <p:tgtEl>
                                          <p:spTgt spid="438288"/>
                                        </p:tgtEl>
                                        <p:attrNameLst>
                                          <p:attrName>ppt_h</p:attrName>
                                        </p:attrNameLst>
                                      </p:cBhvr>
                                      <p:tavLst>
                                        <p:tav tm="0">
                                          <p:val>
                                            <p:fltVal val="0"/>
                                          </p:val>
                                        </p:tav>
                                        <p:tav tm="100000">
                                          <p:val>
                                            <p:strVal val="#ppt_h"/>
                                          </p:val>
                                        </p:tav>
                                      </p:tavLst>
                                    </p:anim>
                                    <p:anim calcmode="lin" valueType="num">
                                      <p:cBhvr>
                                        <p:cTn id="58" dur="1000" fill="hold"/>
                                        <p:tgtEl>
                                          <p:spTgt spid="438288"/>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438281"/>
                                        </p:tgtEl>
                                        <p:attrNameLst>
                                          <p:attrName>style.visibility</p:attrName>
                                        </p:attrNameLst>
                                      </p:cBhvr>
                                      <p:to>
                                        <p:strVal val="visible"/>
                                      </p:to>
                                    </p:set>
                                    <p:animEffect transition="in" filter="dissolve">
                                      <p:cBhvr>
                                        <p:cTn id="64" dur="500"/>
                                        <p:tgtEl>
                                          <p:spTgt spid="43828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38292"/>
                                        </p:tgtEl>
                                        <p:attrNameLst>
                                          <p:attrName>style.visibility</p:attrName>
                                        </p:attrNameLst>
                                      </p:cBhvr>
                                      <p:to>
                                        <p:strVal val="visible"/>
                                      </p:to>
                                    </p:set>
                                    <p:animEffect transition="in" filter="dissolve">
                                      <p:cBhvr>
                                        <p:cTn id="69" dur="500"/>
                                        <p:tgtEl>
                                          <p:spTgt spid="438292"/>
                                        </p:tgtEl>
                                      </p:cBhvr>
                                    </p:animEffect>
                                  </p:childTnLst>
                                </p:cTn>
                              </p:par>
                            </p:childTnLst>
                          </p:cTn>
                        </p:par>
                        <p:par>
                          <p:cTn id="70" fill="hold" nodeType="afterGroup">
                            <p:stCondLst>
                              <p:cond delay="500"/>
                            </p:stCondLst>
                            <p:childTnLst>
                              <p:par>
                                <p:cTn id="71" presetID="9" presetClass="entr" presetSubtype="0" fill="hold" grpId="0" nodeType="afterEffect">
                                  <p:stCondLst>
                                    <p:cond delay="0"/>
                                  </p:stCondLst>
                                  <p:childTnLst>
                                    <p:set>
                                      <p:cBhvr>
                                        <p:cTn id="72" dur="1" fill="hold">
                                          <p:stCondLst>
                                            <p:cond delay="0"/>
                                          </p:stCondLst>
                                        </p:cTn>
                                        <p:tgtEl>
                                          <p:spTgt spid="438282"/>
                                        </p:tgtEl>
                                        <p:attrNameLst>
                                          <p:attrName>style.visibility</p:attrName>
                                        </p:attrNameLst>
                                      </p:cBhvr>
                                      <p:to>
                                        <p:strVal val="visible"/>
                                      </p:to>
                                    </p:set>
                                    <p:animEffect transition="in" filter="dissolve">
                                      <p:cBhvr>
                                        <p:cTn id="73" dur="500"/>
                                        <p:tgtEl>
                                          <p:spTgt spid="43828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438293"/>
                                        </p:tgtEl>
                                        <p:attrNameLst>
                                          <p:attrName>style.visibility</p:attrName>
                                        </p:attrNameLst>
                                      </p:cBhvr>
                                      <p:to>
                                        <p:strVal val="visible"/>
                                      </p:to>
                                    </p:set>
                                    <p:animEffect transition="in" filter="dissolve">
                                      <p:cBhvr>
                                        <p:cTn id="78" dur="500"/>
                                        <p:tgtEl>
                                          <p:spTgt spid="438293"/>
                                        </p:tgtEl>
                                      </p:cBhvr>
                                    </p:animEffect>
                                  </p:childTnLst>
                                </p:cTn>
                              </p:par>
                            </p:childTnLst>
                          </p:cTn>
                        </p:par>
                        <p:par>
                          <p:cTn id="79" fill="hold" nodeType="afterGroup">
                            <p:stCondLst>
                              <p:cond delay="500"/>
                            </p:stCondLst>
                            <p:childTnLst>
                              <p:par>
                                <p:cTn id="80" presetID="9" presetClass="entr" presetSubtype="0" fill="hold" grpId="0" nodeType="afterEffect">
                                  <p:stCondLst>
                                    <p:cond delay="0"/>
                                  </p:stCondLst>
                                  <p:childTnLst>
                                    <p:set>
                                      <p:cBhvr>
                                        <p:cTn id="81" dur="1" fill="hold">
                                          <p:stCondLst>
                                            <p:cond delay="0"/>
                                          </p:stCondLst>
                                        </p:cTn>
                                        <p:tgtEl>
                                          <p:spTgt spid="438283"/>
                                        </p:tgtEl>
                                        <p:attrNameLst>
                                          <p:attrName>style.visibility</p:attrName>
                                        </p:attrNameLst>
                                      </p:cBhvr>
                                      <p:to>
                                        <p:strVal val="visible"/>
                                      </p:to>
                                    </p:set>
                                    <p:animEffect transition="in" filter="dissolve">
                                      <p:cBhvr>
                                        <p:cTn id="82" dur="500"/>
                                        <p:tgtEl>
                                          <p:spTgt spid="43828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438294"/>
                                        </p:tgtEl>
                                        <p:attrNameLst>
                                          <p:attrName>style.visibility</p:attrName>
                                        </p:attrNameLst>
                                      </p:cBhvr>
                                      <p:to>
                                        <p:strVal val="visible"/>
                                      </p:to>
                                    </p:set>
                                    <p:animEffect transition="in" filter="dissolve">
                                      <p:cBhvr>
                                        <p:cTn id="87" dur="500"/>
                                        <p:tgtEl>
                                          <p:spTgt spid="438294"/>
                                        </p:tgtEl>
                                      </p:cBhvr>
                                    </p:animEffect>
                                  </p:childTnLst>
                                </p:cTn>
                              </p:par>
                            </p:childTnLst>
                          </p:cTn>
                        </p:par>
                        <p:par>
                          <p:cTn id="88" fill="hold" nodeType="afterGroup">
                            <p:stCondLst>
                              <p:cond delay="500"/>
                            </p:stCondLst>
                            <p:childTnLst>
                              <p:par>
                                <p:cTn id="89" presetID="9" presetClass="entr" presetSubtype="0" fill="hold" grpId="0" nodeType="afterEffect">
                                  <p:stCondLst>
                                    <p:cond delay="0"/>
                                  </p:stCondLst>
                                  <p:childTnLst>
                                    <p:set>
                                      <p:cBhvr>
                                        <p:cTn id="90" dur="1" fill="hold">
                                          <p:stCondLst>
                                            <p:cond delay="0"/>
                                          </p:stCondLst>
                                        </p:cTn>
                                        <p:tgtEl>
                                          <p:spTgt spid="438284"/>
                                        </p:tgtEl>
                                        <p:attrNameLst>
                                          <p:attrName>style.visibility</p:attrName>
                                        </p:attrNameLst>
                                      </p:cBhvr>
                                      <p:to>
                                        <p:strVal val="visible"/>
                                      </p:to>
                                    </p:set>
                                    <p:animEffect transition="in" filter="dissolve">
                                      <p:cBhvr>
                                        <p:cTn id="91" dur="500"/>
                                        <p:tgtEl>
                                          <p:spTgt spid="43828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438303"/>
                                        </p:tgtEl>
                                        <p:attrNameLst>
                                          <p:attrName>style.visibility</p:attrName>
                                        </p:attrNameLst>
                                      </p:cBhvr>
                                      <p:to>
                                        <p:strVal val="visible"/>
                                      </p:to>
                                    </p:set>
                                    <p:animEffect transition="in" filter="dissolve">
                                      <p:cBhvr>
                                        <p:cTn id="96" dur="500"/>
                                        <p:tgtEl>
                                          <p:spTgt spid="438303"/>
                                        </p:tgtEl>
                                      </p:cBhvr>
                                    </p:animEffect>
                                  </p:childTnLst>
                                </p:cTn>
                              </p:par>
                            </p:childTnLst>
                          </p:cTn>
                        </p:par>
                        <p:par>
                          <p:cTn id="97" fill="hold" nodeType="afterGroup">
                            <p:stCondLst>
                              <p:cond delay="500"/>
                            </p:stCondLst>
                            <p:childTnLst>
                              <p:par>
                                <p:cTn id="98" presetID="9" presetClass="entr" presetSubtype="0" fill="hold" grpId="0" nodeType="afterEffect">
                                  <p:stCondLst>
                                    <p:cond delay="0"/>
                                  </p:stCondLst>
                                  <p:childTnLst>
                                    <p:set>
                                      <p:cBhvr>
                                        <p:cTn id="99" dur="1" fill="hold">
                                          <p:stCondLst>
                                            <p:cond delay="0"/>
                                          </p:stCondLst>
                                        </p:cTn>
                                        <p:tgtEl>
                                          <p:spTgt spid="438285"/>
                                        </p:tgtEl>
                                        <p:attrNameLst>
                                          <p:attrName>style.visibility</p:attrName>
                                        </p:attrNameLst>
                                      </p:cBhvr>
                                      <p:to>
                                        <p:strVal val="visible"/>
                                      </p:to>
                                    </p:set>
                                    <p:animEffect transition="in" filter="dissolve">
                                      <p:cBhvr>
                                        <p:cTn id="100" dur="500"/>
                                        <p:tgtEl>
                                          <p:spTgt spid="43828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438301"/>
                                        </p:tgtEl>
                                        <p:attrNameLst>
                                          <p:attrName>style.visibility</p:attrName>
                                        </p:attrNameLst>
                                      </p:cBhvr>
                                      <p:to>
                                        <p:strVal val="visible"/>
                                      </p:to>
                                    </p:set>
                                    <p:animEffect transition="in" filter="dissolve">
                                      <p:cBhvr>
                                        <p:cTn id="105" dur="500"/>
                                        <p:tgtEl>
                                          <p:spTgt spid="438301"/>
                                        </p:tgtEl>
                                      </p:cBhvr>
                                    </p:animEffect>
                                  </p:childTnLst>
                                </p:cTn>
                              </p:par>
                            </p:childTnLst>
                          </p:cTn>
                        </p:par>
                        <p:par>
                          <p:cTn id="106" fill="hold" nodeType="afterGroup">
                            <p:stCondLst>
                              <p:cond delay="500"/>
                            </p:stCondLst>
                            <p:childTnLst>
                              <p:par>
                                <p:cTn id="107" presetID="9" presetClass="entr" presetSubtype="0" fill="hold" grpId="0" nodeType="afterEffect">
                                  <p:stCondLst>
                                    <p:cond delay="0"/>
                                  </p:stCondLst>
                                  <p:childTnLst>
                                    <p:set>
                                      <p:cBhvr>
                                        <p:cTn id="108" dur="1" fill="hold">
                                          <p:stCondLst>
                                            <p:cond delay="0"/>
                                          </p:stCondLst>
                                        </p:cTn>
                                        <p:tgtEl>
                                          <p:spTgt spid="438286"/>
                                        </p:tgtEl>
                                        <p:attrNameLst>
                                          <p:attrName>style.visibility</p:attrName>
                                        </p:attrNameLst>
                                      </p:cBhvr>
                                      <p:to>
                                        <p:strVal val="visible"/>
                                      </p:to>
                                    </p:set>
                                    <p:animEffect transition="in" filter="dissolve">
                                      <p:cBhvr>
                                        <p:cTn id="109" dur="500"/>
                                        <p:tgtEl>
                                          <p:spTgt spid="43828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438300"/>
                                        </p:tgtEl>
                                        <p:attrNameLst>
                                          <p:attrName>style.visibility</p:attrName>
                                        </p:attrNameLst>
                                      </p:cBhvr>
                                      <p:to>
                                        <p:strVal val="visible"/>
                                      </p:to>
                                    </p:set>
                                    <p:animEffect transition="in" filter="dissolve">
                                      <p:cBhvr>
                                        <p:cTn id="114" dur="500"/>
                                        <p:tgtEl>
                                          <p:spTgt spid="438300"/>
                                        </p:tgtEl>
                                      </p:cBhvr>
                                    </p:animEffect>
                                  </p:childTnLst>
                                </p:cTn>
                              </p:par>
                            </p:childTnLst>
                          </p:cTn>
                        </p:par>
                        <p:par>
                          <p:cTn id="115" fill="hold" nodeType="afterGroup">
                            <p:stCondLst>
                              <p:cond delay="500"/>
                            </p:stCondLst>
                            <p:childTnLst>
                              <p:par>
                                <p:cTn id="116" presetID="15" presetClass="entr" presetSubtype="0" fill="hold" grpId="0" nodeType="afterEffect">
                                  <p:stCondLst>
                                    <p:cond delay="0"/>
                                  </p:stCondLst>
                                  <p:childTnLst>
                                    <p:set>
                                      <p:cBhvr>
                                        <p:cTn id="117" dur="1" fill="hold">
                                          <p:stCondLst>
                                            <p:cond delay="0"/>
                                          </p:stCondLst>
                                        </p:cTn>
                                        <p:tgtEl>
                                          <p:spTgt spid="438287"/>
                                        </p:tgtEl>
                                        <p:attrNameLst>
                                          <p:attrName>style.visibility</p:attrName>
                                        </p:attrNameLst>
                                      </p:cBhvr>
                                      <p:to>
                                        <p:strVal val="visible"/>
                                      </p:to>
                                    </p:set>
                                    <p:anim calcmode="lin" valueType="num">
                                      <p:cBhvr>
                                        <p:cTn id="118" dur="1000" fill="hold"/>
                                        <p:tgtEl>
                                          <p:spTgt spid="438287"/>
                                        </p:tgtEl>
                                        <p:attrNameLst>
                                          <p:attrName>ppt_w</p:attrName>
                                        </p:attrNameLst>
                                      </p:cBhvr>
                                      <p:tavLst>
                                        <p:tav tm="0">
                                          <p:val>
                                            <p:fltVal val="0"/>
                                          </p:val>
                                        </p:tav>
                                        <p:tav tm="100000">
                                          <p:val>
                                            <p:strVal val="#ppt_w"/>
                                          </p:val>
                                        </p:tav>
                                      </p:tavLst>
                                    </p:anim>
                                    <p:anim calcmode="lin" valueType="num">
                                      <p:cBhvr>
                                        <p:cTn id="119" dur="1000" fill="hold"/>
                                        <p:tgtEl>
                                          <p:spTgt spid="438287"/>
                                        </p:tgtEl>
                                        <p:attrNameLst>
                                          <p:attrName>ppt_h</p:attrName>
                                        </p:attrNameLst>
                                      </p:cBhvr>
                                      <p:tavLst>
                                        <p:tav tm="0">
                                          <p:val>
                                            <p:fltVal val="0"/>
                                          </p:val>
                                        </p:tav>
                                        <p:tav tm="100000">
                                          <p:val>
                                            <p:strVal val="#ppt_h"/>
                                          </p:val>
                                        </p:tav>
                                      </p:tavLst>
                                    </p:anim>
                                    <p:anim calcmode="lin" valueType="num">
                                      <p:cBhvr>
                                        <p:cTn id="120"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9" grpId="0" animBg="1"/>
      <p:bldP spid="438290" grpId="0" animBg="1"/>
      <p:bldP spid="438291" grpId="0" animBg="1"/>
      <p:bldP spid="438298" grpId="0" animBg="1"/>
      <p:bldP spid="438299" grpId="0" animBg="1"/>
      <p:bldP spid="438277" grpId="0" animBg="1" autoUpdateAnimBg="0"/>
      <p:bldP spid="438276" grpId="0" animBg="1" autoUpdateAnimBg="0"/>
      <p:bldP spid="438280" grpId="0" animBg="1" autoUpdateAnimBg="0"/>
      <p:bldP spid="438288" grpId="0" animBg="1" autoUpdateAnimBg="0"/>
      <p:bldP spid="438302" grpId="0" animBg="1"/>
      <p:bldP spid="438278" grpId="0" animBg="1" autoUpdateAnimBg="0"/>
      <p:bldP spid="438279" grpId="0" animBg="1" autoUpdateAnimBg="0"/>
      <p:bldP spid="438292" grpId="0" animBg="1"/>
      <p:bldP spid="438293" grpId="0" animBg="1"/>
      <p:bldP spid="438294" grpId="0" animBg="1"/>
      <p:bldP spid="438281" grpId="0" animBg="1" autoUpdateAnimBg="0"/>
      <p:bldP spid="438282" grpId="0" animBg="1" autoUpdateAnimBg="0"/>
      <p:bldP spid="438283" grpId="0" animBg="1" autoUpdateAnimBg="0"/>
      <p:bldP spid="438287" grpId="0" animBg="1" autoUpdateAnimBg="0"/>
      <p:bldP spid="438300" grpId="0" animBg="1"/>
      <p:bldP spid="438301" grpId="0" animBg="1"/>
      <p:bldP spid="438286" grpId="0" animBg="1" autoUpdateAnimBg="0"/>
      <p:bldP spid="438285" grpId="0" animBg="1" autoUpdateAnimBg="0"/>
      <p:bldP spid="438303" grpId="0" animBg="1"/>
      <p:bldP spid="438284"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907" name="Group 19"/>
          <p:cNvGrpSpPr>
            <a:grpSpLocks/>
          </p:cNvGrpSpPr>
          <p:nvPr/>
        </p:nvGrpSpPr>
        <p:grpSpPr bwMode="auto">
          <a:xfrm>
            <a:off x="5181600" y="1371600"/>
            <a:ext cx="3733800" cy="1069975"/>
            <a:chOff x="3264" y="864"/>
            <a:chExt cx="2352" cy="674"/>
          </a:xfrm>
        </p:grpSpPr>
        <p:sp>
          <p:nvSpPr>
            <p:cNvPr id="421904" name="AutoShape 16"/>
            <p:cNvSpPr>
              <a:spLocks noChangeArrowheads="1"/>
            </p:cNvSpPr>
            <p:nvPr/>
          </p:nvSpPr>
          <p:spPr bwMode="auto">
            <a:xfrm>
              <a:off x="3264" y="960"/>
              <a:ext cx="624" cy="384"/>
            </a:xfrm>
            <a:prstGeom prst="rightArrow">
              <a:avLst>
                <a:gd name="adj1" fmla="val 50000"/>
                <a:gd name="adj2" fmla="val 4479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1902" name="Text Box 14"/>
            <p:cNvSpPr txBox="1">
              <a:spLocks noChangeArrowheads="1"/>
            </p:cNvSpPr>
            <p:nvPr/>
          </p:nvSpPr>
          <p:spPr bwMode="auto">
            <a:xfrm>
              <a:off x="3792" y="864"/>
              <a:ext cx="1824" cy="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DURANTE EL ARRANQUE CIRCULA UN 41,93% DE LA CORRIENTE POR LA ZONA ROJA DE LA BARRA</a:t>
              </a:r>
              <a:endParaRPr lang="es-ES" altLang="es-ES" sz="1600">
                <a:effectLst>
                  <a:outerShdw blurRad="38100" dist="38100" dir="2700000" algn="tl">
                    <a:srgbClr val="000000"/>
                  </a:outerShdw>
                </a:effectLst>
              </a:endParaRPr>
            </a:p>
          </p:txBody>
        </p:sp>
      </p:grpSp>
      <p:grpSp>
        <p:nvGrpSpPr>
          <p:cNvPr id="421908" name="Group 20"/>
          <p:cNvGrpSpPr>
            <a:grpSpLocks/>
          </p:cNvGrpSpPr>
          <p:nvPr/>
        </p:nvGrpSpPr>
        <p:grpSpPr bwMode="auto">
          <a:xfrm>
            <a:off x="5181600" y="4918075"/>
            <a:ext cx="3810000" cy="1558925"/>
            <a:chOff x="3264" y="3098"/>
            <a:chExt cx="2400" cy="982"/>
          </a:xfrm>
        </p:grpSpPr>
        <p:sp>
          <p:nvSpPr>
            <p:cNvPr id="421905" name="AutoShape 17"/>
            <p:cNvSpPr>
              <a:spLocks noChangeArrowheads="1"/>
            </p:cNvSpPr>
            <p:nvPr/>
          </p:nvSpPr>
          <p:spPr bwMode="auto">
            <a:xfrm>
              <a:off x="3264" y="3264"/>
              <a:ext cx="624" cy="384"/>
            </a:xfrm>
            <a:prstGeom prst="rightArrow">
              <a:avLst>
                <a:gd name="adj1" fmla="val 50000"/>
                <a:gd name="adj2" fmla="val 4479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21903" name="Text Box 15"/>
            <p:cNvSpPr txBox="1">
              <a:spLocks noChangeArrowheads="1"/>
            </p:cNvSpPr>
            <p:nvPr/>
          </p:nvSpPr>
          <p:spPr bwMode="auto">
            <a:xfrm>
              <a:off x="3840" y="3098"/>
              <a:ext cx="1824" cy="98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DURANTE EL FUNCIONA-MIENTO EN CONDICIO-NES NOMINALES CIRCU-LA UN 24,35% DE LA CORRIENTE POR LA ZONA ROJA DE LA BARRA</a:t>
              </a:r>
              <a:endParaRPr lang="es-ES" altLang="es-ES" sz="1600">
                <a:effectLst>
                  <a:outerShdw blurRad="38100" dist="38100" dir="2700000" algn="tl">
                    <a:srgbClr val="000000"/>
                  </a:outerShdw>
                </a:effectLst>
              </a:endParaRPr>
            </a:p>
          </p:txBody>
        </p:sp>
      </p:grpSp>
      <p:graphicFrame>
        <p:nvGraphicFramePr>
          <p:cNvPr id="421896" name="Object 8"/>
          <p:cNvGraphicFramePr>
            <a:graphicFrameLocks noChangeAspect="1"/>
          </p:cNvGraphicFramePr>
          <p:nvPr/>
        </p:nvGraphicFramePr>
        <p:xfrm>
          <a:off x="501650" y="1060450"/>
          <a:ext cx="5029200" cy="2708275"/>
        </p:xfrm>
        <a:graphic>
          <a:graphicData uri="http://schemas.openxmlformats.org/presentationml/2006/ole">
            <mc:AlternateContent xmlns:mc="http://schemas.openxmlformats.org/markup-compatibility/2006">
              <mc:Choice xmlns:v="urn:schemas-microsoft-com:vml" Requires="v">
                <p:oleObj spid="_x0000_s422025" name="Imagen" r:id="rId4" imgW="3076560" imgH="1657440" progId="Word.Picture.8">
                  <p:embed/>
                </p:oleObj>
              </mc:Choice>
              <mc:Fallback>
                <p:oleObj name="Imagen" r:id="rId4" imgW="3076560" imgH="1657440" progId="Word.Picture.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 y="1060450"/>
                        <a:ext cx="5029200" cy="27082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graphicFrame>
        <p:nvGraphicFramePr>
          <p:cNvPr id="421897" name="Object 9"/>
          <p:cNvGraphicFramePr>
            <a:graphicFrameLocks noChangeAspect="1"/>
          </p:cNvGraphicFramePr>
          <p:nvPr/>
        </p:nvGraphicFramePr>
        <p:xfrm>
          <a:off x="654050" y="3921125"/>
          <a:ext cx="4908550" cy="2784475"/>
        </p:xfrm>
        <a:graphic>
          <a:graphicData uri="http://schemas.openxmlformats.org/presentationml/2006/ole">
            <mc:AlternateContent xmlns:mc="http://schemas.openxmlformats.org/markup-compatibility/2006">
              <mc:Choice xmlns:v="urn:schemas-microsoft-com:vml" Requires="v">
                <p:oleObj spid="_x0000_s422026" name="Imagen" r:id="rId6" imgW="2971800" imgH="1685880" progId="Word.Picture.8">
                  <p:embed/>
                </p:oleObj>
              </mc:Choice>
              <mc:Fallback>
                <p:oleObj name="Imagen" r:id="rId6" imgW="2971800" imgH="1685880" progId="Word.Picture.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0" y="3921125"/>
                        <a:ext cx="4908550" cy="2784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pic>
        <p:nvPicPr>
          <p:cNvPr id="421899" name="Picture 11" descr="\\Ganimedes\e\Figuras FEM\Figuras Cap_barras\Ranura-partida copia.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3197225"/>
            <a:ext cx="503238" cy="14859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900" name="Rectangle 12"/>
          <p:cNvSpPr>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Simulación del efecto real</a:t>
            </a:r>
            <a:endParaRPr lang="es-ES_tradnl" altLang="es-ES" sz="4000" b="0">
              <a:latin typeface="Tahoma" pitchFamily="34" charset="0"/>
            </a:endParaRPr>
          </a:p>
        </p:txBody>
      </p:sp>
      <p:sp>
        <p:nvSpPr>
          <p:cNvPr id="421906" name="Text Box 18"/>
          <p:cNvSpPr txBox="1">
            <a:spLocks noChangeArrowheads="1"/>
          </p:cNvSpPr>
          <p:nvPr/>
        </p:nvSpPr>
        <p:spPr bwMode="auto">
          <a:xfrm>
            <a:off x="6629400" y="2971800"/>
            <a:ext cx="2209800" cy="1720850"/>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MOTOR SIMULADO</a:t>
            </a:r>
          </a:p>
          <a:p>
            <a:pPr algn="l"/>
            <a:r>
              <a:rPr lang="es-ES_tradnl" altLang="es-ES">
                <a:effectLst>
                  <a:outerShdw blurRad="38100" dist="38100" dir="2700000" algn="tl">
                    <a:srgbClr val="000000"/>
                  </a:outerShdw>
                </a:effectLst>
              </a:rPr>
              <a:t>Fabricante: SIEMENS</a:t>
            </a:r>
          </a:p>
          <a:p>
            <a:pPr algn="l">
              <a:spcBef>
                <a:spcPts val="100"/>
              </a:spcBef>
            </a:pPr>
            <a:r>
              <a:rPr lang="es-ES_tradnl" altLang="es-ES">
                <a:effectLst>
                  <a:outerShdw blurRad="38100" dist="38100" dir="2700000" algn="tl">
                    <a:srgbClr val="000000"/>
                  </a:outerShdw>
                </a:effectLst>
              </a:rPr>
              <a:t>Potencia: 11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22 A</a:t>
            </a:r>
          </a:p>
          <a:p>
            <a:pPr algn="l">
              <a:spcBef>
                <a:spcPts val="100"/>
              </a:spcBef>
            </a:pPr>
            <a:r>
              <a:rPr lang="es-ES_tradnl" altLang="es-ES">
                <a:effectLst>
                  <a:outerShdw blurRad="38100" dist="38100" dir="2700000" algn="tl">
                    <a:srgbClr val="000000"/>
                  </a:outerShdw>
                </a:effectLst>
              </a:rPr>
              <a:t>Velocidad : 1450 RPM</a:t>
            </a:r>
          </a:p>
          <a:p>
            <a:pPr algn="l">
              <a:spcBef>
                <a:spcPts val="100"/>
              </a:spcBef>
            </a:pPr>
            <a:r>
              <a:rPr lang="es-ES_tradnl" altLang="es-ES">
                <a:effectLst>
                  <a:outerShdw blurRad="38100" dist="38100" dir="2700000" algn="tl">
                    <a:srgbClr val="000000"/>
                  </a:outerShdw>
                </a:effectLst>
              </a:rPr>
              <a:t>Polos: 4</a:t>
            </a:r>
            <a:endParaRPr lang="es-ES" altLang="es-ES">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21907"/>
                                        </p:tgtEl>
                                        <p:attrNameLst>
                                          <p:attrName>style.visibility</p:attrName>
                                        </p:attrNameLst>
                                      </p:cBhvr>
                                      <p:to>
                                        <p:strVal val="visible"/>
                                      </p:to>
                                    </p:set>
                                    <p:anim calcmode="lin" valueType="num">
                                      <p:cBhvr>
                                        <p:cTn id="7" dur="500" fill="hold"/>
                                        <p:tgtEl>
                                          <p:spTgt spid="421907"/>
                                        </p:tgtEl>
                                        <p:attrNameLst>
                                          <p:attrName>ppt_w</p:attrName>
                                        </p:attrNameLst>
                                      </p:cBhvr>
                                      <p:tavLst>
                                        <p:tav tm="0">
                                          <p:val>
                                            <p:fltVal val="0"/>
                                          </p:val>
                                        </p:tav>
                                        <p:tav tm="100000">
                                          <p:val>
                                            <p:strVal val="#ppt_w"/>
                                          </p:val>
                                        </p:tav>
                                      </p:tavLst>
                                    </p:anim>
                                    <p:anim calcmode="lin" valueType="num">
                                      <p:cBhvr>
                                        <p:cTn id="8" dur="500" fill="hold"/>
                                        <p:tgtEl>
                                          <p:spTgt spid="421907"/>
                                        </p:tgtEl>
                                        <p:attrNameLst>
                                          <p:attrName>ppt_h</p:attrName>
                                        </p:attrNameLst>
                                      </p:cBhvr>
                                      <p:tavLst>
                                        <p:tav tm="0">
                                          <p:val>
                                            <p:fltVal val="0"/>
                                          </p:val>
                                        </p:tav>
                                        <p:tav tm="100000">
                                          <p:val>
                                            <p:strVal val="#ppt_h"/>
                                          </p:val>
                                        </p:tav>
                                      </p:tavLst>
                                    </p:anim>
                                    <p:anim calcmode="lin" valueType="num">
                                      <p:cBhvr>
                                        <p:cTn id="9" dur="500" fill="hold"/>
                                        <p:tgtEl>
                                          <p:spTgt spid="421907"/>
                                        </p:tgtEl>
                                        <p:attrNameLst>
                                          <p:attrName>ppt_x</p:attrName>
                                        </p:attrNameLst>
                                      </p:cBhvr>
                                      <p:tavLst>
                                        <p:tav tm="0">
                                          <p:val>
                                            <p:fltVal val="0.5"/>
                                          </p:val>
                                        </p:tav>
                                        <p:tav tm="100000">
                                          <p:val>
                                            <p:strVal val="#ppt_x"/>
                                          </p:val>
                                        </p:tav>
                                      </p:tavLst>
                                    </p:anim>
                                    <p:anim calcmode="lin" valueType="num">
                                      <p:cBhvr>
                                        <p:cTn id="10" dur="500" fill="hold"/>
                                        <p:tgtEl>
                                          <p:spTgt spid="42190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21908"/>
                                        </p:tgtEl>
                                        <p:attrNameLst>
                                          <p:attrName>style.visibility</p:attrName>
                                        </p:attrNameLst>
                                      </p:cBhvr>
                                      <p:to>
                                        <p:strVal val="visible"/>
                                      </p:to>
                                    </p:set>
                                    <p:anim calcmode="lin" valueType="num">
                                      <p:cBhvr>
                                        <p:cTn id="15" dur="500" fill="hold"/>
                                        <p:tgtEl>
                                          <p:spTgt spid="421908"/>
                                        </p:tgtEl>
                                        <p:attrNameLst>
                                          <p:attrName>ppt_w</p:attrName>
                                        </p:attrNameLst>
                                      </p:cBhvr>
                                      <p:tavLst>
                                        <p:tav tm="0">
                                          <p:val>
                                            <p:fltVal val="0"/>
                                          </p:val>
                                        </p:tav>
                                        <p:tav tm="100000">
                                          <p:val>
                                            <p:strVal val="#ppt_w"/>
                                          </p:val>
                                        </p:tav>
                                      </p:tavLst>
                                    </p:anim>
                                    <p:anim calcmode="lin" valueType="num">
                                      <p:cBhvr>
                                        <p:cTn id="16" dur="500" fill="hold"/>
                                        <p:tgtEl>
                                          <p:spTgt spid="421908"/>
                                        </p:tgtEl>
                                        <p:attrNameLst>
                                          <p:attrName>ppt_h</p:attrName>
                                        </p:attrNameLst>
                                      </p:cBhvr>
                                      <p:tavLst>
                                        <p:tav tm="0">
                                          <p:val>
                                            <p:fltVal val="0"/>
                                          </p:val>
                                        </p:tav>
                                        <p:tav tm="100000">
                                          <p:val>
                                            <p:strVal val="#ppt_h"/>
                                          </p:val>
                                        </p:tav>
                                      </p:tavLst>
                                    </p:anim>
                                    <p:anim calcmode="lin" valueType="num">
                                      <p:cBhvr>
                                        <p:cTn id="17" dur="500" fill="hold"/>
                                        <p:tgtEl>
                                          <p:spTgt spid="421908"/>
                                        </p:tgtEl>
                                        <p:attrNameLst>
                                          <p:attrName>ppt_x</p:attrName>
                                        </p:attrNameLst>
                                      </p:cBhvr>
                                      <p:tavLst>
                                        <p:tav tm="0">
                                          <p:val>
                                            <p:fltVal val="0.5"/>
                                          </p:val>
                                        </p:tav>
                                        <p:tav tm="100000">
                                          <p:val>
                                            <p:strVal val="#ppt_x"/>
                                          </p:val>
                                        </p:tav>
                                      </p:tavLst>
                                    </p:anim>
                                    <p:anim calcmode="lin" valueType="num">
                                      <p:cBhvr>
                                        <p:cTn id="18" dur="500" fill="hold"/>
                                        <p:tgtEl>
                                          <p:spTgt spid="4219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Ganimedes\E\Figuras FEM\Figuras Cap_barras\Flujo-Arrq copi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73275"/>
            <a:ext cx="3976688" cy="39989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8" name="Text Box 4"/>
          <p:cNvSpPr txBox="1">
            <a:spLocks noChangeArrowheads="1"/>
          </p:cNvSpPr>
          <p:nvPr/>
        </p:nvSpPr>
        <p:spPr bwMode="auto">
          <a:xfrm>
            <a:off x="747713" y="6111875"/>
            <a:ext cx="32146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LÍNEAS DE CAMPO DURANTE </a:t>
            </a:r>
          </a:p>
          <a:p>
            <a:pPr algn="ctr">
              <a:spcBef>
                <a:spcPct val="0"/>
              </a:spcBef>
            </a:pPr>
            <a:r>
              <a:rPr lang="es-ES_tradnl" altLang="es-ES" sz="1600" u="sng">
                <a:effectLst>
                  <a:outerShdw blurRad="38100" dist="38100" dir="2700000" algn="tl">
                    <a:srgbClr val="000000"/>
                  </a:outerShdw>
                </a:effectLst>
              </a:rPr>
              <a:t>EL ARRANQUE</a:t>
            </a:r>
            <a:endParaRPr lang="es-ES_tradnl" altLang="es-ES" sz="1600">
              <a:effectLst>
                <a:outerShdw blurRad="38100" dist="38100" dir="2700000" algn="tl">
                  <a:srgbClr val="000000"/>
                </a:outerShdw>
              </a:effectLst>
            </a:endParaRPr>
          </a:p>
        </p:txBody>
      </p:sp>
      <p:grpSp>
        <p:nvGrpSpPr>
          <p:cNvPr id="420872" name="Group 8"/>
          <p:cNvGrpSpPr>
            <a:grpSpLocks/>
          </p:cNvGrpSpPr>
          <p:nvPr/>
        </p:nvGrpSpPr>
        <p:grpSpPr bwMode="auto">
          <a:xfrm>
            <a:off x="4692650" y="2073275"/>
            <a:ext cx="3994150" cy="4619625"/>
            <a:chOff x="3004" y="1104"/>
            <a:chExt cx="2516" cy="2910"/>
          </a:xfrm>
        </p:grpSpPr>
        <p:pic>
          <p:nvPicPr>
            <p:cNvPr id="420867" name="Picture 3" descr="\\Ganimedes\e\Figuras FEM\Figuras Cap_barras\Flujo-Load copi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 y="1104"/>
              <a:ext cx="2516" cy="251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71" name="Text Box 7"/>
            <p:cNvSpPr txBox="1">
              <a:spLocks noChangeArrowheads="1"/>
            </p:cNvSpPr>
            <p:nvPr/>
          </p:nvSpPr>
          <p:spPr bwMode="auto">
            <a:xfrm>
              <a:off x="3094" y="3648"/>
              <a:ext cx="233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LÍNEAS DE CAMPO EN FUNCIONA-</a:t>
              </a:r>
            </a:p>
            <a:p>
              <a:pPr algn="ctr">
                <a:spcBef>
                  <a:spcPct val="0"/>
                </a:spcBef>
              </a:pPr>
              <a:r>
                <a:rPr lang="es-ES_tradnl" altLang="es-ES" sz="1600">
                  <a:effectLst>
                    <a:outerShdw blurRad="38100" dist="38100" dir="2700000" algn="tl">
                      <a:srgbClr val="000000"/>
                    </a:outerShdw>
                  </a:effectLst>
                </a:rPr>
                <a:t>MIENTO NOMINAL</a:t>
              </a:r>
            </a:p>
          </p:txBody>
        </p:sp>
      </p:grpSp>
      <p:grpSp>
        <p:nvGrpSpPr>
          <p:cNvPr id="420878" name="Group 14"/>
          <p:cNvGrpSpPr>
            <a:grpSpLocks/>
          </p:cNvGrpSpPr>
          <p:nvPr/>
        </p:nvGrpSpPr>
        <p:grpSpPr bwMode="auto">
          <a:xfrm>
            <a:off x="1524000" y="1524000"/>
            <a:ext cx="3048000" cy="1587500"/>
            <a:chOff x="960" y="1016"/>
            <a:chExt cx="1920" cy="1000"/>
          </a:xfrm>
        </p:grpSpPr>
        <p:sp>
          <p:nvSpPr>
            <p:cNvPr id="420873" name="Rectangle 9"/>
            <p:cNvSpPr>
              <a:spLocks noChangeArrowheads="1"/>
            </p:cNvSpPr>
            <p:nvPr/>
          </p:nvSpPr>
          <p:spPr bwMode="auto">
            <a:xfrm>
              <a:off x="960" y="1840"/>
              <a:ext cx="1008" cy="176"/>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20875" name="Line 11"/>
            <p:cNvSpPr>
              <a:spLocks noChangeShapeType="1"/>
            </p:cNvSpPr>
            <p:nvPr/>
          </p:nvSpPr>
          <p:spPr bwMode="auto">
            <a:xfrm flipV="1">
              <a:off x="1688" y="1504"/>
              <a:ext cx="0" cy="336"/>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20874" name="Text Box 10"/>
            <p:cNvSpPr txBox="1">
              <a:spLocks noChangeArrowheads="1"/>
            </p:cNvSpPr>
            <p:nvPr/>
          </p:nvSpPr>
          <p:spPr bwMode="auto">
            <a:xfrm>
              <a:off x="1471" y="1016"/>
              <a:ext cx="1409" cy="52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spcBef>
                  <a:spcPct val="0"/>
                </a:spcBef>
              </a:pPr>
              <a:r>
                <a:rPr lang="es-ES_tradnl" altLang="es-ES" sz="1600">
                  <a:effectLst>
                    <a:outerShdw blurRad="38100" dist="38100" dir="2700000" algn="tl">
                      <a:srgbClr val="000000"/>
                    </a:outerShdw>
                  </a:effectLst>
                </a:rPr>
                <a:t>Las líneas de campo</a:t>
              </a:r>
            </a:p>
            <a:p>
              <a:pPr algn="ctr">
                <a:spcBef>
                  <a:spcPct val="0"/>
                </a:spcBef>
              </a:pPr>
              <a:r>
                <a:rPr lang="es-ES_tradnl" altLang="es-ES" sz="1600">
                  <a:effectLst>
                    <a:outerShdw blurRad="38100" dist="38100" dir="2700000" algn="tl">
                      <a:srgbClr val="000000"/>
                    </a:outerShdw>
                  </a:effectLst>
                </a:rPr>
                <a:t>se concentran en la</a:t>
              </a:r>
            </a:p>
            <a:p>
              <a:pPr algn="ctr">
                <a:spcBef>
                  <a:spcPct val="0"/>
                </a:spcBef>
              </a:pPr>
              <a:r>
                <a:rPr lang="es-ES_tradnl" altLang="es-ES" sz="1600">
                  <a:effectLst>
                    <a:outerShdw blurRad="38100" dist="38100" dir="2700000" algn="tl">
                      <a:srgbClr val="000000"/>
                    </a:outerShdw>
                  </a:effectLst>
                </a:rPr>
                <a:t>superficie</a:t>
              </a:r>
            </a:p>
          </p:txBody>
        </p:sp>
      </p:grpSp>
      <p:sp>
        <p:nvSpPr>
          <p:cNvPr id="420877" name="Rectangle 13"/>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Simulación del campo real durante un arranque</a:t>
            </a:r>
            <a:endParaRPr lang="es-ES_tradnl" altLang="es-ES" sz="4000" b="0">
              <a:latin typeface="Tahoma" pitchFamily="34" charset="0"/>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20878"/>
                                        </p:tgtEl>
                                        <p:attrNameLst>
                                          <p:attrName>style.visibility</p:attrName>
                                        </p:attrNameLst>
                                      </p:cBhvr>
                                      <p:to>
                                        <p:strVal val="visible"/>
                                      </p:to>
                                    </p:set>
                                    <p:anim calcmode="lin" valueType="num">
                                      <p:cBhvr>
                                        <p:cTn id="7" dur="500" fill="hold"/>
                                        <p:tgtEl>
                                          <p:spTgt spid="420878"/>
                                        </p:tgtEl>
                                        <p:attrNameLst>
                                          <p:attrName>ppt_w</p:attrName>
                                        </p:attrNameLst>
                                      </p:cBhvr>
                                      <p:tavLst>
                                        <p:tav tm="0">
                                          <p:val>
                                            <p:fltVal val="0"/>
                                          </p:val>
                                        </p:tav>
                                        <p:tav tm="100000">
                                          <p:val>
                                            <p:strVal val="#ppt_w"/>
                                          </p:val>
                                        </p:tav>
                                      </p:tavLst>
                                    </p:anim>
                                    <p:anim calcmode="lin" valueType="num">
                                      <p:cBhvr>
                                        <p:cTn id="8" dur="500" fill="hold"/>
                                        <p:tgtEl>
                                          <p:spTgt spid="420878"/>
                                        </p:tgtEl>
                                        <p:attrNameLst>
                                          <p:attrName>ppt_h</p:attrName>
                                        </p:attrNameLst>
                                      </p:cBhvr>
                                      <p:tavLst>
                                        <p:tav tm="0">
                                          <p:val>
                                            <p:fltVal val="0"/>
                                          </p:val>
                                        </p:tav>
                                        <p:tav tm="100000">
                                          <p:val>
                                            <p:strVal val="#ppt_h"/>
                                          </p:val>
                                        </p:tav>
                                      </p:tavLst>
                                    </p:anim>
                                    <p:anim calcmode="lin" valueType="num">
                                      <p:cBhvr>
                                        <p:cTn id="9" dur="500" fill="hold"/>
                                        <p:tgtEl>
                                          <p:spTgt spid="420878"/>
                                        </p:tgtEl>
                                        <p:attrNameLst>
                                          <p:attrName>ppt_x</p:attrName>
                                        </p:attrNameLst>
                                      </p:cBhvr>
                                      <p:tavLst>
                                        <p:tav tm="0">
                                          <p:val>
                                            <p:fltVal val="0.5"/>
                                          </p:val>
                                        </p:tav>
                                        <p:tav tm="100000">
                                          <p:val>
                                            <p:strVal val="#ppt_x"/>
                                          </p:val>
                                        </p:tav>
                                      </p:tavLst>
                                    </p:anim>
                                    <p:anim calcmode="lin" valueType="num">
                                      <p:cBhvr>
                                        <p:cTn id="10" dur="500" fill="hold"/>
                                        <p:tgtEl>
                                          <p:spTgt spid="42087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ChangeArrowheads="1"/>
          </p:cNvSpPr>
          <p:nvPr/>
        </p:nvSpPr>
        <p:spPr bwMode="auto">
          <a:xfrm>
            <a:off x="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7.23. Clasificación de los motores según el tipo de rotor: Normas NEMA I</a:t>
            </a:r>
            <a:endParaRPr lang="es-ES_tradnl" altLang="es-ES" sz="4000" b="0">
              <a:latin typeface="Tahoma" pitchFamily="34" charset="0"/>
            </a:endParaRPr>
          </a:p>
        </p:txBody>
      </p:sp>
      <p:grpSp>
        <p:nvGrpSpPr>
          <p:cNvPr id="434208" name="Group 32"/>
          <p:cNvGrpSpPr>
            <a:grpSpLocks/>
          </p:cNvGrpSpPr>
          <p:nvPr/>
        </p:nvGrpSpPr>
        <p:grpSpPr bwMode="auto">
          <a:xfrm>
            <a:off x="228600" y="2486025"/>
            <a:ext cx="4814888" cy="3457575"/>
            <a:chOff x="144" y="1566"/>
            <a:chExt cx="3033" cy="2178"/>
          </a:xfrm>
        </p:grpSpPr>
        <p:pic>
          <p:nvPicPr>
            <p:cNvPr id="43420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854"/>
              <a:ext cx="2206" cy="18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34180" name="Line 4"/>
            <p:cNvSpPr>
              <a:spLocks noChangeShapeType="1"/>
            </p:cNvSpPr>
            <p:nvPr/>
          </p:nvSpPr>
          <p:spPr bwMode="auto">
            <a:xfrm flipV="1">
              <a:off x="480" y="1566"/>
              <a:ext cx="0" cy="216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1" name="Line 5"/>
            <p:cNvSpPr>
              <a:spLocks noChangeShapeType="1"/>
            </p:cNvSpPr>
            <p:nvPr/>
          </p:nvSpPr>
          <p:spPr bwMode="auto">
            <a:xfrm rot="5400000" flipV="1">
              <a:off x="1752" y="2454"/>
              <a:ext cx="0" cy="2544"/>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3" name="Line 7"/>
            <p:cNvSpPr>
              <a:spLocks noChangeShapeType="1"/>
            </p:cNvSpPr>
            <p:nvPr/>
          </p:nvSpPr>
          <p:spPr bwMode="auto">
            <a:xfrm flipV="1">
              <a:off x="2536" y="2822"/>
              <a:ext cx="288" cy="192"/>
            </a:xfrm>
            <a:prstGeom prst="line">
              <a:avLst/>
            </a:prstGeom>
            <a:noFill/>
            <a:ln w="1270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4" name="Line 8"/>
            <p:cNvSpPr>
              <a:spLocks noChangeShapeType="1"/>
            </p:cNvSpPr>
            <p:nvPr/>
          </p:nvSpPr>
          <p:spPr bwMode="auto">
            <a:xfrm flipV="1">
              <a:off x="1944" y="2326"/>
              <a:ext cx="336" cy="0"/>
            </a:xfrm>
            <a:prstGeom prst="line">
              <a:avLst/>
            </a:prstGeom>
            <a:noFill/>
            <a:ln w="12700">
              <a:solidFill>
                <a:srgbClr val="00FF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5" name="Line 9"/>
            <p:cNvSpPr>
              <a:spLocks noChangeShapeType="1"/>
            </p:cNvSpPr>
            <p:nvPr/>
          </p:nvSpPr>
          <p:spPr bwMode="auto">
            <a:xfrm flipV="1">
              <a:off x="1584" y="1998"/>
              <a:ext cx="336" cy="144"/>
            </a:xfrm>
            <a:prstGeom prst="line">
              <a:avLst/>
            </a:prstGeom>
            <a:noFill/>
            <a:ln w="12700">
              <a:solidFill>
                <a:srgbClr val="FF99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6" name="Line 10"/>
            <p:cNvSpPr>
              <a:spLocks noChangeShapeType="1"/>
            </p:cNvSpPr>
            <p:nvPr/>
          </p:nvSpPr>
          <p:spPr bwMode="auto">
            <a:xfrm flipH="1" flipV="1">
              <a:off x="840" y="2142"/>
              <a:ext cx="0" cy="280"/>
            </a:xfrm>
            <a:prstGeom prst="line">
              <a:avLst/>
            </a:prstGeom>
            <a:noFill/>
            <a:ln w="12700">
              <a:solidFill>
                <a:srgbClr val="FF00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7" name="Line 11"/>
            <p:cNvSpPr>
              <a:spLocks noChangeShapeType="1"/>
            </p:cNvSpPr>
            <p:nvPr/>
          </p:nvSpPr>
          <p:spPr bwMode="auto">
            <a:xfrm>
              <a:off x="432" y="3150"/>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8" name="Line 12"/>
            <p:cNvSpPr>
              <a:spLocks noChangeShapeType="1"/>
            </p:cNvSpPr>
            <p:nvPr/>
          </p:nvSpPr>
          <p:spPr bwMode="auto">
            <a:xfrm>
              <a:off x="432" y="2382"/>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89" name="Line 13"/>
            <p:cNvSpPr>
              <a:spLocks noChangeShapeType="1"/>
            </p:cNvSpPr>
            <p:nvPr/>
          </p:nvSpPr>
          <p:spPr bwMode="auto">
            <a:xfrm>
              <a:off x="432" y="1950"/>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90" name="Line 14"/>
            <p:cNvSpPr>
              <a:spLocks noChangeShapeType="1"/>
            </p:cNvSpPr>
            <p:nvPr/>
          </p:nvSpPr>
          <p:spPr bwMode="auto">
            <a:xfrm>
              <a:off x="432" y="2766"/>
              <a:ext cx="96"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34191" name="Text Box 15"/>
            <p:cNvSpPr txBox="1">
              <a:spLocks noChangeArrowheads="1"/>
            </p:cNvSpPr>
            <p:nvPr/>
          </p:nvSpPr>
          <p:spPr bwMode="auto">
            <a:xfrm>
              <a:off x="2592" y="2622"/>
              <a:ext cx="585"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solidFill>
                    <a:srgbClr val="FF3300"/>
                  </a:solidFill>
                  <a:effectLst>
                    <a:outerShdw blurRad="38100" dist="38100" dir="2700000" algn="tl">
                      <a:srgbClr val="000000"/>
                    </a:outerShdw>
                  </a:effectLst>
                </a:rPr>
                <a:t>Clase B</a:t>
              </a:r>
              <a:endParaRPr lang="es-ES" altLang="es-ES" sz="1600">
                <a:solidFill>
                  <a:srgbClr val="FF3300"/>
                </a:solidFill>
                <a:effectLst>
                  <a:outerShdw blurRad="38100" dist="38100" dir="2700000" algn="tl">
                    <a:srgbClr val="000000"/>
                  </a:outerShdw>
                </a:effectLst>
              </a:endParaRPr>
            </a:p>
          </p:txBody>
        </p:sp>
        <p:sp>
          <p:nvSpPr>
            <p:cNvPr id="434192" name="Text Box 16"/>
            <p:cNvSpPr txBox="1">
              <a:spLocks noChangeArrowheads="1"/>
            </p:cNvSpPr>
            <p:nvPr/>
          </p:nvSpPr>
          <p:spPr bwMode="auto">
            <a:xfrm>
              <a:off x="2257" y="2218"/>
              <a:ext cx="585"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solidFill>
                    <a:srgbClr val="66FF33"/>
                  </a:solidFill>
                  <a:effectLst>
                    <a:outerShdw blurRad="38100" dist="38100" dir="2700000" algn="tl">
                      <a:srgbClr val="000000"/>
                    </a:outerShdw>
                  </a:effectLst>
                </a:rPr>
                <a:t>Clase A</a:t>
              </a:r>
              <a:endParaRPr lang="es-ES" altLang="es-ES" sz="1600">
                <a:solidFill>
                  <a:srgbClr val="66FF33"/>
                </a:solidFill>
                <a:effectLst>
                  <a:outerShdw blurRad="38100" dist="38100" dir="2700000" algn="tl">
                    <a:srgbClr val="000000"/>
                  </a:outerShdw>
                </a:effectLst>
              </a:endParaRPr>
            </a:p>
          </p:txBody>
        </p:sp>
        <p:sp>
          <p:nvSpPr>
            <p:cNvPr id="434193" name="Text Box 17"/>
            <p:cNvSpPr txBox="1">
              <a:spLocks noChangeArrowheads="1"/>
            </p:cNvSpPr>
            <p:nvPr/>
          </p:nvSpPr>
          <p:spPr bwMode="auto">
            <a:xfrm>
              <a:off x="578" y="1950"/>
              <a:ext cx="582"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solidFill>
                    <a:srgbClr val="FF00FF"/>
                  </a:solidFill>
                  <a:effectLst>
                    <a:outerShdw blurRad="38100" dist="38100" dir="2700000" algn="tl">
                      <a:srgbClr val="000000"/>
                    </a:outerShdw>
                  </a:effectLst>
                </a:rPr>
                <a:t>Clase C</a:t>
              </a:r>
              <a:endParaRPr lang="es-ES" altLang="es-ES" sz="1600">
                <a:solidFill>
                  <a:srgbClr val="FF00FF"/>
                </a:solidFill>
                <a:effectLst>
                  <a:outerShdw blurRad="38100" dist="38100" dir="2700000" algn="tl">
                    <a:srgbClr val="000000"/>
                  </a:outerShdw>
                </a:effectLst>
              </a:endParaRPr>
            </a:p>
          </p:txBody>
        </p:sp>
        <p:sp>
          <p:nvSpPr>
            <p:cNvPr id="434194" name="Text Box 18"/>
            <p:cNvSpPr txBox="1">
              <a:spLocks noChangeArrowheads="1"/>
            </p:cNvSpPr>
            <p:nvPr/>
          </p:nvSpPr>
          <p:spPr bwMode="auto">
            <a:xfrm>
              <a:off x="1722" y="1806"/>
              <a:ext cx="594"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solidFill>
                    <a:srgbClr val="FF9933"/>
                  </a:solidFill>
                  <a:effectLst>
                    <a:outerShdw blurRad="38100" dist="38100" dir="2700000" algn="tl">
                      <a:srgbClr val="000000"/>
                    </a:outerShdw>
                  </a:effectLst>
                </a:rPr>
                <a:t>Clase D</a:t>
              </a:r>
              <a:endParaRPr lang="es-ES" altLang="es-ES" sz="1600">
                <a:solidFill>
                  <a:srgbClr val="FF9933"/>
                </a:solidFill>
                <a:effectLst>
                  <a:outerShdw blurRad="38100" dist="38100" dir="2700000" algn="tl">
                    <a:srgbClr val="000000"/>
                  </a:outerShdw>
                </a:effectLst>
              </a:endParaRPr>
            </a:p>
          </p:txBody>
        </p:sp>
        <p:sp>
          <p:nvSpPr>
            <p:cNvPr id="434196" name="Text Box 20"/>
            <p:cNvSpPr txBox="1">
              <a:spLocks noChangeArrowheads="1"/>
            </p:cNvSpPr>
            <p:nvPr/>
          </p:nvSpPr>
          <p:spPr bwMode="auto">
            <a:xfrm>
              <a:off x="480" y="1662"/>
              <a:ext cx="629"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T/Tnom</a:t>
              </a:r>
              <a:endParaRPr lang="es-ES" altLang="es-ES" sz="1600">
                <a:effectLst>
                  <a:outerShdw blurRad="38100" dist="38100" dir="2700000" algn="tl">
                    <a:srgbClr val="000000"/>
                  </a:outerShdw>
                </a:effectLst>
              </a:endParaRPr>
            </a:p>
          </p:txBody>
        </p:sp>
        <p:sp>
          <p:nvSpPr>
            <p:cNvPr id="434197" name="Text Box 21"/>
            <p:cNvSpPr txBox="1">
              <a:spLocks noChangeArrowheads="1"/>
            </p:cNvSpPr>
            <p:nvPr/>
          </p:nvSpPr>
          <p:spPr bwMode="auto">
            <a:xfrm>
              <a:off x="2731" y="3514"/>
              <a:ext cx="197"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S</a:t>
              </a:r>
              <a:endParaRPr lang="es-ES" altLang="es-ES" sz="1600">
                <a:effectLst>
                  <a:outerShdw blurRad="38100" dist="38100" dir="2700000" algn="tl">
                    <a:srgbClr val="000000"/>
                  </a:outerShdw>
                </a:effectLst>
              </a:endParaRPr>
            </a:p>
          </p:txBody>
        </p:sp>
        <p:sp>
          <p:nvSpPr>
            <p:cNvPr id="434198" name="Text Box 22"/>
            <p:cNvSpPr txBox="1">
              <a:spLocks noChangeArrowheads="1"/>
            </p:cNvSpPr>
            <p:nvPr/>
          </p:nvSpPr>
          <p:spPr bwMode="auto">
            <a:xfrm>
              <a:off x="144" y="3054"/>
              <a:ext cx="320"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1,5</a:t>
              </a:r>
              <a:endParaRPr lang="es-ES" altLang="es-ES" sz="1600">
                <a:effectLst>
                  <a:outerShdw blurRad="38100" dist="38100" dir="2700000" algn="tl">
                    <a:srgbClr val="000000"/>
                  </a:outerShdw>
                </a:effectLst>
              </a:endParaRPr>
            </a:p>
          </p:txBody>
        </p:sp>
        <p:sp>
          <p:nvSpPr>
            <p:cNvPr id="434199" name="Text Box 23"/>
            <p:cNvSpPr txBox="1">
              <a:spLocks noChangeArrowheads="1"/>
            </p:cNvSpPr>
            <p:nvPr/>
          </p:nvSpPr>
          <p:spPr bwMode="auto">
            <a:xfrm>
              <a:off x="240" y="2670"/>
              <a:ext cx="198"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2</a:t>
              </a:r>
              <a:endParaRPr lang="es-ES" altLang="es-ES" sz="1600">
                <a:effectLst>
                  <a:outerShdw blurRad="38100" dist="38100" dir="2700000" algn="tl">
                    <a:srgbClr val="000000"/>
                  </a:outerShdw>
                </a:effectLst>
              </a:endParaRPr>
            </a:p>
          </p:txBody>
        </p:sp>
        <p:sp>
          <p:nvSpPr>
            <p:cNvPr id="434200" name="Text Box 24"/>
            <p:cNvSpPr txBox="1">
              <a:spLocks noChangeArrowheads="1"/>
            </p:cNvSpPr>
            <p:nvPr/>
          </p:nvSpPr>
          <p:spPr bwMode="auto">
            <a:xfrm>
              <a:off x="160" y="2286"/>
              <a:ext cx="320"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2,5</a:t>
              </a:r>
              <a:endParaRPr lang="es-ES" altLang="es-ES" sz="1600">
                <a:effectLst>
                  <a:outerShdw blurRad="38100" dist="38100" dir="2700000" algn="tl">
                    <a:srgbClr val="000000"/>
                  </a:outerShdw>
                </a:effectLst>
              </a:endParaRPr>
            </a:p>
          </p:txBody>
        </p:sp>
        <p:sp>
          <p:nvSpPr>
            <p:cNvPr id="434201" name="Text Box 25"/>
            <p:cNvSpPr txBox="1">
              <a:spLocks noChangeArrowheads="1"/>
            </p:cNvSpPr>
            <p:nvPr/>
          </p:nvSpPr>
          <p:spPr bwMode="auto">
            <a:xfrm>
              <a:off x="240" y="1834"/>
              <a:ext cx="198"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3</a:t>
              </a:r>
              <a:endParaRPr lang="es-ES" altLang="es-ES" sz="1600">
                <a:effectLst>
                  <a:outerShdw blurRad="38100" dist="38100" dir="2700000" algn="tl">
                    <a:srgbClr val="000000"/>
                  </a:outerShdw>
                </a:effectLst>
              </a:endParaRPr>
            </a:p>
          </p:txBody>
        </p:sp>
      </p:grpSp>
      <p:grpSp>
        <p:nvGrpSpPr>
          <p:cNvPr id="434205" name="Group 29"/>
          <p:cNvGrpSpPr>
            <a:grpSpLocks/>
          </p:cNvGrpSpPr>
          <p:nvPr/>
        </p:nvGrpSpPr>
        <p:grpSpPr bwMode="auto">
          <a:xfrm>
            <a:off x="5041900" y="2336800"/>
            <a:ext cx="4102100" cy="2311400"/>
            <a:chOff x="3176" y="1376"/>
            <a:chExt cx="2584" cy="1456"/>
          </a:xfrm>
        </p:grpSpPr>
        <p:sp>
          <p:nvSpPr>
            <p:cNvPr id="434203" name="Rectangle 27"/>
            <p:cNvSpPr>
              <a:spLocks noChangeArrowheads="1"/>
            </p:cNvSpPr>
            <p:nvPr/>
          </p:nvSpPr>
          <p:spPr bwMode="auto">
            <a:xfrm>
              <a:off x="3216" y="1632"/>
              <a:ext cx="2544"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de arranque bajo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nominal con S&lt;5%</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Corriente arranque elevada 5 – 8 In</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Rendimiento alto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Uso en bombas, ventiladores, máquina herramienta, etc, hasta 5,5 kW</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Para potencias &gt; 5,5 kW se usan sistemas de arranque para limitar la corriente</a:t>
              </a:r>
            </a:p>
          </p:txBody>
        </p:sp>
        <p:sp>
          <p:nvSpPr>
            <p:cNvPr id="434204" name="Text Box 28"/>
            <p:cNvSpPr txBox="1">
              <a:spLocks noChangeArrowheads="1"/>
            </p:cNvSpPr>
            <p:nvPr/>
          </p:nvSpPr>
          <p:spPr bwMode="auto">
            <a:xfrm>
              <a:off x="3176" y="1376"/>
              <a:ext cx="1431"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MOTOR CLASE A</a:t>
              </a:r>
              <a:endParaRPr lang="es-ES" altLang="es-ES" sz="2000">
                <a:solidFill>
                  <a:schemeClr val="accent2"/>
                </a:solidFill>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34205"/>
                                        </p:tgtEl>
                                        <p:attrNameLst>
                                          <p:attrName>style.visibility</p:attrName>
                                        </p:attrNameLst>
                                      </p:cBhvr>
                                      <p:to>
                                        <p:strVal val="visible"/>
                                      </p:to>
                                    </p:set>
                                    <p:anim calcmode="lin" valueType="num">
                                      <p:cBhvr>
                                        <p:cTn id="7" dur="500" fill="hold"/>
                                        <p:tgtEl>
                                          <p:spTgt spid="434205"/>
                                        </p:tgtEl>
                                        <p:attrNameLst>
                                          <p:attrName>ppt_w</p:attrName>
                                        </p:attrNameLst>
                                      </p:cBhvr>
                                      <p:tavLst>
                                        <p:tav tm="0">
                                          <p:val>
                                            <p:fltVal val="0"/>
                                          </p:val>
                                        </p:tav>
                                        <p:tav tm="100000">
                                          <p:val>
                                            <p:strVal val="#ppt_w"/>
                                          </p:val>
                                        </p:tav>
                                      </p:tavLst>
                                    </p:anim>
                                    <p:anim calcmode="lin" valueType="num">
                                      <p:cBhvr>
                                        <p:cTn id="8" dur="500" fill="hold"/>
                                        <p:tgtEl>
                                          <p:spTgt spid="434205"/>
                                        </p:tgtEl>
                                        <p:attrNameLst>
                                          <p:attrName>ppt_h</p:attrName>
                                        </p:attrNameLst>
                                      </p:cBhvr>
                                      <p:tavLst>
                                        <p:tav tm="0">
                                          <p:val>
                                            <p:fltVal val="0"/>
                                          </p:val>
                                        </p:tav>
                                        <p:tav tm="100000">
                                          <p:val>
                                            <p:strVal val="#ppt_h"/>
                                          </p:val>
                                        </p:tav>
                                      </p:tavLst>
                                    </p:anim>
                                    <p:anim calcmode="lin" valueType="num">
                                      <p:cBhvr>
                                        <p:cTn id="9" dur="500" fill="hold"/>
                                        <p:tgtEl>
                                          <p:spTgt spid="434205"/>
                                        </p:tgtEl>
                                        <p:attrNameLst>
                                          <p:attrName>ppt_x</p:attrName>
                                        </p:attrNameLst>
                                      </p:cBhvr>
                                      <p:tavLst>
                                        <p:tav tm="0">
                                          <p:val>
                                            <p:fltVal val="0.5"/>
                                          </p:val>
                                        </p:tav>
                                        <p:tav tm="100000">
                                          <p:val>
                                            <p:strVal val="#ppt_x"/>
                                          </p:val>
                                        </p:tav>
                                      </p:tavLst>
                                    </p:anim>
                                    <p:anim calcmode="lin" valueType="num">
                                      <p:cBhvr>
                                        <p:cTn id="10" dur="500" fill="hold"/>
                                        <p:tgtEl>
                                          <p:spTgt spid="4342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515" name="Group 3"/>
          <p:cNvGrpSpPr>
            <a:grpSpLocks/>
          </p:cNvGrpSpPr>
          <p:nvPr/>
        </p:nvGrpSpPr>
        <p:grpSpPr bwMode="auto">
          <a:xfrm>
            <a:off x="457200" y="1346200"/>
            <a:ext cx="4102100" cy="2311400"/>
            <a:chOff x="3176" y="1376"/>
            <a:chExt cx="2584" cy="1456"/>
          </a:xfrm>
        </p:grpSpPr>
        <p:sp>
          <p:nvSpPr>
            <p:cNvPr id="448516" name="Rectangle 4"/>
            <p:cNvSpPr>
              <a:spLocks noChangeArrowheads="1"/>
            </p:cNvSpPr>
            <p:nvPr/>
          </p:nvSpPr>
          <p:spPr bwMode="auto">
            <a:xfrm>
              <a:off x="3216" y="1632"/>
              <a:ext cx="2544"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arranque similar clase 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Corriente arranque 25% &lt; clase 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nominal con S&lt;5%</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Rendimiento Alto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Aplicaciones similares al clase A pero con &lt; I arranque</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Son LOS MÁS UTILIZADOS</a:t>
              </a:r>
            </a:p>
          </p:txBody>
        </p:sp>
        <p:sp>
          <p:nvSpPr>
            <p:cNvPr id="448517" name="Text Box 5"/>
            <p:cNvSpPr txBox="1">
              <a:spLocks noChangeArrowheads="1"/>
            </p:cNvSpPr>
            <p:nvPr/>
          </p:nvSpPr>
          <p:spPr bwMode="auto">
            <a:xfrm>
              <a:off x="3176" y="1376"/>
              <a:ext cx="1431"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MOTOR CLASE B</a:t>
              </a:r>
              <a:endParaRPr lang="es-ES" altLang="es-ES" sz="2000">
                <a:solidFill>
                  <a:schemeClr val="accent2"/>
                </a:solidFill>
                <a:effectLst>
                  <a:outerShdw blurRad="38100" dist="38100" dir="2700000" algn="tl">
                    <a:srgbClr val="000000"/>
                  </a:outerShdw>
                </a:effectLst>
              </a:endParaRPr>
            </a:p>
          </p:txBody>
        </p:sp>
      </p:grpSp>
      <p:grpSp>
        <p:nvGrpSpPr>
          <p:cNvPr id="448521" name="Group 9"/>
          <p:cNvGrpSpPr>
            <a:grpSpLocks/>
          </p:cNvGrpSpPr>
          <p:nvPr/>
        </p:nvGrpSpPr>
        <p:grpSpPr bwMode="auto">
          <a:xfrm>
            <a:off x="4899025" y="1346200"/>
            <a:ext cx="4092575" cy="2286000"/>
            <a:chOff x="3134" y="528"/>
            <a:chExt cx="2578" cy="1440"/>
          </a:xfrm>
        </p:grpSpPr>
        <p:sp>
          <p:nvSpPr>
            <p:cNvPr id="448519" name="Rectangle 7"/>
            <p:cNvSpPr>
              <a:spLocks noChangeArrowheads="1"/>
            </p:cNvSpPr>
            <p:nvPr/>
          </p:nvSpPr>
          <p:spPr bwMode="auto">
            <a:xfrm>
              <a:off x="3168" y="768"/>
              <a:ext cx="2544"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arranque elevado (2 veces Tnom aprox.)</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Corriente de arranque baja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nominal con S&lt;5%</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Rendimiento Alto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Aplicaciones que requieren alto par de arranque</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Tmax &lt; clase A</a:t>
              </a:r>
            </a:p>
          </p:txBody>
        </p:sp>
        <p:sp>
          <p:nvSpPr>
            <p:cNvPr id="448520" name="Text Box 8"/>
            <p:cNvSpPr txBox="1">
              <a:spLocks noChangeArrowheads="1"/>
            </p:cNvSpPr>
            <p:nvPr/>
          </p:nvSpPr>
          <p:spPr bwMode="auto">
            <a:xfrm>
              <a:off x="3134" y="528"/>
              <a:ext cx="2532"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MOTOR CLASE C (Doble jaula)</a:t>
              </a:r>
              <a:endParaRPr lang="es-ES" altLang="es-ES" sz="2000">
                <a:solidFill>
                  <a:schemeClr val="accent2"/>
                </a:solidFill>
                <a:effectLst>
                  <a:outerShdw blurRad="38100" dist="38100" dir="2700000" algn="tl">
                    <a:srgbClr val="000000"/>
                  </a:outerShdw>
                </a:effectLst>
              </a:endParaRPr>
            </a:p>
          </p:txBody>
        </p:sp>
      </p:grpSp>
      <p:grpSp>
        <p:nvGrpSpPr>
          <p:cNvPr id="448525" name="Group 13"/>
          <p:cNvGrpSpPr>
            <a:grpSpLocks/>
          </p:cNvGrpSpPr>
          <p:nvPr/>
        </p:nvGrpSpPr>
        <p:grpSpPr bwMode="auto">
          <a:xfrm>
            <a:off x="1981200" y="4343400"/>
            <a:ext cx="5715000" cy="2286000"/>
            <a:chOff x="1680" y="2400"/>
            <a:chExt cx="3600" cy="1440"/>
          </a:xfrm>
        </p:grpSpPr>
        <p:sp>
          <p:nvSpPr>
            <p:cNvPr id="448523" name="Rectangle 11"/>
            <p:cNvSpPr>
              <a:spLocks noChangeArrowheads="1"/>
            </p:cNvSpPr>
            <p:nvPr/>
          </p:nvSpPr>
          <p:spPr bwMode="auto">
            <a:xfrm>
              <a:off x="1680" y="2640"/>
              <a:ext cx="3600"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arranque muy elevado  (&gt; 3 Tnom)</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Corriente de arranque baja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nominal con S elevado (7 –17%)</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Rendimiento bajo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Aplicación en accionamientos intermitentes que requieren acelerar muy rápido</a:t>
              </a:r>
            </a:p>
          </p:txBody>
        </p:sp>
        <p:sp>
          <p:nvSpPr>
            <p:cNvPr id="448524" name="Text Box 12"/>
            <p:cNvSpPr txBox="1">
              <a:spLocks noChangeArrowheads="1"/>
            </p:cNvSpPr>
            <p:nvPr/>
          </p:nvSpPr>
          <p:spPr bwMode="auto">
            <a:xfrm>
              <a:off x="1680" y="2400"/>
              <a:ext cx="1442"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MOTOR CLASE D</a:t>
              </a:r>
              <a:endParaRPr lang="es-ES" altLang="es-ES" sz="2000">
                <a:solidFill>
                  <a:schemeClr val="accent2"/>
                </a:solidFill>
                <a:effectLst>
                  <a:outerShdw blurRad="38100" dist="38100" dir="2700000" algn="tl">
                    <a:srgbClr val="000000"/>
                  </a:outerShdw>
                </a:effectLst>
              </a:endParaRPr>
            </a:p>
          </p:txBody>
        </p:sp>
      </p:grpSp>
      <p:sp>
        <p:nvSpPr>
          <p:cNvPr id="448526" name="Rectangle 14"/>
          <p:cNvSpPr>
            <a:spLocks noChangeArrowheads="1"/>
          </p:cNvSpPr>
          <p:nvPr/>
        </p:nvSpPr>
        <p:spPr bwMode="auto">
          <a:xfrm>
            <a:off x="7620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500">
                <a:latin typeface="Tahoma" pitchFamily="34" charset="0"/>
              </a:rPr>
              <a:t>7.23. Clasificación de los motores  según el tipo de rotor: Normas NEMA II</a:t>
            </a:r>
            <a:endParaRPr lang="es-ES_tradnl" altLang="es-ES" sz="3500" b="0">
              <a:latin typeface="Tahoma" pitchFamily="34" charset="0"/>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48515"/>
                                        </p:tgtEl>
                                        <p:attrNameLst>
                                          <p:attrName>style.visibility</p:attrName>
                                        </p:attrNameLst>
                                      </p:cBhvr>
                                      <p:to>
                                        <p:strVal val="visible"/>
                                      </p:to>
                                    </p:set>
                                    <p:anim calcmode="lin" valueType="num">
                                      <p:cBhvr>
                                        <p:cTn id="7" dur="500" fill="hold"/>
                                        <p:tgtEl>
                                          <p:spTgt spid="448515"/>
                                        </p:tgtEl>
                                        <p:attrNameLst>
                                          <p:attrName>ppt_w</p:attrName>
                                        </p:attrNameLst>
                                      </p:cBhvr>
                                      <p:tavLst>
                                        <p:tav tm="0">
                                          <p:val>
                                            <p:fltVal val="0"/>
                                          </p:val>
                                        </p:tav>
                                        <p:tav tm="100000">
                                          <p:val>
                                            <p:strVal val="#ppt_w"/>
                                          </p:val>
                                        </p:tav>
                                      </p:tavLst>
                                    </p:anim>
                                    <p:anim calcmode="lin" valueType="num">
                                      <p:cBhvr>
                                        <p:cTn id="8" dur="500" fill="hold"/>
                                        <p:tgtEl>
                                          <p:spTgt spid="448515"/>
                                        </p:tgtEl>
                                        <p:attrNameLst>
                                          <p:attrName>ppt_h</p:attrName>
                                        </p:attrNameLst>
                                      </p:cBhvr>
                                      <p:tavLst>
                                        <p:tav tm="0">
                                          <p:val>
                                            <p:fltVal val="0"/>
                                          </p:val>
                                        </p:tav>
                                        <p:tav tm="100000">
                                          <p:val>
                                            <p:strVal val="#ppt_h"/>
                                          </p:val>
                                        </p:tav>
                                      </p:tavLst>
                                    </p:anim>
                                    <p:anim calcmode="lin" valueType="num">
                                      <p:cBhvr>
                                        <p:cTn id="9" dur="500" fill="hold"/>
                                        <p:tgtEl>
                                          <p:spTgt spid="448515"/>
                                        </p:tgtEl>
                                        <p:attrNameLst>
                                          <p:attrName>ppt_x</p:attrName>
                                        </p:attrNameLst>
                                      </p:cBhvr>
                                      <p:tavLst>
                                        <p:tav tm="0">
                                          <p:val>
                                            <p:fltVal val="0.5"/>
                                          </p:val>
                                        </p:tav>
                                        <p:tav tm="100000">
                                          <p:val>
                                            <p:strVal val="#ppt_x"/>
                                          </p:val>
                                        </p:tav>
                                      </p:tavLst>
                                    </p:anim>
                                    <p:anim calcmode="lin" valueType="num">
                                      <p:cBhvr>
                                        <p:cTn id="10" dur="500" fill="hold"/>
                                        <p:tgtEl>
                                          <p:spTgt spid="44851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48521"/>
                                        </p:tgtEl>
                                        <p:attrNameLst>
                                          <p:attrName>style.visibility</p:attrName>
                                        </p:attrNameLst>
                                      </p:cBhvr>
                                      <p:to>
                                        <p:strVal val="visible"/>
                                      </p:to>
                                    </p:set>
                                    <p:anim calcmode="lin" valueType="num">
                                      <p:cBhvr>
                                        <p:cTn id="15" dur="500" fill="hold"/>
                                        <p:tgtEl>
                                          <p:spTgt spid="448521"/>
                                        </p:tgtEl>
                                        <p:attrNameLst>
                                          <p:attrName>ppt_w</p:attrName>
                                        </p:attrNameLst>
                                      </p:cBhvr>
                                      <p:tavLst>
                                        <p:tav tm="0">
                                          <p:val>
                                            <p:fltVal val="0"/>
                                          </p:val>
                                        </p:tav>
                                        <p:tav tm="100000">
                                          <p:val>
                                            <p:strVal val="#ppt_w"/>
                                          </p:val>
                                        </p:tav>
                                      </p:tavLst>
                                    </p:anim>
                                    <p:anim calcmode="lin" valueType="num">
                                      <p:cBhvr>
                                        <p:cTn id="16" dur="500" fill="hold"/>
                                        <p:tgtEl>
                                          <p:spTgt spid="448521"/>
                                        </p:tgtEl>
                                        <p:attrNameLst>
                                          <p:attrName>ppt_h</p:attrName>
                                        </p:attrNameLst>
                                      </p:cBhvr>
                                      <p:tavLst>
                                        <p:tav tm="0">
                                          <p:val>
                                            <p:fltVal val="0"/>
                                          </p:val>
                                        </p:tav>
                                        <p:tav tm="100000">
                                          <p:val>
                                            <p:strVal val="#ppt_h"/>
                                          </p:val>
                                        </p:tav>
                                      </p:tavLst>
                                    </p:anim>
                                    <p:anim calcmode="lin" valueType="num">
                                      <p:cBhvr>
                                        <p:cTn id="17" dur="500" fill="hold"/>
                                        <p:tgtEl>
                                          <p:spTgt spid="448521"/>
                                        </p:tgtEl>
                                        <p:attrNameLst>
                                          <p:attrName>ppt_x</p:attrName>
                                        </p:attrNameLst>
                                      </p:cBhvr>
                                      <p:tavLst>
                                        <p:tav tm="0">
                                          <p:val>
                                            <p:fltVal val="0.5"/>
                                          </p:val>
                                        </p:tav>
                                        <p:tav tm="100000">
                                          <p:val>
                                            <p:strVal val="#ppt_x"/>
                                          </p:val>
                                        </p:tav>
                                      </p:tavLst>
                                    </p:anim>
                                    <p:anim calcmode="lin" valueType="num">
                                      <p:cBhvr>
                                        <p:cTn id="18" dur="500" fill="hold"/>
                                        <p:tgtEl>
                                          <p:spTgt spid="448521"/>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48525"/>
                                        </p:tgtEl>
                                        <p:attrNameLst>
                                          <p:attrName>style.visibility</p:attrName>
                                        </p:attrNameLst>
                                      </p:cBhvr>
                                      <p:to>
                                        <p:strVal val="visible"/>
                                      </p:to>
                                    </p:set>
                                    <p:anim calcmode="lin" valueType="num">
                                      <p:cBhvr>
                                        <p:cTn id="23" dur="500" fill="hold"/>
                                        <p:tgtEl>
                                          <p:spTgt spid="448525"/>
                                        </p:tgtEl>
                                        <p:attrNameLst>
                                          <p:attrName>ppt_w</p:attrName>
                                        </p:attrNameLst>
                                      </p:cBhvr>
                                      <p:tavLst>
                                        <p:tav tm="0">
                                          <p:val>
                                            <p:fltVal val="0"/>
                                          </p:val>
                                        </p:tav>
                                        <p:tav tm="100000">
                                          <p:val>
                                            <p:strVal val="#ppt_w"/>
                                          </p:val>
                                        </p:tav>
                                      </p:tavLst>
                                    </p:anim>
                                    <p:anim calcmode="lin" valueType="num">
                                      <p:cBhvr>
                                        <p:cTn id="24" dur="500" fill="hold"/>
                                        <p:tgtEl>
                                          <p:spTgt spid="448525"/>
                                        </p:tgtEl>
                                        <p:attrNameLst>
                                          <p:attrName>ppt_h</p:attrName>
                                        </p:attrNameLst>
                                      </p:cBhvr>
                                      <p:tavLst>
                                        <p:tav tm="0">
                                          <p:val>
                                            <p:fltVal val="0"/>
                                          </p:val>
                                        </p:tav>
                                        <p:tav tm="100000">
                                          <p:val>
                                            <p:strVal val="#ppt_h"/>
                                          </p:val>
                                        </p:tav>
                                      </p:tavLst>
                                    </p:anim>
                                    <p:anim calcmode="lin" valueType="num">
                                      <p:cBhvr>
                                        <p:cTn id="25" dur="500" fill="hold"/>
                                        <p:tgtEl>
                                          <p:spTgt spid="448525"/>
                                        </p:tgtEl>
                                        <p:attrNameLst>
                                          <p:attrName>ppt_x</p:attrName>
                                        </p:attrNameLst>
                                      </p:cBhvr>
                                      <p:tavLst>
                                        <p:tav tm="0">
                                          <p:val>
                                            <p:fltVal val="0.5"/>
                                          </p:val>
                                        </p:tav>
                                        <p:tav tm="100000">
                                          <p:val>
                                            <p:strVal val="#ppt_x"/>
                                          </p:val>
                                        </p:tav>
                                      </p:tavLst>
                                    </p:anim>
                                    <p:anim calcmode="lin" valueType="num">
                                      <p:cBhvr>
                                        <p:cTn id="26" dur="500" fill="hold"/>
                                        <p:tgtEl>
                                          <p:spTgt spid="448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152400" y="4572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7.24. Características mecánicas de las cargas más habituales de los motores de inducción</a:t>
            </a:r>
            <a:endParaRPr lang="es-ES_tradnl" altLang="es-ES" sz="4000" b="0">
              <a:latin typeface="Tahoma" pitchFamily="34" charset="0"/>
            </a:endParaRPr>
          </a:p>
        </p:txBody>
      </p:sp>
      <p:grpSp>
        <p:nvGrpSpPr>
          <p:cNvPr id="489475" name="Group 3"/>
          <p:cNvGrpSpPr>
            <a:grpSpLocks/>
          </p:cNvGrpSpPr>
          <p:nvPr/>
        </p:nvGrpSpPr>
        <p:grpSpPr bwMode="auto">
          <a:xfrm>
            <a:off x="457200" y="2084388"/>
            <a:ext cx="3517900" cy="1878012"/>
            <a:chOff x="520" y="1217"/>
            <a:chExt cx="2216" cy="1183"/>
          </a:xfrm>
        </p:grpSpPr>
        <p:sp>
          <p:nvSpPr>
            <p:cNvPr id="489476" name="Rectangle 4"/>
            <p:cNvSpPr>
              <a:spLocks noChangeArrowheads="1"/>
            </p:cNvSpPr>
            <p:nvPr/>
          </p:nvSpPr>
          <p:spPr bwMode="auto">
            <a:xfrm>
              <a:off x="528" y="1504"/>
              <a:ext cx="2208" cy="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Bombas centrífugas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Compresores centrífugos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Ventiladores y soplantes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Centrifugadoras</a:t>
              </a:r>
            </a:p>
          </p:txBody>
        </p:sp>
        <p:sp>
          <p:nvSpPr>
            <p:cNvPr id="489477" name="Text Box 5"/>
            <p:cNvSpPr txBox="1">
              <a:spLocks noChangeArrowheads="1"/>
            </p:cNvSpPr>
            <p:nvPr/>
          </p:nvSpPr>
          <p:spPr bwMode="auto">
            <a:xfrm>
              <a:off x="520" y="1217"/>
              <a:ext cx="970"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400">
                  <a:solidFill>
                    <a:schemeClr val="accent2"/>
                  </a:solidFill>
                  <a:effectLst>
                    <a:outerShdw blurRad="38100" dist="38100" dir="2700000" algn="tl">
                      <a:srgbClr val="000000"/>
                    </a:outerShdw>
                  </a:effectLst>
                </a:rPr>
                <a:t>T</a:t>
              </a:r>
              <a:r>
                <a:rPr lang="es-ES_tradnl" altLang="es-ES" sz="2400" baseline="-25000">
                  <a:solidFill>
                    <a:schemeClr val="accent2"/>
                  </a:solidFill>
                  <a:effectLst>
                    <a:outerShdw blurRad="38100" dist="38100" dir="2700000" algn="tl">
                      <a:srgbClr val="000000"/>
                    </a:outerShdw>
                  </a:effectLst>
                </a:rPr>
                <a:t>R</a:t>
              </a:r>
              <a:r>
                <a:rPr lang="es-ES_tradnl" altLang="es-ES" sz="2400">
                  <a:solidFill>
                    <a:schemeClr val="accent2"/>
                  </a:solidFill>
                  <a:effectLst>
                    <a:outerShdw blurRad="38100" dist="38100" dir="2700000" algn="tl">
                      <a:srgbClr val="000000"/>
                    </a:outerShdw>
                  </a:effectLst>
                </a:rPr>
                <a:t>=K*N</a:t>
              </a:r>
              <a:r>
                <a:rPr lang="es-ES_tradnl" altLang="es-ES" sz="2400" baseline="30000">
                  <a:solidFill>
                    <a:schemeClr val="accent2"/>
                  </a:solidFill>
                  <a:effectLst>
                    <a:outerShdw blurRad="38100" dist="38100" dir="2700000" algn="tl">
                      <a:srgbClr val="000000"/>
                    </a:outerShdw>
                  </a:effectLst>
                </a:rPr>
                <a:t>2</a:t>
              </a:r>
              <a:endParaRPr lang="es-ES" altLang="es-ES" sz="2400" baseline="30000">
                <a:solidFill>
                  <a:schemeClr val="accent2"/>
                </a:solidFill>
                <a:effectLst>
                  <a:outerShdw blurRad="38100" dist="38100" dir="2700000" algn="tl">
                    <a:srgbClr val="000000"/>
                  </a:outerShdw>
                </a:effectLst>
              </a:endParaRPr>
            </a:p>
          </p:txBody>
        </p:sp>
      </p:grpSp>
      <p:grpSp>
        <p:nvGrpSpPr>
          <p:cNvPr id="489478" name="Group 6"/>
          <p:cNvGrpSpPr>
            <a:grpSpLocks/>
          </p:cNvGrpSpPr>
          <p:nvPr/>
        </p:nvGrpSpPr>
        <p:grpSpPr bwMode="auto">
          <a:xfrm>
            <a:off x="469900" y="4065588"/>
            <a:ext cx="3505200" cy="1268412"/>
            <a:chOff x="528" y="2465"/>
            <a:chExt cx="2208" cy="799"/>
          </a:xfrm>
        </p:grpSpPr>
        <p:sp>
          <p:nvSpPr>
            <p:cNvPr id="489479" name="Rectangle 7"/>
            <p:cNvSpPr>
              <a:spLocks noChangeArrowheads="1"/>
            </p:cNvSpPr>
            <p:nvPr/>
          </p:nvSpPr>
          <p:spPr bwMode="auto">
            <a:xfrm>
              <a:off x="528" y="2752"/>
              <a:ext cx="2208"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Prensas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Máquinas herramientas</a:t>
              </a:r>
            </a:p>
          </p:txBody>
        </p:sp>
        <p:sp>
          <p:nvSpPr>
            <p:cNvPr id="489480" name="Text Box 8"/>
            <p:cNvSpPr txBox="1">
              <a:spLocks noChangeArrowheads="1"/>
            </p:cNvSpPr>
            <p:nvPr/>
          </p:nvSpPr>
          <p:spPr bwMode="auto">
            <a:xfrm>
              <a:off x="528" y="2465"/>
              <a:ext cx="888"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400">
                  <a:solidFill>
                    <a:schemeClr val="accent2"/>
                  </a:solidFill>
                  <a:effectLst>
                    <a:outerShdw blurRad="38100" dist="38100" dir="2700000" algn="tl">
                      <a:srgbClr val="000000"/>
                    </a:outerShdw>
                  </a:effectLst>
                </a:rPr>
                <a:t>T</a:t>
              </a:r>
              <a:r>
                <a:rPr lang="es-ES_tradnl" altLang="es-ES" sz="2400" baseline="-25000">
                  <a:solidFill>
                    <a:schemeClr val="accent2"/>
                  </a:solidFill>
                  <a:effectLst>
                    <a:outerShdw blurRad="38100" dist="38100" dir="2700000" algn="tl">
                      <a:srgbClr val="000000"/>
                    </a:outerShdw>
                  </a:effectLst>
                </a:rPr>
                <a:t>R</a:t>
              </a:r>
              <a:r>
                <a:rPr lang="es-ES_tradnl" altLang="es-ES" sz="2400">
                  <a:solidFill>
                    <a:schemeClr val="accent2"/>
                  </a:solidFill>
                  <a:effectLst>
                    <a:outerShdw blurRad="38100" dist="38100" dir="2700000" algn="tl">
                      <a:srgbClr val="000000"/>
                    </a:outerShdw>
                  </a:effectLst>
                </a:rPr>
                <a:t>=K*N</a:t>
              </a:r>
              <a:endParaRPr lang="es-ES" altLang="es-ES" sz="2400" baseline="30000">
                <a:solidFill>
                  <a:schemeClr val="accent2"/>
                </a:solidFill>
                <a:effectLst>
                  <a:outerShdw blurRad="38100" dist="38100" dir="2700000" algn="tl">
                    <a:srgbClr val="000000"/>
                  </a:outerShdw>
                </a:effectLst>
              </a:endParaRPr>
            </a:p>
          </p:txBody>
        </p:sp>
      </p:grpSp>
      <p:grpSp>
        <p:nvGrpSpPr>
          <p:cNvPr id="489481" name="Group 9"/>
          <p:cNvGrpSpPr>
            <a:grpSpLocks/>
          </p:cNvGrpSpPr>
          <p:nvPr/>
        </p:nvGrpSpPr>
        <p:grpSpPr bwMode="auto">
          <a:xfrm>
            <a:off x="5029200" y="2057400"/>
            <a:ext cx="3886200" cy="1268413"/>
            <a:chOff x="528" y="3281"/>
            <a:chExt cx="2448" cy="799"/>
          </a:xfrm>
        </p:grpSpPr>
        <p:sp>
          <p:nvSpPr>
            <p:cNvPr id="489482" name="Rectangle 10"/>
            <p:cNvSpPr>
              <a:spLocks noChangeArrowheads="1"/>
            </p:cNvSpPr>
            <p:nvPr/>
          </p:nvSpPr>
          <p:spPr bwMode="auto">
            <a:xfrm>
              <a:off x="528" y="3568"/>
              <a:ext cx="2448"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Máquinas elevación</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Cintas transportadoras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Machacadoras y trituradoras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Compresores y bombas de pistones</a:t>
              </a:r>
            </a:p>
          </p:txBody>
        </p:sp>
        <p:sp>
          <p:nvSpPr>
            <p:cNvPr id="489483" name="Text Box 11"/>
            <p:cNvSpPr txBox="1">
              <a:spLocks noChangeArrowheads="1"/>
            </p:cNvSpPr>
            <p:nvPr/>
          </p:nvSpPr>
          <p:spPr bwMode="auto">
            <a:xfrm>
              <a:off x="534" y="3281"/>
              <a:ext cx="618"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400">
                  <a:solidFill>
                    <a:schemeClr val="accent2"/>
                  </a:solidFill>
                  <a:effectLst>
                    <a:outerShdw blurRad="38100" dist="38100" dir="2700000" algn="tl">
                      <a:srgbClr val="000000"/>
                    </a:outerShdw>
                  </a:effectLst>
                </a:rPr>
                <a:t>T</a:t>
              </a:r>
              <a:r>
                <a:rPr lang="es-ES_tradnl" altLang="es-ES" sz="2400" baseline="-25000">
                  <a:solidFill>
                    <a:schemeClr val="accent2"/>
                  </a:solidFill>
                  <a:effectLst>
                    <a:outerShdw blurRad="38100" dist="38100" dir="2700000" algn="tl">
                      <a:srgbClr val="000000"/>
                    </a:outerShdw>
                  </a:effectLst>
                </a:rPr>
                <a:t>R</a:t>
              </a:r>
              <a:r>
                <a:rPr lang="es-ES_tradnl" altLang="es-ES" sz="2400">
                  <a:solidFill>
                    <a:schemeClr val="accent2"/>
                  </a:solidFill>
                  <a:effectLst>
                    <a:outerShdw blurRad="38100" dist="38100" dir="2700000" algn="tl">
                      <a:srgbClr val="000000"/>
                    </a:outerShdw>
                  </a:effectLst>
                </a:rPr>
                <a:t>=K</a:t>
              </a:r>
              <a:endParaRPr lang="es-ES" altLang="es-ES" sz="2400" baseline="30000">
                <a:solidFill>
                  <a:schemeClr val="accent2"/>
                </a:solidFill>
                <a:effectLst>
                  <a:outerShdw blurRad="38100" dist="38100" dir="2700000" algn="tl">
                    <a:srgbClr val="000000"/>
                  </a:outerShdw>
                </a:effectLst>
              </a:endParaRPr>
            </a:p>
          </p:txBody>
        </p:sp>
      </p:grpSp>
      <p:grpSp>
        <p:nvGrpSpPr>
          <p:cNvPr id="489484" name="Group 12"/>
          <p:cNvGrpSpPr>
            <a:grpSpLocks/>
          </p:cNvGrpSpPr>
          <p:nvPr/>
        </p:nvGrpSpPr>
        <p:grpSpPr bwMode="auto">
          <a:xfrm>
            <a:off x="469900" y="5360988"/>
            <a:ext cx="4114800" cy="1268412"/>
            <a:chOff x="2976" y="2736"/>
            <a:chExt cx="2592" cy="799"/>
          </a:xfrm>
        </p:grpSpPr>
        <p:sp>
          <p:nvSpPr>
            <p:cNvPr id="489485" name="Rectangle 13"/>
            <p:cNvSpPr>
              <a:spLocks noChangeArrowheads="1"/>
            </p:cNvSpPr>
            <p:nvPr/>
          </p:nvSpPr>
          <p:spPr bwMode="auto">
            <a:xfrm>
              <a:off x="2976" y="3023"/>
              <a:ext cx="259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Bobinadoras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Máquinas fabricación chapa</a:t>
              </a:r>
            </a:p>
          </p:txBody>
        </p:sp>
        <p:sp>
          <p:nvSpPr>
            <p:cNvPr id="489486" name="Text Box 14"/>
            <p:cNvSpPr txBox="1">
              <a:spLocks noChangeArrowheads="1"/>
            </p:cNvSpPr>
            <p:nvPr/>
          </p:nvSpPr>
          <p:spPr bwMode="auto">
            <a:xfrm>
              <a:off x="2982" y="2736"/>
              <a:ext cx="877"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400">
                  <a:solidFill>
                    <a:schemeClr val="accent2"/>
                  </a:solidFill>
                  <a:effectLst>
                    <a:outerShdw blurRad="38100" dist="38100" dir="2700000" algn="tl">
                      <a:srgbClr val="000000"/>
                    </a:outerShdw>
                  </a:effectLst>
                </a:rPr>
                <a:t>T</a:t>
              </a:r>
              <a:r>
                <a:rPr lang="es-ES_tradnl" altLang="es-ES" sz="2400" baseline="-25000">
                  <a:solidFill>
                    <a:schemeClr val="accent2"/>
                  </a:solidFill>
                  <a:effectLst>
                    <a:outerShdw blurRad="38100" dist="38100" dir="2700000" algn="tl">
                      <a:srgbClr val="000000"/>
                    </a:outerShdw>
                  </a:effectLst>
                </a:rPr>
                <a:t>R</a:t>
              </a:r>
              <a:r>
                <a:rPr lang="es-ES_tradnl" altLang="es-ES" sz="2400">
                  <a:solidFill>
                    <a:schemeClr val="accent2"/>
                  </a:solidFill>
                  <a:effectLst>
                    <a:outerShdw blurRad="38100" dist="38100" dir="2700000" algn="tl">
                      <a:srgbClr val="000000"/>
                    </a:outerShdw>
                  </a:effectLst>
                </a:rPr>
                <a:t>=K/N</a:t>
              </a:r>
              <a:endParaRPr lang="es-ES" altLang="es-ES" sz="2400" baseline="30000">
                <a:solidFill>
                  <a:schemeClr val="accent2"/>
                </a:solidFill>
                <a:effectLst>
                  <a:outerShdw blurRad="38100" dist="38100" dir="2700000" algn="tl">
                    <a:srgbClr val="000000"/>
                  </a:outerShdw>
                </a:effectLst>
              </a:endParaRPr>
            </a:p>
          </p:txBody>
        </p:sp>
      </p:grpSp>
      <p:pic>
        <p:nvPicPr>
          <p:cNvPr id="4894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4114800"/>
            <a:ext cx="4689475" cy="2438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ChangeArrowheads="1"/>
          </p:cNvSpPr>
          <p:nvPr/>
        </p:nvSpPr>
        <p:spPr bwMode="auto">
          <a:xfrm>
            <a:off x="0" y="2590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7.25. El arranque de los motores asíncronos I</a:t>
            </a:r>
            <a:endParaRPr lang="es-ES_tradnl" altLang="es-ES" sz="4500" b="0">
              <a:latin typeface="Tahoma" pitchFamily="34" charset="0"/>
            </a:endParaRPr>
          </a:p>
        </p:txBody>
      </p:sp>
    </p:spTree>
  </p:cSld>
  <p:clrMapOvr>
    <a:masterClrMapping/>
  </p:clrMapOvr>
  <p:transition>
    <p:cover dir="l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3191" name="Group 39"/>
          <p:cNvGrpSpPr>
            <a:grpSpLocks/>
          </p:cNvGrpSpPr>
          <p:nvPr/>
        </p:nvGrpSpPr>
        <p:grpSpPr bwMode="auto">
          <a:xfrm>
            <a:off x="457200" y="425450"/>
            <a:ext cx="8458200" cy="3003550"/>
            <a:chOff x="288" y="268"/>
            <a:chExt cx="5328" cy="1892"/>
          </a:xfrm>
        </p:grpSpPr>
        <p:grpSp>
          <p:nvGrpSpPr>
            <p:cNvPr id="433165" name="Group 13"/>
            <p:cNvGrpSpPr>
              <a:grpSpLocks/>
            </p:cNvGrpSpPr>
            <p:nvPr/>
          </p:nvGrpSpPr>
          <p:grpSpPr bwMode="auto">
            <a:xfrm>
              <a:off x="288" y="268"/>
              <a:ext cx="3816" cy="1892"/>
              <a:chOff x="1584" y="192"/>
              <a:chExt cx="3816" cy="1892"/>
            </a:xfrm>
          </p:grpSpPr>
          <p:sp>
            <p:nvSpPr>
              <p:cNvPr id="433164" name="Rectangle 12"/>
              <p:cNvSpPr>
                <a:spLocks noChangeArrowheads="1"/>
              </p:cNvSpPr>
              <p:nvPr/>
            </p:nvSpPr>
            <p:spPr bwMode="auto">
              <a:xfrm>
                <a:off x="1584" y="192"/>
                <a:ext cx="3816" cy="1888"/>
              </a:xfrm>
              <a:prstGeom prst="rect">
                <a:avLst/>
              </a:prstGeom>
              <a:solidFill>
                <a:schemeClr val="tx1"/>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33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192"/>
                <a:ext cx="3815" cy="18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3168" name="Text Box 16"/>
            <p:cNvSpPr txBox="1">
              <a:spLocks noChangeArrowheads="1"/>
            </p:cNvSpPr>
            <p:nvPr/>
          </p:nvSpPr>
          <p:spPr bwMode="auto">
            <a:xfrm>
              <a:off x="4512" y="833"/>
              <a:ext cx="1104"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_tradnl" altLang="es-ES" sz="2000">
                  <a:effectLst>
                    <a:outerShdw blurRad="38100" dist="38100" dir="2700000" algn="tl">
                      <a:srgbClr val="000000"/>
                    </a:outerShdw>
                  </a:effectLst>
                </a:rPr>
                <a:t>Arranque en</a:t>
              </a:r>
            </a:p>
            <a:p>
              <a:pPr algn="l">
                <a:spcBef>
                  <a:spcPct val="0"/>
                </a:spcBef>
              </a:pPr>
              <a:r>
                <a:rPr lang="es-ES_tradnl" altLang="es-ES" sz="2000">
                  <a:effectLst>
                    <a:outerShdw blurRad="38100" dist="38100" dir="2700000" algn="tl">
                      <a:srgbClr val="000000"/>
                    </a:outerShdw>
                  </a:effectLst>
                </a:rPr>
                <a:t>vacío</a:t>
              </a:r>
              <a:endParaRPr lang="es-ES" altLang="es-ES" sz="2000">
                <a:effectLst>
                  <a:outerShdw blurRad="38100" dist="38100" dir="2700000" algn="tl">
                    <a:srgbClr val="000000"/>
                  </a:outerShdw>
                </a:effectLst>
              </a:endParaRPr>
            </a:p>
          </p:txBody>
        </p:sp>
        <p:sp>
          <p:nvSpPr>
            <p:cNvPr id="433169" name="AutoShape 17"/>
            <p:cNvSpPr>
              <a:spLocks noChangeArrowheads="1"/>
            </p:cNvSpPr>
            <p:nvPr/>
          </p:nvSpPr>
          <p:spPr bwMode="auto">
            <a:xfrm>
              <a:off x="4128" y="912"/>
              <a:ext cx="384" cy="240"/>
            </a:xfrm>
            <a:prstGeom prst="leftArrow">
              <a:avLst>
                <a:gd name="adj1" fmla="val 50000"/>
                <a:gd name="adj2" fmla="val 5333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33192" name="Group 40"/>
          <p:cNvGrpSpPr>
            <a:grpSpLocks/>
          </p:cNvGrpSpPr>
          <p:nvPr/>
        </p:nvGrpSpPr>
        <p:grpSpPr bwMode="auto">
          <a:xfrm>
            <a:off x="381000" y="3581400"/>
            <a:ext cx="8450263" cy="3073400"/>
            <a:chOff x="240" y="2256"/>
            <a:chExt cx="5323" cy="1936"/>
          </a:xfrm>
        </p:grpSpPr>
        <p:grpSp>
          <p:nvGrpSpPr>
            <p:cNvPr id="433163" name="Group 11"/>
            <p:cNvGrpSpPr>
              <a:grpSpLocks/>
            </p:cNvGrpSpPr>
            <p:nvPr/>
          </p:nvGrpSpPr>
          <p:grpSpPr bwMode="auto">
            <a:xfrm>
              <a:off x="240" y="2256"/>
              <a:ext cx="3912" cy="1936"/>
              <a:chOff x="1536" y="2256"/>
              <a:chExt cx="3912" cy="1936"/>
            </a:xfrm>
          </p:grpSpPr>
          <p:sp>
            <p:nvSpPr>
              <p:cNvPr id="433162" name="Rectangle 10"/>
              <p:cNvSpPr>
                <a:spLocks noChangeArrowheads="1"/>
              </p:cNvSpPr>
              <p:nvPr/>
            </p:nvSpPr>
            <p:spPr bwMode="auto">
              <a:xfrm>
                <a:off x="1536" y="2256"/>
                <a:ext cx="3912" cy="1936"/>
              </a:xfrm>
              <a:prstGeom prst="rect">
                <a:avLst/>
              </a:prstGeom>
              <a:solidFill>
                <a:schemeClr val="tx1"/>
              </a:solidFill>
              <a:ln w="9525">
                <a:miter lim="800000"/>
                <a:headEnd/>
                <a:tailEnd/>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pic>
            <p:nvPicPr>
              <p:cNvPr id="43316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2256"/>
                <a:ext cx="3902" cy="193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3170" name="Text Box 18"/>
            <p:cNvSpPr txBox="1">
              <a:spLocks noChangeArrowheads="1"/>
            </p:cNvSpPr>
            <p:nvPr/>
          </p:nvSpPr>
          <p:spPr bwMode="auto">
            <a:xfrm>
              <a:off x="4512" y="3158"/>
              <a:ext cx="1051"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_tradnl" altLang="es-ES" sz="2000">
                  <a:effectLst>
                    <a:outerShdw blurRad="38100" dist="38100" dir="2700000" algn="tl">
                      <a:srgbClr val="000000"/>
                    </a:outerShdw>
                  </a:effectLst>
                </a:rPr>
                <a:t>Arranque a</a:t>
              </a:r>
            </a:p>
            <a:p>
              <a:pPr algn="l">
                <a:spcBef>
                  <a:spcPct val="0"/>
                </a:spcBef>
              </a:pPr>
              <a:r>
                <a:rPr lang="es-ES_tradnl" altLang="es-ES" sz="2000">
                  <a:effectLst>
                    <a:outerShdw blurRad="38100" dist="38100" dir="2700000" algn="tl">
                      <a:srgbClr val="000000"/>
                    </a:outerShdw>
                  </a:effectLst>
                </a:rPr>
                <a:t>plena carga</a:t>
              </a:r>
              <a:endParaRPr lang="es-ES" altLang="es-ES" sz="2000">
                <a:effectLst>
                  <a:outerShdw blurRad="38100" dist="38100" dir="2700000" algn="tl">
                    <a:srgbClr val="000000"/>
                  </a:outerShdw>
                </a:effectLst>
              </a:endParaRPr>
            </a:p>
          </p:txBody>
        </p:sp>
        <p:sp>
          <p:nvSpPr>
            <p:cNvPr id="433171" name="AutoShape 19"/>
            <p:cNvSpPr>
              <a:spLocks noChangeArrowheads="1"/>
            </p:cNvSpPr>
            <p:nvPr/>
          </p:nvSpPr>
          <p:spPr bwMode="auto">
            <a:xfrm>
              <a:off x="4128" y="3247"/>
              <a:ext cx="384" cy="240"/>
            </a:xfrm>
            <a:prstGeom prst="leftArrow">
              <a:avLst>
                <a:gd name="adj1" fmla="val 50000"/>
                <a:gd name="adj2" fmla="val 5333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33196" name="Group 44"/>
          <p:cNvGrpSpPr>
            <a:grpSpLocks/>
          </p:cNvGrpSpPr>
          <p:nvPr/>
        </p:nvGrpSpPr>
        <p:grpSpPr bwMode="auto">
          <a:xfrm>
            <a:off x="762000" y="152400"/>
            <a:ext cx="1828800" cy="609600"/>
            <a:chOff x="480" y="96"/>
            <a:chExt cx="1152" cy="384"/>
          </a:xfrm>
        </p:grpSpPr>
        <p:sp>
          <p:nvSpPr>
            <p:cNvPr id="433173" name="AutoShape 21"/>
            <p:cNvSpPr>
              <a:spLocks noChangeArrowheads="1"/>
            </p:cNvSpPr>
            <p:nvPr/>
          </p:nvSpPr>
          <p:spPr bwMode="auto">
            <a:xfrm rot="-10800000">
              <a:off x="480" y="144"/>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3174" name="Text Box 22"/>
            <p:cNvSpPr txBox="1">
              <a:spLocks noChangeArrowheads="1"/>
            </p:cNvSpPr>
            <p:nvPr/>
          </p:nvSpPr>
          <p:spPr bwMode="auto">
            <a:xfrm>
              <a:off x="480" y="96"/>
              <a:ext cx="1152" cy="192"/>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Corriente máxima</a:t>
              </a:r>
              <a:endParaRPr lang="es-ES" altLang="es-ES">
                <a:effectLst>
                  <a:outerShdw blurRad="38100" dist="38100" dir="2700000" algn="tl">
                    <a:srgbClr val="000000"/>
                  </a:outerShdw>
                </a:effectLst>
              </a:endParaRPr>
            </a:p>
          </p:txBody>
        </p:sp>
      </p:grpSp>
      <p:grpSp>
        <p:nvGrpSpPr>
          <p:cNvPr id="433176" name="Group 24"/>
          <p:cNvGrpSpPr>
            <a:grpSpLocks/>
          </p:cNvGrpSpPr>
          <p:nvPr/>
        </p:nvGrpSpPr>
        <p:grpSpPr bwMode="auto">
          <a:xfrm>
            <a:off x="685800" y="3276600"/>
            <a:ext cx="1828800" cy="609600"/>
            <a:chOff x="480" y="96"/>
            <a:chExt cx="1152" cy="384"/>
          </a:xfrm>
        </p:grpSpPr>
        <p:sp>
          <p:nvSpPr>
            <p:cNvPr id="433177" name="AutoShape 25"/>
            <p:cNvSpPr>
              <a:spLocks noChangeArrowheads="1"/>
            </p:cNvSpPr>
            <p:nvPr/>
          </p:nvSpPr>
          <p:spPr bwMode="auto">
            <a:xfrm rot="-10800000">
              <a:off x="480" y="144"/>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3178" name="Text Box 26"/>
            <p:cNvSpPr txBox="1">
              <a:spLocks noChangeArrowheads="1"/>
            </p:cNvSpPr>
            <p:nvPr/>
          </p:nvSpPr>
          <p:spPr bwMode="auto">
            <a:xfrm>
              <a:off x="480" y="96"/>
              <a:ext cx="1152" cy="192"/>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Corriente máxima</a:t>
              </a:r>
              <a:endParaRPr lang="es-ES" altLang="es-ES">
                <a:effectLst>
                  <a:outerShdw blurRad="38100" dist="38100" dir="2700000" algn="tl">
                    <a:srgbClr val="000000"/>
                  </a:outerShdw>
                </a:effectLst>
              </a:endParaRPr>
            </a:p>
          </p:txBody>
        </p:sp>
      </p:grpSp>
      <p:grpSp>
        <p:nvGrpSpPr>
          <p:cNvPr id="433197" name="Group 45"/>
          <p:cNvGrpSpPr>
            <a:grpSpLocks/>
          </p:cNvGrpSpPr>
          <p:nvPr/>
        </p:nvGrpSpPr>
        <p:grpSpPr bwMode="auto">
          <a:xfrm>
            <a:off x="2819400" y="533400"/>
            <a:ext cx="1828800" cy="1206500"/>
            <a:chOff x="1776" y="336"/>
            <a:chExt cx="1152" cy="760"/>
          </a:xfrm>
        </p:grpSpPr>
        <p:sp>
          <p:nvSpPr>
            <p:cNvPr id="433182" name="AutoShape 30"/>
            <p:cNvSpPr>
              <a:spLocks noChangeArrowheads="1"/>
            </p:cNvSpPr>
            <p:nvPr/>
          </p:nvSpPr>
          <p:spPr bwMode="auto">
            <a:xfrm rot="-10800000">
              <a:off x="2240" y="760"/>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3183" name="Text Box 31"/>
            <p:cNvSpPr txBox="1">
              <a:spLocks noChangeArrowheads="1"/>
            </p:cNvSpPr>
            <p:nvPr/>
          </p:nvSpPr>
          <p:spPr bwMode="auto">
            <a:xfrm>
              <a:off x="1776" y="336"/>
              <a:ext cx="1152" cy="46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Corriente de vacío</a:t>
              </a:r>
            </a:p>
            <a:p>
              <a:pPr algn="ctr">
                <a:spcBef>
                  <a:spcPct val="0"/>
                </a:spcBef>
              </a:pPr>
              <a:r>
                <a:rPr lang="es-ES_tradnl" altLang="es-ES">
                  <a:effectLst>
                    <a:outerShdw blurRad="38100" dist="38100" dir="2700000" algn="tl">
                      <a:srgbClr val="000000"/>
                    </a:outerShdw>
                  </a:effectLst>
                </a:rPr>
                <a:t>tras alcanzar velocidad máxima</a:t>
              </a:r>
              <a:endParaRPr lang="es-ES" altLang="es-ES">
                <a:effectLst>
                  <a:outerShdw blurRad="38100" dist="38100" dir="2700000" algn="tl">
                    <a:srgbClr val="000000"/>
                  </a:outerShdw>
                </a:effectLst>
              </a:endParaRPr>
            </a:p>
          </p:txBody>
        </p:sp>
      </p:grpSp>
      <p:grpSp>
        <p:nvGrpSpPr>
          <p:cNvPr id="433198" name="Group 46"/>
          <p:cNvGrpSpPr>
            <a:grpSpLocks/>
          </p:cNvGrpSpPr>
          <p:nvPr/>
        </p:nvGrpSpPr>
        <p:grpSpPr bwMode="auto">
          <a:xfrm>
            <a:off x="3657600" y="3568700"/>
            <a:ext cx="1828800" cy="1206500"/>
            <a:chOff x="2304" y="2248"/>
            <a:chExt cx="1152" cy="760"/>
          </a:xfrm>
        </p:grpSpPr>
        <p:sp>
          <p:nvSpPr>
            <p:cNvPr id="433184" name="AutoShape 32"/>
            <p:cNvSpPr>
              <a:spLocks noChangeArrowheads="1"/>
            </p:cNvSpPr>
            <p:nvPr/>
          </p:nvSpPr>
          <p:spPr bwMode="auto">
            <a:xfrm rot="-10800000">
              <a:off x="2768" y="2672"/>
              <a:ext cx="192" cy="336"/>
            </a:xfrm>
            <a:prstGeom prst="upArrow">
              <a:avLst>
                <a:gd name="adj1" fmla="val 50000"/>
                <a:gd name="adj2" fmla="val 43750"/>
              </a:avLst>
            </a:prstGeom>
            <a:solidFill>
              <a:srgbClr val="CC0099"/>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33185" name="Text Box 33"/>
            <p:cNvSpPr txBox="1">
              <a:spLocks noChangeArrowheads="1"/>
            </p:cNvSpPr>
            <p:nvPr/>
          </p:nvSpPr>
          <p:spPr bwMode="auto">
            <a:xfrm>
              <a:off x="2304" y="2248"/>
              <a:ext cx="1152" cy="46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a:effectLst>
                    <a:outerShdw blurRad="38100" dist="38100" dir="2700000" algn="tl">
                      <a:srgbClr val="000000"/>
                    </a:outerShdw>
                  </a:effectLst>
                </a:rPr>
                <a:t>Corriente nominal</a:t>
              </a:r>
            </a:p>
            <a:p>
              <a:pPr algn="ctr">
                <a:spcBef>
                  <a:spcPct val="0"/>
                </a:spcBef>
              </a:pPr>
              <a:r>
                <a:rPr lang="es-ES_tradnl" altLang="es-ES">
                  <a:effectLst>
                    <a:outerShdw blurRad="38100" dist="38100" dir="2700000" algn="tl">
                      <a:srgbClr val="000000"/>
                    </a:outerShdw>
                  </a:effectLst>
                </a:rPr>
                <a:t>tras alcanzar velocidad máxima</a:t>
              </a:r>
              <a:endParaRPr lang="es-ES" altLang="es-ES">
                <a:effectLst>
                  <a:outerShdw blurRad="38100" dist="38100" dir="2700000" algn="tl">
                    <a:srgbClr val="000000"/>
                  </a:outerShdw>
                </a:effectLst>
              </a:endParaRPr>
            </a:p>
          </p:txBody>
        </p:sp>
      </p:grpSp>
      <p:grpSp>
        <p:nvGrpSpPr>
          <p:cNvPr id="433195" name="Group 43"/>
          <p:cNvGrpSpPr>
            <a:grpSpLocks/>
          </p:cNvGrpSpPr>
          <p:nvPr/>
        </p:nvGrpSpPr>
        <p:grpSpPr bwMode="auto">
          <a:xfrm>
            <a:off x="838200" y="6019800"/>
            <a:ext cx="3352800" cy="457200"/>
            <a:chOff x="528" y="3792"/>
            <a:chExt cx="2112" cy="288"/>
          </a:xfrm>
        </p:grpSpPr>
        <p:sp>
          <p:nvSpPr>
            <p:cNvPr id="433186" name="AutoShape 34"/>
            <p:cNvSpPr>
              <a:spLocks noChangeArrowheads="1"/>
            </p:cNvSpPr>
            <p:nvPr/>
          </p:nvSpPr>
          <p:spPr bwMode="auto">
            <a:xfrm>
              <a:off x="528" y="3792"/>
              <a:ext cx="2112" cy="144"/>
            </a:xfrm>
            <a:prstGeom prst="leftRightArrow">
              <a:avLst>
                <a:gd name="adj1" fmla="val 38889"/>
                <a:gd name="adj2" fmla="val 115296"/>
              </a:avLst>
            </a:prstGeom>
            <a:solidFill>
              <a:srgbClr val="99336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33188" name="Text Box 36"/>
            <p:cNvSpPr txBox="1">
              <a:spLocks noChangeArrowheads="1"/>
            </p:cNvSpPr>
            <p:nvPr/>
          </p:nvSpPr>
          <p:spPr bwMode="auto">
            <a:xfrm>
              <a:off x="749" y="3868"/>
              <a:ext cx="1555"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solidFill>
                    <a:srgbClr val="990033"/>
                  </a:solidFill>
                  <a:effectLst/>
                </a:rPr>
                <a:t>Duración del arranque</a:t>
              </a:r>
              <a:endParaRPr lang="es-ES" altLang="es-ES" sz="1600">
                <a:solidFill>
                  <a:srgbClr val="990033"/>
                </a:solidFill>
                <a:effectLst/>
              </a:endParaRPr>
            </a:p>
          </p:txBody>
        </p:sp>
      </p:grpSp>
      <p:grpSp>
        <p:nvGrpSpPr>
          <p:cNvPr id="433194" name="Group 42"/>
          <p:cNvGrpSpPr>
            <a:grpSpLocks/>
          </p:cNvGrpSpPr>
          <p:nvPr/>
        </p:nvGrpSpPr>
        <p:grpSpPr bwMode="auto">
          <a:xfrm>
            <a:off x="457200" y="2743200"/>
            <a:ext cx="2468563" cy="488950"/>
            <a:chOff x="288" y="1728"/>
            <a:chExt cx="1555" cy="308"/>
          </a:xfrm>
        </p:grpSpPr>
        <p:sp>
          <p:nvSpPr>
            <p:cNvPr id="433187" name="AutoShape 35"/>
            <p:cNvSpPr>
              <a:spLocks noChangeArrowheads="1"/>
            </p:cNvSpPr>
            <p:nvPr/>
          </p:nvSpPr>
          <p:spPr bwMode="auto">
            <a:xfrm>
              <a:off x="576" y="1728"/>
              <a:ext cx="960" cy="144"/>
            </a:xfrm>
            <a:prstGeom prst="leftRightArrow">
              <a:avLst>
                <a:gd name="adj1" fmla="val 38889"/>
                <a:gd name="adj2" fmla="val 52407"/>
              </a:avLst>
            </a:prstGeom>
            <a:solidFill>
              <a:srgbClr val="99336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33189" name="Text Box 37"/>
            <p:cNvSpPr txBox="1">
              <a:spLocks noChangeArrowheads="1"/>
            </p:cNvSpPr>
            <p:nvPr/>
          </p:nvSpPr>
          <p:spPr bwMode="auto">
            <a:xfrm>
              <a:off x="288" y="1824"/>
              <a:ext cx="1555"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solidFill>
                    <a:srgbClr val="990033"/>
                  </a:solidFill>
                  <a:effectLst/>
                </a:rPr>
                <a:t>Duración del arranque</a:t>
              </a:r>
              <a:endParaRPr lang="es-ES" altLang="es-ES" sz="1600">
                <a:solidFill>
                  <a:srgbClr val="990033"/>
                </a:solidFill>
                <a:effectLst/>
              </a:endParaRPr>
            </a:p>
          </p:txBody>
        </p:sp>
      </p:grpSp>
      <p:sp>
        <p:nvSpPr>
          <p:cNvPr id="433190" name="Text Box 38"/>
          <p:cNvSpPr txBox="1">
            <a:spLocks noChangeArrowheads="1"/>
          </p:cNvSpPr>
          <p:nvPr/>
        </p:nvSpPr>
        <p:spPr bwMode="auto">
          <a:xfrm>
            <a:off x="2819400" y="2209800"/>
            <a:ext cx="3124200" cy="1096963"/>
          </a:xfrm>
          <a:prstGeom prst="rect">
            <a:avLst/>
          </a:prstGeom>
          <a:solidFill>
            <a:srgbClr val="C00000"/>
          </a:solidFill>
          <a:ln>
            <a:noFill/>
          </a:ln>
          <a:effectLst>
            <a:outerShdw dist="35921" dir="2700000" algn="ctr" rotWithShape="0">
              <a:schemeClr val="bg2"/>
            </a:outerShdw>
          </a:effectLst>
          <a:extLst/>
        </p:spPr>
        <p:txBody>
          <a:bodyPr>
            <a:spAutoFit/>
          </a:bodyPr>
          <a:lstStyle/>
          <a:p>
            <a:pPr algn="ctr"/>
            <a:r>
              <a:rPr lang="es-ES_tradnl" altLang="es-ES" sz="2200">
                <a:effectLst>
                  <a:outerShdw blurRad="38100" dist="38100" dir="2700000" algn="tl">
                    <a:srgbClr val="000000"/>
                  </a:outerShdw>
                </a:effectLst>
              </a:rPr>
              <a:t>LA CORRIENTE MÁXIMA NO DE-PENDE DE LA CARGA</a:t>
            </a:r>
            <a:endParaRPr lang="es-ES" altLang="es-ES" sz="2200">
              <a:effectLst>
                <a:outerShdw blurRad="38100" dist="38100" dir="2700000" algn="tl">
                  <a:srgbClr val="000000"/>
                </a:outerShdw>
              </a:effectLst>
            </a:endParaRPr>
          </a:p>
        </p:txBody>
      </p:sp>
      <p:sp>
        <p:nvSpPr>
          <p:cNvPr id="433167" name="Text Box 15"/>
          <p:cNvSpPr txBox="1">
            <a:spLocks noChangeArrowheads="1"/>
          </p:cNvSpPr>
          <p:nvPr/>
        </p:nvSpPr>
        <p:spPr bwMode="auto">
          <a:xfrm>
            <a:off x="6172200" y="2682875"/>
            <a:ext cx="2046288" cy="1431925"/>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r>
              <a:rPr lang="es-ES_tradnl" altLang="es-ES">
                <a:effectLst>
                  <a:outerShdw blurRad="38100" dist="38100" dir="2700000" algn="tl">
                    <a:srgbClr val="000000"/>
                  </a:outerShdw>
                </a:effectLst>
              </a:rPr>
              <a:t>Fabricante: EMOD</a:t>
            </a:r>
          </a:p>
          <a:p>
            <a:pPr algn="l">
              <a:spcBef>
                <a:spcPts val="100"/>
              </a:spcBef>
            </a:pPr>
            <a:r>
              <a:rPr lang="es-ES_tradnl" altLang="es-ES">
                <a:effectLst>
                  <a:outerShdw blurRad="38100" dist="38100" dir="2700000" algn="tl">
                    <a:srgbClr val="000000"/>
                  </a:outerShdw>
                </a:effectLst>
              </a:rPr>
              <a:t>Potencia: 7,5 kW</a:t>
            </a:r>
          </a:p>
          <a:p>
            <a:pPr algn="l">
              <a:spcBef>
                <a:spcPts val="100"/>
              </a:spcBef>
            </a:pPr>
            <a:r>
              <a:rPr lang="es-ES_tradnl" altLang="es-ES">
                <a:effectLst>
                  <a:outerShdw blurRad="38100" dist="38100" dir="2700000" algn="tl">
                    <a:srgbClr val="000000"/>
                  </a:outerShdw>
                </a:effectLst>
              </a:rPr>
              <a:t>Tensión: 380 V</a:t>
            </a:r>
          </a:p>
          <a:p>
            <a:pPr algn="l">
              <a:spcBef>
                <a:spcPts val="100"/>
              </a:spcBef>
            </a:pPr>
            <a:r>
              <a:rPr lang="es-ES_tradnl" altLang="es-ES">
                <a:effectLst>
                  <a:outerShdw blurRad="38100" dist="38100" dir="2700000" algn="tl">
                    <a:srgbClr val="000000"/>
                  </a:outerShdw>
                </a:effectLst>
              </a:rPr>
              <a:t>Corriente: 17 A</a:t>
            </a:r>
          </a:p>
          <a:p>
            <a:pPr algn="l">
              <a:spcBef>
                <a:spcPts val="100"/>
              </a:spcBef>
            </a:pPr>
            <a:r>
              <a:rPr lang="es-ES_tradnl" altLang="es-ES">
                <a:effectLst>
                  <a:outerShdw blurRad="38100" dist="38100" dir="2700000" algn="tl">
                    <a:srgbClr val="000000"/>
                  </a:outerShdw>
                </a:effectLst>
              </a:rPr>
              <a:t>Velocidad : 946 RPM</a:t>
            </a:r>
          </a:p>
          <a:p>
            <a:pPr algn="l">
              <a:spcBef>
                <a:spcPts val="100"/>
              </a:spcBef>
            </a:pPr>
            <a:r>
              <a:rPr lang="es-ES_tradnl" altLang="es-ES">
                <a:effectLst>
                  <a:outerShdw blurRad="38100" dist="38100" dir="2700000" algn="tl">
                    <a:srgbClr val="000000"/>
                  </a:outerShdw>
                </a:effectLst>
              </a:rPr>
              <a:t>Polos: 6</a:t>
            </a:r>
            <a:endParaRPr lang="es-ES" altLang="es-ES">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3167"/>
                                        </p:tgtEl>
                                        <p:attrNameLst>
                                          <p:attrName>style.visibility</p:attrName>
                                        </p:attrNameLst>
                                      </p:cBhvr>
                                      <p:to>
                                        <p:strVal val="visible"/>
                                      </p:to>
                                    </p:set>
                                    <p:animEffect transition="in" filter="dissolve">
                                      <p:cBhvr>
                                        <p:cTn id="7" dur="500"/>
                                        <p:tgtEl>
                                          <p:spTgt spid="4331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3194"/>
                                        </p:tgtEl>
                                        <p:attrNameLst>
                                          <p:attrName>style.visibility</p:attrName>
                                        </p:attrNameLst>
                                      </p:cBhvr>
                                      <p:to>
                                        <p:strVal val="visible"/>
                                      </p:to>
                                    </p:set>
                                    <p:animEffect transition="in" filter="dissolve">
                                      <p:cBhvr>
                                        <p:cTn id="12" dur="500"/>
                                        <p:tgtEl>
                                          <p:spTgt spid="4331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3196"/>
                                        </p:tgtEl>
                                        <p:attrNameLst>
                                          <p:attrName>style.visibility</p:attrName>
                                        </p:attrNameLst>
                                      </p:cBhvr>
                                      <p:to>
                                        <p:strVal val="visible"/>
                                      </p:to>
                                    </p:set>
                                    <p:animEffect transition="in" filter="dissolve">
                                      <p:cBhvr>
                                        <p:cTn id="17" dur="500"/>
                                        <p:tgtEl>
                                          <p:spTgt spid="433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3197"/>
                                        </p:tgtEl>
                                        <p:attrNameLst>
                                          <p:attrName>style.visibility</p:attrName>
                                        </p:attrNameLst>
                                      </p:cBhvr>
                                      <p:to>
                                        <p:strVal val="visible"/>
                                      </p:to>
                                    </p:set>
                                    <p:animEffect transition="in" filter="dissolve">
                                      <p:cBhvr>
                                        <p:cTn id="22" dur="500"/>
                                        <p:tgtEl>
                                          <p:spTgt spid="433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3192"/>
                                        </p:tgtEl>
                                        <p:attrNameLst>
                                          <p:attrName>style.visibility</p:attrName>
                                        </p:attrNameLst>
                                      </p:cBhvr>
                                      <p:to>
                                        <p:strVal val="visible"/>
                                      </p:to>
                                    </p:set>
                                    <p:animEffect transition="in" filter="dissolve">
                                      <p:cBhvr>
                                        <p:cTn id="27" dur="500"/>
                                        <p:tgtEl>
                                          <p:spTgt spid="4331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33195"/>
                                        </p:tgtEl>
                                        <p:attrNameLst>
                                          <p:attrName>style.visibility</p:attrName>
                                        </p:attrNameLst>
                                      </p:cBhvr>
                                      <p:to>
                                        <p:strVal val="visible"/>
                                      </p:to>
                                    </p:set>
                                    <p:animEffect transition="in" filter="dissolve">
                                      <p:cBhvr>
                                        <p:cTn id="32" dur="500"/>
                                        <p:tgtEl>
                                          <p:spTgt spid="4331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33176"/>
                                        </p:tgtEl>
                                        <p:attrNameLst>
                                          <p:attrName>style.visibility</p:attrName>
                                        </p:attrNameLst>
                                      </p:cBhvr>
                                      <p:to>
                                        <p:strVal val="visible"/>
                                      </p:to>
                                    </p:set>
                                    <p:animEffect transition="in" filter="dissolve">
                                      <p:cBhvr>
                                        <p:cTn id="37" dur="500"/>
                                        <p:tgtEl>
                                          <p:spTgt spid="43317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33198"/>
                                        </p:tgtEl>
                                        <p:attrNameLst>
                                          <p:attrName>style.visibility</p:attrName>
                                        </p:attrNameLst>
                                      </p:cBhvr>
                                      <p:to>
                                        <p:strVal val="visible"/>
                                      </p:to>
                                    </p:set>
                                    <p:animEffect transition="in" filter="dissolve">
                                      <p:cBhvr>
                                        <p:cTn id="42" dur="500"/>
                                        <p:tgtEl>
                                          <p:spTgt spid="43319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33190"/>
                                        </p:tgtEl>
                                        <p:attrNameLst>
                                          <p:attrName>style.visibility</p:attrName>
                                        </p:attrNameLst>
                                      </p:cBhvr>
                                      <p:to>
                                        <p:strVal val="visible"/>
                                      </p:to>
                                    </p:set>
                                    <p:anim calcmode="lin" valueType="num">
                                      <p:cBhvr>
                                        <p:cTn id="47" dur="1000" fill="hold"/>
                                        <p:tgtEl>
                                          <p:spTgt spid="433190"/>
                                        </p:tgtEl>
                                        <p:attrNameLst>
                                          <p:attrName>ppt_w</p:attrName>
                                        </p:attrNameLst>
                                      </p:cBhvr>
                                      <p:tavLst>
                                        <p:tav tm="0">
                                          <p:val>
                                            <p:fltVal val="0"/>
                                          </p:val>
                                        </p:tav>
                                        <p:tav tm="100000">
                                          <p:val>
                                            <p:strVal val="#ppt_w"/>
                                          </p:val>
                                        </p:tav>
                                      </p:tavLst>
                                    </p:anim>
                                    <p:anim calcmode="lin" valueType="num">
                                      <p:cBhvr>
                                        <p:cTn id="48" dur="1000" fill="hold"/>
                                        <p:tgtEl>
                                          <p:spTgt spid="433190"/>
                                        </p:tgtEl>
                                        <p:attrNameLst>
                                          <p:attrName>ppt_h</p:attrName>
                                        </p:attrNameLst>
                                      </p:cBhvr>
                                      <p:tavLst>
                                        <p:tav tm="0">
                                          <p:val>
                                            <p:fltVal val="0"/>
                                          </p:val>
                                        </p:tav>
                                        <p:tav tm="100000">
                                          <p:val>
                                            <p:strVal val="#ppt_h"/>
                                          </p:val>
                                        </p:tav>
                                      </p:tavLst>
                                    </p:anim>
                                    <p:anim calcmode="lin" valueType="num">
                                      <p:cBhvr>
                                        <p:cTn id="49" dur="1000" fill="hold"/>
                                        <p:tgtEl>
                                          <p:spTgt spid="4331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331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0" grpId="0" animBg="1" autoUpdateAnimBg="0"/>
      <p:bldP spid="43316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050"/>
          <p:cNvSpPr>
            <a:spLocks noChangeArrowheads="1"/>
          </p:cNvSpPr>
          <p:nvPr/>
        </p:nvSpPr>
        <p:spPr bwMode="auto">
          <a:xfrm>
            <a:off x="0" y="685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200">
                <a:latin typeface="Tahoma" pitchFamily="34" charset="0"/>
              </a:rPr>
              <a:t>7.3.2. Elementos del aislamiento estatórico en motores con devanados preformados I</a:t>
            </a:r>
            <a:endParaRPr lang="es-ES_tradnl" altLang="es-ES" b="0"/>
          </a:p>
        </p:txBody>
      </p:sp>
      <p:sp>
        <p:nvSpPr>
          <p:cNvPr id="338947" name="Text Box 2051"/>
          <p:cNvSpPr txBox="1">
            <a:spLocks noChangeArrowheads="1"/>
          </p:cNvSpPr>
          <p:nvPr/>
        </p:nvSpPr>
        <p:spPr bwMode="auto">
          <a:xfrm>
            <a:off x="5853113" y="2616200"/>
            <a:ext cx="3062287"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l">
              <a:spcBef>
                <a:spcPct val="0"/>
              </a:spcBef>
            </a:pPr>
            <a:r>
              <a:rPr lang="es-ES_tradnl" altLang="es-ES" sz="2000" b="0">
                <a:effectLst>
                  <a:outerShdw blurRad="38100" dist="38100" dir="2700000" algn="tl">
                    <a:srgbClr val="000000"/>
                  </a:outerShdw>
                </a:effectLst>
              </a:rPr>
              <a:t>Habitualmente se colocan</a:t>
            </a:r>
          </a:p>
          <a:p>
            <a:pPr algn="l">
              <a:spcBef>
                <a:spcPct val="0"/>
              </a:spcBef>
            </a:pPr>
            <a:r>
              <a:rPr lang="es-ES_tradnl" altLang="es-ES" sz="2000" b="0">
                <a:effectLst>
                  <a:outerShdw blurRad="38100" dist="38100" dir="2700000" algn="tl">
                    <a:srgbClr val="000000"/>
                  </a:outerShdw>
                </a:effectLst>
              </a:rPr>
              <a:t>dos bobinas por ranura.</a:t>
            </a:r>
            <a:endParaRPr lang="es-ES_tradnl" altLang="es-ES" sz="2400" b="0">
              <a:effectLst/>
              <a:latin typeface="Times New Roman" pitchFamily="18" charset="0"/>
            </a:endParaRPr>
          </a:p>
        </p:txBody>
      </p:sp>
      <p:sp>
        <p:nvSpPr>
          <p:cNvPr id="338948" name="Text Box 2052"/>
          <p:cNvSpPr txBox="1">
            <a:spLocks noChangeArrowheads="1"/>
          </p:cNvSpPr>
          <p:nvPr/>
        </p:nvSpPr>
        <p:spPr bwMode="auto">
          <a:xfrm>
            <a:off x="5867400" y="4886325"/>
            <a:ext cx="2965450" cy="13112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l">
              <a:spcBef>
                <a:spcPct val="0"/>
              </a:spcBef>
            </a:pPr>
            <a:r>
              <a:rPr lang="es-ES_tradnl" altLang="es-ES" sz="2000" b="0">
                <a:effectLst>
                  <a:outerShdw blurRad="38100" dist="38100" dir="2700000" algn="tl">
                    <a:srgbClr val="000000"/>
                  </a:outerShdw>
                </a:effectLst>
              </a:rPr>
              <a:t>El aislamiento entre con-</a:t>
            </a:r>
          </a:p>
          <a:p>
            <a:pPr algn="l">
              <a:spcBef>
                <a:spcPct val="0"/>
              </a:spcBef>
            </a:pPr>
            <a:r>
              <a:rPr lang="es-ES_tradnl" altLang="es-ES" sz="2000" b="0">
                <a:effectLst>
                  <a:outerShdw blurRad="38100" dist="38100" dir="2700000" algn="tl">
                    <a:srgbClr val="000000"/>
                  </a:outerShdw>
                </a:effectLst>
              </a:rPr>
              <a:t>ductores elementales es</a:t>
            </a:r>
          </a:p>
          <a:p>
            <a:pPr algn="l">
              <a:spcBef>
                <a:spcPct val="0"/>
              </a:spcBef>
            </a:pPr>
            <a:r>
              <a:rPr lang="es-ES_tradnl" altLang="es-ES" sz="2000" b="0">
                <a:effectLst>
                  <a:outerShdw blurRad="38100" dist="38100" dir="2700000" algn="tl">
                    <a:srgbClr val="000000"/>
                  </a:outerShdw>
                </a:effectLst>
              </a:rPr>
              <a:t>distinto del aislamiento </a:t>
            </a:r>
          </a:p>
          <a:p>
            <a:pPr algn="l">
              <a:spcBef>
                <a:spcPct val="0"/>
              </a:spcBef>
            </a:pPr>
            <a:r>
              <a:rPr lang="es-ES_tradnl" altLang="es-ES" sz="2000" b="0">
                <a:effectLst>
                  <a:outerShdw blurRad="38100" dist="38100" dir="2700000" algn="tl">
                    <a:srgbClr val="000000"/>
                  </a:outerShdw>
                </a:effectLst>
              </a:rPr>
              <a:t>frente a masa</a:t>
            </a:r>
            <a:endParaRPr lang="es-ES_tradnl" altLang="es-ES" sz="2400" b="0">
              <a:effectLst/>
              <a:latin typeface="Times New Roman" pitchFamily="18" charset="0"/>
            </a:endParaRPr>
          </a:p>
        </p:txBody>
      </p:sp>
      <p:sp>
        <p:nvSpPr>
          <p:cNvPr id="338949" name="Text Box 2053"/>
          <p:cNvSpPr txBox="1">
            <a:spLocks noChangeArrowheads="1"/>
          </p:cNvSpPr>
          <p:nvPr/>
        </p:nvSpPr>
        <p:spPr bwMode="auto">
          <a:xfrm>
            <a:off x="5867400" y="3606800"/>
            <a:ext cx="3036888" cy="10064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2016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l">
              <a:spcBef>
                <a:spcPct val="0"/>
              </a:spcBef>
            </a:pPr>
            <a:r>
              <a:rPr lang="es-ES_tradnl" altLang="es-ES" sz="2000" b="0">
                <a:effectLst>
                  <a:outerShdw blurRad="38100" dist="38100" dir="2700000" algn="tl">
                    <a:srgbClr val="000000"/>
                  </a:outerShdw>
                </a:effectLst>
              </a:rPr>
              <a:t>Cada espira puede estar </a:t>
            </a:r>
          </a:p>
          <a:p>
            <a:pPr algn="l">
              <a:spcBef>
                <a:spcPct val="0"/>
              </a:spcBef>
            </a:pPr>
            <a:r>
              <a:rPr lang="es-ES_tradnl" altLang="es-ES" sz="2000" b="0">
                <a:effectLst>
                  <a:outerShdw blurRad="38100" dist="38100" dir="2700000" algn="tl">
                    <a:srgbClr val="000000"/>
                  </a:outerShdw>
                </a:effectLst>
              </a:rPr>
              <a:t>constituida por varios </a:t>
            </a:r>
          </a:p>
          <a:p>
            <a:pPr algn="l">
              <a:spcBef>
                <a:spcPct val="0"/>
              </a:spcBef>
            </a:pPr>
            <a:r>
              <a:rPr lang="es-ES_tradnl" altLang="es-ES" sz="2000" b="0">
                <a:effectLst>
                  <a:outerShdw blurRad="38100" dist="38100" dir="2700000" algn="tl">
                    <a:srgbClr val="000000"/>
                  </a:outerShdw>
                </a:effectLst>
              </a:rPr>
              <a:t>conductores elementales</a:t>
            </a:r>
            <a:endParaRPr lang="es-ES_tradnl" altLang="es-ES" sz="2400" b="0">
              <a:effectLst/>
              <a:latin typeface="Times New Roman" pitchFamily="18" charset="0"/>
            </a:endParaRPr>
          </a:p>
        </p:txBody>
      </p:sp>
      <p:sp>
        <p:nvSpPr>
          <p:cNvPr id="338950" name="Rectangle 2054"/>
          <p:cNvSpPr>
            <a:spLocks noChangeAspect="1" noChangeArrowheads="1"/>
          </p:cNvSpPr>
          <p:nvPr/>
        </p:nvSpPr>
        <p:spPr bwMode="auto">
          <a:xfrm>
            <a:off x="304800" y="2659063"/>
            <a:ext cx="5335588" cy="3586162"/>
          </a:xfrm>
          <a:prstGeom prst="rect">
            <a:avLst/>
          </a:prstGeom>
          <a:solidFill>
            <a:srgbClr val="FFFFFF"/>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s-ES"/>
          </a:p>
        </p:txBody>
      </p:sp>
      <p:graphicFrame>
        <p:nvGraphicFramePr>
          <p:cNvPr id="338951" name="Object 2055"/>
          <p:cNvGraphicFramePr>
            <a:graphicFrameLocks noChangeAspect="1"/>
          </p:cNvGraphicFramePr>
          <p:nvPr/>
        </p:nvGraphicFramePr>
        <p:xfrm>
          <a:off x="388938" y="2478088"/>
          <a:ext cx="5302250" cy="3922712"/>
        </p:xfrm>
        <a:graphic>
          <a:graphicData uri="http://schemas.openxmlformats.org/presentationml/2006/ole">
            <mc:AlternateContent xmlns:mc="http://schemas.openxmlformats.org/markup-compatibility/2006">
              <mc:Choice xmlns:v="urn:schemas-microsoft-com:vml" Requires="v">
                <p:oleObj spid="_x0000_s339009" name="Picture" r:id="rId4" imgW="4772880" imgH="3532320" progId="Word.Picture.8">
                  <p:embed/>
                </p:oleObj>
              </mc:Choice>
              <mc:Fallback>
                <p:oleObj name="Picture" r:id="rId4" imgW="4772880" imgH="3532320" progId="Word.Picture.8">
                  <p:embed/>
                  <p:pic>
                    <p:nvPicPr>
                      <p:cNvPr id="0" name="Object 20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2478088"/>
                        <a:ext cx="5302250" cy="392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over dir="l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7620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7.25. El arranque de los motores asíncronos II</a:t>
            </a:r>
            <a:endParaRPr lang="es-ES_tradnl" altLang="es-ES" sz="4500" b="0">
              <a:latin typeface="Tahoma" pitchFamily="34" charset="0"/>
            </a:endParaRPr>
          </a:p>
        </p:txBody>
      </p:sp>
      <p:sp>
        <p:nvSpPr>
          <p:cNvPr id="445444" name="Text Box 4"/>
          <p:cNvSpPr txBox="1">
            <a:spLocks noChangeArrowheads="1"/>
          </p:cNvSpPr>
          <p:nvPr/>
        </p:nvSpPr>
        <p:spPr bwMode="auto">
          <a:xfrm>
            <a:off x="533400" y="1676400"/>
            <a:ext cx="8153400" cy="969496"/>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dirty="0" smtClean="0">
                <a:effectLst>
                  <a:outerShdw blurRad="38100" dist="38100" dir="2700000" algn="tl">
                    <a:srgbClr val="000000"/>
                  </a:outerShdw>
                </a:effectLst>
              </a:rPr>
              <a:t>La normativa eléctrica establece </a:t>
            </a:r>
            <a:r>
              <a:rPr lang="es-ES_tradnl" altLang="es-ES" sz="1900" dirty="0">
                <a:effectLst>
                  <a:outerShdw blurRad="38100" dist="38100" dir="2700000" algn="tl">
                    <a:srgbClr val="000000"/>
                  </a:outerShdw>
                </a:effectLst>
              </a:rPr>
              <a:t>límites para la corriente de arranque de los motores </a:t>
            </a:r>
            <a:r>
              <a:rPr lang="es-ES_tradnl" altLang="es-ES" sz="1900" dirty="0" smtClean="0">
                <a:effectLst>
                  <a:outerShdw blurRad="38100" dist="38100" dir="2700000" algn="tl">
                    <a:srgbClr val="000000"/>
                  </a:outerShdw>
                </a:effectLst>
              </a:rPr>
              <a:t>asíncronos</a:t>
            </a:r>
            <a:r>
              <a:rPr lang="es-ES_tradnl" altLang="es-ES" sz="1900" dirty="0">
                <a:effectLst>
                  <a:outerShdw blurRad="38100" dist="38100" dir="2700000" algn="tl">
                    <a:srgbClr val="000000"/>
                  </a:outerShdw>
                </a:effectLst>
              </a:rPr>
              <a:t>. Por este motivo, es necesario disponer procedimientos específicos para </a:t>
            </a:r>
            <a:r>
              <a:rPr lang="es-ES_tradnl" altLang="es-ES" sz="1900" dirty="0" smtClean="0">
                <a:effectLst>
                  <a:outerShdw blurRad="38100" dist="38100" dir="2700000" algn="tl">
                    <a:srgbClr val="000000"/>
                  </a:outerShdw>
                </a:effectLst>
              </a:rPr>
              <a:t>acotarla</a:t>
            </a:r>
            <a:endParaRPr lang="es-ES" altLang="es-ES" sz="1800" dirty="0">
              <a:effectLst>
                <a:outerShdw blurRad="38100" dist="38100" dir="2700000" algn="tl">
                  <a:srgbClr val="000000"/>
                </a:outerShdw>
              </a:effectLst>
            </a:endParaRPr>
          </a:p>
        </p:txBody>
      </p:sp>
      <p:sp>
        <p:nvSpPr>
          <p:cNvPr id="445454" name="Text Box 14"/>
          <p:cNvSpPr txBox="1">
            <a:spLocks noChangeArrowheads="1"/>
          </p:cNvSpPr>
          <p:nvPr/>
        </p:nvSpPr>
        <p:spPr bwMode="auto">
          <a:xfrm>
            <a:off x="5715000" y="2895600"/>
            <a:ext cx="3352800" cy="517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a:effectLst>
                  <a:outerShdw blurRad="38100" dist="38100" dir="2700000" algn="tl">
                    <a:srgbClr val="000000"/>
                  </a:outerShdw>
                </a:effectLst>
              </a:rPr>
              <a:t>Sólo válido en motores pequeños o en las centrales eléctricas</a:t>
            </a:r>
            <a:endParaRPr lang="es-ES" altLang="es-ES">
              <a:effectLst>
                <a:outerShdw blurRad="38100" dist="38100" dir="2700000" algn="tl">
                  <a:srgbClr val="000000"/>
                </a:outerShdw>
              </a:effectLst>
            </a:endParaRPr>
          </a:p>
        </p:txBody>
      </p:sp>
      <p:sp>
        <p:nvSpPr>
          <p:cNvPr id="445462" name="Text Box 22"/>
          <p:cNvSpPr txBox="1">
            <a:spLocks noChangeArrowheads="1"/>
          </p:cNvSpPr>
          <p:nvPr/>
        </p:nvSpPr>
        <p:spPr bwMode="auto">
          <a:xfrm>
            <a:off x="5715000" y="3597275"/>
            <a:ext cx="33528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1500">
                <a:effectLst>
                  <a:outerShdw blurRad="38100" dist="38100" dir="2700000" algn="tl">
                    <a:srgbClr val="000000"/>
                  </a:outerShdw>
                </a:effectLst>
              </a:rPr>
              <a:t>Sólo válido en motores de rotor bobinado y anillos rozantes</a:t>
            </a:r>
            <a:endParaRPr lang="es-ES" altLang="es-ES" sz="1500">
              <a:effectLst>
                <a:outerShdw blurRad="38100" dist="38100" dir="2700000" algn="tl">
                  <a:srgbClr val="000000"/>
                </a:outerShdw>
              </a:effectLst>
            </a:endParaRPr>
          </a:p>
        </p:txBody>
      </p:sp>
      <p:sp>
        <p:nvSpPr>
          <p:cNvPr id="445463" name="Text Box 23"/>
          <p:cNvSpPr txBox="1">
            <a:spLocks noChangeArrowheads="1"/>
          </p:cNvSpPr>
          <p:nvPr/>
        </p:nvSpPr>
        <p:spPr bwMode="auto">
          <a:xfrm>
            <a:off x="5715000" y="4419600"/>
            <a:ext cx="3352800" cy="320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1500">
                <a:effectLst>
                  <a:outerShdw blurRad="38100" dist="38100" dir="2700000" algn="tl">
                    <a:srgbClr val="000000"/>
                  </a:outerShdw>
                </a:effectLst>
              </a:rPr>
              <a:t>El método más barato y utilizado</a:t>
            </a:r>
            <a:endParaRPr lang="es-ES" altLang="es-ES" sz="1500">
              <a:effectLst>
                <a:outerShdw blurRad="38100" dist="38100" dir="2700000" algn="tl">
                  <a:srgbClr val="000000"/>
                </a:outerShdw>
              </a:effectLst>
            </a:endParaRPr>
          </a:p>
        </p:txBody>
      </p:sp>
      <p:sp>
        <p:nvSpPr>
          <p:cNvPr id="445464" name="Text Box 24"/>
          <p:cNvSpPr txBox="1">
            <a:spLocks noChangeArrowheads="1"/>
          </p:cNvSpPr>
          <p:nvPr/>
        </p:nvSpPr>
        <p:spPr bwMode="auto">
          <a:xfrm>
            <a:off x="5715000" y="5029200"/>
            <a:ext cx="3352800"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1500">
                <a:effectLst>
                  <a:outerShdw blurRad="38100" dist="38100" dir="2700000" algn="tl">
                    <a:srgbClr val="000000"/>
                  </a:outerShdw>
                </a:effectLst>
              </a:rPr>
              <a:t>Reducción de la tensión durante el arranque mediante autotrafo</a:t>
            </a:r>
            <a:endParaRPr lang="es-ES" altLang="es-ES" sz="1500">
              <a:effectLst>
                <a:outerShdw blurRad="38100" dist="38100" dir="2700000" algn="tl">
                  <a:srgbClr val="000000"/>
                </a:outerShdw>
              </a:effectLst>
            </a:endParaRPr>
          </a:p>
        </p:txBody>
      </p:sp>
      <p:sp>
        <p:nvSpPr>
          <p:cNvPr id="445465" name="Text Box 25"/>
          <p:cNvSpPr txBox="1">
            <a:spLocks noChangeArrowheads="1"/>
          </p:cNvSpPr>
          <p:nvPr/>
        </p:nvSpPr>
        <p:spPr bwMode="auto">
          <a:xfrm>
            <a:off x="5715000" y="5867400"/>
            <a:ext cx="3352800" cy="5539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ES_tradnl" altLang="es-ES" sz="1500" dirty="0">
                <a:effectLst>
                  <a:outerShdw blurRad="38100" dist="38100" dir="2700000" algn="tl">
                    <a:srgbClr val="000000"/>
                  </a:outerShdw>
                </a:effectLst>
              </a:rPr>
              <a:t>Gobierno del motor durante el arranque </a:t>
            </a:r>
            <a:r>
              <a:rPr lang="es-ES_tradnl" altLang="es-ES" sz="1500" dirty="0" smtClean="0">
                <a:effectLst>
                  <a:outerShdw blurRad="38100" dist="38100" dir="2700000" algn="tl">
                    <a:srgbClr val="000000"/>
                  </a:outerShdw>
                </a:effectLst>
              </a:rPr>
              <a:t>por</a:t>
            </a:r>
            <a:r>
              <a:rPr lang="es-ES_tradnl" altLang="es-ES" sz="1500" dirty="0" smtClean="0">
                <a:effectLst>
                  <a:outerShdw blurRad="38100" dist="38100" dir="2700000" algn="tl">
                    <a:srgbClr val="000000"/>
                  </a:outerShdw>
                </a:effectLst>
              </a:rPr>
              <a:t> </a:t>
            </a:r>
            <a:r>
              <a:rPr lang="es-ES_tradnl" altLang="es-ES" sz="1500" dirty="0">
                <a:effectLst>
                  <a:outerShdw blurRad="38100" dist="38100" dir="2700000" algn="tl">
                    <a:srgbClr val="000000"/>
                  </a:outerShdw>
                </a:effectLst>
              </a:rPr>
              <a:t>equipo electrónico</a:t>
            </a:r>
            <a:endParaRPr lang="es-ES" altLang="es-ES" sz="1500" dirty="0">
              <a:effectLst>
                <a:outerShdw blurRad="38100" dist="38100" dir="2700000" algn="tl">
                  <a:srgbClr val="000000"/>
                </a:outerShdw>
              </a:effectLst>
            </a:endParaRPr>
          </a:p>
        </p:txBody>
      </p:sp>
      <p:grpSp>
        <p:nvGrpSpPr>
          <p:cNvPr id="445467" name="Group 27"/>
          <p:cNvGrpSpPr>
            <a:grpSpLocks/>
          </p:cNvGrpSpPr>
          <p:nvPr/>
        </p:nvGrpSpPr>
        <p:grpSpPr bwMode="auto">
          <a:xfrm>
            <a:off x="304800" y="2743200"/>
            <a:ext cx="5410200" cy="4343400"/>
            <a:chOff x="192" y="1728"/>
            <a:chExt cx="3408" cy="2736"/>
          </a:xfrm>
        </p:grpSpPr>
        <p:sp>
          <p:nvSpPr>
            <p:cNvPr id="445447" name="Text Box 7"/>
            <p:cNvSpPr txBox="1">
              <a:spLocks noChangeArrowheads="1"/>
            </p:cNvSpPr>
            <p:nvPr/>
          </p:nvSpPr>
          <p:spPr bwMode="auto">
            <a:xfrm>
              <a:off x="192" y="2784"/>
              <a:ext cx="912" cy="384"/>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Métodos de arranque</a:t>
              </a:r>
              <a:endParaRPr lang="es-ES" altLang="es-ES" sz="1700">
                <a:effectLst>
                  <a:outerShdw blurRad="38100" dist="38100" dir="2700000" algn="tl">
                    <a:srgbClr val="000000"/>
                  </a:outerShdw>
                </a:effectLst>
              </a:endParaRPr>
            </a:p>
          </p:txBody>
        </p:sp>
        <p:sp>
          <p:nvSpPr>
            <p:cNvPr id="445448" name="Text Box 8"/>
            <p:cNvSpPr txBox="1">
              <a:spLocks noChangeArrowheads="1"/>
            </p:cNvSpPr>
            <p:nvPr/>
          </p:nvSpPr>
          <p:spPr bwMode="auto">
            <a:xfrm>
              <a:off x="1440" y="1872"/>
              <a:ext cx="2160" cy="221"/>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Arranque directo de la red</a:t>
              </a:r>
              <a:endParaRPr lang="es-ES" altLang="es-ES" sz="1700">
                <a:effectLst>
                  <a:outerShdw blurRad="38100" dist="38100" dir="2700000" algn="tl">
                    <a:srgbClr val="000000"/>
                  </a:outerShdw>
                </a:effectLst>
              </a:endParaRPr>
            </a:p>
          </p:txBody>
        </p:sp>
        <p:sp>
          <p:nvSpPr>
            <p:cNvPr id="445450" name="Text Box 10"/>
            <p:cNvSpPr txBox="1">
              <a:spLocks noChangeArrowheads="1"/>
            </p:cNvSpPr>
            <p:nvPr/>
          </p:nvSpPr>
          <p:spPr bwMode="auto">
            <a:xfrm>
              <a:off x="1440" y="2256"/>
              <a:ext cx="2160" cy="384"/>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Arranque mediante inserción de resistencias en el rotor</a:t>
              </a:r>
              <a:endParaRPr lang="es-ES" altLang="es-ES" sz="1700">
                <a:effectLst>
                  <a:outerShdw blurRad="38100" dist="38100" dir="2700000" algn="tl">
                    <a:srgbClr val="000000"/>
                  </a:outerShdw>
                </a:effectLst>
              </a:endParaRPr>
            </a:p>
          </p:txBody>
        </p:sp>
        <p:sp>
          <p:nvSpPr>
            <p:cNvPr id="445451" name="Text Box 11"/>
            <p:cNvSpPr txBox="1">
              <a:spLocks noChangeArrowheads="1"/>
            </p:cNvSpPr>
            <p:nvPr/>
          </p:nvSpPr>
          <p:spPr bwMode="auto">
            <a:xfrm>
              <a:off x="1440" y="2784"/>
              <a:ext cx="2160" cy="221"/>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Arranque estrella – triángulo</a:t>
              </a:r>
              <a:endParaRPr lang="es-ES" altLang="es-ES" sz="1700">
                <a:effectLst>
                  <a:outerShdw blurRad="38100" dist="38100" dir="2700000" algn="tl">
                    <a:srgbClr val="000000"/>
                  </a:outerShdw>
                </a:effectLst>
              </a:endParaRPr>
            </a:p>
          </p:txBody>
        </p:sp>
        <p:sp>
          <p:nvSpPr>
            <p:cNvPr id="445452" name="Text Box 12"/>
            <p:cNvSpPr txBox="1">
              <a:spLocks noChangeArrowheads="1"/>
            </p:cNvSpPr>
            <p:nvPr/>
          </p:nvSpPr>
          <p:spPr bwMode="auto">
            <a:xfrm>
              <a:off x="1440" y="3168"/>
              <a:ext cx="2160" cy="384"/>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Arranque con autotransformador</a:t>
              </a:r>
              <a:endParaRPr lang="es-ES" altLang="es-ES" sz="1700">
                <a:effectLst>
                  <a:outerShdw blurRad="38100" dist="38100" dir="2700000" algn="tl">
                    <a:srgbClr val="000000"/>
                  </a:outerShdw>
                </a:effectLst>
              </a:endParaRPr>
            </a:p>
          </p:txBody>
        </p:sp>
        <p:sp>
          <p:nvSpPr>
            <p:cNvPr id="445453" name="Text Box 13"/>
            <p:cNvSpPr txBox="1">
              <a:spLocks noChangeArrowheads="1"/>
            </p:cNvSpPr>
            <p:nvPr/>
          </p:nvSpPr>
          <p:spPr bwMode="auto">
            <a:xfrm>
              <a:off x="1440" y="3696"/>
              <a:ext cx="2160" cy="384"/>
            </a:xfrm>
            <a:prstGeom prst="rect">
              <a:avLst/>
            </a:pr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Arranque con arrancadores estáticos</a:t>
              </a:r>
              <a:endParaRPr lang="es-ES" altLang="es-ES" sz="1700">
                <a:effectLst>
                  <a:outerShdw blurRad="38100" dist="38100" dir="2700000" algn="tl">
                    <a:srgbClr val="000000"/>
                  </a:outerShdw>
                </a:effectLst>
              </a:endParaRPr>
            </a:p>
          </p:txBody>
        </p:sp>
        <p:pic>
          <p:nvPicPr>
            <p:cNvPr id="44546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728"/>
              <a:ext cx="1152" cy="27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45467"/>
                                        </p:tgtEl>
                                        <p:attrNameLst>
                                          <p:attrName>style.visibility</p:attrName>
                                        </p:attrNameLst>
                                      </p:cBhvr>
                                      <p:to>
                                        <p:strVal val="visible"/>
                                      </p:to>
                                    </p:set>
                                    <p:anim calcmode="lin" valueType="num">
                                      <p:cBhvr>
                                        <p:cTn id="7" dur="500" fill="hold"/>
                                        <p:tgtEl>
                                          <p:spTgt spid="445467"/>
                                        </p:tgtEl>
                                        <p:attrNameLst>
                                          <p:attrName>ppt_w</p:attrName>
                                        </p:attrNameLst>
                                      </p:cBhvr>
                                      <p:tavLst>
                                        <p:tav tm="0">
                                          <p:val>
                                            <p:fltVal val="0"/>
                                          </p:val>
                                        </p:tav>
                                        <p:tav tm="100000">
                                          <p:val>
                                            <p:strVal val="#ppt_w"/>
                                          </p:val>
                                        </p:tav>
                                      </p:tavLst>
                                    </p:anim>
                                    <p:anim calcmode="lin" valueType="num">
                                      <p:cBhvr>
                                        <p:cTn id="8" dur="500" fill="hold"/>
                                        <p:tgtEl>
                                          <p:spTgt spid="445467"/>
                                        </p:tgtEl>
                                        <p:attrNameLst>
                                          <p:attrName>ppt_h</p:attrName>
                                        </p:attrNameLst>
                                      </p:cBhvr>
                                      <p:tavLst>
                                        <p:tav tm="0">
                                          <p:val>
                                            <p:fltVal val="0"/>
                                          </p:val>
                                        </p:tav>
                                        <p:tav tm="100000">
                                          <p:val>
                                            <p:strVal val="#ppt_h"/>
                                          </p:val>
                                        </p:tav>
                                      </p:tavLst>
                                    </p:anim>
                                    <p:anim calcmode="lin" valueType="num">
                                      <p:cBhvr>
                                        <p:cTn id="9" dur="500" fill="hold"/>
                                        <p:tgtEl>
                                          <p:spTgt spid="445467"/>
                                        </p:tgtEl>
                                        <p:attrNameLst>
                                          <p:attrName>ppt_x</p:attrName>
                                        </p:attrNameLst>
                                      </p:cBhvr>
                                      <p:tavLst>
                                        <p:tav tm="0">
                                          <p:val>
                                            <p:fltVal val="0.5"/>
                                          </p:val>
                                        </p:tav>
                                        <p:tav tm="100000">
                                          <p:val>
                                            <p:strVal val="#ppt_x"/>
                                          </p:val>
                                        </p:tav>
                                      </p:tavLst>
                                    </p:anim>
                                    <p:anim calcmode="lin" valueType="num">
                                      <p:cBhvr>
                                        <p:cTn id="10" dur="500" fill="hold"/>
                                        <p:tgtEl>
                                          <p:spTgt spid="445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5454"/>
                                        </p:tgtEl>
                                        <p:attrNameLst>
                                          <p:attrName>style.visibility</p:attrName>
                                        </p:attrNameLst>
                                      </p:cBhvr>
                                      <p:to>
                                        <p:strVal val="visible"/>
                                      </p:to>
                                    </p:set>
                                    <p:anim calcmode="lin" valueType="num">
                                      <p:cBhvr>
                                        <p:cTn id="15" dur="500" fill="hold"/>
                                        <p:tgtEl>
                                          <p:spTgt spid="445454"/>
                                        </p:tgtEl>
                                        <p:attrNameLst>
                                          <p:attrName>ppt_w</p:attrName>
                                        </p:attrNameLst>
                                      </p:cBhvr>
                                      <p:tavLst>
                                        <p:tav tm="0">
                                          <p:val>
                                            <p:fltVal val="0"/>
                                          </p:val>
                                        </p:tav>
                                        <p:tav tm="100000">
                                          <p:val>
                                            <p:strVal val="#ppt_w"/>
                                          </p:val>
                                        </p:tav>
                                      </p:tavLst>
                                    </p:anim>
                                    <p:anim calcmode="lin" valueType="num">
                                      <p:cBhvr>
                                        <p:cTn id="16" dur="500" fill="hold"/>
                                        <p:tgtEl>
                                          <p:spTgt spid="445454"/>
                                        </p:tgtEl>
                                        <p:attrNameLst>
                                          <p:attrName>ppt_h</p:attrName>
                                        </p:attrNameLst>
                                      </p:cBhvr>
                                      <p:tavLst>
                                        <p:tav tm="0">
                                          <p:val>
                                            <p:fltVal val="0"/>
                                          </p:val>
                                        </p:tav>
                                        <p:tav tm="100000">
                                          <p:val>
                                            <p:strVal val="#ppt_h"/>
                                          </p:val>
                                        </p:tav>
                                      </p:tavLst>
                                    </p:anim>
                                    <p:anim calcmode="lin" valueType="num">
                                      <p:cBhvr>
                                        <p:cTn id="17" dur="500" fill="hold"/>
                                        <p:tgtEl>
                                          <p:spTgt spid="445454"/>
                                        </p:tgtEl>
                                        <p:attrNameLst>
                                          <p:attrName>ppt_x</p:attrName>
                                        </p:attrNameLst>
                                      </p:cBhvr>
                                      <p:tavLst>
                                        <p:tav tm="0">
                                          <p:val>
                                            <p:fltVal val="0.5"/>
                                          </p:val>
                                        </p:tav>
                                        <p:tav tm="100000">
                                          <p:val>
                                            <p:strVal val="#ppt_x"/>
                                          </p:val>
                                        </p:tav>
                                      </p:tavLst>
                                    </p:anim>
                                    <p:anim calcmode="lin" valueType="num">
                                      <p:cBhvr>
                                        <p:cTn id="18" dur="500" fill="hold"/>
                                        <p:tgtEl>
                                          <p:spTgt spid="44545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5462"/>
                                        </p:tgtEl>
                                        <p:attrNameLst>
                                          <p:attrName>style.visibility</p:attrName>
                                        </p:attrNameLst>
                                      </p:cBhvr>
                                      <p:to>
                                        <p:strVal val="visible"/>
                                      </p:to>
                                    </p:set>
                                    <p:anim calcmode="lin" valueType="num">
                                      <p:cBhvr>
                                        <p:cTn id="23" dur="500" fill="hold"/>
                                        <p:tgtEl>
                                          <p:spTgt spid="445462"/>
                                        </p:tgtEl>
                                        <p:attrNameLst>
                                          <p:attrName>ppt_w</p:attrName>
                                        </p:attrNameLst>
                                      </p:cBhvr>
                                      <p:tavLst>
                                        <p:tav tm="0">
                                          <p:val>
                                            <p:fltVal val="0"/>
                                          </p:val>
                                        </p:tav>
                                        <p:tav tm="100000">
                                          <p:val>
                                            <p:strVal val="#ppt_w"/>
                                          </p:val>
                                        </p:tav>
                                      </p:tavLst>
                                    </p:anim>
                                    <p:anim calcmode="lin" valueType="num">
                                      <p:cBhvr>
                                        <p:cTn id="24" dur="500" fill="hold"/>
                                        <p:tgtEl>
                                          <p:spTgt spid="445462"/>
                                        </p:tgtEl>
                                        <p:attrNameLst>
                                          <p:attrName>ppt_h</p:attrName>
                                        </p:attrNameLst>
                                      </p:cBhvr>
                                      <p:tavLst>
                                        <p:tav tm="0">
                                          <p:val>
                                            <p:fltVal val="0"/>
                                          </p:val>
                                        </p:tav>
                                        <p:tav tm="100000">
                                          <p:val>
                                            <p:strVal val="#ppt_h"/>
                                          </p:val>
                                        </p:tav>
                                      </p:tavLst>
                                    </p:anim>
                                    <p:anim calcmode="lin" valueType="num">
                                      <p:cBhvr>
                                        <p:cTn id="25" dur="500" fill="hold"/>
                                        <p:tgtEl>
                                          <p:spTgt spid="445462"/>
                                        </p:tgtEl>
                                        <p:attrNameLst>
                                          <p:attrName>ppt_x</p:attrName>
                                        </p:attrNameLst>
                                      </p:cBhvr>
                                      <p:tavLst>
                                        <p:tav tm="0">
                                          <p:val>
                                            <p:fltVal val="0.5"/>
                                          </p:val>
                                        </p:tav>
                                        <p:tav tm="100000">
                                          <p:val>
                                            <p:strVal val="#ppt_x"/>
                                          </p:val>
                                        </p:tav>
                                      </p:tavLst>
                                    </p:anim>
                                    <p:anim calcmode="lin" valueType="num">
                                      <p:cBhvr>
                                        <p:cTn id="26" dur="500" fill="hold"/>
                                        <p:tgtEl>
                                          <p:spTgt spid="445462"/>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5463"/>
                                        </p:tgtEl>
                                        <p:attrNameLst>
                                          <p:attrName>style.visibility</p:attrName>
                                        </p:attrNameLst>
                                      </p:cBhvr>
                                      <p:to>
                                        <p:strVal val="visible"/>
                                      </p:to>
                                    </p:set>
                                    <p:anim calcmode="lin" valueType="num">
                                      <p:cBhvr>
                                        <p:cTn id="31" dur="500" fill="hold"/>
                                        <p:tgtEl>
                                          <p:spTgt spid="445463"/>
                                        </p:tgtEl>
                                        <p:attrNameLst>
                                          <p:attrName>ppt_w</p:attrName>
                                        </p:attrNameLst>
                                      </p:cBhvr>
                                      <p:tavLst>
                                        <p:tav tm="0">
                                          <p:val>
                                            <p:fltVal val="0"/>
                                          </p:val>
                                        </p:tav>
                                        <p:tav tm="100000">
                                          <p:val>
                                            <p:strVal val="#ppt_w"/>
                                          </p:val>
                                        </p:tav>
                                      </p:tavLst>
                                    </p:anim>
                                    <p:anim calcmode="lin" valueType="num">
                                      <p:cBhvr>
                                        <p:cTn id="32" dur="500" fill="hold"/>
                                        <p:tgtEl>
                                          <p:spTgt spid="445463"/>
                                        </p:tgtEl>
                                        <p:attrNameLst>
                                          <p:attrName>ppt_h</p:attrName>
                                        </p:attrNameLst>
                                      </p:cBhvr>
                                      <p:tavLst>
                                        <p:tav tm="0">
                                          <p:val>
                                            <p:fltVal val="0"/>
                                          </p:val>
                                        </p:tav>
                                        <p:tav tm="100000">
                                          <p:val>
                                            <p:strVal val="#ppt_h"/>
                                          </p:val>
                                        </p:tav>
                                      </p:tavLst>
                                    </p:anim>
                                    <p:anim calcmode="lin" valueType="num">
                                      <p:cBhvr>
                                        <p:cTn id="33" dur="500" fill="hold"/>
                                        <p:tgtEl>
                                          <p:spTgt spid="445463"/>
                                        </p:tgtEl>
                                        <p:attrNameLst>
                                          <p:attrName>ppt_x</p:attrName>
                                        </p:attrNameLst>
                                      </p:cBhvr>
                                      <p:tavLst>
                                        <p:tav tm="0">
                                          <p:val>
                                            <p:fltVal val="0.5"/>
                                          </p:val>
                                        </p:tav>
                                        <p:tav tm="100000">
                                          <p:val>
                                            <p:strVal val="#ppt_x"/>
                                          </p:val>
                                        </p:tav>
                                      </p:tavLst>
                                    </p:anim>
                                    <p:anim calcmode="lin" valueType="num">
                                      <p:cBhvr>
                                        <p:cTn id="34" dur="500" fill="hold"/>
                                        <p:tgtEl>
                                          <p:spTgt spid="445463"/>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5464"/>
                                        </p:tgtEl>
                                        <p:attrNameLst>
                                          <p:attrName>style.visibility</p:attrName>
                                        </p:attrNameLst>
                                      </p:cBhvr>
                                      <p:to>
                                        <p:strVal val="visible"/>
                                      </p:to>
                                    </p:set>
                                    <p:anim calcmode="lin" valueType="num">
                                      <p:cBhvr>
                                        <p:cTn id="39" dur="500" fill="hold"/>
                                        <p:tgtEl>
                                          <p:spTgt spid="445464"/>
                                        </p:tgtEl>
                                        <p:attrNameLst>
                                          <p:attrName>ppt_w</p:attrName>
                                        </p:attrNameLst>
                                      </p:cBhvr>
                                      <p:tavLst>
                                        <p:tav tm="0">
                                          <p:val>
                                            <p:fltVal val="0"/>
                                          </p:val>
                                        </p:tav>
                                        <p:tav tm="100000">
                                          <p:val>
                                            <p:strVal val="#ppt_w"/>
                                          </p:val>
                                        </p:tav>
                                      </p:tavLst>
                                    </p:anim>
                                    <p:anim calcmode="lin" valueType="num">
                                      <p:cBhvr>
                                        <p:cTn id="40" dur="500" fill="hold"/>
                                        <p:tgtEl>
                                          <p:spTgt spid="445464"/>
                                        </p:tgtEl>
                                        <p:attrNameLst>
                                          <p:attrName>ppt_h</p:attrName>
                                        </p:attrNameLst>
                                      </p:cBhvr>
                                      <p:tavLst>
                                        <p:tav tm="0">
                                          <p:val>
                                            <p:fltVal val="0"/>
                                          </p:val>
                                        </p:tav>
                                        <p:tav tm="100000">
                                          <p:val>
                                            <p:strVal val="#ppt_h"/>
                                          </p:val>
                                        </p:tav>
                                      </p:tavLst>
                                    </p:anim>
                                    <p:anim calcmode="lin" valueType="num">
                                      <p:cBhvr>
                                        <p:cTn id="41" dur="500" fill="hold"/>
                                        <p:tgtEl>
                                          <p:spTgt spid="445464"/>
                                        </p:tgtEl>
                                        <p:attrNameLst>
                                          <p:attrName>ppt_x</p:attrName>
                                        </p:attrNameLst>
                                      </p:cBhvr>
                                      <p:tavLst>
                                        <p:tav tm="0">
                                          <p:val>
                                            <p:fltVal val="0.5"/>
                                          </p:val>
                                        </p:tav>
                                        <p:tav tm="100000">
                                          <p:val>
                                            <p:strVal val="#ppt_x"/>
                                          </p:val>
                                        </p:tav>
                                      </p:tavLst>
                                    </p:anim>
                                    <p:anim calcmode="lin" valueType="num">
                                      <p:cBhvr>
                                        <p:cTn id="42" dur="500" fill="hold"/>
                                        <p:tgtEl>
                                          <p:spTgt spid="445464"/>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445465"/>
                                        </p:tgtEl>
                                        <p:attrNameLst>
                                          <p:attrName>style.visibility</p:attrName>
                                        </p:attrNameLst>
                                      </p:cBhvr>
                                      <p:to>
                                        <p:strVal val="visible"/>
                                      </p:to>
                                    </p:set>
                                    <p:anim calcmode="lin" valueType="num">
                                      <p:cBhvr>
                                        <p:cTn id="47" dur="500" fill="hold"/>
                                        <p:tgtEl>
                                          <p:spTgt spid="445465"/>
                                        </p:tgtEl>
                                        <p:attrNameLst>
                                          <p:attrName>ppt_w</p:attrName>
                                        </p:attrNameLst>
                                      </p:cBhvr>
                                      <p:tavLst>
                                        <p:tav tm="0">
                                          <p:val>
                                            <p:fltVal val="0"/>
                                          </p:val>
                                        </p:tav>
                                        <p:tav tm="100000">
                                          <p:val>
                                            <p:strVal val="#ppt_w"/>
                                          </p:val>
                                        </p:tav>
                                      </p:tavLst>
                                    </p:anim>
                                    <p:anim calcmode="lin" valueType="num">
                                      <p:cBhvr>
                                        <p:cTn id="48" dur="500" fill="hold"/>
                                        <p:tgtEl>
                                          <p:spTgt spid="445465"/>
                                        </p:tgtEl>
                                        <p:attrNameLst>
                                          <p:attrName>ppt_h</p:attrName>
                                        </p:attrNameLst>
                                      </p:cBhvr>
                                      <p:tavLst>
                                        <p:tav tm="0">
                                          <p:val>
                                            <p:fltVal val="0"/>
                                          </p:val>
                                        </p:tav>
                                        <p:tav tm="100000">
                                          <p:val>
                                            <p:strVal val="#ppt_h"/>
                                          </p:val>
                                        </p:tav>
                                      </p:tavLst>
                                    </p:anim>
                                    <p:anim calcmode="lin" valueType="num">
                                      <p:cBhvr>
                                        <p:cTn id="49" dur="500" fill="hold"/>
                                        <p:tgtEl>
                                          <p:spTgt spid="445465"/>
                                        </p:tgtEl>
                                        <p:attrNameLst>
                                          <p:attrName>ppt_x</p:attrName>
                                        </p:attrNameLst>
                                      </p:cBhvr>
                                      <p:tavLst>
                                        <p:tav tm="0">
                                          <p:val>
                                            <p:fltVal val="0.5"/>
                                          </p:val>
                                        </p:tav>
                                        <p:tav tm="100000">
                                          <p:val>
                                            <p:strVal val="#ppt_x"/>
                                          </p:val>
                                        </p:tav>
                                      </p:tavLst>
                                    </p:anim>
                                    <p:anim calcmode="lin" valueType="num">
                                      <p:cBhvr>
                                        <p:cTn id="50" dur="500" fill="hold"/>
                                        <p:tgtEl>
                                          <p:spTgt spid="44546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4" grpId="0" autoUpdateAnimBg="0"/>
      <p:bldP spid="445462" grpId="0" autoUpdateAnimBg="0"/>
      <p:bldP spid="445463" grpId="0" autoUpdateAnimBg="0"/>
      <p:bldP spid="445464" grpId="0" autoUpdateAnimBg="0"/>
      <p:bldP spid="44546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ChangeArrowheads="1"/>
          </p:cNvSpPr>
          <p:nvPr/>
        </p:nvSpPr>
        <p:spPr bwMode="auto">
          <a:xfrm>
            <a:off x="0" y="3048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7.25. El arranque de los motores asíncronos III</a:t>
            </a:r>
            <a:endParaRPr lang="es-ES_tradnl" altLang="es-ES" sz="4500" b="0">
              <a:latin typeface="Tahoma" pitchFamily="34" charset="0"/>
            </a:endParaRPr>
          </a:p>
        </p:txBody>
      </p:sp>
      <p:pic>
        <p:nvPicPr>
          <p:cNvPr id="441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3748088" cy="1157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13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25" y="5562600"/>
            <a:ext cx="4397375" cy="8255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41354" name="Text Box 10"/>
          <p:cNvSpPr txBox="1">
            <a:spLocks noChangeArrowheads="1"/>
          </p:cNvSpPr>
          <p:nvPr/>
        </p:nvSpPr>
        <p:spPr bwMode="auto">
          <a:xfrm>
            <a:off x="152400" y="3429000"/>
            <a:ext cx="265747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PAR DE ARRANQUE</a:t>
            </a:r>
            <a:endParaRPr lang="es-ES_tradnl" altLang="es-ES" sz="1600">
              <a:effectLst>
                <a:outerShdw blurRad="38100" dist="38100" dir="2700000" algn="tl">
                  <a:srgbClr val="000000"/>
                </a:outerShdw>
              </a:effectLst>
            </a:endParaRPr>
          </a:p>
        </p:txBody>
      </p:sp>
      <p:sp>
        <p:nvSpPr>
          <p:cNvPr id="441355" name="AutoShape 11"/>
          <p:cNvSpPr>
            <a:spLocks noChangeArrowheads="1"/>
          </p:cNvSpPr>
          <p:nvPr/>
        </p:nvSpPr>
        <p:spPr bwMode="auto">
          <a:xfrm>
            <a:off x="5029200" y="2197100"/>
            <a:ext cx="685800" cy="381000"/>
          </a:xfrm>
          <a:prstGeom prst="rightArrow">
            <a:avLst>
              <a:gd name="adj1" fmla="val 50000"/>
              <a:gd name="adj2" fmla="val 45000"/>
            </a:avLst>
          </a:prstGeom>
          <a:solidFill>
            <a:schemeClr val="tx1">
              <a:lumMod val="75000"/>
            </a:schemeClr>
          </a:solidFill>
          <a:ln w="9525">
            <a:solidFill>
              <a:schemeClr val="bg2"/>
            </a:solidFill>
            <a:miter lim="800000"/>
            <a:headEnd/>
            <a:tailEnd/>
          </a:ln>
          <a:effectLst/>
          <a:extLst/>
        </p:spPr>
        <p:txBody>
          <a:bodyPr anchor="ctr">
            <a:spAutoFit/>
          </a:bodyPr>
          <a:lstStyle/>
          <a:p>
            <a:endParaRPr lang="es-ES"/>
          </a:p>
        </p:txBody>
      </p:sp>
      <p:sp>
        <p:nvSpPr>
          <p:cNvPr id="441356" name="AutoShape 12"/>
          <p:cNvSpPr>
            <a:spLocks noChangeArrowheads="1"/>
          </p:cNvSpPr>
          <p:nvPr/>
        </p:nvSpPr>
        <p:spPr bwMode="auto">
          <a:xfrm rot="5400000">
            <a:off x="6819900" y="2705100"/>
            <a:ext cx="762000" cy="381000"/>
          </a:xfrm>
          <a:prstGeom prst="rightArrow">
            <a:avLst>
              <a:gd name="adj1" fmla="val 50000"/>
              <a:gd name="adj2" fmla="val 50000"/>
            </a:avLst>
          </a:prstGeom>
          <a:solidFill>
            <a:schemeClr val="tx1">
              <a:lumMod val="75000"/>
            </a:schemeClr>
          </a:solidFill>
          <a:ln w="9525">
            <a:solidFill>
              <a:schemeClr val="bg2"/>
            </a:solidFill>
            <a:miter lim="800000"/>
            <a:headEnd/>
            <a:tailEnd/>
          </a:ln>
          <a:effectLst/>
          <a:extLst/>
        </p:spPr>
        <p:txBody>
          <a:bodyPr wrap="none" anchor="ctr">
            <a:spAutoFit/>
          </a:bodyPr>
          <a:lstStyle/>
          <a:p>
            <a:endParaRPr lang="es-ES"/>
          </a:p>
        </p:txBody>
      </p:sp>
      <p:sp>
        <p:nvSpPr>
          <p:cNvPr id="441353" name="Text Box 9"/>
          <p:cNvSpPr txBox="1">
            <a:spLocks noChangeArrowheads="1"/>
          </p:cNvSpPr>
          <p:nvPr/>
        </p:nvSpPr>
        <p:spPr bwMode="auto">
          <a:xfrm>
            <a:off x="5715000" y="2057400"/>
            <a:ext cx="3200400" cy="7175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Par de  un motor asíncrono. </a:t>
            </a:r>
          </a:p>
          <a:p>
            <a:pPr algn="ctr"/>
            <a:r>
              <a:rPr lang="es-ES_tradnl" altLang="es-ES" sz="1600" dirty="0">
                <a:effectLst>
                  <a:outerShdw blurRad="38100" dist="38100" dir="2700000" algn="tl">
                    <a:srgbClr val="000000"/>
                  </a:outerShdw>
                </a:effectLst>
              </a:rPr>
              <a:t>En el arranque </a:t>
            </a:r>
            <a:r>
              <a:rPr lang="es-ES_tradnl" altLang="es-ES" sz="2000" dirty="0" smtClean="0">
                <a:effectLst>
                  <a:outerShdw blurRad="38100" dist="38100" dir="2700000" algn="tl">
                    <a:srgbClr val="000000"/>
                  </a:outerShdw>
                </a:effectLst>
              </a:rPr>
              <a:t>S=1</a:t>
            </a:r>
            <a:endParaRPr lang="es-ES_tradnl" altLang="es-ES" sz="1600" dirty="0">
              <a:effectLst>
                <a:outerShdw blurRad="38100" dist="38100" dir="2700000" algn="tl">
                  <a:srgbClr val="000000"/>
                </a:outerShdw>
              </a:effectLst>
            </a:endParaRPr>
          </a:p>
        </p:txBody>
      </p:sp>
      <p:sp>
        <p:nvSpPr>
          <p:cNvPr id="441357" name="AutoShape 13"/>
          <p:cNvSpPr>
            <a:spLocks noChangeArrowheads="1"/>
          </p:cNvSpPr>
          <p:nvPr/>
        </p:nvSpPr>
        <p:spPr bwMode="auto">
          <a:xfrm rot="10800000">
            <a:off x="2781300" y="3454400"/>
            <a:ext cx="762000" cy="381000"/>
          </a:xfrm>
          <a:prstGeom prst="rightArrow">
            <a:avLst>
              <a:gd name="adj1" fmla="val 50000"/>
              <a:gd name="adj2" fmla="val 50000"/>
            </a:avLst>
          </a:prstGeom>
          <a:solidFill>
            <a:schemeClr val="tx1">
              <a:lumMod val="75000"/>
            </a:schemeClr>
          </a:solidFill>
          <a:ln w="9525">
            <a:solidFill>
              <a:schemeClr val="bg2"/>
            </a:solidFill>
            <a:miter lim="800000"/>
            <a:headEnd/>
            <a:tailEnd/>
          </a:ln>
          <a:effectLst/>
          <a:extLst/>
        </p:spPr>
        <p:txBody>
          <a:bodyPr wrap="none" anchor="ctr">
            <a:spAutoFit/>
          </a:bodyPr>
          <a:lstStyle/>
          <a:p>
            <a:endParaRPr lang="es-ES"/>
          </a:p>
        </p:txBody>
      </p:sp>
      <p:sp>
        <p:nvSpPr>
          <p:cNvPr id="441358" name="AutoShape 14"/>
          <p:cNvSpPr>
            <a:spLocks noChangeArrowheads="1"/>
          </p:cNvSpPr>
          <p:nvPr/>
        </p:nvSpPr>
        <p:spPr bwMode="auto">
          <a:xfrm>
            <a:off x="4965700" y="4381500"/>
            <a:ext cx="762000" cy="381000"/>
          </a:xfrm>
          <a:prstGeom prst="rightArrow">
            <a:avLst>
              <a:gd name="adj1" fmla="val 50000"/>
              <a:gd name="adj2" fmla="val 50000"/>
            </a:avLst>
          </a:prstGeom>
          <a:solidFill>
            <a:schemeClr val="tx1">
              <a:lumMod val="75000"/>
            </a:schemeClr>
          </a:solidFill>
          <a:ln w="9525">
            <a:solidFill>
              <a:schemeClr val="bg2"/>
            </a:solidFill>
            <a:miter lim="800000"/>
            <a:headEnd/>
            <a:tailEnd/>
          </a:ln>
          <a:effectLst/>
          <a:extLst/>
        </p:spPr>
        <p:txBody>
          <a:bodyPr wrap="none" anchor="ctr">
            <a:spAutoFit/>
          </a:bodyPr>
          <a:lstStyle/>
          <a:p>
            <a:endParaRPr lang="es-ES"/>
          </a:p>
        </p:txBody>
      </p:sp>
      <p:sp>
        <p:nvSpPr>
          <p:cNvPr id="441360" name="AutoShape 16"/>
          <p:cNvSpPr>
            <a:spLocks noChangeArrowheads="1"/>
          </p:cNvSpPr>
          <p:nvPr/>
        </p:nvSpPr>
        <p:spPr bwMode="auto">
          <a:xfrm rot="5400000">
            <a:off x="6819900" y="4991100"/>
            <a:ext cx="762000" cy="381000"/>
          </a:xfrm>
          <a:prstGeom prst="rightArrow">
            <a:avLst>
              <a:gd name="adj1" fmla="val 50000"/>
              <a:gd name="adj2" fmla="val 50000"/>
            </a:avLst>
          </a:prstGeom>
          <a:solidFill>
            <a:schemeClr val="tx1">
              <a:lumMod val="75000"/>
            </a:schemeClr>
          </a:solidFill>
          <a:ln w="9525">
            <a:solidFill>
              <a:schemeClr val="bg2"/>
            </a:solidFill>
            <a:miter lim="800000"/>
            <a:headEnd/>
            <a:tailEnd/>
          </a:ln>
          <a:effectLst/>
          <a:extLst/>
        </p:spPr>
        <p:txBody>
          <a:bodyPr wrap="none" anchor="ctr">
            <a:spAutoFit/>
          </a:bodyPr>
          <a:lstStyle/>
          <a:p>
            <a:endParaRPr lang="es-ES"/>
          </a:p>
        </p:txBody>
      </p:sp>
      <p:sp>
        <p:nvSpPr>
          <p:cNvPr id="441359" name="Text Box 15"/>
          <p:cNvSpPr txBox="1">
            <a:spLocks noChangeArrowheads="1"/>
          </p:cNvSpPr>
          <p:nvPr/>
        </p:nvSpPr>
        <p:spPr bwMode="auto">
          <a:xfrm>
            <a:off x="5791200" y="4241800"/>
            <a:ext cx="2514600" cy="717550"/>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Corriente </a:t>
            </a:r>
            <a:r>
              <a:rPr lang="es-ES_tradnl" altLang="es-ES" sz="1600" dirty="0" err="1">
                <a:effectLst>
                  <a:outerShdw blurRad="38100" dist="38100" dir="2700000" algn="tl">
                    <a:srgbClr val="000000"/>
                  </a:outerShdw>
                </a:effectLst>
              </a:rPr>
              <a:t>rotórica</a:t>
            </a:r>
            <a:r>
              <a:rPr lang="es-ES_tradnl" altLang="es-ES" sz="1600" dirty="0">
                <a:effectLst>
                  <a:outerShdw blurRad="38100" dist="38100" dir="2700000" algn="tl">
                    <a:srgbClr val="000000"/>
                  </a:outerShdw>
                </a:effectLst>
              </a:rPr>
              <a:t>. </a:t>
            </a:r>
          </a:p>
          <a:p>
            <a:pPr algn="ctr"/>
            <a:r>
              <a:rPr lang="es-ES_tradnl" altLang="es-ES" sz="1600" dirty="0">
                <a:effectLst>
                  <a:outerShdw blurRad="38100" dist="38100" dir="2700000" algn="tl">
                    <a:srgbClr val="000000"/>
                  </a:outerShdw>
                </a:effectLst>
              </a:rPr>
              <a:t>En el arranque </a:t>
            </a:r>
            <a:r>
              <a:rPr lang="es-ES_tradnl" altLang="es-ES" sz="2000" dirty="0" smtClean="0">
                <a:effectLst>
                  <a:outerShdw blurRad="38100" dist="38100" dir="2700000" algn="tl">
                    <a:srgbClr val="000000"/>
                  </a:outerShdw>
                </a:effectLst>
              </a:rPr>
              <a:t>S=1</a:t>
            </a:r>
            <a:endParaRPr lang="es-ES_tradnl" altLang="es-ES" sz="1600" dirty="0">
              <a:effectLst>
                <a:outerShdw blurRad="38100" dist="38100" dir="2700000" algn="tl">
                  <a:srgbClr val="000000"/>
                </a:outerShdw>
              </a:effectLst>
            </a:endParaRPr>
          </a:p>
        </p:txBody>
      </p:sp>
      <p:pic>
        <p:nvPicPr>
          <p:cNvPr id="44136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1714500"/>
            <a:ext cx="4865688" cy="1473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4136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925" y="3238500"/>
            <a:ext cx="5476875"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41367" name="Group 23"/>
          <p:cNvGrpSpPr>
            <a:grpSpLocks/>
          </p:cNvGrpSpPr>
          <p:nvPr/>
        </p:nvGrpSpPr>
        <p:grpSpPr bwMode="auto">
          <a:xfrm>
            <a:off x="368300" y="5638800"/>
            <a:ext cx="3746500" cy="762000"/>
            <a:chOff x="232" y="3552"/>
            <a:chExt cx="2360" cy="480"/>
          </a:xfrm>
        </p:grpSpPr>
        <p:sp>
          <p:nvSpPr>
            <p:cNvPr id="441362" name="Rectangle 18"/>
            <p:cNvSpPr>
              <a:spLocks noChangeArrowheads="1"/>
            </p:cNvSpPr>
            <p:nvPr/>
          </p:nvSpPr>
          <p:spPr bwMode="auto">
            <a:xfrm>
              <a:off x="232" y="3576"/>
              <a:ext cx="2360" cy="456"/>
            </a:xfrm>
            <a:prstGeom prst="rect">
              <a:avLst/>
            </a:prstGeom>
            <a:solidFill>
              <a:srgbClr val="FF0000"/>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441366"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552"/>
              <a:ext cx="2208" cy="4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1355"/>
                                        </p:tgtEl>
                                        <p:attrNameLst>
                                          <p:attrName>style.visibility</p:attrName>
                                        </p:attrNameLst>
                                      </p:cBhvr>
                                      <p:to>
                                        <p:strVal val="visible"/>
                                      </p:to>
                                    </p:set>
                                    <p:animEffect transition="in" filter="dissolve">
                                      <p:cBhvr>
                                        <p:cTn id="7" dur="500"/>
                                        <p:tgtEl>
                                          <p:spTgt spid="44135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41353"/>
                                        </p:tgtEl>
                                        <p:attrNameLst>
                                          <p:attrName>style.visibility</p:attrName>
                                        </p:attrNameLst>
                                      </p:cBhvr>
                                      <p:to>
                                        <p:strVal val="visible"/>
                                      </p:to>
                                    </p:set>
                                    <p:animEffect transition="in" filter="dissolve">
                                      <p:cBhvr>
                                        <p:cTn id="11" dur="500"/>
                                        <p:tgtEl>
                                          <p:spTgt spid="441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41356"/>
                                        </p:tgtEl>
                                        <p:attrNameLst>
                                          <p:attrName>style.visibility</p:attrName>
                                        </p:attrNameLst>
                                      </p:cBhvr>
                                      <p:to>
                                        <p:strVal val="visible"/>
                                      </p:to>
                                    </p:set>
                                    <p:animEffect transition="in" filter="dissolve">
                                      <p:cBhvr>
                                        <p:cTn id="16" dur="500"/>
                                        <p:tgtEl>
                                          <p:spTgt spid="441356"/>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41365"/>
                                        </p:tgtEl>
                                        <p:attrNameLst>
                                          <p:attrName>style.visibility</p:attrName>
                                        </p:attrNameLst>
                                      </p:cBhvr>
                                      <p:to>
                                        <p:strVal val="visible"/>
                                      </p:to>
                                    </p:set>
                                    <p:animEffect transition="in" filter="dissolve">
                                      <p:cBhvr>
                                        <p:cTn id="20" dur="500"/>
                                        <p:tgtEl>
                                          <p:spTgt spid="44136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41357"/>
                                        </p:tgtEl>
                                        <p:attrNameLst>
                                          <p:attrName>style.visibility</p:attrName>
                                        </p:attrNameLst>
                                      </p:cBhvr>
                                      <p:to>
                                        <p:strVal val="visible"/>
                                      </p:to>
                                    </p:set>
                                    <p:animEffect transition="in" filter="dissolve">
                                      <p:cBhvr>
                                        <p:cTn id="25" dur="500"/>
                                        <p:tgtEl>
                                          <p:spTgt spid="441357"/>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41354"/>
                                        </p:tgtEl>
                                        <p:attrNameLst>
                                          <p:attrName>style.visibility</p:attrName>
                                        </p:attrNameLst>
                                      </p:cBhvr>
                                      <p:to>
                                        <p:strVal val="visible"/>
                                      </p:to>
                                    </p:set>
                                    <p:animEffect transition="in" filter="dissolve">
                                      <p:cBhvr>
                                        <p:cTn id="29" dur="500"/>
                                        <p:tgtEl>
                                          <p:spTgt spid="44135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441349"/>
                                        </p:tgtEl>
                                        <p:attrNameLst>
                                          <p:attrName>style.visibility</p:attrName>
                                        </p:attrNameLst>
                                      </p:cBhvr>
                                      <p:to>
                                        <p:strVal val="visible"/>
                                      </p:to>
                                    </p:set>
                                    <p:animEffect transition="in" filter="dissolve">
                                      <p:cBhvr>
                                        <p:cTn id="34" dur="500"/>
                                        <p:tgtEl>
                                          <p:spTgt spid="4413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41358"/>
                                        </p:tgtEl>
                                        <p:attrNameLst>
                                          <p:attrName>style.visibility</p:attrName>
                                        </p:attrNameLst>
                                      </p:cBhvr>
                                      <p:to>
                                        <p:strVal val="visible"/>
                                      </p:to>
                                    </p:set>
                                    <p:animEffect transition="in" filter="dissolve">
                                      <p:cBhvr>
                                        <p:cTn id="39" dur="500"/>
                                        <p:tgtEl>
                                          <p:spTgt spid="441358"/>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441359"/>
                                        </p:tgtEl>
                                        <p:attrNameLst>
                                          <p:attrName>style.visibility</p:attrName>
                                        </p:attrNameLst>
                                      </p:cBhvr>
                                      <p:to>
                                        <p:strVal val="visible"/>
                                      </p:to>
                                    </p:set>
                                    <p:animEffect transition="in" filter="dissolve">
                                      <p:cBhvr>
                                        <p:cTn id="43" dur="500"/>
                                        <p:tgtEl>
                                          <p:spTgt spid="44135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1360"/>
                                        </p:tgtEl>
                                        <p:attrNameLst>
                                          <p:attrName>style.visibility</p:attrName>
                                        </p:attrNameLst>
                                      </p:cBhvr>
                                      <p:to>
                                        <p:strVal val="visible"/>
                                      </p:to>
                                    </p:set>
                                    <p:animEffect transition="in" filter="dissolve">
                                      <p:cBhvr>
                                        <p:cTn id="48" dur="500"/>
                                        <p:tgtEl>
                                          <p:spTgt spid="441360"/>
                                        </p:tgtEl>
                                      </p:cBhvr>
                                    </p:animEffect>
                                  </p:childTnLst>
                                </p:cTn>
                              </p:par>
                            </p:childTnLst>
                          </p:cTn>
                        </p:par>
                        <p:par>
                          <p:cTn id="49" fill="hold" nodeType="afterGroup">
                            <p:stCondLst>
                              <p:cond delay="500"/>
                            </p:stCondLst>
                            <p:childTnLst>
                              <p:par>
                                <p:cTn id="50" presetID="9" presetClass="entr" presetSubtype="0" fill="hold" nodeType="afterEffect">
                                  <p:stCondLst>
                                    <p:cond delay="0"/>
                                  </p:stCondLst>
                                  <p:childTnLst>
                                    <p:set>
                                      <p:cBhvr>
                                        <p:cTn id="51" dur="1" fill="hold">
                                          <p:stCondLst>
                                            <p:cond delay="0"/>
                                          </p:stCondLst>
                                        </p:cTn>
                                        <p:tgtEl>
                                          <p:spTgt spid="441351"/>
                                        </p:tgtEl>
                                        <p:attrNameLst>
                                          <p:attrName>style.visibility</p:attrName>
                                        </p:attrNameLst>
                                      </p:cBhvr>
                                      <p:to>
                                        <p:strVal val="visible"/>
                                      </p:to>
                                    </p:set>
                                    <p:animEffect transition="in" filter="dissolve">
                                      <p:cBhvr>
                                        <p:cTn id="52" dur="500"/>
                                        <p:tgtEl>
                                          <p:spTgt spid="44135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nodeType="clickEffect">
                                  <p:stCondLst>
                                    <p:cond delay="0"/>
                                  </p:stCondLst>
                                  <p:childTnLst>
                                    <p:set>
                                      <p:cBhvr>
                                        <p:cTn id="56" dur="1" fill="hold">
                                          <p:stCondLst>
                                            <p:cond delay="0"/>
                                          </p:stCondLst>
                                        </p:cTn>
                                        <p:tgtEl>
                                          <p:spTgt spid="441367"/>
                                        </p:tgtEl>
                                        <p:attrNameLst>
                                          <p:attrName>style.visibility</p:attrName>
                                        </p:attrNameLst>
                                      </p:cBhvr>
                                      <p:to>
                                        <p:strVal val="visible"/>
                                      </p:to>
                                    </p:set>
                                    <p:anim calcmode="lin" valueType="num">
                                      <p:cBhvr>
                                        <p:cTn id="57" dur="500" fill="hold"/>
                                        <p:tgtEl>
                                          <p:spTgt spid="441367"/>
                                        </p:tgtEl>
                                        <p:attrNameLst>
                                          <p:attrName>ppt_w</p:attrName>
                                        </p:attrNameLst>
                                      </p:cBhvr>
                                      <p:tavLst>
                                        <p:tav tm="0">
                                          <p:val>
                                            <p:fltVal val="0"/>
                                          </p:val>
                                        </p:tav>
                                        <p:tav tm="100000">
                                          <p:val>
                                            <p:strVal val="#ppt_w"/>
                                          </p:val>
                                        </p:tav>
                                      </p:tavLst>
                                    </p:anim>
                                    <p:anim calcmode="lin" valueType="num">
                                      <p:cBhvr>
                                        <p:cTn id="58" dur="500" fill="hold"/>
                                        <p:tgtEl>
                                          <p:spTgt spid="441367"/>
                                        </p:tgtEl>
                                        <p:attrNameLst>
                                          <p:attrName>ppt_h</p:attrName>
                                        </p:attrNameLst>
                                      </p:cBhvr>
                                      <p:tavLst>
                                        <p:tav tm="0">
                                          <p:val>
                                            <p:fltVal val="0"/>
                                          </p:val>
                                        </p:tav>
                                        <p:tav tm="100000">
                                          <p:val>
                                            <p:strVal val="#ppt_h"/>
                                          </p:val>
                                        </p:tav>
                                      </p:tavLst>
                                    </p:anim>
                                    <p:anim calcmode="lin" valueType="num">
                                      <p:cBhvr>
                                        <p:cTn id="59" dur="500" fill="hold"/>
                                        <p:tgtEl>
                                          <p:spTgt spid="441367"/>
                                        </p:tgtEl>
                                        <p:attrNameLst>
                                          <p:attrName>ppt_x</p:attrName>
                                        </p:attrNameLst>
                                      </p:cBhvr>
                                      <p:tavLst>
                                        <p:tav tm="0">
                                          <p:val>
                                            <p:fltVal val="0.5"/>
                                          </p:val>
                                        </p:tav>
                                        <p:tav tm="100000">
                                          <p:val>
                                            <p:strVal val="#ppt_x"/>
                                          </p:val>
                                        </p:tav>
                                      </p:tavLst>
                                    </p:anim>
                                    <p:anim calcmode="lin" valueType="num">
                                      <p:cBhvr>
                                        <p:cTn id="60" dur="500" fill="hold"/>
                                        <p:tgtEl>
                                          <p:spTgt spid="4413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54" grpId="0" autoUpdateAnimBg="0"/>
      <p:bldP spid="441355" grpId="0" animBg="1"/>
      <p:bldP spid="441356" grpId="0" animBg="1"/>
      <p:bldP spid="441353" grpId="0" animBg="1" autoUpdateAnimBg="0"/>
      <p:bldP spid="441357" grpId="0" animBg="1"/>
      <p:bldP spid="441358" grpId="0" animBg="1"/>
      <p:bldP spid="441360" grpId="0" animBg="1"/>
      <p:bldP spid="44135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1026"/>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800">
                <a:latin typeface="Tahoma" pitchFamily="34" charset="0"/>
              </a:rPr>
              <a:t>7.25. El arranque de los motores asíncronos V: arranque por inserción de resistencias rotóricas</a:t>
            </a:r>
            <a:endParaRPr lang="es-ES_tradnl" altLang="es-ES" sz="4500" b="0">
              <a:latin typeface="Tahoma" pitchFamily="34" charset="0"/>
            </a:endParaRPr>
          </a:p>
        </p:txBody>
      </p:sp>
      <p:pic>
        <p:nvPicPr>
          <p:cNvPr id="454659"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51150"/>
            <a:ext cx="4845050" cy="2736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54660" name="Line 1028"/>
          <p:cNvSpPr>
            <a:spLocks noChangeShapeType="1"/>
          </p:cNvSpPr>
          <p:nvPr/>
        </p:nvSpPr>
        <p:spPr bwMode="auto">
          <a:xfrm>
            <a:off x="762000" y="5564188"/>
            <a:ext cx="5168900"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54661" name="Line 1029"/>
          <p:cNvSpPr>
            <a:spLocks noChangeShapeType="1"/>
          </p:cNvSpPr>
          <p:nvPr/>
        </p:nvSpPr>
        <p:spPr bwMode="auto">
          <a:xfrm rot="-5400000">
            <a:off x="-876300" y="3956050"/>
            <a:ext cx="3276600" cy="0"/>
          </a:xfrm>
          <a:prstGeom prst="line">
            <a:avLst/>
          </a:prstGeom>
          <a:noFill/>
          <a:ln w="444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454662" name="Group 1030"/>
          <p:cNvGrpSpPr>
            <a:grpSpLocks/>
          </p:cNvGrpSpPr>
          <p:nvPr/>
        </p:nvGrpSpPr>
        <p:grpSpPr bwMode="auto">
          <a:xfrm>
            <a:off x="1524000" y="2286000"/>
            <a:ext cx="3733800" cy="641350"/>
            <a:chOff x="1008" y="1468"/>
            <a:chExt cx="2352" cy="404"/>
          </a:xfrm>
        </p:grpSpPr>
        <p:sp>
          <p:nvSpPr>
            <p:cNvPr id="454663" name="AutoShape 1031"/>
            <p:cNvSpPr>
              <a:spLocks noChangeArrowheads="1"/>
            </p:cNvSpPr>
            <p:nvPr/>
          </p:nvSpPr>
          <p:spPr bwMode="auto">
            <a:xfrm>
              <a:off x="1008" y="1564"/>
              <a:ext cx="528" cy="183"/>
            </a:xfrm>
            <a:prstGeom prst="leftArrow">
              <a:avLst>
                <a:gd name="adj1" fmla="val 50000"/>
                <a:gd name="adj2" fmla="val 72131"/>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54664" name="Text Box 1032"/>
            <p:cNvSpPr txBox="1">
              <a:spLocks noChangeArrowheads="1"/>
            </p:cNvSpPr>
            <p:nvPr/>
          </p:nvSpPr>
          <p:spPr bwMode="auto">
            <a:xfrm>
              <a:off x="1536" y="1468"/>
              <a:ext cx="1824" cy="4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solidFill>
                    <a:schemeClr val="accent2"/>
                  </a:solidFill>
                  <a:effectLst>
                    <a:outerShdw blurRad="38100" dist="38100" dir="2700000" algn="tl">
                      <a:srgbClr val="000000"/>
                    </a:outerShdw>
                  </a:effectLst>
                </a:rPr>
                <a:t>Resistencia rotórica creciente</a:t>
              </a:r>
              <a:endParaRPr lang="es-ES_tradnl" altLang="es-ES" sz="3900" b="0" i="1">
                <a:effectLst>
                  <a:outerShdw blurRad="38100" dist="38100" dir="2700000" algn="tl">
                    <a:srgbClr val="000000"/>
                  </a:outerShdw>
                </a:effectLst>
                <a:latin typeface="Arial" charset="0"/>
              </a:endParaRPr>
            </a:p>
          </p:txBody>
        </p:sp>
      </p:grpSp>
      <p:sp>
        <p:nvSpPr>
          <p:cNvPr id="454665" name="Text Box 1033"/>
          <p:cNvSpPr txBox="1">
            <a:spLocks noChangeArrowheads="1"/>
          </p:cNvSpPr>
          <p:nvPr/>
        </p:nvSpPr>
        <p:spPr bwMode="auto">
          <a:xfrm>
            <a:off x="2971800" y="3841750"/>
            <a:ext cx="8382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accent2"/>
                </a:solidFill>
                <a:effectLst>
                  <a:outerShdw blurRad="38100" dist="38100" dir="2700000" algn="tl">
                    <a:srgbClr val="000000"/>
                  </a:outerShdw>
                </a:effectLst>
              </a:rPr>
              <a:t>R</a:t>
            </a:r>
            <a:r>
              <a:rPr lang="es-ES_tradnl" altLang="es-ES" sz="2000" baseline="-25000">
                <a:solidFill>
                  <a:schemeClr val="accent2"/>
                </a:solidFill>
                <a:effectLst>
                  <a:outerShdw blurRad="38100" dist="38100" dir="2700000" algn="tl">
                    <a:srgbClr val="000000"/>
                  </a:outerShdw>
                </a:effectLst>
              </a:rPr>
              <a:t>R</a:t>
            </a:r>
            <a:r>
              <a:rPr lang="es-ES_tradnl" altLang="es-ES" sz="2000">
                <a:solidFill>
                  <a:schemeClr val="accent2"/>
                </a:solidFill>
                <a:effectLst>
                  <a:outerShdw blurRad="38100" dist="38100" dir="2700000" algn="tl">
                    <a:srgbClr val="000000"/>
                  </a:outerShdw>
                </a:effectLst>
              </a:rPr>
              <a:t>’</a:t>
            </a:r>
            <a:r>
              <a:rPr lang="es-ES_tradnl" altLang="es-ES" sz="2000" baseline="-25000">
                <a:solidFill>
                  <a:schemeClr val="accent2"/>
                </a:solidFill>
                <a:effectLst>
                  <a:outerShdw blurRad="38100" dist="38100" dir="2700000" algn="tl">
                    <a:srgbClr val="000000"/>
                  </a:outerShdw>
                </a:effectLst>
              </a:rPr>
              <a:t>1</a:t>
            </a:r>
            <a:endParaRPr lang="es-ES_tradnl" altLang="es-ES" sz="1600" baseline="-25000">
              <a:solidFill>
                <a:schemeClr val="hlink"/>
              </a:solidFill>
              <a:effectLst>
                <a:outerShdw blurRad="38100" dist="38100" dir="2700000" algn="tl">
                  <a:srgbClr val="000000"/>
                </a:outerShdw>
              </a:effectLst>
            </a:endParaRPr>
          </a:p>
        </p:txBody>
      </p:sp>
      <p:sp>
        <p:nvSpPr>
          <p:cNvPr id="454666" name="Text Box 1034"/>
          <p:cNvSpPr txBox="1">
            <a:spLocks noChangeArrowheads="1"/>
          </p:cNvSpPr>
          <p:nvPr/>
        </p:nvSpPr>
        <p:spPr bwMode="auto">
          <a:xfrm>
            <a:off x="838200" y="2393950"/>
            <a:ext cx="838200"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Par</a:t>
            </a:r>
          </a:p>
        </p:txBody>
      </p:sp>
      <p:sp>
        <p:nvSpPr>
          <p:cNvPr id="454667" name="Text Box 1035"/>
          <p:cNvSpPr txBox="1">
            <a:spLocks noChangeArrowheads="1"/>
          </p:cNvSpPr>
          <p:nvPr/>
        </p:nvSpPr>
        <p:spPr bwMode="auto">
          <a:xfrm>
            <a:off x="5486400" y="5137150"/>
            <a:ext cx="381000"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S</a:t>
            </a:r>
          </a:p>
        </p:txBody>
      </p:sp>
      <p:sp>
        <p:nvSpPr>
          <p:cNvPr id="454668" name="Text Box 1036"/>
          <p:cNvSpPr txBox="1">
            <a:spLocks noChangeArrowheads="1"/>
          </p:cNvSpPr>
          <p:nvPr/>
        </p:nvSpPr>
        <p:spPr bwMode="auto">
          <a:xfrm>
            <a:off x="1905000" y="3460750"/>
            <a:ext cx="8382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66FF33"/>
                </a:solidFill>
                <a:effectLst>
                  <a:outerShdw blurRad="38100" dist="38100" dir="2700000" algn="tl">
                    <a:srgbClr val="000000"/>
                  </a:outerShdw>
                </a:effectLst>
              </a:rPr>
              <a:t>R</a:t>
            </a:r>
            <a:r>
              <a:rPr lang="es-ES_tradnl" altLang="es-ES" sz="2000" baseline="-25000">
                <a:solidFill>
                  <a:srgbClr val="66FF33"/>
                </a:solidFill>
                <a:effectLst>
                  <a:outerShdw blurRad="38100" dist="38100" dir="2700000" algn="tl">
                    <a:srgbClr val="000000"/>
                  </a:outerShdw>
                </a:effectLst>
              </a:rPr>
              <a:t>R</a:t>
            </a:r>
            <a:r>
              <a:rPr lang="es-ES_tradnl" altLang="es-ES" sz="2000">
                <a:solidFill>
                  <a:srgbClr val="66FF33"/>
                </a:solidFill>
                <a:effectLst>
                  <a:outerShdw blurRad="38100" dist="38100" dir="2700000" algn="tl">
                    <a:srgbClr val="000000"/>
                  </a:outerShdw>
                </a:effectLst>
              </a:rPr>
              <a:t>’</a:t>
            </a:r>
            <a:r>
              <a:rPr lang="es-ES_tradnl" altLang="es-ES" sz="2000" baseline="-25000">
                <a:solidFill>
                  <a:srgbClr val="66FF33"/>
                </a:solidFill>
                <a:effectLst>
                  <a:outerShdw blurRad="38100" dist="38100" dir="2700000" algn="tl">
                    <a:srgbClr val="000000"/>
                  </a:outerShdw>
                </a:effectLst>
              </a:rPr>
              <a:t>2</a:t>
            </a:r>
            <a:endParaRPr lang="es-ES_tradnl" altLang="es-ES" sz="1600" baseline="-25000">
              <a:solidFill>
                <a:schemeClr val="hlink"/>
              </a:solidFill>
              <a:effectLst>
                <a:outerShdw blurRad="38100" dist="38100" dir="2700000" algn="tl">
                  <a:srgbClr val="000000"/>
                </a:outerShdw>
              </a:effectLst>
            </a:endParaRPr>
          </a:p>
        </p:txBody>
      </p:sp>
      <p:sp>
        <p:nvSpPr>
          <p:cNvPr id="454669" name="Text Box 1037"/>
          <p:cNvSpPr txBox="1">
            <a:spLocks noChangeArrowheads="1"/>
          </p:cNvSpPr>
          <p:nvPr/>
        </p:nvSpPr>
        <p:spPr bwMode="auto">
          <a:xfrm>
            <a:off x="914400" y="3140075"/>
            <a:ext cx="8382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FF9933"/>
                </a:solidFill>
                <a:effectLst>
                  <a:outerShdw blurRad="38100" dist="38100" dir="2700000" algn="tl">
                    <a:srgbClr val="000000"/>
                  </a:outerShdw>
                </a:effectLst>
              </a:rPr>
              <a:t>R</a:t>
            </a:r>
            <a:r>
              <a:rPr lang="es-ES_tradnl" altLang="es-ES" sz="2000" baseline="-25000">
                <a:solidFill>
                  <a:srgbClr val="FF9933"/>
                </a:solidFill>
                <a:effectLst>
                  <a:outerShdw blurRad="38100" dist="38100" dir="2700000" algn="tl">
                    <a:srgbClr val="000000"/>
                  </a:outerShdw>
                </a:effectLst>
              </a:rPr>
              <a:t>R</a:t>
            </a:r>
            <a:r>
              <a:rPr lang="es-ES_tradnl" altLang="es-ES" sz="2000">
                <a:solidFill>
                  <a:srgbClr val="FF9933"/>
                </a:solidFill>
                <a:effectLst>
                  <a:outerShdw blurRad="38100" dist="38100" dir="2700000" algn="tl">
                    <a:srgbClr val="000000"/>
                  </a:outerShdw>
                </a:effectLst>
              </a:rPr>
              <a:t>’</a:t>
            </a:r>
            <a:r>
              <a:rPr lang="es-ES_tradnl" altLang="es-ES" sz="2000" baseline="-25000">
                <a:solidFill>
                  <a:srgbClr val="FF9933"/>
                </a:solidFill>
                <a:effectLst>
                  <a:outerShdw blurRad="38100" dist="38100" dir="2700000" algn="tl">
                    <a:srgbClr val="000000"/>
                  </a:outerShdw>
                </a:effectLst>
              </a:rPr>
              <a:t>3</a:t>
            </a:r>
            <a:endParaRPr lang="es-ES_tradnl" altLang="es-ES" sz="1600" baseline="-25000">
              <a:solidFill>
                <a:schemeClr val="hlink"/>
              </a:solidFill>
              <a:effectLst>
                <a:outerShdw blurRad="38100" dist="38100" dir="2700000" algn="tl">
                  <a:srgbClr val="000000"/>
                </a:outerShdw>
              </a:effectLst>
            </a:endParaRPr>
          </a:p>
        </p:txBody>
      </p:sp>
      <p:pic>
        <p:nvPicPr>
          <p:cNvPr id="454670" name="Picture 10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2971800"/>
            <a:ext cx="4845050" cy="2673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4671" name="Text Box 1039"/>
          <p:cNvSpPr txBox="1">
            <a:spLocks noChangeArrowheads="1"/>
          </p:cNvSpPr>
          <p:nvPr/>
        </p:nvSpPr>
        <p:spPr bwMode="auto">
          <a:xfrm>
            <a:off x="6248400" y="2590800"/>
            <a:ext cx="2286000" cy="2838450"/>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800">
                <a:effectLst>
                  <a:outerShdw blurRad="38100" dist="38100" dir="2700000" algn="tl">
                    <a:srgbClr val="000000"/>
                  </a:outerShdw>
                </a:effectLst>
              </a:rPr>
              <a:t>Para el arranque de  la máquina se introducen resistencias entre los anillos rozantes que se van eliminando conforme aumenta la velocidad de giro</a:t>
            </a:r>
            <a:endParaRPr lang="es-ES" altLang="es-ES" sz="1800">
              <a:effectLst>
                <a:outerShdw blurRad="38100" dist="38100" dir="2700000" algn="tl">
                  <a:srgbClr val="000000"/>
                </a:outerShdw>
              </a:effectLst>
            </a:endParaRPr>
          </a:p>
        </p:txBody>
      </p:sp>
      <p:sp>
        <p:nvSpPr>
          <p:cNvPr id="454672" name="Text Box 1040"/>
          <p:cNvSpPr txBox="1">
            <a:spLocks noChangeArrowheads="1"/>
          </p:cNvSpPr>
          <p:nvPr/>
        </p:nvSpPr>
        <p:spPr bwMode="auto">
          <a:xfrm>
            <a:off x="1295400" y="5867400"/>
            <a:ext cx="6477000" cy="66992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900">
                <a:effectLst>
                  <a:outerShdw blurRad="38100" dist="38100" dir="2700000" algn="tl">
                    <a:srgbClr val="000000"/>
                  </a:outerShdw>
                </a:effectLst>
              </a:rPr>
              <a:t>Sólo vale para los motores de rotor bobinado y anillos rozantes</a:t>
            </a:r>
            <a:endParaRPr lang="es-ES" altLang="es-ES" sz="18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4670"/>
                                        </p:tgtEl>
                                        <p:attrNameLst>
                                          <p:attrName>style.visibility</p:attrName>
                                        </p:attrNameLst>
                                      </p:cBhvr>
                                      <p:to>
                                        <p:strVal val="visible"/>
                                      </p:to>
                                    </p:set>
                                    <p:animEffect transition="in" filter="dissolve">
                                      <p:cBhvr>
                                        <p:cTn id="7" dur="500"/>
                                        <p:tgtEl>
                                          <p:spTgt spid="454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4672"/>
                                        </p:tgtEl>
                                        <p:attrNameLst>
                                          <p:attrName>style.visibility</p:attrName>
                                        </p:attrNameLst>
                                      </p:cBhvr>
                                      <p:to>
                                        <p:strVal val="visible"/>
                                      </p:to>
                                    </p:set>
                                    <p:animEffect transition="in" filter="dissolve">
                                      <p:cBhvr>
                                        <p:cTn id="12" dur="500"/>
                                        <p:tgtEl>
                                          <p:spTgt spid="454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7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252536"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r"/>
            <a:r>
              <a:rPr lang="es-ES_tradnl" altLang="es-ES" sz="3800" dirty="0">
                <a:latin typeface="Tahoma" pitchFamily="34" charset="0"/>
              </a:rPr>
              <a:t>7.25. El arranque de los motores asíncronos VI: arranque mediante </a:t>
            </a:r>
            <a:r>
              <a:rPr lang="es-ES_tradnl" altLang="es-ES" sz="3800" dirty="0" smtClean="0">
                <a:latin typeface="Tahoma" pitchFamily="34" charset="0"/>
              </a:rPr>
              <a:t>autotransformador</a:t>
            </a:r>
            <a:endParaRPr lang="es-ES_tradnl" altLang="es-ES" sz="4500" b="0" dirty="0">
              <a:latin typeface="Tahoma" pitchFamily="34" charset="0"/>
            </a:endParaRPr>
          </a:p>
        </p:txBody>
      </p:sp>
      <p:pic>
        <p:nvPicPr>
          <p:cNvPr id="455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19200"/>
            <a:ext cx="4095750" cy="547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55686" name="Text Box 6"/>
          <p:cNvSpPr txBox="1">
            <a:spLocks noChangeArrowheads="1"/>
          </p:cNvSpPr>
          <p:nvPr/>
        </p:nvSpPr>
        <p:spPr bwMode="auto">
          <a:xfrm>
            <a:off x="4400872" y="2271911"/>
            <a:ext cx="4419600" cy="915988"/>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800">
                <a:effectLst>
                  <a:outerShdw blurRad="38100" dist="38100" dir="2700000" algn="tl">
                    <a:srgbClr val="000000"/>
                  </a:outerShdw>
                </a:effectLst>
              </a:rPr>
              <a:t>Para el arranque de  la máquina se introduce un autotransformador reductor (rt&gt;1) </a:t>
            </a:r>
            <a:endParaRPr lang="es-ES" altLang="es-ES" sz="1800">
              <a:effectLst>
                <a:outerShdw blurRad="38100" dist="38100" dir="2700000" algn="tl">
                  <a:srgbClr val="000000"/>
                </a:outerShdw>
              </a:effectLst>
            </a:endParaRPr>
          </a:p>
        </p:txBody>
      </p:sp>
      <p:sp>
        <p:nvSpPr>
          <p:cNvPr id="455687" name="Text Box 7"/>
          <p:cNvSpPr txBox="1">
            <a:spLocks noChangeArrowheads="1"/>
          </p:cNvSpPr>
          <p:nvPr/>
        </p:nvSpPr>
        <p:spPr bwMode="auto">
          <a:xfrm>
            <a:off x="4400872" y="3390528"/>
            <a:ext cx="4419600" cy="58102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Inicialmente C1 y C2 están cerrados: el motor arranca con la tensión reducida</a:t>
            </a:r>
            <a:r>
              <a:rPr lang="es-ES_tradnl" altLang="es-ES" sz="1800">
                <a:effectLst>
                  <a:outerShdw blurRad="38100" dist="38100" dir="2700000" algn="tl">
                    <a:srgbClr val="000000"/>
                  </a:outerShdw>
                </a:effectLst>
              </a:rPr>
              <a:t> </a:t>
            </a:r>
            <a:endParaRPr lang="es-ES" altLang="es-ES" sz="1800">
              <a:effectLst>
                <a:outerShdw blurRad="38100" dist="38100" dir="2700000" algn="tl">
                  <a:srgbClr val="000000"/>
                </a:outerShdw>
              </a:effectLst>
            </a:endParaRPr>
          </a:p>
        </p:txBody>
      </p:sp>
      <p:sp>
        <p:nvSpPr>
          <p:cNvPr id="455688" name="Text Box 8"/>
          <p:cNvSpPr txBox="1">
            <a:spLocks noChangeArrowheads="1"/>
          </p:cNvSpPr>
          <p:nvPr/>
        </p:nvSpPr>
        <p:spPr bwMode="auto">
          <a:xfrm>
            <a:off x="4400872" y="4152528"/>
            <a:ext cx="4419600" cy="1323439"/>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En las proximidades de plena carga C2 se abre: el motor soporta una tensión ligeramente inferior a </a:t>
            </a:r>
            <a:r>
              <a:rPr lang="es-ES_tradnl" altLang="es-ES" sz="1600" dirty="0" smtClean="0">
                <a:effectLst>
                  <a:outerShdw blurRad="38100" dist="38100" dir="2700000" algn="tl">
                    <a:srgbClr val="000000"/>
                  </a:outerShdw>
                </a:effectLst>
              </a:rPr>
              <a:t>la de </a:t>
            </a:r>
            <a:r>
              <a:rPr lang="es-ES_tradnl" altLang="es-ES" sz="1600" dirty="0">
                <a:effectLst>
                  <a:outerShdw blurRad="38100" dist="38100" dir="2700000" algn="tl">
                    <a:srgbClr val="000000"/>
                  </a:outerShdw>
                </a:effectLst>
              </a:rPr>
              <a:t>red debido a las caídas de tensión en el devanado del </a:t>
            </a:r>
            <a:r>
              <a:rPr lang="es-ES_tradnl" altLang="es-ES" sz="1600" dirty="0" err="1" smtClean="0">
                <a:effectLst>
                  <a:outerShdw blurRad="38100" dist="38100" dir="2700000" algn="tl">
                    <a:srgbClr val="000000"/>
                  </a:outerShdw>
                </a:effectLst>
              </a:rPr>
              <a:t>autotrafo</a:t>
            </a:r>
            <a:endParaRPr lang="es-ES" altLang="es-ES" sz="1800" dirty="0">
              <a:effectLst>
                <a:outerShdw blurRad="38100" dist="38100" dir="2700000" algn="tl">
                  <a:srgbClr val="000000"/>
                </a:outerShdw>
              </a:effectLst>
            </a:endParaRPr>
          </a:p>
        </p:txBody>
      </p:sp>
      <p:sp>
        <p:nvSpPr>
          <p:cNvPr id="455689" name="Text Box 9"/>
          <p:cNvSpPr txBox="1">
            <a:spLocks noChangeArrowheads="1"/>
          </p:cNvSpPr>
          <p:nvPr/>
        </p:nvSpPr>
        <p:spPr bwMode="auto">
          <a:xfrm>
            <a:off x="4400872" y="5728295"/>
            <a:ext cx="4419600" cy="581025"/>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Se cierra C3: el motor soporta toda la tensión de la red</a:t>
            </a:r>
            <a:r>
              <a:rPr lang="es-ES_tradnl" altLang="es-ES" sz="1800" dirty="0">
                <a:effectLst>
                  <a:outerShdw blurRad="38100" dist="38100" dir="2700000" algn="tl">
                    <a:srgbClr val="000000"/>
                  </a:outerShdw>
                </a:effectLst>
              </a:rPr>
              <a:t> </a:t>
            </a:r>
            <a:endParaRPr lang="es-ES" altLang="es-ES" sz="1800" dirty="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5687"/>
                                        </p:tgtEl>
                                        <p:attrNameLst>
                                          <p:attrName>style.visibility</p:attrName>
                                        </p:attrNameLst>
                                      </p:cBhvr>
                                      <p:to>
                                        <p:strVal val="visible"/>
                                      </p:to>
                                    </p:set>
                                    <p:anim calcmode="lin" valueType="num">
                                      <p:cBhvr>
                                        <p:cTn id="7" dur="500" fill="hold"/>
                                        <p:tgtEl>
                                          <p:spTgt spid="455687"/>
                                        </p:tgtEl>
                                        <p:attrNameLst>
                                          <p:attrName>ppt_w</p:attrName>
                                        </p:attrNameLst>
                                      </p:cBhvr>
                                      <p:tavLst>
                                        <p:tav tm="0">
                                          <p:val>
                                            <p:fltVal val="0"/>
                                          </p:val>
                                        </p:tav>
                                        <p:tav tm="100000">
                                          <p:val>
                                            <p:strVal val="#ppt_w"/>
                                          </p:val>
                                        </p:tav>
                                      </p:tavLst>
                                    </p:anim>
                                    <p:anim calcmode="lin" valueType="num">
                                      <p:cBhvr>
                                        <p:cTn id="8" dur="500" fill="hold"/>
                                        <p:tgtEl>
                                          <p:spTgt spid="455687"/>
                                        </p:tgtEl>
                                        <p:attrNameLst>
                                          <p:attrName>ppt_h</p:attrName>
                                        </p:attrNameLst>
                                      </p:cBhvr>
                                      <p:tavLst>
                                        <p:tav tm="0">
                                          <p:val>
                                            <p:fltVal val="0"/>
                                          </p:val>
                                        </p:tav>
                                        <p:tav tm="100000">
                                          <p:val>
                                            <p:strVal val="#ppt_h"/>
                                          </p:val>
                                        </p:tav>
                                      </p:tavLst>
                                    </p:anim>
                                    <p:anim calcmode="lin" valueType="num">
                                      <p:cBhvr>
                                        <p:cTn id="9" dur="500" fill="hold"/>
                                        <p:tgtEl>
                                          <p:spTgt spid="455687"/>
                                        </p:tgtEl>
                                        <p:attrNameLst>
                                          <p:attrName>ppt_x</p:attrName>
                                        </p:attrNameLst>
                                      </p:cBhvr>
                                      <p:tavLst>
                                        <p:tav tm="0">
                                          <p:val>
                                            <p:fltVal val="0.5"/>
                                          </p:val>
                                        </p:tav>
                                        <p:tav tm="100000">
                                          <p:val>
                                            <p:strVal val="#ppt_x"/>
                                          </p:val>
                                        </p:tav>
                                      </p:tavLst>
                                    </p:anim>
                                    <p:anim calcmode="lin" valueType="num">
                                      <p:cBhvr>
                                        <p:cTn id="10" dur="500" fill="hold"/>
                                        <p:tgtEl>
                                          <p:spTgt spid="4556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5688"/>
                                        </p:tgtEl>
                                        <p:attrNameLst>
                                          <p:attrName>style.visibility</p:attrName>
                                        </p:attrNameLst>
                                      </p:cBhvr>
                                      <p:to>
                                        <p:strVal val="visible"/>
                                      </p:to>
                                    </p:set>
                                    <p:anim calcmode="lin" valueType="num">
                                      <p:cBhvr>
                                        <p:cTn id="15" dur="500" fill="hold"/>
                                        <p:tgtEl>
                                          <p:spTgt spid="455688"/>
                                        </p:tgtEl>
                                        <p:attrNameLst>
                                          <p:attrName>ppt_w</p:attrName>
                                        </p:attrNameLst>
                                      </p:cBhvr>
                                      <p:tavLst>
                                        <p:tav tm="0">
                                          <p:val>
                                            <p:fltVal val="0"/>
                                          </p:val>
                                        </p:tav>
                                        <p:tav tm="100000">
                                          <p:val>
                                            <p:strVal val="#ppt_w"/>
                                          </p:val>
                                        </p:tav>
                                      </p:tavLst>
                                    </p:anim>
                                    <p:anim calcmode="lin" valueType="num">
                                      <p:cBhvr>
                                        <p:cTn id="16" dur="500" fill="hold"/>
                                        <p:tgtEl>
                                          <p:spTgt spid="455688"/>
                                        </p:tgtEl>
                                        <p:attrNameLst>
                                          <p:attrName>ppt_h</p:attrName>
                                        </p:attrNameLst>
                                      </p:cBhvr>
                                      <p:tavLst>
                                        <p:tav tm="0">
                                          <p:val>
                                            <p:fltVal val="0"/>
                                          </p:val>
                                        </p:tav>
                                        <p:tav tm="100000">
                                          <p:val>
                                            <p:strVal val="#ppt_h"/>
                                          </p:val>
                                        </p:tav>
                                      </p:tavLst>
                                    </p:anim>
                                    <p:anim calcmode="lin" valueType="num">
                                      <p:cBhvr>
                                        <p:cTn id="17" dur="500" fill="hold"/>
                                        <p:tgtEl>
                                          <p:spTgt spid="455688"/>
                                        </p:tgtEl>
                                        <p:attrNameLst>
                                          <p:attrName>ppt_x</p:attrName>
                                        </p:attrNameLst>
                                      </p:cBhvr>
                                      <p:tavLst>
                                        <p:tav tm="0">
                                          <p:val>
                                            <p:fltVal val="0.5"/>
                                          </p:val>
                                        </p:tav>
                                        <p:tav tm="100000">
                                          <p:val>
                                            <p:strVal val="#ppt_x"/>
                                          </p:val>
                                        </p:tav>
                                      </p:tavLst>
                                    </p:anim>
                                    <p:anim calcmode="lin" valueType="num">
                                      <p:cBhvr>
                                        <p:cTn id="18" dur="500" fill="hold"/>
                                        <p:tgtEl>
                                          <p:spTgt spid="45568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5689"/>
                                        </p:tgtEl>
                                        <p:attrNameLst>
                                          <p:attrName>style.visibility</p:attrName>
                                        </p:attrNameLst>
                                      </p:cBhvr>
                                      <p:to>
                                        <p:strVal val="visible"/>
                                      </p:to>
                                    </p:set>
                                    <p:anim calcmode="lin" valueType="num">
                                      <p:cBhvr>
                                        <p:cTn id="23" dur="500" fill="hold"/>
                                        <p:tgtEl>
                                          <p:spTgt spid="455689"/>
                                        </p:tgtEl>
                                        <p:attrNameLst>
                                          <p:attrName>ppt_w</p:attrName>
                                        </p:attrNameLst>
                                      </p:cBhvr>
                                      <p:tavLst>
                                        <p:tav tm="0">
                                          <p:val>
                                            <p:fltVal val="0"/>
                                          </p:val>
                                        </p:tav>
                                        <p:tav tm="100000">
                                          <p:val>
                                            <p:strVal val="#ppt_w"/>
                                          </p:val>
                                        </p:tav>
                                      </p:tavLst>
                                    </p:anim>
                                    <p:anim calcmode="lin" valueType="num">
                                      <p:cBhvr>
                                        <p:cTn id="24" dur="500" fill="hold"/>
                                        <p:tgtEl>
                                          <p:spTgt spid="455689"/>
                                        </p:tgtEl>
                                        <p:attrNameLst>
                                          <p:attrName>ppt_h</p:attrName>
                                        </p:attrNameLst>
                                      </p:cBhvr>
                                      <p:tavLst>
                                        <p:tav tm="0">
                                          <p:val>
                                            <p:fltVal val="0"/>
                                          </p:val>
                                        </p:tav>
                                        <p:tav tm="100000">
                                          <p:val>
                                            <p:strVal val="#ppt_h"/>
                                          </p:val>
                                        </p:tav>
                                      </p:tavLst>
                                    </p:anim>
                                    <p:anim calcmode="lin" valueType="num">
                                      <p:cBhvr>
                                        <p:cTn id="25" dur="500" fill="hold"/>
                                        <p:tgtEl>
                                          <p:spTgt spid="455689"/>
                                        </p:tgtEl>
                                        <p:attrNameLst>
                                          <p:attrName>ppt_x</p:attrName>
                                        </p:attrNameLst>
                                      </p:cBhvr>
                                      <p:tavLst>
                                        <p:tav tm="0">
                                          <p:val>
                                            <p:fltVal val="0.5"/>
                                          </p:val>
                                        </p:tav>
                                        <p:tav tm="100000">
                                          <p:val>
                                            <p:strVal val="#ppt_x"/>
                                          </p:val>
                                        </p:tav>
                                      </p:tavLst>
                                    </p:anim>
                                    <p:anim calcmode="lin" valueType="num">
                                      <p:cBhvr>
                                        <p:cTn id="26" dur="500" fill="hold"/>
                                        <p:tgtEl>
                                          <p:spTgt spid="45568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7" grpId="0" animBg="1" autoUpdateAnimBg="0"/>
      <p:bldP spid="455688" grpId="0" animBg="1" autoUpdateAnimBg="0"/>
      <p:bldP spid="455689"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1639888"/>
            <a:ext cx="3619500" cy="4837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56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2632075" cy="4845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56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75" y="1625600"/>
            <a:ext cx="2632075" cy="4845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56709" name="Rectangle 5"/>
          <p:cNvSpPr>
            <a:spLocks noChangeArrowheads="1"/>
          </p:cNvSpPr>
          <p:nvPr/>
        </p:nvSpPr>
        <p:spPr bwMode="auto">
          <a:xfrm>
            <a:off x="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Fases del arranque con autotransformador</a:t>
            </a:r>
            <a:endParaRPr lang="es-ES_tradnl" altLang="es-ES" sz="4500" b="0">
              <a:latin typeface="Tahoma" pitchFamily="34" charset="0"/>
            </a:endParaRPr>
          </a:p>
        </p:txBody>
      </p:sp>
      <p:sp>
        <p:nvSpPr>
          <p:cNvPr id="456712" name="WordArt 8"/>
          <p:cNvSpPr>
            <a:spLocks noChangeArrowheads="1" noChangeShapeType="1" noTextEdit="1"/>
          </p:cNvSpPr>
          <p:nvPr/>
        </p:nvSpPr>
        <p:spPr bwMode="auto">
          <a:xfrm>
            <a:off x="609600" y="2743200"/>
            <a:ext cx="266700" cy="563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1</a:t>
            </a:r>
          </a:p>
        </p:txBody>
      </p:sp>
      <p:sp>
        <p:nvSpPr>
          <p:cNvPr id="456713" name="WordArt 9"/>
          <p:cNvSpPr>
            <a:spLocks noChangeArrowheads="1" noChangeShapeType="1" noTextEdit="1"/>
          </p:cNvSpPr>
          <p:nvPr/>
        </p:nvSpPr>
        <p:spPr bwMode="auto">
          <a:xfrm>
            <a:off x="3352800" y="2743200"/>
            <a:ext cx="266700" cy="563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2</a:t>
            </a:r>
          </a:p>
        </p:txBody>
      </p:sp>
      <p:sp>
        <p:nvSpPr>
          <p:cNvPr id="456714" name="WordArt 10"/>
          <p:cNvSpPr>
            <a:spLocks noChangeArrowheads="1" noChangeShapeType="1" noTextEdit="1"/>
          </p:cNvSpPr>
          <p:nvPr/>
        </p:nvSpPr>
        <p:spPr bwMode="auto">
          <a:xfrm>
            <a:off x="6019800" y="2743200"/>
            <a:ext cx="266700" cy="563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200" kern="10" spc="640">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3</a:t>
            </a:r>
          </a:p>
        </p:txBody>
      </p:sp>
      <p:grpSp>
        <p:nvGrpSpPr>
          <p:cNvPr id="456717" name="Group 13"/>
          <p:cNvGrpSpPr>
            <a:grpSpLocks/>
          </p:cNvGrpSpPr>
          <p:nvPr/>
        </p:nvGrpSpPr>
        <p:grpSpPr bwMode="auto">
          <a:xfrm>
            <a:off x="2543175" y="3657600"/>
            <a:ext cx="1343025" cy="838200"/>
            <a:chOff x="1602" y="2304"/>
            <a:chExt cx="846" cy="528"/>
          </a:xfrm>
        </p:grpSpPr>
        <p:sp>
          <p:nvSpPr>
            <p:cNvPr id="456715" name="Line 11"/>
            <p:cNvSpPr>
              <a:spLocks noChangeShapeType="1"/>
            </p:cNvSpPr>
            <p:nvPr/>
          </p:nvSpPr>
          <p:spPr bwMode="auto">
            <a:xfrm rot="10800000">
              <a:off x="2352" y="2304"/>
              <a:ext cx="0" cy="52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56716" name="Text Box 12"/>
            <p:cNvSpPr txBox="1">
              <a:spLocks noChangeArrowheads="1"/>
            </p:cNvSpPr>
            <p:nvPr/>
          </p:nvSpPr>
          <p:spPr bwMode="auto">
            <a:xfrm>
              <a:off x="1602" y="2304"/>
              <a:ext cx="846" cy="5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Ligera caída de tensión</a:t>
              </a: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6712"/>
                                        </p:tgtEl>
                                        <p:attrNameLst>
                                          <p:attrName>style.visibility</p:attrName>
                                        </p:attrNameLst>
                                      </p:cBhvr>
                                      <p:to>
                                        <p:strVal val="visible"/>
                                      </p:to>
                                    </p:set>
                                    <p:anim calcmode="lin" valueType="num">
                                      <p:cBhvr>
                                        <p:cTn id="7" dur="1000" fill="hold"/>
                                        <p:tgtEl>
                                          <p:spTgt spid="456712"/>
                                        </p:tgtEl>
                                        <p:attrNameLst>
                                          <p:attrName>ppt_w</p:attrName>
                                        </p:attrNameLst>
                                      </p:cBhvr>
                                      <p:tavLst>
                                        <p:tav tm="0">
                                          <p:val>
                                            <p:fltVal val="0"/>
                                          </p:val>
                                        </p:tav>
                                        <p:tav tm="100000">
                                          <p:val>
                                            <p:strVal val="#ppt_w"/>
                                          </p:val>
                                        </p:tav>
                                      </p:tavLst>
                                    </p:anim>
                                    <p:anim calcmode="lin" valueType="num">
                                      <p:cBhvr>
                                        <p:cTn id="8" dur="1000" fill="hold"/>
                                        <p:tgtEl>
                                          <p:spTgt spid="456712"/>
                                        </p:tgtEl>
                                        <p:attrNameLst>
                                          <p:attrName>ppt_h</p:attrName>
                                        </p:attrNameLst>
                                      </p:cBhvr>
                                      <p:tavLst>
                                        <p:tav tm="0">
                                          <p:val>
                                            <p:fltVal val="0"/>
                                          </p:val>
                                        </p:tav>
                                        <p:tav tm="100000">
                                          <p:val>
                                            <p:strVal val="#ppt_h"/>
                                          </p:val>
                                        </p:tav>
                                      </p:tavLst>
                                    </p:anim>
                                    <p:anim calcmode="lin" valueType="num">
                                      <p:cBhvr>
                                        <p:cTn id="9" dur="1000" fill="hold"/>
                                        <p:tgtEl>
                                          <p:spTgt spid="4567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67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6713"/>
                                        </p:tgtEl>
                                        <p:attrNameLst>
                                          <p:attrName>style.visibility</p:attrName>
                                        </p:attrNameLst>
                                      </p:cBhvr>
                                      <p:to>
                                        <p:strVal val="visible"/>
                                      </p:to>
                                    </p:set>
                                    <p:anim calcmode="lin" valueType="num">
                                      <p:cBhvr>
                                        <p:cTn id="15" dur="1000" fill="hold"/>
                                        <p:tgtEl>
                                          <p:spTgt spid="456713"/>
                                        </p:tgtEl>
                                        <p:attrNameLst>
                                          <p:attrName>ppt_w</p:attrName>
                                        </p:attrNameLst>
                                      </p:cBhvr>
                                      <p:tavLst>
                                        <p:tav tm="0">
                                          <p:val>
                                            <p:fltVal val="0"/>
                                          </p:val>
                                        </p:tav>
                                        <p:tav tm="100000">
                                          <p:val>
                                            <p:strVal val="#ppt_w"/>
                                          </p:val>
                                        </p:tav>
                                      </p:tavLst>
                                    </p:anim>
                                    <p:anim calcmode="lin" valueType="num">
                                      <p:cBhvr>
                                        <p:cTn id="16" dur="1000" fill="hold"/>
                                        <p:tgtEl>
                                          <p:spTgt spid="456713"/>
                                        </p:tgtEl>
                                        <p:attrNameLst>
                                          <p:attrName>ppt_h</p:attrName>
                                        </p:attrNameLst>
                                      </p:cBhvr>
                                      <p:tavLst>
                                        <p:tav tm="0">
                                          <p:val>
                                            <p:fltVal val="0"/>
                                          </p:val>
                                        </p:tav>
                                        <p:tav tm="100000">
                                          <p:val>
                                            <p:strVal val="#ppt_h"/>
                                          </p:val>
                                        </p:tav>
                                      </p:tavLst>
                                    </p:anim>
                                    <p:anim calcmode="lin" valueType="num">
                                      <p:cBhvr>
                                        <p:cTn id="17" dur="1000" fill="hold"/>
                                        <p:tgtEl>
                                          <p:spTgt spid="45671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6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56717"/>
                                        </p:tgtEl>
                                        <p:attrNameLst>
                                          <p:attrName>style.visibility</p:attrName>
                                        </p:attrNameLst>
                                      </p:cBhvr>
                                      <p:to>
                                        <p:strVal val="visible"/>
                                      </p:to>
                                    </p:set>
                                    <p:anim calcmode="lin" valueType="num">
                                      <p:cBhvr>
                                        <p:cTn id="23" dur="500" fill="hold"/>
                                        <p:tgtEl>
                                          <p:spTgt spid="456717"/>
                                        </p:tgtEl>
                                        <p:attrNameLst>
                                          <p:attrName>ppt_w</p:attrName>
                                        </p:attrNameLst>
                                      </p:cBhvr>
                                      <p:tavLst>
                                        <p:tav tm="0">
                                          <p:val>
                                            <p:fltVal val="0"/>
                                          </p:val>
                                        </p:tav>
                                        <p:tav tm="100000">
                                          <p:val>
                                            <p:strVal val="#ppt_w"/>
                                          </p:val>
                                        </p:tav>
                                      </p:tavLst>
                                    </p:anim>
                                    <p:anim calcmode="lin" valueType="num">
                                      <p:cBhvr>
                                        <p:cTn id="24" dur="500" fill="hold"/>
                                        <p:tgtEl>
                                          <p:spTgt spid="456717"/>
                                        </p:tgtEl>
                                        <p:attrNameLst>
                                          <p:attrName>ppt_h</p:attrName>
                                        </p:attrNameLst>
                                      </p:cBhvr>
                                      <p:tavLst>
                                        <p:tav tm="0">
                                          <p:val>
                                            <p:fltVal val="0"/>
                                          </p:val>
                                        </p:tav>
                                        <p:tav tm="100000">
                                          <p:val>
                                            <p:strVal val="#ppt_h"/>
                                          </p:val>
                                        </p:tav>
                                      </p:tavLst>
                                    </p:anim>
                                    <p:anim calcmode="lin" valueType="num">
                                      <p:cBhvr>
                                        <p:cTn id="25" dur="500" fill="hold"/>
                                        <p:tgtEl>
                                          <p:spTgt spid="456717"/>
                                        </p:tgtEl>
                                        <p:attrNameLst>
                                          <p:attrName>ppt_x</p:attrName>
                                        </p:attrNameLst>
                                      </p:cBhvr>
                                      <p:tavLst>
                                        <p:tav tm="0">
                                          <p:val>
                                            <p:fltVal val="0.5"/>
                                          </p:val>
                                        </p:tav>
                                        <p:tav tm="100000">
                                          <p:val>
                                            <p:strVal val="#ppt_x"/>
                                          </p:val>
                                        </p:tav>
                                      </p:tavLst>
                                    </p:anim>
                                    <p:anim calcmode="lin" valueType="num">
                                      <p:cBhvr>
                                        <p:cTn id="26" dur="500" fill="hold"/>
                                        <p:tgtEl>
                                          <p:spTgt spid="45671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56714"/>
                                        </p:tgtEl>
                                        <p:attrNameLst>
                                          <p:attrName>style.visibility</p:attrName>
                                        </p:attrNameLst>
                                      </p:cBhvr>
                                      <p:to>
                                        <p:strVal val="visible"/>
                                      </p:to>
                                    </p:set>
                                    <p:anim calcmode="lin" valueType="num">
                                      <p:cBhvr>
                                        <p:cTn id="31" dur="1000" fill="hold"/>
                                        <p:tgtEl>
                                          <p:spTgt spid="456714"/>
                                        </p:tgtEl>
                                        <p:attrNameLst>
                                          <p:attrName>ppt_w</p:attrName>
                                        </p:attrNameLst>
                                      </p:cBhvr>
                                      <p:tavLst>
                                        <p:tav tm="0">
                                          <p:val>
                                            <p:fltVal val="0"/>
                                          </p:val>
                                        </p:tav>
                                        <p:tav tm="100000">
                                          <p:val>
                                            <p:strVal val="#ppt_w"/>
                                          </p:val>
                                        </p:tav>
                                      </p:tavLst>
                                    </p:anim>
                                    <p:anim calcmode="lin" valueType="num">
                                      <p:cBhvr>
                                        <p:cTn id="32" dur="1000" fill="hold"/>
                                        <p:tgtEl>
                                          <p:spTgt spid="456714"/>
                                        </p:tgtEl>
                                        <p:attrNameLst>
                                          <p:attrName>ppt_h</p:attrName>
                                        </p:attrNameLst>
                                      </p:cBhvr>
                                      <p:tavLst>
                                        <p:tav tm="0">
                                          <p:val>
                                            <p:fltVal val="0"/>
                                          </p:val>
                                        </p:tav>
                                        <p:tav tm="100000">
                                          <p:val>
                                            <p:strVal val="#ppt_h"/>
                                          </p:val>
                                        </p:tav>
                                      </p:tavLst>
                                    </p:anim>
                                    <p:anim calcmode="lin" valueType="num">
                                      <p:cBhvr>
                                        <p:cTn id="33" dur="1000" fill="hold"/>
                                        <p:tgtEl>
                                          <p:spTgt spid="45671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567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12" grpId="0" animBg="1"/>
      <p:bldP spid="456713" grpId="0" animBg="1"/>
      <p:bldP spid="4567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800">
                <a:latin typeface="Tahoma" pitchFamily="34" charset="0"/>
              </a:rPr>
              <a:t>7.25. El arranque de los motores asíncronos VII: arranque estrella - triángulo</a:t>
            </a:r>
            <a:endParaRPr lang="es-ES_tradnl" altLang="es-ES" sz="4500" b="0">
              <a:latin typeface="Tahoma" pitchFamily="34" charset="0"/>
            </a:endParaRPr>
          </a:p>
        </p:txBody>
      </p:sp>
      <p:grpSp>
        <p:nvGrpSpPr>
          <p:cNvPr id="457747" name="Group 19"/>
          <p:cNvGrpSpPr>
            <a:grpSpLocks/>
          </p:cNvGrpSpPr>
          <p:nvPr/>
        </p:nvGrpSpPr>
        <p:grpSpPr bwMode="auto">
          <a:xfrm>
            <a:off x="228600" y="2095500"/>
            <a:ext cx="4268788" cy="2552700"/>
            <a:chOff x="144" y="1320"/>
            <a:chExt cx="2689" cy="1608"/>
          </a:xfrm>
        </p:grpSpPr>
        <p:pic>
          <p:nvPicPr>
            <p:cNvPr id="4577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320"/>
              <a:ext cx="2689" cy="12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57733" name="Text Box 5"/>
            <p:cNvSpPr txBox="1">
              <a:spLocks noChangeArrowheads="1"/>
            </p:cNvSpPr>
            <p:nvPr/>
          </p:nvSpPr>
          <p:spPr bwMode="auto">
            <a:xfrm>
              <a:off x="816" y="1880"/>
              <a:ext cx="1008" cy="520"/>
            </a:xfrm>
            <a:prstGeom prst="rect">
              <a:avLst/>
            </a:prstGeom>
            <a:gradFill rotWithShape="0">
              <a:gsLst>
                <a:gs pos="0">
                  <a:srgbClr val="CC0099">
                    <a:gamma/>
                    <a:shade val="46275"/>
                    <a:invGamma/>
                  </a:srgbClr>
                </a:gs>
                <a:gs pos="100000">
                  <a:srgbClr val="CC0099"/>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Se desprecia la rama en paralelo</a:t>
              </a:r>
            </a:p>
          </p:txBody>
        </p:sp>
        <p:sp>
          <p:nvSpPr>
            <p:cNvPr id="457734" name="Text Box 6"/>
            <p:cNvSpPr txBox="1">
              <a:spLocks noChangeArrowheads="1"/>
            </p:cNvSpPr>
            <p:nvPr/>
          </p:nvSpPr>
          <p:spPr bwMode="auto">
            <a:xfrm>
              <a:off x="1919" y="1981"/>
              <a:ext cx="480"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S=1</a:t>
              </a:r>
              <a:endParaRPr lang="es-ES_tradnl" altLang="es-ES" sz="1600">
                <a:effectLst>
                  <a:outerShdw blurRad="38100" dist="38100" dir="2700000" algn="tl">
                    <a:srgbClr val="000000"/>
                  </a:outerShdw>
                </a:effectLst>
              </a:endParaRPr>
            </a:p>
          </p:txBody>
        </p:sp>
        <p:sp>
          <p:nvSpPr>
            <p:cNvPr id="457735" name="AutoShape 7"/>
            <p:cNvSpPr>
              <a:spLocks noChangeArrowheads="1"/>
            </p:cNvSpPr>
            <p:nvPr/>
          </p:nvSpPr>
          <p:spPr bwMode="auto">
            <a:xfrm>
              <a:off x="2407" y="1997"/>
              <a:ext cx="384" cy="252"/>
            </a:xfrm>
            <a:prstGeom prst="rightArrow">
              <a:avLst>
                <a:gd name="adj1" fmla="val 50000"/>
                <a:gd name="adj2" fmla="val 38095"/>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57737" name="Text Box 9"/>
            <p:cNvSpPr txBox="1">
              <a:spLocks noChangeArrowheads="1"/>
            </p:cNvSpPr>
            <p:nvPr/>
          </p:nvSpPr>
          <p:spPr bwMode="auto">
            <a:xfrm>
              <a:off x="239" y="2544"/>
              <a:ext cx="2496" cy="38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700">
                  <a:effectLst>
                    <a:outerShdw blurRad="38100" dist="38100" dir="2700000" algn="tl">
                      <a:srgbClr val="000000"/>
                    </a:outerShdw>
                  </a:effectLst>
                </a:rPr>
                <a:t>Circuito equivalente del motor durante el arranque</a:t>
              </a:r>
              <a:endParaRPr lang="es-ES_tradnl" altLang="es-ES" sz="1600">
                <a:effectLst>
                  <a:outerShdw blurRad="38100" dist="38100" dir="2700000" algn="tl">
                    <a:srgbClr val="000000"/>
                  </a:outerShdw>
                </a:effectLst>
              </a:endParaRPr>
            </a:p>
          </p:txBody>
        </p:sp>
      </p:grpSp>
      <p:pic>
        <p:nvPicPr>
          <p:cNvPr id="45774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97100"/>
            <a:ext cx="1965325" cy="18415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5774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1838" y="2667000"/>
            <a:ext cx="1909762" cy="1030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57744" name="AutoShape 16"/>
          <p:cNvSpPr>
            <a:spLocks noChangeArrowheads="1"/>
          </p:cNvSpPr>
          <p:nvPr/>
        </p:nvSpPr>
        <p:spPr bwMode="auto">
          <a:xfrm>
            <a:off x="4343400" y="4038600"/>
            <a:ext cx="876672" cy="520700"/>
          </a:xfrm>
          <a:prstGeom prst="curvedUpArrow">
            <a:avLst>
              <a:gd name="adj1" fmla="val 36667"/>
              <a:gd name="adj2" fmla="val 73333"/>
              <a:gd name="adj3" fmla="val 33333"/>
            </a:avLst>
          </a:prstGeom>
          <a:solidFill>
            <a:schemeClr val="tx1"/>
          </a:solidFill>
          <a:ln w="9525">
            <a:solidFill>
              <a:schemeClr val="bg2"/>
            </a:solidFill>
            <a:miter lim="800000"/>
            <a:headEnd/>
            <a:tailEnd/>
          </a:ln>
          <a:effectLst>
            <a:outerShdw dist="35921" dir="2700000" algn="ctr" rotWithShape="0">
              <a:schemeClr val="bg2"/>
            </a:outerShdw>
          </a:effectLst>
        </p:spPr>
        <p:txBody>
          <a:bodyPr wrap="square" anchor="ctr">
            <a:spAutoFit/>
          </a:bodyPr>
          <a:lstStyle/>
          <a:p>
            <a:endParaRPr lang="es-ES"/>
          </a:p>
        </p:txBody>
      </p:sp>
      <p:sp>
        <p:nvSpPr>
          <p:cNvPr id="457745" name="Text Box 17"/>
          <p:cNvSpPr txBox="1">
            <a:spLocks noChangeArrowheads="1"/>
          </p:cNvSpPr>
          <p:nvPr/>
        </p:nvSpPr>
        <p:spPr bwMode="auto">
          <a:xfrm>
            <a:off x="457200" y="4876800"/>
            <a:ext cx="8305800" cy="915988"/>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El arranque estrella - triángulo consiste en conectar los devanados del motor en estrella para arrancar la máquina conmutando a conexión en triángulo una vez que la máquina ha elevado su velocidad </a:t>
            </a:r>
            <a:endParaRPr lang="es-ES" altLang="es-ES" sz="1800">
              <a:effectLst>
                <a:outerShdw blurRad="38100" dist="38100" dir="2700000" algn="tl">
                  <a:srgbClr val="000000"/>
                </a:outerShdw>
              </a:effectLst>
            </a:endParaRPr>
          </a:p>
        </p:txBody>
      </p:sp>
      <p:sp>
        <p:nvSpPr>
          <p:cNvPr id="457746" name="Text Box 18"/>
          <p:cNvSpPr txBox="1">
            <a:spLocks noChangeArrowheads="1"/>
          </p:cNvSpPr>
          <p:nvPr/>
        </p:nvSpPr>
        <p:spPr bwMode="auto">
          <a:xfrm>
            <a:off x="457200" y="5911850"/>
            <a:ext cx="8305800" cy="641350"/>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El motor conectado en estrella consume menos corriente y entrega menos par. De este modo, se limita la corriente de arranque. </a:t>
            </a:r>
            <a:endParaRPr lang="es-ES" altLang="es-ES" sz="18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7744"/>
                                        </p:tgtEl>
                                        <p:attrNameLst>
                                          <p:attrName>style.visibility</p:attrName>
                                        </p:attrNameLst>
                                      </p:cBhvr>
                                      <p:to>
                                        <p:strVal val="visible"/>
                                      </p:to>
                                    </p:set>
                                    <p:animEffect transition="in" filter="dissolve">
                                      <p:cBhvr>
                                        <p:cTn id="7" dur="500"/>
                                        <p:tgtEl>
                                          <p:spTgt spid="45774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57742"/>
                                        </p:tgtEl>
                                        <p:attrNameLst>
                                          <p:attrName>style.visibility</p:attrName>
                                        </p:attrNameLst>
                                      </p:cBhvr>
                                      <p:to>
                                        <p:strVal val="visible"/>
                                      </p:to>
                                    </p:set>
                                    <p:animEffect transition="in" filter="dissolve">
                                      <p:cBhvr>
                                        <p:cTn id="11" dur="500"/>
                                        <p:tgtEl>
                                          <p:spTgt spid="4577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457743"/>
                                        </p:tgtEl>
                                        <p:attrNameLst>
                                          <p:attrName>style.visibility</p:attrName>
                                        </p:attrNameLst>
                                      </p:cBhvr>
                                      <p:to>
                                        <p:strVal val="visible"/>
                                      </p:to>
                                    </p:set>
                                    <p:animEffect transition="in" filter="dissolve">
                                      <p:cBhvr>
                                        <p:cTn id="16" dur="500"/>
                                        <p:tgtEl>
                                          <p:spTgt spid="4577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57745"/>
                                        </p:tgtEl>
                                        <p:attrNameLst>
                                          <p:attrName>style.visibility</p:attrName>
                                        </p:attrNameLst>
                                      </p:cBhvr>
                                      <p:to>
                                        <p:strVal val="visible"/>
                                      </p:to>
                                    </p:set>
                                    <p:anim calcmode="lin" valueType="num">
                                      <p:cBhvr>
                                        <p:cTn id="21" dur="500" fill="hold"/>
                                        <p:tgtEl>
                                          <p:spTgt spid="457745"/>
                                        </p:tgtEl>
                                        <p:attrNameLst>
                                          <p:attrName>ppt_w</p:attrName>
                                        </p:attrNameLst>
                                      </p:cBhvr>
                                      <p:tavLst>
                                        <p:tav tm="0">
                                          <p:val>
                                            <p:fltVal val="0"/>
                                          </p:val>
                                        </p:tav>
                                        <p:tav tm="100000">
                                          <p:val>
                                            <p:strVal val="#ppt_w"/>
                                          </p:val>
                                        </p:tav>
                                      </p:tavLst>
                                    </p:anim>
                                    <p:anim calcmode="lin" valueType="num">
                                      <p:cBhvr>
                                        <p:cTn id="22" dur="500" fill="hold"/>
                                        <p:tgtEl>
                                          <p:spTgt spid="457745"/>
                                        </p:tgtEl>
                                        <p:attrNameLst>
                                          <p:attrName>ppt_h</p:attrName>
                                        </p:attrNameLst>
                                      </p:cBhvr>
                                      <p:tavLst>
                                        <p:tav tm="0">
                                          <p:val>
                                            <p:fltVal val="0"/>
                                          </p:val>
                                        </p:tav>
                                        <p:tav tm="100000">
                                          <p:val>
                                            <p:strVal val="#ppt_h"/>
                                          </p:val>
                                        </p:tav>
                                      </p:tavLst>
                                    </p:anim>
                                    <p:anim calcmode="lin" valueType="num">
                                      <p:cBhvr>
                                        <p:cTn id="23" dur="500" fill="hold"/>
                                        <p:tgtEl>
                                          <p:spTgt spid="457745"/>
                                        </p:tgtEl>
                                        <p:attrNameLst>
                                          <p:attrName>ppt_x</p:attrName>
                                        </p:attrNameLst>
                                      </p:cBhvr>
                                      <p:tavLst>
                                        <p:tav tm="0">
                                          <p:val>
                                            <p:fltVal val="0.5"/>
                                          </p:val>
                                        </p:tav>
                                        <p:tav tm="100000">
                                          <p:val>
                                            <p:strVal val="#ppt_x"/>
                                          </p:val>
                                        </p:tav>
                                      </p:tavLst>
                                    </p:anim>
                                    <p:anim calcmode="lin" valueType="num">
                                      <p:cBhvr>
                                        <p:cTn id="24" dur="500" fill="hold"/>
                                        <p:tgtEl>
                                          <p:spTgt spid="457745"/>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57746"/>
                                        </p:tgtEl>
                                        <p:attrNameLst>
                                          <p:attrName>style.visibility</p:attrName>
                                        </p:attrNameLst>
                                      </p:cBhvr>
                                      <p:to>
                                        <p:strVal val="visible"/>
                                      </p:to>
                                    </p:set>
                                    <p:anim calcmode="lin" valueType="num">
                                      <p:cBhvr>
                                        <p:cTn id="29" dur="500" fill="hold"/>
                                        <p:tgtEl>
                                          <p:spTgt spid="457746"/>
                                        </p:tgtEl>
                                        <p:attrNameLst>
                                          <p:attrName>ppt_w</p:attrName>
                                        </p:attrNameLst>
                                      </p:cBhvr>
                                      <p:tavLst>
                                        <p:tav tm="0">
                                          <p:val>
                                            <p:fltVal val="0"/>
                                          </p:val>
                                        </p:tav>
                                        <p:tav tm="100000">
                                          <p:val>
                                            <p:strVal val="#ppt_w"/>
                                          </p:val>
                                        </p:tav>
                                      </p:tavLst>
                                    </p:anim>
                                    <p:anim calcmode="lin" valueType="num">
                                      <p:cBhvr>
                                        <p:cTn id="30" dur="500" fill="hold"/>
                                        <p:tgtEl>
                                          <p:spTgt spid="457746"/>
                                        </p:tgtEl>
                                        <p:attrNameLst>
                                          <p:attrName>ppt_h</p:attrName>
                                        </p:attrNameLst>
                                      </p:cBhvr>
                                      <p:tavLst>
                                        <p:tav tm="0">
                                          <p:val>
                                            <p:fltVal val="0"/>
                                          </p:val>
                                        </p:tav>
                                        <p:tav tm="100000">
                                          <p:val>
                                            <p:strVal val="#ppt_h"/>
                                          </p:val>
                                        </p:tav>
                                      </p:tavLst>
                                    </p:anim>
                                    <p:anim calcmode="lin" valueType="num">
                                      <p:cBhvr>
                                        <p:cTn id="31" dur="500" fill="hold"/>
                                        <p:tgtEl>
                                          <p:spTgt spid="457746"/>
                                        </p:tgtEl>
                                        <p:attrNameLst>
                                          <p:attrName>ppt_x</p:attrName>
                                        </p:attrNameLst>
                                      </p:cBhvr>
                                      <p:tavLst>
                                        <p:tav tm="0">
                                          <p:val>
                                            <p:fltVal val="0.5"/>
                                          </p:val>
                                        </p:tav>
                                        <p:tav tm="100000">
                                          <p:val>
                                            <p:strVal val="#ppt_x"/>
                                          </p:val>
                                        </p:tav>
                                      </p:tavLst>
                                    </p:anim>
                                    <p:anim calcmode="lin" valueType="num">
                                      <p:cBhvr>
                                        <p:cTn id="32" dur="500" fill="hold"/>
                                        <p:tgtEl>
                                          <p:spTgt spid="4577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4" grpId="0" animBg="1"/>
      <p:bldP spid="457745" grpId="0" animBg="1" autoUpdateAnimBg="0"/>
      <p:bldP spid="457746"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9" name="Rectangle 3"/>
          <p:cNvSpPr>
            <a:spLocks noChangeArrowheads="1"/>
          </p:cNvSpPr>
          <p:nvPr/>
        </p:nvSpPr>
        <p:spPr bwMode="auto">
          <a:xfrm>
            <a:off x="0" y="457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3800">
                <a:latin typeface="Tahoma" pitchFamily="34" charset="0"/>
              </a:rPr>
              <a:t>7.25. El arranque de los motores asíncronos VII: arranque estrella - triángulo</a:t>
            </a:r>
            <a:endParaRPr lang="es-ES_tradnl" altLang="es-ES" sz="4500" b="0">
              <a:latin typeface="Tahoma" pitchFamily="34" charset="0"/>
            </a:endParaRPr>
          </a:p>
        </p:txBody>
      </p:sp>
      <p:pic>
        <p:nvPicPr>
          <p:cNvPr id="459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06600"/>
            <a:ext cx="3757613" cy="2786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59791" name="Group 15"/>
          <p:cNvGrpSpPr>
            <a:grpSpLocks/>
          </p:cNvGrpSpPr>
          <p:nvPr/>
        </p:nvGrpSpPr>
        <p:grpSpPr bwMode="auto">
          <a:xfrm>
            <a:off x="3505200" y="5181600"/>
            <a:ext cx="1905000" cy="609600"/>
            <a:chOff x="2208" y="3264"/>
            <a:chExt cx="1200" cy="384"/>
          </a:xfrm>
        </p:grpSpPr>
        <p:sp>
          <p:nvSpPr>
            <p:cNvPr id="459785" name="AutoShape 9"/>
            <p:cNvSpPr>
              <a:spLocks noChangeArrowheads="1"/>
            </p:cNvSpPr>
            <p:nvPr/>
          </p:nvSpPr>
          <p:spPr bwMode="auto">
            <a:xfrm flipV="1">
              <a:off x="2208" y="3264"/>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59786" name="AutoShape 10"/>
            <p:cNvSpPr>
              <a:spLocks noChangeArrowheads="1"/>
            </p:cNvSpPr>
            <p:nvPr/>
          </p:nvSpPr>
          <p:spPr bwMode="auto">
            <a:xfrm flipH="1" flipV="1">
              <a:off x="2976" y="3264"/>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pic>
        <p:nvPicPr>
          <p:cNvPr id="45978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81200"/>
            <a:ext cx="3930650" cy="27892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5978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672013"/>
            <a:ext cx="2303463" cy="1119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5978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941888"/>
            <a:ext cx="2778125" cy="7604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nvGrpSpPr>
          <p:cNvPr id="459792" name="Group 16"/>
          <p:cNvGrpSpPr>
            <a:grpSpLocks/>
          </p:cNvGrpSpPr>
          <p:nvPr/>
        </p:nvGrpSpPr>
        <p:grpSpPr bwMode="auto">
          <a:xfrm>
            <a:off x="2895600" y="5867400"/>
            <a:ext cx="3200400" cy="762000"/>
            <a:chOff x="1824" y="3696"/>
            <a:chExt cx="2016" cy="480"/>
          </a:xfrm>
        </p:grpSpPr>
        <p:sp>
          <p:nvSpPr>
            <p:cNvPr id="459778" name="Rectangle 2"/>
            <p:cNvSpPr>
              <a:spLocks noChangeArrowheads="1"/>
            </p:cNvSpPr>
            <p:nvPr/>
          </p:nvSpPr>
          <p:spPr bwMode="auto">
            <a:xfrm>
              <a:off x="1824" y="3696"/>
              <a:ext cx="2016" cy="480"/>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45979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8" y="3704"/>
              <a:ext cx="1900" cy="44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ppt_w</p:attrName>
                                        </p:attrNameLst>
                                      </p:cBhvr>
                                      <p:tavLst>
                                        <p:tav tm="0">
                                          <p:val>
                                            <p:fltVal val="0"/>
                                          </p:val>
                                        </p:tav>
                                        <p:tav tm="100000">
                                          <p:val>
                                            <p:strVal val="#ppt_w"/>
                                          </p:val>
                                        </p:tav>
                                      </p:tavLst>
                                    </p:anim>
                                    <p:anim calcmode="lin" valueType="num">
                                      <p:cBhvr>
                                        <p:cTn id="8" dur="500" fill="hold"/>
                                        <p:tgtEl>
                                          <p:spTgt spid="459788"/>
                                        </p:tgtEl>
                                        <p:attrNameLst>
                                          <p:attrName>ppt_h</p:attrName>
                                        </p:attrNameLst>
                                      </p:cBhvr>
                                      <p:tavLst>
                                        <p:tav tm="0">
                                          <p:val>
                                            <p:fltVal val="0"/>
                                          </p:val>
                                        </p:tav>
                                        <p:tav tm="100000">
                                          <p:val>
                                            <p:strVal val="#ppt_h"/>
                                          </p:val>
                                        </p:tav>
                                      </p:tavLst>
                                    </p:anim>
                                    <p:anim calcmode="lin" valueType="num">
                                      <p:cBhvr>
                                        <p:cTn id="9" dur="500" fill="hold"/>
                                        <p:tgtEl>
                                          <p:spTgt spid="459788"/>
                                        </p:tgtEl>
                                        <p:attrNameLst>
                                          <p:attrName>ppt_x</p:attrName>
                                        </p:attrNameLst>
                                      </p:cBhvr>
                                      <p:tavLst>
                                        <p:tav tm="0">
                                          <p:val>
                                            <p:fltVal val="0.5"/>
                                          </p:val>
                                        </p:tav>
                                        <p:tav tm="100000">
                                          <p:val>
                                            <p:strVal val="#ppt_x"/>
                                          </p:val>
                                        </p:tav>
                                      </p:tavLst>
                                    </p:anim>
                                    <p:anim calcmode="lin" valueType="num">
                                      <p:cBhvr>
                                        <p:cTn id="10" dur="500" fill="hold"/>
                                        <p:tgtEl>
                                          <p:spTgt spid="45978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59789"/>
                                        </p:tgtEl>
                                        <p:attrNameLst>
                                          <p:attrName>style.visibility</p:attrName>
                                        </p:attrNameLst>
                                      </p:cBhvr>
                                      <p:to>
                                        <p:strVal val="visible"/>
                                      </p:to>
                                    </p:set>
                                    <p:anim calcmode="lin" valueType="num">
                                      <p:cBhvr>
                                        <p:cTn id="15" dur="500" fill="hold"/>
                                        <p:tgtEl>
                                          <p:spTgt spid="459789"/>
                                        </p:tgtEl>
                                        <p:attrNameLst>
                                          <p:attrName>ppt_w</p:attrName>
                                        </p:attrNameLst>
                                      </p:cBhvr>
                                      <p:tavLst>
                                        <p:tav tm="0">
                                          <p:val>
                                            <p:fltVal val="0"/>
                                          </p:val>
                                        </p:tav>
                                        <p:tav tm="100000">
                                          <p:val>
                                            <p:strVal val="#ppt_w"/>
                                          </p:val>
                                        </p:tav>
                                      </p:tavLst>
                                    </p:anim>
                                    <p:anim calcmode="lin" valueType="num">
                                      <p:cBhvr>
                                        <p:cTn id="16" dur="500" fill="hold"/>
                                        <p:tgtEl>
                                          <p:spTgt spid="459789"/>
                                        </p:tgtEl>
                                        <p:attrNameLst>
                                          <p:attrName>ppt_h</p:attrName>
                                        </p:attrNameLst>
                                      </p:cBhvr>
                                      <p:tavLst>
                                        <p:tav tm="0">
                                          <p:val>
                                            <p:fltVal val="0"/>
                                          </p:val>
                                        </p:tav>
                                        <p:tav tm="100000">
                                          <p:val>
                                            <p:strVal val="#ppt_h"/>
                                          </p:val>
                                        </p:tav>
                                      </p:tavLst>
                                    </p:anim>
                                    <p:anim calcmode="lin" valueType="num">
                                      <p:cBhvr>
                                        <p:cTn id="17" dur="500" fill="hold"/>
                                        <p:tgtEl>
                                          <p:spTgt spid="459789"/>
                                        </p:tgtEl>
                                        <p:attrNameLst>
                                          <p:attrName>ppt_x</p:attrName>
                                        </p:attrNameLst>
                                      </p:cBhvr>
                                      <p:tavLst>
                                        <p:tav tm="0">
                                          <p:val>
                                            <p:fltVal val="0.5"/>
                                          </p:val>
                                        </p:tav>
                                        <p:tav tm="100000">
                                          <p:val>
                                            <p:strVal val="#ppt_x"/>
                                          </p:val>
                                        </p:tav>
                                      </p:tavLst>
                                    </p:anim>
                                    <p:anim calcmode="lin" valueType="num">
                                      <p:cBhvr>
                                        <p:cTn id="18" dur="500" fill="hold"/>
                                        <p:tgtEl>
                                          <p:spTgt spid="45978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59791"/>
                                        </p:tgtEl>
                                        <p:attrNameLst>
                                          <p:attrName>style.visibility</p:attrName>
                                        </p:attrNameLst>
                                      </p:cBhvr>
                                      <p:to>
                                        <p:strVal val="visible"/>
                                      </p:to>
                                    </p:set>
                                    <p:anim calcmode="lin" valueType="num">
                                      <p:cBhvr>
                                        <p:cTn id="23" dur="500" fill="hold"/>
                                        <p:tgtEl>
                                          <p:spTgt spid="459791"/>
                                        </p:tgtEl>
                                        <p:attrNameLst>
                                          <p:attrName>ppt_w</p:attrName>
                                        </p:attrNameLst>
                                      </p:cBhvr>
                                      <p:tavLst>
                                        <p:tav tm="0">
                                          <p:val>
                                            <p:fltVal val="0"/>
                                          </p:val>
                                        </p:tav>
                                        <p:tav tm="100000">
                                          <p:val>
                                            <p:strVal val="#ppt_w"/>
                                          </p:val>
                                        </p:tav>
                                      </p:tavLst>
                                    </p:anim>
                                    <p:anim calcmode="lin" valueType="num">
                                      <p:cBhvr>
                                        <p:cTn id="24" dur="500" fill="hold"/>
                                        <p:tgtEl>
                                          <p:spTgt spid="459791"/>
                                        </p:tgtEl>
                                        <p:attrNameLst>
                                          <p:attrName>ppt_h</p:attrName>
                                        </p:attrNameLst>
                                      </p:cBhvr>
                                      <p:tavLst>
                                        <p:tav tm="0">
                                          <p:val>
                                            <p:fltVal val="0"/>
                                          </p:val>
                                        </p:tav>
                                        <p:tav tm="100000">
                                          <p:val>
                                            <p:strVal val="#ppt_h"/>
                                          </p:val>
                                        </p:tav>
                                      </p:tavLst>
                                    </p:anim>
                                    <p:anim calcmode="lin" valueType="num">
                                      <p:cBhvr>
                                        <p:cTn id="25" dur="500" fill="hold"/>
                                        <p:tgtEl>
                                          <p:spTgt spid="459791"/>
                                        </p:tgtEl>
                                        <p:attrNameLst>
                                          <p:attrName>ppt_x</p:attrName>
                                        </p:attrNameLst>
                                      </p:cBhvr>
                                      <p:tavLst>
                                        <p:tav tm="0">
                                          <p:val>
                                            <p:fltVal val="0.5"/>
                                          </p:val>
                                        </p:tav>
                                        <p:tav tm="100000">
                                          <p:val>
                                            <p:strVal val="#ppt_x"/>
                                          </p:val>
                                        </p:tav>
                                      </p:tavLst>
                                    </p:anim>
                                    <p:anim calcmode="lin" valueType="num">
                                      <p:cBhvr>
                                        <p:cTn id="26" dur="500" fill="hold"/>
                                        <p:tgtEl>
                                          <p:spTgt spid="459791"/>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3" presetClass="entr" presetSubtype="528" fill="hold" nodeType="afterEffect">
                                  <p:stCondLst>
                                    <p:cond delay="0"/>
                                  </p:stCondLst>
                                  <p:childTnLst>
                                    <p:set>
                                      <p:cBhvr>
                                        <p:cTn id="29" dur="1" fill="hold">
                                          <p:stCondLst>
                                            <p:cond delay="0"/>
                                          </p:stCondLst>
                                        </p:cTn>
                                        <p:tgtEl>
                                          <p:spTgt spid="459792"/>
                                        </p:tgtEl>
                                        <p:attrNameLst>
                                          <p:attrName>style.visibility</p:attrName>
                                        </p:attrNameLst>
                                      </p:cBhvr>
                                      <p:to>
                                        <p:strVal val="visible"/>
                                      </p:to>
                                    </p:set>
                                    <p:anim calcmode="lin" valueType="num">
                                      <p:cBhvr>
                                        <p:cTn id="30" dur="500" fill="hold"/>
                                        <p:tgtEl>
                                          <p:spTgt spid="459792"/>
                                        </p:tgtEl>
                                        <p:attrNameLst>
                                          <p:attrName>ppt_w</p:attrName>
                                        </p:attrNameLst>
                                      </p:cBhvr>
                                      <p:tavLst>
                                        <p:tav tm="0">
                                          <p:val>
                                            <p:fltVal val="0"/>
                                          </p:val>
                                        </p:tav>
                                        <p:tav tm="100000">
                                          <p:val>
                                            <p:strVal val="#ppt_w"/>
                                          </p:val>
                                        </p:tav>
                                      </p:tavLst>
                                    </p:anim>
                                    <p:anim calcmode="lin" valueType="num">
                                      <p:cBhvr>
                                        <p:cTn id="31" dur="500" fill="hold"/>
                                        <p:tgtEl>
                                          <p:spTgt spid="459792"/>
                                        </p:tgtEl>
                                        <p:attrNameLst>
                                          <p:attrName>ppt_h</p:attrName>
                                        </p:attrNameLst>
                                      </p:cBhvr>
                                      <p:tavLst>
                                        <p:tav tm="0">
                                          <p:val>
                                            <p:fltVal val="0"/>
                                          </p:val>
                                        </p:tav>
                                        <p:tav tm="100000">
                                          <p:val>
                                            <p:strVal val="#ppt_h"/>
                                          </p:val>
                                        </p:tav>
                                      </p:tavLst>
                                    </p:anim>
                                    <p:anim calcmode="lin" valueType="num">
                                      <p:cBhvr>
                                        <p:cTn id="32" dur="500" fill="hold"/>
                                        <p:tgtEl>
                                          <p:spTgt spid="459792"/>
                                        </p:tgtEl>
                                        <p:attrNameLst>
                                          <p:attrName>ppt_x</p:attrName>
                                        </p:attrNameLst>
                                      </p:cBhvr>
                                      <p:tavLst>
                                        <p:tav tm="0">
                                          <p:val>
                                            <p:fltVal val="0.5"/>
                                          </p:val>
                                        </p:tav>
                                        <p:tav tm="100000">
                                          <p:val>
                                            <p:strVal val="#ppt_x"/>
                                          </p:val>
                                        </p:tav>
                                      </p:tavLst>
                                    </p:anim>
                                    <p:anim calcmode="lin" valueType="num">
                                      <p:cBhvr>
                                        <p:cTn id="33" dur="500" fill="hold"/>
                                        <p:tgtEl>
                                          <p:spTgt spid="4597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4" name="Text Box 4"/>
          <p:cNvSpPr txBox="1">
            <a:spLocks noChangeArrowheads="1"/>
          </p:cNvSpPr>
          <p:nvPr/>
        </p:nvSpPr>
        <p:spPr bwMode="auto">
          <a:xfrm>
            <a:off x="1371600" y="1020763"/>
            <a:ext cx="6477000" cy="641350"/>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Esta relación es válida para las dos conexiones. La corriente que aparece en ella es la que circula por Z</a:t>
            </a:r>
            <a:r>
              <a:rPr lang="es-ES_tradnl" altLang="es-ES" sz="1800" baseline="-25000">
                <a:effectLst>
                  <a:outerShdw blurRad="38100" dist="38100" dir="2700000" algn="tl">
                    <a:srgbClr val="000000"/>
                  </a:outerShdw>
                </a:effectLst>
              </a:rPr>
              <a:t>cc</a:t>
            </a:r>
            <a:endParaRPr lang="es-ES_tradnl" altLang="es-ES" sz="1800">
              <a:effectLst>
                <a:outerShdw blurRad="38100" dist="38100" dir="2700000" algn="tl">
                  <a:srgbClr val="000000"/>
                </a:outerShdw>
              </a:effectLst>
            </a:endParaRPr>
          </a:p>
        </p:txBody>
      </p:sp>
      <p:grpSp>
        <p:nvGrpSpPr>
          <p:cNvPr id="460819" name="Group 19"/>
          <p:cNvGrpSpPr>
            <a:grpSpLocks/>
          </p:cNvGrpSpPr>
          <p:nvPr/>
        </p:nvGrpSpPr>
        <p:grpSpPr bwMode="auto">
          <a:xfrm>
            <a:off x="2971800" y="6019800"/>
            <a:ext cx="3200400" cy="533400"/>
            <a:chOff x="1872" y="3792"/>
            <a:chExt cx="2016" cy="336"/>
          </a:xfrm>
        </p:grpSpPr>
        <p:sp>
          <p:nvSpPr>
            <p:cNvPr id="460807" name="Rectangle 7"/>
            <p:cNvSpPr>
              <a:spLocks noChangeArrowheads="1"/>
            </p:cNvSpPr>
            <p:nvPr/>
          </p:nvSpPr>
          <p:spPr bwMode="auto">
            <a:xfrm>
              <a:off x="1872" y="3792"/>
              <a:ext cx="2016" cy="336"/>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608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3840"/>
              <a:ext cx="1958" cy="2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grpSp>
        <p:nvGrpSpPr>
          <p:cNvPr id="460817" name="Group 17"/>
          <p:cNvGrpSpPr>
            <a:grpSpLocks/>
          </p:cNvGrpSpPr>
          <p:nvPr/>
        </p:nvGrpSpPr>
        <p:grpSpPr bwMode="auto">
          <a:xfrm>
            <a:off x="228600" y="1790700"/>
            <a:ext cx="8686800" cy="2819400"/>
            <a:chOff x="144" y="1128"/>
            <a:chExt cx="5472" cy="1776"/>
          </a:xfrm>
        </p:grpSpPr>
        <p:pic>
          <p:nvPicPr>
            <p:cNvPr id="4608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128"/>
              <a:ext cx="2367" cy="17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608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 y="1147"/>
              <a:ext cx="2476" cy="17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grpSp>
        <p:nvGrpSpPr>
          <p:cNvPr id="460816" name="Group 16"/>
          <p:cNvGrpSpPr>
            <a:grpSpLocks/>
          </p:cNvGrpSpPr>
          <p:nvPr/>
        </p:nvGrpSpPr>
        <p:grpSpPr bwMode="auto">
          <a:xfrm>
            <a:off x="3059832" y="1772816"/>
            <a:ext cx="2049760" cy="761628"/>
            <a:chOff x="2064" y="1272"/>
            <a:chExt cx="1200" cy="432"/>
          </a:xfrm>
          <a:solidFill>
            <a:schemeClr val="tx1">
              <a:lumMod val="75000"/>
            </a:schemeClr>
          </a:solidFill>
        </p:grpSpPr>
        <p:sp>
          <p:nvSpPr>
            <p:cNvPr id="460811" name="AutoShape 11"/>
            <p:cNvSpPr>
              <a:spLocks noChangeArrowheads="1"/>
            </p:cNvSpPr>
            <p:nvPr/>
          </p:nvSpPr>
          <p:spPr bwMode="auto">
            <a:xfrm rot="-5400000" flipH="1" flipV="1">
              <a:off x="2856" y="1296"/>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p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0812" name="AutoShape 12"/>
            <p:cNvSpPr>
              <a:spLocks noChangeArrowheads="1"/>
            </p:cNvSpPr>
            <p:nvPr/>
          </p:nvSpPr>
          <p:spPr bwMode="auto">
            <a:xfrm rot="5400000" flipV="1">
              <a:off x="2040" y="1296"/>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grp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60818" name="Group 18"/>
          <p:cNvGrpSpPr>
            <a:grpSpLocks/>
          </p:cNvGrpSpPr>
          <p:nvPr/>
        </p:nvGrpSpPr>
        <p:grpSpPr bwMode="auto">
          <a:xfrm>
            <a:off x="2197100" y="5219700"/>
            <a:ext cx="4660900" cy="723900"/>
            <a:chOff x="1384" y="3288"/>
            <a:chExt cx="2936" cy="456"/>
          </a:xfrm>
        </p:grpSpPr>
        <p:pic>
          <p:nvPicPr>
            <p:cNvPr id="4608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3295"/>
              <a:ext cx="1900" cy="44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0814" name="AutoShape 14"/>
            <p:cNvSpPr>
              <a:spLocks noChangeArrowheads="1"/>
            </p:cNvSpPr>
            <p:nvPr/>
          </p:nvSpPr>
          <p:spPr bwMode="auto">
            <a:xfrm rot="10800000" flipV="1">
              <a:off x="1384" y="3312"/>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0815" name="AutoShape 15"/>
            <p:cNvSpPr>
              <a:spLocks noChangeArrowheads="1"/>
            </p:cNvSpPr>
            <p:nvPr/>
          </p:nvSpPr>
          <p:spPr bwMode="auto">
            <a:xfrm rot="10800000" flipH="1" flipV="1">
              <a:off x="3888" y="3288"/>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lumMod val="75000"/>
              </a:schemeClr>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pic>
        <p:nvPicPr>
          <p:cNvPr id="460822"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52400"/>
            <a:ext cx="3689350" cy="8016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60823"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200" y="4584700"/>
            <a:ext cx="39941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60824"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4200" y="4470400"/>
            <a:ext cx="4548188"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60816"/>
                                        </p:tgtEl>
                                        <p:attrNameLst>
                                          <p:attrName>style.visibility</p:attrName>
                                        </p:attrNameLst>
                                      </p:cBhvr>
                                      <p:to>
                                        <p:strVal val="visible"/>
                                      </p:to>
                                    </p:set>
                                    <p:anim calcmode="lin" valueType="num">
                                      <p:cBhvr>
                                        <p:cTn id="7" dur="500" fill="hold"/>
                                        <p:tgtEl>
                                          <p:spTgt spid="460816"/>
                                        </p:tgtEl>
                                        <p:attrNameLst>
                                          <p:attrName>ppt_w</p:attrName>
                                        </p:attrNameLst>
                                      </p:cBhvr>
                                      <p:tavLst>
                                        <p:tav tm="0">
                                          <p:val>
                                            <p:fltVal val="0"/>
                                          </p:val>
                                        </p:tav>
                                        <p:tav tm="100000">
                                          <p:val>
                                            <p:strVal val="#ppt_w"/>
                                          </p:val>
                                        </p:tav>
                                      </p:tavLst>
                                    </p:anim>
                                    <p:anim calcmode="lin" valueType="num">
                                      <p:cBhvr>
                                        <p:cTn id="8" dur="500" fill="hold"/>
                                        <p:tgtEl>
                                          <p:spTgt spid="460816"/>
                                        </p:tgtEl>
                                        <p:attrNameLst>
                                          <p:attrName>ppt_h</p:attrName>
                                        </p:attrNameLst>
                                      </p:cBhvr>
                                      <p:tavLst>
                                        <p:tav tm="0">
                                          <p:val>
                                            <p:fltVal val="0"/>
                                          </p:val>
                                        </p:tav>
                                        <p:tav tm="100000">
                                          <p:val>
                                            <p:strVal val="#ppt_h"/>
                                          </p:val>
                                        </p:tav>
                                      </p:tavLst>
                                    </p:anim>
                                    <p:anim calcmode="lin" valueType="num">
                                      <p:cBhvr>
                                        <p:cTn id="9" dur="500" fill="hold"/>
                                        <p:tgtEl>
                                          <p:spTgt spid="460816"/>
                                        </p:tgtEl>
                                        <p:attrNameLst>
                                          <p:attrName>ppt_x</p:attrName>
                                        </p:attrNameLst>
                                      </p:cBhvr>
                                      <p:tavLst>
                                        <p:tav tm="0">
                                          <p:val>
                                            <p:fltVal val="0.5"/>
                                          </p:val>
                                        </p:tav>
                                        <p:tav tm="100000">
                                          <p:val>
                                            <p:strVal val="#ppt_x"/>
                                          </p:val>
                                        </p:tav>
                                      </p:tavLst>
                                    </p:anim>
                                    <p:anim calcmode="lin" valueType="num">
                                      <p:cBhvr>
                                        <p:cTn id="10" dur="500" fill="hold"/>
                                        <p:tgtEl>
                                          <p:spTgt spid="46081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460817"/>
                                        </p:tgtEl>
                                        <p:attrNameLst>
                                          <p:attrName>style.visibility</p:attrName>
                                        </p:attrNameLst>
                                      </p:cBhvr>
                                      <p:to>
                                        <p:strVal val="visible"/>
                                      </p:to>
                                    </p:set>
                                    <p:anim calcmode="lin" valueType="num">
                                      <p:cBhvr>
                                        <p:cTn id="14" dur="500" fill="hold"/>
                                        <p:tgtEl>
                                          <p:spTgt spid="460817"/>
                                        </p:tgtEl>
                                        <p:attrNameLst>
                                          <p:attrName>ppt_w</p:attrName>
                                        </p:attrNameLst>
                                      </p:cBhvr>
                                      <p:tavLst>
                                        <p:tav tm="0">
                                          <p:val>
                                            <p:fltVal val="0"/>
                                          </p:val>
                                        </p:tav>
                                        <p:tav tm="100000">
                                          <p:val>
                                            <p:strVal val="#ppt_w"/>
                                          </p:val>
                                        </p:tav>
                                      </p:tavLst>
                                    </p:anim>
                                    <p:anim calcmode="lin" valueType="num">
                                      <p:cBhvr>
                                        <p:cTn id="15" dur="500" fill="hold"/>
                                        <p:tgtEl>
                                          <p:spTgt spid="460817"/>
                                        </p:tgtEl>
                                        <p:attrNameLst>
                                          <p:attrName>ppt_h</p:attrName>
                                        </p:attrNameLst>
                                      </p:cBhvr>
                                      <p:tavLst>
                                        <p:tav tm="0">
                                          <p:val>
                                            <p:fltVal val="0"/>
                                          </p:val>
                                        </p:tav>
                                        <p:tav tm="100000">
                                          <p:val>
                                            <p:strVal val="#ppt_h"/>
                                          </p:val>
                                        </p:tav>
                                      </p:tavLst>
                                    </p:anim>
                                    <p:anim calcmode="lin" valueType="num">
                                      <p:cBhvr>
                                        <p:cTn id="16" dur="500" fill="hold"/>
                                        <p:tgtEl>
                                          <p:spTgt spid="460817"/>
                                        </p:tgtEl>
                                        <p:attrNameLst>
                                          <p:attrName>ppt_x</p:attrName>
                                        </p:attrNameLst>
                                      </p:cBhvr>
                                      <p:tavLst>
                                        <p:tav tm="0">
                                          <p:val>
                                            <p:fltVal val="0.5"/>
                                          </p:val>
                                        </p:tav>
                                        <p:tav tm="100000">
                                          <p:val>
                                            <p:strVal val="#ppt_x"/>
                                          </p:val>
                                        </p:tav>
                                      </p:tavLst>
                                    </p:anim>
                                    <p:anim calcmode="lin" valueType="num">
                                      <p:cBhvr>
                                        <p:cTn id="17" dur="500" fill="hold"/>
                                        <p:tgtEl>
                                          <p:spTgt spid="46081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0823"/>
                                        </p:tgtEl>
                                        <p:attrNameLst>
                                          <p:attrName>style.visibility</p:attrName>
                                        </p:attrNameLst>
                                      </p:cBhvr>
                                      <p:to>
                                        <p:strVal val="visible"/>
                                      </p:to>
                                    </p:set>
                                    <p:animEffect transition="in" filter="dissolve">
                                      <p:cBhvr>
                                        <p:cTn id="22" dur="500"/>
                                        <p:tgtEl>
                                          <p:spTgt spid="4608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0824"/>
                                        </p:tgtEl>
                                        <p:attrNameLst>
                                          <p:attrName>style.visibility</p:attrName>
                                        </p:attrNameLst>
                                      </p:cBhvr>
                                      <p:to>
                                        <p:strVal val="visible"/>
                                      </p:to>
                                    </p:set>
                                    <p:animEffect transition="in" filter="dissolve">
                                      <p:cBhvr>
                                        <p:cTn id="27" dur="500"/>
                                        <p:tgtEl>
                                          <p:spTgt spid="4608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460818"/>
                                        </p:tgtEl>
                                        <p:attrNameLst>
                                          <p:attrName>style.visibility</p:attrName>
                                        </p:attrNameLst>
                                      </p:cBhvr>
                                      <p:to>
                                        <p:strVal val="visible"/>
                                      </p:to>
                                    </p:set>
                                    <p:anim calcmode="lin" valueType="num">
                                      <p:cBhvr>
                                        <p:cTn id="32" dur="500" fill="hold"/>
                                        <p:tgtEl>
                                          <p:spTgt spid="460818"/>
                                        </p:tgtEl>
                                        <p:attrNameLst>
                                          <p:attrName>ppt_w</p:attrName>
                                        </p:attrNameLst>
                                      </p:cBhvr>
                                      <p:tavLst>
                                        <p:tav tm="0">
                                          <p:val>
                                            <p:fltVal val="0"/>
                                          </p:val>
                                        </p:tav>
                                        <p:tav tm="100000">
                                          <p:val>
                                            <p:strVal val="#ppt_w"/>
                                          </p:val>
                                        </p:tav>
                                      </p:tavLst>
                                    </p:anim>
                                    <p:anim calcmode="lin" valueType="num">
                                      <p:cBhvr>
                                        <p:cTn id="33" dur="500" fill="hold"/>
                                        <p:tgtEl>
                                          <p:spTgt spid="460818"/>
                                        </p:tgtEl>
                                        <p:attrNameLst>
                                          <p:attrName>ppt_h</p:attrName>
                                        </p:attrNameLst>
                                      </p:cBhvr>
                                      <p:tavLst>
                                        <p:tav tm="0">
                                          <p:val>
                                            <p:fltVal val="0"/>
                                          </p:val>
                                        </p:tav>
                                        <p:tav tm="100000">
                                          <p:val>
                                            <p:strVal val="#ppt_h"/>
                                          </p:val>
                                        </p:tav>
                                      </p:tavLst>
                                    </p:anim>
                                    <p:anim calcmode="lin" valueType="num">
                                      <p:cBhvr>
                                        <p:cTn id="34" dur="500" fill="hold"/>
                                        <p:tgtEl>
                                          <p:spTgt spid="460818"/>
                                        </p:tgtEl>
                                        <p:attrNameLst>
                                          <p:attrName>ppt_x</p:attrName>
                                        </p:attrNameLst>
                                      </p:cBhvr>
                                      <p:tavLst>
                                        <p:tav tm="0">
                                          <p:val>
                                            <p:fltVal val="0.5"/>
                                          </p:val>
                                        </p:tav>
                                        <p:tav tm="100000">
                                          <p:val>
                                            <p:strVal val="#ppt_x"/>
                                          </p:val>
                                        </p:tav>
                                      </p:tavLst>
                                    </p:anim>
                                    <p:anim calcmode="lin" valueType="num">
                                      <p:cBhvr>
                                        <p:cTn id="35" dur="500" fill="hold"/>
                                        <p:tgtEl>
                                          <p:spTgt spid="460818"/>
                                        </p:tgtEl>
                                        <p:attrNameLst>
                                          <p:attrName>ppt_y</p:attrName>
                                        </p:attrNameLst>
                                      </p:cBhvr>
                                      <p:tavLst>
                                        <p:tav tm="0">
                                          <p:val>
                                            <p:fltVal val="0.5"/>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460819"/>
                                        </p:tgtEl>
                                        <p:attrNameLst>
                                          <p:attrName>style.visibility</p:attrName>
                                        </p:attrNameLst>
                                      </p:cBhvr>
                                      <p:to>
                                        <p:strVal val="visible"/>
                                      </p:to>
                                    </p:set>
                                    <p:anim calcmode="lin" valueType="num">
                                      <p:cBhvr>
                                        <p:cTn id="40" dur="500" fill="hold"/>
                                        <p:tgtEl>
                                          <p:spTgt spid="460819"/>
                                        </p:tgtEl>
                                        <p:attrNameLst>
                                          <p:attrName>ppt_w</p:attrName>
                                        </p:attrNameLst>
                                      </p:cBhvr>
                                      <p:tavLst>
                                        <p:tav tm="0">
                                          <p:val>
                                            <p:fltVal val="0"/>
                                          </p:val>
                                        </p:tav>
                                        <p:tav tm="100000">
                                          <p:val>
                                            <p:strVal val="#ppt_w"/>
                                          </p:val>
                                        </p:tav>
                                      </p:tavLst>
                                    </p:anim>
                                    <p:anim calcmode="lin" valueType="num">
                                      <p:cBhvr>
                                        <p:cTn id="41" dur="500" fill="hold"/>
                                        <p:tgtEl>
                                          <p:spTgt spid="460819"/>
                                        </p:tgtEl>
                                        <p:attrNameLst>
                                          <p:attrName>ppt_h</p:attrName>
                                        </p:attrNameLst>
                                      </p:cBhvr>
                                      <p:tavLst>
                                        <p:tav tm="0">
                                          <p:val>
                                            <p:fltVal val="0"/>
                                          </p:val>
                                        </p:tav>
                                        <p:tav tm="100000">
                                          <p:val>
                                            <p:strVal val="#ppt_h"/>
                                          </p:val>
                                        </p:tav>
                                      </p:tavLst>
                                    </p:anim>
                                    <p:anim calcmode="lin" valueType="num">
                                      <p:cBhvr>
                                        <p:cTn id="42" dur="500" fill="hold"/>
                                        <p:tgtEl>
                                          <p:spTgt spid="460819"/>
                                        </p:tgtEl>
                                        <p:attrNameLst>
                                          <p:attrName>ppt_x</p:attrName>
                                        </p:attrNameLst>
                                      </p:cBhvr>
                                      <p:tavLst>
                                        <p:tav tm="0">
                                          <p:val>
                                            <p:fltVal val="0.5"/>
                                          </p:val>
                                        </p:tav>
                                        <p:tav tm="100000">
                                          <p:val>
                                            <p:strVal val="#ppt_x"/>
                                          </p:val>
                                        </p:tav>
                                      </p:tavLst>
                                    </p:anim>
                                    <p:anim calcmode="lin" valueType="num">
                                      <p:cBhvr>
                                        <p:cTn id="43" dur="500" fill="hold"/>
                                        <p:tgtEl>
                                          <p:spTgt spid="4608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6" name="Group 2"/>
          <p:cNvGrpSpPr>
            <a:grpSpLocks/>
          </p:cNvGrpSpPr>
          <p:nvPr/>
        </p:nvGrpSpPr>
        <p:grpSpPr bwMode="auto">
          <a:xfrm>
            <a:off x="493713" y="638175"/>
            <a:ext cx="5830887" cy="2790825"/>
            <a:chOff x="192" y="1200"/>
            <a:chExt cx="3673" cy="1758"/>
          </a:xfrm>
        </p:grpSpPr>
        <p:pic>
          <p:nvPicPr>
            <p:cNvPr id="461827" name="Picture 3" descr="C:\Temporal red\arrancador 2500kW 7200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200"/>
              <a:ext cx="1217" cy="1418"/>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1828" name="Text Box 4"/>
            <p:cNvSpPr txBox="1">
              <a:spLocks noChangeArrowheads="1"/>
            </p:cNvSpPr>
            <p:nvPr/>
          </p:nvSpPr>
          <p:spPr bwMode="auto">
            <a:xfrm>
              <a:off x="192" y="2592"/>
              <a:ext cx="3673"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Arrancadores  estáticos con microprocesador de potencias hasta 2500 kW  7200V</a:t>
              </a:r>
              <a:endParaRPr lang="es-ES" altLang="es-ES" sz="1600">
                <a:effectLst>
                  <a:outerShdw blurRad="38100" dist="38100" dir="2700000" algn="tl">
                    <a:srgbClr val="000000"/>
                  </a:outerShdw>
                </a:effectLst>
              </a:endParaRPr>
            </a:p>
          </p:txBody>
        </p:sp>
        <p:pic>
          <p:nvPicPr>
            <p:cNvPr id="461829" name="Picture 5" descr="C:\Temporal red\arrancador 2500k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1248"/>
              <a:ext cx="1936" cy="1272"/>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grpSp>
      <p:grpSp>
        <p:nvGrpSpPr>
          <p:cNvPr id="461830" name="Group 6"/>
          <p:cNvGrpSpPr>
            <a:grpSpLocks/>
          </p:cNvGrpSpPr>
          <p:nvPr/>
        </p:nvGrpSpPr>
        <p:grpSpPr bwMode="auto">
          <a:xfrm>
            <a:off x="6096000" y="749300"/>
            <a:ext cx="2627313" cy="2470150"/>
            <a:chOff x="3888" y="1296"/>
            <a:chExt cx="1655" cy="1556"/>
          </a:xfrm>
        </p:grpSpPr>
        <p:pic>
          <p:nvPicPr>
            <p:cNvPr id="461831" name="Picture 7" descr="C:\Temporal red\arrancador 90kW 690 V.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 y="1296"/>
              <a:ext cx="778" cy="1318"/>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1832" name="Text Box 8"/>
            <p:cNvSpPr txBox="1">
              <a:spLocks noChangeArrowheads="1"/>
            </p:cNvSpPr>
            <p:nvPr/>
          </p:nvSpPr>
          <p:spPr bwMode="auto">
            <a:xfrm>
              <a:off x="3888" y="2640"/>
              <a:ext cx="1655"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effectLst>
                    <a:outerShdw blurRad="38100" dist="38100" dir="2700000" algn="tl">
                      <a:srgbClr val="000000"/>
                    </a:outerShdw>
                  </a:effectLst>
                </a:rPr>
                <a:t>Arrancador 90 kW 690V</a:t>
              </a:r>
              <a:endParaRPr lang="es-ES" altLang="es-ES" sz="1600">
                <a:effectLst>
                  <a:outerShdw blurRad="38100" dist="38100" dir="2700000" algn="tl">
                    <a:srgbClr val="000000"/>
                  </a:outerShdw>
                </a:effectLst>
              </a:endParaRPr>
            </a:p>
          </p:txBody>
        </p:sp>
      </p:grpSp>
      <p:grpSp>
        <p:nvGrpSpPr>
          <p:cNvPr id="461833" name="Group 9"/>
          <p:cNvGrpSpPr>
            <a:grpSpLocks/>
          </p:cNvGrpSpPr>
          <p:nvPr/>
        </p:nvGrpSpPr>
        <p:grpSpPr bwMode="auto">
          <a:xfrm>
            <a:off x="609600" y="3721100"/>
            <a:ext cx="1909763" cy="2233613"/>
            <a:chOff x="432" y="2789"/>
            <a:chExt cx="1203" cy="1407"/>
          </a:xfrm>
        </p:grpSpPr>
        <p:pic>
          <p:nvPicPr>
            <p:cNvPr id="461834" name="Picture 10" descr="C:\Temporal red\arrancador miniatura hasta 4kW.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 y="2789"/>
              <a:ext cx="889" cy="119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1835" name="Text Box 11"/>
            <p:cNvSpPr txBox="1">
              <a:spLocks noChangeArrowheads="1"/>
            </p:cNvSpPr>
            <p:nvPr/>
          </p:nvSpPr>
          <p:spPr bwMode="auto">
            <a:xfrm>
              <a:off x="432" y="3984"/>
              <a:ext cx="1203"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Arrancador 4 kW</a:t>
              </a:r>
              <a:endParaRPr lang="es-ES" altLang="es-ES" sz="1600">
                <a:effectLst>
                  <a:outerShdw blurRad="38100" dist="38100" dir="2700000" algn="tl">
                    <a:srgbClr val="000000"/>
                  </a:outerShdw>
                </a:effectLst>
              </a:endParaRPr>
            </a:p>
          </p:txBody>
        </p:sp>
      </p:grpSp>
      <p:grpSp>
        <p:nvGrpSpPr>
          <p:cNvPr id="461836" name="Group 12"/>
          <p:cNvGrpSpPr>
            <a:grpSpLocks/>
          </p:cNvGrpSpPr>
          <p:nvPr/>
        </p:nvGrpSpPr>
        <p:grpSpPr bwMode="auto">
          <a:xfrm>
            <a:off x="2819400" y="3797300"/>
            <a:ext cx="2133600" cy="2501900"/>
            <a:chOff x="3040" y="2640"/>
            <a:chExt cx="1344" cy="1576"/>
          </a:xfrm>
        </p:grpSpPr>
        <p:pic>
          <p:nvPicPr>
            <p:cNvPr id="461837" name="Picture 13" descr="C:\Temporal red\arrancador para aplicaciones militares y navales hasta 15kW.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 y="2640"/>
              <a:ext cx="893" cy="1022"/>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1838" name="Text Box 14"/>
            <p:cNvSpPr txBox="1">
              <a:spLocks noChangeArrowheads="1"/>
            </p:cNvSpPr>
            <p:nvPr/>
          </p:nvSpPr>
          <p:spPr bwMode="auto">
            <a:xfrm>
              <a:off x="3040" y="3696"/>
              <a:ext cx="1344" cy="5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Arrancador para aplicaciones navales y militares</a:t>
              </a:r>
              <a:endParaRPr lang="es-ES" altLang="es-ES" sz="1600">
                <a:effectLst>
                  <a:outerShdw blurRad="38100" dist="38100" dir="2700000" algn="tl">
                    <a:srgbClr val="000000"/>
                  </a:outerShdw>
                </a:effectLst>
              </a:endParaRPr>
            </a:p>
          </p:txBody>
        </p:sp>
      </p:grpSp>
      <p:sp>
        <p:nvSpPr>
          <p:cNvPr id="461839" name="Rectangle 15"/>
          <p:cNvSpPr>
            <a:spLocks noChangeArrowheads="1"/>
          </p:cNvSpPr>
          <p:nvPr/>
        </p:nvSpPr>
        <p:spPr bwMode="auto">
          <a:xfrm>
            <a:off x="4876800" y="3505200"/>
            <a:ext cx="403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r"/>
            <a:r>
              <a:rPr lang="es-ES_tradnl" altLang="es-ES" sz="4500">
                <a:latin typeface="Tahoma" pitchFamily="34" charset="0"/>
              </a:rPr>
              <a:t>Arrancadores</a:t>
            </a:r>
            <a:br>
              <a:rPr lang="es-ES_tradnl" altLang="es-ES" sz="4500">
                <a:latin typeface="Tahoma" pitchFamily="34" charset="0"/>
              </a:rPr>
            </a:br>
            <a:r>
              <a:rPr lang="es-ES_tradnl" altLang="es-ES" sz="4500">
                <a:latin typeface="Tahoma" pitchFamily="34" charset="0"/>
              </a:rPr>
              <a:t>estáticos</a:t>
            </a:r>
            <a:endParaRPr lang="es-ES_tradnl" altLang="es-ES" sz="4500" b="0">
              <a:latin typeface="Tahoma" pitchFamily="34" charset="0"/>
            </a:endParaRPr>
          </a:p>
        </p:txBody>
      </p:sp>
      <p:pic>
        <p:nvPicPr>
          <p:cNvPr id="461840" name="Picture 16" descr="C:\Temporal red\sinewav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787900"/>
            <a:ext cx="2590800" cy="1612900"/>
          </a:xfrm>
          <a:prstGeom prst="rect">
            <a:avLst/>
          </a:prstGeom>
          <a:noFill/>
          <a:extLst>
            <a:ext uri="{909E8E84-426E-40DD-AFC4-6F175D3DCCD1}">
              <a14:hiddenFill xmlns:a14="http://schemas.microsoft.com/office/drawing/2010/main">
                <a:solidFill>
                  <a:srgbClr val="FFFFFF"/>
                </a:solidFill>
              </a14:hiddenFill>
            </a:ext>
          </a:extLst>
        </p:spPr>
      </p:pic>
      <p:sp>
        <p:nvSpPr>
          <p:cNvPr id="461841" name="Text Box 17"/>
          <p:cNvSpPr txBox="1">
            <a:spLocks noChangeArrowheads="1"/>
          </p:cNvSpPr>
          <p:nvPr/>
        </p:nvSpPr>
        <p:spPr bwMode="auto">
          <a:xfrm>
            <a:off x="6019800" y="12954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
        <p:nvSpPr>
          <p:cNvPr id="461842" name="Text Box 18"/>
          <p:cNvSpPr txBox="1">
            <a:spLocks noChangeArrowheads="1"/>
          </p:cNvSpPr>
          <p:nvPr/>
        </p:nvSpPr>
        <p:spPr bwMode="auto">
          <a:xfrm>
            <a:off x="6172200" y="6400800"/>
            <a:ext cx="266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921" name="Rectangle 49"/>
          <p:cNvSpPr>
            <a:spLocks noChangeArrowheads="1"/>
          </p:cNvSpPr>
          <p:nvPr/>
        </p:nvSpPr>
        <p:spPr bwMode="auto">
          <a:xfrm>
            <a:off x="152400" y="457200"/>
            <a:ext cx="876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7.26. El frenado eléctrico de los motores asíncronos I</a:t>
            </a:r>
            <a:endParaRPr lang="es-ES_tradnl" altLang="es-ES" sz="4500" b="0">
              <a:latin typeface="Tahoma" pitchFamily="34" charset="0"/>
            </a:endParaRPr>
          </a:p>
        </p:txBody>
      </p:sp>
      <p:sp>
        <p:nvSpPr>
          <p:cNvPr id="463935" name="Text Box 63"/>
          <p:cNvSpPr txBox="1">
            <a:spLocks noChangeArrowheads="1"/>
          </p:cNvSpPr>
          <p:nvPr/>
        </p:nvSpPr>
        <p:spPr bwMode="auto">
          <a:xfrm>
            <a:off x="457200" y="2039938"/>
            <a:ext cx="8153400" cy="1465262"/>
          </a:xfrm>
          <a:prstGeom prst="rect">
            <a:avLst/>
          </a:prstGeom>
          <a:gradFill rotWithShape="0">
            <a:gsLst>
              <a:gs pos="0">
                <a:srgbClr val="CC0099">
                  <a:gamma/>
                  <a:shade val="46275"/>
                  <a:invGamma/>
                </a:srgbClr>
              </a:gs>
              <a:gs pos="100000">
                <a:srgbClr val="CC0099"/>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dirty="0">
                <a:effectLst>
                  <a:outerShdw blurRad="38100" dist="38100" dir="2700000" algn="tl">
                    <a:srgbClr val="000000"/>
                  </a:outerShdw>
                </a:effectLst>
              </a:rPr>
              <a:t>Existen aplicaciones en las que es necesario poder aplicar un par de frenado al motor que permita detenerlo rápidamente: ascensores, grúas, cintas transportadoras, </a:t>
            </a:r>
            <a:r>
              <a:rPr lang="es-ES_tradnl" altLang="es-ES" sz="1800" dirty="0" smtClean="0">
                <a:effectLst>
                  <a:outerShdw blurRad="38100" dist="38100" dir="2700000" algn="tl">
                    <a:srgbClr val="000000"/>
                  </a:outerShdw>
                </a:effectLst>
              </a:rPr>
              <a:t>motores de tracción </a:t>
            </a:r>
            <a:r>
              <a:rPr lang="es-ES_tradnl" altLang="es-ES" sz="1800" dirty="0">
                <a:effectLst>
                  <a:outerShdw blurRad="38100" dist="38100" dir="2700000" algn="tl">
                    <a:srgbClr val="000000"/>
                  </a:outerShdw>
                </a:effectLst>
              </a:rPr>
              <a:t>eléctrica, etc. En este caso, las propiedades eléctricas de la máquina se utilizan para lograr el frenado.</a:t>
            </a:r>
            <a:endParaRPr lang="es-ES" altLang="es-ES" sz="1800" dirty="0">
              <a:effectLst>
                <a:outerShdw blurRad="38100" dist="38100" dir="2700000" algn="tl">
                  <a:srgbClr val="000000"/>
                </a:outerShdw>
              </a:effectLst>
            </a:endParaRPr>
          </a:p>
        </p:txBody>
      </p:sp>
      <p:grpSp>
        <p:nvGrpSpPr>
          <p:cNvPr id="463942" name="Group 70"/>
          <p:cNvGrpSpPr>
            <a:grpSpLocks/>
          </p:cNvGrpSpPr>
          <p:nvPr/>
        </p:nvGrpSpPr>
        <p:grpSpPr bwMode="auto">
          <a:xfrm>
            <a:off x="624532" y="3733800"/>
            <a:ext cx="7835900" cy="2995613"/>
            <a:chOff x="344" y="2352"/>
            <a:chExt cx="4936" cy="1887"/>
          </a:xfrm>
        </p:grpSpPr>
        <p:grpSp>
          <p:nvGrpSpPr>
            <p:cNvPr id="463941" name="Group 69"/>
            <p:cNvGrpSpPr>
              <a:grpSpLocks/>
            </p:cNvGrpSpPr>
            <p:nvPr/>
          </p:nvGrpSpPr>
          <p:grpSpPr bwMode="auto">
            <a:xfrm>
              <a:off x="344" y="2491"/>
              <a:ext cx="4936" cy="1460"/>
              <a:chOff x="344" y="2491"/>
              <a:chExt cx="4936" cy="1460"/>
            </a:xfrm>
          </p:grpSpPr>
          <p:sp>
            <p:nvSpPr>
              <p:cNvPr id="463931" name="Text Box 59"/>
              <p:cNvSpPr txBox="1">
                <a:spLocks noChangeArrowheads="1"/>
              </p:cNvSpPr>
              <p:nvPr/>
            </p:nvSpPr>
            <p:spPr bwMode="auto">
              <a:xfrm>
                <a:off x="2352" y="2491"/>
                <a:ext cx="2904" cy="404"/>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FRENADO REGENERATIVO O POR RECUPERACIÓN DE ENERGÍA</a:t>
                </a:r>
                <a:endParaRPr lang="es-ES" altLang="es-ES" sz="1800">
                  <a:effectLst>
                    <a:outerShdw blurRad="38100" dist="38100" dir="2700000" algn="tl">
                      <a:srgbClr val="000000"/>
                    </a:outerShdw>
                  </a:effectLst>
                </a:endParaRPr>
              </a:p>
            </p:txBody>
          </p:sp>
          <p:sp>
            <p:nvSpPr>
              <p:cNvPr id="463932" name="Text Box 60"/>
              <p:cNvSpPr txBox="1">
                <a:spLocks noChangeArrowheads="1"/>
              </p:cNvSpPr>
              <p:nvPr/>
            </p:nvSpPr>
            <p:spPr bwMode="auto">
              <a:xfrm>
                <a:off x="2352" y="3019"/>
                <a:ext cx="2928" cy="404"/>
              </a:xfrm>
              <a:prstGeom prst="rect">
                <a:avLst/>
              </a:prstGeom>
              <a:solidFill>
                <a:srgbClr val="808080"/>
              </a:solidFill>
              <a:ln>
                <a:noFill/>
              </a:ln>
              <a:effectLst/>
              <a:scene3d>
                <a:camera prst="legacyObliqueTopRight"/>
                <a:lightRig rig="legacyFlat3" dir="b"/>
              </a:scene3d>
              <a:sp3d extrusionH="49200" prstMaterial="legacyMatte">
                <a:bevelT w="13500" h="13500" prst="angle"/>
                <a:bevelB w="13500" h="13500" prst="angle"/>
                <a:extrusionClr>
                  <a:srgbClr val="80808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FRENADO POR CONTRACORRIENTE O CONTRAMARCHA</a:t>
                </a:r>
                <a:endParaRPr lang="es-ES" altLang="es-ES" sz="1800">
                  <a:effectLst>
                    <a:outerShdw blurRad="38100" dist="38100" dir="2700000" algn="tl">
                      <a:srgbClr val="000000"/>
                    </a:outerShdw>
                  </a:effectLst>
                </a:endParaRPr>
              </a:p>
            </p:txBody>
          </p:sp>
          <p:sp>
            <p:nvSpPr>
              <p:cNvPr id="463933" name="Text Box 61"/>
              <p:cNvSpPr txBox="1">
                <a:spLocks noChangeArrowheads="1"/>
              </p:cNvSpPr>
              <p:nvPr/>
            </p:nvSpPr>
            <p:spPr bwMode="auto">
              <a:xfrm>
                <a:off x="2352" y="3547"/>
                <a:ext cx="2928" cy="404"/>
              </a:xfrm>
              <a:prstGeom prst="rect">
                <a:avLst/>
              </a:prstGeom>
              <a:solidFill>
                <a:srgbClr val="CC6600"/>
              </a:solidFill>
              <a:ln>
                <a:noFill/>
              </a:ln>
              <a:effectLst/>
              <a:scene3d>
                <a:camera prst="legacyObliqueTopRight"/>
                <a:lightRig rig="legacyFlat3" dir="b"/>
              </a:scene3d>
              <a:sp3d extrusionH="49200" prstMaterial="legacyMatte">
                <a:bevelT w="13500" h="13500" prst="angle"/>
                <a:bevelB w="13500" h="13500" prst="angle"/>
                <a:extrusionClr>
                  <a:srgbClr val="CC66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FRENADO DINÁMICO (Por inyección de CC)</a:t>
                </a:r>
                <a:endParaRPr lang="es-ES" altLang="es-ES" sz="1800">
                  <a:effectLst>
                    <a:outerShdw blurRad="38100" dist="38100" dir="2700000" algn="tl">
                      <a:srgbClr val="000000"/>
                    </a:outerShdw>
                  </a:effectLst>
                </a:endParaRPr>
              </a:p>
            </p:txBody>
          </p:sp>
          <p:sp>
            <p:nvSpPr>
              <p:cNvPr id="463934" name="Text Box 62"/>
              <p:cNvSpPr txBox="1">
                <a:spLocks noChangeArrowheads="1"/>
              </p:cNvSpPr>
              <p:nvPr/>
            </p:nvSpPr>
            <p:spPr bwMode="auto">
              <a:xfrm>
                <a:off x="344" y="3007"/>
                <a:ext cx="1584" cy="404"/>
              </a:xfrm>
              <a:prstGeom prst="rect">
                <a:avLst/>
              </a:prstGeom>
              <a:solidFill>
                <a:srgbClr val="FF0000"/>
              </a:soli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TIPOS DE FRENADO ELÉCTRICO</a:t>
                </a:r>
                <a:endParaRPr lang="es-ES" altLang="es-ES" sz="1800">
                  <a:effectLst>
                    <a:outerShdw blurRad="38100" dist="38100" dir="2700000" algn="tl">
                      <a:srgbClr val="000000"/>
                    </a:outerShdw>
                  </a:effectLst>
                </a:endParaRPr>
              </a:p>
            </p:txBody>
          </p:sp>
        </p:grpSp>
        <p:pic>
          <p:nvPicPr>
            <p:cNvPr id="463939"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 y="2352"/>
              <a:ext cx="1140" cy="18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3942"/>
                                        </p:tgtEl>
                                        <p:attrNameLst>
                                          <p:attrName>style.visibility</p:attrName>
                                        </p:attrNameLst>
                                      </p:cBhvr>
                                      <p:to>
                                        <p:strVal val="visible"/>
                                      </p:to>
                                    </p:set>
                                    <p:animEffect transition="in" filter="dissolve">
                                      <p:cBhvr>
                                        <p:cTn id="7" dur="500"/>
                                        <p:tgtEl>
                                          <p:spTgt spid="463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050"/>
          <p:cNvSpPr>
            <a:spLocks noChangeArrowheads="1"/>
          </p:cNvSpPr>
          <p:nvPr/>
        </p:nvSpPr>
        <p:spPr bwMode="auto">
          <a:xfrm>
            <a:off x="381000" y="228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s-ES" altLang="es-ES" b="0"/>
          </a:p>
        </p:txBody>
      </p:sp>
      <p:sp>
        <p:nvSpPr>
          <p:cNvPr id="339971" name="Rectangle 2051"/>
          <p:cNvSpPr>
            <a:spLocks noChangeArrowheads="1"/>
          </p:cNvSpPr>
          <p:nvPr/>
        </p:nvSpPr>
        <p:spPr bwMode="auto">
          <a:xfrm>
            <a:off x="381000" y="2209800"/>
            <a:ext cx="8382000" cy="41148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lvl1pPr marL="342900" indent="-342900" algn="l">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lgn="l">
              <a:spcBef>
                <a:spcPct val="20000"/>
              </a:spcBef>
              <a:buClr>
                <a:schemeClr val="tx1"/>
              </a:buClr>
              <a:buChar char="–"/>
              <a:defRPr sz="2800">
                <a:solidFill>
                  <a:schemeClr val="tx1"/>
                </a:solidFill>
                <a:latin typeface="Times New Roman" pitchFamily="18" charset="0"/>
              </a:defRPr>
            </a:lvl2pPr>
            <a:lvl3pPr marL="1143000" indent="-228600" algn="l">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lgn="l">
              <a:spcBef>
                <a:spcPct val="20000"/>
              </a:spcBef>
              <a:buClr>
                <a:schemeClr val="tx1"/>
              </a:buClr>
              <a:buChar char="–"/>
              <a:defRPr sz="2000">
                <a:solidFill>
                  <a:schemeClr val="tx1"/>
                </a:solidFill>
                <a:latin typeface="Times New Roman" pitchFamily="18" charset="0"/>
              </a:defRPr>
            </a:lvl4pPr>
            <a:lvl5pPr marL="2057400" indent="-228600" algn="l">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algn="just">
              <a:spcBef>
                <a:spcPts val="900"/>
              </a:spcBef>
            </a:pPr>
            <a:r>
              <a:rPr lang="es-ES_tradnl" altLang="es-ES" sz="2200" b="0" u="sng">
                <a:solidFill>
                  <a:schemeClr val="accent2"/>
                </a:solidFill>
                <a:effectLst>
                  <a:outerShdw blurRad="38100" dist="38100" dir="2700000" algn="tl">
                    <a:srgbClr val="000000"/>
                  </a:outerShdw>
                </a:effectLst>
                <a:latin typeface="Tahoma" pitchFamily="34" charset="0"/>
              </a:rPr>
              <a:t>MURO AISLANTE</a:t>
            </a:r>
            <a:r>
              <a:rPr lang="es-ES_tradnl" altLang="es-ES" sz="2200" b="0">
                <a:solidFill>
                  <a:schemeClr val="accent2"/>
                </a:solidFill>
                <a:effectLst>
                  <a:outerShdw blurRad="38100" dist="38100" dir="2700000" algn="tl">
                    <a:srgbClr val="000000"/>
                  </a:outerShdw>
                </a:effectLst>
                <a:latin typeface="Tahoma" pitchFamily="34" charset="0"/>
              </a:rPr>
              <a:t>:</a:t>
            </a:r>
            <a:r>
              <a:rPr lang="es-ES_tradnl" altLang="es-ES" sz="2200" b="0">
                <a:effectLst>
                  <a:outerShdw blurRad="38100" dist="38100" dir="2700000" algn="tl">
                    <a:srgbClr val="000000"/>
                  </a:outerShdw>
                </a:effectLst>
                <a:latin typeface="Tahoma" pitchFamily="34" charset="0"/>
              </a:rPr>
              <a:t> elemento de mayor espesor que separa al conjunto de la bobina del exterior. Debe estar dimensionado para soportar la tensión correspondiente al nivel de aislamiento de la máquina.</a:t>
            </a:r>
          </a:p>
          <a:p>
            <a:pPr algn="just">
              <a:spcBef>
                <a:spcPct val="80000"/>
              </a:spcBef>
            </a:pPr>
            <a:r>
              <a:rPr lang="es-ES_tradnl" altLang="es-ES" sz="2200" b="0" u="sng">
                <a:solidFill>
                  <a:schemeClr val="accent2"/>
                </a:solidFill>
                <a:effectLst>
                  <a:outerShdw blurRad="38100" dist="38100" dir="2700000" algn="tl">
                    <a:srgbClr val="000000"/>
                  </a:outerShdw>
                </a:effectLst>
                <a:latin typeface="Tahoma" pitchFamily="34" charset="0"/>
              </a:rPr>
              <a:t>AISLAMIENTO ENTRE ESPIRAS Y ENTRE CONDUCTORES ELEMENTALES</a:t>
            </a:r>
            <a:r>
              <a:rPr lang="es-ES_tradnl" altLang="es-ES" sz="2200" b="0">
                <a:solidFill>
                  <a:schemeClr val="accent2"/>
                </a:solidFill>
                <a:effectLst>
                  <a:outerShdw blurRad="38100" dist="38100" dir="2700000" algn="tl">
                    <a:srgbClr val="000000"/>
                  </a:outerShdw>
                </a:effectLst>
                <a:latin typeface="Tahoma" pitchFamily="34" charset="0"/>
              </a:rPr>
              <a:t>:</a:t>
            </a:r>
            <a:r>
              <a:rPr lang="es-ES_tradnl" altLang="es-ES" sz="2200" b="0">
                <a:effectLst>
                  <a:outerShdw blurRad="38100" dist="38100" dir="2700000" algn="tl">
                    <a:srgbClr val="000000"/>
                  </a:outerShdw>
                </a:effectLst>
                <a:latin typeface="Tahoma" pitchFamily="34" charset="0"/>
              </a:rPr>
              <a:t> las espiras pueden estar formadas conductores individuales para reducir las pérdidas. Es necesario que exista aislamiento entre ellas y entre conductores.</a:t>
            </a:r>
          </a:p>
          <a:p>
            <a:pPr algn="just">
              <a:spcBef>
                <a:spcPct val="80000"/>
              </a:spcBef>
            </a:pPr>
            <a:r>
              <a:rPr lang="es-ES_tradnl" altLang="es-ES" sz="2200" b="0" u="sng">
                <a:solidFill>
                  <a:schemeClr val="accent2"/>
                </a:solidFill>
                <a:effectLst>
                  <a:outerShdw blurRad="38100" dist="38100" dir="2700000" algn="tl">
                    <a:srgbClr val="000000"/>
                  </a:outerShdw>
                </a:effectLst>
                <a:latin typeface="Tahoma" pitchFamily="34" charset="0"/>
              </a:rPr>
              <a:t>CINTAS Y RECUBRIMIENTOS DE PROTECCIÓN</a:t>
            </a:r>
            <a:r>
              <a:rPr lang="es-ES_tradnl" altLang="es-ES" sz="2200" b="0">
                <a:solidFill>
                  <a:schemeClr val="accent2"/>
                </a:solidFill>
                <a:effectLst>
                  <a:outerShdw blurRad="38100" dist="38100" dir="2700000" algn="tl">
                    <a:srgbClr val="000000"/>
                  </a:outerShdw>
                </a:effectLst>
                <a:latin typeface="Tahoma" pitchFamily="34" charset="0"/>
              </a:rPr>
              <a:t>:</a:t>
            </a:r>
            <a:r>
              <a:rPr lang="es-ES_tradnl" altLang="es-ES" sz="2200" b="0">
                <a:effectLst>
                  <a:outerShdw blurRad="38100" dist="38100" dir="2700000" algn="tl">
                    <a:srgbClr val="000000"/>
                  </a:outerShdw>
                </a:effectLst>
                <a:latin typeface="Tahoma" pitchFamily="34" charset="0"/>
              </a:rPr>
              <a:t> se utilizan cintas y recubrimientos protectores para proteger las bobinas en las zonas de ranura.</a:t>
            </a:r>
            <a:endParaRPr lang="es-ES_tradnl" altLang="es-ES" sz="2100" b="0">
              <a:effectLst/>
              <a:latin typeface="Tahoma" pitchFamily="34" charset="0"/>
            </a:endParaRPr>
          </a:p>
          <a:p>
            <a:pPr lvl="2" algn="just">
              <a:spcBef>
                <a:spcPts val="900"/>
              </a:spcBef>
              <a:buFont typeface="Symbol" pitchFamily="18" charset="2"/>
              <a:buChar char="·"/>
            </a:pPr>
            <a:endParaRPr lang="es-ES_tradnl" altLang="es-ES" sz="2000" b="0">
              <a:effectLst/>
              <a:latin typeface="Tahoma" pitchFamily="34" charset="0"/>
            </a:endParaRPr>
          </a:p>
        </p:txBody>
      </p:sp>
      <p:sp>
        <p:nvSpPr>
          <p:cNvPr id="339973" name="Rectangle 2053"/>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200">
                <a:latin typeface="Tahoma" pitchFamily="34" charset="0"/>
              </a:rPr>
              <a:t>7.3.2. Elementos del aislamiento estatórico en motores con devanados preformados II</a:t>
            </a:r>
            <a:endParaRPr lang="es-ES_tradnl" altLang="es-ES" b="0"/>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additive="base">
                                        <p:cTn id="7" dur="500" fill="hold"/>
                                        <p:tgtEl>
                                          <p:spTgt spid="339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9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9971">
                                            <p:txEl>
                                              <p:pRg st="1" end="1"/>
                                            </p:txEl>
                                          </p:spTgt>
                                        </p:tgtEl>
                                        <p:attrNameLst>
                                          <p:attrName>style.visibility</p:attrName>
                                        </p:attrNameLst>
                                      </p:cBhvr>
                                      <p:to>
                                        <p:strVal val="visible"/>
                                      </p:to>
                                    </p:set>
                                    <p:anim calcmode="lin" valueType="num">
                                      <p:cBhvr additive="base">
                                        <p:cTn id="13" dur="500" fill="hold"/>
                                        <p:tgtEl>
                                          <p:spTgt spid="339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9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9971">
                                            <p:txEl>
                                              <p:pRg st="2" end="2"/>
                                            </p:txEl>
                                          </p:spTgt>
                                        </p:tgtEl>
                                        <p:attrNameLst>
                                          <p:attrName>style.visibility</p:attrName>
                                        </p:attrNameLst>
                                      </p:cBhvr>
                                      <p:to>
                                        <p:strVal val="visible"/>
                                      </p:to>
                                    </p:set>
                                    <p:anim calcmode="lin" valueType="num">
                                      <p:cBhvr additive="base">
                                        <p:cTn id="19" dur="500" fill="hold"/>
                                        <p:tgtEl>
                                          <p:spTgt spid="339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99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462" name="Group 70"/>
          <p:cNvGrpSpPr>
            <a:grpSpLocks/>
          </p:cNvGrpSpPr>
          <p:nvPr/>
        </p:nvGrpSpPr>
        <p:grpSpPr bwMode="auto">
          <a:xfrm>
            <a:off x="236538" y="1447800"/>
            <a:ext cx="7916862" cy="4343400"/>
            <a:chOff x="149" y="912"/>
            <a:chExt cx="4987" cy="2736"/>
          </a:xfrm>
        </p:grpSpPr>
        <p:grpSp>
          <p:nvGrpSpPr>
            <p:cNvPr id="443441" name="Group 49"/>
            <p:cNvGrpSpPr>
              <a:grpSpLocks/>
            </p:cNvGrpSpPr>
            <p:nvPr/>
          </p:nvGrpSpPr>
          <p:grpSpPr bwMode="auto">
            <a:xfrm>
              <a:off x="720" y="1392"/>
              <a:ext cx="4416" cy="2256"/>
              <a:chOff x="672" y="1344"/>
              <a:chExt cx="4416" cy="2256"/>
            </a:xfrm>
          </p:grpSpPr>
          <p:sp>
            <p:nvSpPr>
              <p:cNvPr id="443402" name="Line 10"/>
              <p:cNvSpPr>
                <a:spLocks noChangeShapeType="1"/>
              </p:cNvSpPr>
              <p:nvPr/>
            </p:nvSpPr>
            <p:spPr bwMode="auto">
              <a:xfrm>
                <a:off x="672" y="2160"/>
                <a:ext cx="2976" cy="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aphicFrame>
            <p:nvGraphicFramePr>
              <p:cNvPr id="443396" name="Object 4"/>
              <p:cNvGraphicFramePr>
                <a:graphicFrameLocks noChangeAspect="1"/>
              </p:cNvGraphicFramePr>
              <p:nvPr/>
            </p:nvGraphicFramePr>
            <p:xfrm>
              <a:off x="672" y="1536"/>
              <a:ext cx="4290" cy="2064"/>
            </p:xfrm>
            <a:graphic>
              <a:graphicData uri="http://schemas.openxmlformats.org/presentationml/2006/ole">
                <mc:AlternateContent xmlns:mc="http://schemas.openxmlformats.org/markup-compatibility/2006">
                  <mc:Choice xmlns:v="urn:schemas-microsoft-com:vml" Requires="v">
                    <p:oleObj spid="_x0000_s443520" name="Imagen" r:id="rId4" imgW="3691080" imgH="1968840" progId="Word.Picture.8">
                      <p:embed/>
                    </p:oleObj>
                  </mc:Choice>
                  <mc:Fallback>
                    <p:oleObj name="Imagen" r:id="rId4" imgW="3691080" imgH="1968840"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536"/>
                            <a:ext cx="4290" cy="206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oleObj>
                  </mc:Fallback>
                </mc:AlternateContent>
              </a:graphicData>
            </a:graphic>
          </p:graphicFrame>
          <p:sp>
            <p:nvSpPr>
              <p:cNvPr id="443400" name="Line 8"/>
              <p:cNvSpPr>
                <a:spLocks noChangeShapeType="1"/>
              </p:cNvSpPr>
              <p:nvPr/>
            </p:nvSpPr>
            <p:spPr bwMode="auto">
              <a:xfrm>
                <a:off x="672" y="2592"/>
                <a:ext cx="4416" cy="0"/>
              </a:xfrm>
              <a:prstGeom prst="line">
                <a:avLst/>
              </a:prstGeom>
              <a:noFill/>
              <a:ln w="38100">
                <a:solidFill>
                  <a:schemeClr val="accent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01" name="Line 9"/>
              <p:cNvSpPr>
                <a:spLocks noChangeShapeType="1"/>
              </p:cNvSpPr>
              <p:nvPr/>
            </p:nvSpPr>
            <p:spPr bwMode="auto">
              <a:xfrm flipV="1">
                <a:off x="672" y="1344"/>
                <a:ext cx="0" cy="1260"/>
              </a:xfrm>
              <a:prstGeom prst="line">
                <a:avLst/>
              </a:prstGeom>
              <a:noFill/>
              <a:ln w="38100">
                <a:solidFill>
                  <a:schemeClr val="accent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443433" name="Group 41"/>
              <p:cNvGrpSpPr>
                <a:grpSpLocks/>
              </p:cNvGrpSpPr>
              <p:nvPr/>
            </p:nvGrpSpPr>
            <p:grpSpPr bwMode="auto">
              <a:xfrm>
                <a:off x="2439" y="2136"/>
                <a:ext cx="969" cy="1413"/>
                <a:chOff x="2439" y="2136"/>
                <a:chExt cx="969" cy="1413"/>
              </a:xfrm>
            </p:grpSpPr>
            <p:sp>
              <p:nvSpPr>
                <p:cNvPr id="443403" name="Line 11"/>
                <p:cNvSpPr>
                  <a:spLocks noChangeShapeType="1"/>
                </p:cNvSpPr>
                <p:nvPr/>
              </p:nvSpPr>
              <p:spPr bwMode="auto">
                <a:xfrm>
                  <a:off x="3264" y="2160"/>
                  <a:ext cx="0" cy="1296"/>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04" name="Oval 12"/>
                <p:cNvSpPr>
                  <a:spLocks noChangeArrowheads="1"/>
                </p:cNvSpPr>
                <p:nvPr/>
              </p:nvSpPr>
              <p:spPr bwMode="auto">
                <a:xfrm>
                  <a:off x="3237" y="214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43405" name="Oval 13"/>
                <p:cNvSpPr>
                  <a:spLocks noChangeArrowheads="1"/>
                </p:cNvSpPr>
                <p:nvPr/>
              </p:nvSpPr>
              <p:spPr bwMode="auto">
                <a:xfrm>
                  <a:off x="3360" y="2565"/>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43406" name="Oval 14"/>
                <p:cNvSpPr>
                  <a:spLocks noChangeArrowheads="1"/>
                </p:cNvSpPr>
                <p:nvPr/>
              </p:nvSpPr>
              <p:spPr bwMode="auto">
                <a:xfrm>
                  <a:off x="2439" y="2136"/>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43407" name="Oval 15"/>
                <p:cNvSpPr>
                  <a:spLocks noChangeArrowheads="1"/>
                </p:cNvSpPr>
                <p:nvPr/>
              </p:nvSpPr>
              <p:spPr bwMode="auto">
                <a:xfrm>
                  <a:off x="2571" y="2568"/>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43408" name="Oval 16"/>
                <p:cNvSpPr>
                  <a:spLocks noChangeArrowheads="1"/>
                </p:cNvSpPr>
                <p:nvPr/>
              </p:nvSpPr>
              <p:spPr bwMode="auto">
                <a:xfrm>
                  <a:off x="3237" y="3429"/>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43409" name="Line 17"/>
                <p:cNvSpPr>
                  <a:spLocks noChangeShapeType="1"/>
                </p:cNvSpPr>
                <p:nvPr/>
              </p:nvSpPr>
              <p:spPr bwMode="auto">
                <a:xfrm flipV="1">
                  <a:off x="2592" y="2592"/>
                  <a:ext cx="144" cy="9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0" name="Line 18"/>
                <p:cNvSpPr>
                  <a:spLocks noChangeShapeType="1"/>
                </p:cNvSpPr>
                <p:nvPr/>
              </p:nvSpPr>
              <p:spPr bwMode="auto">
                <a:xfrm flipV="1">
                  <a:off x="2616" y="2595"/>
                  <a:ext cx="174" cy="120"/>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1" name="Line 19"/>
                <p:cNvSpPr>
                  <a:spLocks noChangeShapeType="1"/>
                </p:cNvSpPr>
                <p:nvPr/>
              </p:nvSpPr>
              <p:spPr bwMode="auto">
                <a:xfrm flipV="1">
                  <a:off x="2631" y="2598"/>
                  <a:ext cx="216" cy="15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2" name="Line 20"/>
                <p:cNvSpPr>
                  <a:spLocks noChangeShapeType="1"/>
                </p:cNvSpPr>
                <p:nvPr/>
              </p:nvSpPr>
              <p:spPr bwMode="auto">
                <a:xfrm flipV="1">
                  <a:off x="2640" y="2592"/>
                  <a:ext cx="273" cy="201"/>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3" name="Line 21"/>
                <p:cNvSpPr>
                  <a:spLocks noChangeShapeType="1"/>
                </p:cNvSpPr>
                <p:nvPr/>
              </p:nvSpPr>
              <p:spPr bwMode="auto">
                <a:xfrm flipV="1">
                  <a:off x="2640" y="2598"/>
                  <a:ext cx="330" cy="243"/>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4" name="Line 22"/>
                <p:cNvSpPr>
                  <a:spLocks noChangeShapeType="1"/>
                </p:cNvSpPr>
                <p:nvPr/>
              </p:nvSpPr>
              <p:spPr bwMode="auto">
                <a:xfrm flipV="1">
                  <a:off x="2646" y="2605"/>
                  <a:ext cx="378" cy="278"/>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5" name="Line 23"/>
                <p:cNvSpPr>
                  <a:spLocks noChangeShapeType="1"/>
                </p:cNvSpPr>
                <p:nvPr/>
              </p:nvSpPr>
              <p:spPr bwMode="auto">
                <a:xfrm flipV="1">
                  <a:off x="2658" y="2585"/>
                  <a:ext cx="459" cy="337"/>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6" name="Line 24"/>
                <p:cNvSpPr>
                  <a:spLocks noChangeShapeType="1"/>
                </p:cNvSpPr>
                <p:nvPr/>
              </p:nvSpPr>
              <p:spPr bwMode="auto">
                <a:xfrm flipV="1">
                  <a:off x="2676" y="2597"/>
                  <a:ext cx="492" cy="361"/>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7" name="Line 25"/>
                <p:cNvSpPr>
                  <a:spLocks noChangeShapeType="1"/>
                </p:cNvSpPr>
                <p:nvPr/>
              </p:nvSpPr>
              <p:spPr bwMode="auto">
                <a:xfrm flipV="1">
                  <a:off x="2679" y="2597"/>
                  <a:ext cx="558" cy="409"/>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8" name="Line 26"/>
                <p:cNvSpPr>
                  <a:spLocks noChangeShapeType="1"/>
                </p:cNvSpPr>
                <p:nvPr/>
              </p:nvSpPr>
              <p:spPr bwMode="auto">
                <a:xfrm flipV="1">
                  <a:off x="2688" y="2640"/>
                  <a:ext cx="570" cy="411"/>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19" name="Line 27"/>
                <p:cNvSpPr>
                  <a:spLocks noChangeShapeType="1"/>
                </p:cNvSpPr>
                <p:nvPr/>
              </p:nvSpPr>
              <p:spPr bwMode="auto">
                <a:xfrm flipV="1">
                  <a:off x="2694" y="2694"/>
                  <a:ext cx="570" cy="411"/>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0" name="Line 28"/>
                <p:cNvSpPr>
                  <a:spLocks noChangeShapeType="1"/>
                </p:cNvSpPr>
                <p:nvPr/>
              </p:nvSpPr>
              <p:spPr bwMode="auto">
                <a:xfrm flipV="1">
                  <a:off x="2697" y="2745"/>
                  <a:ext cx="570" cy="411"/>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1" name="Line 29"/>
                <p:cNvSpPr>
                  <a:spLocks noChangeShapeType="1"/>
                </p:cNvSpPr>
                <p:nvPr/>
              </p:nvSpPr>
              <p:spPr bwMode="auto">
                <a:xfrm flipV="1">
                  <a:off x="2712" y="2808"/>
                  <a:ext cx="543" cy="39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2" name="Line 30"/>
                <p:cNvSpPr>
                  <a:spLocks noChangeShapeType="1"/>
                </p:cNvSpPr>
                <p:nvPr/>
              </p:nvSpPr>
              <p:spPr bwMode="auto">
                <a:xfrm flipV="1">
                  <a:off x="2724" y="2853"/>
                  <a:ext cx="543" cy="39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3" name="Line 31"/>
                <p:cNvSpPr>
                  <a:spLocks noChangeShapeType="1"/>
                </p:cNvSpPr>
                <p:nvPr/>
              </p:nvSpPr>
              <p:spPr bwMode="auto">
                <a:xfrm flipV="1">
                  <a:off x="2733" y="2907"/>
                  <a:ext cx="528" cy="387"/>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4" name="Line 32"/>
                <p:cNvSpPr>
                  <a:spLocks noChangeShapeType="1"/>
                </p:cNvSpPr>
                <p:nvPr/>
              </p:nvSpPr>
              <p:spPr bwMode="auto">
                <a:xfrm flipV="1">
                  <a:off x="2763" y="2956"/>
                  <a:ext cx="501" cy="365"/>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5" name="Line 33"/>
                <p:cNvSpPr>
                  <a:spLocks noChangeShapeType="1"/>
                </p:cNvSpPr>
                <p:nvPr/>
              </p:nvSpPr>
              <p:spPr bwMode="auto">
                <a:xfrm flipV="1">
                  <a:off x="2775" y="3010"/>
                  <a:ext cx="489" cy="35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6" name="Line 34"/>
                <p:cNvSpPr>
                  <a:spLocks noChangeShapeType="1"/>
                </p:cNvSpPr>
                <p:nvPr/>
              </p:nvSpPr>
              <p:spPr bwMode="auto">
                <a:xfrm flipV="1">
                  <a:off x="2796" y="3067"/>
                  <a:ext cx="462" cy="338"/>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7" name="Line 35"/>
                <p:cNvSpPr>
                  <a:spLocks noChangeShapeType="1"/>
                </p:cNvSpPr>
                <p:nvPr/>
              </p:nvSpPr>
              <p:spPr bwMode="auto">
                <a:xfrm flipV="1">
                  <a:off x="2823" y="3115"/>
                  <a:ext cx="444" cy="32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8" name="Line 36"/>
                <p:cNvSpPr>
                  <a:spLocks noChangeShapeType="1"/>
                </p:cNvSpPr>
                <p:nvPr/>
              </p:nvSpPr>
              <p:spPr bwMode="auto">
                <a:xfrm flipV="1">
                  <a:off x="2850" y="3178"/>
                  <a:ext cx="411" cy="302"/>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29" name="Line 37"/>
                <p:cNvSpPr>
                  <a:spLocks noChangeShapeType="1"/>
                </p:cNvSpPr>
                <p:nvPr/>
              </p:nvSpPr>
              <p:spPr bwMode="auto">
                <a:xfrm flipV="1">
                  <a:off x="2889" y="3232"/>
                  <a:ext cx="375" cy="278"/>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30" name="Line 38"/>
                <p:cNvSpPr>
                  <a:spLocks noChangeShapeType="1"/>
                </p:cNvSpPr>
                <p:nvPr/>
              </p:nvSpPr>
              <p:spPr bwMode="auto">
                <a:xfrm flipV="1">
                  <a:off x="2931" y="3292"/>
                  <a:ext cx="330" cy="242"/>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31" name="Line 39"/>
                <p:cNvSpPr>
                  <a:spLocks noChangeShapeType="1"/>
                </p:cNvSpPr>
                <p:nvPr/>
              </p:nvSpPr>
              <p:spPr bwMode="auto">
                <a:xfrm flipV="1">
                  <a:off x="2979" y="3343"/>
                  <a:ext cx="288" cy="20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32" name="Line 40"/>
                <p:cNvSpPr>
                  <a:spLocks noChangeShapeType="1"/>
                </p:cNvSpPr>
                <p:nvPr/>
              </p:nvSpPr>
              <p:spPr bwMode="auto">
                <a:xfrm flipV="1">
                  <a:off x="3060" y="3400"/>
                  <a:ext cx="204" cy="146"/>
                </a:xfrm>
                <a:prstGeom prst="line">
                  <a:avLst/>
                </a:prstGeom>
                <a:noFill/>
                <a:ln w="3175">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sp>
            <p:nvSpPr>
              <p:cNvPr id="443435" name="Text Box 43"/>
              <p:cNvSpPr txBox="1">
                <a:spLocks noChangeArrowheads="1"/>
              </p:cNvSpPr>
              <p:nvPr/>
            </p:nvSpPr>
            <p:spPr bwMode="auto">
              <a:xfrm>
                <a:off x="3642" y="2051"/>
                <a:ext cx="1014"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effectLst>
                      <a:outerShdw blurRad="38100" dist="38100" dir="2700000" algn="tl">
                        <a:srgbClr val="000000"/>
                      </a:outerShdw>
                    </a:effectLst>
                  </a:rPr>
                  <a:t>Par resistente</a:t>
                </a:r>
                <a:endParaRPr lang="es-ES" altLang="es-ES" sz="1600">
                  <a:effectLst>
                    <a:outerShdw blurRad="38100" dist="38100" dir="2700000" algn="tl">
                      <a:srgbClr val="000000"/>
                    </a:outerShdw>
                  </a:effectLst>
                </a:endParaRPr>
              </a:p>
            </p:txBody>
          </p:sp>
          <p:sp>
            <p:nvSpPr>
              <p:cNvPr id="443436" name="Text Box 44"/>
              <p:cNvSpPr txBox="1">
                <a:spLocks noChangeArrowheads="1"/>
              </p:cNvSpPr>
              <p:nvPr/>
            </p:nvSpPr>
            <p:spPr bwMode="auto">
              <a:xfrm>
                <a:off x="3696" y="2361"/>
                <a:ext cx="131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800">
                    <a:effectLst>
                      <a:outerShdw blurRad="38100" dist="38100" dir="2700000" algn="tl">
                        <a:srgbClr val="000000"/>
                      </a:outerShdw>
                    </a:effectLst>
                  </a:rPr>
                  <a:t>Velocidad (RPM)</a:t>
                </a:r>
                <a:endParaRPr lang="es-ES" altLang="es-ES" sz="1800">
                  <a:effectLst>
                    <a:outerShdw blurRad="38100" dist="38100" dir="2700000" algn="tl">
                      <a:srgbClr val="000000"/>
                    </a:outerShdw>
                  </a:effectLst>
                </a:endParaRPr>
              </a:p>
            </p:txBody>
          </p:sp>
          <p:sp>
            <p:nvSpPr>
              <p:cNvPr id="443437" name="Text Box 45"/>
              <p:cNvSpPr txBox="1">
                <a:spLocks noChangeArrowheads="1"/>
              </p:cNvSpPr>
              <p:nvPr/>
            </p:nvSpPr>
            <p:spPr bwMode="auto">
              <a:xfrm>
                <a:off x="672" y="1449"/>
                <a:ext cx="35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800">
                    <a:effectLst>
                      <a:outerShdw blurRad="38100" dist="38100" dir="2700000" algn="tl">
                        <a:srgbClr val="000000"/>
                      </a:outerShdw>
                    </a:effectLst>
                  </a:rPr>
                  <a:t>Par</a:t>
                </a:r>
                <a:endParaRPr lang="es-ES" altLang="es-ES" sz="1800">
                  <a:effectLst>
                    <a:outerShdw blurRad="38100" dist="38100" dir="2700000" algn="tl">
                      <a:srgbClr val="000000"/>
                    </a:outerShdw>
                  </a:effectLst>
                </a:endParaRPr>
              </a:p>
            </p:txBody>
          </p:sp>
        </p:grpSp>
        <p:sp>
          <p:nvSpPr>
            <p:cNvPr id="443438" name="Text Box 46"/>
            <p:cNvSpPr txBox="1">
              <a:spLocks noChangeArrowheads="1"/>
            </p:cNvSpPr>
            <p:nvPr/>
          </p:nvSpPr>
          <p:spPr bwMode="auto">
            <a:xfrm>
              <a:off x="846" y="912"/>
              <a:ext cx="1170" cy="55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Curva de funcionamiento con </a:t>
              </a:r>
              <a:r>
                <a:rPr lang="es-ES_tradnl" altLang="es-ES" sz="2000">
                  <a:effectLst>
                    <a:outerShdw blurRad="38100" dist="38100" dir="2700000" algn="tl">
                      <a:srgbClr val="000000"/>
                    </a:outerShdw>
                  </a:effectLst>
                </a:rPr>
                <a:t>2P</a:t>
              </a:r>
              <a:r>
                <a:rPr lang="es-ES_tradnl" altLang="es-ES" sz="1600">
                  <a:effectLst>
                    <a:outerShdw blurRad="38100" dist="38100" dir="2700000" algn="tl">
                      <a:srgbClr val="000000"/>
                    </a:outerShdw>
                  </a:effectLst>
                </a:rPr>
                <a:t> polos</a:t>
              </a:r>
              <a:endParaRPr lang="es-ES" altLang="es-ES" sz="1600">
                <a:effectLst>
                  <a:outerShdw blurRad="38100" dist="38100" dir="2700000" algn="tl">
                    <a:srgbClr val="000000"/>
                  </a:outerShdw>
                </a:effectLst>
              </a:endParaRPr>
            </a:p>
          </p:txBody>
        </p:sp>
        <p:sp>
          <p:nvSpPr>
            <p:cNvPr id="443439" name="Text Box 47"/>
            <p:cNvSpPr txBox="1">
              <a:spLocks noChangeArrowheads="1"/>
            </p:cNvSpPr>
            <p:nvPr/>
          </p:nvSpPr>
          <p:spPr bwMode="auto">
            <a:xfrm>
              <a:off x="2544" y="912"/>
              <a:ext cx="1170" cy="55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Curva de funcionamiento con </a:t>
              </a:r>
              <a:r>
                <a:rPr lang="es-ES_tradnl" altLang="es-ES" sz="2000">
                  <a:effectLst>
                    <a:outerShdw blurRad="38100" dist="38100" dir="2700000" algn="tl">
                      <a:srgbClr val="000000"/>
                    </a:outerShdw>
                  </a:effectLst>
                </a:rPr>
                <a:t>P</a:t>
              </a:r>
              <a:r>
                <a:rPr lang="es-ES_tradnl" altLang="es-ES" sz="1600">
                  <a:effectLst>
                    <a:outerShdw blurRad="38100" dist="38100" dir="2700000" algn="tl">
                      <a:srgbClr val="000000"/>
                    </a:outerShdw>
                  </a:effectLst>
                </a:rPr>
                <a:t> polos</a:t>
              </a:r>
              <a:endParaRPr lang="es-ES" altLang="es-ES" sz="1600">
                <a:effectLst>
                  <a:outerShdw blurRad="38100" dist="38100" dir="2700000" algn="tl">
                    <a:srgbClr val="000000"/>
                  </a:outerShdw>
                </a:effectLst>
              </a:endParaRPr>
            </a:p>
          </p:txBody>
        </p:sp>
        <p:sp>
          <p:nvSpPr>
            <p:cNvPr id="443442" name="AutoShape 50"/>
            <p:cNvSpPr>
              <a:spLocks noChangeArrowheads="1"/>
            </p:cNvSpPr>
            <p:nvPr/>
          </p:nvSpPr>
          <p:spPr bwMode="auto">
            <a:xfrm>
              <a:off x="2976" y="1440"/>
              <a:ext cx="144" cy="288"/>
            </a:xfrm>
            <a:prstGeom prst="downArrow">
              <a:avLst>
                <a:gd name="adj1" fmla="val 50000"/>
                <a:gd name="adj2" fmla="val 50000"/>
              </a:avLst>
            </a:prstGeom>
            <a:solidFill>
              <a:srgbClr val="FF0000"/>
            </a:solidFill>
            <a:ln w="9525">
              <a:solidFill>
                <a:schemeClr val="bg2"/>
              </a:solidFill>
              <a:miter lim="800000"/>
              <a:headEnd/>
              <a:tailEnd/>
            </a:ln>
            <a:effectLst>
              <a:outerShdw dist="12700" algn="ctr" rotWithShape="0">
                <a:schemeClr val="bg2"/>
              </a:outerShdw>
            </a:effectLst>
          </p:spPr>
          <p:txBody>
            <a:bodyPr anchor="ctr">
              <a:spAutoFit/>
            </a:bodyPr>
            <a:lstStyle/>
            <a:p>
              <a:endParaRPr lang="es-ES"/>
            </a:p>
          </p:txBody>
        </p:sp>
        <p:sp>
          <p:nvSpPr>
            <p:cNvPr id="443443" name="AutoShape 51"/>
            <p:cNvSpPr>
              <a:spLocks noChangeArrowheads="1"/>
            </p:cNvSpPr>
            <p:nvPr/>
          </p:nvSpPr>
          <p:spPr bwMode="auto">
            <a:xfrm>
              <a:off x="1248" y="1440"/>
              <a:ext cx="144" cy="336"/>
            </a:xfrm>
            <a:prstGeom prst="downArrow">
              <a:avLst>
                <a:gd name="adj1" fmla="val 50000"/>
                <a:gd name="adj2" fmla="val 58333"/>
              </a:avLst>
            </a:prstGeom>
            <a:solidFill>
              <a:srgbClr val="00FF00"/>
            </a:solidFill>
            <a:ln w="9525">
              <a:solidFill>
                <a:schemeClr val="bg2"/>
              </a:solidFill>
              <a:miter lim="800000"/>
              <a:headEnd/>
              <a:tailEnd/>
            </a:ln>
            <a:effectLst>
              <a:outerShdw dist="12700" algn="ctr" rotWithShape="0">
                <a:schemeClr val="bg2"/>
              </a:outerShdw>
            </a:effectLst>
          </p:spPr>
          <p:txBody>
            <a:bodyPr wrap="none" anchor="ctr">
              <a:spAutoFit/>
            </a:bodyPr>
            <a:lstStyle/>
            <a:p>
              <a:endParaRPr lang="es-ES"/>
            </a:p>
          </p:txBody>
        </p:sp>
        <p:sp>
          <p:nvSpPr>
            <p:cNvPr id="443444" name="Text Box 52"/>
            <p:cNvSpPr txBox="1">
              <a:spLocks noChangeArrowheads="1"/>
            </p:cNvSpPr>
            <p:nvPr/>
          </p:nvSpPr>
          <p:spPr bwMode="auto">
            <a:xfrm>
              <a:off x="3420" y="2688"/>
              <a:ext cx="420"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sP</a:t>
              </a:r>
              <a:endParaRPr lang="es-ES" altLang="es-ES" sz="2000">
                <a:effectLst>
                  <a:outerShdw blurRad="38100" dist="38100" dir="2700000" algn="tl">
                    <a:srgbClr val="000000"/>
                  </a:outerShdw>
                </a:effectLst>
              </a:endParaRPr>
            </a:p>
          </p:txBody>
        </p:sp>
        <p:sp>
          <p:nvSpPr>
            <p:cNvPr id="443445" name="Text Box 53"/>
            <p:cNvSpPr txBox="1">
              <a:spLocks noChangeArrowheads="1"/>
            </p:cNvSpPr>
            <p:nvPr/>
          </p:nvSpPr>
          <p:spPr bwMode="auto">
            <a:xfrm>
              <a:off x="2172" y="2678"/>
              <a:ext cx="516"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2000">
                  <a:effectLst>
                    <a:outerShdw blurRad="38100" dist="38100" dir="2700000" algn="tl">
                      <a:srgbClr val="000000"/>
                    </a:outerShdw>
                  </a:effectLst>
                </a:rPr>
                <a:t>N</a:t>
              </a:r>
              <a:r>
                <a:rPr lang="es-ES_tradnl" altLang="es-ES" sz="2000" baseline="-25000">
                  <a:effectLst>
                    <a:outerShdw blurRad="38100" dist="38100" dir="2700000" algn="tl">
                      <a:srgbClr val="000000"/>
                    </a:outerShdw>
                  </a:effectLst>
                </a:rPr>
                <a:t>s2P</a:t>
              </a:r>
              <a:endParaRPr lang="es-ES" altLang="es-ES" sz="2000">
                <a:effectLst>
                  <a:outerShdw blurRad="38100" dist="38100" dir="2700000" algn="tl">
                    <a:srgbClr val="000000"/>
                  </a:outerShdw>
                </a:effectLst>
              </a:endParaRPr>
            </a:p>
          </p:txBody>
        </p:sp>
        <p:sp>
          <p:nvSpPr>
            <p:cNvPr id="443451" name="Text Box 59"/>
            <p:cNvSpPr txBox="1">
              <a:spLocks noChangeArrowheads="1"/>
            </p:cNvSpPr>
            <p:nvPr/>
          </p:nvSpPr>
          <p:spPr bwMode="auto">
            <a:xfrm>
              <a:off x="149" y="2728"/>
              <a:ext cx="1531" cy="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ts val="100"/>
                </a:spcBef>
              </a:pPr>
              <a:r>
                <a:rPr lang="es-ES_tradnl" altLang="es-ES" sz="2200">
                  <a:solidFill>
                    <a:schemeClr val="accent2"/>
                  </a:solidFill>
                  <a:effectLst>
                    <a:outerShdw blurRad="38100" dist="38100" dir="2700000" algn="tl">
                      <a:srgbClr val="000000"/>
                    </a:outerShdw>
                  </a:effectLst>
                </a:rPr>
                <a:t>FRENADO </a:t>
              </a:r>
            </a:p>
            <a:p>
              <a:pPr algn="l">
                <a:spcBef>
                  <a:spcPts val="100"/>
                </a:spcBef>
              </a:pPr>
              <a:r>
                <a:rPr lang="es-ES_tradnl" altLang="es-ES" sz="2200">
                  <a:solidFill>
                    <a:schemeClr val="accent2"/>
                  </a:solidFill>
                  <a:effectLst>
                    <a:outerShdw blurRad="38100" dist="38100" dir="2700000" algn="tl">
                      <a:srgbClr val="000000"/>
                    </a:outerShdw>
                  </a:effectLst>
                </a:rPr>
                <a:t>REGENERATIVO</a:t>
              </a:r>
              <a:endParaRPr lang="es-ES" altLang="es-ES" sz="2200">
                <a:solidFill>
                  <a:schemeClr val="accent2"/>
                </a:solidFill>
                <a:effectLst>
                  <a:outerShdw blurRad="38100" dist="38100" dir="2700000" algn="tl">
                    <a:srgbClr val="000000"/>
                  </a:outerShdw>
                </a:effectLst>
              </a:endParaRPr>
            </a:p>
          </p:txBody>
        </p:sp>
      </p:grpSp>
      <p:sp>
        <p:nvSpPr>
          <p:cNvPr id="443394" name="Rectangle 2"/>
          <p:cNvSpPr>
            <a:spLocks noChangeArrowheads="1"/>
          </p:cNvSpPr>
          <p:nvPr/>
        </p:nvSpPr>
        <p:spPr bwMode="auto">
          <a:xfrm>
            <a:off x="152400" y="228600"/>
            <a:ext cx="876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7.26. El frenado eléctrico de los motores asíncronos II</a:t>
            </a:r>
            <a:endParaRPr lang="es-ES_tradnl" altLang="es-ES" sz="4500" b="0">
              <a:latin typeface="Tahoma" pitchFamily="34" charset="0"/>
            </a:endParaRPr>
          </a:p>
        </p:txBody>
      </p:sp>
      <p:grpSp>
        <p:nvGrpSpPr>
          <p:cNvPr id="443453" name="Group 61"/>
          <p:cNvGrpSpPr>
            <a:grpSpLocks/>
          </p:cNvGrpSpPr>
          <p:nvPr/>
        </p:nvGrpSpPr>
        <p:grpSpPr bwMode="auto">
          <a:xfrm>
            <a:off x="2374900" y="4889500"/>
            <a:ext cx="2730500" cy="825500"/>
            <a:chOff x="1256" y="2960"/>
            <a:chExt cx="1720" cy="520"/>
          </a:xfrm>
        </p:grpSpPr>
        <p:sp>
          <p:nvSpPr>
            <p:cNvPr id="443446" name="Text Box 54"/>
            <p:cNvSpPr txBox="1">
              <a:spLocks noChangeArrowheads="1"/>
            </p:cNvSpPr>
            <p:nvPr/>
          </p:nvSpPr>
          <p:spPr bwMode="auto">
            <a:xfrm>
              <a:off x="1256" y="2960"/>
              <a:ext cx="1256" cy="5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Zona de funcionamiento como freno</a:t>
              </a:r>
              <a:endParaRPr lang="es-ES" altLang="es-ES" sz="1600">
                <a:effectLst>
                  <a:outerShdw blurRad="38100" dist="38100" dir="2700000" algn="tl">
                    <a:srgbClr val="000000"/>
                  </a:outerShdw>
                </a:effectLst>
              </a:endParaRPr>
            </a:p>
          </p:txBody>
        </p:sp>
        <p:sp>
          <p:nvSpPr>
            <p:cNvPr id="443447" name="AutoShape 55"/>
            <p:cNvSpPr>
              <a:spLocks noChangeArrowheads="1"/>
            </p:cNvSpPr>
            <p:nvPr/>
          </p:nvSpPr>
          <p:spPr bwMode="auto">
            <a:xfrm>
              <a:off x="2448" y="3168"/>
              <a:ext cx="528" cy="144"/>
            </a:xfrm>
            <a:prstGeom prst="rightArrow">
              <a:avLst>
                <a:gd name="adj1" fmla="val 50000"/>
                <a:gd name="adj2" fmla="val 91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443452" name="Text Box 60"/>
          <p:cNvSpPr txBox="1">
            <a:spLocks noChangeArrowheads="1"/>
          </p:cNvSpPr>
          <p:nvPr/>
        </p:nvSpPr>
        <p:spPr bwMode="auto">
          <a:xfrm>
            <a:off x="381000" y="5880100"/>
            <a:ext cx="8382000" cy="855663"/>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600">
                <a:effectLst>
                  <a:outerShdw blurRad="38100" dist="38100" dir="2700000" algn="tl">
                    <a:srgbClr val="000000"/>
                  </a:outerShdw>
                </a:effectLst>
              </a:rPr>
              <a:t>Para frenar se modifican las conexiones del estator pasando de </a:t>
            </a:r>
            <a:r>
              <a:rPr lang="es-ES_tradnl" altLang="es-ES" sz="1800">
                <a:effectLst>
                  <a:outerShdw blurRad="38100" dist="38100" dir="2700000" algn="tl">
                    <a:srgbClr val="000000"/>
                  </a:outerShdw>
                </a:effectLst>
              </a:rPr>
              <a:t>P</a:t>
            </a:r>
            <a:r>
              <a:rPr lang="es-ES_tradnl" altLang="es-ES" sz="1600">
                <a:effectLst>
                  <a:outerShdw blurRad="38100" dist="38100" dir="2700000" algn="tl">
                    <a:srgbClr val="000000"/>
                  </a:outerShdw>
                </a:effectLst>
              </a:rPr>
              <a:t> polos a </a:t>
            </a:r>
            <a:r>
              <a:rPr lang="es-ES_tradnl" altLang="es-ES" sz="1800">
                <a:effectLst>
                  <a:outerShdw blurRad="38100" dist="38100" dir="2700000" algn="tl">
                    <a:srgbClr val="000000"/>
                  </a:outerShdw>
                </a:effectLst>
              </a:rPr>
              <a:t>2P</a:t>
            </a:r>
            <a:r>
              <a:rPr lang="es-ES_tradnl" altLang="es-ES" sz="1600">
                <a:effectLst>
                  <a:outerShdw blurRad="38100" dist="38100" dir="2700000" algn="tl">
                    <a:srgbClr val="000000"/>
                  </a:outerShdw>
                </a:effectLst>
              </a:rPr>
              <a:t> polos. El frenado se consigue </a:t>
            </a:r>
            <a:r>
              <a:rPr lang="es-ES_tradnl" altLang="es-ES" sz="1600" u="sng">
                <a:effectLst>
                  <a:outerShdw blurRad="38100" dist="38100" dir="2700000" algn="tl">
                    <a:srgbClr val="000000"/>
                  </a:outerShdw>
                </a:effectLst>
              </a:rPr>
              <a:t>al convertirse el motor en generador</a:t>
            </a:r>
            <a:r>
              <a:rPr lang="es-ES_tradnl" altLang="es-ES" sz="1600">
                <a:effectLst>
                  <a:outerShdw blurRad="38100" dist="38100" dir="2700000" algn="tl">
                    <a:srgbClr val="000000"/>
                  </a:outerShdw>
                </a:effectLst>
              </a:rPr>
              <a:t>. La energía generada se disipa en resistencias o se devuelve a la red</a:t>
            </a:r>
            <a:endParaRPr lang="es-ES" altLang="es-ES" sz="1600">
              <a:effectLst>
                <a:outerShdw blurRad="38100" dist="38100" dir="2700000" algn="tl">
                  <a:srgbClr val="000000"/>
                </a:outerShdw>
              </a:effectLst>
            </a:endParaRPr>
          </a:p>
        </p:txBody>
      </p:sp>
      <p:sp>
        <p:nvSpPr>
          <p:cNvPr id="443455" name="Line 63"/>
          <p:cNvSpPr>
            <a:spLocks noChangeShapeType="1"/>
          </p:cNvSpPr>
          <p:nvPr/>
        </p:nvSpPr>
        <p:spPr bwMode="auto">
          <a:xfrm>
            <a:off x="5257800" y="3557588"/>
            <a:ext cx="0" cy="328612"/>
          </a:xfrm>
          <a:prstGeom prst="line">
            <a:avLst/>
          </a:prstGeom>
          <a:noFill/>
          <a:ln w="254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56" name="Line 64"/>
          <p:cNvSpPr>
            <a:spLocks noChangeShapeType="1"/>
          </p:cNvSpPr>
          <p:nvPr/>
        </p:nvSpPr>
        <p:spPr bwMode="auto">
          <a:xfrm>
            <a:off x="5257800" y="3962400"/>
            <a:ext cx="0" cy="328613"/>
          </a:xfrm>
          <a:prstGeom prst="line">
            <a:avLst/>
          </a:prstGeom>
          <a:noFill/>
          <a:ln w="254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57" name="Line 65"/>
          <p:cNvSpPr>
            <a:spLocks noChangeShapeType="1"/>
          </p:cNvSpPr>
          <p:nvPr/>
        </p:nvSpPr>
        <p:spPr bwMode="auto">
          <a:xfrm>
            <a:off x="5253038" y="4386263"/>
            <a:ext cx="0" cy="328612"/>
          </a:xfrm>
          <a:prstGeom prst="line">
            <a:avLst/>
          </a:prstGeom>
          <a:noFill/>
          <a:ln w="254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58" name="Line 66"/>
          <p:cNvSpPr>
            <a:spLocks noChangeShapeType="1"/>
          </p:cNvSpPr>
          <p:nvPr/>
        </p:nvSpPr>
        <p:spPr bwMode="auto">
          <a:xfrm>
            <a:off x="5257800" y="4776788"/>
            <a:ext cx="0" cy="328612"/>
          </a:xfrm>
          <a:prstGeom prst="line">
            <a:avLst/>
          </a:prstGeom>
          <a:noFill/>
          <a:ln w="254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43459" name="Line 67"/>
          <p:cNvSpPr>
            <a:spLocks noChangeShapeType="1"/>
          </p:cNvSpPr>
          <p:nvPr/>
        </p:nvSpPr>
        <p:spPr bwMode="auto">
          <a:xfrm>
            <a:off x="5257800" y="5157788"/>
            <a:ext cx="0" cy="328612"/>
          </a:xfrm>
          <a:prstGeom prst="line">
            <a:avLst/>
          </a:prstGeom>
          <a:noFill/>
          <a:ln w="254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pic>
        <p:nvPicPr>
          <p:cNvPr id="443460" name="Picture 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895475"/>
            <a:ext cx="1362075" cy="6191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43461" name="Picture 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438400"/>
            <a:ext cx="309880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452"/>
                                        </p:tgtEl>
                                        <p:attrNameLst>
                                          <p:attrName>style.visibility</p:attrName>
                                        </p:attrNameLst>
                                      </p:cBhvr>
                                      <p:to>
                                        <p:strVal val="visible"/>
                                      </p:to>
                                    </p:set>
                                    <p:animEffect transition="in" filter="dissolve">
                                      <p:cBhvr>
                                        <p:cTn id="7" dur="500"/>
                                        <p:tgtEl>
                                          <p:spTgt spid="443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3455"/>
                                        </p:tgtEl>
                                        <p:attrNameLst>
                                          <p:attrName>style.visibility</p:attrName>
                                        </p:attrNameLst>
                                      </p:cBhvr>
                                      <p:to>
                                        <p:strVal val="visible"/>
                                      </p:to>
                                    </p:set>
                                    <p:animEffect transition="in" filter="dissolve">
                                      <p:cBhvr>
                                        <p:cTn id="12" dur="500"/>
                                        <p:tgtEl>
                                          <p:spTgt spid="443455"/>
                                        </p:tgtEl>
                                      </p:cBhvr>
                                    </p:animEffect>
                                  </p:childTnLst>
                                  <p:subTnLst>
                                    <p:set>
                                      <p:cBhvr override="childStyle">
                                        <p:cTn dur="1" fill="hold" display="0" masterRel="sameClick" afterEffect="1">
                                          <p:stCondLst>
                                            <p:cond evt="end" delay="0">
                                              <p:tn val="10"/>
                                            </p:cond>
                                          </p:stCondLst>
                                        </p:cTn>
                                        <p:tgtEl>
                                          <p:spTgt spid="443455"/>
                                        </p:tgtEl>
                                        <p:attrNameLst>
                                          <p:attrName>style.visibility</p:attrName>
                                        </p:attrNameLst>
                                      </p:cBhvr>
                                      <p:to>
                                        <p:strVal val="hidden"/>
                                      </p:to>
                                    </p:set>
                                  </p:sub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43456"/>
                                        </p:tgtEl>
                                        <p:attrNameLst>
                                          <p:attrName>style.visibility</p:attrName>
                                        </p:attrNameLst>
                                      </p:cBhvr>
                                      <p:to>
                                        <p:strVal val="visible"/>
                                      </p:to>
                                    </p:set>
                                    <p:animEffect transition="in" filter="dissolve">
                                      <p:cBhvr>
                                        <p:cTn id="16" dur="500"/>
                                        <p:tgtEl>
                                          <p:spTgt spid="443456"/>
                                        </p:tgtEl>
                                      </p:cBhvr>
                                    </p:animEffect>
                                  </p:childTnLst>
                                  <p:subTnLst>
                                    <p:set>
                                      <p:cBhvr override="childStyle">
                                        <p:cTn dur="1" fill="hold" display="0" masterRel="sameClick" afterEffect="1">
                                          <p:stCondLst>
                                            <p:cond evt="end" delay="0">
                                              <p:tn val="14"/>
                                            </p:cond>
                                          </p:stCondLst>
                                        </p:cTn>
                                        <p:tgtEl>
                                          <p:spTgt spid="443456"/>
                                        </p:tgtEl>
                                        <p:attrNameLst>
                                          <p:attrName>style.visibility</p:attrName>
                                        </p:attrNameLst>
                                      </p:cBhvr>
                                      <p:to>
                                        <p:strVal val="hidden"/>
                                      </p:to>
                                    </p:set>
                                  </p:sub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443457"/>
                                        </p:tgtEl>
                                        <p:attrNameLst>
                                          <p:attrName>style.visibility</p:attrName>
                                        </p:attrNameLst>
                                      </p:cBhvr>
                                      <p:to>
                                        <p:strVal val="visible"/>
                                      </p:to>
                                    </p:set>
                                    <p:animEffect transition="in" filter="dissolve">
                                      <p:cBhvr>
                                        <p:cTn id="20" dur="500"/>
                                        <p:tgtEl>
                                          <p:spTgt spid="443457"/>
                                        </p:tgtEl>
                                      </p:cBhvr>
                                    </p:animEffect>
                                  </p:childTnLst>
                                  <p:subTnLst>
                                    <p:set>
                                      <p:cBhvr override="childStyle">
                                        <p:cTn dur="1" fill="hold" display="0" masterRel="sameClick" afterEffect="1">
                                          <p:stCondLst>
                                            <p:cond evt="end" delay="0">
                                              <p:tn val="18"/>
                                            </p:cond>
                                          </p:stCondLst>
                                        </p:cTn>
                                        <p:tgtEl>
                                          <p:spTgt spid="443457"/>
                                        </p:tgtEl>
                                        <p:attrNameLst>
                                          <p:attrName>style.visibility</p:attrName>
                                        </p:attrNameLst>
                                      </p:cBhvr>
                                      <p:to>
                                        <p:strVal val="hidden"/>
                                      </p:to>
                                    </p:set>
                                  </p:sub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443458"/>
                                        </p:tgtEl>
                                        <p:attrNameLst>
                                          <p:attrName>style.visibility</p:attrName>
                                        </p:attrNameLst>
                                      </p:cBhvr>
                                      <p:to>
                                        <p:strVal val="visible"/>
                                      </p:to>
                                    </p:set>
                                    <p:animEffect transition="in" filter="dissolve">
                                      <p:cBhvr>
                                        <p:cTn id="24" dur="500"/>
                                        <p:tgtEl>
                                          <p:spTgt spid="443458"/>
                                        </p:tgtEl>
                                      </p:cBhvr>
                                    </p:animEffect>
                                  </p:childTnLst>
                                  <p:subTnLst>
                                    <p:set>
                                      <p:cBhvr override="childStyle">
                                        <p:cTn dur="1" fill="hold" display="0" masterRel="sameClick" afterEffect="1">
                                          <p:stCondLst>
                                            <p:cond evt="end" delay="0">
                                              <p:tn val="22"/>
                                            </p:cond>
                                          </p:stCondLst>
                                        </p:cTn>
                                        <p:tgtEl>
                                          <p:spTgt spid="443458"/>
                                        </p:tgtEl>
                                        <p:attrNameLst>
                                          <p:attrName>style.visibility</p:attrName>
                                        </p:attrNameLst>
                                      </p:cBhvr>
                                      <p:to>
                                        <p:strVal val="hidden"/>
                                      </p:to>
                                    </p:set>
                                  </p:sub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443459"/>
                                        </p:tgtEl>
                                        <p:attrNameLst>
                                          <p:attrName>style.visibility</p:attrName>
                                        </p:attrNameLst>
                                      </p:cBhvr>
                                      <p:to>
                                        <p:strVal val="visible"/>
                                      </p:to>
                                    </p:set>
                                    <p:animEffect transition="in" filter="dissolve">
                                      <p:cBhvr>
                                        <p:cTn id="28" dur="500"/>
                                        <p:tgtEl>
                                          <p:spTgt spid="443459"/>
                                        </p:tgtEl>
                                      </p:cBhvr>
                                    </p:animEffect>
                                  </p:childTnLst>
                                  <p:subTnLst>
                                    <p:set>
                                      <p:cBhvr override="childStyle">
                                        <p:cTn dur="1" fill="hold" display="0" masterRel="sameClick" afterEffect="1">
                                          <p:stCondLst>
                                            <p:cond evt="end" delay="0">
                                              <p:tn val="26"/>
                                            </p:cond>
                                          </p:stCondLst>
                                        </p:cTn>
                                        <p:tgtEl>
                                          <p:spTgt spid="443459"/>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443453"/>
                                        </p:tgtEl>
                                        <p:attrNameLst>
                                          <p:attrName>style.visibility</p:attrName>
                                        </p:attrNameLst>
                                      </p:cBhvr>
                                      <p:to>
                                        <p:strVal val="visible"/>
                                      </p:to>
                                    </p:set>
                                    <p:animEffect transition="in" filter="dissolve">
                                      <p:cBhvr>
                                        <p:cTn id="33" dur="500"/>
                                        <p:tgtEl>
                                          <p:spTgt spid="443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52" grpId="0" animBg="1" autoUpdateAnimBg="0"/>
      <p:bldP spid="443455" grpId="0" animBg="1"/>
      <p:bldP spid="443456" grpId="0" animBg="1"/>
      <p:bldP spid="443457" grpId="0" animBg="1"/>
      <p:bldP spid="443458" grpId="0" animBg="1"/>
      <p:bldP spid="44345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45" name="Rectangle 49"/>
          <p:cNvSpPr>
            <a:spLocks noChangeArrowheads="1"/>
          </p:cNvSpPr>
          <p:nvPr/>
        </p:nvSpPr>
        <p:spPr bwMode="auto">
          <a:xfrm>
            <a:off x="228600" y="304800"/>
            <a:ext cx="876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7.26. El frenado eléctrico de los motores asíncronos III</a:t>
            </a:r>
            <a:endParaRPr lang="es-ES_tradnl" altLang="es-ES" sz="4500" b="0">
              <a:latin typeface="Tahoma" pitchFamily="34" charset="0"/>
            </a:endParaRPr>
          </a:p>
        </p:txBody>
      </p:sp>
      <p:grpSp>
        <p:nvGrpSpPr>
          <p:cNvPr id="464968" name="Group 72"/>
          <p:cNvGrpSpPr>
            <a:grpSpLocks/>
          </p:cNvGrpSpPr>
          <p:nvPr/>
        </p:nvGrpSpPr>
        <p:grpSpPr bwMode="auto">
          <a:xfrm>
            <a:off x="495300" y="1676400"/>
            <a:ext cx="1789113" cy="1214438"/>
            <a:chOff x="313" y="2227"/>
            <a:chExt cx="1127" cy="765"/>
          </a:xfrm>
        </p:grpSpPr>
        <p:sp>
          <p:nvSpPr>
            <p:cNvPr id="464961" name="Line 65"/>
            <p:cNvSpPr>
              <a:spLocks noChangeShapeType="1"/>
            </p:cNvSpPr>
            <p:nvPr/>
          </p:nvSpPr>
          <p:spPr bwMode="auto">
            <a:xfrm>
              <a:off x="480" y="2352"/>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62" name="Line 66"/>
            <p:cNvSpPr>
              <a:spLocks noChangeShapeType="1"/>
            </p:cNvSpPr>
            <p:nvPr/>
          </p:nvSpPr>
          <p:spPr bwMode="auto">
            <a:xfrm>
              <a:off x="480" y="2544"/>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63" name="Line 67"/>
            <p:cNvSpPr>
              <a:spLocks noChangeShapeType="1"/>
            </p:cNvSpPr>
            <p:nvPr/>
          </p:nvSpPr>
          <p:spPr bwMode="auto">
            <a:xfrm>
              <a:off x="480" y="2736"/>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58" name="AutoShape 62"/>
            <p:cNvSpPr>
              <a:spLocks noChangeArrowheads="1"/>
            </p:cNvSpPr>
            <p:nvPr/>
          </p:nvSpPr>
          <p:spPr bwMode="auto">
            <a:xfrm rot="10800000">
              <a:off x="768" y="2752"/>
              <a:ext cx="672"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64957" name="Oval 61"/>
            <p:cNvSpPr>
              <a:spLocks noChangeArrowheads="1"/>
            </p:cNvSpPr>
            <p:nvPr/>
          </p:nvSpPr>
          <p:spPr bwMode="auto">
            <a:xfrm>
              <a:off x="840" y="2304"/>
              <a:ext cx="528" cy="528"/>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64959" name="Text Box 63"/>
            <p:cNvSpPr txBox="1">
              <a:spLocks noChangeArrowheads="1"/>
            </p:cNvSpPr>
            <p:nvPr/>
          </p:nvSpPr>
          <p:spPr bwMode="auto">
            <a:xfrm>
              <a:off x="941" y="2416"/>
              <a:ext cx="309" cy="31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700">
                  <a:effectLst>
                    <a:outerShdw blurRad="38100" dist="38100" dir="2700000" algn="tl">
                      <a:srgbClr val="000000"/>
                    </a:outerShdw>
                  </a:effectLst>
                </a:rPr>
                <a:t>M</a:t>
              </a:r>
              <a:endParaRPr lang="es-ES" altLang="es-ES" sz="2700">
                <a:effectLst>
                  <a:outerShdw blurRad="38100" dist="38100" dir="2700000" algn="tl">
                    <a:srgbClr val="000000"/>
                  </a:outerShdw>
                </a:effectLst>
              </a:endParaRPr>
            </a:p>
          </p:txBody>
        </p:sp>
        <p:sp>
          <p:nvSpPr>
            <p:cNvPr id="464964" name="Text Box 68"/>
            <p:cNvSpPr txBox="1">
              <a:spLocks noChangeArrowheads="1"/>
            </p:cNvSpPr>
            <p:nvPr/>
          </p:nvSpPr>
          <p:spPr bwMode="auto">
            <a:xfrm>
              <a:off x="313" y="2227"/>
              <a:ext cx="215"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464965" name="Text Box 69"/>
            <p:cNvSpPr txBox="1">
              <a:spLocks noChangeArrowheads="1"/>
            </p:cNvSpPr>
            <p:nvPr/>
          </p:nvSpPr>
          <p:spPr bwMode="auto">
            <a:xfrm>
              <a:off x="319" y="2419"/>
              <a:ext cx="202"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464966" name="Text Box 70"/>
            <p:cNvSpPr txBox="1">
              <a:spLocks noChangeArrowheads="1"/>
            </p:cNvSpPr>
            <p:nvPr/>
          </p:nvSpPr>
          <p:spPr bwMode="auto">
            <a:xfrm>
              <a:off x="321" y="2611"/>
              <a:ext cx="199"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sp>
          <p:nvSpPr>
            <p:cNvPr id="464967" name="AutoShape 71"/>
            <p:cNvSpPr>
              <a:spLocks noChangeArrowheads="1"/>
            </p:cNvSpPr>
            <p:nvPr/>
          </p:nvSpPr>
          <p:spPr bwMode="auto">
            <a:xfrm>
              <a:off x="946" y="2331"/>
              <a:ext cx="336" cy="144"/>
            </a:xfrm>
            <a:prstGeom prst="curvedDownArrow">
              <a:avLst>
                <a:gd name="adj1" fmla="val 46667"/>
                <a:gd name="adj2" fmla="val 93333"/>
                <a:gd name="adj3" fmla="val 33333"/>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64985" name="Group 89"/>
          <p:cNvGrpSpPr>
            <a:grpSpLocks/>
          </p:cNvGrpSpPr>
          <p:nvPr/>
        </p:nvGrpSpPr>
        <p:grpSpPr bwMode="auto">
          <a:xfrm>
            <a:off x="2706688" y="1676400"/>
            <a:ext cx="1789112" cy="1214438"/>
            <a:chOff x="1632" y="2259"/>
            <a:chExt cx="1127" cy="765"/>
          </a:xfrm>
        </p:grpSpPr>
        <p:sp>
          <p:nvSpPr>
            <p:cNvPr id="464981" name="Line 85"/>
            <p:cNvSpPr>
              <a:spLocks noChangeShapeType="1"/>
            </p:cNvSpPr>
            <p:nvPr/>
          </p:nvSpPr>
          <p:spPr bwMode="auto">
            <a:xfrm>
              <a:off x="1920" y="2736"/>
              <a:ext cx="36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70" name="Line 74"/>
            <p:cNvSpPr>
              <a:spLocks noChangeShapeType="1"/>
            </p:cNvSpPr>
            <p:nvPr/>
          </p:nvSpPr>
          <p:spPr bwMode="auto">
            <a:xfrm>
              <a:off x="1799" y="2384"/>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71" name="Line 75"/>
            <p:cNvSpPr>
              <a:spLocks noChangeShapeType="1"/>
            </p:cNvSpPr>
            <p:nvPr/>
          </p:nvSpPr>
          <p:spPr bwMode="auto">
            <a:xfrm>
              <a:off x="2016" y="2576"/>
              <a:ext cx="40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72" name="Line 76"/>
            <p:cNvSpPr>
              <a:spLocks noChangeShapeType="1"/>
            </p:cNvSpPr>
            <p:nvPr/>
          </p:nvSpPr>
          <p:spPr bwMode="auto">
            <a:xfrm>
              <a:off x="1805" y="2778"/>
              <a:ext cx="21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73" name="AutoShape 77"/>
            <p:cNvSpPr>
              <a:spLocks noChangeArrowheads="1"/>
            </p:cNvSpPr>
            <p:nvPr/>
          </p:nvSpPr>
          <p:spPr bwMode="auto">
            <a:xfrm rot="10800000">
              <a:off x="2087" y="2784"/>
              <a:ext cx="672"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464974" name="Oval 78"/>
            <p:cNvSpPr>
              <a:spLocks noChangeArrowheads="1"/>
            </p:cNvSpPr>
            <p:nvPr/>
          </p:nvSpPr>
          <p:spPr bwMode="auto">
            <a:xfrm>
              <a:off x="2159" y="2336"/>
              <a:ext cx="528" cy="528"/>
            </a:xfrm>
            <a:prstGeom prst="ellipse">
              <a:avLst/>
            </a:pr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64975" name="Text Box 79"/>
            <p:cNvSpPr txBox="1">
              <a:spLocks noChangeArrowheads="1"/>
            </p:cNvSpPr>
            <p:nvPr/>
          </p:nvSpPr>
          <p:spPr bwMode="auto">
            <a:xfrm>
              <a:off x="2260" y="2448"/>
              <a:ext cx="309" cy="31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700">
                  <a:effectLst>
                    <a:outerShdw blurRad="38100" dist="38100" dir="2700000" algn="tl">
                      <a:srgbClr val="000000"/>
                    </a:outerShdw>
                  </a:effectLst>
                </a:rPr>
                <a:t>M</a:t>
              </a:r>
              <a:endParaRPr lang="es-ES" altLang="es-ES" sz="2700">
                <a:effectLst>
                  <a:outerShdw blurRad="38100" dist="38100" dir="2700000" algn="tl">
                    <a:srgbClr val="000000"/>
                  </a:outerShdw>
                </a:effectLst>
              </a:endParaRPr>
            </a:p>
          </p:txBody>
        </p:sp>
        <p:sp>
          <p:nvSpPr>
            <p:cNvPr id="464976" name="Text Box 80"/>
            <p:cNvSpPr txBox="1">
              <a:spLocks noChangeArrowheads="1"/>
            </p:cNvSpPr>
            <p:nvPr/>
          </p:nvSpPr>
          <p:spPr bwMode="auto">
            <a:xfrm>
              <a:off x="1632" y="2259"/>
              <a:ext cx="215"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R</a:t>
              </a:r>
              <a:endParaRPr lang="es-ES" altLang="es-ES" sz="1700">
                <a:effectLst>
                  <a:outerShdw blurRad="38100" dist="38100" dir="2700000" algn="tl">
                    <a:srgbClr val="000000"/>
                  </a:outerShdw>
                </a:effectLst>
              </a:endParaRPr>
            </a:p>
          </p:txBody>
        </p:sp>
        <p:sp>
          <p:nvSpPr>
            <p:cNvPr id="464977" name="Text Box 81"/>
            <p:cNvSpPr txBox="1">
              <a:spLocks noChangeArrowheads="1"/>
            </p:cNvSpPr>
            <p:nvPr/>
          </p:nvSpPr>
          <p:spPr bwMode="auto">
            <a:xfrm>
              <a:off x="1638" y="2451"/>
              <a:ext cx="202"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S</a:t>
              </a:r>
              <a:endParaRPr lang="es-ES" altLang="es-ES" sz="1700">
                <a:effectLst>
                  <a:outerShdw blurRad="38100" dist="38100" dir="2700000" algn="tl">
                    <a:srgbClr val="000000"/>
                  </a:outerShdw>
                </a:effectLst>
              </a:endParaRPr>
            </a:p>
          </p:txBody>
        </p:sp>
        <p:sp>
          <p:nvSpPr>
            <p:cNvPr id="464978" name="Text Box 82"/>
            <p:cNvSpPr txBox="1">
              <a:spLocks noChangeArrowheads="1"/>
            </p:cNvSpPr>
            <p:nvPr/>
          </p:nvSpPr>
          <p:spPr bwMode="auto">
            <a:xfrm>
              <a:off x="1640" y="2643"/>
              <a:ext cx="199" cy="22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700">
                  <a:effectLst>
                    <a:outerShdw blurRad="38100" dist="38100" dir="2700000" algn="tl">
                      <a:srgbClr val="000000"/>
                    </a:outerShdw>
                  </a:effectLst>
                </a:rPr>
                <a:t>T</a:t>
              </a:r>
              <a:endParaRPr lang="es-ES" altLang="es-ES" sz="1700">
                <a:effectLst>
                  <a:outerShdw blurRad="38100" dist="38100" dir="2700000" algn="tl">
                    <a:srgbClr val="000000"/>
                  </a:outerShdw>
                </a:effectLst>
              </a:endParaRPr>
            </a:p>
          </p:txBody>
        </p:sp>
        <p:sp>
          <p:nvSpPr>
            <p:cNvPr id="464979" name="AutoShape 83"/>
            <p:cNvSpPr>
              <a:spLocks noChangeArrowheads="1"/>
            </p:cNvSpPr>
            <p:nvPr/>
          </p:nvSpPr>
          <p:spPr bwMode="auto">
            <a:xfrm flipH="1">
              <a:off x="2265" y="2363"/>
              <a:ext cx="336" cy="144"/>
            </a:xfrm>
            <a:prstGeom prst="curvedDownArrow">
              <a:avLst>
                <a:gd name="adj1" fmla="val 46667"/>
                <a:gd name="adj2" fmla="val 93333"/>
                <a:gd name="adj3" fmla="val 33333"/>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4980" name="Line 84"/>
            <p:cNvSpPr>
              <a:spLocks noChangeShapeType="1"/>
            </p:cNvSpPr>
            <p:nvPr/>
          </p:nvSpPr>
          <p:spPr bwMode="auto">
            <a:xfrm rot="5400000">
              <a:off x="1910" y="2679"/>
              <a:ext cx="21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83" name="Line 87"/>
            <p:cNvSpPr>
              <a:spLocks noChangeShapeType="1"/>
            </p:cNvSpPr>
            <p:nvPr/>
          </p:nvSpPr>
          <p:spPr bwMode="auto">
            <a:xfrm rot="5400000">
              <a:off x="1837" y="2654"/>
              <a:ext cx="17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4984" name="Line 88"/>
            <p:cNvSpPr>
              <a:spLocks noChangeShapeType="1"/>
            </p:cNvSpPr>
            <p:nvPr/>
          </p:nvSpPr>
          <p:spPr bwMode="auto">
            <a:xfrm>
              <a:off x="1811" y="2571"/>
              <a:ext cx="11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grpSp>
      <p:sp>
        <p:nvSpPr>
          <p:cNvPr id="464986" name="Text Box 90"/>
          <p:cNvSpPr txBox="1">
            <a:spLocks noChangeArrowheads="1"/>
          </p:cNvSpPr>
          <p:nvPr/>
        </p:nvSpPr>
        <p:spPr bwMode="auto">
          <a:xfrm>
            <a:off x="344488" y="2971800"/>
            <a:ext cx="2665412" cy="8255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Funcionamiento normal: giro en un sentido</a:t>
            </a:r>
            <a:endParaRPr lang="es-ES" altLang="es-ES" sz="1600">
              <a:effectLst>
                <a:outerShdw blurRad="38100" dist="38100" dir="2700000" algn="tl">
                  <a:srgbClr val="000000"/>
                </a:outerShdw>
              </a:effectLst>
            </a:endParaRPr>
          </a:p>
        </p:txBody>
      </p:sp>
      <p:sp>
        <p:nvSpPr>
          <p:cNvPr id="464987" name="Text Box 91"/>
          <p:cNvSpPr txBox="1">
            <a:spLocks noChangeArrowheads="1"/>
          </p:cNvSpPr>
          <p:nvPr/>
        </p:nvSpPr>
        <p:spPr bwMode="auto">
          <a:xfrm>
            <a:off x="2706688" y="2867025"/>
            <a:ext cx="2665412" cy="854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700">
                <a:effectLst>
                  <a:outerShdw blurRad="38100" dist="38100" dir="2700000" algn="tl">
                    <a:srgbClr val="000000"/>
                  </a:outerShdw>
                </a:effectLst>
              </a:rPr>
              <a:t>Frenado a contracorriente</a:t>
            </a:r>
            <a:r>
              <a:rPr lang="es-ES_tradnl" altLang="es-ES" sz="1600">
                <a:effectLst>
                  <a:outerShdw blurRad="38100" dist="38100" dir="2700000" algn="tl">
                    <a:srgbClr val="000000"/>
                  </a:outerShdw>
                </a:effectLst>
              </a:rPr>
              <a:t>: inver-sión del sentido de giro</a:t>
            </a:r>
            <a:endParaRPr lang="es-ES" altLang="es-ES" sz="1600">
              <a:effectLst>
                <a:outerShdw blurRad="38100" dist="38100" dir="2700000" algn="tl">
                  <a:srgbClr val="000000"/>
                </a:outerShdw>
              </a:effectLst>
            </a:endParaRPr>
          </a:p>
        </p:txBody>
      </p:sp>
      <p:grpSp>
        <p:nvGrpSpPr>
          <p:cNvPr id="465013" name="Group 117"/>
          <p:cNvGrpSpPr>
            <a:grpSpLocks/>
          </p:cNvGrpSpPr>
          <p:nvPr/>
        </p:nvGrpSpPr>
        <p:grpSpPr bwMode="auto">
          <a:xfrm>
            <a:off x="292100" y="3938588"/>
            <a:ext cx="5029200" cy="2525712"/>
            <a:chOff x="240" y="2426"/>
            <a:chExt cx="3168" cy="1591"/>
          </a:xfrm>
        </p:grpSpPr>
        <p:sp>
          <p:nvSpPr>
            <p:cNvPr id="465005" name="Line 109"/>
            <p:cNvSpPr>
              <a:spLocks noChangeShapeType="1"/>
            </p:cNvSpPr>
            <p:nvPr/>
          </p:nvSpPr>
          <p:spPr bwMode="auto">
            <a:xfrm flipV="1">
              <a:off x="1164" y="3357"/>
              <a:ext cx="0" cy="624"/>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5006" name="Line 110"/>
            <p:cNvSpPr>
              <a:spLocks noChangeShapeType="1"/>
            </p:cNvSpPr>
            <p:nvPr/>
          </p:nvSpPr>
          <p:spPr bwMode="auto">
            <a:xfrm flipV="1">
              <a:off x="1119" y="3363"/>
              <a:ext cx="0" cy="624"/>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5007" name="Line 111"/>
            <p:cNvSpPr>
              <a:spLocks noChangeShapeType="1"/>
            </p:cNvSpPr>
            <p:nvPr/>
          </p:nvSpPr>
          <p:spPr bwMode="auto">
            <a:xfrm flipV="1">
              <a:off x="1074" y="3360"/>
              <a:ext cx="0" cy="624"/>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5008" name="Line 112"/>
            <p:cNvSpPr>
              <a:spLocks noChangeShapeType="1"/>
            </p:cNvSpPr>
            <p:nvPr/>
          </p:nvSpPr>
          <p:spPr bwMode="auto">
            <a:xfrm flipV="1">
              <a:off x="1023" y="3375"/>
              <a:ext cx="0" cy="606"/>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5009" name="Line 113"/>
            <p:cNvSpPr>
              <a:spLocks noChangeShapeType="1"/>
            </p:cNvSpPr>
            <p:nvPr/>
          </p:nvSpPr>
          <p:spPr bwMode="auto">
            <a:xfrm flipV="1">
              <a:off x="978" y="3381"/>
              <a:ext cx="0" cy="606"/>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5010" name="Line 114"/>
            <p:cNvSpPr>
              <a:spLocks noChangeShapeType="1"/>
            </p:cNvSpPr>
            <p:nvPr/>
          </p:nvSpPr>
          <p:spPr bwMode="auto">
            <a:xfrm flipV="1">
              <a:off x="933" y="3387"/>
              <a:ext cx="0" cy="606"/>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pic>
          <p:nvPicPr>
            <p:cNvPr id="464988" name="Picture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2624"/>
              <a:ext cx="2591" cy="13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4989" name="Line 93"/>
            <p:cNvSpPr>
              <a:spLocks noChangeShapeType="1"/>
            </p:cNvSpPr>
            <p:nvPr/>
          </p:nvSpPr>
          <p:spPr bwMode="auto">
            <a:xfrm>
              <a:off x="528" y="4000"/>
              <a:ext cx="2880" cy="0"/>
            </a:xfrm>
            <a:prstGeom prst="line">
              <a:avLst/>
            </a:prstGeom>
            <a:noFill/>
            <a:ln w="38100">
              <a:solidFill>
                <a:schemeClr val="accent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4990" name="Line 94"/>
            <p:cNvSpPr>
              <a:spLocks noChangeShapeType="1"/>
            </p:cNvSpPr>
            <p:nvPr/>
          </p:nvSpPr>
          <p:spPr bwMode="auto">
            <a:xfrm rot="-5400000">
              <a:off x="430" y="3204"/>
              <a:ext cx="1558" cy="2"/>
            </a:xfrm>
            <a:prstGeom prst="line">
              <a:avLst/>
            </a:prstGeom>
            <a:noFill/>
            <a:ln w="38100">
              <a:solidFill>
                <a:schemeClr val="accent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4991" name="Oval 95"/>
            <p:cNvSpPr>
              <a:spLocks noChangeArrowheads="1"/>
            </p:cNvSpPr>
            <p:nvPr/>
          </p:nvSpPr>
          <p:spPr bwMode="auto">
            <a:xfrm>
              <a:off x="1185" y="3306"/>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4994" name="Line 98"/>
            <p:cNvSpPr>
              <a:spLocks noChangeShapeType="1"/>
            </p:cNvSpPr>
            <p:nvPr/>
          </p:nvSpPr>
          <p:spPr bwMode="auto">
            <a:xfrm>
              <a:off x="1200" y="3456"/>
              <a:ext cx="1920" cy="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4995" name="Text Box 99"/>
            <p:cNvSpPr txBox="1">
              <a:spLocks noChangeArrowheads="1"/>
            </p:cNvSpPr>
            <p:nvPr/>
          </p:nvSpPr>
          <p:spPr bwMode="auto">
            <a:xfrm>
              <a:off x="1680" y="3436"/>
              <a:ext cx="1014"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effectLst>
                    <a:outerShdw blurRad="38100" dist="38100" dir="2700000" algn="tl">
                      <a:srgbClr val="000000"/>
                    </a:outerShdw>
                  </a:effectLst>
                </a:rPr>
                <a:t>Par resistente</a:t>
              </a:r>
              <a:endParaRPr lang="es-ES" altLang="es-ES" sz="1600">
                <a:effectLst>
                  <a:outerShdw blurRad="38100" dist="38100" dir="2700000" algn="tl">
                    <a:srgbClr val="000000"/>
                  </a:outerShdw>
                </a:effectLst>
              </a:endParaRPr>
            </a:p>
          </p:txBody>
        </p:sp>
        <p:sp>
          <p:nvSpPr>
            <p:cNvPr id="464996" name="Oval 100"/>
            <p:cNvSpPr>
              <a:spLocks noChangeArrowheads="1"/>
            </p:cNvSpPr>
            <p:nvPr/>
          </p:nvSpPr>
          <p:spPr bwMode="auto">
            <a:xfrm>
              <a:off x="2985" y="3432"/>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4998" name="Freeform 102"/>
            <p:cNvSpPr>
              <a:spLocks/>
            </p:cNvSpPr>
            <p:nvPr/>
          </p:nvSpPr>
          <p:spPr bwMode="auto">
            <a:xfrm>
              <a:off x="528" y="2680"/>
              <a:ext cx="2544" cy="1304"/>
            </a:xfrm>
            <a:custGeom>
              <a:avLst/>
              <a:gdLst>
                <a:gd name="T0" fmla="*/ 0 w 2544"/>
                <a:gd name="T1" fmla="*/ 8 h 1304"/>
                <a:gd name="T2" fmla="*/ 288 w 2544"/>
                <a:gd name="T3" fmla="*/ 8 h 1304"/>
                <a:gd name="T4" fmla="*/ 624 w 2544"/>
                <a:gd name="T5" fmla="*/ 56 h 1304"/>
                <a:gd name="T6" fmla="*/ 1152 w 2544"/>
                <a:gd name="T7" fmla="*/ 200 h 1304"/>
                <a:gd name="T8" fmla="*/ 1488 w 2544"/>
                <a:gd name="T9" fmla="*/ 344 h 1304"/>
                <a:gd name="T10" fmla="*/ 1920 w 2544"/>
                <a:gd name="T11" fmla="*/ 584 h 1304"/>
                <a:gd name="T12" fmla="*/ 2400 w 2544"/>
                <a:gd name="T13" fmla="*/ 1016 h 1304"/>
                <a:gd name="T14" fmla="*/ 2544 w 2544"/>
                <a:gd name="T15" fmla="*/ 1304 h 1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4" h="1304">
                  <a:moveTo>
                    <a:pt x="0" y="8"/>
                  </a:moveTo>
                  <a:cubicBezTo>
                    <a:pt x="92" y="4"/>
                    <a:pt x="184" y="0"/>
                    <a:pt x="288" y="8"/>
                  </a:cubicBezTo>
                  <a:cubicBezTo>
                    <a:pt x="392" y="16"/>
                    <a:pt x="480" y="24"/>
                    <a:pt x="624" y="56"/>
                  </a:cubicBezTo>
                  <a:cubicBezTo>
                    <a:pt x="768" y="88"/>
                    <a:pt x="1008" y="152"/>
                    <a:pt x="1152" y="200"/>
                  </a:cubicBezTo>
                  <a:cubicBezTo>
                    <a:pt x="1296" y="248"/>
                    <a:pt x="1360" y="280"/>
                    <a:pt x="1488" y="344"/>
                  </a:cubicBezTo>
                  <a:cubicBezTo>
                    <a:pt x="1616" y="408"/>
                    <a:pt x="1768" y="472"/>
                    <a:pt x="1920" y="584"/>
                  </a:cubicBezTo>
                  <a:cubicBezTo>
                    <a:pt x="2072" y="696"/>
                    <a:pt x="2296" y="896"/>
                    <a:pt x="2400" y="1016"/>
                  </a:cubicBezTo>
                  <a:cubicBezTo>
                    <a:pt x="2504" y="1136"/>
                    <a:pt x="2524" y="1220"/>
                    <a:pt x="2544" y="1304"/>
                  </a:cubicBezTo>
                </a:path>
              </a:pathLst>
            </a:custGeom>
            <a:noFill/>
            <a:ln w="22225" cap="flat" cmpd="sng">
              <a:solidFill>
                <a:srgbClr val="66FF33"/>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a:spAutoFit/>
            </a:bodyPr>
            <a:lstStyle/>
            <a:p>
              <a:endParaRPr lang="es-ES"/>
            </a:p>
          </p:txBody>
        </p:sp>
        <p:sp>
          <p:nvSpPr>
            <p:cNvPr id="464992" name="Oval 96"/>
            <p:cNvSpPr>
              <a:spLocks noChangeArrowheads="1"/>
            </p:cNvSpPr>
            <p:nvPr/>
          </p:nvSpPr>
          <p:spPr bwMode="auto">
            <a:xfrm>
              <a:off x="3060" y="3969"/>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4999" name="Oval 103"/>
            <p:cNvSpPr>
              <a:spLocks noChangeArrowheads="1"/>
            </p:cNvSpPr>
            <p:nvPr/>
          </p:nvSpPr>
          <p:spPr bwMode="auto">
            <a:xfrm>
              <a:off x="1188" y="2724"/>
              <a:ext cx="48" cy="48"/>
            </a:xfrm>
            <a:prstGeom prst="ellipse">
              <a:avLst/>
            </a:prstGeom>
            <a:solidFill>
              <a:schemeClr val="tx1"/>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5000" name="Text Box 104"/>
            <p:cNvSpPr txBox="1">
              <a:spLocks noChangeArrowheads="1"/>
            </p:cNvSpPr>
            <p:nvPr/>
          </p:nvSpPr>
          <p:spPr bwMode="auto">
            <a:xfrm>
              <a:off x="480" y="2688"/>
              <a:ext cx="718"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wrap="none">
              <a:spAutoFit/>
            </a:bodyPr>
            <a:lstStyle/>
            <a:p>
              <a:pPr algn="ctr"/>
              <a:r>
                <a:rPr lang="es-ES_tradnl" altLang="es-ES" sz="1600">
                  <a:solidFill>
                    <a:srgbClr val="66FF33"/>
                  </a:solidFill>
                  <a:effectLst>
                    <a:outerShdw blurRad="38100" dist="38100" dir="2700000" algn="tl">
                      <a:srgbClr val="000000"/>
                    </a:outerShdw>
                  </a:effectLst>
                </a:rPr>
                <a:t>Corriente</a:t>
              </a:r>
              <a:endParaRPr lang="es-ES" altLang="es-ES" sz="1600">
                <a:solidFill>
                  <a:srgbClr val="66FF33"/>
                </a:solidFill>
                <a:effectLst>
                  <a:outerShdw blurRad="38100" dist="38100" dir="2700000" algn="tl">
                    <a:srgbClr val="000000"/>
                  </a:outerShdw>
                </a:effectLst>
              </a:endParaRPr>
            </a:p>
          </p:txBody>
        </p:sp>
        <p:sp>
          <p:nvSpPr>
            <p:cNvPr id="465001" name="AutoShape 105"/>
            <p:cNvSpPr>
              <a:spLocks noChangeArrowheads="1"/>
            </p:cNvSpPr>
            <p:nvPr/>
          </p:nvSpPr>
          <p:spPr bwMode="auto">
            <a:xfrm>
              <a:off x="1392" y="2592"/>
              <a:ext cx="288" cy="144"/>
            </a:xfrm>
            <a:prstGeom prst="rightArrow">
              <a:avLst>
                <a:gd name="adj1" fmla="val 50000"/>
                <a:gd name="adj2" fmla="val 50000"/>
              </a:avLst>
            </a:pr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5002" name="Text Box 106"/>
            <p:cNvSpPr txBox="1">
              <a:spLocks noChangeArrowheads="1"/>
            </p:cNvSpPr>
            <p:nvPr/>
          </p:nvSpPr>
          <p:spPr bwMode="auto">
            <a:xfrm>
              <a:off x="1653" y="2496"/>
              <a:ext cx="651"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spcBef>
                  <a:spcPts val="100"/>
                </a:spcBef>
              </a:pPr>
              <a:r>
                <a:rPr lang="es-ES_tradnl" altLang="es-ES" sz="1500">
                  <a:solidFill>
                    <a:schemeClr val="accent2"/>
                  </a:solidFill>
                  <a:effectLst>
                    <a:outerShdw blurRad="38100" dist="38100" dir="2700000" algn="tl">
                      <a:srgbClr val="000000"/>
                    </a:outerShdw>
                  </a:effectLst>
                </a:rPr>
                <a:t>Giro horario</a:t>
              </a:r>
              <a:endParaRPr lang="es-ES" altLang="es-ES" sz="1500">
                <a:solidFill>
                  <a:schemeClr val="accent2"/>
                </a:solidFill>
                <a:effectLst>
                  <a:outerShdw blurRad="38100" dist="38100" dir="2700000" algn="tl">
                    <a:srgbClr val="000000"/>
                  </a:outerShdw>
                </a:effectLst>
              </a:endParaRPr>
            </a:p>
          </p:txBody>
        </p:sp>
        <p:sp>
          <p:nvSpPr>
            <p:cNvPr id="465003" name="AutoShape 107"/>
            <p:cNvSpPr>
              <a:spLocks noChangeArrowheads="1"/>
            </p:cNvSpPr>
            <p:nvPr/>
          </p:nvSpPr>
          <p:spPr bwMode="auto">
            <a:xfrm rot="-10800000">
              <a:off x="864" y="3024"/>
              <a:ext cx="288" cy="144"/>
            </a:xfrm>
            <a:prstGeom prst="rightArrow">
              <a:avLst>
                <a:gd name="adj1" fmla="val 50000"/>
                <a:gd name="adj2" fmla="val 50000"/>
              </a:avLst>
            </a:prstGeom>
            <a:solidFill>
              <a:srgbClr val="FF00FF"/>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5004" name="Text Box 108"/>
            <p:cNvSpPr txBox="1">
              <a:spLocks noChangeArrowheads="1"/>
            </p:cNvSpPr>
            <p:nvPr/>
          </p:nvSpPr>
          <p:spPr bwMode="auto">
            <a:xfrm>
              <a:off x="240" y="2918"/>
              <a:ext cx="699" cy="3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500">
                  <a:solidFill>
                    <a:srgbClr val="FF33CC"/>
                  </a:solidFill>
                  <a:effectLst>
                    <a:outerShdw blurRad="38100" dist="38100" dir="2700000" algn="tl">
                      <a:srgbClr val="000000"/>
                    </a:outerShdw>
                  </a:effectLst>
                </a:rPr>
                <a:t>Giro anti- horario</a:t>
              </a:r>
              <a:endParaRPr lang="es-ES" altLang="es-ES" sz="1500">
                <a:solidFill>
                  <a:srgbClr val="FF33CC"/>
                </a:solidFill>
                <a:effectLst>
                  <a:outerShdw blurRad="38100" dist="38100" dir="2700000" algn="tl">
                    <a:srgbClr val="000000"/>
                  </a:outerShdw>
                </a:effectLst>
              </a:endParaRPr>
            </a:p>
          </p:txBody>
        </p:sp>
        <p:sp>
          <p:nvSpPr>
            <p:cNvPr id="465011" name="Text Box 115"/>
            <p:cNvSpPr txBox="1">
              <a:spLocks noChangeArrowheads="1"/>
            </p:cNvSpPr>
            <p:nvPr/>
          </p:nvSpPr>
          <p:spPr bwMode="auto">
            <a:xfrm>
              <a:off x="453" y="3456"/>
              <a:ext cx="651" cy="4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spcBef>
                  <a:spcPts val="100"/>
                </a:spcBef>
              </a:pPr>
              <a:r>
                <a:rPr lang="es-ES_tradnl" altLang="es-ES" sz="1500">
                  <a:effectLst>
                    <a:outerShdw blurRad="38100" dist="38100" dir="2700000" algn="tl">
                      <a:srgbClr val="000000"/>
                    </a:outerShdw>
                  </a:effectLst>
                </a:rPr>
                <a:t>ZONA DE FRENO</a:t>
              </a:r>
              <a:endParaRPr lang="es-ES" altLang="es-ES" sz="1500">
                <a:effectLst>
                  <a:outerShdw blurRad="38100" dist="38100" dir="2700000" algn="tl">
                    <a:srgbClr val="000000"/>
                  </a:outerShdw>
                </a:effectLst>
              </a:endParaRPr>
            </a:p>
          </p:txBody>
        </p:sp>
        <p:sp>
          <p:nvSpPr>
            <p:cNvPr id="465012" name="Text Box 116"/>
            <p:cNvSpPr txBox="1">
              <a:spLocks noChangeArrowheads="1"/>
            </p:cNvSpPr>
            <p:nvPr/>
          </p:nvSpPr>
          <p:spPr bwMode="auto">
            <a:xfrm>
              <a:off x="528" y="2457"/>
              <a:ext cx="432"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l">
                <a:spcBef>
                  <a:spcPts val="100"/>
                </a:spcBef>
              </a:pPr>
              <a:r>
                <a:rPr lang="es-ES_tradnl" altLang="es-ES" sz="1800">
                  <a:effectLst>
                    <a:outerShdw blurRad="38100" dist="38100" dir="2700000" algn="tl">
                      <a:srgbClr val="000000"/>
                    </a:outerShdw>
                  </a:effectLst>
                </a:rPr>
                <a:t>S&gt;1</a:t>
              </a:r>
              <a:endParaRPr lang="es-ES" altLang="es-ES" sz="1800">
                <a:effectLst>
                  <a:outerShdw blurRad="38100" dist="38100" dir="2700000" algn="tl">
                    <a:srgbClr val="000000"/>
                  </a:outerShdw>
                </a:effectLst>
              </a:endParaRPr>
            </a:p>
          </p:txBody>
        </p:sp>
      </p:grpSp>
      <p:pic>
        <p:nvPicPr>
          <p:cNvPr id="465014"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905000"/>
            <a:ext cx="36195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5015" name="AutoShape 119"/>
          <p:cNvSpPr>
            <a:spLocks noChangeArrowheads="1"/>
          </p:cNvSpPr>
          <p:nvPr/>
        </p:nvSpPr>
        <p:spPr bwMode="auto">
          <a:xfrm>
            <a:off x="4838700" y="2514600"/>
            <a:ext cx="6096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65023" name="Group 127"/>
          <p:cNvGrpSpPr>
            <a:grpSpLocks/>
          </p:cNvGrpSpPr>
          <p:nvPr/>
        </p:nvGrpSpPr>
        <p:grpSpPr bwMode="auto">
          <a:xfrm>
            <a:off x="6324600" y="2819400"/>
            <a:ext cx="1676400" cy="457200"/>
            <a:chOff x="3984" y="1776"/>
            <a:chExt cx="1056" cy="288"/>
          </a:xfrm>
        </p:grpSpPr>
        <p:sp>
          <p:nvSpPr>
            <p:cNvPr id="465017" name="Rectangle 121"/>
            <p:cNvSpPr>
              <a:spLocks noChangeArrowheads="1"/>
            </p:cNvSpPr>
            <p:nvPr/>
          </p:nvSpPr>
          <p:spPr bwMode="auto">
            <a:xfrm>
              <a:off x="3984" y="1776"/>
              <a:ext cx="1056" cy="2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pic>
          <p:nvPicPr>
            <p:cNvPr id="465016" name="Picture 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 y="1824"/>
              <a:ext cx="950" cy="2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grpSp>
      <p:sp>
        <p:nvSpPr>
          <p:cNvPr id="465018" name="AutoShape 122"/>
          <p:cNvSpPr>
            <a:spLocks noChangeArrowheads="1"/>
          </p:cNvSpPr>
          <p:nvPr/>
        </p:nvSpPr>
        <p:spPr bwMode="auto">
          <a:xfrm rot="16200000" flipH="1">
            <a:off x="8013700" y="2692400"/>
            <a:ext cx="609600" cy="5334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nvGrpSpPr>
          <p:cNvPr id="465022" name="Group 126"/>
          <p:cNvGrpSpPr>
            <a:grpSpLocks/>
          </p:cNvGrpSpPr>
          <p:nvPr/>
        </p:nvGrpSpPr>
        <p:grpSpPr bwMode="auto">
          <a:xfrm>
            <a:off x="5537200" y="3403600"/>
            <a:ext cx="3530600" cy="2311400"/>
            <a:chOff x="3408" y="2256"/>
            <a:chExt cx="2224" cy="1456"/>
          </a:xfrm>
        </p:grpSpPr>
        <p:sp>
          <p:nvSpPr>
            <p:cNvPr id="465020" name="Rectangle 124"/>
            <p:cNvSpPr>
              <a:spLocks noChangeArrowheads="1"/>
            </p:cNvSpPr>
            <p:nvPr/>
          </p:nvSpPr>
          <p:spPr bwMode="auto">
            <a:xfrm>
              <a:off x="3408" y="2512"/>
              <a:ext cx="2224"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0"/>
                </a:spcBef>
                <a:defRPr sz="2400">
                  <a:solidFill>
                    <a:schemeClr val="tx1"/>
                  </a:solidFill>
                  <a:latin typeface="Times New Roman" pitchFamily="18" charset="0"/>
                </a:defRPr>
              </a:lvl1pPr>
              <a:lvl2pPr marL="742950" indent="-285750" algn="l">
                <a:spcBef>
                  <a:spcPct val="0"/>
                </a:spcBef>
                <a:defRPr sz="2400">
                  <a:solidFill>
                    <a:schemeClr val="tx1"/>
                  </a:solidFill>
                  <a:latin typeface="Times New Roman" pitchFamily="18" charset="0"/>
                </a:defRPr>
              </a:lvl2pPr>
              <a:lvl3pPr marL="11430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Par  de frenado bajo</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Frenado en zona inesta-ble de la curva Par-S</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Corriente durante el fre-nado muy alta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Solicitación del rotor muy elevada</a:t>
              </a:r>
            </a:p>
            <a:p>
              <a:pPr>
                <a:spcBef>
                  <a:spcPct val="20000"/>
                </a:spcBef>
                <a:buClr>
                  <a:schemeClr val="accent2"/>
                </a:buClr>
                <a:buSzPct val="75000"/>
                <a:buFont typeface="Monotype Sorts" pitchFamily="2" charset="2"/>
                <a:buChar char="l"/>
              </a:pPr>
              <a:r>
                <a:rPr lang="es-ES_tradnl" altLang="es-ES" sz="1800">
                  <a:effectLst>
                    <a:outerShdw blurRad="38100" dist="38100" dir="2700000" algn="tl">
                      <a:srgbClr val="000000"/>
                    </a:outerShdw>
                  </a:effectLst>
                  <a:latin typeface="Tahoma" pitchFamily="34" charset="0"/>
                </a:rPr>
                <a:t>Necesario construcción especial</a:t>
              </a:r>
            </a:p>
          </p:txBody>
        </p:sp>
        <p:sp>
          <p:nvSpPr>
            <p:cNvPr id="465021" name="Text Box 125"/>
            <p:cNvSpPr txBox="1">
              <a:spLocks noChangeArrowheads="1"/>
            </p:cNvSpPr>
            <p:nvPr/>
          </p:nvSpPr>
          <p:spPr bwMode="auto">
            <a:xfrm>
              <a:off x="3408" y="2256"/>
              <a:ext cx="1342"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LIMITACIONES</a:t>
              </a:r>
              <a:endParaRPr lang="es-ES" altLang="es-ES" sz="2000">
                <a:solidFill>
                  <a:schemeClr val="accent2"/>
                </a:solidFill>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5015"/>
                                        </p:tgtEl>
                                        <p:attrNameLst>
                                          <p:attrName>style.visibility</p:attrName>
                                        </p:attrNameLst>
                                      </p:cBhvr>
                                      <p:to>
                                        <p:strVal val="visible"/>
                                      </p:to>
                                    </p:set>
                                    <p:animEffect transition="in" filter="dissolve">
                                      <p:cBhvr>
                                        <p:cTn id="7" dur="500"/>
                                        <p:tgtEl>
                                          <p:spTgt spid="46501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65014"/>
                                        </p:tgtEl>
                                        <p:attrNameLst>
                                          <p:attrName>style.visibility</p:attrName>
                                        </p:attrNameLst>
                                      </p:cBhvr>
                                      <p:to>
                                        <p:strVal val="visible"/>
                                      </p:to>
                                    </p:set>
                                    <p:animEffect transition="in" filter="dissolve">
                                      <p:cBhvr>
                                        <p:cTn id="11" dur="500"/>
                                        <p:tgtEl>
                                          <p:spTgt spid="4650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65018"/>
                                        </p:tgtEl>
                                        <p:attrNameLst>
                                          <p:attrName>style.visibility</p:attrName>
                                        </p:attrNameLst>
                                      </p:cBhvr>
                                      <p:to>
                                        <p:strVal val="visible"/>
                                      </p:to>
                                    </p:set>
                                    <p:animEffect transition="in" filter="dissolve">
                                      <p:cBhvr>
                                        <p:cTn id="16" dur="500"/>
                                        <p:tgtEl>
                                          <p:spTgt spid="465018"/>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65023"/>
                                        </p:tgtEl>
                                        <p:attrNameLst>
                                          <p:attrName>style.visibility</p:attrName>
                                        </p:attrNameLst>
                                      </p:cBhvr>
                                      <p:to>
                                        <p:strVal val="visible"/>
                                      </p:to>
                                    </p:set>
                                    <p:animEffect transition="in" filter="dissolve">
                                      <p:cBhvr>
                                        <p:cTn id="20" dur="500"/>
                                        <p:tgtEl>
                                          <p:spTgt spid="4650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465013"/>
                                        </p:tgtEl>
                                        <p:attrNameLst>
                                          <p:attrName>style.visibility</p:attrName>
                                        </p:attrNameLst>
                                      </p:cBhvr>
                                      <p:to>
                                        <p:strVal val="visible"/>
                                      </p:to>
                                    </p:set>
                                    <p:animEffect transition="in" filter="dissolve">
                                      <p:cBhvr>
                                        <p:cTn id="25" dur="500"/>
                                        <p:tgtEl>
                                          <p:spTgt spid="465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65022"/>
                                        </p:tgtEl>
                                        <p:attrNameLst>
                                          <p:attrName>style.visibility</p:attrName>
                                        </p:attrNameLst>
                                      </p:cBhvr>
                                      <p:to>
                                        <p:strVal val="visible"/>
                                      </p:to>
                                    </p:set>
                                    <p:animEffect transition="in" filter="dissolve">
                                      <p:cBhvr>
                                        <p:cTn id="30" dur="500"/>
                                        <p:tgtEl>
                                          <p:spTgt spid="465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015" grpId="0" animBg="1"/>
      <p:bldP spid="4650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3"/>
          <p:cNvSpPr>
            <a:spLocks noChangeArrowheads="1"/>
          </p:cNvSpPr>
          <p:nvPr/>
        </p:nvSpPr>
        <p:spPr bwMode="auto">
          <a:xfrm>
            <a:off x="152400" y="381000"/>
            <a:ext cx="876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7.26. El frenado eléctrico de los motores asíncronos IV</a:t>
            </a:r>
            <a:endParaRPr lang="es-ES_tradnl" altLang="es-ES" sz="4500" b="0">
              <a:latin typeface="Tahoma" pitchFamily="34" charset="0"/>
            </a:endParaRPr>
          </a:p>
        </p:txBody>
      </p:sp>
      <p:sp>
        <p:nvSpPr>
          <p:cNvPr id="465983" name="Text Box 63"/>
          <p:cNvSpPr txBox="1">
            <a:spLocks noChangeArrowheads="1"/>
          </p:cNvSpPr>
          <p:nvPr/>
        </p:nvSpPr>
        <p:spPr bwMode="auto">
          <a:xfrm>
            <a:off x="533400" y="2009775"/>
            <a:ext cx="8153400" cy="915988"/>
          </a:xfrm>
          <a:prstGeom prst="rect">
            <a:avLst/>
          </a:prstGeom>
          <a:solidFill>
            <a:srgbClr val="008000"/>
          </a:soli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El </a:t>
            </a:r>
            <a:r>
              <a:rPr lang="es-ES_tradnl" altLang="es-ES" sz="1800" u="sng">
                <a:effectLst>
                  <a:outerShdw blurRad="38100" dist="38100" dir="2700000" algn="tl">
                    <a:srgbClr val="000000"/>
                  </a:outerShdw>
                </a:effectLst>
              </a:rPr>
              <a:t>FRENADO DINÁMICO</a:t>
            </a:r>
            <a:r>
              <a:rPr lang="es-ES_tradnl" altLang="es-ES" sz="1800">
                <a:effectLst>
                  <a:outerShdw blurRad="38100" dist="38100" dir="2700000" algn="tl">
                    <a:srgbClr val="000000"/>
                  </a:outerShdw>
                </a:effectLst>
              </a:rPr>
              <a:t> consiste en dos acciones sobre el funcionamiento del motor: eliminación de la alimentación en alterna e inyección de CC por el estator.</a:t>
            </a:r>
            <a:endParaRPr lang="es-ES" altLang="es-ES" sz="1800" u="sng">
              <a:effectLst>
                <a:outerShdw blurRad="38100" dist="38100" dir="2700000" algn="tl">
                  <a:srgbClr val="000000"/>
                </a:outerShdw>
              </a:effectLst>
            </a:endParaRPr>
          </a:p>
        </p:txBody>
      </p:sp>
      <p:sp>
        <p:nvSpPr>
          <p:cNvPr id="465984" name="Text Box 64"/>
          <p:cNvSpPr txBox="1">
            <a:spLocks noChangeArrowheads="1"/>
          </p:cNvSpPr>
          <p:nvPr/>
        </p:nvSpPr>
        <p:spPr bwMode="auto">
          <a:xfrm>
            <a:off x="533400" y="3092450"/>
            <a:ext cx="8153400" cy="641350"/>
          </a:xfrm>
          <a:prstGeom prst="rect">
            <a:avLst/>
          </a:prstGeom>
          <a:solidFill>
            <a:srgbClr val="CC0099"/>
          </a:soli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La inyección de CC provoca la aparición de un campo de eje fijo que genera un par de frenado</a:t>
            </a:r>
            <a:endParaRPr lang="es-ES" altLang="es-ES" sz="1800" u="sng">
              <a:effectLst>
                <a:outerShdw blurRad="38100" dist="38100" dir="2700000" algn="tl">
                  <a:srgbClr val="000000"/>
                </a:outerShdw>
              </a:effectLst>
            </a:endParaRPr>
          </a:p>
        </p:txBody>
      </p:sp>
      <p:grpSp>
        <p:nvGrpSpPr>
          <p:cNvPr id="465996" name="Group 76"/>
          <p:cNvGrpSpPr>
            <a:grpSpLocks/>
          </p:cNvGrpSpPr>
          <p:nvPr/>
        </p:nvGrpSpPr>
        <p:grpSpPr bwMode="auto">
          <a:xfrm>
            <a:off x="4276725" y="4125913"/>
            <a:ext cx="4486275" cy="2303462"/>
            <a:chOff x="2694" y="2581"/>
            <a:chExt cx="2826" cy="1451"/>
          </a:xfrm>
        </p:grpSpPr>
        <p:grpSp>
          <p:nvGrpSpPr>
            <p:cNvPr id="465992" name="Group 72"/>
            <p:cNvGrpSpPr>
              <a:grpSpLocks/>
            </p:cNvGrpSpPr>
            <p:nvPr/>
          </p:nvGrpSpPr>
          <p:grpSpPr bwMode="auto">
            <a:xfrm>
              <a:off x="2694" y="2581"/>
              <a:ext cx="2826" cy="1289"/>
              <a:chOff x="2627" y="2551"/>
              <a:chExt cx="2826" cy="1289"/>
            </a:xfrm>
          </p:grpSpPr>
          <p:pic>
            <p:nvPicPr>
              <p:cNvPr id="465986" name="Picture 66" descr="C:\Temporal red\Freno de CC para motores hasta 315k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 y="2551"/>
                <a:ext cx="1037" cy="1289"/>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5987" name="Text Box 67"/>
              <p:cNvSpPr txBox="1">
                <a:spLocks noChangeArrowheads="1"/>
              </p:cNvSpPr>
              <p:nvPr/>
            </p:nvSpPr>
            <p:spPr bwMode="auto">
              <a:xfrm>
                <a:off x="2627" y="2830"/>
                <a:ext cx="1885" cy="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Equipo para el frenado de motores asíncronos por inyección de CC (Potencia 315 kW)</a:t>
                </a:r>
                <a:endParaRPr lang="es-ES" altLang="es-ES" sz="1600">
                  <a:effectLst>
                    <a:outerShdw blurRad="38100" dist="38100" dir="2700000" algn="tl">
                      <a:srgbClr val="000000"/>
                    </a:outerShdw>
                  </a:effectLst>
                </a:endParaRPr>
              </a:p>
            </p:txBody>
          </p:sp>
        </p:grpSp>
        <p:sp>
          <p:nvSpPr>
            <p:cNvPr id="465993" name="Text Box 73"/>
            <p:cNvSpPr txBox="1">
              <a:spLocks noChangeArrowheads="1"/>
            </p:cNvSpPr>
            <p:nvPr/>
          </p:nvSpPr>
          <p:spPr bwMode="auto">
            <a:xfrm>
              <a:off x="3792" y="3878"/>
              <a:ext cx="168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grpSp>
      <p:grpSp>
        <p:nvGrpSpPr>
          <p:cNvPr id="465995" name="Group 75"/>
          <p:cNvGrpSpPr>
            <a:grpSpLocks/>
          </p:cNvGrpSpPr>
          <p:nvPr/>
        </p:nvGrpSpPr>
        <p:grpSpPr bwMode="auto">
          <a:xfrm>
            <a:off x="467544" y="3762375"/>
            <a:ext cx="3824287" cy="2714625"/>
            <a:chOff x="231" y="2352"/>
            <a:chExt cx="2409" cy="1710"/>
          </a:xfrm>
        </p:grpSpPr>
        <p:grpSp>
          <p:nvGrpSpPr>
            <p:cNvPr id="465989" name="Group 69"/>
            <p:cNvGrpSpPr>
              <a:grpSpLocks/>
            </p:cNvGrpSpPr>
            <p:nvPr/>
          </p:nvGrpSpPr>
          <p:grpSpPr bwMode="auto">
            <a:xfrm>
              <a:off x="231" y="2496"/>
              <a:ext cx="2361" cy="1566"/>
              <a:chOff x="363" y="672"/>
              <a:chExt cx="2361" cy="1566"/>
            </a:xfrm>
          </p:grpSpPr>
          <p:pic>
            <p:nvPicPr>
              <p:cNvPr id="465990" name="Picture 70" descr="C:\Temporal red\Resistencias de frenad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672"/>
                <a:ext cx="2340" cy="132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65991" name="Text Box 71"/>
              <p:cNvSpPr txBox="1">
                <a:spLocks noChangeArrowheads="1"/>
              </p:cNvSpPr>
              <p:nvPr/>
            </p:nvSpPr>
            <p:spPr bwMode="auto">
              <a:xfrm>
                <a:off x="363" y="1872"/>
                <a:ext cx="2325"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Resistencias para frenado reostático de motores</a:t>
                </a:r>
                <a:endParaRPr lang="es-ES" altLang="es-ES" sz="1600">
                  <a:effectLst>
                    <a:outerShdw blurRad="38100" dist="38100" dir="2700000" algn="tl">
                      <a:srgbClr val="000000"/>
                    </a:outerShdw>
                  </a:effectLst>
                </a:endParaRPr>
              </a:p>
            </p:txBody>
          </p:sp>
        </p:grpSp>
        <p:sp>
          <p:nvSpPr>
            <p:cNvPr id="465994" name="Text Box 74"/>
            <p:cNvSpPr txBox="1">
              <a:spLocks noChangeArrowheads="1"/>
            </p:cNvSpPr>
            <p:nvPr/>
          </p:nvSpPr>
          <p:spPr bwMode="auto">
            <a:xfrm>
              <a:off x="960" y="2352"/>
              <a:ext cx="168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1000">
                  <a:effectLst>
                    <a:outerShdw blurRad="38100" dist="38100" dir="2700000" algn="tl">
                      <a:srgbClr val="000000"/>
                    </a:outerShdw>
                  </a:effectLst>
                  <a:sym typeface="Symbol" pitchFamily="18" charset="2"/>
                </a:rPr>
                <a:t>Catálogos comerciales</a:t>
              </a:r>
              <a:endParaRPr lang="es-ES" altLang="es-ES" sz="1000">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5984"/>
                                        </p:tgtEl>
                                        <p:attrNameLst>
                                          <p:attrName>style.visibility</p:attrName>
                                        </p:attrNameLst>
                                      </p:cBhvr>
                                      <p:to>
                                        <p:strVal val="visible"/>
                                      </p:to>
                                    </p:set>
                                    <p:anim calcmode="lin" valueType="num">
                                      <p:cBhvr>
                                        <p:cTn id="7" dur="500" fill="hold"/>
                                        <p:tgtEl>
                                          <p:spTgt spid="465984"/>
                                        </p:tgtEl>
                                        <p:attrNameLst>
                                          <p:attrName>ppt_w</p:attrName>
                                        </p:attrNameLst>
                                      </p:cBhvr>
                                      <p:tavLst>
                                        <p:tav tm="0">
                                          <p:val>
                                            <p:fltVal val="0"/>
                                          </p:val>
                                        </p:tav>
                                        <p:tav tm="100000">
                                          <p:val>
                                            <p:strVal val="#ppt_w"/>
                                          </p:val>
                                        </p:tav>
                                      </p:tavLst>
                                    </p:anim>
                                    <p:anim calcmode="lin" valueType="num">
                                      <p:cBhvr>
                                        <p:cTn id="8" dur="500" fill="hold"/>
                                        <p:tgtEl>
                                          <p:spTgt spid="465984"/>
                                        </p:tgtEl>
                                        <p:attrNameLst>
                                          <p:attrName>ppt_h</p:attrName>
                                        </p:attrNameLst>
                                      </p:cBhvr>
                                      <p:tavLst>
                                        <p:tav tm="0">
                                          <p:val>
                                            <p:fltVal val="0"/>
                                          </p:val>
                                        </p:tav>
                                        <p:tav tm="100000">
                                          <p:val>
                                            <p:strVal val="#ppt_h"/>
                                          </p:val>
                                        </p:tav>
                                      </p:tavLst>
                                    </p:anim>
                                    <p:anim calcmode="lin" valueType="num">
                                      <p:cBhvr>
                                        <p:cTn id="9" dur="500" fill="hold"/>
                                        <p:tgtEl>
                                          <p:spTgt spid="465984"/>
                                        </p:tgtEl>
                                        <p:attrNameLst>
                                          <p:attrName>ppt_x</p:attrName>
                                        </p:attrNameLst>
                                      </p:cBhvr>
                                      <p:tavLst>
                                        <p:tav tm="0">
                                          <p:val>
                                            <p:fltVal val="0.5"/>
                                          </p:val>
                                        </p:tav>
                                        <p:tav tm="100000">
                                          <p:val>
                                            <p:strVal val="#ppt_x"/>
                                          </p:val>
                                        </p:tav>
                                      </p:tavLst>
                                    </p:anim>
                                    <p:anim calcmode="lin" valueType="num">
                                      <p:cBhvr>
                                        <p:cTn id="10" dur="500" fill="hold"/>
                                        <p:tgtEl>
                                          <p:spTgt spid="46598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65996"/>
                                        </p:tgtEl>
                                        <p:attrNameLst>
                                          <p:attrName>style.visibility</p:attrName>
                                        </p:attrNameLst>
                                      </p:cBhvr>
                                      <p:to>
                                        <p:strVal val="visible"/>
                                      </p:to>
                                    </p:set>
                                    <p:anim calcmode="lin" valueType="num">
                                      <p:cBhvr>
                                        <p:cTn id="15" dur="500" fill="hold"/>
                                        <p:tgtEl>
                                          <p:spTgt spid="465996"/>
                                        </p:tgtEl>
                                        <p:attrNameLst>
                                          <p:attrName>ppt_w</p:attrName>
                                        </p:attrNameLst>
                                      </p:cBhvr>
                                      <p:tavLst>
                                        <p:tav tm="0">
                                          <p:val>
                                            <p:fltVal val="0"/>
                                          </p:val>
                                        </p:tav>
                                        <p:tav tm="100000">
                                          <p:val>
                                            <p:strVal val="#ppt_w"/>
                                          </p:val>
                                        </p:tav>
                                      </p:tavLst>
                                    </p:anim>
                                    <p:anim calcmode="lin" valueType="num">
                                      <p:cBhvr>
                                        <p:cTn id="16" dur="500" fill="hold"/>
                                        <p:tgtEl>
                                          <p:spTgt spid="465996"/>
                                        </p:tgtEl>
                                        <p:attrNameLst>
                                          <p:attrName>ppt_h</p:attrName>
                                        </p:attrNameLst>
                                      </p:cBhvr>
                                      <p:tavLst>
                                        <p:tav tm="0">
                                          <p:val>
                                            <p:fltVal val="0"/>
                                          </p:val>
                                        </p:tav>
                                        <p:tav tm="100000">
                                          <p:val>
                                            <p:strVal val="#ppt_h"/>
                                          </p:val>
                                        </p:tav>
                                      </p:tavLst>
                                    </p:anim>
                                    <p:anim calcmode="lin" valueType="num">
                                      <p:cBhvr>
                                        <p:cTn id="17" dur="500" fill="hold"/>
                                        <p:tgtEl>
                                          <p:spTgt spid="465996"/>
                                        </p:tgtEl>
                                        <p:attrNameLst>
                                          <p:attrName>ppt_x</p:attrName>
                                        </p:attrNameLst>
                                      </p:cBhvr>
                                      <p:tavLst>
                                        <p:tav tm="0">
                                          <p:val>
                                            <p:fltVal val="0.5"/>
                                          </p:val>
                                        </p:tav>
                                        <p:tav tm="100000">
                                          <p:val>
                                            <p:strVal val="#ppt_x"/>
                                          </p:val>
                                        </p:tav>
                                      </p:tavLst>
                                    </p:anim>
                                    <p:anim calcmode="lin" valueType="num">
                                      <p:cBhvr>
                                        <p:cTn id="18" dur="500" fill="hold"/>
                                        <p:tgtEl>
                                          <p:spTgt spid="46599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465995"/>
                                        </p:tgtEl>
                                        <p:attrNameLst>
                                          <p:attrName>style.visibility</p:attrName>
                                        </p:attrNameLst>
                                      </p:cBhvr>
                                      <p:to>
                                        <p:strVal val="visible"/>
                                      </p:to>
                                    </p:set>
                                    <p:anim calcmode="lin" valueType="num">
                                      <p:cBhvr>
                                        <p:cTn id="23" dur="500" fill="hold"/>
                                        <p:tgtEl>
                                          <p:spTgt spid="465995"/>
                                        </p:tgtEl>
                                        <p:attrNameLst>
                                          <p:attrName>ppt_w</p:attrName>
                                        </p:attrNameLst>
                                      </p:cBhvr>
                                      <p:tavLst>
                                        <p:tav tm="0">
                                          <p:val>
                                            <p:fltVal val="0"/>
                                          </p:val>
                                        </p:tav>
                                        <p:tav tm="100000">
                                          <p:val>
                                            <p:strVal val="#ppt_w"/>
                                          </p:val>
                                        </p:tav>
                                      </p:tavLst>
                                    </p:anim>
                                    <p:anim calcmode="lin" valueType="num">
                                      <p:cBhvr>
                                        <p:cTn id="24" dur="500" fill="hold"/>
                                        <p:tgtEl>
                                          <p:spTgt spid="465995"/>
                                        </p:tgtEl>
                                        <p:attrNameLst>
                                          <p:attrName>ppt_h</p:attrName>
                                        </p:attrNameLst>
                                      </p:cBhvr>
                                      <p:tavLst>
                                        <p:tav tm="0">
                                          <p:val>
                                            <p:fltVal val="0"/>
                                          </p:val>
                                        </p:tav>
                                        <p:tav tm="100000">
                                          <p:val>
                                            <p:strVal val="#ppt_h"/>
                                          </p:val>
                                        </p:tav>
                                      </p:tavLst>
                                    </p:anim>
                                    <p:anim calcmode="lin" valueType="num">
                                      <p:cBhvr>
                                        <p:cTn id="25" dur="500" fill="hold"/>
                                        <p:tgtEl>
                                          <p:spTgt spid="465995"/>
                                        </p:tgtEl>
                                        <p:attrNameLst>
                                          <p:attrName>ppt_x</p:attrName>
                                        </p:attrNameLst>
                                      </p:cBhvr>
                                      <p:tavLst>
                                        <p:tav tm="0">
                                          <p:val>
                                            <p:fltVal val="0.5"/>
                                          </p:val>
                                        </p:tav>
                                        <p:tav tm="100000">
                                          <p:val>
                                            <p:strVal val="#ppt_x"/>
                                          </p:val>
                                        </p:tav>
                                      </p:tavLst>
                                    </p:anim>
                                    <p:anim calcmode="lin" valueType="num">
                                      <p:cBhvr>
                                        <p:cTn id="26" dur="500" fill="hold"/>
                                        <p:tgtEl>
                                          <p:spTgt spid="4659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8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7.27. Cálculo de tiempos de arranque y frenado </a:t>
            </a:r>
            <a:endParaRPr lang="es-ES_tradnl" altLang="es-ES" sz="4500" b="0">
              <a:latin typeface="Tahoma" pitchFamily="34" charset="0"/>
            </a:endParaRPr>
          </a:p>
        </p:txBody>
      </p:sp>
      <p:grpSp>
        <p:nvGrpSpPr>
          <p:cNvPr id="444457" name="Group 41"/>
          <p:cNvGrpSpPr>
            <a:grpSpLocks/>
          </p:cNvGrpSpPr>
          <p:nvPr/>
        </p:nvGrpSpPr>
        <p:grpSpPr bwMode="auto">
          <a:xfrm>
            <a:off x="1054100" y="1828800"/>
            <a:ext cx="7099300" cy="823913"/>
            <a:chOff x="664" y="1152"/>
            <a:chExt cx="4472" cy="519"/>
          </a:xfrm>
        </p:grpSpPr>
        <p:pic>
          <p:nvPicPr>
            <p:cNvPr id="44444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 y="1233"/>
              <a:ext cx="1013" cy="39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44444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 y="1288"/>
              <a:ext cx="564" cy="27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44449" name="Text Box 33"/>
            <p:cNvSpPr txBox="1">
              <a:spLocks noChangeArrowheads="1"/>
            </p:cNvSpPr>
            <p:nvPr/>
          </p:nvSpPr>
          <p:spPr bwMode="auto">
            <a:xfrm>
              <a:off x="2224" y="1152"/>
              <a:ext cx="2112" cy="519"/>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lnSpc>
                  <a:spcPct val="80000"/>
                </a:lnSpc>
                <a:spcBef>
                  <a:spcPct val="0"/>
                </a:spcBef>
              </a:pPr>
              <a:r>
                <a:rPr lang="es-ES_tradnl" altLang="es-ES" sz="1600">
                  <a:effectLst>
                    <a:outerShdw blurRad="38100" dist="38100" dir="2700000" algn="tl">
                      <a:srgbClr val="000000"/>
                    </a:outerShdw>
                  </a:effectLst>
                </a:rPr>
                <a:t>Momento de inercia de un cuerpo de masa </a:t>
              </a:r>
              <a:r>
                <a:rPr lang="es-ES_tradnl" altLang="es-ES" sz="2200">
                  <a:effectLst>
                    <a:outerShdw blurRad="38100" dist="38100" dir="2700000" algn="tl">
                      <a:srgbClr val="000000"/>
                    </a:outerShdw>
                  </a:effectLst>
                </a:rPr>
                <a:t>m</a:t>
              </a:r>
              <a:r>
                <a:rPr lang="es-ES_tradnl" altLang="es-ES" sz="1600">
                  <a:effectLst>
                    <a:outerShdw blurRad="38100" dist="38100" dir="2700000" algn="tl">
                      <a:srgbClr val="000000"/>
                    </a:outerShdw>
                  </a:effectLst>
                </a:rPr>
                <a:t> respecto a un eje. </a:t>
              </a:r>
              <a:r>
                <a:rPr lang="es-ES_tradnl" altLang="es-ES" sz="2200">
                  <a:effectLst>
                    <a:outerShdw blurRad="38100" dist="38100" dir="2700000" algn="tl">
                      <a:srgbClr val="000000"/>
                    </a:outerShdw>
                  </a:effectLst>
                </a:rPr>
                <a:t>r</a:t>
              </a:r>
              <a:r>
                <a:rPr lang="es-ES_tradnl" altLang="es-ES" sz="1600">
                  <a:effectLst>
                    <a:outerShdw blurRad="38100" dist="38100" dir="2700000" algn="tl">
                      <a:srgbClr val="000000"/>
                    </a:outerShdw>
                  </a:effectLst>
                </a:rPr>
                <a:t> es la distancia al eje</a:t>
              </a:r>
              <a:endParaRPr lang="es-ES" altLang="es-ES" sz="1600">
                <a:effectLst>
                  <a:outerShdw blurRad="38100" dist="38100" dir="2700000" algn="tl">
                    <a:srgbClr val="000000"/>
                  </a:outerShdw>
                </a:effectLst>
              </a:endParaRPr>
            </a:p>
          </p:txBody>
        </p:sp>
        <p:sp>
          <p:nvSpPr>
            <p:cNvPr id="444451" name="AutoShape 35"/>
            <p:cNvSpPr>
              <a:spLocks noChangeArrowheads="1"/>
            </p:cNvSpPr>
            <p:nvPr/>
          </p:nvSpPr>
          <p:spPr bwMode="auto">
            <a:xfrm>
              <a:off x="1744" y="1320"/>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44458" name="Group 42"/>
          <p:cNvGrpSpPr>
            <a:grpSpLocks/>
          </p:cNvGrpSpPr>
          <p:nvPr/>
        </p:nvGrpSpPr>
        <p:grpSpPr bwMode="auto">
          <a:xfrm>
            <a:off x="457200" y="2849563"/>
            <a:ext cx="8305800" cy="1265237"/>
            <a:chOff x="288" y="1795"/>
            <a:chExt cx="5232" cy="797"/>
          </a:xfrm>
        </p:grpSpPr>
        <p:pic>
          <p:nvPicPr>
            <p:cNvPr id="444446"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952"/>
              <a:ext cx="2050" cy="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44450" name="Text Box 34"/>
            <p:cNvSpPr txBox="1">
              <a:spLocks noChangeArrowheads="1"/>
            </p:cNvSpPr>
            <p:nvPr/>
          </p:nvSpPr>
          <p:spPr bwMode="auto">
            <a:xfrm>
              <a:off x="2976" y="1795"/>
              <a:ext cx="2544" cy="797"/>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lnSpc>
                  <a:spcPct val="80000"/>
                </a:lnSpc>
                <a:spcBef>
                  <a:spcPct val="0"/>
                </a:spcBef>
              </a:pPr>
              <a:r>
                <a:rPr lang="es-ES_tradnl" altLang="es-ES" sz="1600">
                  <a:effectLst>
                    <a:outerShdw blurRad="38100" dist="38100" dir="2700000" algn="tl">
                      <a:srgbClr val="000000"/>
                    </a:outerShdw>
                  </a:effectLst>
                </a:rPr>
                <a:t>Ecuación de la dinámica de rotación: </a:t>
              </a:r>
              <a:r>
                <a:rPr lang="es-ES_tradnl" altLang="es-ES" sz="2000">
                  <a:effectLst>
                    <a:outerShdw blurRad="38100" dist="38100" dir="2700000" algn="tl">
                      <a:srgbClr val="000000"/>
                    </a:outerShdw>
                  </a:effectLst>
                </a:rPr>
                <a:t>T</a:t>
              </a:r>
              <a:r>
                <a:rPr lang="es-ES_tradnl" altLang="es-ES" sz="1600">
                  <a:effectLst>
                    <a:outerShdw blurRad="38100" dist="38100" dir="2700000" algn="tl">
                      <a:srgbClr val="000000"/>
                    </a:outerShdw>
                  </a:effectLst>
                </a:rPr>
                <a:t> es el par motor, </a:t>
              </a:r>
              <a:r>
                <a:rPr lang="es-ES_tradnl" altLang="es-ES" sz="2000">
                  <a:effectLst>
                    <a:outerShdw blurRad="38100" dist="38100" dir="2700000" algn="tl">
                      <a:srgbClr val="000000"/>
                    </a:outerShdw>
                  </a:effectLst>
                </a:rPr>
                <a:t>T</a:t>
              </a:r>
              <a:r>
                <a:rPr lang="es-ES_tradnl" altLang="es-ES" sz="2000" baseline="-25000">
                  <a:effectLst>
                    <a:outerShdw blurRad="38100" dist="38100" dir="2700000" algn="tl">
                      <a:srgbClr val="000000"/>
                    </a:outerShdw>
                  </a:effectLst>
                </a:rPr>
                <a:t>R</a:t>
              </a:r>
              <a:r>
                <a:rPr lang="es-ES_tradnl" altLang="es-ES" sz="1600">
                  <a:effectLst>
                    <a:outerShdw blurRad="38100" dist="38100" dir="2700000" algn="tl">
                      <a:srgbClr val="000000"/>
                    </a:outerShdw>
                  </a:effectLst>
                </a:rPr>
                <a:t> el par resistente  </a:t>
              </a:r>
              <a:r>
                <a:rPr lang="es-ES_tradnl" altLang="es-ES" sz="2000">
                  <a:effectLst>
                    <a:outerShdw blurRad="38100" dist="38100" dir="2700000" algn="tl">
                      <a:srgbClr val="000000"/>
                    </a:outerShdw>
                  </a:effectLst>
                </a:rPr>
                <a:t>J</a:t>
              </a:r>
              <a:r>
                <a:rPr lang="es-ES_tradnl" altLang="es-ES" sz="2000" baseline="-25000">
                  <a:effectLst>
                    <a:outerShdw blurRad="38100" dist="38100" dir="2700000" algn="tl">
                      <a:srgbClr val="000000"/>
                    </a:outerShdw>
                  </a:effectLst>
                </a:rPr>
                <a:t>mot</a:t>
              </a:r>
              <a:r>
                <a:rPr lang="es-ES_tradnl" altLang="es-ES" sz="1600">
                  <a:effectLst>
                    <a:outerShdw blurRad="38100" dist="38100" dir="2700000" algn="tl">
                      <a:srgbClr val="000000"/>
                    </a:outerShdw>
                  </a:effectLst>
                </a:rPr>
                <a:t> el momento de inercia del motor, </a:t>
              </a:r>
              <a:r>
                <a:rPr lang="es-ES_tradnl" altLang="es-ES" sz="2000">
                  <a:effectLst>
                    <a:outerShdw blurRad="38100" dist="38100" dir="2700000" algn="tl">
                      <a:srgbClr val="000000"/>
                    </a:outerShdw>
                  </a:effectLst>
                </a:rPr>
                <a:t>J</a:t>
              </a:r>
              <a:r>
                <a:rPr lang="es-ES_tradnl" altLang="es-ES" sz="2000" baseline="-25000">
                  <a:effectLst>
                    <a:outerShdw blurRad="38100" dist="38100" dir="2700000" algn="tl">
                      <a:srgbClr val="000000"/>
                    </a:outerShdw>
                  </a:effectLst>
                </a:rPr>
                <a:t>carg</a:t>
              </a:r>
              <a:r>
                <a:rPr lang="es-ES_tradnl" altLang="es-ES" sz="1600">
                  <a:effectLst>
                    <a:outerShdw blurRad="38100" dist="38100" dir="2700000" algn="tl">
                      <a:srgbClr val="000000"/>
                    </a:outerShdw>
                  </a:effectLst>
                </a:rPr>
                <a:t> el de la carga y </a:t>
              </a:r>
              <a:r>
                <a:rPr lang="es-ES_tradnl" altLang="es-ES" sz="2000">
                  <a:effectLst>
                    <a:outerShdw blurRad="38100" dist="38100" dir="2700000" algn="tl">
                      <a:srgbClr val="000000"/>
                    </a:outerShdw>
                  </a:effectLst>
                  <a:sym typeface="Symbol" pitchFamily="18" charset="2"/>
                </a:rPr>
                <a:t></a:t>
              </a:r>
              <a:r>
                <a:rPr lang="es-ES_tradnl" altLang="es-ES" sz="1600">
                  <a:effectLst>
                    <a:outerShdw blurRad="38100" dist="38100" dir="2700000" algn="tl">
                      <a:srgbClr val="000000"/>
                    </a:outerShdw>
                  </a:effectLst>
                  <a:sym typeface="Symbol" pitchFamily="18" charset="2"/>
                </a:rPr>
                <a:t> la pulsación de giro</a:t>
              </a:r>
              <a:endParaRPr lang="es-ES" altLang="es-ES" sz="1600">
                <a:effectLst>
                  <a:outerShdw blurRad="38100" dist="38100" dir="2700000" algn="tl">
                    <a:srgbClr val="000000"/>
                  </a:outerShdw>
                </a:effectLst>
              </a:endParaRPr>
            </a:p>
          </p:txBody>
        </p:sp>
        <p:sp>
          <p:nvSpPr>
            <p:cNvPr id="444452" name="AutoShape 36"/>
            <p:cNvSpPr>
              <a:spLocks noChangeArrowheads="1"/>
            </p:cNvSpPr>
            <p:nvPr/>
          </p:nvSpPr>
          <p:spPr bwMode="auto">
            <a:xfrm>
              <a:off x="2496" y="2107"/>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44459" name="Group 43"/>
          <p:cNvGrpSpPr>
            <a:grpSpLocks/>
          </p:cNvGrpSpPr>
          <p:nvPr/>
        </p:nvGrpSpPr>
        <p:grpSpPr bwMode="auto">
          <a:xfrm>
            <a:off x="457200" y="4216400"/>
            <a:ext cx="8077200" cy="1085850"/>
            <a:chOff x="288" y="2656"/>
            <a:chExt cx="5088" cy="684"/>
          </a:xfrm>
        </p:grpSpPr>
        <p:pic>
          <p:nvPicPr>
            <p:cNvPr id="444447"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2656"/>
              <a:ext cx="2960" cy="6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44453" name="Text Box 37"/>
            <p:cNvSpPr txBox="1">
              <a:spLocks noChangeArrowheads="1"/>
            </p:cNvSpPr>
            <p:nvPr/>
          </p:nvSpPr>
          <p:spPr bwMode="auto">
            <a:xfrm>
              <a:off x="3888" y="2730"/>
              <a:ext cx="1488" cy="550"/>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lnSpc>
                  <a:spcPct val="80000"/>
                </a:lnSpc>
                <a:spcBef>
                  <a:spcPct val="0"/>
                </a:spcBef>
              </a:pPr>
              <a:r>
                <a:rPr lang="es-ES_tradnl" altLang="es-ES" sz="1600">
                  <a:effectLst>
                    <a:outerShdw blurRad="38100" dist="38100" dir="2700000" algn="tl">
                      <a:srgbClr val="000000"/>
                    </a:outerShdw>
                  </a:effectLst>
                </a:rPr>
                <a:t>Integrando la ecuación se obtiene el tiempo de arranque</a:t>
              </a:r>
              <a:endParaRPr lang="es-ES" altLang="es-ES" sz="1600">
                <a:effectLst>
                  <a:outerShdw blurRad="38100" dist="38100" dir="2700000" algn="tl">
                    <a:srgbClr val="000000"/>
                  </a:outerShdw>
                </a:effectLst>
              </a:endParaRPr>
            </a:p>
          </p:txBody>
        </p:sp>
        <p:sp>
          <p:nvSpPr>
            <p:cNvPr id="444454" name="AutoShape 38"/>
            <p:cNvSpPr>
              <a:spLocks noChangeArrowheads="1"/>
            </p:cNvSpPr>
            <p:nvPr/>
          </p:nvSpPr>
          <p:spPr bwMode="auto">
            <a:xfrm>
              <a:off x="3408" y="2912"/>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grpSp>
        <p:nvGrpSpPr>
          <p:cNvPr id="444460" name="Group 44"/>
          <p:cNvGrpSpPr>
            <a:grpSpLocks/>
          </p:cNvGrpSpPr>
          <p:nvPr/>
        </p:nvGrpSpPr>
        <p:grpSpPr bwMode="auto">
          <a:xfrm>
            <a:off x="498475" y="5410200"/>
            <a:ext cx="8150225" cy="1219200"/>
            <a:chOff x="314" y="3408"/>
            <a:chExt cx="5134" cy="768"/>
          </a:xfrm>
        </p:grpSpPr>
        <p:pic>
          <p:nvPicPr>
            <p:cNvPr id="444448"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 y="3471"/>
              <a:ext cx="3190" cy="70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44455" name="Text Box 39"/>
            <p:cNvSpPr txBox="1">
              <a:spLocks noChangeArrowheads="1"/>
            </p:cNvSpPr>
            <p:nvPr/>
          </p:nvSpPr>
          <p:spPr bwMode="auto">
            <a:xfrm>
              <a:off x="3960" y="3408"/>
              <a:ext cx="1488" cy="745"/>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lnSpc>
                  <a:spcPct val="85000"/>
                </a:lnSpc>
                <a:spcBef>
                  <a:spcPct val="0"/>
                </a:spcBef>
              </a:pPr>
              <a:r>
                <a:rPr lang="es-ES_tradnl" altLang="es-ES" sz="2000">
                  <a:effectLst>
                    <a:outerShdw blurRad="38100" dist="38100" dir="2700000" algn="tl">
                      <a:srgbClr val="000000"/>
                    </a:outerShdw>
                  </a:effectLst>
                </a:rPr>
                <a:t>T</a:t>
              </a:r>
              <a:r>
                <a:rPr lang="es-ES_tradnl" altLang="es-ES" sz="2000" baseline="-25000">
                  <a:effectLst>
                    <a:outerShdw blurRad="38100" dist="38100" dir="2700000" algn="tl">
                      <a:srgbClr val="000000"/>
                    </a:outerShdw>
                  </a:effectLst>
                </a:rPr>
                <a:t>R</a:t>
              </a:r>
              <a:r>
                <a:rPr lang="es-ES_tradnl" altLang="es-ES" sz="2000">
                  <a:effectLst>
                    <a:outerShdw blurRad="38100" dist="38100" dir="2700000" algn="tl">
                      <a:srgbClr val="000000"/>
                    </a:outerShdw>
                  </a:effectLst>
                </a:rPr>
                <a:t>+ T</a:t>
              </a:r>
              <a:r>
                <a:rPr lang="es-ES_tradnl" altLang="es-ES" sz="2000" baseline="-25000">
                  <a:effectLst>
                    <a:outerShdw blurRad="38100" dist="38100" dir="2700000" algn="tl">
                      <a:srgbClr val="000000"/>
                    </a:outerShdw>
                  </a:effectLst>
                </a:rPr>
                <a:t>freno</a:t>
              </a:r>
              <a:r>
                <a:rPr lang="es-ES_tradnl" altLang="es-ES" sz="2000">
                  <a:effectLst>
                    <a:outerShdw blurRad="38100" dist="38100" dir="2700000" algn="tl">
                      <a:srgbClr val="000000"/>
                    </a:outerShdw>
                  </a:effectLst>
                </a:rPr>
                <a:t> </a:t>
              </a:r>
              <a:r>
                <a:rPr lang="es-ES_tradnl" altLang="es-ES" sz="1600">
                  <a:effectLst>
                    <a:outerShdw blurRad="38100" dist="38100" dir="2700000" algn="tl">
                      <a:srgbClr val="000000"/>
                    </a:outerShdw>
                  </a:effectLst>
                </a:rPr>
                <a:t>es el par resistente total si se incluye un procedimiento adicional de frenado</a:t>
              </a:r>
              <a:endParaRPr lang="es-ES" altLang="es-ES" sz="1600" baseline="-25000">
                <a:effectLst>
                  <a:outerShdw blurRad="38100" dist="38100" dir="2700000" algn="tl">
                    <a:srgbClr val="000000"/>
                  </a:outerShdw>
                </a:effectLst>
              </a:endParaRPr>
            </a:p>
          </p:txBody>
        </p:sp>
        <p:sp>
          <p:nvSpPr>
            <p:cNvPr id="444456" name="AutoShape 40"/>
            <p:cNvSpPr>
              <a:spLocks noChangeArrowheads="1"/>
            </p:cNvSpPr>
            <p:nvPr/>
          </p:nvSpPr>
          <p:spPr bwMode="auto">
            <a:xfrm>
              <a:off x="3528" y="3704"/>
              <a:ext cx="384" cy="192"/>
            </a:xfrm>
            <a:prstGeom prst="rightArrow">
              <a:avLst>
                <a:gd name="adj1" fmla="val 50000"/>
                <a:gd name="adj2" fmla="val 50000"/>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4458"/>
                                        </p:tgtEl>
                                        <p:attrNameLst>
                                          <p:attrName>style.visibility</p:attrName>
                                        </p:attrNameLst>
                                      </p:cBhvr>
                                      <p:to>
                                        <p:strVal val="visible"/>
                                      </p:to>
                                    </p:set>
                                    <p:animEffect transition="in" filter="dissolve">
                                      <p:cBhvr>
                                        <p:cTn id="7" dur="500"/>
                                        <p:tgtEl>
                                          <p:spTgt spid="444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44459"/>
                                        </p:tgtEl>
                                        <p:attrNameLst>
                                          <p:attrName>style.visibility</p:attrName>
                                        </p:attrNameLst>
                                      </p:cBhvr>
                                      <p:to>
                                        <p:strVal val="visible"/>
                                      </p:to>
                                    </p:set>
                                    <p:animEffect transition="in" filter="dissolve">
                                      <p:cBhvr>
                                        <p:cTn id="12" dur="500"/>
                                        <p:tgtEl>
                                          <p:spTgt spid="4444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44460"/>
                                        </p:tgtEl>
                                        <p:attrNameLst>
                                          <p:attrName>style.visibility</p:attrName>
                                        </p:attrNameLst>
                                      </p:cBhvr>
                                      <p:to>
                                        <p:strVal val="visible"/>
                                      </p:to>
                                    </p:set>
                                    <p:animEffect transition="in" filter="dissolve">
                                      <p:cBhvr>
                                        <p:cTn id="17" dur="500"/>
                                        <p:tgtEl>
                                          <p:spTgt spid="44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152400" y="6096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7.28. La variación de velocidad de los motores asíncronos I</a:t>
            </a:r>
            <a:endParaRPr lang="es-ES_tradnl" altLang="es-ES" sz="4500" b="0">
              <a:latin typeface="Tahoma" pitchFamily="34" charset="0"/>
            </a:endParaRPr>
          </a:p>
        </p:txBody>
      </p:sp>
      <p:sp>
        <p:nvSpPr>
          <p:cNvPr id="446467" name="Text Box 3"/>
          <p:cNvSpPr txBox="1">
            <a:spLocks noChangeArrowheads="1"/>
          </p:cNvSpPr>
          <p:nvPr/>
        </p:nvSpPr>
        <p:spPr bwMode="auto">
          <a:xfrm>
            <a:off x="366713" y="2474913"/>
            <a:ext cx="2519362" cy="825500"/>
          </a:xfrm>
          <a:prstGeom prst="rect">
            <a:avLst/>
          </a:prstGeom>
          <a:solidFill>
            <a:srgbClr val="FF0000"/>
          </a:solidFill>
          <a:ln>
            <a:noFill/>
          </a:ln>
          <a:effectLst/>
          <a:scene3d>
            <a:camera prst="legacyObliqueTopRight"/>
            <a:lightRig rig="legacyFlat3" dir="b"/>
          </a:scene3d>
          <a:sp3d extrusionH="1762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Variación de la velocidad de giro de la máquina</a:t>
            </a:r>
            <a:endParaRPr lang="es-ES_tradnl" altLang="es-ES" sz="1600" b="0">
              <a:effectLst>
                <a:outerShdw blurRad="38100" dist="38100" dir="2700000" algn="tl">
                  <a:srgbClr val="000000"/>
                </a:outerShdw>
              </a:effectLst>
            </a:endParaRPr>
          </a:p>
        </p:txBody>
      </p:sp>
      <p:sp>
        <p:nvSpPr>
          <p:cNvPr id="446468" name="AutoShape 4"/>
          <p:cNvSpPr>
            <a:spLocks noChangeArrowheads="1"/>
          </p:cNvSpPr>
          <p:nvPr/>
        </p:nvSpPr>
        <p:spPr bwMode="auto">
          <a:xfrm>
            <a:off x="3098800" y="2668588"/>
            <a:ext cx="660400" cy="417512"/>
          </a:xfrm>
          <a:prstGeom prst="rightArrow">
            <a:avLst>
              <a:gd name="adj1" fmla="val 50000"/>
              <a:gd name="adj2" fmla="val 39544"/>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endParaRPr lang="es-ES"/>
          </a:p>
        </p:txBody>
      </p:sp>
      <p:sp>
        <p:nvSpPr>
          <p:cNvPr id="446469" name="Text Box 5"/>
          <p:cNvSpPr txBox="1">
            <a:spLocks noChangeArrowheads="1"/>
          </p:cNvSpPr>
          <p:nvPr/>
        </p:nvSpPr>
        <p:spPr bwMode="auto">
          <a:xfrm>
            <a:off x="4025900" y="2443163"/>
            <a:ext cx="2519363" cy="825500"/>
          </a:xfrm>
          <a:prstGeom prst="rect">
            <a:avLst/>
          </a:prstGeom>
          <a:solidFill>
            <a:srgbClr val="808080"/>
          </a:solidFill>
          <a:ln>
            <a:noFill/>
          </a:ln>
          <a:effectLst/>
          <a:scene3d>
            <a:camera prst="legacyObliqueTopRight"/>
            <a:lightRig rig="legacyFlat3" dir="b"/>
          </a:scene3d>
          <a:sp3d extrusionH="176200" prstMaterial="legacyMatte">
            <a:bevelT w="13500" h="13500" prst="angle"/>
            <a:bevelB w="13500" h="13500" prst="angle"/>
            <a:extrusionClr>
              <a:srgbClr val="80808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Variación de la velocidad del campo giratorio</a:t>
            </a:r>
            <a:endParaRPr lang="es-ES_tradnl" altLang="es-ES" sz="1600" b="0">
              <a:effectLst>
                <a:outerShdw blurRad="38100" dist="38100" dir="2700000" algn="tl">
                  <a:srgbClr val="000000"/>
                </a:outerShdw>
              </a:effectLst>
            </a:endParaRPr>
          </a:p>
        </p:txBody>
      </p:sp>
      <p:sp>
        <p:nvSpPr>
          <p:cNvPr id="446471" name="AutoShape 7"/>
          <p:cNvSpPr>
            <a:spLocks noChangeArrowheads="1"/>
          </p:cNvSpPr>
          <p:nvPr/>
        </p:nvSpPr>
        <p:spPr bwMode="auto">
          <a:xfrm>
            <a:off x="7974013" y="3586163"/>
            <a:ext cx="415925" cy="782637"/>
          </a:xfrm>
          <a:prstGeom prst="downArrow">
            <a:avLst>
              <a:gd name="adj1" fmla="val 50000"/>
              <a:gd name="adj2" fmla="val 47042"/>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72" name="Text Box 8"/>
          <p:cNvSpPr txBox="1">
            <a:spLocks noChangeArrowheads="1"/>
          </p:cNvSpPr>
          <p:nvPr/>
        </p:nvSpPr>
        <p:spPr bwMode="auto">
          <a:xfrm>
            <a:off x="7508875" y="4514850"/>
            <a:ext cx="1258888" cy="396875"/>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2000">
                <a:effectLst>
                  <a:outerShdw blurRad="38100" dist="38100" dir="2700000" algn="tl">
                    <a:srgbClr val="000000"/>
                  </a:outerShdw>
                </a:effectLst>
              </a:rPr>
              <a:t>Variar P</a:t>
            </a:r>
            <a:endParaRPr lang="es-ES_tradnl" altLang="es-ES" sz="2000" b="0">
              <a:effectLst>
                <a:outerShdw blurRad="38100" dist="38100" dir="2700000" algn="tl">
                  <a:srgbClr val="000000"/>
                </a:outerShdw>
              </a:effectLst>
            </a:endParaRPr>
          </a:p>
        </p:txBody>
      </p:sp>
      <p:sp>
        <p:nvSpPr>
          <p:cNvPr id="446473" name="Text Box 9"/>
          <p:cNvSpPr txBox="1">
            <a:spLocks noChangeArrowheads="1"/>
          </p:cNvSpPr>
          <p:nvPr/>
        </p:nvSpPr>
        <p:spPr bwMode="auto">
          <a:xfrm>
            <a:off x="5641975" y="4170363"/>
            <a:ext cx="1258888" cy="396875"/>
          </a:xfrm>
          <a:prstGeom prst="rect">
            <a:avLst/>
          </a:prstGeom>
          <a:solidFill>
            <a:srgbClr val="008000"/>
          </a:solidFill>
          <a:ln>
            <a:noFill/>
          </a:ln>
          <a:effectLst/>
          <a:scene3d>
            <a:camera prst="legacyObliqueTopRight"/>
            <a:lightRig rig="legacyFlat3" dir="b"/>
          </a:scene3d>
          <a:sp3d extrusionH="1762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2000">
                <a:effectLst>
                  <a:outerShdw blurRad="38100" dist="38100" dir="2700000" algn="tl">
                    <a:srgbClr val="000000"/>
                  </a:outerShdw>
                </a:effectLst>
              </a:rPr>
              <a:t>Variar f</a:t>
            </a:r>
            <a:endParaRPr lang="es-ES_tradnl" altLang="es-ES" sz="2000" b="0">
              <a:effectLst>
                <a:outerShdw blurRad="38100" dist="38100" dir="2700000" algn="tl">
                  <a:srgbClr val="000000"/>
                </a:outerShdw>
              </a:effectLst>
            </a:endParaRPr>
          </a:p>
        </p:txBody>
      </p:sp>
      <p:sp>
        <p:nvSpPr>
          <p:cNvPr id="446474" name="AutoShape 10"/>
          <p:cNvSpPr>
            <a:spLocks noChangeArrowheads="1"/>
          </p:cNvSpPr>
          <p:nvPr/>
        </p:nvSpPr>
        <p:spPr bwMode="auto">
          <a:xfrm rot="2189246">
            <a:off x="7010400" y="3352800"/>
            <a:ext cx="415925" cy="782638"/>
          </a:xfrm>
          <a:prstGeom prst="downArrow">
            <a:avLst>
              <a:gd name="adj1" fmla="val 50000"/>
              <a:gd name="adj2" fmla="val 47042"/>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75" name="Text Box 11"/>
          <p:cNvSpPr txBox="1">
            <a:spLocks noChangeArrowheads="1"/>
          </p:cNvSpPr>
          <p:nvPr/>
        </p:nvSpPr>
        <p:spPr bwMode="auto">
          <a:xfrm>
            <a:off x="7285038" y="5705475"/>
            <a:ext cx="1554162" cy="825500"/>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Cambio en la conexión del estator</a:t>
            </a:r>
            <a:endParaRPr lang="es-ES_tradnl" altLang="es-ES" sz="1600" b="0">
              <a:effectLst>
                <a:outerShdw blurRad="38100" dist="38100" dir="2700000" algn="tl">
                  <a:srgbClr val="000000"/>
                </a:outerShdw>
              </a:effectLst>
            </a:endParaRPr>
          </a:p>
        </p:txBody>
      </p:sp>
      <p:sp>
        <p:nvSpPr>
          <p:cNvPr id="446476" name="Text Box 12"/>
          <p:cNvSpPr txBox="1">
            <a:spLocks noChangeArrowheads="1"/>
          </p:cNvSpPr>
          <p:nvPr/>
        </p:nvSpPr>
        <p:spPr bwMode="auto">
          <a:xfrm>
            <a:off x="5075238" y="5718175"/>
            <a:ext cx="1554162" cy="825500"/>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Variación discreta de la velocidad</a:t>
            </a:r>
            <a:endParaRPr lang="es-ES_tradnl" altLang="es-ES" sz="1600" b="0">
              <a:effectLst>
                <a:outerShdw blurRad="38100" dist="38100" dir="2700000" algn="tl">
                  <a:srgbClr val="000000"/>
                </a:outerShdw>
              </a:effectLst>
            </a:endParaRPr>
          </a:p>
        </p:txBody>
      </p:sp>
      <p:sp>
        <p:nvSpPr>
          <p:cNvPr id="446477" name="Text Box 13"/>
          <p:cNvSpPr txBox="1">
            <a:spLocks noChangeArrowheads="1"/>
          </p:cNvSpPr>
          <p:nvPr/>
        </p:nvSpPr>
        <p:spPr bwMode="auto">
          <a:xfrm>
            <a:off x="2397125" y="5727700"/>
            <a:ext cx="2022475" cy="825500"/>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Sólo posible 2 o 3 velocidades distintas</a:t>
            </a:r>
            <a:endParaRPr lang="es-ES_tradnl" altLang="es-ES" sz="1600" b="0">
              <a:effectLst>
                <a:outerShdw blurRad="38100" dist="38100" dir="2700000" algn="tl">
                  <a:srgbClr val="000000"/>
                </a:outerShdw>
              </a:effectLst>
            </a:endParaRPr>
          </a:p>
        </p:txBody>
      </p:sp>
      <p:sp>
        <p:nvSpPr>
          <p:cNvPr id="446478" name="Text Box 14"/>
          <p:cNvSpPr txBox="1">
            <a:spLocks noChangeArrowheads="1"/>
          </p:cNvSpPr>
          <p:nvPr/>
        </p:nvSpPr>
        <p:spPr bwMode="auto">
          <a:xfrm>
            <a:off x="274638" y="5727700"/>
            <a:ext cx="1533525" cy="825500"/>
          </a:xfrm>
          <a:prstGeom prst="rect">
            <a:avLst/>
          </a:prstGeom>
          <a:solidFill>
            <a:srgbClr val="CC0099"/>
          </a:solidFill>
          <a:ln>
            <a:noFill/>
          </a:ln>
          <a:effectLst/>
          <a:scene3d>
            <a:camera prst="legacyObliqueTopRight"/>
            <a:lightRig rig="legacyFlat3" dir="b"/>
          </a:scene3d>
          <a:sp3d extrusionH="176200" prstMaterial="legacyMatte">
            <a:bevelT w="13500" h="13500" prst="angle"/>
            <a:bevelB w="13500" h="13500" prst="angle"/>
            <a:extrusionClr>
              <a:srgbClr val="CC0099"/>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Motores con devanados especiales</a:t>
            </a:r>
            <a:endParaRPr lang="es-ES_tradnl" altLang="es-ES" sz="1600" b="0">
              <a:effectLst>
                <a:outerShdw blurRad="38100" dist="38100" dir="2700000" algn="tl">
                  <a:srgbClr val="000000"/>
                </a:outerShdw>
              </a:effectLst>
            </a:endParaRPr>
          </a:p>
        </p:txBody>
      </p:sp>
      <p:sp>
        <p:nvSpPr>
          <p:cNvPr id="446479" name="Text Box 15"/>
          <p:cNvSpPr txBox="1">
            <a:spLocks noChangeArrowheads="1"/>
          </p:cNvSpPr>
          <p:nvPr/>
        </p:nvSpPr>
        <p:spPr bwMode="auto">
          <a:xfrm>
            <a:off x="2968625" y="3898900"/>
            <a:ext cx="1930400" cy="1069975"/>
          </a:xfrm>
          <a:prstGeom prst="rect">
            <a:avLst/>
          </a:prstGeom>
          <a:solidFill>
            <a:srgbClr val="008000"/>
          </a:solidFill>
          <a:ln>
            <a:noFill/>
          </a:ln>
          <a:effectLst/>
          <a:scene3d>
            <a:camera prst="legacyObliqueTopRight"/>
            <a:lightRig rig="legacyFlat3" dir="b"/>
          </a:scene3d>
          <a:sp3d extrusionH="1762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Equipo eléctrónico para variar frecuencia de red</a:t>
            </a:r>
            <a:endParaRPr lang="es-ES_tradnl" altLang="es-ES" sz="1600" b="0">
              <a:effectLst>
                <a:outerShdw blurRad="38100" dist="38100" dir="2700000" algn="tl">
                  <a:srgbClr val="000000"/>
                </a:outerShdw>
              </a:effectLst>
            </a:endParaRPr>
          </a:p>
        </p:txBody>
      </p:sp>
      <p:sp>
        <p:nvSpPr>
          <p:cNvPr id="446480" name="Text Box 16"/>
          <p:cNvSpPr txBox="1">
            <a:spLocks noChangeArrowheads="1"/>
          </p:cNvSpPr>
          <p:nvPr/>
        </p:nvSpPr>
        <p:spPr bwMode="auto">
          <a:xfrm>
            <a:off x="381000" y="3829050"/>
            <a:ext cx="1930400" cy="1314450"/>
          </a:xfrm>
          <a:prstGeom prst="rect">
            <a:avLst/>
          </a:prstGeom>
          <a:solidFill>
            <a:srgbClr val="008000"/>
          </a:solidFill>
          <a:ln>
            <a:noFill/>
          </a:ln>
          <a:effectLst/>
          <a:scene3d>
            <a:camera prst="legacyObliqueTopRight"/>
            <a:lightRig rig="legacyFlat3" dir="b"/>
          </a:scene3d>
          <a:sp3d extrusionH="176200" prstMaterial="legacyMatte">
            <a:bevelT w="13500" h="13500" prst="angle"/>
            <a:bevelB w="13500" h="13500" prst="angle"/>
            <a:extrusionClr>
              <a:srgbClr val="008000"/>
            </a:extrusionClr>
          </a:sp3d>
          <a:extLst>
            <a:ext uri="{91240B29-F687-4F45-9708-019B960494DF}">
              <a14:hiddenLine xmlns:a14="http://schemas.microsoft.com/office/drawing/2010/main" w="12700">
                <a:no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pPr>
            <a:r>
              <a:rPr lang="es-ES_tradnl" altLang="es-ES" sz="1600">
                <a:effectLst>
                  <a:outerShdw blurRad="38100" dist="38100" dir="2700000" algn="tl">
                    <a:srgbClr val="000000"/>
                  </a:outerShdw>
                </a:effectLst>
              </a:rPr>
              <a:t>Control de velocidad en cualquier rango para cualquier motor</a:t>
            </a:r>
            <a:endParaRPr lang="es-ES_tradnl" altLang="es-ES" sz="1600" b="0">
              <a:effectLst>
                <a:outerShdw blurRad="38100" dist="38100" dir="2700000" algn="tl">
                  <a:srgbClr val="000000"/>
                </a:outerShdw>
              </a:effectLst>
            </a:endParaRPr>
          </a:p>
        </p:txBody>
      </p:sp>
      <p:sp>
        <p:nvSpPr>
          <p:cNvPr id="446481" name="AutoShape 17"/>
          <p:cNvSpPr>
            <a:spLocks noChangeArrowheads="1"/>
          </p:cNvSpPr>
          <p:nvPr/>
        </p:nvSpPr>
        <p:spPr bwMode="auto">
          <a:xfrm>
            <a:off x="7975600" y="5040313"/>
            <a:ext cx="415925" cy="571500"/>
          </a:xfrm>
          <a:prstGeom prst="downArrow">
            <a:avLst>
              <a:gd name="adj1" fmla="val 54194"/>
              <a:gd name="adj2" fmla="val 44994"/>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82" name="AutoShape 18"/>
          <p:cNvSpPr>
            <a:spLocks noChangeArrowheads="1"/>
          </p:cNvSpPr>
          <p:nvPr/>
        </p:nvSpPr>
        <p:spPr bwMode="auto">
          <a:xfrm>
            <a:off x="6707188" y="5918200"/>
            <a:ext cx="455612" cy="466725"/>
          </a:xfrm>
          <a:prstGeom prst="leftArrow">
            <a:avLst>
              <a:gd name="adj1" fmla="val 44898"/>
              <a:gd name="adj2" fmla="val 38963"/>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83" name="AutoShape 19"/>
          <p:cNvSpPr>
            <a:spLocks noChangeArrowheads="1"/>
          </p:cNvSpPr>
          <p:nvPr/>
        </p:nvSpPr>
        <p:spPr bwMode="auto">
          <a:xfrm>
            <a:off x="4486275" y="5937250"/>
            <a:ext cx="466725" cy="466725"/>
          </a:xfrm>
          <a:prstGeom prst="leftArrow">
            <a:avLst>
              <a:gd name="adj1" fmla="val 44898"/>
              <a:gd name="adj2" fmla="val 38963"/>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84" name="AutoShape 20"/>
          <p:cNvSpPr>
            <a:spLocks noChangeArrowheads="1"/>
          </p:cNvSpPr>
          <p:nvPr/>
        </p:nvSpPr>
        <p:spPr bwMode="auto">
          <a:xfrm>
            <a:off x="1809750" y="5927725"/>
            <a:ext cx="476250" cy="466725"/>
          </a:xfrm>
          <a:prstGeom prst="leftArrow">
            <a:avLst>
              <a:gd name="adj1" fmla="val 44898"/>
              <a:gd name="adj2" fmla="val 39758"/>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85" name="AutoShape 21"/>
          <p:cNvSpPr>
            <a:spLocks noChangeArrowheads="1"/>
          </p:cNvSpPr>
          <p:nvPr/>
        </p:nvSpPr>
        <p:spPr bwMode="auto">
          <a:xfrm>
            <a:off x="4992688" y="4138613"/>
            <a:ext cx="493712" cy="466725"/>
          </a:xfrm>
          <a:prstGeom prst="leftArrow">
            <a:avLst>
              <a:gd name="adj1" fmla="val 44898"/>
              <a:gd name="adj2" fmla="val 41216"/>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sp>
        <p:nvSpPr>
          <p:cNvPr id="446486" name="AutoShape 22"/>
          <p:cNvSpPr>
            <a:spLocks noChangeArrowheads="1"/>
          </p:cNvSpPr>
          <p:nvPr/>
        </p:nvSpPr>
        <p:spPr bwMode="auto">
          <a:xfrm>
            <a:off x="2347913" y="4195763"/>
            <a:ext cx="519112" cy="466725"/>
          </a:xfrm>
          <a:prstGeom prst="leftArrow">
            <a:avLst>
              <a:gd name="adj1" fmla="val 44898"/>
              <a:gd name="adj2" fmla="val 43336"/>
            </a:avLst>
          </a:prstGeom>
          <a:solidFill>
            <a:schemeClr val="tx1"/>
          </a:solidFill>
          <a:ln w="12700">
            <a:miter lim="800000"/>
            <a:headEnd type="none" w="sm" len="sm"/>
            <a:tailEnd type="none" w="med" len="lg"/>
          </a:ln>
          <a:effectLst/>
          <a:scene3d>
            <a:camera prst="legacyObliqueTopRight"/>
            <a:lightRig rig="legacyFlat3" dir="b"/>
          </a:scene3d>
          <a:sp3d extrusionH="176200" prstMaterial="legacyMatte">
            <a:bevelT w="13500" h="13500" prst="angle"/>
            <a:bevelB w="13500" h="13500" prst="angle"/>
            <a:extrusionClr>
              <a:schemeClr val="tx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es-ES"/>
          </a:p>
        </p:txBody>
      </p:sp>
      <p:pic>
        <p:nvPicPr>
          <p:cNvPr id="446487"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471738"/>
            <a:ext cx="1974850" cy="10334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6474"/>
                                        </p:tgtEl>
                                        <p:attrNameLst>
                                          <p:attrName>style.visibility</p:attrName>
                                        </p:attrNameLst>
                                      </p:cBhvr>
                                      <p:to>
                                        <p:strVal val="visible"/>
                                      </p:to>
                                    </p:set>
                                    <p:animEffect transition="in" filter="dissolve">
                                      <p:cBhvr>
                                        <p:cTn id="7" dur="500"/>
                                        <p:tgtEl>
                                          <p:spTgt spid="44647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46473"/>
                                        </p:tgtEl>
                                        <p:attrNameLst>
                                          <p:attrName>style.visibility</p:attrName>
                                        </p:attrNameLst>
                                      </p:cBhvr>
                                      <p:to>
                                        <p:strVal val="visible"/>
                                      </p:to>
                                    </p:set>
                                    <p:animEffect transition="in" filter="dissolve">
                                      <p:cBhvr>
                                        <p:cTn id="11" dur="500"/>
                                        <p:tgtEl>
                                          <p:spTgt spid="4464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46485"/>
                                        </p:tgtEl>
                                        <p:attrNameLst>
                                          <p:attrName>style.visibility</p:attrName>
                                        </p:attrNameLst>
                                      </p:cBhvr>
                                      <p:to>
                                        <p:strVal val="visible"/>
                                      </p:to>
                                    </p:set>
                                    <p:animEffect transition="in" filter="dissolve">
                                      <p:cBhvr>
                                        <p:cTn id="16" dur="500"/>
                                        <p:tgtEl>
                                          <p:spTgt spid="446485"/>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46479"/>
                                        </p:tgtEl>
                                        <p:attrNameLst>
                                          <p:attrName>style.visibility</p:attrName>
                                        </p:attrNameLst>
                                      </p:cBhvr>
                                      <p:to>
                                        <p:strVal val="visible"/>
                                      </p:to>
                                    </p:set>
                                    <p:animEffect transition="in" filter="dissolve">
                                      <p:cBhvr>
                                        <p:cTn id="20" dur="500"/>
                                        <p:tgtEl>
                                          <p:spTgt spid="4464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46486"/>
                                        </p:tgtEl>
                                        <p:attrNameLst>
                                          <p:attrName>style.visibility</p:attrName>
                                        </p:attrNameLst>
                                      </p:cBhvr>
                                      <p:to>
                                        <p:strVal val="visible"/>
                                      </p:to>
                                    </p:set>
                                    <p:animEffect transition="in" filter="dissolve">
                                      <p:cBhvr>
                                        <p:cTn id="25" dur="500"/>
                                        <p:tgtEl>
                                          <p:spTgt spid="44648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46480"/>
                                        </p:tgtEl>
                                        <p:attrNameLst>
                                          <p:attrName>style.visibility</p:attrName>
                                        </p:attrNameLst>
                                      </p:cBhvr>
                                      <p:to>
                                        <p:strVal val="visible"/>
                                      </p:to>
                                    </p:set>
                                    <p:animEffect transition="in" filter="dissolve">
                                      <p:cBhvr>
                                        <p:cTn id="29" dur="500"/>
                                        <p:tgtEl>
                                          <p:spTgt spid="4464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46471"/>
                                        </p:tgtEl>
                                        <p:attrNameLst>
                                          <p:attrName>style.visibility</p:attrName>
                                        </p:attrNameLst>
                                      </p:cBhvr>
                                      <p:to>
                                        <p:strVal val="visible"/>
                                      </p:to>
                                    </p:set>
                                    <p:animEffect transition="in" filter="dissolve">
                                      <p:cBhvr>
                                        <p:cTn id="34" dur="500"/>
                                        <p:tgtEl>
                                          <p:spTgt spid="446471"/>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446472"/>
                                        </p:tgtEl>
                                        <p:attrNameLst>
                                          <p:attrName>style.visibility</p:attrName>
                                        </p:attrNameLst>
                                      </p:cBhvr>
                                      <p:to>
                                        <p:strVal val="visible"/>
                                      </p:to>
                                    </p:set>
                                    <p:animEffect transition="in" filter="dissolve">
                                      <p:cBhvr>
                                        <p:cTn id="38" dur="500"/>
                                        <p:tgtEl>
                                          <p:spTgt spid="446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46481"/>
                                        </p:tgtEl>
                                        <p:attrNameLst>
                                          <p:attrName>style.visibility</p:attrName>
                                        </p:attrNameLst>
                                      </p:cBhvr>
                                      <p:to>
                                        <p:strVal val="visible"/>
                                      </p:to>
                                    </p:set>
                                    <p:animEffect transition="in" filter="dissolve">
                                      <p:cBhvr>
                                        <p:cTn id="43" dur="500"/>
                                        <p:tgtEl>
                                          <p:spTgt spid="446481"/>
                                        </p:tgtEl>
                                      </p:cBhvr>
                                    </p:animEffect>
                                  </p:childTnLst>
                                </p:cTn>
                              </p:par>
                            </p:childTnLst>
                          </p:cTn>
                        </p:par>
                        <p:par>
                          <p:cTn id="44" fill="hold" nodeType="afterGroup">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446475"/>
                                        </p:tgtEl>
                                        <p:attrNameLst>
                                          <p:attrName>style.visibility</p:attrName>
                                        </p:attrNameLst>
                                      </p:cBhvr>
                                      <p:to>
                                        <p:strVal val="visible"/>
                                      </p:to>
                                    </p:set>
                                    <p:animEffect transition="in" filter="dissolve">
                                      <p:cBhvr>
                                        <p:cTn id="47" dur="500"/>
                                        <p:tgtEl>
                                          <p:spTgt spid="4464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6482"/>
                                        </p:tgtEl>
                                        <p:attrNameLst>
                                          <p:attrName>style.visibility</p:attrName>
                                        </p:attrNameLst>
                                      </p:cBhvr>
                                      <p:to>
                                        <p:strVal val="visible"/>
                                      </p:to>
                                    </p:set>
                                    <p:animEffect transition="in" filter="dissolve">
                                      <p:cBhvr>
                                        <p:cTn id="52" dur="500"/>
                                        <p:tgtEl>
                                          <p:spTgt spid="446482"/>
                                        </p:tgtEl>
                                      </p:cBhvr>
                                    </p:animEffect>
                                  </p:childTnLst>
                                </p:cTn>
                              </p:par>
                            </p:childTnLst>
                          </p:cTn>
                        </p:par>
                        <p:par>
                          <p:cTn id="53" fill="hold" nodeType="afterGroup">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446476"/>
                                        </p:tgtEl>
                                        <p:attrNameLst>
                                          <p:attrName>style.visibility</p:attrName>
                                        </p:attrNameLst>
                                      </p:cBhvr>
                                      <p:to>
                                        <p:strVal val="visible"/>
                                      </p:to>
                                    </p:set>
                                    <p:animEffect transition="in" filter="dissolve">
                                      <p:cBhvr>
                                        <p:cTn id="56" dur="500"/>
                                        <p:tgtEl>
                                          <p:spTgt spid="4464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46483"/>
                                        </p:tgtEl>
                                        <p:attrNameLst>
                                          <p:attrName>style.visibility</p:attrName>
                                        </p:attrNameLst>
                                      </p:cBhvr>
                                      <p:to>
                                        <p:strVal val="visible"/>
                                      </p:to>
                                    </p:set>
                                    <p:animEffect transition="in" filter="dissolve">
                                      <p:cBhvr>
                                        <p:cTn id="61" dur="500"/>
                                        <p:tgtEl>
                                          <p:spTgt spid="446483"/>
                                        </p:tgtEl>
                                      </p:cBhvr>
                                    </p:animEffect>
                                  </p:childTnLst>
                                </p:cTn>
                              </p:par>
                            </p:childTnLst>
                          </p:cTn>
                        </p:par>
                        <p:par>
                          <p:cTn id="62" fill="hold" nodeType="afterGroup">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446477"/>
                                        </p:tgtEl>
                                        <p:attrNameLst>
                                          <p:attrName>style.visibility</p:attrName>
                                        </p:attrNameLst>
                                      </p:cBhvr>
                                      <p:to>
                                        <p:strVal val="visible"/>
                                      </p:to>
                                    </p:set>
                                    <p:animEffect transition="in" filter="dissolve">
                                      <p:cBhvr>
                                        <p:cTn id="65" dur="500"/>
                                        <p:tgtEl>
                                          <p:spTgt spid="44647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46484"/>
                                        </p:tgtEl>
                                        <p:attrNameLst>
                                          <p:attrName>style.visibility</p:attrName>
                                        </p:attrNameLst>
                                      </p:cBhvr>
                                      <p:to>
                                        <p:strVal val="visible"/>
                                      </p:to>
                                    </p:set>
                                    <p:animEffect transition="in" filter="dissolve">
                                      <p:cBhvr>
                                        <p:cTn id="70" dur="500"/>
                                        <p:tgtEl>
                                          <p:spTgt spid="446484"/>
                                        </p:tgtEl>
                                      </p:cBhvr>
                                    </p:animEffect>
                                  </p:childTnLst>
                                </p:cTn>
                              </p:par>
                            </p:childTnLst>
                          </p:cTn>
                        </p:par>
                        <p:par>
                          <p:cTn id="71" fill="hold" nodeType="afterGroup">
                            <p:stCondLst>
                              <p:cond delay="500"/>
                            </p:stCondLst>
                            <p:childTnLst>
                              <p:par>
                                <p:cTn id="72" presetID="9" presetClass="entr" presetSubtype="0" fill="hold" grpId="0" nodeType="afterEffect">
                                  <p:stCondLst>
                                    <p:cond delay="0"/>
                                  </p:stCondLst>
                                  <p:childTnLst>
                                    <p:set>
                                      <p:cBhvr>
                                        <p:cTn id="73" dur="1" fill="hold">
                                          <p:stCondLst>
                                            <p:cond delay="0"/>
                                          </p:stCondLst>
                                        </p:cTn>
                                        <p:tgtEl>
                                          <p:spTgt spid="446478"/>
                                        </p:tgtEl>
                                        <p:attrNameLst>
                                          <p:attrName>style.visibility</p:attrName>
                                        </p:attrNameLst>
                                      </p:cBhvr>
                                      <p:to>
                                        <p:strVal val="visible"/>
                                      </p:to>
                                    </p:set>
                                    <p:animEffect transition="in" filter="dissolve">
                                      <p:cBhvr>
                                        <p:cTn id="74" dur="500"/>
                                        <p:tgtEl>
                                          <p:spTgt spid="446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1" grpId="0" animBg="1"/>
      <p:bldP spid="446472" grpId="0" animBg="1" autoUpdateAnimBg="0"/>
      <p:bldP spid="446473" grpId="0" animBg="1" autoUpdateAnimBg="0"/>
      <p:bldP spid="446474" grpId="0" animBg="1"/>
      <p:bldP spid="446475" grpId="0" animBg="1" autoUpdateAnimBg="0"/>
      <p:bldP spid="446476" grpId="0" animBg="1" autoUpdateAnimBg="0"/>
      <p:bldP spid="446477" grpId="0" animBg="1" autoUpdateAnimBg="0"/>
      <p:bldP spid="446478" grpId="0" animBg="1" autoUpdateAnimBg="0"/>
      <p:bldP spid="446479" grpId="0" animBg="1" autoUpdateAnimBg="0"/>
      <p:bldP spid="446480" grpId="0" animBg="1" autoUpdateAnimBg="0"/>
      <p:bldP spid="446481" grpId="0" animBg="1"/>
      <p:bldP spid="446482" grpId="0" animBg="1"/>
      <p:bldP spid="446483" grpId="0" animBg="1"/>
      <p:bldP spid="446484" grpId="0" animBg="1"/>
      <p:bldP spid="446485" grpId="0" animBg="1"/>
      <p:bldP spid="44648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152400" y="533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7.28. La variación de velocidad de los motores asíncronos II: métodos particulares</a:t>
            </a:r>
            <a:endParaRPr lang="es-ES_tradnl" altLang="es-ES" sz="4000" b="0">
              <a:latin typeface="Tahoma" pitchFamily="34" charset="0"/>
            </a:endParaRPr>
          </a:p>
        </p:txBody>
      </p:sp>
      <p:grpSp>
        <p:nvGrpSpPr>
          <p:cNvPr id="468018" name="Group 50"/>
          <p:cNvGrpSpPr>
            <a:grpSpLocks/>
          </p:cNvGrpSpPr>
          <p:nvPr/>
        </p:nvGrpSpPr>
        <p:grpSpPr bwMode="auto">
          <a:xfrm>
            <a:off x="152400" y="2209800"/>
            <a:ext cx="4524375" cy="3965575"/>
            <a:chOff x="144" y="1392"/>
            <a:chExt cx="2850" cy="2498"/>
          </a:xfrm>
        </p:grpSpPr>
        <p:grpSp>
          <p:nvGrpSpPr>
            <p:cNvPr id="468012" name="Group 44"/>
            <p:cNvGrpSpPr>
              <a:grpSpLocks/>
            </p:cNvGrpSpPr>
            <p:nvPr/>
          </p:nvGrpSpPr>
          <p:grpSpPr bwMode="auto">
            <a:xfrm>
              <a:off x="224" y="1392"/>
              <a:ext cx="2770" cy="1824"/>
              <a:chOff x="288" y="1344"/>
              <a:chExt cx="2770" cy="1824"/>
            </a:xfrm>
          </p:grpSpPr>
          <p:pic>
            <p:nvPicPr>
              <p:cNvPr id="4679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647"/>
                <a:ext cx="2596" cy="1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7975" name="Line 7"/>
              <p:cNvSpPr>
                <a:spLocks noChangeAspect="1" noChangeShapeType="1"/>
              </p:cNvSpPr>
              <p:nvPr/>
            </p:nvSpPr>
            <p:spPr bwMode="auto">
              <a:xfrm>
                <a:off x="288" y="3101"/>
                <a:ext cx="2770"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7976" name="Line 8"/>
              <p:cNvSpPr>
                <a:spLocks noChangeAspect="1" noChangeShapeType="1"/>
              </p:cNvSpPr>
              <p:nvPr/>
            </p:nvSpPr>
            <p:spPr bwMode="auto">
              <a:xfrm rot="-5400000">
                <a:off x="-590" y="2239"/>
                <a:ext cx="1756" cy="0"/>
              </a:xfrm>
              <a:prstGeom prst="line">
                <a:avLst/>
              </a:prstGeom>
              <a:noFill/>
              <a:ln w="444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nvGrpSpPr>
              <p:cNvPr id="467977" name="Group 9"/>
              <p:cNvGrpSpPr>
                <a:grpSpLocks noChangeAspect="1"/>
              </p:cNvGrpSpPr>
              <p:nvPr/>
            </p:nvGrpSpPr>
            <p:grpSpPr bwMode="auto">
              <a:xfrm>
                <a:off x="696" y="1344"/>
                <a:ext cx="2001" cy="404"/>
                <a:chOff x="1008" y="1468"/>
                <a:chExt cx="2352" cy="475"/>
              </a:xfrm>
            </p:grpSpPr>
            <p:sp>
              <p:nvSpPr>
                <p:cNvPr id="467978" name="AutoShape 10"/>
                <p:cNvSpPr>
                  <a:spLocks noChangeAspect="1" noChangeArrowheads="1"/>
                </p:cNvSpPr>
                <p:nvPr/>
              </p:nvSpPr>
              <p:spPr bwMode="auto">
                <a:xfrm>
                  <a:off x="1008" y="1564"/>
                  <a:ext cx="528" cy="183"/>
                </a:xfrm>
                <a:prstGeom prst="leftArrow">
                  <a:avLst>
                    <a:gd name="adj1" fmla="val 50000"/>
                    <a:gd name="adj2" fmla="val 72131"/>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7979" name="Text Box 11"/>
                <p:cNvSpPr txBox="1">
                  <a:spLocks noChangeAspect="1" noChangeArrowheads="1"/>
                </p:cNvSpPr>
                <p:nvPr/>
              </p:nvSpPr>
              <p:spPr bwMode="auto">
                <a:xfrm>
                  <a:off x="1535" y="1468"/>
                  <a:ext cx="1825" cy="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solidFill>
                        <a:schemeClr val="accent2"/>
                      </a:solidFill>
                      <a:effectLst>
                        <a:outerShdw blurRad="38100" dist="38100" dir="2700000" algn="tl">
                          <a:srgbClr val="000000"/>
                        </a:outerShdw>
                      </a:effectLst>
                    </a:rPr>
                    <a:t>Resistencia rotórica creciente</a:t>
                  </a:r>
                  <a:endParaRPr lang="es-ES_tradnl" altLang="es-ES" sz="3900" b="0" i="1">
                    <a:effectLst>
                      <a:outerShdw blurRad="38100" dist="38100" dir="2700000" algn="tl">
                        <a:srgbClr val="000000"/>
                      </a:outerShdw>
                    </a:effectLst>
                    <a:latin typeface="Arial" charset="0"/>
                  </a:endParaRPr>
                </a:p>
              </p:txBody>
            </p:sp>
          </p:grpSp>
          <p:sp>
            <p:nvSpPr>
              <p:cNvPr id="467980" name="Text Box 12"/>
              <p:cNvSpPr txBox="1">
                <a:spLocks noChangeAspect="1" noChangeArrowheads="1"/>
              </p:cNvSpPr>
              <p:nvPr/>
            </p:nvSpPr>
            <p:spPr bwMode="auto">
              <a:xfrm>
                <a:off x="1472" y="2178"/>
                <a:ext cx="449"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accent2"/>
                    </a:solidFill>
                    <a:effectLst>
                      <a:outerShdw blurRad="38100" dist="38100" dir="2700000" algn="tl">
                        <a:srgbClr val="000000"/>
                      </a:outerShdw>
                    </a:effectLst>
                  </a:rPr>
                  <a:t>R</a:t>
                </a:r>
                <a:r>
                  <a:rPr lang="es-ES_tradnl" altLang="es-ES" sz="2000" baseline="-25000">
                    <a:solidFill>
                      <a:schemeClr val="accent2"/>
                    </a:solidFill>
                    <a:effectLst>
                      <a:outerShdw blurRad="38100" dist="38100" dir="2700000" algn="tl">
                        <a:srgbClr val="000000"/>
                      </a:outerShdw>
                    </a:effectLst>
                  </a:rPr>
                  <a:t>R</a:t>
                </a:r>
                <a:r>
                  <a:rPr lang="es-ES_tradnl" altLang="es-ES" sz="2000">
                    <a:solidFill>
                      <a:schemeClr val="accent2"/>
                    </a:solidFill>
                    <a:effectLst>
                      <a:outerShdw blurRad="38100" dist="38100" dir="2700000" algn="tl">
                        <a:srgbClr val="000000"/>
                      </a:outerShdw>
                    </a:effectLst>
                  </a:rPr>
                  <a:t>’</a:t>
                </a:r>
                <a:r>
                  <a:rPr lang="es-ES_tradnl" altLang="es-ES" sz="2000" baseline="-25000">
                    <a:solidFill>
                      <a:schemeClr val="accent2"/>
                    </a:solidFill>
                    <a:effectLst>
                      <a:outerShdw blurRad="38100" dist="38100" dir="2700000" algn="tl">
                        <a:srgbClr val="000000"/>
                      </a:outerShdw>
                    </a:effectLst>
                  </a:rPr>
                  <a:t>1</a:t>
                </a:r>
                <a:endParaRPr lang="es-ES_tradnl" altLang="es-ES" sz="1600" baseline="-25000">
                  <a:solidFill>
                    <a:schemeClr val="hlink"/>
                  </a:solidFill>
                  <a:effectLst>
                    <a:outerShdw blurRad="38100" dist="38100" dir="2700000" algn="tl">
                      <a:srgbClr val="000000"/>
                    </a:outerShdw>
                  </a:effectLst>
                </a:endParaRPr>
              </a:p>
            </p:txBody>
          </p:sp>
          <p:sp>
            <p:nvSpPr>
              <p:cNvPr id="467981" name="Text Box 13"/>
              <p:cNvSpPr txBox="1">
                <a:spLocks noChangeAspect="1" noChangeArrowheads="1"/>
              </p:cNvSpPr>
              <p:nvPr/>
            </p:nvSpPr>
            <p:spPr bwMode="auto">
              <a:xfrm>
                <a:off x="329" y="1402"/>
                <a:ext cx="449"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Par</a:t>
                </a:r>
              </a:p>
            </p:txBody>
          </p:sp>
          <p:sp>
            <p:nvSpPr>
              <p:cNvPr id="467982" name="Text Box 14"/>
              <p:cNvSpPr txBox="1">
                <a:spLocks noChangeAspect="1" noChangeArrowheads="1"/>
              </p:cNvSpPr>
              <p:nvPr/>
            </p:nvSpPr>
            <p:spPr bwMode="auto">
              <a:xfrm>
                <a:off x="2820" y="2872"/>
                <a:ext cx="204"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S</a:t>
                </a:r>
              </a:p>
            </p:txBody>
          </p:sp>
          <p:sp>
            <p:nvSpPr>
              <p:cNvPr id="467983" name="Text Box 15"/>
              <p:cNvSpPr txBox="1">
                <a:spLocks noChangeAspect="1" noChangeArrowheads="1"/>
              </p:cNvSpPr>
              <p:nvPr/>
            </p:nvSpPr>
            <p:spPr bwMode="auto">
              <a:xfrm>
                <a:off x="901" y="1974"/>
                <a:ext cx="449"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66FF33"/>
                    </a:solidFill>
                    <a:effectLst>
                      <a:outerShdw blurRad="38100" dist="38100" dir="2700000" algn="tl">
                        <a:srgbClr val="000000"/>
                      </a:outerShdw>
                    </a:effectLst>
                  </a:rPr>
                  <a:t>R</a:t>
                </a:r>
                <a:r>
                  <a:rPr lang="es-ES_tradnl" altLang="es-ES" sz="2000" baseline="-25000">
                    <a:solidFill>
                      <a:srgbClr val="66FF33"/>
                    </a:solidFill>
                    <a:effectLst>
                      <a:outerShdw blurRad="38100" dist="38100" dir="2700000" algn="tl">
                        <a:srgbClr val="000000"/>
                      </a:outerShdw>
                    </a:effectLst>
                  </a:rPr>
                  <a:t>R</a:t>
                </a:r>
                <a:r>
                  <a:rPr lang="es-ES_tradnl" altLang="es-ES" sz="2000">
                    <a:solidFill>
                      <a:srgbClr val="66FF33"/>
                    </a:solidFill>
                    <a:effectLst>
                      <a:outerShdw blurRad="38100" dist="38100" dir="2700000" algn="tl">
                        <a:srgbClr val="000000"/>
                      </a:outerShdw>
                    </a:effectLst>
                  </a:rPr>
                  <a:t>’</a:t>
                </a:r>
                <a:r>
                  <a:rPr lang="es-ES_tradnl" altLang="es-ES" sz="2000" baseline="-25000">
                    <a:solidFill>
                      <a:srgbClr val="66FF33"/>
                    </a:solidFill>
                    <a:effectLst>
                      <a:outerShdw blurRad="38100" dist="38100" dir="2700000" algn="tl">
                        <a:srgbClr val="000000"/>
                      </a:outerShdw>
                    </a:effectLst>
                  </a:rPr>
                  <a:t>2</a:t>
                </a:r>
                <a:endParaRPr lang="es-ES_tradnl" altLang="es-ES" sz="1600" baseline="-25000">
                  <a:solidFill>
                    <a:schemeClr val="hlink"/>
                  </a:solidFill>
                  <a:effectLst>
                    <a:outerShdw blurRad="38100" dist="38100" dir="2700000" algn="tl">
                      <a:srgbClr val="000000"/>
                    </a:outerShdw>
                  </a:effectLst>
                </a:endParaRPr>
              </a:p>
            </p:txBody>
          </p:sp>
          <p:sp>
            <p:nvSpPr>
              <p:cNvPr id="467984" name="Text Box 16"/>
              <p:cNvSpPr txBox="1">
                <a:spLocks noChangeAspect="1" noChangeArrowheads="1"/>
              </p:cNvSpPr>
              <p:nvPr/>
            </p:nvSpPr>
            <p:spPr bwMode="auto">
              <a:xfrm>
                <a:off x="370" y="1802"/>
                <a:ext cx="449"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FF9933"/>
                    </a:solidFill>
                    <a:effectLst>
                      <a:outerShdw blurRad="38100" dist="38100" dir="2700000" algn="tl">
                        <a:srgbClr val="000000"/>
                      </a:outerShdw>
                    </a:effectLst>
                  </a:rPr>
                  <a:t>R</a:t>
                </a:r>
                <a:r>
                  <a:rPr lang="es-ES_tradnl" altLang="es-ES" sz="2000" baseline="-25000">
                    <a:solidFill>
                      <a:srgbClr val="FF9933"/>
                    </a:solidFill>
                    <a:effectLst>
                      <a:outerShdw blurRad="38100" dist="38100" dir="2700000" algn="tl">
                        <a:srgbClr val="000000"/>
                      </a:outerShdw>
                    </a:effectLst>
                  </a:rPr>
                  <a:t>R</a:t>
                </a:r>
                <a:r>
                  <a:rPr lang="es-ES_tradnl" altLang="es-ES" sz="2000">
                    <a:solidFill>
                      <a:srgbClr val="FF9933"/>
                    </a:solidFill>
                    <a:effectLst>
                      <a:outerShdw blurRad="38100" dist="38100" dir="2700000" algn="tl">
                        <a:srgbClr val="000000"/>
                      </a:outerShdw>
                    </a:effectLst>
                  </a:rPr>
                  <a:t>’</a:t>
                </a:r>
                <a:r>
                  <a:rPr lang="es-ES_tradnl" altLang="es-ES" sz="2000" baseline="-25000">
                    <a:solidFill>
                      <a:srgbClr val="FF9933"/>
                    </a:solidFill>
                    <a:effectLst>
                      <a:outerShdw blurRad="38100" dist="38100" dir="2700000" algn="tl">
                        <a:srgbClr val="000000"/>
                      </a:outerShdw>
                    </a:effectLst>
                  </a:rPr>
                  <a:t>3</a:t>
                </a:r>
                <a:endParaRPr lang="es-ES_tradnl" altLang="es-ES" sz="1600" baseline="-25000">
                  <a:solidFill>
                    <a:schemeClr val="hlink"/>
                  </a:solidFill>
                  <a:effectLst>
                    <a:outerShdw blurRad="38100" dist="38100" dir="2700000" algn="tl">
                      <a:srgbClr val="000000"/>
                    </a:outerShdw>
                  </a:effectLst>
                </a:endParaRPr>
              </a:p>
            </p:txBody>
          </p:sp>
          <p:sp>
            <p:nvSpPr>
              <p:cNvPr id="467985" name="Line 17"/>
              <p:cNvSpPr>
                <a:spLocks noChangeShapeType="1"/>
              </p:cNvSpPr>
              <p:nvPr/>
            </p:nvSpPr>
            <p:spPr bwMode="auto">
              <a:xfrm>
                <a:off x="288" y="2640"/>
                <a:ext cx="254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7986" name="Line 18"/>
              <p:cNvSpPr>
                <a:spLocks noChangeShapeType="1"/>
              </p:cNvSpPr>
              <p:nvPr/>
            </p:nvSpPr>
            <p:spPr bwMode="auto">
              <a:xfrm>
                <a:off x="2748" y="2643"/>
                <a:ext cx="0" cy="5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7987" name="Line 19"/>
              <p:cNvSpPr>
                <a:spLocks noChangeShapeType="1"/>
              </p:cNvSpPr>
              <p:nvPr/>
            </p:nvSpPr>
            <p:spPr bwMode="auto">
              <a:xfrm>
                <a:off x="2646" y="2643"/>
                <a:ext cx="0" cy="5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7988" name="Line 20"/>
              <p:cNvSpPr>
                <a:spLocks noChangeShapeType="1"/>
              </p:cNvSpPr>
              <p:nvPr/>
            </p:nvSpPr>
            <p:spPr bwMode="auto">
              <a:xfrm>
                <a:off x="2535" y="2637"/>
                <a:ext cx="0" cy="5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467989" name="Oval 21"/>
              <p:cNvSpPr>
                <a:spLocks noChangeArrowheads="1"/>
              </p:cNvSpPr>
              <p:nvPr/>
            </p:nvSpPr>
            <p:spPr bwMode="auto">
              <a:xfrm>
                <a:off x="2514" y="2616"/>
                <a:ext cx="48" cy="48"/>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67990" name="Oval 22"/>
              <p:cNvSpPr>
                <a:spLocks noChangeArrowheads="1"/>
              </p:cNvSpPr>
              <p:nvPr/>
            </p:nvSpPr>
            <p:spPr bwMode="auto">
              <a:xfrm>
                <a:off x="2625" y="2616"/>
                <a:ext cx="48" cy="48"/>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67991" name="Oval 23"/>
              <p:cNvSpPr>
                <a:spLocks noChangeArrowheads="1"/>
              </p:cNvSpPr>
              <p:nvPr/>
            </p:nvSpPr>
            <p:spPr bwMode="auto">
              <a:xfrm>
                <a:off x="2721" y="2616"/>
                <a:ext cx="48" cy="48"/>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467992" name="Text Box 24"/>
              <p:cNvSpPr txBox="1">
                <a:spLocks noChangeArrowheads="1"/>
              </p:cNvSpPr>
              <p:nvPr/>
            </p:nvSpPr>
            <p:spPr bwMode="auto">
              <a:xfrm>
                <a:off x="960" y="2658"/>
                <a:ext cx="1344"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Variación de la velocidad</a:t>
                </a:r>
                <a:endParaRPr lang="es-ES" altLang="es-ES" sz="1600">
                  <a:effectLst>
                    <a:outerShdw blurRad="38100" dist="38100" dir="2700000" algn="tl">
                      <a:srgbClr val="000000"/>
                    </a:outerShdw>
                  </a:effectLst>
                </a:endParaRPr>
              </a:p>
            </p:txBody>
          </p:sp>
          <p:sp>
            <p:nvSpPr>
              <p:cNvPr id="467993" name="AutoShape 25"/>
              <p:cNvSpPr>
                <a:spLocks noChangeArrowheads="1"/>
              </p:cNvSpPr>
              <p:nvPr/>
            </p:nvSpPr>
            <p:spPr bwMode="auto">
              <a:xfrm>
                <a:off x="2128" y="2808"/>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468013" name="Text Box 45"/>
            <p:cNvSpPr txBox="1">
              <a:spLocks noChangeArrowheads="1"/>
            </p:cNvSpPr>
            <p:nvPr/>
          </p:nvSpPr>
          <p:spPr bwMode="auto">
            <a:xfrm>
              <a:off x="144" y="3216"/>
              <a:ext cx="2736" cy="67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VARIACIÓN DE LA VELOCIDAD POR INSERCIÓN DE RESISTENCIAS ROTÓRICAS EN MOTORES DE ROTOR BOBINADO</a:t>
              </a:r>
              <a:endParaRPr lang="es-ES" altLang="es-ES" sz="1600">
                <a:effectLst>
                  <a:outerShdw blurRad="38100" dist="38100" dir="2700000" algn="tl">
                    <a:srgbClr val="000000"/>
                  </a:outerShdw>
                </a:effectLst>
              </a:endParaRPr>
            </a:p>
          </p:txBody>
        </p:sp>
      </p:grpSp>
      <p:grpSp>
        <p:nvGrpSpPr>
          <p:cNvPr id="468019" name="Group 51"/>
          <p:cNvGrpSpPr>
            <a:grpSpLocks/>
          </p:cNvGrpSpPr>
          <p:nvPr/>
        </p:nvGrpSpPr>
        <p:grpSpPr bwMode="auto">
          <a:xfrm>
            <a:off x="4724400" y="2211388"/>
            <a:ext cx="4343400" cy="3475037"/>
            <a:chOff x="3024" y="1393"/>
            <a:chExt cx="2736" cy="2189"/>
          </a:xfrm>
        </p:grpSpPr>
        <p:grpSp>
          <p:nvGrpSpPr>
            <p:cNvPr id="468011" name="Group 43"/>
            <p:cNvGrpSpPr>
              <a:grpSpLocks/>
            </p:cNvGrpSpPr>
            <p:nvPr/>
          </p:nvGrpSpPr>
          <p:grpSpPr bwMode="auto">
            <a:xfrm>
              <a:off x="3120" y="1393"/>
              <a:ext cx="2536" cy="1799"/>
              <a:chOff x="3224" y="1385"/>
              <a:chExt cx="2536" cy="1799"/>
            </a:xfrm>
          </p:grpSpPr>
          <p:pic>
            <p:nvPicPr>
              <p:cNvPr id="467994"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 y="1652"/>
                <a:ext cx="2349" cy="15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7995" name="Line 27"/>
              <p:cNvSpPr>
                <a:spLocks noChangeAspect="1" noChangeShapeType="1"/>
              </p:cNvSpPr>
              <p:nvPr/>
            </p:nvSpPr>
            <p:spPr bwMode="auto">
              <a:xfrm>
                <a:off x="3242" y="3145"/>
                <a:ext cx="2518"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7996" name="Line 28"/>
              <p:cNvSpPr>
                <a:spLocks noChangeAspect="1" noChangeShapeType="1"/>
              </p:cNvSpPr>
              <p:nvPr/>
            </p:nvSpPr>
            <p:spPr bwMode="auto">
              <a:xfrm rot="-5400000">
                <a:off x="2378" y="2263"/>
                <a:ext cx="1756" cy="0"/>
              </a:xfrm>
              <a:prstGeom prst="line">
                <a:avLst/>
              </a:prstGeom>
              <a:noFill/>
              <a:ln w="444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7997" name="Line 29"/>
              <p:cNvSpPr>
                <a:spLocks noChangeShapeType="1"/>
              </p:cNvSpPr>
              <p:nvPr/>
            </p:nvSpPr>
            <p:spPr bwMode="auto">
              <a:xfrm>
                <a:off x="3248" y="2656"/>
                <a:ext cx="2320" cy="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7998" name="Line 30"/>
              <p:cNvSpPr>
                <a:spLocks noChangeShapeType="1"/>
              </p:cNvSpPr>
              <p:nvPr/>
            </p:nvSpPr>
            <p:spPr bwMode="auto">
              <a:xfrm>
                <a:off x="5481" y="2653"/>
                <a:ext cx="0" cy="525"/>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7999" name="Oval 31"/>
              <p:cNvSpPr>
                <a:spLocks noChangeArrowheads="1"/>
              </p:cNvSpPr>
              <p:nvPr/>
            </p:nvSpPr>
            <p:spPr bwMode="auto">
              <a:xfrm>
                <a:off x="5454" y="2632"/>
                <a:ext cx="48" cy="48"/>
              </a:xfrm>
              <a:prstGeom prst="ellipse">
                <a:avLst/>
              </a:prstGeom>
              <a:solidFill>
                <a:srgbClr val="00FF00"/>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8000" name="Line 32"/>
              <p:cNvSpPr>
                <a:spLocks noChangeShapeType="1"/>
              </p:cNvSpPr>
              <p:nvPr/>
            </p:nvSpPr>
            <p:spPr bwMode="auto">
              <a:xfrm>
                <a:off x="5412" y="2659"/>
                <a:ext cx="0" cy="525"/>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8001" name="Oval 33"/>
              <p:cNvSpPr>
                <a:spLocks noChangeArrowheads="1"/>
              </p:cNvSpPr>
              <p:nvPr/>
            </p:nvSpPr>
            <p:spPr bwMode="auto">
              <a:xfrm>
                <a:off x="5385" y="2632"/>
                <a:ext cx="48" cy="48"/>
              </a:xfrm>
              <a:prstGeom prst="ellipse">
                <a:avLst/>
              </a:prstGeom>
              <a:solidFill>
                <a:srgbClr val="00FF00"/>
              </a:solidFill>
              <a:ln w="9525">
                <a:solidFill>
                  <a:schemeClr val="bg2"/>
                </a:solidFill>
                <a:round/>
                <a:headEnd/>
                <a:tailEnd/>
              </a:ln>
              <a:effectLst>
                <a:outerShdw dist="35921" dir="2700000" algn="ctr" rotWithShape="0">
                  <a:schemeClr val="bg2"/>
                </a:outerShdw>
              </a:effectLst>
            </p:spPr>
            <p:txBody>
              <a:bodyPr wrap="none" anchor="ctr">
                <a:spAutoFit/>
              </a:bodyPr>
              <a:lstStyle/>
              <a:p>
                <a:endParaRPr lang="es-ES"/>
              </a:p>
            </p:txBody>
          </p:sp>
          <p:sp>
            <p:nvSpPr>
              <p:cNvPr id="468002" name="Text Box 34"/>
              <p:cNvSpPr txBox="1">
                <a:spLocks noChangeArrowheads="1"/>
              </p:cNvSpPr>
              <p:nvPr/>
            </p:nvSpPr>
            <p:spPr bwMode="auto">
              <a:xfrm>
                <a:off x="3840" y="2722"/>
                <a:ext cx="1344" cy="3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a:effectLst>
                      <a:outerShdw blurRad="38100" dist="38100" dir="2700000" algn="tl">
                        <a:srgbClr val="000000"/>
                      </a:outerShdw>
                    </a:effectLst>
                  </a:rPr>
                  <a:t>Variación de la velocidad</a:t>
                </a:r>
                <a:endParaRPr lang="es-ES" altLang="es-ES" sz="1600">
                  <a:effectLst>
                    <a:outerShdw blurRad="38100" dist="38100" dir="2700000" algn="tl">
                      <a:srgbClr val="000000"/>
                    </a:outerShdw>
                  </a:effectLst>
                </a:endParaRPr>
              </a:p>
            </p:txBody>
          </p:sp>
          <p:sp>
            <p:nvSpPr>
              <p:cNvPr id="468003" name="AutoShape 35"/>
              <p:cNvSpPr>
                <a:spLocks noChangeArrowheads="1"/>
              </p:cNvSpPr>
              <p:nvPr/>
            </p:nvSpPr>
            <p:spPr bwMode="auto">
              <a:xfrm>
                <a:off x="5008" y="2872"/>
                <a:ext cx="384" cy="144"/>
              </a:xfrm>
              <a:prstGeom prst="rightArrow">
                <a:avLst>
                  <a:gd name="adj1" fmla="val 50000"/>
                  <a:gd name="adj2" fmla="val 66667"/>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8004" name="Text Box 36"/>
              <p:cNvSpPr txBox="1">
                <a:spLocks noChangeAspect="1" noChangeArrowheads="1"/>
              </p:cNvSpPr>
              <p:nvPr/>
            </p:nvSpPr>
            <p:spPr bwMode="auto">
              <a:xfrm>
                <a:off x="4512" y="2256"/>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accent2"/>
                    </a:solidFill>
                    <a:effectLst>
                      <a:outerShdw blurRad="38100" dist="38100" dir="2700000" algn="tl">
                        <a:srgbClr val="000000"/>
                      </a:outerShdw>
                    </a:effectLst>
                  </a:rPr>
                  <a:t>0,8V</a:t>
                </a:r>
                <a:r>
                  <a:rPr lang="es-ES_tradnl" altLang="es-ES" sz="2000" baseline="-25000">
                    <a:solidFill>
                      <a:schemeClr val="accent2"/>
                    </a:solidFill>
                    <a:effectLst>
                      <a:outerShdw blurRad="38100" dist="38100" dir="2700000" algn="tl">
                        <a:srgbClr val="000000"/>
                      </a:outerShdw>
                    </a:effectLst>
                  </a:rPr>
                  <a:t>n</a:t>
                </a:r>
              </a:p>
            </p:txBody>
          </p:sp>
          <p:sp>
            <p:nvSpPr>
              <p:cNvPr id="468005" name="Text Box 37"/>
              <p:cNvSpPr txBox="1">
                <a:spLocks noChangeAspect="1" noChangeArrowheads="1"/>
              </p:cNvSpPr>
              <p:nvPr/>
            </p:nvSpPr>
            <p:spPr bwMode="auto">
              <a:xfrm>
                <a:off x="4272" y="1910"/>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hlink"/>
                    </a:solidFill>
                    <a:effectLst>
                      <a:outerShdw blurRad="38100" dist="38100" dir="2700000" algn="tl">
                        <a:srgbClr val="000000"/>
                      </a:outerShdw>
                    </a:effectLst>
                  </a:rPr>
                  <a:t>Vn</a:t>
                </a:r>
              </a:p>
            </p:txBody>
          </p:sp>
          <p:sp>
            <p:nvSpPr>
              <p:cNvPr id="468007" name="AutoShape 39"/>
              <p:cNvSpPr>
                <a:spLocks noChangeAspect="1" noChangeArrowheads="1"/>
              </p:cNvSpPr>
              <p:nvPr/>
            </p:nvSpPr>
            <p:spPr bwMode="auto">
              <a:xfrm rot="16200000">
                <a:off x="3741" y="1731"/>
                <a:ext cx="449" cy="155"/>
              </a:xfrm>
              <a:prstGeom prst="leftArrow">
                <a:avLst>
                  <a:gd name="adj1" fmla="val 50000"/>
                  <a:gd name="adj2" fmla="val 72419"/>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8008" name="Text Box 40"/>
              <p:cNvSpPr txBox="1">
                <a:spLocks noChangeAspect="1" noChangeArrowheads="1"/>
              </p:cNvSpPr>
              <p:nvPr/>
            </p:nvSpPr>
            <p:spPr bwMode="auto">
              <a:xfrm>
                <a:off x="3792" y="1401"/>
                <a:ext cx="155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solidFill>
                      <a:schemeClr val="accent2"/>
                    </a:solidFill>
                    <a:effectLst>
                      <a:outerShdw blurRad="38100" dist="38100" dir="2700000" algn="tl">
                        <a:srgbClr val="000000"/>
                      </a:outerShdw>
                    </a:effectLst>
                  </a:rPr>
                  <a:t>Reducción tensión</a:t>
                </a:r>
                <a:endParaRPr lang="es-ES_tradnl" altLang="es-ES" sz="3900" b="0" i="1">
                  <a:effectLst>
                    <a:outerShdw blurRad="38100" dist="38100" dir="2700000" algn="tl">
                      <a:srgbClr val="000000"/>
                    </a:outerShdw>
                  </a:effectLst>
                  <a:latin typeface="Arial" charset="0"/>
                </a:endParaRPr>
              </a:p>
            </p:txBody>
          </p:sp>
          <p:sp>
            <p:nvSpPr>
              <p:cNvPr id="468009" name="Text Box 41"/>
              <p:cNvSpPr txBox="1">
                <a:spLocks noChangeAspect="1" noChangeArrowheads="1"/>
              </p:cNvSpPr>
              <p:nvPr/>
            </p:nvSpPr>
            <p:spPr bwMode="auto">
              <a:xfrm>
                <a:off x="3312" y="1440"/>
                <a:ext cx="449"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Par</a:t>
                </a:r>
              </a:p>
            </p:txBody>
          </p:sp>
          <p:sp>
            <p:nvSpPr>
              <p:cNvPr id="468010" name="Text Box 42"/>
              <p:cNvSpPr txBox="1">
                <a:spLocks noChangeAspect="1" noChangeArrowheads="1"/>
              </p:cNvSpPr>
              <p:nvPr/>
            </p:nvSpPr>
            <p:spPr bwMode="auto">
              <a:xfrm>
                <a:off x="5520" y="2908"/>
                <a:ext cx="204"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600">
                    <a:effectLst>
                      <a:outerShdw blurRad="38100" dist="38100" dir="2700000" algn="tl">
                        <a:srgbClr val="000000"/>
                      </a:outerShdw>
                    </a:effectLst>
                  </a:rPr>
                  <a:t>S</a:t>
                </a:r>
              </a:p>
            </p:txBody>
          </p:sp>
        </p:grpSp>
        <p:sp>
          <p:nvSpPr>
            <p:cNvPr id="468014" name="Text Box 46"/>
            <p:cNvSpPr txBox="1">
              <a:spLocks noChangeArrowheads="1"/>
            </p:cNvSpPr>
            <p:nvPr/>
          </p:nvSpPr>
          <p:spPr bwMode="auto">
            <a:xfrm>
              <a:off x="3024" y="3216"/>
              <a:ext cx="2736"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VARIACIÓN DE LA VELOCIDAD POR REDUCCIÓN DE LA TENSIÓN</a:t>
              </a:r>
              <a:endParaRPr lang="es-ES" altLang="es-ES" sz="1600">
                <a:effectLst>
                  <a:outerShdw blurRad="38100" dist="38100" dir="2700000" algn="tl">
                    <a:srgbClr val="000000"/>
                  </a:outerShdw>
                </a:effectLst>
              </a:endParaRPr>
            </a:p>
          </p:txBody>
        </p:sp>
      </p:grpSp>
      <p:sp>
        <p:nvSpPr>
          <p:cNvPr id="468015" name="Text Box 47"/>
          <p:cNvSpPr txBox="1">
            <a:spLocks noChangeArrowheads="1"/>
          </p:cNvSpPr>
          <p:nvPr/>
        </p:nvSpPr>
        <p:spPr bwMode="auto">
          <a:xfrm>
            <a:off x="5278438" y="5759450"/>
            <a:ext cx="3144837" cy="3365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r>
              <a:rPr lang="es-ES_tradnl" altLang="es-ES" sz="1600">
                <a:effectLst>
                  <a:outerShdw blurRad="38100" dist="38100" dir="2700000" algn="tl">
                    <a:srgbClr val="000000"/>
                  </a:outerShdw>
                </a:effectLst>
              </a:rPr>
              <a:t>BAJO RANGO DE VARIACIÓN</a:t>
            </a:r>
            <a:endParaRPr lang="es-ES" altLang="es-ES" sz="1600">
              <a:effectLst>
                <a:outerShdw blurRad="38100" dist="38100" dir="2700000" algn="tl">
                  <a:srgbClr val="000000"/>
                </a:outerShdw>
              </a:effectLst>
            </a:endParaRPr>
          </a:p>
        </p:txBody>
      </p:sp>
      <p:sp>
        <p:nvSpPr>
          <p:cNvPr id="468016" name="Text Box 48"/>
          <p:cNvSpPr txBox="1">
            <a:spLocks noChangeArrowheads="1"/>
          </p:cNvSpPr>
          <p:nvPr/>
        </p:nvSpPr>
        <p:spPr bwMode="auto">
          <a:xfrm>
            <a:off x="5257800" y="6216650"/>
            <a:ext cx="3208338" cy="3365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r>
              <a:rPr lang="es-ES_tradnl" altLang="es-ES" sz="1600">
                <a:effectLst>
                  <a:outerShdw blurRad="38100" dist="38100" dir="2700000" algn="tl">
                    <a:srgbClr val="000000"/>
                  </a:outerShdw>
                </a:effectLst>
              </a:rPr>
              <a:t>REDUCCIÓN DEL PAR MOTOR</a:t>
            </a:r>
            <a:endParaRPr lang="es-ES" altLang="es-ES" sz="1600">
              <a:effectLst>
                <a:outerShdw blurRad="38100" dist="38100" dir="2700000" algn="tl">
                  <a:srgbClr val="000000"/>
                </a:outerShdw>
              </a:effectLst>
            </a:endParaRPr>
          </a:p>
        </p:txBody>
      </p:sp>
      <p:sp>
        <p:nvSpPr>
          <p:cNvPr id="468017" name="Text Box 49"/>
          <p:cNvSpPr txBox="1">
            <a:spLocks noChangeArrowheads="1"/>
          </p:cNvSpPr>
          <p:nvPr/>
        </p:nvSpPr>
        <p:spPr bwMode="auto">
          <a:xfrm>
            <a:off x="685800" y="6223000"/>
            <a:ext cx="3144838" cy="336550"/>
          </a:xfrm>
          <a:prstGeom prst="rect">
            <a:avLst/>
          </a:prstGeom>
          <a:gradFill rotWithShape="0">
            <a:gsLst>
              <a:gs pos="0">
                <a:srgbClr val="FF0000">
                  <a:gamma/>
                  <a:shade val="46275"/>
                  <a:invGamma/>
                </a:srgbClr>
              </a:gs>
              <a:gs pos="50000">
                <a:srgbClr val="FF0000"/>
              </a:gs>
              <a:gs pos="100000">
                <a:srgbClr val="FF0000">
                  <a:gamma/>
                  <a:shade val="46275"/>
                  <a:invGamma/>
                </a:srgbClr>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FF0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r>
              <a:rPr lang="es-ES_tradnl" altLang="es-ES" sz="1600">
                <a:effectLst>
                  <a:outerShdw blurRad="38100" dist="38100" dir="2700000" algn="tl">
                    <a:srgbClr val="000000"/>
                  </a:outerShdw>
                </a:effectLst>
              </a:rPr>
              <a:t>BAJO RANGO DE VARIACIÓN</a:t>
            </a:r>
            <a:endParaRPr lang="es-ES" altLang="es-ES" sz="160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8017"/>
                                        </p:tgtEl>
                                        <p:attrNameLst>
                                          <p:attrName>style.visibility</p:attrName>
                                        </p:attrNameLst>
                                      </p:cBhvr>
                                      <p:to>
                                        <p:strVal val="visible"/>
                                      </p:to>
                                    </p:set>
                                    <p:animEffect transition="in" filter="dissolve">
                                      <p:cBhvr>
                                        <p:cTn id="7" dur="500"/>
                                        <p:tgtEl>
                                          <p:spTgt spid="4680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8019"/>
                                        </p:tgtEl>
                                        <p:attrNameLst>
                                          <p:attrName>style.visibility</p:attrName>
                                        </p:attrNameLst>
                                      </p:cBhvr>
                                      <p:to>
                                        <p:strVal val="visible"/>
                                      </p:to>
                                    </p:set>
                                    <p:animEffect transition="in" filter="dissolve">
                                      <p:cBhvr>
                                        <p:cTn id="12" dur="500"/>
                                        <p:tgtEl>
                                          <p:spTgt spid="468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8015"/>
                                        </p:tgtEl>
                                        <p:attrNameLst>
                                          <p:attrName>style.visibility</p:attrName>
                                        </p:attrNameLst>
                                      </p:cBhvr>
                                      <p:to>
                                        <p:strVal val="visible"/>
                                      </p:to>
                                    </p:set>
                                    <p:animEffect transition="in" filter="dissolve">
                                      <p:cBhvr>
                                        <p:cTn id="17" dur="500"/>
                                        <p:tgtEl>
                                          <p:spTgt spid="468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8016"/>
                                        </p:tgtEl>
                                        <p:attrNameLst>
                                          <p:attrName>style.visibility</p:attrName>
                                        </p:attrNameLst>
                                      </p:cBhvr>
                                      <p:to>
                                        <p:strVal val="visible"/>
                                      </p:to>
                                    </p:set>
                                    <p:animEffect transition="in" filter="dissolve">
                                      <p:cBhvr>
                                        <p:cTn id="22" dur="500"/>
                                        <p:tgtEl>
                                          <p:spTgt spid="468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015" grpId="0" animBg="1" autoUpdateAnimBg="0"/>
      <p:bldP spid="468016" grpId="0" animBg="1" autoUpdateAnimBg="0"/>
      <p:bldP spid="468017"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152400" y="533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7.28. La variación de velocidad de los motores asíncronos III: Variación de la frecuencia</a:t>
            </a:r>
            <a:endParaRPr lang="es-ES_tradnl" altLang="es-ES" sz="4000" b="0">
              <a:latin typeface="Tahoma" pitchFamily="34" charset="0"/>
            </a:endParaRPr>
          </a:p>
        </p:txBody>
      </p:sp>
      <p:grpSp>
        <p:nvGrpSpPr>
          <p:cNvPr id="469029" name="Group 37"/>
          <p:cNvGrpSpPr>
            <a:grpSpLocks/>
          </p:cNvGrpSpPr>
          <p:nvPr/>
        </p:nvGrpSpPr>
        <p:grpSpPr bwMode="auto">
          <a:xfrm>
            <a:off x="4495800" y="2362200"/>
            <a:ext cx="4724400" cy="4010025"/>
            <a:chOff x="2832" y="1488"/>
            <a:chExt cx="2976" cy="2526"/>
          </a:xfrm>
        </p:grpSpPr>
        <p:pic>
          <p:nvPicPr>
            <p:cNvPr id="468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1920"/>
              <a:ext cx="2459" cy="15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68999" name="Line 7"/>
            <p:cNvSpPr>
              <a:spLocks noChangeAspect="1" noChangeShapeType="1"/>
            </p:cNvSpPr>
            <p:nvPr/>
          </p:nvSpPr>
          <p:spPr bwMode="auto">
            <a:xfrm>
              <a:off x="2892" y="3432"/>
              <a:ext cx="2676" cy="0"/>
            </a:xfrm>
            <a:prstGeom prst="line">
              <a:avLst/>
            </a:prstGeom>
            <a:noFill/>
            <a:ln w="381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9009" name="Text Box 17"/>
            <p:cNvSpPr txBox="1">
              <a:spLocks noChangeAspect="1" noChangeArrowheads="1"/>
            </p:cNvSpPr>
            <p:nvPr/>
          </p:nvSpPr>
          <p:spPr bwMode="auto">
            <a:xfrm>
              <a:off x="4944" y="2630"/>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hlink"/>
                  </a:solidFill>
                  <a:effectLst>
                    <a:outerShdw blurRad="38100" dist="38100" dir="2700000" algn="tl">
                      <a:srgbClr val="000000"/>
                    </a:outerShdw>
                  </a:effectLst>
                </a:rPr>
                <a:t>f</a:t>
              </a:r>
              <a:r>
                <a:rPr lang="es-ES_tradnl" altLang="es-ES" sz="2000" baseline="-25000">
                  <a:solidFill>
                    <a:schemeClr val="hlink"/>
                  </a:solidFill>
                  <a:effectLst>
                    <a:outerShdw blurRad="38100" dist="38100" dir="2700000" algn="tl">
                      <a:srgbClr val="000000"/>
                    </a:outerShdw>
                  </a:effectLst>
                </a:rPr>
                <a:t>n</a:t>
              </a:r>
            </a:p>
          </p:txBody>
        </p:sp>
        <p:sp>
          <p:nvSpPr>
            <p:cNvPr id="469010" name="AutoShape 18"/>
            <p:cNvSpPr>
              <a:spLocks noChangeAspect="1" noChangeArrowheads="1"/>
            </p:cNvSpPr>
            <p:nvPr/>
          </p:nvSpPr>
          <p:spPr bwMode="auto">
            <a:xfrm>
              <a:off x="3496" y="1640"/>
              <a:ext cx="449" cy="155"/>
            </a:xfrm>
            <a:prstGeom prst="leftArrow">
              <a:avLst>
                <a:gd name="adj1" fmla="val 50000"/>
                <a:gd name="adj2" fmla="val 72419"/>
              </a:avLst>
            </a:prstGeom>
            <a:solidFill>
              <a:schemeClr val="accent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69011" name="Text Box 19"/>
            <p:cNvSpPr txBox="1">
              <a:spLocks noChangeAspect="1" noChangeArrowheads="1"/>
            </p:cNvSpPr>
            <p:nvPr/>
          </p:nvSpPr>
          <p:spPr bwMode="auto">
            <a:xfrm>
              <a:off x="3936" y="1536"/>
              <a:ext cx="1553" cy="4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solidFill>
                    <a:schemeClr val="accent2"/>
                  </a:solidFill>
                  <a:effectLst>
                    <a:outerShdw blurRad="38100" dist="38100" dir="2700000" algn="tl">
                      <a:srgbClr val="000000"/>
                    </a:outerShdw>
                  </a:effectLst>
                </a:rPr>
                <a:t>Reducción frecuencia</a:t>
              </a:r>
              <a:endParaRPr lang="es-ES_tradnl" altLang="es-ES" sz="3900" b="0" i="1">
                <a:effectLst>
                  <a:outerShdw blurRad="38100" dist="38100" dir="2700000" algn="tl">
                    <a:srgbClr val="000000"/>
                  </a:outerShdw>
                </a:effectLst>
                <a:latin typeface="Arial" charset="0"/>
              </a:endParaRPr>
            </a:p>
          </p:txBody>
        </p:sp>
        <p:sp>
          <p:nvSpPr>
            <p:cNvPr id="469012" name="Text Box 20"/>
            <p:cNvSpPr txBox="1">
              <a:spLocks noChangeAspect="1" noChangeArrowheads="1"/>
            </p:cNvSpPr>
            <p:nvPr/>
          </p:nvSpPr>
          <p:spPr bwMode="auto">
            <a:xfrm>
              <a:off x="2952" y="1612"/>
              <a:ext cx="44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effectLst>
                    <a:outerShdw blurRad="38100" dist="38100" dir="2700000" algn="tl">
                      <a:srgbClr val="000000"/>
                    </a:outerShdw>
                  </a:effectLst>
                </a:rPr>
                <a:t>Par</a:t>
              </a:r>
            </a:p>
          </p:txBody>
        </p:sp>
        <p:sp>
          <p:nvSpPr>
            <p:cNvPr id="469014" name="Text Box 22"/>
            <p:cNvSpPr txBox="1">
              <a:spLocks noChangeArrowheads="1"/>
            </p:cNvSpPr>
            <p:nvPr/>
          </p:nvSpPr>
          <p:spPr bwMode="auto">
            <a:xfrm>
              <a:off x="2832" y="3648"/>
              <a:ext cx="2736" cy="36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sz="1600">
                  <a:effectLst>
                    <a:outerShdw blurRad="38100" dist="38100" dir="2700000" algn="tl">
                      <a:srgbClr val="000000"/>
                    </a:outerShdw>
                  </a:effectLst>
                </a:rPr>
                <a:t>VARIACIÓN DE LA VELOCIDAD POR VARIACIÓN DE LA FRECUENCIA</a:t>
              </a:r>
              <a:endParaRPr lang="es-ES" altLang="es-ES" sz="1600">
                <a:effectLst>
                  <a:outerShdw blurRad="38100" dist="38100" dir="2700000" algn="tl">
                    <a:srgbClr val="000000"/>
                  </a:outerShdw>
                </a:effectLst>
              </a:endParaRPr>
            </a:p>
          </p:txBody>
        </p:sp>
        <p:sp>
          <p:nvSpPr>
            <p:cNvPr id="469015" name="Line 23"/>
            <p:cNvSpPr>
              <a:spLocks noChangeAspect="1" noChangeShapeType="1"/>
            </p:cNvSpPr>
            <p:nvPr/>
          </p:nvSpPr>
          <p:spPr bwMode="auto">
            <a:xfrm rot="-5400000">
              <a:off x="1930" y="2462"/>
              <a:ext cx="1948" cy="0"/>
            </a:xfrm>
            <a:prstGeom prst="line">
              <a:avLst/>
            </a:prstGeom>
            <a:noFill/>
            <a:ln w="444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sp>
          <p:nvSpPr>
            <p:cNvPr id="469016" name="Text Box 24"/>
            <p:cNvSpPr txBox="1">
              <a:spLocks noChangeAspect="1" noChangeArrowheads="1"/>
            </p:cNvSpPr>
            <p:nvPr/>
          </p:nvSpPr>
          <p:spPr bwMode="auto">
            <a:xfrm>
              <a:off x="5184" y="3408"/>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hlink"/>
                  </a:solidFill>
                  <a:effectLst>
                    <a:outerShdw blurRad="38100" dist="38100" dir="2700000" algn="tl">
                      <a:srgbClr val="000000"/>
                    </a:outerShdw>
                  </a:effectLst>
                </a:rPr>
                <a:t>N</a:t>
              </a:r>
              <a:r>
                <a:rPr lang="es-ES_tradnl" altLang="es-ES" sz="2000" baseline="-25000">
                  <a:solidFill>
                    <a:schemeClr val="hlink"/>
                  </a:solidFill>
                  <a:effectLst>
                    <a:outerShdw blurRad="38100" dist="38100" dir="2700000" algn="tl">
                      <a:srgbClr val="000000"/>
                    </a:outerShdw>
                  </a:effectLst>
                </a:rPr>
                <a:t>S</a:t>
              </a:r>
            </a:p>
          </p:txBody>
        </p:sp>
        <p:sp>
          <p:nvSpPr>
            <p:cNvPr id="469017" name="Text Box 25"/>
            <p:cNvSpPr txBox="1">
              <a:spLocks noChangeAspect="1" noChangeArrowheads="1"/>
            </p:cNvSpPr>
            <p:nvPr/>
          </p:nvSpPr>
          <p:spPr bwMode="auto">
            <a:xfrm>
              <a:off x="3888" y="2640"/>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accent2"/>
                  </a:solidFill>
                  <a:effectLst>
                    <a:outerShdw blurRad="38100" dist="38100" dir="2700000" algn="tl">
                      <a:srgbClr val="000000"/>
                    </a:outerShdw>
                  </a:effectLst>
                </a:rPr>
                <a:t>0,75f</a:t>
              </a:r>
              <a:r>
                <a:rPr lang="es-ES_tradnl" altLang="es-ES" sz="2000" baseline="-25000">
                  <a:solidFill>
                    <a:schemeClr val="accent2"/>
                  </a:solidFill>
                  <a:effectLst>
                    <a:outerShdw blurRad="38100" dist="38100" dir="2700000" algn="tl">
                      <a:srgbClr val="000000"/>
                    </a:outerShdw>
                  </a:effectLst>
                </a:rPr>
                <a:t>n</a:t>
              </a:r>
            </a:p>
          </p:txBody>
        </p:sp>
        <p:sp>
          <p:nvSpPr>
            <p:cNvPr id="469018" name="Text Box 26"/>
            <p:cNvSpPr txBox="1">
              <a:spLocks noChangeAspect="1" noChangeArrowheads="1"/>
            </p:cNvSpPr>
            <p:nvPr/>
          </p:nvSpPr>
          <p:spPr bwMode="auto">
            <a:xfrm>
              <a:off x="4320" y="3408"/>
              <a:ext cx="768"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chemeClr val="accent2"/>
                  </a:solidFill>
                  <a:effectLst>
                    <a:outerShdw blurRad="38100" dist="38100" dir="2700000" algn="tl">
                      <a:srgbClr val="000000"/>
                    </a:outerShdw>
                  </a:effectLst>
                </a:rPr>
                <a:t>0,75N</a:t>
              </a:r>
              <a:r>
                <a:rPr lang="es-ES_tradnl" altLang="es-ES" sz="2000" baseline="-25000">
                  <a:solidFill>
                    <a:schemeClr val="accent2"/>
                  </a:solidFill>
                  <a:effectLst>
                    <a:outerShdw blurRad="38100" dist="38100" dir="2700000" algn="tl">
                      <a:srgbClr val="000000"/>
                    </a:outerShdw>
                  </a:effectLst>
                </a:rPr>
                <a:t>S</a:t>
              </a:r>
            </a:p>
          </p:txBody>
        </p:sp>
        <p:sp>
          <p:nvSpPr>
            <p:cNvPr id="469019" name="Text Box 27"/>
            <p:cNvSpPr txBox="1">
              <a:spLocks noChangeAspect="1" noChangeArrowheads="1"/>
            </p:cNvSpPr>
            <p:nvPr/>
          </p:nvSpPr>
          <p:spPr bwMode="auto">
            <a:xfrm>
              <a:off x="3264" y="2640"/>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66FF33"/>
                  </a:solidFill>
                  <a:effectLst>
                    <a:outerShdw blurRad="38100" dist="38100" dir="2700000" algn="tl">
                      <a:srgbClr val="000000"/>
                    </a:outerShdw>
                  </a:effectLst>
                </a:rPr>
                <a:t>0,5f</a:t>
              </a:r>
              <a:r>
                <a:rPr lang="es-ES_tradnl" altLang="es-ES" sz="2000" baseline="-25000">
                  <a:solidFill>
                    <a:srgbClr val="66FF33"/>
                  </a:solidFill>
                  <a:effectLst>
                    <a:outerShdw blurRad="38100" dist="38100" dir="2700000" algn="tl">
                      <a:srgbClr val="000000"/>
                    </a:outerShdw>
                  </a:effectLst>
                </a:rPr>
                <a:t>n</a:t>
              </a:r>
            </a:p>
          </p:txBody>
        </p:sp>
        <p:sp>
          <p:nvSpPr>
            <p:cNvPr id="469020" name="Text Box 28"/>
            <p:cNvSpPr txBox="1">
              <a:spLocks noChangeAspect="1" noChangeArrowheads="1"/>
            </p:cNvSpPr>
            <p:nvPr/>
          </p:nvSpPr>
          <p:spPr bwMode="auto">
            <a:xfrm>
              <a:off x="3648" y="3408"/>
              <a:ext cx="624" cy="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2000">
                  <a:solidFill>
                    <a:srgbClr val="66FF33"/>
                  </a:solidFill>
                  <a:effectLst>
                    <a:outerShdw blurRad="38100" dist="38100" dir="2700000" algn="tl">
                      <a:srgbClr val="000000"/>
                    </a:outerShdw>
                  </a:effectLst>
                </a:rPr>
                <a:t>0,5N</a:t>
              </a:r>
              <a:r>
                <a:rPr lang="es-ES_tradnl" altLang="es-ES" sz="2000" baseline="-25000">
                  <a:solidFill>
                    <a:srgbClr val="66FF33"/>
                  </a:solidFill>
                  <a:effectLst>
                    <a:outerShdw blurRad="38100" dist="38100" dir="2700000" algn="tl">
                      <a:srgbClr val="000000"/>
                    </a:outerShdw>
                  </a:effectLst>
                </a:rPr>
                <a:t>S</a:t>
              </a:r>
            </a:p>
          </p:txBody>
        </p:sp>
        <p:sp>
          <p:nvSpPr>
            <p:cNvPr id="469021" name="Text Box 29"/>
            <p:cNvSpPr txBox="1">
              <a:spLocks noChangeAspect="1" noChangeArrowheads="1"/>
            </p:cNvSpPr>
            <p:nvPr/>
          </p:nvSpPr>
          <p:spPr bwMode="auto">
            <a:xfrm>
              <a:off x="5320" y="3196"/>
              <a:ext cx="20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CC0099"/>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txBody>
            <a:bodyPr>
              <a:spAutoFit/>
              <a:flatTx/>
            </a:bodyPr>
            <a:lstStyle/>
            <a:p>
              <a:pPr algn="l">
                <a:spcBef>
                  <a:spcPct val="0"/>
                </a:spcBef>
              </a:pPr>
              <a:r>
                <a:rPr lang="es-ES_tradnl" altLang="es-ES" sz="1800">
                  <a:effectLst>
                    <a:outerShdw blurRad="38100" dist="38100" dir="2700000" algn="tl">
                      <a:srgbClr val="000000"/>
                    </a:outerShdw>
                  </a:effectLst>
                </a:rPr>
                <a:t>S</a:t>
              </a:r>
            </a:p>
          </p:txBody>
        </p:sp>
        <p:sp>
          <p:nvSpPr>
            <p:cNvPr id="469022" name="Line 30"/>
            <p:cNvSpPr>
              <a:spLocks noChangeShapeType="1"/>
            </p:cNvSpPr>
            <p:nvPr/>
          </p:nvSpPr>
          <p:spPr bwMode="auto">
            <a:xfrm>
              <a:off x="2928" y="1920"/>
              <a:ext cx="2320" cy="0"/>
            </a:xfrm>
            <a:prstGeom prst="line">
              <a:avLst/>
            </a:prstGeom>
            <a:noFill/>
            <a:ln w="9525">
              <a:solidFill>
                <a:schemeClr val="tx1"/>
              </a:solidFill>
              <a:prstDash val="dash"/>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s-ES"/>
            </a:p>
          </p:txBody>
        </p:sp>
      </p:grpSp>
      <p:grpSp>
        <p:nvGrpSpPr>
          <p:cNvPr id="469028" name="Group 36"/>
          <p:cNvGrpSpPr>
            <a:grpSpLocks/>
          </p:cNvGrpSpPr>
          <p:nvPr/>
        </p:nvGrpSpPr>
        <p:grpSpPr bwMode="auto">
          <a:xfrm>
            <a:off x="292100" y="2459038"/>
            <a:ext cx="3975100" cy="2185987"/>
            <a:chOff x="184" y="1549"/>
            <a:chExt cx="2504" cy="1377"/>
          </a:xfrm>
        </p:grpSpPr>
        <p:pic>
          <p:nvPicPr>
            <p:cNvPr id="46902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549"/>
              <a:ext cx="1077" cy="5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type="none" w="sm" len="sm"/>
                  <a:tailEnd type="none" w="med" len="lg"/>
                </a14:hiddenLine>
              </a:ext>
            </a:extLst>
          </p:spPr>
        </p:pic>
        <p:sp>
          <p:nvSpPr>
            <p:cNvPr id="469025" name="Text Box 33"/>
            <p:cNvSpPr txBox="1">
              <a:spLocks noChangeArrowheads="1"/>
            </p:cNvSpPr>
            <p:nvPr/>
          </p:nvSpPr>
          <p:spPr bwMode="auto">
            <a:xfrm>
              <a:off x="184" y="2216"/>
              <a:ext cx="2504" cy="710"/>
            </a:xfrm>
            <a:prstGeom prst="rect">
              <a:avLst/>
            </a:prstGeom>
            <a:solidFill>
              <a:srgbClr val="CC00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700">
                  <a:effectLst>
                    <a:outerShdw blurRad="38100" dist="38100" dir="2700000" algn="tl">
                      <a:srgbClr val="000000"/>
                    </a:outerShdw>
                  </a:effectLst>
                </a:rPr>
                <a:t>VARIANDO DE FORMA CONTINUA LA FRECUENCIA SE PUEDE VARIAR DE FORMA CONTÍNUA LA VELOCIDAD</a:t>
              </a:r>
              <a:endParaRPr lang="es-ES" altLang="es-ES" sz="1700">
                <a:effectLst>
                  <a:outerShdw blurRad="38100" dist="38100" dir="2700000" algn="tl">
                    <a:srgbClr val="000000"/>
                  </a:outerShdw>
                </a:effectLst>
              </a:endParaRPr>
            </a:p>
          </p:txBody>
        </p:sp>
        <p:sp>
          <p:nvSpPr>
            <p:cNvPr id="469026" name="AutoShape 34"/>
            <p:cNvSpPr>
              <a:spLocks noChangeArrowheads="1"/>
            </p:cNvSpPr>
            <p:nvPr/>
          </p:nvSpPr>
          <p:spPr bwMode="auto">
            <a:xfrm flipV="1">
              <a:off x="1344" y="1776"/>
              <a:ext cx="432" cy="384"/>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grpSp>
      <p:sp>
        <p:nvSpPr>
          <p:cNvPr id="469027" name="Text Box 35"/>
          <p:cNvSpPr txBox="1">
            <a:spLocks noChangeArrowheads="1"/>
          </p:cNvSpPr>
          <p:nvPr/>
        </p:nvSpPr>
        <p:spPr bwMode="auto">
          <a:xfrm>
            <a:off x="304800" y="4767263"/>
            <a:ext cx="3975100" cy="1404937"/>
          </a:xfrm>
          <a:prstGeom prst="rect">
            <a:avLst/>
          </a:prstGeom>
          <a:gradFill rotWithShape="0">
            <a:gsLst>
              <a:gs pos="0">
                <a:srgbClr val="008000">
                  <a:gamma/>
                  <a:shade val="46275"/>
                  <a:invGamma/>
                </a:srgbClr>
              </a:gs>
              <a:gs pos="100000">
                <a:srgbClr val="008000"/>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Al reducir la frecuencia aumenta el flujo. Para evitar que la máquina se sature es necesario mantener la relación </a:t>
            </a:r>
            <a:r>
              <a:rPr lang="es-ES_tradnl" altLang="es-ES" sz="2200" u="sng" dirty="0">
                <a:effectLst>
                  <a:outerShdw blurRad="38100" dist="38100" dir="2700000" algn="tl">
                    <a:srgbClr val="000000"/>
                  </a:outerShdw>
                </a:effectLst>
              </a:rPr>
              <a:t>V/f constante</a:t>
            </a:r>
            <a:r>
              <a:rPr lang="es-ES_tradnl" altLang="es-ES" sz="1600" dirty="0">
                <a:effectLst>
                  <a:outerShdw blurRad="38100" dist="38100" dir="2700000" algn="tl">
                    <a:srgbClr val="000000"/>
                  </a:outerShdw>
                </a:effectLst>
              </a:rPr>
              <a:t>: al disminuir f se aumenta V y viceversa</a:t>
            </a:r>
            <a:endParaRPr lang="es-ES" altLang="es-ES" sz="1600" dirty="0">
              <a:effectLst>
                <a:outerShdw blurRad="38100" dist="38100" dir="2700000" algn="tl">
                  <a:srgbClr val="000000"/>
                </a:outerShdw>
              </a:effectLst>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69029"/>
                                        </p:tgtEl>
                                        <p:attrNameLst>
                                          <p:attrName>style.visibility</p:attrName>
                                        </p:attrNameLst>
                                      </p:cBhvr>
                                      <p:to>
                                        <p:strVal val="visible"/>
                                      </p:to>
                                    </p:set>
                                    <p:anim calcmode="lin" valueType="num">
                                      <p:cBhvr>
                                        <p:cTn id="7" dur="500" fill="hold"/>
                                        <p:tgtEl>
                                          <p:spTgt spid="469029"/>
                                        </p:tgtEl>
                                        <p:attrNameLst>
                                          <p:attrName>ppt_w</p:attrName>
                                        </p:attrNameLst>
                                      </p:cBhvr>
                                      <p:tavLst>
                                        <p:tav tm="0">
                                          <p:val>
                                            <p:fltVal val="0"/>
                                          </p:val>
                                        </p:tav>
                                        <p:tav tm="100000">
                                          <p:val>
                                            <p:strVal val="#ppt_w"/>
                                          </p:val>
                                        </p:tav>
                                      </p:tavLst>
                                    </p:anim>
                                    <p:anim calcmode="lin" valueType="num">
                                      <p:cBhvr>
                                        <p:cTn id="8" dur="500" fill="hold"/>
                                        <p:tgtEl>
                                          <p:spTgt spid="469029"/>
                                        </p:tgtEl>
                                        <p:attrNameLst>
                                          <p:attrName>ppt_h</p:attrName>
                                        </p:attrNameLst>
                                      </p:cBhvr>
                                      <p:tavLst>
                                        <p:tav tm="0">
                                          <p:val>
                                            <p:fltVal val="0"/>
                                          </p:val>
                                        </p:tav>
                                        <p:tav tm="100000">
                                          <p:val>
                                            <p:strVal val="#ppt_h"/>
                                          </p:val>
                                        </p:tav>
                                      </p:tavLst>
                                    </p:anim>
                                    <p:anim calcmode="lin" valueType="num">
                                      <p:cBhvr>
                                        <p:cTn id="9" dur="500" fill="hold"/>
                                        <p:tgtEl>
                                          <p:spTgt spid="469029"/>
                                        </p:tgtEl>
                                        <p:attrNameLst>
                                          <p:attrName>ppt_x</p:attrName>
                                        </p:attrNameLst>
                                      </p:cBhvr>
                                      <p:tavLst>
                                        <p:tav tm="0">
                                          <p:val>
                                            <p:fltVal val="0.5"/>
                                          </p:val>
                                        </p:tav>
                                        <p:tav tm="100000">
                                          <p:val>
                                            <p:strVal val="#ppt_x"/>
                                          </p:val>
                                        </p:tav>
                                      </p:tavLst>
                                    </p:anim>
                                    <p:anim calcmode="lin" valueType="num">
                                      <p:cBhvr>
                                        <p:cTn id="10" dur="500" fill="hold"/>
                                        <p:tgtEl>
                                          <p:spTgt spid="46902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69027"/>
                                        </p:tgtEl>
                                        <p:attrNameLst>
                                          <p:attrName>style.visibility</p:attrName>
                                        </p:attrNameLst>
                                      </p:cBhvr>
                                      <p:to>
                                        <p:strVal val="visible"/>
                                      </p:to>
                                    </p:set>
                                    <p:anim calcmode="lin" valueType="num">
                                      <p:cBhvr>
                                        <p:cTn id="15" dur="500" fill="hold"/>
                                        <p:tgtEl>
                                          <p:spTgt spid="469027"/>
                                        </p:tgtEl>
                                        <p:attrNameLst>
                                          <p:attrName>ppt_w</p:attrName>
                                        </p:attrNameLst>
                                      </p:cBhvr>
                                      <p:tavLst>
                                        <p:tav tm="0">
                                          <p:val>
                                            <p:fltVal val="0"/>
                                          </p:val>
                                        </p:tav>
                                        <p:tav tm="100000">
                                          <p:val>
                                            <p:strVal val="#ppt_w"/>
                                          </p:val>
                                        </p:tav>
                                      </p:tavLst>
                                    </p:anim>
                                    <p:anim calcmode="lin" valueType="num">
                                      <p:cBhvr>
                                        <p:cTn id="16" dur="500" fill="hold"/>
                                        <p:tgtEl>
                                          <p:spTgt spid="469027"/>
                                        </p:tgtEl>
                                        <p:attrNameLst>
                                          <p:attrName>ppt_h</p:attrName>
                                        </p:attrNameLst>
                                      </p:cBhvr>
                                      <p:tavLst>
                                        <p:tav tm="0">
                                          <p:val>
                                            <p:fltVal val="0"/>
                                          </p:val>
                                        </p:tav>
                                        <p:tav tm="100000">
                                          <p:val>
                                            <p:strVal val="#ppt_h"/>
                                          </p:val>
                                        </p:tav>
                                      </p:tavLst>
                                    </p:anim>
                                    <p:anim calcmode="lin" valueType="num">
                                      <p:cBhvr>
                                        <p:cTn id="17" dur="500" fill="hold"/>
                                        <p:tgtEl>
                                          <p:spTgt spid="469027"/>
                                        </p:tgtEl>
                                        <p:attrNameLst>
                                          <p:attrName>ppt_x</p:attrName>
                                        </p:attrNameLst>
                                      </p:cBhvr>
                                      <p:tavLst>
                                        <p:tav tm="0">
                                          <p:val>
                                            <p:fltVal val="0.5"/>
                                          </p:val>
                                        </p:tav>
                                        <p:tav tm="100000">
                                          <p:val>
                                            <p:strVal val="#ppt_x"/>
                                          </p:val>
                                        </p:tav>
                                      </p:tavLst>
                                    </p:anim>
                                    <p:anim calcmode="lin" valueType="num">
                                      <p:cBhvr>
                                        <p:cTn id="18" dur="500" fill="hold"/>
                                        <p:tgtEl>
                                          <p:spTgt spid="4690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27"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ChangeArrowheads="1"/>
          </p:cNvSpPr>
          <p:nvPr/>
        </p:nvSpPr>
        <p:spPr bwMode="auto">
          <a:xfrm>
            <a:off x="152400" y="533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000">
                <a:latin typeface="Tahoma" pitchFamily="34" charset="0"/>
              </a:rPr>
              <a:t>7.28. La variación de velocidad de los motores asíncronos III: variación de la frecuencia</a:t>
            </a:r>
            <a:endParaRPr lang="es-ES_tradnl" altLang="es-ES" sz="4000" b="0">
              <a:latin typeface="Tahoma" pitchFamily="34" charset="0"/>
            </a:endParaRPr>
          </a:p>
        </p:txBody>
      </p:sp>
      <p:pic>
        <p:nvPicPr>
          <p:cNvPr id="470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2209800"/>
            <a:ext cx="7285037" cy="17002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70025" name="Text Box 9"/>
          <p:cNvSpPr txBox="1">
            <a:spLocks noChangeArrowheads="1"/>
          </p:cNvSpPr>
          <p:nvPr/>
        </p:nvSpPr>
        <p:spPr bwMode="auto">
          <a:xfrm>
            <a:off x="457200" y="3962400"/>
            <a:ext cx="2281238"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a:solidFill>
                  <a:schemeClr val="accent2"/>
                </a:solidFill>
                <a:effectLst>
                  <a:outerShdw blurRad="38100" dist="38100" dir="2700000" algn="tl">
                    <a:srgbClr val="000000"/>
                  </a:outerShdw>
                </a:effectLst>
              </a:rPr>
              <a:t>INVERSOR PWM</a:t>
            </a:r>
            <a:endParaRPr lang="es-ES" altLang="es-ES" sz="2000">
              <a:solidFill>
                <a:schemeClr val="accent2"/>
              </a:solidFill>
              <a:effectLst>
                <a:outerShdw blurRad="38100" dist="38100" dir="2700000" algn="tl">
                  <a:srgbClr val="000000"/>
                </a:outerShdw>
              </a:effectLst>
            </a:endParaRPr>
          </a:p>
        </p:txBody>
      </p:sp>
      <p:grpSp>
        <p:nvGrpSpPr>
          <p:cNvPr id="470027" name="Group 11"/>
          <p:cNvGrpSpPr>
            <a:grpSpLocks/>
          </p:cNvGrpSpPr>
          <p:nvPr/>
        </p:nvGrpSpPr>
        <p:grpSpPr bwMode="auto">
          <a:xfrm>
            <a:off x="838200" y="3962400"/>
            <a:ext cx="7637463" cy="2667000"/>
            <a:chOff x="528" y="2496"/>
            <a:chExt cx="4811" cy="1680"/>
          </a:xfrm>
        </p:grpSpPr>
        <p:sp>
          <p:nvSpPr>
            <p:cNvPr id="470022" name="AutoShape 6"/>
            <p:cNvSpPr>
              <a:spLocks noChangeArrowheads="1"/>
            </p:cNvSpPr>
            <p:nvPr/>
          </p:nvSpPr>
          <p:spPr bwMode="auto">
            <a:xfrm>
              <a:off x="2064" y="2504"/>
              <a:ext cx="288" cy="280"/>
            </a:xfrm>
            <a:prstGeom prst="downArrow">
              <a:avLst>
                <a:gd name="adj1" fmla="val 50000"/>
                <a:gd name="adj2" fmla="val 29764"/>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70023" name="AutoShape 7"/>
            <p:cNvSpPr>
              <a:spLocks noChangeArrowheads="1"/>
            </p:cNvSpPr>
            <p:nvPr/>
          </p:nvSpPr>
          <p:spPr bwMode="auto">
            <a:xfrm>
              <a:off x="2832" y="2496"/>
              <a:ext cx="288" cy="280"/>
            </a:xfrm>
            <a:prstGeom prst="downArrow">
              <a:avLst>
                <a:gd name="adj1" fmla="val 50000"/>
                <a:gd name="adj2" fmla="val 29764"/>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sp>
          <p:nvSpPr>
            <p:cNvPr id="470024" name="AutoShape 8"/>
            <p:cNvSpPr>
              <a:spLocks noChangeArrowheads="1"/>
            </p:cNvSpPr>
            <p:nvPr/>
          </p:nvSpPr>
          <p:spPr bwMode="auto">
            <a:xfrm>
              <a:off x="3648" y="2496"/>
              <a:ext cx="288" cy="280"/>
            </a:xfrm>
            <a:prstGeom prst="downArrow">
              <a:avLst>
                <a:gd name="adj1" fmla="val 50000"/>
                <a:gd name="adj2" fmla="val 29764"/>
              </a:avLst>
            </a:prstGeom>
            <a:solidFill>
              <a:schemeClr val="tx1"/>
            </a:solid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s-ES"/>
            </a:p>
          </p:txBody>
        </p:sp>
        <p:pic>
          <p:nvPicPr>
            <p:cNvPr id="4700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868"/>
              <a:ext cx="4811" cy="130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tx1"/>
                  </a:solidFill>
                  <a:miter lim="800000"/>
                  <a:headEnd/>
                  <a:tailEnd/>
                </a14:hiddenLine>
              </a:ext>
            </a:extLst>
          </p:spPr>
        </p:pic>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0027"/>
                                        </p:tgtEl>
                                        <p:attrNameLst>
                                          <p:attrName>style.visibility</p:attrName>
                                        </p:attrNameLst>
                                      </p:cBhvr>
                                      <p:to>
                                        <p:strVal val="visible"/>
                                      </p:to>
                                    </p:set>
                                    <p:animEffect transition="in" filter="dissolve">
                                      <p:cBhvr>
                                        <p:cTn id="7" dur="500"/>
                                        <p:tgtEl>
                                          <p:spTgt spid="470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28750"/>
            <a:ext cx="7637463" cy="20764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tx1"/>
                </a:solidFill>
                <a:miter lim="800000"/>
                <a:headEnd/>
                <a:tailEnd/>
              </a14:hiddenLine>
            </a:ext>
          </a:extLst>
        </p:spPr>
      </p:pic>
      <p:sp>
        <p:nvSpPr>
          <p:cNvPr id="486403" name="Rectangle 3"/>
          <p:cNvSpPr>
            <a:spLocks noChangeArrowheads="1"/>
          </p:cNvSpPr>
          <p:nvPr/>
        </p:nvSpPr>
        <p:spPr bwMode="auto">
          <a:xfrm>
            <a:off x="76200" y="1524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sz="4500">
                <a:latin typeface="Tahoma" pitchFamily="34" charset="0"/>
              </a:rPr>
              <a:t>Funcionamiento del inversor I</a:t>
            </a:r>
            <a:endParaRPr lang="es-ES_tradnl" altLang="es-ES" sz="4500" b="0">
              <a:latin typeface="Tahoma" pitchFamily="34" charset="0"/>
            </a:endParaRPr>
          </a:p>
        </p:txBody>
      </p:sp>
      <p:grpSp>
        <p:nvGrpSpPr>
          <p:cNvPr id="486415" name="Group 15"/>
          <p:cNvGrpSpPr>
            <a:grpSpLocks/>
          </p:cNvGrpSpPr>
          <p:nvPr/>
        </p:nvGrpSpPr>
        <p:grpSpPr bwMode="auto">
          <a:xfrm>
            <a:off x="395536" y="3124200"/>
            <a:ext cx="4191000" cy="3479800"/>
            <a:chOff x="288" y="1968"/>
            <a:chExt cx="2640" cy="2192"/>
          </a:xfrm>
        </p:grpSpPr>
        <p:sp>
          <p:nvSpPr>
            <p:cNvPr id="486406" name="AutoShape 6"/>
            <p:cNvSpPr>
              <a:spLocks noChangeArrowheads="1"/>
            </p:cNvSpPr>
            <p:nvPr/>
          </p:nvSpPr>
          <p:spPr bwMode="auto">
            <a:xfrm>
              <a:off x="2631" y="1968"/>
              <a:ext cx="288" cy="528"/>
            </a:xfrm>
            <a:prstGeom prst="downArrow">
              <a:avLst>
                <a:gd name="adj1" fmla="val 50000"/>
                <a:gd name="adj2" fmla="val 4583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864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544"/>
              <a:ext cx="2640" cy="16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86412" name="Text Box 12"/>
            <p:cNvSpPr txBox="1">
              <a:spLocks noChangeArrowheads="1"/>
            </p:cNvSpPr>
            <p:nvPr/>
          </p:nvSpPr>
          <p:spPr bwMode="auto">
            <a:xfrm>
              <a:off x="327" y="2516"/>
              <a:ext cx="2209"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Tensión del rectificador sin filtro</a:t>
              </a:r>
              <a:endParaRPr lang="es-ES" altLang="es-ES" sz="1600">
                <a:effectLst>
                  <a:outerShdw blurRad="38100" dist="38100" dir="2700000" algn="tl">
                    <a:srgbClr val="000000"/>
                  </a:outerShdw>
                </a:effectLst>
              </a:endParaRPr>
            </a:p>
          </p:txBody>
        </p:sp>
      </p:grpSp>
      <p:grpSp>
        <p:nvGrpSpPr>
          <p:cNvPr id="486416" name="Group 16"/>
          <p:cNvGrpSpPr>
            <a:grpSpLocks/>
          </p:cNvGrpSpPr>
          <p:nvPr/>
        </p:nvGrpSpPr>
        <p:grpSpPr bwMode="auto">
          <a:xfrm>
            <a:off x="4738936" y="3124200"/>
            <a:ext cx="4152900" cy="3276600"/>
            <a:chOff x="3024" y="1968"/>
            <a:chExt cx="2616" cy="2064"/>
          </a:xfrm>
        </p:grpSpPr>
        <p:sp>
          <p:nvSpPr>
            <p:cNvPr id="486407" name="AutoShape 7"/>
            <p:cNvSpPr>
              <a:spLocks noChangeArrowheads="1"/>
            </p:cNvSpPr>
            <p:nvPr/>
          </p:nvSpPr>
          <p:spPr bwMode="auto">
            <a:xfrm>
              <a:off x="3072" y="1968"/>
              <a:ext cx="288" cy="528"/>
            </a:xfrm>
            <a:prstGeom prst="downArrow">
              <a:avLst>
                <a:gd name="adj1" fmla="val 50000"/>
                <a:gd name="adj2" fmla="val 45833"/>
              </a:avLst>
            </a:prstGeom>
            <a:solidFill>
              <a:schemeClr val="tx1"/>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pic>
          <p:nvPicPr>
            <p:cNvPr id="4864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544"/>
              <a:ext cx="2616" cy="14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86413" name="Text Box 13"/>
            <p:cNvSpPr txBox="1">
              <a:spLocks noChangeArrowheads="1"/>
            </p:cNvSpPr>
            <p:nvPr/>
          </p:nvSpPr>
          <p:spPr bwMode="auto">
            <a:xfrm>
              <a:off x="3101" y="2496"/>
              <a:ext cx="2251" cy="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1600">
                  <a:effectLst>
                    <a:outerShdw blurRad="38100" dist="38100" dir="2700000" algn="tl">
                      <a:srgbClr val="000000"/>
                    </a:outerShdw>
                  </a:effectLst>
                </a:rPr>
                <a:t>Tensión del rectificador con filtro</a:t>
              </a:r>
              <a:endParaRPr lang="es-ES" altLang="es-ES" sz="1600">
                <a:effectLst>
                  <a:outerShdw blurRad="38100" dist="38100" dir="2700000" algn="tl">
                    <a:srgbClr val="000000"/>
                  </a:outerShdw>
                </a:effectLst>
              </a:endParaRPr>
            </a:p>
          </p:txBody>
        </p:sp>
        <p:sp>
          <p:nvSpPr>
            <p:cNvPr id="486414" name="Text Box 14"/>
            <p:cNvSpPr txBox="1">
              <a:spLocks noChangeArrowheads="1"/>
            </p:cNvSpPr>
            <p:nvPr/>
          </p:nvSpPr>
          <p:spPr bwMode="auto">
            <a:xfrm>
              <a:off x="3504" y="3216"/>
              <a:ext cx="1741" cy="523"/>
            </a:xfrm>
            <a:prstGeom prst="rect">
              <a:avLst/>
            </a:prstGeom>
            <a:solidFill>
              <a:srgbClr val="008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bg2"/>
                  </a:solidFill>
                  <a:miter lim="800000"/>
                  <a:headEnd/>
                  <a:tailEnd/>
                </a14:hiddenLine>
              </a:ext>
            </a:extLst>
          </p:spPr>
          <p:txBody>
            <a:bodyPr>
              <a:spAutoFit/>
            </a:bodyPr>
            <a:lstStyle/>
            <a:p>
              <a:pPr algn="ctr"/>
              <a:r>
                <a:rPr lang="es-ES_tradnl" altLang="es-ES" sz="1600" dirty="0">
                  <a:effectLst>
                    <a:outerShdw blurRad="38100" dist="38100" dir="2700000" algn="tl">
                      <a:srgbClr val="000000"/>
                    </a:outerShdw>
                  </a:effectLst>
                </a:rPr>
                <a:t>La tensión después del condensador </a:t>
              </a:r>
              <a:r>
                <a:rPr lang="es-ES_tradnl" altLang="es-ES" sz="1600" dirty="0" smtClean="0">
                  <a:effectLst>
                    <a:outerShdw blurRad="38100" dist="38100" dir="2700000" algn="tl">
                      <a:srgbClr val="000000"/>
                    </a:outerShdw>
                  </a:effectLst>
                </a:rPr>
                <a:t>es prácticamente </a:t>
              </a:r>
              <a:r>
                <a:rPr lang="es-ES_tradnl" altLang="es-ES" sz="1600" dirty="0">
                  <a:effectLst>
                    <a:outerShdw blurRad="38100" dist="38100" dir="2700000" algn="tl">
                      <a:srgbClr val="000000"/>
                    </a:outerShdw>
                  </a:effectLst>
                </a:rPr>
                <a:t>continua</a:t>
              </a:r>
              <a:endParaRPr lang="es-ES" altLang="es-ES" sz="1600" dirty="0">
                <a:effectLst>
                  <a:outerShdw blurRad="38100" dist="38100" dir="2700000" algn="tl">
                    <a:srgbClr val="000000"/>
                  </a:outerShdw>
                </a:effectLst>
              </a:endParaRP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6415"/>
                                        </p:tgtEl>
                                        <p:attrNameLst>
                                          <p:attrName>style.visibility</p:attrName>
                                        </p:attrNameLst>
                                      </p:cBhvr>
                                      <p:to>
                                        <p:strVal val="visible"/>
                                      </p:to>
                                    </p:set>
                                    <p:animEffect transition="in" filter="dissolve">
                                      <p:cBhvr>
                                        <p:cTn id="7" dur="500"/>
                                        <p:tgtEl>
                                          <p:spTgt spid="486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86416"/>
                                        </p:tgtEl>
                                        <p:attrNameLst>
                                          <p:attrName>style.visibility</p:attrName>
                                        </p:attrNameLst>
                                      </p:cBhvr>
                                      <p:to>
                                        <p:strVal val="visible"/>
                                      </p:to>
                                    </p:set>
                                    <p:animEffect transition="in" filter="dissolve">
                                      <p:cBhvr>
                                        <p:cTn id="12" dur="500"/>
                                        <p:tgtEl>
                                          <p:spTgt spid="486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35" name="Rectangle 11"/>
          <p:cNvSpPr>
            <a:spLocks noChangeArrowheads="1"/>
          </p:cNvSpPr>
          <p:nvPr/>
        </p:nvSpPr>
        <p:spPr bwMode="auto">
          <a:xfrm>
            <a:off x="76200" y="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effectLst>
                  <a:outerShdw blurRad="38100" dist="38100" dir="2700000" algn="tl">
                    <a:srgbClr val="000000"/>
                  </a:outerShdw>
                </a:effectLst>
                <a:latin typeface="Arial" charset="0"/>
              </a:defRPr>
            </a:lvl1pPr>
            <a:lvl2pPr algn="ctr">
              <a:spcBef>
                <a:spcPct val="0"/>
              </a:spcBef>
              <a:defRPr sz="4400">
                <a:solidFill>
                  <a:schemeClr val="tx2"/>
                </a:solidFill>
                <a:effectLst>
                  <a:outerShdw blurRad="38100" dist="38100" dir="2700000" algn="tl">
                    <a:srgbClr val="000000"/>
                  </a:outerShdw>
                </a:effectLst>
                <a:latin typeface="Arial" charset="0"/>
              </a:defRPr>
            </a:lvl2pPr>
            <a:lvl3pPr algn="ctr">
              <a:spcBef>
                <a:spcPct val="0"/>
              </a:spcBef>
              <a:defRPr sz="4400">
                <a:solidFill>
                  <a:schemeClr val="tx2"/>
                </a:solidFill>
                <a:effectLst>
                  <a:outerShdw blurRad="38100" dist="38100" dir="2700000" algn="tl">
                    <a:srgbClr val="000000"/>
                  </a:outerShdw>
                </a:effectLst>
                <a:latin typeface="Arial" charset="0"/>
              </a:defRPr>
            </a:lvl3pPr>
            <a:lvl4pPr algn="ctr">
              <a:spcBef>
                <a:spcPct val="0"/>
              </a:spcBef>
              <a:defRPr sz="4400">
                <a:solidFill>
                  <a:schemeClr val="tx2"/>
                </a:solidFill>
                <a:effectLst>
                  <a:outerShdw blurRad="38100" dist="38100" dir="2700000" algn="tl">
                    <a:srgbClr val="000000"/>
                  </a:outerShdw>
                </a:effectLst>
                <a:latin typeface="Arial" charset="0"/>
              </a:defRPr>
            </a:lvl4pPr>
            <a:lvl5pPr algn="ctr">
              <a:spcBef>
                <a:spcPct val="0"/>
              </a:spcBef>
              <a:defRPr sz="4400">
                <a:solidFill>
                  <a:schemeClr val="tx2"/>
                </a:solidFill>
                <a:effectLst>
                  <a:outerShdw blurRad="38100" dist="38100" dir="2700000" algn="tl">
                    <a:srgbClr val="000000"/>
                  </a:outerShdw>
                </a:effectLst>
                <a:latin typeface="Arial"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_tradnl" altLang="es-ES">
                <a:latin typeface="Tahoma" pitchFamily="34" charset="0"/>
              </a:rPr>
              <a:t>Funcionamiento del inversor II</a:t>
            </a:r>
            <a:endParaRPr lang="es-ES_tradnl" altLang="es-ES" b="0">
              <a:latin typeface="Tahoma" pitchFamily="34" charset="0"/>
            </a:endParaRPr>
          </a:p>
        </p:txBody>
      </p:sp>
      <p:sp>
        <p:nvSpPr>
          <p:cNvPr id="487437" name="Text Box 13"/>
          <p:cNvSpPr txBox="1">
            <a:spLocks noChangeArrowheads="1"/>
          </p:cNvSpPr>
          <p:nvPr/>
        </p:nvSpPr>
        <p:spPr bwMode="auto">
          <a:xfrm>
            <a:off x="467544" y="3774777"/>
            <a:ext cx="8305800" cy="946150"/>
          </a:xfrm>
          <a:prstGeom prst="rect">
            <a:avLst/>
          </a:prstGeom>
          <a:gradFill rotWithShape="0">
            <a:gsLst>
              <a:gs pos="0">
                <a:srgbClr val="808080">
                  <a:gamma/>
                  <a:shade val="46275"/>
                  <a:invGamma/>
                </a:srgbClr>
              </a:gs>
              <a:gs pos="100000">
                <a:srgbClr val="80808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80808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El disparo de los IGBT’s se realiza utilizando una técnica conocida como </a:t>
            </a:r>
            <a:r>
              <a:rPr lang="es-ES_tradnl" altLang="es-ES" sz="2000">
                <a:effectLst>
                  <a:outerShdw blurRad="38100" dist="38100" dir="2700000" algn="tl">
                    <a:srgbClr val="000000"/>
                  </a:outerShdw>
                </a:effectLst>
              </a:rPr>
              <a:t>PWM</a:t>
            </a:r>
            <a:r>
              <a:rPr lang="es-ES_tradnl" altLang="es-ES" sz="1800">
                <a:effectLst>
                  <a:outerShdw blurRad="38100" dist="38100" dir="2700000" algn="tl">
                    <a:srgbClr val="000000"/>
                  </a:outerShdw>
                </a:effectLst>
              </a:rPr>
              <a:t> (</a:t>
            </a:r>
            <a:r>
              <a:rPr lang="es-ES_tradnl" altLang="es-ES" sz="1800" i="1">
                <a:effectLst>
                  <a:outerShdw blurRad="38100" dist="38100" dir="2700000" algn="tl">
                    <a:srgbClr val="000000"/>
                  </a:outerShdw>
                </a:effectLst>
              </a:rPr>
              <a:t>Pulse width modulation) </a:t>
            </a:r>
            <a:r>
              <a:rPr lang="es-ES_tradnl" altLang="es-ES" sz="1800">
                <a:effectLst>
                  <a:outerShdw blurRad="38100" dist="38100" dir="2700000" algn="tl">
                    <a:srgbClr val="000000"/>
                  </a:outerShdw>
                </a:effectLst>
              </a:rPr>
              <a:t> que consiste en comparar una señal (portadora) triangular con  una señal (moduladora) senoidal</a:t>
            </a:r>
            <a:endParaRPr lang="es-ES" altLang="es-ES" sz="1800">
              <a:effectLst>
                <a:outerShdw blurRad="38100" dist="38100" dir="2700000" algn="tl">
                  <a:srgbClr val="000000"/>
                </a:outerShdw>
              </a:effectLst>
            </a:endParaRPr>
          </a:p>
        </p:txBody>
      </p:sp>
      <p:sp>
        <p:nvSpPr>
          <p:cNvPr id="487438" name="Text Box 14"/>
          <p:cNvSpPr txBox="1">
            <a:spLocks noChangeArrowheads="1"/>
          </p:cNvSpPr>
          <p:nvPr/>
        </p:nvSpPr>
        <p:spPr bwMode="auto">
          <a:xfrm>
            <a:off x="772344" y="4843164"/>
            <a:ext cx="7696200" cy="641350"/>
          </a:xfrm>
          <a:prstGeom prst="rect">
            <a:avLst/>
          </a:prstGeom>
          <a:gradFill rotWithShape="0">
            <a:gsLst>
              <a:gs pos="0">
                <a:srgbClr val="808080">
                  <a:gamma/>
                  <a:shade val="46275"/>
                  <a:invGamma/>
                </a:srgbClr>
              </a:gs>
              <a:gs pos="100000">
                <a:srgbClr val="80808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80808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De esta comparación se obtiene una señal similar a la senoidal pero escalonada para cada una de las fases del inversor</a:t>
            </a:r>
            <a:endParaRPr lang="es-ES" altLang="es-ES" sz="1800">
              <a:effectLst>
                <a:outerShdw blurRad="38100" dist="38100" dir="2700000" algn="tl">
                  <a:srgbClr val="000000"/>
                </a:outerShdw>
              </a:effectLst>
            </a:endParaRPr>
          </a:p>
        </p:txBody>
      </p:sp>
      <p:sp>
        <p:nvSpPr>
          <p:cNvPr id="487439" name="Text Box 15"/>
          <p:cNvSpPr txBox="1">
            <a:spLocks noChangeArrowheads="1"/>
          </p:cNvSpPr>
          <p:nvPr/>
        </p:nvSpPr>
        <p:spPr bwMode="auto">
          <a:xfrm>
            <a:off x="772344" y="5681364"/>
            <a:ext cx="7696200" cy="915988"/>
          </a:xfrm>
          <a:prstGeom prst="rect">
            <a:avLst/>
          </a:prstGeom>
          <a:gradFill rotWithShape="0">
            <a:gsLst>
              <a:gs pos="0">
                <a:srgbClr val="CC0099">
                  <a:gamma/>
                  <a:shade val="46275"/>
                  <a:invGamma/>
                </a:srgbClr>
              </a:gs>
              <a:gs pos="100000">
                <a:srgbClr val="CC0099"/>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CC00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a:effectLst>
                  <a:outerShdw blurRad="38100" dist="38100" dir="2700000" algn="tl">
                    <a:srgbClr val="000000"/>
                  </a:outerShdw>
                </a:effectLst>
              </a:rPr>
              <a:t>Variando la amplitud y frecuencia de moduladora y portadora es posible obtener señales de distinta frecuencia y tensión a la salida del inversor</a:t>
            </a:r>
            <a:endParaRPr lang="es-ES" altLang="es-ES" sz="1800">
              <a:effectLst>
                <a:outerShdw blurRad="38100" dist="38100" dir="2700000" algn="tl">
                  <a:srgbClr val="000000"/>
                </a:outerShdw>
              </a:effectLst>
            </a:endParaRPr>
          </a:p>
        </p:txBody>
      </p:sp>
      <p:grpSp>
        <p:nvGrpSpPr>
          <p:cNvPr id="487442" name="Group 18"/>
          <p:cNvGrpSpPr>
            <a:grpSpLocks/>
          </p:cNvGrpSpPr>
          <p:nvPr/>
        </p:nvGrpSpPr>
        <p:grpSpPr bwMode="auto">
          <a:xfrm>
            <a:off x="304800" y="1143000"/>
            <a:ext cx="8610600" cy="2420938"/>
            <a:chOff x="192" y="720"/>
            <a:chExt cx="5424" cy="1525"/>
          </a:xfrm>
        </p:grpSpPr>
        <p:pic>
          <p:nvPicPr>
            <p:cNvPr id="4874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2994" cy="14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487436" name="Text Box 12"/>
            <p:cNvSpPr txBox="1">
              <a:spLocks noChangeArrowheads="1"/>
            </p:cNvSpPr>
            <p:nvPr/>
          </p:nvSpPr>
          <p:spPr bwMode="auto">
            <a:xfrm>
              <a:off x="3312" y="1314"/>
              <a:ext cx="2304" cy="931"/>
            </a:xfrm>
            <a:prstGeom prst="rect">
              <a:avLst/>
            </a:prstGeom>
            <a:gradFill rotWithShape="0">
              <a:gsLst>
                <a:gs pos="0">
                  <a:srgbClr val="008000">
                    <a:gamma/>
                    <a:shade val="46275"/>
                    <a:invGamma/>
                  </a:srgbClr>
                </a:gs>
                <a:gs pos="100000">
                  <a:srgbClr val="008000"/>
                </a:gs>
              </a:gsLst>
              <a:lin ang="2700000" scaled="1"/>
            </a:gradFill>
            <a:ln>
              <a:noFill/>
            </a:ln>
            <a:effectLst/>
            <a:scene3d>
              <a:camera prst="legacyObliqueTopRight"/>
              <a:lightRig rig="legacyFlat3" dir="b"/>
            </a:scene3d>
            <a:sp3d extrusionH="49200" prstMaterial="legacyMatte">
              <a:bevelT w="13500" h="13500" prst="angle"/>
              <a:bevelB w="13500" h="13500" prst="angle"/>
              <a:extrusionClr>
                <a:srgbClr val="0080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r>
                <a:rPr lang="es-ES_tradnl" altLang="es-ES" sz="1800" dirty="0">
                  <a:effectLst>
                    <a:outerShdw blurRad="38100" dist="38100" dir="2700000" algn="tl">
                      <a:srgbClr val="000000"/>
                    </a:outerShdw>
                  </a:effectLst>
                </a:rPr>
                <a:t>El inversor haciendo conmutar los </a:t>
              </a:r>
              <a:r>
                <a:rPr lang="es-ES_tradnl" altLang="es-ES" sz="1800" dirty="0" err="1">
                  <a:effectLst>
                    <a:outerShdw blurRad="38100" dist="38100" dir="2700000" algn="tl">
                      <a:srgbClr val="000000"/>
                    </a:outerShdw>
                  </a:effectLst>
                </a:rPr>
                <a:t>IGBT’s</a:t>
              </a:r>
              <a:r>
                <a:rPr lang="es-ES_tradnl" altLang="es-ES" sz="1800" dirty="0">
                  <a:effectLst>
                    <a:outerShdw blurRad="38100" dist="38100" dir="2700000" algn="tl">
                      <a:srgbClr val="000000"/>
                    </a:outerShdw>
                  </a:effectLst>
                </a:rPr>
                <a:t> </a:t>
              </a:r>
              <a:r>
                <a:rPr lang="es-ES_tradnl" altLang="es-ES" sz="1800" dirty="0" err="1" smtClean="0">
                  <a:effectLst>
                    <a:outerShdw blurRad="38100" dist="38100" dir="2700000" algn="tl">
                      <a:srgbClr val="000000"/>
                    </a:outerShdw>
                  </a:effectLst>
                </a:rPr>
                <a:t>se</a:t>
              </a:r>
              <a:r>
                <a:rPr lang="es-ES_tradnl" altLang="es-ES" sz="1800" i="1" dirty="0" err="1" smtClean="0">
                  <a:effectLst>
                    <a:outerShdw blurRad="38100" dist="38100" dir="2700000" algn="tl">
                      <a:srgbClr val="000000"/>
                    </a:outerShdw>
                  </a:effectLst>
                </a:rPr>
                <a:t>“trocea</a:t>
              </a:r>
              <a:r>
                <a:rPr lang="es-ES_tradnl" altLang="es-ES" sz="1800" i="1" dirty="0">
                  <a:effectLst>
                    <a:outerShdw blurRad="38100" dist="38100" dir="2700000" algn="tl">
                      <a:srgbClr val="000000"/>
                    </a:outerShdw>
                  </a:effectLst>
                </a:rPr>
                <a:t>” </a:t>
              </a:r>
              <a:r>
                <a:rPr lang="es-ES_tradnl" altLang="es-ES" sz="1800" dirty="0">
                  <a:effectLst>
                    <a:outerShdw blurRad="38100" dist="38100" dir="2700000" algn="tl">
                      <a:srgbClr val="000000"/>
                    </a:outerShdw>
                  </a:effectLst>
                </a:rPr>
                <a:t> la tensión continua con la que es alimentado</a:t>
              </a:r>
              <a:endParaRPr lang="es-ES" altLang="es-ES" sz="1800" dirty="0">
                <a:effectLst>
                  <a:outerShdw blurRad="38100" dist="38100" dir="2700000" algn="tl">
                    <a:srgbClr val="000000"/>
                  </a:outerShdw>
                </a:effectLst>
              </a:endParaRPr>
            </a:p>
          </p:txBody>
        </p:sp>
        <p:sp>
          <p:nvSpPr>
            <p:cNvPr id="487440" name="AutoShape 16"/>
            <p:cNvSpPr>
              <a:spLocks noChangeArrowheads="1"/>
            </p:cNvSpPr>
            <p:nvPr/>
          </p:nvSpPr>
          <p:spPr bwMode="auto">
            <a:xfrm rot="10800000" flipH="1">
              <a:off x="3120" y="816"/>
              <a:ext cx="480" cy="43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2"/>
            </a:solid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s-ES"/>
            </a:p>
          </p:txBody>
        </p:sp>
        <p:sp>
          <p:nvSpPr>
            <p:cNvPr id="487441" name="Rectangle 17"/>
            <p:cNvSpPr>
              <a:spLocks noChangeArrowheads="1"/>
            </p:cNvSpPr>
            <p:nvPr/>
          </p:nvSpPr>
          <p:spPr bwMode="auto">
            <a:xfrm>
              <a:off x="2352" y="720"/>
              <a:ext cx="720" cy="688"/>
            </a:xfrm>
            <a:prstGeom prst="rect">
              <a:avLst/>
            </a:prstGeom>
            <a:noFill/>
            <a:ln w="15875">
              <a:solidFill>
                <a:schemeClr val="accent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spAutoFit/>
            </a:bodyPr>
            <a:lstStyle/>
            <a:p>
              <a:endParaRPr lang="es-ES"/>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7437"/>
                                        </p:tgtEl>
                                        <p:attrNameLst>
                                          <p:attrName>style.visibility</p:attrName>
                                        </p:attrNameLst>
                                      </p:cBhvr>
                                      <p:to>
                                        <p:strVal val="visible"/>
                                      </p:to>
                                    </p:set>
                                    <p:anim calcmode="lin" valueType="num">
                                      <p:cBhvr>
                                        <p:cTn id="7" dur="500" fill="hold"/>
                                        <p:tgtEl>
                                          <p:spTgt spid="487437"/>
                                        </p:tgtEl>
                                        <p:attrNameLst>
                                          <p:attrName>ppt_w</p:attrName>
                                        </p:attrNameLst>
                                      </p:cBhvr>
                                      <p:tavLst>
                                        <p:tav tm="0">
                                          <p:val>
                                            <p:fltVal val="0"/>
                                          </p:val>
                                        </p:tav>
                                        <p:tav tm="100000">
                                          <p:val>
                                            <p:strVal val="#ppt_w"/>
                                          </p:val>
                                        </p:tav>
                                      </p:tavLst>
                                    </p:anim>
                                    <p:anim calcmode="lin" valueType="num">
                                      <p:cBhvr>
                                        <p:cTn id="8" dur="500" fill="hold"/>
                                        <p:tgtEl>
                                          <p:spTgt spid="487437"/>
                                        </p:tgtEl>
                                        <p:attrNameLst>
                                          <p:attrName>ppt_h</p:attrName>
                                        </p:attrNameLst>
                                      </p:cBhvr>
                                      <p:tavLst>
                                        <p:tav tm="0">
                                          <p:val>
                                            <p:fltVal val="0"/>
                                          </p:val>
                                        </p:tav>
                                        <p:tav tm="100000">
                                          <p:val>
                                            <p:strVal val="#ppt_h"/>
                                          </p:val>
                                        </p:tav>
                                      </p:tavLst>
                                    </p:anim>
                                    <p:anim calcmode="lin" valueType="num">
                                      <p:cBhvr>
                                        <p:cTn id="9" dur="500" fill="hold"/>
                                        <p:tgtEl>
                                          <p:spTgt spid="487437"/>
                                        </p:tgtEl>
                                        <p:attrNameLst>
                                          <p:attrName>ppt_x</p:attrName>
                                        </p:attrNameLst>
                                      </p:cBhvr>
                                      <p:tavLst>
                                        <p:tav tm="0">
                                          <p:val>
                                            <p:fltVal val="0.5"/>
                                          </p:val>
                                        </p:tav>
                                        <p:tav tm="100000">
                                          <p:val>
                                            <p:strVal val="#ppt_x"/>
                                          </p:val>
                                        </p:tav>
                                      </p:tavLst>
                                    </p:anim>
                                    <p:anim calcmode="lin" valueType="num">
                                      <p:cBhvr>
                                        <p:cTn id="10" dur="500" fill="hold"/>
                                        <p:tgtEl>
                                          <p:spTgt spid="48743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87438"/>
                                        </p:tgtEl>
                                        <p:attrNameLst>
                                          <p:attrName>style.visibility</p:attrName>
                                        </p:attrNameLst>
                                      </p:cBhvr>
                                      <p:to>
                                        <p:strVal val="visible"/>
                                      </p:to>
                                    </p:set>
                                    <p:anim calcmode="lin" valueType="num">
                                      <p:cBhvr>
                                        <p:cTn id="15" dur="500" fill="hold"/>
                                        <p:tgtEl>
                                          <p:spTgt spid="487438"/>
                                        </p:tgtEl>
                                        <p:attrNameLst>
                                          <p:attrName>ppt_w</p:attrName>
                                        </p:attrNameLst>
                                      </p:cBhvr>
                                      <p:tavLst>
                                        <p:tav tm="0">
                                          <p:val>
                                            <p:fltVal val="0"/>
                                          </p:val>
                                        </p:tav>
                                        <p:tav tm="100000">
                                          <p:val>
                                            <p:strVal val="#ppt_w"/>
                                          </p:val>
                                        </p:tav>
                                      </p:tavLst>
                                    </p:anim>
                                    <p:anim calcmode="lin" valueType="num">
                                      <p:cBhvr>
                                        <p:cTn id="16" dur="500" fill="hold"/>
                                        <p:tgtEl>
                                          <p:spTgt spid="487438"/>
                                        </p:tgtEl>
                                        <p:attrNameLst>
                                          <p:attrName>ppt_h</p:attrName>
                                        </p:attrNameLst>
                                      </p:cBhvr>
                                      <p:tavLst>
                                        <p:tav tm="0">
                                          <p:val>
                                            <p:fltVal val="0"/>
                                          </p:val>
                                        </p:tav>
                                        <p:tav tm="100000">
                                          <p:val>
                                            <p:strVal val="#ppt_h"/>
                                          </p:val>
                                        </p:tav>
                                      </p:tavLst>
                                    </p:anim>
                                    <p:anim calcmode="lin" valueType="num">
                                      <p:cBhvr>
                                        <p:cTn id="17" dur="500" fill="hold"/>
                                        <p:tgtEl>
                                          <p:spTgt spid="487438"/>
                                        </p:tgtEl>
                                        <p:attrNameLst>
                                          <p:attrName>ppt_x</p:attrName>
                                        </p:attrNameLst>
                                      </p:cBhvr>
                                      <p:tavLst>
                                        <p:tav tm="0">
                                          <p:val>
                                            <p:fltVal val="0.5"/>
                                          </p:val>
                                        </p:tav>
                                        <p:tav tm="100000">
                                          <p:val>
                                            <p:strVal val="#ppt_x"/>
                                          </p:val>
                                        </p:tav>
                                      </p:tavLst>
                                    </p:anim>
                                    <p:anim calcmode="lin" valueType="num">
                                      <p:cBhvr>
                                        <p:cTn id="18" dur="500" fill="hold"/>
                                        <p:tgtEl>
                                          <p:spTgt spid="48743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87439"/>
                                        </p:tgtEl>
                                        <p:attrNameLst>
                                          <p:attrName>style.visibility</p:attrName>
                                        </p:attrNameLst>
                                      </p:cBhvr>
                                      <p:to>
                                        <p:strVal val="visible"/>
                                      </p:to>
                                    </p:set>
                                    <p:anim calcmode="lin" valueType="num">
                                      <p:cBhvr>
                                        <p:cTn id="23" dur="500" fill="hold"/>
                                        <p:tgtEl>
                                          <p:spTgt spid="487439"/>
                                        </p:tgtEl>
                                        <p:attrNameLst>
                                          <p:attrName>ppt_w</p:attrName>
                                        </p:attrNameLst>
                                      </p:cBhvr>
                                      <p:tavLst>
                                        <p:tav tm="0">
                                          <p:val>
                                            <p:fltVal val="0"/>
                                          </p:val>
                                        </p:tav>
                                        <p:tav tm="100000">
                                          <p:val>
                                            <p:strVal val="#ppt_w"/>
                                          </p:val>
                                        </p:tav>
                                      </p:tavLst>
                                    </p:anim>
                                    <p:anim calcmode="lin" valueType="num">
                                      <p:cBhvr>
                                        <p:cTn id="24" dur="500" fill="hold"/>
                                        <p:tgtEl>
                                          <p:spTgt spid="487439"/>
                                        </p:tgtEl>
                                        <p:attrNameLst>
                                          <p:attrName>ppt_h</p:attrName>
                                        </p:attrNameLst>
                                      </p:cBhvr>
                                      <p:tavLst>
                                        <p:tav tm="0">
                                          <p:val>
                                            <p:fltVal val="0"/>
                                          </p:val>
                                        </p:tav>
                                        <p:tav tm="100000">
                                          <p:val>
                                            <p:strVal val="#ppt_h"/>
                                          </p:val>
                                        </p:tav>
                                      </p:tavLst>
                                    </p:anim>
                                    <p:anim calcmode="lin" valueType="num">
                                      <p:cBhvr>
                                        <p:cTn id="25" dur="500" fill="hold"/>
                                        <p:tgtEl>
                                          <p:spTgt spid="487439"/>
                                        </p:tgtEl>
                                        <p:attrNameLst>
                                          <p:attrName>ppt_x</p:attrName>
                                        </p:attrNameLst>
                                      </p:cBhvr>
                                      <p:tavLst>
                                        <p:tav tm="0">
                                          <p:val>
                                            <p:fltVal val="0.5"/>
                                          </p:val>
                                        </p:tav>
                                        <p:tav tm="100000">
                                          <p:val>
                                            <p:strVal val="#ppt_x"/>
                                          </p:val>
                                        </p:tav>
                                      </p:tavLst>
                                    </p:anim>
                                    <p:anim calcmode="lin" valueType="num">
                                      <p:cBhvr>
                                        <p:cTn id="26" dur="500" fill="hold"/>
                                        <p:tgtEl>
                                          <p:spTgt spid="4874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7" grpId="0" animBg="1" autoUpdateAnimBg="0"/>
      <p:bldP spid="487438" grpId="0" animBg="1" autoUpdateAnimBg="0"/>
      <p:bldP spid="487439" grpId="0" animBg="1" autoUpdateAnimBg="0"/>
    </p:bldLst>
  </p:timing>
</p:sld>
</file>

<file path=ppt/theme/theme1.xml><?xml version="1.0" encoding="utf-8"?>
<a:theme xmlns:a="http://schemas.openxmlformats.org/drawingml/2006/main" name="Subiendo">
  <a:themeElements>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Subiendo">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solidFill>
            <a:schemeClr val="bg2"/>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ts val="600"/>
          </a:spcBef>
          <a:spcAft>
            <a:spcPct val="0"/>
          </a:spcAft>
          <a:buClrTx/>
          <a:buSzTx/>
          <a:buFontTx/>
          <a:buNone/>
          <a:tabLst/>
          <a:defRPr kumimoji="0" lang="es-ES_tradnl" altLang="es-ES" sz="14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rgbClr val="993366"/>
        </a:solidFill>
        <a:ln w="9525" cap="flat" cmpd="sng" algn="ctr">
          <a:solidFill>
            <a:schemeClr val="bg2"/>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ts val="600"/>
          </a:spcBef>
          <a:spcAft>
            <a:spcPct val="0"/>
          </a:spcAft>
          <a:buClrTx/>
          <a:buSzTx/>
          <a:buFontTx/>
          <a:buNone/>
          <a:tabLst/>
          <a:defRPr kumimoji="0" lang="es-ES_tradnl" altLang="es-ES" sz="1400" b="1"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Subiendo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Subiendo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Subiendo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Subiendo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ppt/theme/themeOverride2.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ppt/theme/themeOverride3.xml><?xml version="1.0" encoding="utf-8"?>
<a:themeOverride xmlns:a="http://schemas.openxmlformats.org/drawingml/2006/main">
  <a:clrScheme name="Subiendo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themeOverride>
</file>

<file path=docProps/app.xml><?xml version="1.0" encoding="utf-8"?>
<Properties xmlns="http://schemas.openxmlformats.org/officeDocument/2006/extended-properties" xmlns:vt="http://schemas.openxmlformats.org/officeDocument/2006/docPropsVTypes">
  <Template>C:\Archivos de programa\Microsoft Office\Plantillas\Diseños de presentaciones\CORBATA.POT</Template>
  <TotalTime>27457</TotalTime>
  <Pages>45</Pages>
  <Words>15284</Words>
  <Application>Microsoft Office PowerPoint</Application>
  <PresentationFormat>Presentación en pantalla (4:3)</PresentationFormat>
  <Paragraphs>1253</Paragraphs>
  <Slides>103</Slides>
  <Notes>84</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6</vt:i4>
      </vt:variant>
      <vt:variant>
        <vt:lpstr>Títulos de diapositiva</vt:lpstr>
      </vt:variant>
      <vt:variant>
        <vt:i4>103</vt:i4>
      </vt:variant>
    </vt:vector>
  </HeadingPairs>
  <TitlesOfParts>
    <vt:vector size="117" baseType="lpstr">
      <vt:lpstr>Arial</vt:lpstr>
      <vt:lpstr>Arial Black</vt:lpstr>
      <vt:lpstr>Monotype Sorts</vt:lpstr>
      <vt:lpstr>Symbol</vt:lpstr>
      <vt:lpstr>Tahoma</vt:lpstr>
      <vt:lpstr>Times New Roman</vt:lpstr>
      <vt:lpstr>Wingdings</vt:lpstr>
      <vt:lpstr>Subiendo</vt:lpstr>
      <vt:lpstr>Picture</vt:lpstr>
      <vt:lpstr>Document</vt:lpstr>
      <vt:lpstr>Película de vídeo</vt:lpstr>
      <vt:lpstr>Microsoft Editor de ecuaciones 3.0</vt:lpstr>
      <vt:lpstr>Ecuación</vt:lpstr>
      <vt:lpstr>Imagen</vt:lpstr>
      <vt:lpstr>Presentación de PowerPoint</vt:lpstr>
      <vt:lpstr>Presentación de PowerPoint</vt:lpstr>
      <vt:lpstr>Presentación de PowerPoint</vt:lpstr>
      <vt:lpstr>Presentación de PowerPoint</vt:lpstr>
      <vt:lpstr>Presentación de PowerPoint</vt:lpstr>
      <vt:lpstr>7.3. Aspectos constructivos: estator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subject>ficha11</dc:subject>
  <dc:creator>Universidad de Oviedo</dc:creator>
  <cp:lastModifiedBy>MANES FERNANDEZ CABANAS</cp:lastModifiedBy>
  <cp:revision>1193</cp:revision>
  <cp:lastPrinted>1601-01-01T00:00:00Z</cp:lastPrinted>
  <dcterms:created xsi:type="dcterms:W3CDTF">1999-05-19T16:58:02Z</dcterms:created>
  <dcterms:modified xsi:type="dcterms:W3CDTF">2014-07-14T10:13:14Z</dcterms:modified>
</cp:coreProperties>
</file>