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notesSlides/notesSlide2.xml" ContentType="application/vnd.openxmlformats-officedocument.presentationml.notesSlide+xml"/>
  <Override PartName="/ppt/theme/themeOverride5.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
  </p:notesMasterIdLst>
  <p:handoutMasterIdLst>
    <p:handoutMasterId r:id="rId8"/>
  </p:handoutMasterIdLst>
  <p:sldIdLst>
    <p:sldId id="559" r:id="rId2"/>
    <p:sldId id="561" r:id="rId3"/>
    <p:sldId id="562" r:id="rId4"/>
    <p:sldId id="563" r:id="rId5"/>
    <p:sldId id="564" r:id="rId6"/>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99"/>
    <a:srgbClr val="33CCCC"/>
    <a:srgbClr val="CC3300"/>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844" autoAdjust="0"/>
  </p:normalViewPr>
  <p:slideViewPr>
    <p:cSldViewPr>
      <p:cViewPr>
        <p:scale>
          <a:sx n="75" d="100"/>
          <a:sy n="75" d="100"/>
        </p:scale>
        <p:origin x="2163" y="304"/>
      </p:cViewPr>
      <p:guideLst>
        <p:guide orient="horz" pos="2208"/>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87712C74-C573-4C56-8110-C21B5F494881}" type="slidenum">
              <a:rPr lang="es-ES_tradnl" altLang="es-ES"/>
              <a:pPr/>
              <a:t>‹Nº›</a:t>
            </a:fld>
            <a:endParaRPr lang="es-ES_tradnl" altLang="es-ES"/>
          </a:p>
        </p:txBody>
      </p:sp>
    </p:spTree>
    <p:extLst>
      <p:ext uri="{BB962C8B-B14F-4D97-AF65-F5344CB8AC3E}">
        <p14:creationId xmlns:p14="http://schemas.microsoft.com/office/powerpoint/2010/main" val="987764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BD306ACE-E58D-4E7F-ACE3-EC96EDBDD521}"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0726276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energía</a:t>
            </a:r>
            <a:r>
              <a:rPr lang="es-ES" baseline="0" dirty="0" smtClean="0"/>
              <a:t> eléctrica se obtiene siempre mediante transformaciones de otros tipos de energía. En lo que respecta a las máquinas eléctricas la forma de obtener energía eléctrica tiene lugar mediante máquinas rotativas. En la diapositiva se expone un generador eléctrico elemental. En él la energía mecánica empleada en hacer girar una espira en cortocircuito en el seno de un campo magnético creado por dos imanes permanentes induce en ella una fuerza electromotriz que, en este caso, se “extrae” fuera de la máquina mediante dos escobillas y anillos </a:t>
            </a:r>
            <a:r>
              <a:rPr lang="es-ES" baseline="0" dirty="0" err="1" smtClean="0"/>
              <a:t>rozantes</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BD306ACE-E58D-4E7F-ACE3-EC96EDBDD521}" type="slidenum">
              <a:rPr lang="es-ES_tradnl" altLang="es-ES" smtClean="0"/>
              <a:pPr/>
              <a:t>2</a:t>
            </a:fld>
            <a:endParaRPr lang="es-ES_tradnl" altLang="es-ES"/>
          </a:p>
        </p:txBody>
      </p:sp>
    </p:spTree>
    <p:extLst>
      <p:ext uri="{BB962C8B-B14F-4D97-AF65-F5344CB8AC3E}">
        <p14:creationId xmlns:p14="http://schemas.microsoft.com/office/powerpoint/2010/main" val="1002065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proceso</a:t>
            </a:r>
            <a:r>
              <a:rPr lang="es-ES" baseline="0" dirty="0" smtClean="0"/>
              <a:t> anteriormente es reversible y así se conoce desde la invención de los primeros motores y generadores eléctricos. Es decir: todas los generadores eléctricos si se les suministra energía eléctrica la convierten en energía mecánica actuando como un motor y viceversa.</a:t>
            </a:r>
            <a:endParaRPr lang="es-ES" dirty="0"/>
          </a:p>
        </p:txBody>
      </p:sp>
      <p:sp>
        <p:nvSpPr>
          <p:cNvPr id="4" name="Marcador de número de diapositiva 3"/>
          <p:cNvSpPr>
            <a:spLocks noGrp="1"/>
          </p:cNvSpPr>
          <p:nvPr>
            <p:ph type="sldNum" sz="quarter" idx="10"/>
          </p:nvPr>
        </p:nvSpPr>
        <p:spPr/>
        <p:txBody>
          <a:bodyPr/>
          <a:lstStyle/>
          <a:p>
            <a:fld id="{BD306ACE-E58D-4E7F-ACE3-EC96EDBDD521}" type="slidenum">
              <a:rPr lang="es-ES_tradnl" altLang="es-ES" smtClean="0"/>
              <a:pPr/>
              <a:t>4</a:t>
            </a:fld>
            <a:endParaRPr lang="es-ES_tradnl" altLang="es-ES"/>
          </a:p>
        </p:txBody>
      </p:sp>
    </p:spTree>
    <p:extLst>
      <p:ext uri="{BB962C8B-B14F-4D97-AF65-F5344CB8AC3E}">
        <p14:creationId xmlns:p14="http://schemas.microsoft.com/office/powerpoint/2010/main" val="671061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Este gráfico</a:t>
            </a:r>
            <a:r>
              <a:rPr lang="es-ES" baseline="0" dirty="0" smtClean="0"/>
              <a:t> muestra cómo de la potencia eléctrica suministrada a una máquina rotativa (motor) sólo una fracción se aprovecha para producir energía mecánica. La diferencia entre la potencia de entrada y la de salida es la suma de las pérdidas que tienen lugar en la parte fija o estator de la máquina más las de parte móvil o rotor. La línea vertical azul del dibujo representa el espacio existente entre parte fija y móvil conocido como “entrehierro”. Las pérdidas rotacionales hacen referencia a las pérdidas por fricción de los cojinetes, rozamiento viscoso en el aire del ventilador de refrigeración, etc.</a:t>
            </a:r>
          </a:p>
          <a:p>
            <a:endParaRPr lang="es-ES" baseline="0" dirty="0" smtClean="0"/>
          </a:p>
          <a:p>
            <a:r>
              <a:rPr lang="es-ES" baseline="0" dirty="0" smtClean="0"/>
              <a:t>Tal y como se indica, los motores eléctricos, a diferencia de los térmicos, presentan rendimientos realmente altos. En algunos casos incluso superiores al 90%. En términos mecánicos son aún más eficientes puesto que son capaces de desarrollar el par máximo incluso a </a:t>
            </a:r>
            <a:r>
              <a:rPr lang="es-ES" baseline="0" smtClean="0"/>
              <a:t>cero revoluciones.</a:t>
            </a:r>
            <a:endParaRPr lang="es-ES" dirty="0"/>
          </a:p>
        </p:txBody>
      </p:sp>
      <p:sp>
        <p:nvSpPr>
          <p:cNvPr id="4" name="Marcador de número de diapositiva 3"/>
          <p:cNvSpPr>
            <a:spLocks noGrp="1"/>
          </p:cNvSpPr>
          <p:nvPr>
            <p:ph type="sldNum" sz="quarter" idx="10"/>
          </p:nvPr>
        </p:nvSpPr>
        <p:spPr/>
        <p:txBody>
          <a:bodyPr/>
          <a:lstStyle/>
          <a:p>
            <a:fld id="{BD306ACE-E58D-4E7F-ACE3-EC96EDBDD521}" type="slidenum">
              <a:rPr lang="es-ES_tradnl" altLang="es-ES" smtClean="0"/>
              <a:pPr/>
              <a:t>5</a:t>
            </a:fld>
            <a:endParaRPr lang="es-ES_tradnl" altLang="es-ES"/>
          </a:p>
        </p:txBody>
      </p:sp>
    </p:spTree>
    <p:extLst>
      <p:ext uri="{BB962C8B-B14F-4D97-AF65-F5344CB8AC3E}">
        <p14:creationId xmlns:p14="http://schemas.microsoft.com/office/powerpoint/2010/main" val="2899434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2A1D3719-41A3-4F60-9D04-08C185E19AD3}"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AD1123B3-FA66-4A91-A291-BCED87036F37}" type="slidenum">
              <a:rPr lang="es-ES_tradnl" altLang="es-ES"/>
              <a:pPr/>
              <a:t>‹Nº›</a:t>
            </a:fld>
            <a:endParaRPr lang="es-ES_tradnl" altLang="es-ES"/>
          </a:p>
        </p:txBody>
      </p:sp>
    </p:spTree>
    <p:extLst>
      <p:ext uri="{BB962C8B-B14F-4D97-AF65-F5344CB8AC3E}">
        <p14:creationId xmlns:p14="http://schemas.microsoft.com/office/powerpoint/2010/main" val="2628137364"/>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D39559FF-FEE1-4B10-B260-BF1D2AE82B5B}" type="slidenum">
              <a:rPr lang="es-ES_tradnl" altLang="es-ES"/>
              <a:pPr/>
              <a:t>‹Nº›</a:t>
            </a:fld>
            <a:endParaRPr lang="es-ES_tradnl" altLang="es-ES"/>
          </a:p>
        </p:txBody>
      </p:sp>
    </p:spTree>
    <p:extLst>
      <p:ext uri="{BB962C8B-B14F-4D97-AF65-F5344CB8AC3E}">
        <p14:creationId xmlns:p14="http://schemas.microsoft.com/office/powerpoint/2010/main" val="2664349113"/>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15E79A75-9F17-4E80-AEE9-021E2D7C458B}" type="slidenum">
              <a:rPr lang="es-ES_tradnl" altLang="es-ES"/>
              <a:pPr/>
              <a:t>‹Nº›</a:t>
            </a:fld>
            <a:endParaRPr lang="es-ES_tradnl" altLang="es-ES"/>
          </a:p>
        </p:txBody>
      </p:sp>
    </p:spTree>
    <p:extLst>
      <p:ext uri="{BB962C8B-B14F-4D97-AF65-F5344CB8AC3E}">
        <p14:creationId xmlns:p14="http://schemas.microsoft.com/office/powerpoint/2010/main" val="93328180"/>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20DA0ABE-4B08-488E-8B2A-5B24AB1154DE}" type="slidenum">
              <a:rPr lang="es-ES_tradnl" altLang="es-ES"/>
              <a:pPr/>
              <a:t>‹Nº›</a:t>
            </a:fld>
            <a:endParaRPr lang="es-ES_tradnl" altLang="es-ES"/>
          </a:p>
        </p:txBody>
      </p:sp>
    </p:spTree>
    <p:extLst>
      <p:ext uri="{BB962C8B-B14F-4D97-AF65-F5344CB8AC3E}">
        <p14:creationId xmlns:p14="http://schemas.microsoft.com/office/powerpoint/2010/main" val="3147834063"/>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17B10D0D-3493-4D44-99D1-9C9D7A29949B}" type="slidenum">
              <a:rPr lang="es-ES_tradnl" altLang="es-ES"/>
              <a:pPr/>
              <a:t>‹Nº›</a:t>
            </a:fld>
            <a:endParaRPr lang="es-ES_tradnl" altLang="es-ES"/>
          </a:p>
        </p:txBody>
      </p:sp>
    </p:spTree>
    <p:extLst>
      <p:ext uri="{BB962C8B-B14F-4D97-AF65-F5344CB8AC3E}">
        <p14:creationId xmlns:p14="http://schemas.microsoft.com/office/powerpoint/2010/main" val="1828496381"/>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FB8B786F-9C8C-41F9-8B6A-D45A1CEC01E9}" type="slidenum">
              <a:rPr lang="es-ES_tradnl" altLang="es-ES"/>
              <a:pPr/>
              <a:t>‹Nº›</a:t>
            </a:fld>
            <a:endParaRPr lang="es-ES_tradnl" altLang="es-ES"/>
          </a:p>
        </p:txBody>
      </p:sp>
    </p:spTree>
    <p:extLst>
      <p:ext uri="{BB962C8B-B14F-4D97-AF65-F5344CB8AC3E}">
        <p14:creationId xmlns:p14="http://schemas.microsoft.com/office/powerpoint/2010/main" val="2561744278"/>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76F3C877-889D-4F3A-9701-ED860D6C18C9}" type="slidenum">
              <a:rPr lang="es-ES_tradnl" altLang="es-ES"/>
              <a:pPr/>
              <a:t>‹Nº›</a:t>
            </a:fld>
            <a:endParaRPr lang="es-ES_tradnl" altLang="es-ES"/>
          </a:p>
        </p:txBody>
      </p:sp>
    </p:spTree>
    <p:extLst>
      <p:ext uri="{BB962C8B-B14F-4D97-AF65-F5344CB8AC3E}">
        <p14:creationId xmlns:p14="http://schemas.microsoft.com/office/powerpoint/2010/main" val="1638289001"/>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509E174E-4063-4BF4-A579-5473A93AD71F}" type="slidenum">
              <a:rPr lang="es-ES_tradnl" altLang="es-ES"/>
              <a:pPr/>
              <a:t>‹Nº›</a:t>
            </a:fld>
            <a:endParaRPr lang="es-ES_tradnl" altLang="es-ES"/>
          </a:p>
        </p:txBody>
      </p:sp>
    </p:spTree>
    <p:extLst>
      <p:ext uri="{BB962C8B-B14F-4D97-AF65-F5344CB8AC3E}">
        <p14:creationId xmlns:p14="http://schemas.microsoft.com/office/powerpoint/2010/main" val="1155812378"/>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D1F2C11B-83AF-46E5-92EF-222B86B20861}" type="slidenum">
              <a:rPr lang="es-ES_tradnl" altLang="es-ES"/>
              <a:pPr/>
              <a:t>‹Nº›</a:t>
            </a:fld>
            <a:endParaRPr lang="es-ES_tradnl" altLang="es-ES"/>
          </a:p>
        </p:txBody>
      </p:sp>
    </p:spTree>
    <p:extLst>
      <p:ext uri="{BB962C8B-B14F-4D97-AF65-F5344CB8AC3E}">
        <p14:creationId xmlns:p14="http://schemas.microsoft.com/office/powerpoint/2010/main" val="229838502"/>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96BF88B5-FCAA-403A-A200-1754E5066C74}" type="slidenum">
              <a:rPr lang="es-ES_tradnl" altLang="es-ES"/>
              <a:pPr/>
              <a:t>‹Nº›</a:t>
            </a:fld>
            <a:endParaRPr lang="es-ES_tradnl" altLang="es-ES"/>
          </a:p>
        </p:txBody>
      </p:sp>
    </p:spTree>
    <p:extLst>
      <p:ext uri="{BB962C8B-B14F-4D97-AF65-F5344CB8AC3E}">
        <p14:creationId xmlns:p14="http://schemas.microsoft.com/office/powerpoint/2010/main" val="1121075466"/>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328486B2-541B-41D3-9D7D-185F15CB1F54}"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mlDrawing" Target="../drawings/vmlDrawing1.vml"/><Relationship Id="rId1" Type="http://schemas.openxmlformats.org/officeDocument/2006/relationships/themeOverride" Target="../theme/themeOverride2.x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mlDrawing" Target="../drawings/vmlDrawing2.vml"/><Relationship Id="rId1" Type="http://schemas.openxmlformats.org/officeDocument/2006/relationships/themeOverride" Target="../theme/themeOverride3.x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5.xml"/><Relationship Id="rId5" Type="http://schemas.openxmlformats.org/officeDocument/2006/relationships/image" Target="../media/image6.emf"/><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a:effectLst/>
              </a:rPr>
              <a:t>Tema V: Fundamentos de la conversión electromecánica de energía</a:t>
            </a:r>
            <a:endParaRPr lang="es-ES_tradnl" altLang="es-ES" sz="2400">
              <a:effectLst/>
              <a:latin typeface="Times New Roman" pitchFamily="18" charset="0"/>
            </a:endParaRPr>
          </a:p>
        </p:txBody>
      </p:sp>
      <p:pic>
        <p:nvPicPr>
          <p:cNvPr id="6" name="Picture 4" descr="C:\Mis documentos\Fotos\escudo uniovi color transp.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7"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
        <p:nvSpPr>
          <p:cNvPr id="8" name="Rectángulo 7"/>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9" name="Picture 2" descr="DIMIELOGO_F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ChangeArrowheads="1"/>
          </p:cNvSpPr>
          <p:nvPr/>
        </p:nvSpPr>
        <p:spPr bwMode="auto">
          <a:xfrm>
            <a:off x="76200" y="457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5.1. La conversión electromecánica I</a:t>
            </a:r>
            <a:endParaRPr lang="es-ES_tradnl" altLang="es-ES" sz="4700" b="0">
              <a:solidFill>
                <a:schemeClr val="tx2"/>
              </a:solidFill>
              <a:effectLst>
                <a:outerShdw blurRad="38100" dist="38100" dir="2700000" algn="tl">
                  <a:srgbClr val="000000"/>
                </a:outerShdw>
              </a:effectLst>
              <a:latin typeface="Arial" charset="0"/>
            </a:endParaRPr>
          </a:p>
        </p:txBody>
      </p:sp>
      <p:grpSp>
        <p:nvGrpSpPr>
          <p:cNvPr id="354311" name="Group 7"/>
          <p:cNvGrpSpPr>
            <a:grpSpLocks/>
          </p:cNvGrpSpPr>
          <p:nvPr/>
        </p:nvGrpSpPr>
        <p:grpSpPr bwMode="auto">
          <a:xfrm>
            <a:off x="609600" y="1905000"/>
            <a:ext cx="8226425" cy="4702175"/>
            <a:chOff x="432" y="1147"/>
            <a:chExt cx="5182" cy="2962"/>
          </a:xfrm>
        </p:grpSpPr>
        <p:sp>
          <p:nvSpPr>
            <p:cNvPr id="354308" name="Rectangle 4"/>
            <p:cNvSpPr>
              <a:spLocks noChangeArrowheads="1"/>
            </p:cNvSpPr>
            <p:nvPr/>
          </p:nvSpPr>
          <p:spPr bwMode="auto">
            <a:xfrm>
              <a:off x="432" y="1147"/>
              <a:ext cx="4992" cy="2832"/>
            </a:xfrm>
            <a:prstGeom prst="rect">
              <a:avLst/>
            </a:prstGeom>
            <a:solidFill>
              <a:srgbClr val="FFFFFF"/>
            </a:solidFill>
            <a:ln w="9525">
              <a:solidFill>
                <a:srgbClr val="000000"/>
              </a:solidFill>
              <a:miter lim="800000"/>
              <a:headEnd/>
              <a:tailEnd/>
            </a:ln>
            <a:effectLst>
              <a:outerShdw dist="71842" dir="2700000" algn="ctr" rotWithShape="0">
                <a:schemeClr val="bg2"/>
              </a:outerShdw>
            </a:effectLst>
          </p:spPr>
          <p:txBody>
            <a:bodyPr anchor="ctr">
              <a:spAutoFit/>
            </a:bodyPr>
            <a:lstStyle/>
            <a:p>
              <a:endParaRPr lang="es-ES"/>
            </a:p>
          </p:txBody>
        </p:sp>
        <p:graphicFrame>
          <p:nvGraphicFramePr>
            <p:cNvPr id="354309" name="Object 5"/>
            <p:cNvGraphicFramePr>
              <a:graphicFrameLocks noChangeAspect="1"/>
            </p:cNvGraphicFramePr>
            <p:nvPr/>
          </p:nvGraphicFramePr>
          <p:xfrm>
            <a:off x="432" y="1147"/>
            <a:ext cx="5182" cy="2962"/>
          </p:xfrm>
          <a:graphic>
            <a:graphicData uri="http://schemas.openxmlformats.org/presentationml/2006/ole">
              <mc:AlternateContent xmlns:mc="http://schemas.openxmlformats.org/markup-compatibility/2006">
                <mc:Choice xmlns:v="urn:schemas-microsoft-com:vml" Requires="v">
                  <p:oleObj spid="_x0000_s354316" name="Imagen" r:id="rId5" imgW="3502080" imgH="2002320" progId="Word.Picture.8">
                    <p:embed/>
                  </p:oleObj>
                </mc:Choice>
                <mc:Fallback>
                  <p:oleObj name="Imagen" r:id="rId5" imgW="3502080" imgH="2002320" progId="Word.Picture.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 y="1147"/>
                          <a:ext cx="5182" cy="296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4310" name="Text Box 6"/>
            <p:cNvSpPr txBox="1">
              <a:spLocks noChangeArrowheads="1"/>
            </p:cNvSpPr>
            <p:nvPr/>
          </p:nvSpPr>
          <p:spPr bwMode="auto">
            <a:xfrm>
              <a:off x="3888" y="3360"/>
              <a:ext cx="1260" cy="421"/>
            </a:xfrm>
            <a:prstGeom prst="rect">
              <a:avLst/>
            </a:prstGeom>
            <a:solidFill>
              <a:srgbClr val="FF0000"/>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2000">
                  <a:effectLst>
                    <a:outerShdw blurRad="38100" dist="38100" dir="2700000" algn="tl">
                      <a:srgbClr val="000000"/>
                    </a:outerShdw>
                  </a:effectLst>
                </a:rPr>
                <a:t>GENERADOR </a:t>
              </a:r>
            </a:p>
            <a:p>
              <a:pPr algn="l">
                <a:lnSpc>
                  <a:spcPct val="35000"/>
                </a:lnSpc>
                <a:spcBef>
                  <a:spcPct val="50000"/>
                </a:spcBef>
              </a:pPr>
              <a:r>
                <a:rPr lang="es-ES_tradnl" altLang="es-ES" sz="2000">
                  <a:effectLst>
                    <a:outerShdw blurRad="38100" dist="38100" dir="2700000" algn="tl">
                      <a:srgbClr val="000000"/>
                    </a:outerShdw>
                  </a:effectLst>
                </a:rPr>
                <a:t>ELEMENTAL</a:t>
              </a:r>
              <a:endParaRPr lang="es-ES_tradnl" altLang="es-ES" sz="4000" b="0" i="1">
                <a:effectLst>
                  <a:outerShdw blurRad="38100" dist="38100" dir="2700000" algn="tl">
                    <a:srgbClr val="000000"/>
                  </a:outerShdw>
                </a:effectLst>
                <a:latin typeface="Arial" charset="0"/>
              </a:endParaRPr>
            </a:p>
          </p:txBody>
        </p:sp>
      </p:gr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ChangeArrowheads="1"/>
          </p:cNvSpPr>
          <p:nvPr/>
        </p:nvSpPr>
        <p:spPr bwMode="auto">
          <a:xfrm>
            <a:off x="76200" y="3048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5.1. La conversión electromecánica II</a:t>
            </a:r>
            <a:endParaRPr lang="es-ES_tradnl" altLang="es-ES" sz="4700" b="0">
              <a:solidFill>
                <a:schemeClr val="tx2"/>
              </a:solidFill>
              <a:effectLst>
                <a:outerShdw blurRad="38100" dist="38100" dir="2700000" algn="tl">
                  <a:srgbClr val="000000"/>
                </a:outerShdw>
              </a:effectLst>
              <a:latin typeface="Arial" charset="0"/>
            </a:endParaRPr>
          </a:p>
        </p:txBody>
      </p:sp>
      <p:grpSp>
        <p:nvGrpSpPr>
          <p:cNvPr id="355334" name="Group 6"/>
          <p:cNvGrpSpPr>
            <a:grpSpLocks/>
          </p:cNvGrpSpPr>
          <p:nvPr/>
        </p:nvGrpSpPr>
        <p:grpSpPr bwMode="auto">
          <a:xfrm>
            <a:off x="533400" y="1752600"/>
            <a:ext cx="8229600" cy="4800600"/>
            <a:chOff x="336" y="1056"/>
            <a:chExt cx="5184" cy="3024"/>
          </a:xfrm>
        </p:grpSpPr>
        <p:sp>
          <p:nvSpPr>
            <p:cNvPr id="355333" name="Rectangle 5"/>
            <p:cNvSpPr>
              <a:spLocks noChangeArrowheads="1"/>
            </p:cNvSpPr>
            <p:nvPr/>
          </p:nvSpPr>
          <p:spPr bwMode="auto">
            <a:xfrm>
              <a:off x="336" y="1056"/>
              <a:ext cx="5184" cy="3024"/>
            </a:xfrm>
            <a:prstGeom prst="rect">
              <a:avLst/>
            </a:prstGeom>
            <a:solidFill>
              <a:srgbClr val="FFFFFF"/>
            </a:solidFill>
            <a:ln w="9525">
              <a:solidFill>
                <a:srgbClr val="000000"/>
              </a:solidFill>
              <a:miter lim="800000"/>
              <a:headEnd/>
              <a:tailEnd/>
            </a:ln>
            <a:effectLst>
              <a:outerShdw dist="89803" dir="2700000" algn="ctr" rotWithShape="0">
                <a:schemeClr val="bg2"/>
              </a:outerShdw>
            </a:effectLst>
          </p:spPr>
          <p:txBody>
            <a:bodyPr wrap="none" anchor="ctr">
              <a:spAutoFit/>
            </a:bodyPr>
            <a:lstStyle/>
            <a:p>
              <a:endParaRPr lang="es-ES"/>
            </a:p>
          </p:txBody>
        </p:sp>
        <p:graphicFrame>
          <p:nvGraphicFramePr>
            <p:cNvPr id="355331" name="Object 3"/>
            <p:cNvGraphicFramePr>
              <a:graphicFrameLocks noChangeAspect="1"/>
            </p:cNvGraphicFramePr>
            <p:nvPr/>
          </p:nvGraphicFramePr>
          <p:xfrm>
            <a:off x="336" y="1056"/>
            <a:ext cx="5182" cy="2962"/>
          </p:xfrm>
          <a:graphic>
            <a:graphicData uri="http://schemas.openxmlformats.org/presentationml/2006/ole">
              <mc:AlternateContent xmlns:mc="http://schemas.openxmlformats.org/markup-compatibility/2006">
                <mc:Choice xmlns:v="urn:schemas-microsoft-com:vml" Requires="v">
                  <p:oleObj spid="_x0000_s355339" name="Imagen" r:id="rId4" imgW="3502080" imgH="2002320" progId="Word.Picture.8">
                    <p:embed/>
                  </p:oleObj>
                </mc:Choice>
                <mc:Fallback>
                  <p:oleObj name="Imagen" r:id="rId4" imgW="3502080" imgH="200232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 y="1056"/>
                          <a:ext cx="5182" cy="296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5332" name="Text Box 4"/>
            <p:cNvSpPr txBox="1">
              <a:spLocks noChangeArrowheads="1"/>
            </p:cNvSpPr>
            <p:nvPr/>
          </p:nvSpPr>
          <p:spPr bwMode="auto">
            <a:xfrm>
              <a:off x="4128" y="3456"/>
              <a:ext cx="1152" cy="421"/>
            </a:xfrm>
            <a:prstGeom prst="rect">
              <a:avLst/>
            </a:prstGeom>
            <a:solidFill>
              <a:srgbClr val="FF0000"/>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2000">
                  <a:effectLst>
                    <a:outerShdw blurRad="38100" dist="38100" dir="2700000" algn="tl">
                      <a:srgbClr val="000000"/>
                    </a:outerShdw>
                  </a:effectLst>
                </a:rPr>
                <a:t>MOTOR</a:t>
              </a:r>
            </a:p>
            <a:p>
              <a:pPr algn="l">
                <a:lnSpc>
                  <a:spcPct val="35000"/>
                </a:lnSpc>
                <a:spcBef>
                  <a:spcPct val="50000"/>
                </a:spcBef>
              </a:pPr>
              <a:r>
                <a:rPr lang="es-ES_tradnl" altLang="es-ES" sz="2000">
                  <a:effectLst>
                    <a:outerShdw blurRad="38100" dist="38100" dir="2700000" algn="tl">
                      <a:srgbClr val="000000"/>
                    </a:outerShdw>
                  </a:effectLst>
                </a:rPr>
                <a:t>ELEMENTAL</a:t>
              </a:r>
              <a:endParaRPr lang="es-ES_tradnl" altLang="es-ES" sz="2000" b="0" i="1">
                <a:effectLst>
                  <a:outerShdw blurRad="38100" dist="38100" dir="2700000" algn="tl">
                    <a:srgbClr val="000000"/>
                  </a:outerShdw>
                </a:effectLst>
                <a:latin typeface="Arial" charset="0"/>
              </a:endParaRPr>
            </a:p>
          </p:txBody>
        </p:sp>
      </p:grpSp>
    </p:spTree>
  </p:cSld>
  <p:clrMapOvr>
    <a:overrideClrMapping bg1="dk2" tx1="lt1" bg2="dk1" tx2="lt2" accent1="accent1" accent2="accent2" accent3="accent3" accent4="accent4" accent5="accent5" accent6="accent6" hlink="hlink" folHlink="folHlink"/>
  </p:clrMapOvr>
  <p:transition>
    <p:cover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ChangeArrowheads="1"/>
          </p:cNvSpPr>
          <p:nvPr/>
        </p:nvSpPr>
        <p:spPr bwMode="auto">
          <a:xfrm>
            <a:off x="76200" y="3810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5.2. El principio de reversibilidad</a:t>
            </a:r>
            <a:endParaRPr lang="es-ES_tradnl" altLang="es-ES" sz="4700" b="0">
              <a:solidFill>
                <a:schemeClr val="tx2"/>
              </a:solidFill>
              <a:effectLst>
                <a:outerShdw blurRad="38100" dist="38100" dir="2700000" algn="tl">
                  <a:srgbClr val="000000"/>
                </a:outerShdw>
              </a:effectLst>
              <a:latin typeface="Arial" charset="0"/>
            </a:endParaRPr>
          </a:p>
        </p:txBody>
      </p:sp>
      <p:sp>
        <p:nvSpPr>
          <p:cNvPr id="356359" name="Text Box 7"/>
          <p:cNvSpPr txBox="1">
            <a:spLocks noChangeArrowheads="1"/>
          </p:cNvSpPr>
          <p:nvPr/>
        </p:nvSpPr>
        <p:spPr bwMode="auto">
          <a:xfrm>
            <a:off x="609600" y="2300288"/>
            <a:ext cx="3384550" cy="1187450"/>
          </a:xfrm>
          <a:prstGeom prst="rect">
            <a:avLst/>
          </a:prstGeom>
          <a:solidFill>
            <a:srgbClr val="008000"/>
          </a:solidFill>
          <a:ln>
            <a:noFill/>
          </a:ln>
          <a:effectLst/>
          <a:scene3d>
            <a:camera prst="legacyObliqueTopRight"/>
            <a:lightRig rig="legacyFlat3" dir="b"/>
          </a:scene3d>
          <a:sp3d extrusionH="430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400">
                <a:effectLst>
                  <a:outerShdw blurRad="38100" dist="38100" dir="2700000" algn="tl">
                    <a:srgbClr val="000000"/>
                  </a:outerShdw>
                </a:effectLst>
              </a:rPr>
              <a:t>Todas las máquinas eléctricas rotativas son reversibles</a:t>
            </a:r>
            <a:endParaRPr lang="es-ES_tradnl" altLang="es-ES" sz="2500" b="0" i="1">
              <a:effectLst>
                <a:outerShdw blurRad="38100" dist="38100" dir="2700000" algn="tl">
                  <a:srgbClr val="000000"/>
                </a:outerShdw>
              </a:effectLst>
              <a:latin typeface="Arial" charset="0"/>
            </a:endParaRPr>
          </a:p>
        </p:txBody>
      </p:sp>
      <p:sp>
        <p:nvSpPr>
          <p:cNvPr id="356360" name="Text Box 8"/>
          <p:cNvSpPr txBox="1">
            <a:spLocks noChangeArrowheads="1"/>
          </p:cNvSpPr>
          <p:nvPr/>
        </p:nvSpPr>
        <p:spPr bwMode="auto">
          <a:xfrm>
            <a:off x="5151438" y="2286000"/>
            <a:ext cx="3384550" cy="1187450"/>
          </a:xfrm>
          <a:prstGeom prst="rect">
            <a:avLst/>
          </a:prstGeom>
          <a:solidFill>
            <a:srgbClr val="008000"/>
          </a:solidFill>
          <a:ln>
            <a:noFill/>
          </a:ln>
          <a:effectLst/>
          <a:scene3d>
            <a:camera prst="legacyObliqueTopRight"/>
            <a:lightRig rig="legacyFlat3" dir="b"/>
          </a:scene3d>
          <a:sp3d extrusionH="430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400">
                <a:effectLst>
                  <a:outerShdw blurRad="38100" dist="38100" dir="2700000" algn="tl">
                    <a:srgbClr val="000000"/>
                  </a:outerShdw>
                </a:effectLst>
              </a:rPr>
              <a:t>Pueden funcionar como motor o como generador</a:t>
            </a:r>
            <a:endParaRPr lang="es-ES_tradnl" altLang="es-ES" sz="2500" b="0" i="1">
              <a:effectLst>
                <a:outerShdw blurRad="38100" dist="38100" dir="2700000" algn="tl">
                  <a:srgbClr val="000000"/>
                </a:outerShdw>
              </a:effectLst>
              <a:latin typeface="Arial" charset="0"/>
            </a:endParaRPr>
          </a:p>
        </p:txBody>
      </p:sp>
      <p:sp>
        <p:nvSpPr>
          <p:cNvPr id="356361" name="AutoShape 9"/>
          <p:cNvSpPr>
            <a:spLocks noChangeArrowheads="1"/>
          </p:cNvSpPr>
          <p:nvPr/>
        </p:nvSpPr>
        <p:spPr bwMode="auto">
          <a:xfrm>
            <a:off x="4252913" y="2752725"/>
            <a:ext cx="685800" cy="517525"/>
          </a:xfrm>
          <a:prstGeom prst="rightArrow">
            <a:avLst>
              <a:gd name="adj1" fmla="val 50000"/>
              <a:gd name="adj2" fmla="val 33129"/>
            </a:avLst>
          </a:prstGeom>
          <a:solidFill>
            <a:schemeClr val="accent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356362" name="Text Box 10"/>
          <p:cNvSpPr txBox="1">
            <a:spLocks noChangeArrowheads="1"/>
          </p:cNvSpPr>
          <p:nvPr/>
        </p:nvSpPr>
        <p:spPr bwMode="auto">
          <a:xfrm>
            <a:off x="949325" y="4295775"/>
            <a:ext cx="1112838" cy="457200"/>
          </a:xfrm>
          <a:prstGeom prst="rect">
            <a:avLst/>
          </a:prstGeom>
          <a:solidFill>
            <a:srgbClr val="CC0099"/>
          </a:solidFill>
          <a:ln>
            <a:noFill/>
          </a:ln>
          <a:effectLst/>
          <a:scene3d>
            <a:camera prst="legacyObliqueTopRight"/>
            <a:lightRig rig="legacyFlat3" dir="b"/>
          </a:scene3d>
          <a:sp3d extrusionH="430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2400">
                <a:solidFill>
                  <a:srgbClr val="FFFFFF"/>
                </a:solidFill>
                <a:effectLst>
                  <a:outerShdw blurRad="38100" dist="38100" dir="2700000" algn="tl">
                    <a:srgbClr val="000000"/>
                  </a:outerShdw>
                </a:effectLst>
              </a:rPr>
              <a:t>Motor</a:t>
            </a:r>
            <a:endParaRPr lang="es-ES_tradnl" altLang="es-ES" sz="4000" b="0" i="1">
              <a:effectLst>
                <a:outerShdw blurRad="38100" dist="38100" dir="2700000" algn="tl">
                  <a:srgbClr val="000000"/>
                </a:outerShdw>
              </a:effectLst>
              <a:latin typeface="Arial" charset="0"/>
            </a:endParaRPr>
          </a:p>
        </p:txBody>
      </p:sp>
      <p:sp>
        <p:nvSpPr>
          <p:cNvPr id="356363" name="Text Box 11"/>
          <p:cNvSpPr txBox="1">
            <a:spLocks noChangeArrowheads="1"/>
          </p:cNvSpPr>
          <p:nvPr/>
        </p:nvSpPr>
        <p:spPr bwMode="auto">
          <a:xfrm>
            <a:off x="3290888" y="4103688"/>
            <a:ext cx="5197475" cy="822325"/>
          </a:xfrm>
          <a:prstGeom prst="rect">
            <a:avLst/>
          </a:prstGeom>
          <a:solidFill>
            <a:srgbClr val="CC0099"/>
          </a:solidFill>
          <a:ln>
            <a:noFill/>
          </a:ln>
          <a:effectLst/>
          <a:scene3d>
            <a:camera prst="legacyObliqueTopRight"/>
            <a:lightRig rig="legacyFlat3" dir="b"/>
          </a:scene3d>
          <a:sp3d extrusionH="430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2400">
                <a:effectLst>
                  <a:outerShdw blurRad="38100" dist="38100" dir="2700000" algn="tl">
                    <a:srgbClr val="000000"/>
                  </a:outerShdw>
                </a:effectLst>
              </a:rPr>
              <a:t>Conversión de Energía Eléctrica en Energía Mecánica</a:t>
            </a:r>
            <a:endParaRPr lang="es-ES_tradnl" altLang="es-ES" sz="4000" b="0" i="1">
              <a:effectLst>
                <a:outerShdw blurRad="38100" dist="38100" dir="2700000" algn="tl">
                  <a:srgbClr val="000000"/>
                </a:outerShdw>
              </a:effectLst>
              <a:latin typeface="Arial" charset="0"/>
            </a:endParaRPr>
          </a:p>
        </p:txBody>
      </p:sp>
      <p:sp>
        <p:nvSpPr>
          <p:cNvPr id="356364" name="Text Box 12"/>
          <p:cNvSpPr txBox="1">
            <a:spLocks noChangeArrowheads="1"/>
          </p:cNvSpPr>
          <p:nvPr/>
        </p:nvSpPr>
        <p:spPr bwMode="auto">
          <a:xfrm>
            <a:off x="457200" y="5410200"/>
            <a:ext cx="1889125" cy="457200"/>
          </a:xfrm>
          <a:prstGeom prst="rect">
            <a:avLst/>
          </a:prstGeom>
          <a:solidFill>
            <a:srgbClr val="FF0000"/>
          </a:solidFill>
          <a:ln>
            <a:noFill/>
          </a:ln>
          <a:effectLst/>
          <a:scene3d>
            <a:camera prst="legacyObliqueTopRight"/>
            <a:lightRig rig="legacyFlat3" dir="b"/>
          </a:scene3d>
          <a:sp3d extrusionH="430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2400">
                <a:solidFill>
                  <a:srgbClr val="FFFFFF"/>
                </a:solidFill>
                <a:effectLst>
                  <a:outerShdw blurRad="38100" dist="38100" dir="2700000" algn="tl">
                    <a:srgbClr val="000000"/>
                  </a:outerShdw>
                </a:effectLst>
              </a:rPr>
              <a:t>Generador</a:t>
            </a:r>
            <a:endParaRPr lang="es-ES_tradnl" altLang="es-ES" sz="4000" b="0" i="1">
              <a:effectLst>
                <a:outerShdw blurRad="38100" dist="38100" dir="2700000" algn="tl">
                  <a:srgbClr val="000000"/>
                </a:outerShdw>
              </a:effectLst>
              <a:latin typeface="Arial" charset="0"/>
            </a:endParaRPr>
          </a:p>
        </p:txBody>
      </p:sp>
      <p:sp>
        <p:nvSpPr>
          <p:cNvPr id="356365" name="Text Box 13"/>
          <p:cNvSpPr txBox="1">
            <a:spLocks noChangeArrowheads="1"/>
          </p:cNvSpPr>
          <p:nvPr/>
        </p:nvSpPr>
        <p:spPr bwMode="auto">
          <a:xfrm>
            <a:off x="3413125" y="5246688"/>
            <a:ext cx="5197475" cy="822325"/>
          </a:xfrm>
          <a:prstGeom prst="rect">
            <a:avLst/>
          </a:prstGeom>
          <a:solidFill>
            <a:srgbClr val="FF0000"/>
          </a:solidFill>
          <a:ln>
            <a:noFill/>
          </a:ln>
          <a:effectLst/>
          <a:scene3d>
            <a:camera prst="legacyObliqueTopRight"/>
            <a:lightRig rig="legacyFlat3" dir="b"/>
          </a:scene3d>
          <a:sp3d extrusionH="430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2400">
                <a:effectLst>
                  <a:outerShdw blurRad="38100" dist="38100" dir="2700000" algn="tl">
                    <a:srgbClr val="000000"/>
                  </a:outerShdw>
                </a:effectLst>
                <a:latin typeface="Arial" charset="0"/>
              </a:rPr>
              <a:t>Conversión de Energía Mecánica en Energía Eléctrica</a:t>
            </a:r>
            <a:endParaRPr lang="es-ES_tradnl" altLang="es-ES" sz="4000" b="0" i="1">
              <a:effectLst>
                <a:outerShdw blurRad="38100" dist="38100" dir="2700000" algn="tl">
                  <a:srgbClr val="000000"/>
                </a:outerShdw>
              </a:effectLst>
              <a:latin typeface="Arial" charset="0"/>
            </a:endParaRPr>
          </a:p>
        </p:txBody>
      </p:sp>
      <p:sp>
        <p:nvSpPr>
          <p:cNvPr id="356366" name="AutoShape 14"/>
          <p:cNvSpPr>
            <a:spLocks noChangeArrowheads="1"/>
          </p:cNvSpPr>
          <p:nvPr/>
        </p:nvSpPr>
        <p:spPr bwMode="auto">
          <a:xfrm>
            <a:off x="2301875" y="4271963"/>
            <a:ext cx="685800" cy="517525"/>
          </a:xfrm>
          <a:prstGeom prst="rightArrow">
            <a:avLst>
              <a:gd name="adj1" fmla="val 50000"/>
              <a:gd name="adj2" fmla="val 33129"/>
            </a:avLst>
          </a:prstGeom>
          <a:solidFill>
            <a:schemeClr val="accent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356367" name="AutoShape 15"/>
          <p:cNvSpPr>
            <a:spLocks noChangeArrowheads="1"/>
          </p:cNvSpPr>
          <p:nvPr/>
        </p:nvSpPr>
        <p:spPr bwMode="auto">
          <a:xfrm>
            <a:off x="2514600" y="5370513"/>
            <a:ext cx="685800" cy="517525"/>
          </a:xfrm>
          <a:prstGeom prst="rightArrow">
            <a:avLst>
              <a:gd name="adj1" fmla="val 50000"/>
              <a:gd name="adj2" fmla="val 33129"/>
            </a:avLst>
          </a:prstGeom>
          <a:solidFill>
            <a:schemeClr val="accent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ChangeArrowheads="1"/>
          </p:cNvSpPr>
          <p:nvPr/>
        </p:nvSpPr>
        <p:spPr bwMode="auto">
          <a:xfrm>
            <a:off x="76200" y="457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5.3. Balance energético de una máquina rotativa</a:t>
            </a:r>
            <a:endParaRPr lang="es-ES_tradnl" altLang="es-ES" sz="4700" b="0">
              <a:solidFill>
                <a:schemeClr val="tx2"/>
              </a:solidFill>
              <a:effectLst>
                <a:outerShdw blurRad="38100" dist="38100" dir="2700000" algn="tl">
                  <a:srgbClr val="000000"/>
                </a:outerShdw>
              </a:effectLst>
              <a:latin typeface="Arial" charset="0"/>
            </a:endParaRPr>
          </a:p>
        </p:txBody>
      </p:sp>
      <p:sp>
        <p:nvSpPr>
          <p:cNvPr id="357388" name="AutoShape 12"/>
          <p:cNvSpPr>
            <a:spLocks noChangeArrowheads="1"/>
          </p:cNvSpPr>
          <p:nvPr/>
        </p:nvSpPr>
        <p:spPr bwMode="auto">
          <a:xfrm>
            <a:off x="1084263" y="3022600"/>
            <a:ext cx="668337" cy="965200"/>
          </a:xfrm>
          <a:prstGeom prst="rightArrow">
            <a:avLst>
              <a:gd name="adj1" fmla="val 49759"/>
              <a:gd name="adj2" fmla="val 47296"/>
            </a:avLst>
          </a:prstGeom>
          <a:solidFill>
            <a:srgbClr val="FF9900"/>
          </a:solidFill>
          <a:ln w="12700">
            <a:miter lim="800000"/>
            <a:headEnd type="none" w="sm" len="sm"/>
            <a:tailEnd type="none" w="med" len="lg"/>
          </a:ln>
          <a:effectLst/>
          <a:scene3d>
            <a:camera prst="legacyObliqueTopRight"/>
            <a:lightRig rig="legacyFlat2"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nvGrpSpPr>
          <p:cNvPr id="357417" name="Group 41"/>
          <p:cNvGrpSpPr>
            <a:grpSpLocks/>
          </p:cNvGrpSpPr>
          <p:nvPr/>
        </p:nvGrpSpPr>
        <p:grpSpPr bwMode="auto">
          <a:xfrm>
            <a:off x="6283325" y="3533775"/>
            <a:ext cx="1392238" cy="2381250"/>
            <a:chOff x="3958" y="2194"/>
            <a:chExt cx="877" cy="1500"/>
          </a:xfrm>
        </p:grpSpPr>
        <p:sp>
          <p:nvSpPr>
            <p:cNvPr id="357389" name="Text Box 13"/>
            <p:cNvSpPr txBox="1">
              <a:spLocks noChangeArrowheads="1"/>
            </p:cNvSpPr>
            <p:nvPr/>
          </p:nvSpPr>
          <p:spPr bwMode="auto">
            <a:xfrm>
              <a:off x="3958" y="3348"/>
              <a:ext cx="877" cy="346"/>
            </a:xfrm>
            <a:prstGeom prst="rect">
              <a:avLst/>
            </a:prstGeom>
            <a:solidFill>
              <a:srgbClr val="008000"/>
            </a:solidFill>
            <a:ln>
              <a:noFill/>
            </a:ln>
            <a:effectLst/>
            <a:scene3d>
              <a:camera prst="legacyObliqueTopRight"/>
              <a:lightRig rig="legacyFlat3" dir="b"/>
            </a:scene3d>
            <a:sp3d extrusionH="430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500">
                  <a:effectLst>
                    <a:outerShdw blurRad="38100" dist="38100" dir="2700000" algn="tl">
                      <a:srgbClr val="000000"/>
                    </a:outerShdw>
                  </a:effectLst>
                </a:rPr>
                <a:t>Pérdidas rotacionales</a:t>
              </a:r>
              <a:endParaRPr lang="es-ES_tradnl" altLang="es-ES" sz="3900" b="0" i="1">
                <a:effectLst>
                  <a:outerShdw blurRad="38100" dist="38100" dir="2700000" algn="tl">
                    <a:srgbClr val="000000"/>
                  </a:outerShdw>
                </a:effectLst>
                <a:latin typeface="Arial" charset="0"/>
              </a:endParaRPr>
            </a:p>
          </p:txBody>
        </p:sp>
        <p:sp>
          <p:nvSpPr>
            <p:cNvPr id="357393" name="AutoShape 17"/>
            <p:cNvSpPr>
              <a:spLocks noChangeArrowheads="1"/>
            </p:cNvSpPr>
            <p:nvPr/>
          </p:nvSpPr>
          <p:spPr bwMode="auto">
            <a:xfrm>
              <a:off x="3984" y="2194"/>
              <a:ext cx="352" cy="1152"/>
            </a:xfrm>
            <a:prstGeom prst="downArrow">
              <a:avLst>
                <a:gd name="adj1" fmla="val 50000"/>
                <a:gd name="adj2" fmla="val 37455"/>
              </a:avLst>
            </a:prstGeom>
            <a:solidFill>
              <a:srgbClr val="008000"/>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008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grpSp>
        <p:nvGrpSpPr>
          <p:cNvPr id="357416" name="Group 40"/>
          <p:cNvGrpSpPr>
            <a:grpSpLocks/>
          </p:cNvGrpSpPr>
          <p:nvPr/>
        </p:nvGrpSpPr>
        <p:grpSpPr bwMode="auto">
          <a:xfrm>
            <a:off x="4716463" y="3879850"/>
            <a:ext cx="1322387" cy="2271713"/>
            <a:chOff x="2971" y="2412"/>
            <a:chExt cx="833" cy="1431"/>
          </a:xfrm>
        </p:grpSpPr>
        <p:sp>
          <p:nvSpPr>
            <p:cNvPr id="357390" name="Text Box 14"/>
            <p:cNvSpPr txBox="1">
              <a:spLocks noChangeArrowheads="1"/>
            </p:cNvSpPr>
            <p:nvPr/>
          </p:nvSpPr>
          <p:spPr bwMode="auto">
            <a:xfrm>
              <a:off x="2971" y="3353"/>
              <a:ext cx="833" cy="490"/>
            </a:xfrm>
            <a:prstGeom prst="rect">
              <a:avLst/>
            </a:prstGeom>
            <a:solidFill>
              <a:srgbClr val="808080"/>
            </a:solidFill>
            <a:ln>
              <a:noFill/>
            </a:ln>
            <a:effectLst/>
            <a:scene3d>
              <a:camera prst="legacyObliqueTopRight"/>
              <a:lightRig rig="legacyFlat3" dir="b"/>
            </a:scene3d>
            <a:sp3d extrusionH="430200" prstMaterial="legacyMatte">
              <a:bevelT w="13500" h="13500" prst="angle"/>
              <a:bevelB w="13500" h="13500" prst="angle"/>
              <a:extrusionClr>
                <a:srgbClr val="80808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500">
                  <a:effectLst>
                    <a:outerShdw blurRad="38100" dist="38100" dir="2700000" algn="tl">
                      <a:srgbClr val="000000"/>
                    </a:outerShdw>
                  </a:effectLst>
                </a:rPr>
                <a:t>Pérdidas en el cobre del rotor</a:t>
              </a:r>
              <a:endParaRPr lang="es-ES_tradnl" altLang="es-ES" sz="3900" b="0" i="1">
                <a:effectLst>
                  <a:outerShdw blurRad="38100" dist="38100" dir="2700000" algn="tl">
                    <a:srgbClr val="000000"/>
                  </a:outerShdw>
                </a:effectLst>
                <a:latin typeface="Arial" charset="0"/>
              </a:endParaRPr>
            </a:p>
          </p:txBody>
        </p:sp>
        <p:sp>
          <p:nvSpPr>
            <p:cNvPr id="357394" name="AutoShape 18"/>
            <p:cNvSpPr>
              <a:spLocks noChangeArrowheads="1"/>
            </p:cNvSpPr>
            <p:nvPr/>
          </p:nvSpPr>
          <p:spPr bwMode="auto">
            <a:xfrm>
              <a:off x="3177" y="2412"/>
              <a:ext cx="352" cy="948"/>
            </a:xfrm>
            <a:prstGeom prst="downArrow">
              <a:avLst>
                <a:gd name="adj1" fmla="val 50000"/>
                <a:gd name="adj2" fmla="val 41482"/>
              </a:avLst>
            </a:prstGeom>
            <a:solidFill>
              <a:srgbClr val="808080"/>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80808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grpSp>
        <p:nvGrpSpPr>
          <p:cNvPr id="357415" name="Group 39"/>
          <p:cNvGrpSpPr>
            <a:grpSpLocks/>
          </p:cNvGrpSpPr>
          <p:nvPr/>
        </p:nvGrpSpPr>
        <p:grpSpPr bwMode="auto">
          <a:xfrm>
            <a:off x="3295650" y="4214813"/>
            <a:ext cx="1047750" cy="1947862"/>
            <a:chOff x="2076" y="2623"/>
            <a:chExt cx="660" cy="1227"/>
          </a:xfrm>
        </p:grpSpPr>
        <p:sp>
          <p:nvSpPr>
            <p:cNvPr id="357391" name="Text Box 15"/>
            <p:cNvSpPr txBox="1">
              <a:spLocks noChangeArrowheads="1"/>
            </p:cNvSpPr>
            <p:nvPr/>
          </p:nvSpPr>
          <p:spPr bwMode="auto">
            <a:xfrm>
              <a:off x="2076" y="3360"/>
              <a:ext cx="660" cy="490"/>
            </a:xfrm>
            <a:prstGeom prst="rect">
              <a:avLst/>
            </a:prstGeom>
            <a:solidFill>
              <a:srgbClr val="FF0000"/>
            </a:solidFill>
            <a:ln>
              <a:noFill/>
            </a:ln>
            <a:effectLst/>
            <a:scene3d>
              <a:camera prst="legacyObliqueTopRight"/>
              <a:lightRig rig="legacyFlat3" dir="b"/>
            </a:scene3d>
            <a:sp3d extrusionH="430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500">
                  <a:effectLst>
                    <a:outerShdw blurRad="38100" dist="38100" dir="2700000" algn="tl">
                      <a:srgbClr val="000000"/>
                    </a:outerShdw>
                  </a:effectLst>
                </a:rPr>
                <a:t>Pérdidas en el hierro</a:t>
              </a:r>
              <a:endParaRPr lang="es-ES_tradnl" altLang="es-ES" sz="3900" b="0" i="1">
                <a:effectLst>
                  <a:outerShdw blurRad="38100" dist="38100" dir="2700000" algn="tl">
                    <a:srgbClr val="000000"/>
                  </a:outerShdw>
                </a:effectLst>
                <a:latin typeface="Arial" charset="0"/>
              </a:endParaRPr>
            </a:p>
          </p:txBody>
        </p:sp>
        <p:sp>
          <p:nvSpPr>
            <p:cNvPr id="357395" name="AutoShape 19"/>
            <p:cNvSpPr>
              <a:spLocks noChangeArrowheads="1"/>
            </p:cNvSpPr>
            <p:nvPr/>
          </p:nvSpPr>
          <p:spPr bwMode="auto">
            <a:xfrm>
              <a:off x="2358" y="2623"/>
              <a:ext cx="352" cy="743"/>
            </a:xfrm>
            <a:prstGeom prst="downArrow">
              <a:avLst>
                <a:gd name="adj1" fmla="val 50000"/>
                <a:gd name="adj2" fmla="val 38356"/>
              </a:avLst>
            </a:prstGeom>
            <a:solidFill>
              <a:srgbClr val="FF0000"/>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grpSp>
        <p:nvGrpSpPr>
          <p:cNvPr id="357414" name="Group 38"/>
          <p:cNvGrpSpPr>
            <a:grpSpLocks/>
          </p:cNvGrpSpPr>
          <p:nvPr/>
        </p:nvGrpSpPr>
        <p:grpSpPr bwMode="auto">
          <a:xfrm>
            <a:off x="1728788" y="4662488"/>
            <a:ext cx="1273175" cy="1509712"/>
            <a:chOff x="1089" y="2905"/>
            <a:chExt cx="802" cy="951"/>
          </a:xfrm>
        </p:grpSpPr>
        <p:sp>
          <p:nvSpPr>
            <p:cNvPr id="357392" name="Text Box 16"/>
            <p:cNvSpPr txBox="1">
              <a:spLocks noChangeArrowheads="1"/>
            </p:cNvSpPr>
            <p:nvPr/>
          </p:nvSpPr>
          <p:spPr bwMode="auto">
            <a:xfrm>
              <a:off x="1089" y="3366"/>
              <a:ext cx="801" cy="490"/>
            </a:xfrm>
            <a:prstGeom prst="rect">
              <a:avLst/>
            </a:prstGeom>
            <a:solidFill>
              <a:srgbClr val="CC0099"/>
            </a:solidFill>
            <a:ln>
              <a:noFill/>
            </a:ln>
            <a:effectLst/>
            <a:scene3d>
              <a:camera prst="legacyObliqueTopRight"/>
              <a:lightRig rig="legacyFlat3" dir="b"/>
            </a:scene3d>
            <a:sp3d extrusionH="430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500">
                  <a:effectLst>
                    <a:outerShdw blurRad="38100" dist="38100" dir="2700000" algn="tl">
                      <a:srgbClr val="000000"/>
                    </a:outerShdw>
                  </a:effectLst>
                </a:rPr>
                <a:t>Pérdidas en el cobre del estator</a:t>
              </a:r>
              <a:endParaRPr lang="es-ES_tradnl" altLang="es-ES" sz="3900" b="0" i="1">
                <a:effectLst>
                  <a:outerShdw blurRad="38100" dist="38100" dir="2700000" algn="tl">
                    <a:srgbClr val="000000"/>
                  </a:outerShdw>
                </a:effectLst>
                <a:latin typeface="Arial" charset="0"/>
              </a:endParaRPr>
            </a:p>
          </p:txBody>
        </p:sp>
        <p:sp>
          <p:nvSpPr>
            <p:cNvPr id="357396" name="AutoShape 20"/>
            <p:cNvSpPr>
              <a:spLocks noChangeArrowheads="1"/>
            </p:cNvSpPr>
            <p:nvPr/>
          </p:nvSpPr>
          <p:spPr bwMode="auto">
            <a:xfrm>
              <a:off x="1539" y="2905"/>
              <a:ext cx="352" cy="448"/>
            </a:xfrm>
            <a:prstGeom prst="downArrow">
              <a:avLst>
                <a:gd name="adj1" fmla="val 50000"/>
                <a:gd name="adj2" fmla="val 31818"/>
              </a:avLst>
            </a:prstGeom>
            <a:solidFill>
              <a:srgbClr val="CC0099"/>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CC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grpSp>
      <p:sp>
        <p:nvSpPr>
          <p:cNvPr id="357397" name="Rectangle 21"/>
          <p:cNvSpPr>
            <a:spLocks noChangeArrowheads="1"/>
          </p:cNvSpPr>
          <p:nvPr/>
        </p:nvSpPr>
        <p:spPr bwMode="auto">
          <a:xfrm>
            <a:off x="1752600" y="2620963"/>
            <a:ext cx="1104900" cy="2041525"/>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57398" name="Rectangle 22"/>
          <p:cNvSpPr>
            <a:spLocks noChangeArrowheads="1"/>
          </p:cNvSpPr>
          <p:nvPr/>
        </p:nvSpPr>
        <p:spPr bwMode="auto">
          <a:xfrm>
            <a:off x="2857500" y="2622550"/>
            <a:ext cx="1300163" cy="1628775"/>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57404" name="Text Box 28"/>
          <p:cNvSpPr txBox="1">
            <a:spLocks noChangeArrowheads="1"/>
          </p:cNvSpPr>
          <p:nvPr/>
        </p:nvSpPr>
        <p:spPr bwMode="auto">
          <a:xfrm>
            <a:off x="0" y="2974975"/>
            <a:ext cx="1524000" cy="122078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1800">
                <a:effectLst>
                  <a:outerShdw blurRad="38100" dist="38100" dir="2700000" algn="tl">
                    <a:srgbClr val="000000"/>
                  </a:outerShdw>
                </a:effectLst>
              </a:rPr>
              <a:t>Potencia eléctrica  consumida </a:t>
            </a:r>
            <a:r>
              <a:rPr lang="es-ES_tradnl" altLang="es-ES" sz="2000">
                <a:effectLst>
                  <a:outerShdw blurRad="38100" dist="38100" dir="2700000" algn="tl">
                    <a:srgbClr val="000000"/>
                  </a:outerShdw>
                </a:effectLst>
              </a:rPr>
              <a:t>(P</a:t>
            </a:r>
            <a:r>
              <a:rPr lang="es-ES_tradnl" altLang="es-ES" sz="2000" baseline="-25000">
                <a:effectLst>
                  <a:outerShdw blurRad="38100" dist="38100" dir="2700000" algn="tl">
                    <a:srgbClr val="000000"/>
                  </a:outerShdw>
                </a:effectLst>
              </a:rPr>
              <a:t>e</a:t>
            </a:r>
            <a:r>
              <a:rPr lang="es-ES_tradnl" altLang="es-ES" sz="2000">
                <a:effectLst>
                  <a:outerShdw blurRad="38100" dist="38100" dir="2700000" algn="tl">
                    <a:srgbClr val="000000"/>
                  </a:outerShdw>
                </a:effectLst>
              </a:rPr>
              <a:t>)</a:t>
            </a:r>
            <a:endParaRPr lang="es-ES_tradnl" altLang="es-ES" sz="3900" b="0" i="1">
              <a:effectLst>
                <a:outerShdw blurRad="38100" dist="38100" dir="2700000" algn="tl">
                  <a:srgbClr val="000000"/>
                </a:outerShdw>
              </a:effectLst>
              <a:latin typeface="Arial" charset="0"/>
            </a:endParaRPr>
          </a:p>
        </p:txBody>
      </p:sp>
      <p:grpSp>
        <p:nvGrpSpPr>
          <p:cNvPr id="357418" name="Group 42"/>
          <p:cNvGrpSpPr>
            <a:grpSpLocks/>
          </p:cNvGrpSpPr>
          <p:nvPr/>
        </p:nvGrpSpPr>
        <p:grpSpPr bwMode="auto">
          <a:xfrm>
            <a:off x="4159250" y="2622550"/>
            <a:ext cx="1300163" cy="1273175"/>
            <a:chOff x="2620" y="1620"/>
            <a:chExt cx="819" cy="802"/>
          </a:xfrm>
        </p:grpSpPr>
        <p:sp>
          <p:nvSpPr>
            <p:cNvPr id="357399" name="Rectangle 23"/>
            <p:cNvSpPr>
              <a:spLocks noChangeArrowheads="1"/>
            </p:cNvSpPr>
            <p:nvPr/>
          </p:nvSpPr>
          <p:spPr bwMode="auto">
            <a:xfrm>
              <a:off x="2620" y="1620"/>
              <a:ext cx="819" cy="802"/>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57405" name="Rectangle 29"/>
            <p:cNvSpPr>
              <a:spLocks noChangeArrowheads="1"/>
            </p:cNvSpPr>
            <p:nvPr/>
          </p:nvSpPr>
          <p:spPr bwMode="auto">
            <a:xfrm>
              <a:off x="2972" y="1625"/>
              <a:ext cx="64" cy="788"/>
            </a:xfrm>
            <a:prstGeom prst="rect">
              <a:avLst/>
            </a:prstGeom>
            <a:solidFill>
              <a:srgbClr val="0000FF"/>
            </a:solidFill>
            <a:ln w="12700">
              <a:solidFill>
                <a:schemeClr val="bg2"/>
              </a:solidFill>
              <a:miter lim="800000"/>
              <a:headEnd type="none" w="sm" len="sm"/>
              <a:tailEnd type="non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357406" name="Text Box 30"/>
          <p:cNvSpPr txBox="1">
            <a:spLocks noChangeArrowheads="1"/>
          </p:cNvSpPr>
          <p:nvPr/>
        </p:nvSpPr>
        <p:spPr bwMode="auto">
          <a:xfrm>
            <a:off x="2265363" y="2130425"/>
            <a:ext cx="1433512" cy="3667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1800">
                <a:effectLst>
                  <a:outerShdw blurRad="38100" dist="38100" dir="2700000" algn="tl">
                    <a:srgbClr val="000000"/>
                  </a:outerShdw>
                </a:effectLst>
              </a:rPr>
              <a:t>ESTATOR</a:t>
            </a:r>
            <a:endParaRPr lang="es-ES_tradnl" altLang="es-ES" sz="3900" b="0" i="1">
              <a:effectLst>
                <a:outerShdw blurRad="38100" dist="38100" dir="2700000" algn="tl">
                  <a:srgbClr val="000000"/>
                </a:outerShdw>
              </a:effectLst>
              <a:latin typeface="Arial" charset="0"/>
            </a:endParaRPr>
          </a:p>
        </p:txBody>
      </p:sp>
      <p:sp>
        <p:nvSpPr>
          <p:cNvPr id="357407" name="Text Box 31"/>
          <p:cNvSpPr txBox="1">
            <a:spLocks noChangeArrowheads="1"/>
          </p:cNvSpPr>
          <p:nvPr/>
        </p:nvSpPr>
        <p:spPr bwMode="auto">
          <a:xfrm>
            <a:off x="5932488" y="2111375"/>
            <a:ext cx="1230312" cy="3667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1800">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357400" name="Rectangle 24"/>
          <p:cNvSpPr>
            <a:spLocks noChangeArrowheads="1"/>
          </p:cNvSpPr>
          <p:nvPr/>
        </p:nvSpPr>
        <p:spPr bwMode="auto">
          <a:xfrm>
            <a:off x="5438775" y="2622550"/>
            <a:ext cx="1300163" cy="93345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nvGrpSpPr>
          <p:cNvPr id="357419" name="Group 43"/>
          <p:cNvGrpSpPr>
            <a:grpSpLocks/>
          </p:cNvGrpSpPr>
          <p:nvPr/>
        </p:nvGrpSpPr>
        <p:grpSpPr bwMode="auto">
          <a:xfrm>
            <a:off x="6719888" y="2105025"/>
            <a:ext cx="1174750" cy="1739900"/>
            <a:chOff x="4233" y="1294"/>
            <a:chExt cx="740" cy="1096"/>
          </a:xfrm>
        </p:grpSpPr>
        <p:sp>
          <p:nvSpPr>
            <p:cNvPr id="357401" name="Rectangle 25"/>
            <p:cNvSpPr>
              <a:spLocks noChangeArrowheads="1"/>
            </p:cNvSpPr>
            <p:nvPr/>
          </p:nvSpPr>
          <p:spPr bwMode="auto">
            <a:xfrm>
              <a:off x="4233" y="1621"/>
              <a:ext cx="279" cy="446"/>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57402" name="AutoShape 26"/>
            <p:cNvSpPr>
              <a:spLocks noChangeArrowheads="1"/>
            </p:cNvSpPr>
            <p:nvPr/>
          </p:nvSpPr>
          <p:spPr bwMode="auto">
            <a:xfrm>
              <a:off x="4512" y="1294"/>
              <a:ext cx="461" cy="1096"/>
            </a:xfrm>
            <a:prstGeom prst="rightArrow">
              <a:avLst>
                <a:gd name="adj1" fmla="val 40444"/>
                <a:gd name="adj2" fmla="val 58134"/>
              </a:avLst>
            </a:prstGeom>
            <a:solidFill>
              <a:srgbClr val="FFFF00"/>
            </a:solidFill>
            <a:ln w="12700">
              <a:miter lim="800000"/>
              <a:headEnd type="none" w="sm" len="sm"/>
              <a:tailEnd type="none" w="med" len="lg"/>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grpSp>
        <p:nvGrpSpPr>
          <p:cNvPr id="357423" name="Group 47"/>
          <p:cNvGrpSpPr>
            <a:grpSpLocks/>
          </p:cNvGrpSpPr>
          <p:nvPr/>
        </p:nvGrpSpPr>
        <p:grpSpPr bwMode="auto">
          <a:xfrm>
            <a:off x="7620000" y="3886200"/>
            <a:ext cx="1295400" cy="1247775"/>
            <a:chOff x="4800" y="2448"/>
            <a:chExt cx="816" cy="786"/>
          </a:xfrm>
        </p:grpSpPr>
        <p:sp>
          <p:nvSpPr>
            <p:cNvPr id="357422" name="Rectangle 46"/>
            <p:cNvSpPr>
              <a:spLocks noChangeArrowheads="1"/>
            </p:cNvSpPr>
            <p:nvPr/>
          </p:nvSpPr>
          <p:spPr bwMode="auto">
            <a:xfrm>
              <a:off x="4800" y="2448"/>
              <a:ext cx="816" cy="768"/>
            </a:xfrm>
            <a:prstGeom prst="rect">
              <a:avLst/>
            </a:prstGeom>
            <a:solidFill>
              <a:srgbClr val="FF0000"/>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pic>
          <p:nvPicPr>
            <p:cNvPr id="357420" name="Picture 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4" y="2448"/>
              <a:ext cx="599" cy="5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pic>
          <p:nvPicPr>
            <p:cNvPr id="357421"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 y="2968"/>
              <a:ext cx="772" cy="2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grpSp>
      <p:sp>
        <p:nvSpPr>
          <p:cNvPr id="357403" name="Text Box 27"/>
          <p:cNvSpPr txBox="1">
            <a:spLocks noChangeArrowheads="1"/>
          </p:cNvSpPr>
          <p:nvPr/>
        </p:nvSpPr>
        <p:spPr bwMode="auto">
          <a:xfrm>
            <a:off x="7877175" y="2243138"/>
            <a:ext cx="1343025" cy="149542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1800" dirty="0">
                <a:effectLst>
                  <a:outerShdw blurRad="38100" dist="38100" dir="2700000" algn="tl">
                    <a:srgbClr val="000000"/>
                  </a:outerShdw>
                </a:effectLst>
              </a:rPr>
              <a:t>Potencia mecánica útil del motor </a:t>
            </a:r>
            <a:r>
              <a:rPr lang="es-ES_tradnl" altLang="es-ES" sz="2000" dirty="0">
                <a:effectLst>
                  <a:outerShdw blurRad="38100" dist="38100" dir="2700000" algn="tl">
                    <a:srgbClr val="000000"/>
                  </a:outerShdw>
                </a:effectLst>
              </a:rPr>
              <a:t>(P</a:t>
            </a:r>
            <a:r>
              <a:rPr lang="es-ES_tradnl" altLang="es-ES" sz="2000" baseline="-25000" dirty="0">
                <a:effectLst>
                  <a:outerShdw blurRad="38100" dist="38100" dir="2700000" algn="tl">
                    <a:srgbClr val="000000"/>
                  </a:outerShdw>
                </a:effectLst>
              </a:rPr>
              <a:t>u</a:t>
            </a:r>
            <a:r>
              <a:rPr lang="es-ES_tradnl" altLang="es-ES" sz="2000" dirty="0">
                <a:effectLst>
                  <a:outerShdw blurRad="38100" dist="38100" dir="2700000" algn="tl">
                    <a:srgbClr val="000000"/>
                  </a:outerShdw>
                </a:effectLst>
              </a:rPr>
              <a:t>)</a:t>
            </a:r>
            <a:endParaRPr lang="es-ES_tradnl" altLang="es-ES" sz="3900" b="0" i="1" dirty="0">
              <a:effectLst>
                <a:outerShdw blurRad="38100" dist="38100" dir="2700000" algn="tl">
                  <a:srgbClr val="000000"/>
                </a:outerShdw>
              </a:effectLst>
              <a:latin typeface="Arial" charset="0"/>
            </a:endParaRPr>
          </a:p>
        </p:txBody>
      </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7414"/>
                                        </p:tgtEl>
                                        <p:attrNameLst>
                                          <p:attrName>style.visibility</p:attrName>
                                        </p:attrNameLst>
                                      </p:cBhvr>
                                      <p:to>
                                        <p:strVal val="visible"/>
                                      </p:to>
                                    </p:set>
                                    <p:animEffect transition="in" filter="dissolve">
                                      <p:cBhvr>
                                        <p:cTn id="7" dur="500"/>
                                        <p:tgtEl>
                                          <p:spTgt spid="35741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57398"/>
                                        </p:tgtEl>
                                        <p:attrNameLst>
                                          <p:attrName>style.visibility</p:attrName>
                                        </p:attrNameLst>
                                      </p:cBhvr>
                                      <p:to>
                                        <p:strVal val="visible"/>
                                      </p:to>
                                    </p:set>
                                    <p:animEffect transition="in" filter="dissolve">
                                      <p:cBhvr>
                                        <p:cTn id="11" dur="500"/>
                                        <p:tgtEl>
                                          <p:spTgt spid="35739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57415"/>
                                        </p:tgtEl>
                                        <p:attrNameLst>
                                          <p:attrName>style.visibility</p:attrName>
                                        </p:attrNameLst>
                                      </p:cBhvr>
                                      <p:to>
                                        <p:strVal val="visible"/>
                                      </p:to>
                                    </p:set>
                                    <p:animEffect transition="in" filter="dissolve">
                                      <p:cBhvr>
                                        <p:cTn id="16" dur="500"/>
                                        <p:tgtEl>
                                          <p:spTgt spid="357415"/>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57418"/>
                                        </p:tgtEl>
                                        <p:attrNameLst>
                                          <p:attrName>style.visibility</p:attrName>
                                        </p:attrNameLst>
                                      </p:cBhvr>
                                      <p:to>
                                        <p:strVal val="visible"/>
                                      </p:to>
                                    </p:set>
                                    <p:animEffect transition="in" filter="dissolve">
                                      <p:cBhvr>
                                        <p:cTn id="20" dur="500"/>
                                        <p:tgtEl>
                                          <p:spTgt spid="35741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57416"/>
                                        </p:tgtEl>
                                        <p:attrNameLst>
                                          <p:attrName>style.visibility</p:attrName>
                                        </p:attrNameLst>
                                      </p:cBhvr>
                                      <p:to>
                                        <p:strVal val="visible"/>
                                      </p:to>
                                    </p:set>
                                    <p:animEffect transition="in" filter="dissolve">
                                      <p:cBhvr>
                                        <p:cTn id="25" dur="500"/>
                                        <p:tgtEl>
                                          <p:spTgt spid="357416"/>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357400"/>
                                        </p:tgtEl>
                                        <p:attrNameLst>
                                          <p:attrName>style.visibility</p:attrName>
                                        </p:attrNameLst>
                                      </p:cBhvr>
                                      <p:to>
                                        <p:strVal val="visible"/>
                                      </p:to>
                                    </p:set>
                                    <p:animEffect transition="in" filter="dissolve">
                                      <p:cBhvr>
                                        <p:cTn id="29" dur="500"/>
                                        <p:tgtEl>
                                          <p:spTgt spid="35740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357417"/>
                                        </p:tgtEl>
                                        <p:attrNameLst>
                                          <p:attrName>style.visibility</p:attrName>
                                        </p:attrNameLst>
                                      </p:cBhvr>
                                      <p:to>
                                        <p:strVal val="visible"/>
                                      </p:to>
                                    </p:set>
                                    <p:animEffect transition="in" filter="dissolve">
                                      <p:cBhvr>
                                        <p:cTn id="34" dur="500"/>
                                        <p:tgtEl>
                                          <p:spTgt spid="357417"/>
                                        </p:tgtEl>
                                      </p:cBhvr>
                                    </p:animEffect>
                                  </p:childTnLst>
                                </p:cTn>
                              </p:par>
                            </p:childTnLst>
                          </p:cTn>
                        </p:par>
                        <p:par>
                          <p:cTn id="35" fill="hold" nodeType="afterGroup">
                            <p:stCondLst>
                              <p:cond delay="500"/>
                            </p:stCondLst>
                            <p:childTnLst>
                              <p:par>
                                <p:cTn id="36" presetID="9" presetClass="entr" presetSubtype="0" fill="hold" nodeType="afterEffect">
                                  <p:stCondLst>
                                    <p:cond delay="0"/>
                                  </p:stCondLst>
                                  <p:childTnLst>
                                    <p:set>
                                      <p:cBhvr>
                                        <p:cTn id="37" dur="1" fill="hold">
                                          <p:stCondLst>
                                            <p:cond delay="0"/>
                                          </p:stCondLst>
                                        </p:cTn>
                                        <p:tgtEl>
                                          <p:spTgt spid="357419"/>
                                        </p:tgtEl>
                                        <p:attrNameLst>
                                          <p:attrName>style.visibility</p:attrName>
                                        </p:attrNameLst>
                                      </p:cBhvr>
                                      <p:to>
                                        <p:strVal val="visible"/>
                                      </p:to>
                                    </p:set>
                                    <p:animEffect transition="in" filter="dissolve">
                                      <p:cBhvr>
                                        <p:cTn id="38" dur="500"/>
                                        <p:tgtEl>
                                          <p:spTgt spid="357419"/>
                                        </p:tgtEl>
                                      </p:cBhvr>
                                    </p:animEffect>
                                  </p:childTnLst>
                                </p:cTn>
                              </p:par>
                            </p:childTnLst>
                          </p:cTn>
                        </p:par>
                        <p:par>
                          <p:cTn id="39" fill="hold" nodeType="afterGroup">
                            <p:stCondLst>
                              <p:cond delay="1000"/>
                            </p:stCondLst>
                            <p:childTnLst>
                              <p:par>
                                <p:cTn id="40" presetID="9" presetClass="entr" presetSubtype="0" fill="hold" grpId="0" nodeType="afterEffect">
                                  <p:stCondLst>
                                    <p:cond delay="0"/>
                                  </p:stCondLst>
                                  <p:childTnLst>
                                    <p:set>
                                      <p:cBhvr>
                                        <p:cTn id="41" dur="1" fill="hold">
                                          <p:stCondLst>
                                            <p:cond delay="0"/>
                                          </p:stCondLst>
                                        </p:cTn>
                                        <p:tgtEl>
                                          <p:spTgt spid="357403"/>
                                        </p:tgtEl>
                                        <p:attrNameLst>
                                          <p:attrName>style.visibility</p:attrName>
                                        </p:attrNameLst>
                                      </p:cBhvr>
                                      <p:to>
                                        <p:strVal val="visible"/>
                                      </p:to>
                                    </p:set>
                                    <p:animEffect transition="in" filter="dissolve">
                                      <p:cBhvr>
                                        <p:cTn id="42" dur="500"/>
                                        <p:tgtEl>
                                          <p:spTgt spid="35740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528" fill="hold" nodeType="clickEffect">
                                  <p:stCondLst>
                                    <p:cond delay="0"/>
                                  </p:stCondLst>
                                  <p:childTnLst>
                                    <p:set>
                                      <p:cBhvr>
                                        <p:cTn id="46" dur="1" fill="hold">
                                          <p:stCondLst>
                                            <p:cond delay="0"/>
                                          </p:stCondLst>
                                        </p:cTn>
                                        <p:tgtEl>
                                          <p:spTgt spid="357423"/>
                                        </p:tgtEl>
                                        <p:attrNameLst>
                                          <p:attrName>style.visibility</p:attrName>
                                        </p:attrNameLst>
                                      </p:cBhvr>
                                      <p:to>
                                        <p:strVal val="visible"/>
                                      </p:to>
                                    </p:set>
                                    <p:anim calcmode="lin" valueType="num">
                                      <p:cBhvr>
                                        <p:cTn id="47" dur="500" fill="hold"/>
                                        <p:tgtEl>
                                          <p:spTgt spid="357423"/>
                                        </p:tgtEl>
                                        <p:attrNameLst>
                                          <p:attrName>ppt_w</p:attrName>
                                        </p:attrNameLst>
                                      </p:cBhvr>
                                      <p:tavLst>
                                        <p:tav tm="0">
                                          <p:val>
                                            <p:fltVal val="0"/>
                                          </p:val>
                                        </p:tav>
                                        <p:tav tm="100000">
                                          <p:val>
                                            <p:strVal val="#ppt_w"/>
                                          </p:val>
                                        </p:tav>
                                      </p:tavLst>
                                    </p:anim>
                                    <p:anim calcmode="lin" valueType="num">
                                      <p:cBhvr>
                                        <p:cTn id="48" dur="500" fill="hold"/>
                                        <p:tgtEl>
                                          <p:spTgt spid="357423"/>
                                        </p:tgtEl>
                                        <p:attrNameLst>
                                          <p:attrName>ppt_h</p:attrName>
                                        </p:attrNameLst>
                                      </p:cBhvr>
                                      <p:tavLst>
                                        <p:tav tm="0">
                                          <p:val>
                                            <p:fltVal val="0"/>
                                          </p:val>
                                        </p:tav>
                                        <p:tav tm="100000">
                                          <p:val>
                                            <p:strVal val="#ppt_h"/>
                                          </p:val>
                                        </p:tav>
                                      </p:tavLst>
                                    </p:anim>
                                    <p:anim calcmode="lin" valueType="num">
                                      <p:cBhvr>
                                        <p:cTn id="49" dur="500" fill="hold"/>
                                        <p:tgtEl>
                                          <p:spTgt spid="357423"/>
                                        </p:tgtEl>
                                        <p:attrNameLst>
                                          <p:attrName>ppt_x</p:attrName>
                                        </p:attrNameLst>
                                      </p:cBhvr>
                                      <p:tavLst>
                                        <p:tav tm="0">
                                          <p:val>
                                            <p:fltVal val="0.5"/>
                                          </p:val>
                                        </p:tav>
                                        <p:tav tm="100000">
                                          <p:val>
                                            <p:strVal val="#ppt_x"/>
                                          </p:val>
                                        </p:tav>
                                      </p:tavLst>
                                    </p:anim>
                                    <p:anim calcmode="lin" valueType="num">
                                      <p:cBhvr>
                                        <p:cTn id="50" dur="500" fill="hold"/>
                                        <p:tgtEl>
                                          <p:spTgt spid="35742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98" grpId="0" animBg="1"/>
      <p:bldP spid="357400" grpId="0" animBg="1"/>
      <p:bldP spid="357403" grpId="0" autoUpdateAnimBg="0"/>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2.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3.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4.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5.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20182</TotalTime>
  <Pages>45</Pages>
  <Words>429</Words>
  <Application>Microsoft Office PowerPoint</Application>
  <PresentationFormat>Presentación en pantalla (4:3)</PresentationFormat>
  <Paragraphs>36</Paragraphs>
  <Slides>5</Slides>
  <Notes>3</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5</vt:i4>
      </vt:variant>
    </vt:vector>
  </HeadingPairs>
  <TitlesOfParts>
    <vt:vector size="11" baseType="lpstr">
      <vt:lpstr>Arial</vt:lpstr>
      <vt:lpstr>Monotype Sorts</vt:lpstr>
      <vt:lpstr>Tahoma</vt:lpstr>
      <vt:lpstr>Times New Roman</vt:lpstr>
      <vt:lpstr>Subiendo</vt:lpstr>
      <vt:lpstr>Imagen</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Máquinas Eléctricas 5º Curso Mecánicos Máquinas</dc:title>
  <dc:subject>Fundamentos de la conversión electromecánica de energía</dc:subject>
  <dc:creator>Universidad de Oviedo</dc:creator>
  <dc:description>TEMA V</dc:description>
  <cp:lastModifiedBy>MANES FERNANDEZ CABANAS</cp:lastModifiedBy>
  <cp:revision>1082</cp:revision>
  <cp:lastPrinted>1601-01-01T00:00:00Z</cp:lastPrinted>
  <dcterms:created xsi:type="dcterms:W3CDTF">1999-05-19T16:58:02Z</dcterms:created>
  <dcterms:modified xsi:type="dcterms:W3CDTF">2014-07-09T12:44:51Z</dcterms:modified>
</cp:coreProperties>
</file>