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1"/>
  </p:notesMasterIdLst>
  <p:handoutMasterIdLst>
    <p:handoutMasterId r:id="rId62"/>
  </p:handoutMasterIdLst>
  <p:sldIdLst>
    <p:sldId id="486" r:id="rId2"/>
    <p:sldId id="487" r:id="rId3"/>
    <p:sldId id="488" r:id="rId4"/>
    <p:sldId id="500" r:id="rId5"/>
    <p:sldId id="489" r:id="rId6"/>
    <p:sldId id="493" r:id="rId7"/>
    <p:sldId id="490" r:id="rId8"/>
    <p:sldId id="491" r:id="rId9"/>
    <p:sldId id="492" r:id="rId10"/>
    <p:sldId id="494" r:id="rId11"/>
    <p:sldId id="744" r:id="rId12"/>
    <p:sldId id="496" r:id="rId13"/>
    <p:sldId id="501" r:id="rId14"/>
    <p:sldId id="788" r:id="rId15"/>
    <p:sldId id="789" r:id="rId16"/>
    <p:sldId id="499" r:id="rId17"/>
    <p:sldId id="502" r:id="rId18"/>
    <p:sldId id="503" r:id="rId19"/>
    <p:sldId id="506" r:id="rId20"/>
    <p:sldId id="513" r:id="rId21"/>
    <p:sldId id="505" r:id="rId22"/>
    <p:sldId id="507" r:id="rId23"/>
    <p:sldId id="508" r:id="rId24"/>
    <p:sldId id="510" r:id="rId25"/>
    <p:sldId id="511" r:id="rId26"/>
    <p:sldId id="512" r:id="rId27"/>
    <p:sldId id="519" r:id="rId28"/>
    <p:sldId id="518" r:id="rId29"/>
    <p:sldId id="514" r:id="rId30"/>
    <p:sldId id="515" r:id="rId31"/>
    <p:sldId id="521" r:id="rId32"/>
    <p:sldId id="516" r:id="rId33"/>
    <p:sldId id="517" r:id="rId34"/>
    <p:sldId id="526" r:id="rId35"/>
    <p:sldId id="522" r:id="rId36"/>
    <p:sldId id="523" r:id="rId37"/>
    <p:sldId id="525" r:id="rId38"/>
    <p:sldId id="524" r:id="rId39"/>
    <p:sldId id="527" r:id="rId40"/>
    <p:sldId id="528" r:id="rId41"/>
    <p:sldId id="529" r:id="rId42"/>
    <p:sldId id="792" r:id="rId43"/>
    <p:sldId id="530" r:id="rId44"/>
    <p:sldId id="520" r:id="rId45"/>
    <p:sldId id="531" r:id="rId46"/>
    <p:sldId id="532" r:id="rId47"/>
    <p:sldId id="533" r:id="rId48"/>
    <p:sldId id="534" r:id="rId49"/>
    <p:sldId id="538" r:id="rId50"/>
    <p:sldId id="537" r:id="rId51"/>
    <p:sldId id="539" r:id="rId52"/>
    <p:sldId id="572" r:id="rId53"/>
    <p:sldId id="540" r:id="rId54"/>
    <p:sldId id="541" r:id="rId55"/>
    <p:sldId id="542" r:id="rId56"/>
    <p:sldId id="543" r:id="rId57"/>
    <p:sldId id="742" r:id="rId58"/>
    <p:sldId id="790" r:id="rId59"/>
    <p:sldId id="791" r:id="rId60"/>
  </p:sldIdLst>
  <p:sldSz cx="9144000" cy="6858000" type="screen4x3"/>
  <p:notesSz cx="6858000" cy="9774238"/>
  <p:defaultTextStyle>
    <a:defPPr>
      <a:defRPr lang="es-ES_tradnl"/>
    </a:defPPr>
    <a:lvl1pPr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CC0099"/>
    <a:srgbClr val="33CCCC"/>
    <a:srgbClr val="808080"/>
    <a:srgbClr val="FEE69A"/>
    <a:srgbClr val="FFB163"/>
    <a:srgbClr val="FF33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44" autoAdjust="0"/>
  </p:normalViewPr>
  <p:slideViewPr>
    <p:cSldViewPr>
      <p:cViewPr varScale="1">
        <p:scale>
          <a:sx n="86" d="100"/>
          <a:sy n="86" d="100"/>
        </p:scale>
        <p:origin x="1864" y="76"/>
      </p:cViewPr>
      <p:guideLst>
        <p:guide orient="horz" pos="2208"/>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860"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a:spcBef>
                <a:spcPct val="0"/>
              </a:spcBef>
              <a:defRPr sz="1000" b="0" i="1">
                <a:effectLst/>
                <a:latin typeface="Times New Roman" pitchFamily="18" charset="0"/>
              </a:defRPr>
            </a:lvl1pPr>
          </a:lstStyle>
          <a:p>
            <a:endParaRPr lang="es-ES_tradnl" altLang="es-ES"/>
          </a:p>
        </p:txBody>
      </p:sp>
      <p:sp>
        <p:nvSpPr>
          <p:cNvPr id="4099" name="Rectangle 3"/>
          <p:cNvSpPr>
            <a:spLocks noGrp="1" noChangeArrowheads="1"/>
          </p:cNvSpPr>
          <p:nvPr>
            <p:ph type="dt" sz="quarter" idx="1"/>
          </p:nvPr>
        </p:nvSpPr>
        <p:spPr bwMode="auto">
          <a:xfrm>
            <a:off x="388620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spcBef>
                <a:spcPct val="0"/>
              </a:spcBef>
              <a:defRPr sz="1000" b="0" i="1">
                <a:effectLst/>
                <a:latin typeface="Times New Roman" pitchFamily="18" charset="0"/>
              </a:defRPr>
            </a:lvl1pPr>
          </a:lstStyle>
          <a:p>
            <a:endParaRPr lang="es-ES_tradnl" altLang="es-ES"/>
          </a:p>
        </p:txBody>
      </p:sp>
      <p:sp>
        <p:nvSpPr>
          <p:cNvPr id="4100" name="Rectangle 4"/>
          <p:cNvSpPr>
            <a:spLocks noGrp="1" noChangeArrowheads="1"/>
          </p:cNvSpPr>
          <p:nvPr>
            <p:ph type="ftr" sz="quarter" idx="2"/>
          </p:nvPr>
        </p:nvSpPr>
        <p:spPr bwMode="auto">
          <a:xfrm>
            <a:off x="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l">
              <a:spcBef>
                <a:spcPct val="0"/>
              </a:spcBef>
              <a:defRPr sz="1000" b="0" i="1">
                <a:effectLst/>
                <a:latin typeface="Times New Roman" pitchFamily="18" charset="0"/>
              </a:defRPr>
            </a:lvl1pPr>
          </a:lstStyle>
          <a:p>
            <a:endParaRPr lang="es-ES_tradnl" altLang="es-ES"/>
          </a:p>
        </p:txBody>
      </p:sp>
      <p:sp>
        <p:nvSpPr>
          <p:cNvPr id="4101" name="Rectangle 5"/>
          <p:cNvSpPr>
            <a:spLocks noGrp="1" noChangeArrowheads="1"/>
          </p:cNvSpPr>
          <p:nvPr>
            <p:ph type="sldNum" sz="quarter" idx="3"/>
          </p:nvPr>
        </p:nvSpPr>
        <p:spPr bwMode="auto">
          <a:xfrm>
            <a:off x="388620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spcBef>
                <a:spcPct val="0"/>
              </a:spcBef>
              <a:defRPr sz="1000" b="0" i="1">
                <a:effectLst/>
                <a:latin typeface="Times New Roman" pitchFamily="18" charset="0"/>
              </a:defRPr>
            </a:lvl1pPr>
          </a:lstStyle>
          <a:p>
            <a:fld id="{9291FDDE-2574-48AC-B4B5-07479D86B7A1}" type="slidenum">
              <a:rPr lang="es-ES_tradnl" altLang="es-ES"/>
              <a:pPr/>
              <a:t>‹Nº›</a:t>
            </a:fld>
            <a:endParaRPr lang="es-ES_tradnl" altLang="es-ES"/>
          </a:p>
        </p:txBody>
      </p:sp>
    </p:spTree>
    <p:extLst>
      <p:ext uri="{BB962C8B-B14F-4D97-AF65-F5344CB8AC3E}">
        <p14:creationId xmlns:p14="http://schemas.microsoft.com/office/powerpoint/2010/main" val="3240888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defTabSz="762000">
              <a:spcBef>
                <a:spcPct val="0"/>
              </a:spcBef>
              <a:defRPr sz="1000" b="0" i="1">
                <a:effectLst/>
                <a:latin typeface="Times New Roman" pitchFamily="18" charset="0"/>
              </a:defRPr>
            </a:lvl1pPr>
          </a:lstStyle>
          <a:p>
            <a:endParaRPr lang="es-ES_tradnl" altLang="es-ES"/>
          </a:p>
        </p:txBody>
      </p:sp>
      <p:sp>
        <p:nvSpPr>
          <p:cNvPr id="2051" name="Rectangle 3"/>
          <p:cNvSpPr>
            <a:spLocks noGrp="1" noChangeArrowheads="1"/>
          </p:cNvSpPr>
          <p:nvPr>
            <p:ph type="dt" idx="1"/>
          </p:nvPr>
        </p:nvSpPr>
        <p:spPr bwMode="auto">
          <a:xfrm>
            <a:off x="388620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defTabSz="762000">
              <a:spcBef>
                <a:spcPct val="0"/>
              </a:spcBef>
              <a:defRPr sz="1000" b="0" i="1">
                <a:effectLst/>
                <a:latin typeface="Times New Roman" pitchFamily="18" charset="0"/>
              </a:defRPr>
            </a:lvl1pPr>
          </a:lstStyle>
          <a:p>
            <a:endParaRPr lang="es-ES_tradnl" altLang="es-ES"/>
          </a:p>
        </p:txBody>
      </p:sp>
      <p:sp>
        <p:nvSpPr>
          <p:cNvPr id="2052" name="Rectangle 4"/>
          <p:cNvSpPr>
            <a:spLocks noGrp="1" noChangeArrowheads="1"/>
          </p:cNvSpPr>
          <p:nvPr>
            <p:ph type="ftr" sz="quarter" idx="4"/>
          </p:nvPr>
        </p:nvSpPr>
        <p:spPr bwMode="auto">
          <a:xfrm>
            <a:off x="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l" defTabSz="762000">
              <a:spcBef>
                <a:spcPct val="0"/>
              </a:spcBef>
              <a:defRPr sz="1000" b="0" i="1">
                <a:effectLst/>
                <a:latin typeface="Times New Roman" pitchFamily="18" charset="0"/>
              </a:defRPr>
            </a:lvl1pPr>
          </a:lstStyle>
          <a:p>
            <a:endParaRPr lang="es-ES_tradnl" altLang="es-ES"/>
          </a:p>
        </p:txBody>
      </p:sp>
      <p:sp>
        <p:nvSpPr>
          <p:cNvPr id="2053" name="Rectangle 5"/>
          <p:cNvSpPr>
            <a:spLocks noGrp="1" noChangeArrowheads="1"/>
          </p:cNvSpPr>
          <p:nvPr>
            <p:ph type="sldNum" sz="quarter" idx="5"/>
          </p:nvPr>
        </p:nvSpPr>
        <p:spPr bwMode="auto">
          <a:xfrm>
            <a:off x="388620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defTabSz="762000">
              <a:spcBef>
                <a:spcPct val="0"/>
              </a:spcBef>
              <a:defRPr sz="1000" b="0" i="1">
                <a:effectLst/>
                <a:latin typeface="Times New Roman" pitchFamily="18" charset="0"/>
              </a:defRPr>
            </a:lvl1pPr>
          </a:lstStyle>
          <a:p>
            <a:fld id="{E8C17E30-413E-4104-A021-C18C20B036D2}" type="slidenum">
              <a:rPr lang="es-ES_tradnl" altLang="es-ES"/>
              <a:pPr/>
              <a:t>‹Nº›</a:t>
            </a:fld>
            <a:endParaRPr lang="es-ES_tradnl" altLang="es-ES"/>
          </a:p>
        </p:txBody>
      </p:sp>
      <p:sp>
        <p:nvSpPr>
          <p:cNvPr id="2054" name="Rectangle 6"/>
          <p:cNvSpPr>
            <a:spLocks noGrp="1" noChangeArrowheads="1"/>
          </p:cNvSpPr>
          <p:nvPr>
            <p:ph type="body" sz="quarter" idx="3"/>
          </p:nvPr>
        </p:nvSpPr>
        <p:spPr bwMode="auto">
          <a:xfrm>
            <a:off x="914400" y="4645025"/>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s-ES_tradnl" altLang="es-ES" smtClean="0"/>
              <a:t>Haga clic para editar el estilo del texto del patrón</a:t>
            </a:r>
          </a:p>
          <a:p>
            <a:pPr lvl="1"/>
            <a:r>
              <a:rPr lang="es-ES_tradnl" altLang="es-ES" smtClean="0"/>
              <a:t>Segundo nivel</a:t>
            </a:r>
          </a:p>
          <a:p>
            <a:pPr lvl="2"/>
            <a:r>
              <a:rPr lang="es-ES_tradnl" altLang="es-ES" smtClean="0"/>
              <a:t>Tercer nivel</a:t>
            </a:r>
          </a:p>
          <a:p>
            <a:pPr lvl="3"/>
            <a:r>
              <a:rPr lang="es-ES_tradnl" altLang="es-ES" smtClean="0"/>
              <a:t>Cuarto nivel</a:t>
            </a:r>
          </a:p>
          <a:p>
            <a:pPr lvl="4"/>
            <a:r>
              <a:rPr lang="es-ES_tradnl" altLang="es-ES" smtClean="0"/>
              <a:t>Quinto nivel</a:t>
            </a:r>
          </a:p>
        </p:txBody>
      </p:sp>
      <p:sp>
        <p:nvSpPr>
          <p:cNvPr id="2055" name="Rectangle 7"/>
          <p:cNvSpPr>
            <a:spLocks noGrp="1" noRot="1" noChangeAspect="1" noChangeArrowheads="1" noTextEdit="1"/>
          </p:cNvSpPr>
          <p:nvPr>
            <p:ph type="sldImg" idx="2"/>
          </p:nvPr>
        </p:nvSpPr>
        <p:spPr bwMode="auto">
          <a:xfrm>
            <a:off x="1143000" y="850900"/>
            <a:ext cx="4572000" cy="34258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3092051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Un transformador monofásico consta de un núcleo magnético y al menos dos bobinados</a:t>
            </a:r>
            <a:r>
              <a:rPr lang="es-ES" baseline="0" dirty="0" smtClean="0"/>
              <a:t>; denominados devanado primario y secundario. Como norma general los primario y secundario son arrollamientos con un número distinto de vueltas y uno de ellos es la “entrada” donde se conecta un generador o línea de alimentación y el otro es la salida por la que se pretende obtener un valor de tensión diferente. La tensión aplicada a la entrada provoca un flujo magnético que se canaliza por el núcleo de la máquina y que finalmente induce una tensión en el segundo devanado. La relación entre las tensiones de entrada y salida está determinada por la relación entre el número de espiras de ambos bobinados.</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a:t>
            </a:fld>
            <a:endParaRPr lang="es-ES_tradnl" altLang="es-ES"/>
          </a:p>
        </p:txBody>
      </p:sp>
    </p:spTree>
    <p:extLst>
      <p:ext uri="{BB962C8B-B14F-4D97-AF65-F5344CB8AC3E}">
        <p14:creationId xmlns:p14="http://schemas.microsoft.com/office/powerpoint/2010/main" val="294298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Cuando</a:t>
            </a:r>
            <a:r>
              <a:rPr lang="es-ES" baseline="0" dirty="0" smtClean="0"/>
              <a:t> el transformador trabaja en vacío, la única corriente que absorbe es aquella necesaria para compensar las pérdidas magnéticas (pérdidas por histéresis y por corrientes parásitas) y la caída de tensión en la resistencia de los devanados, que en esta demostración de ha considerado nula por simplicidad y porque en términos reales su valor en vacío es realmente despreciable. Bajo estas condiciones, tal y como se desprende de la diapositiva, la tensión obtenida en el secundario del transformador es la tensión aplicada al primario dividida por la relación de transformación. O lo que es equivalente, se puede definir la relación de transformación como el cociente entre la tensión del primario y la del secundario que se puede considerar idéntico al cociente entre el número de espiras de ambos devanados</a:t>
            </a:r>
            <a:r>
              <a:rPr lang="es-ES" baseline="0" dirty="0" smtClean="0"/>
              <a:t>.</a:t>
            </a:r>
          </a:p>
          <a:p>
            <a:r>
              <a:rPr lang="es-ES" baseline="0" dirty="0" smtClean="0"/>
              <a:t>La referencia adoptada para las fuerzas electromotrices e1(t) y e2(t) puede parecer sorprendente puesto que aparecen en bornes de un bobinado la corriente y la FEM como si de un generador se tratase. Esto es así debido a la Ley de Lenz. En la diapositiva 4.5 – Corriente de vacío IV, se puede observar el diagrama </a:t>
            </a:r>
            <a:r>
              <a:rPr lang="es-ES" baseline="0" dirty="0" err="1" smtClean="0"/>
              <a:t>fasorial</a:t>
            </a:r>
            <a:r>
              <a:rPr lang="es-ES" baseline="0" dirty="0" smtClean="0"/>
              <a:t> del transformador. En él se puede apreciar que la FEM, opuesta al flujo tomado como origen, está retrasada 90º respecto a éste y, por tanto, ha de ser opuesta en polaridad a la tensión de alimentación.</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12</a:t>
            </a:fld>
            <a:endParaRPr lang="es-ES_tradnl" altLang="es-ES"/>
          </a:p>
        </p:txBody>
      </p:sp>
    </p:spTree>
    <p:extLst>
      <p:ext uri="{BB962C8B-B14F-4D97-AF65-F5344CB8AC3E}">
        <p14:creationId xmlns:p14="http://schemas.microsoft.com/office/powerpoint/2010/main" val="3424862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el transformador se produce</a:t>
            </a:r>
            <a:r>
              <a:rPr lang="es-ES" baseline="0" dirty="0" smtClean="0"/>
              <a:t> una transformación energética. En el primario se introduce una potencia (o energía) y por el secundario se extrae otra potencia (o energía) que se ha de diferenciar de la primera tan sólo en las pérdidas internas de la máquina (realmente bajas 2-3% en grandes máquinas). Si se considera que la potencia eléctrica es el producto de la tensión por la corriente y se desprecian las pérdidas es evidente que en un transformador la relación entre corrientes de primario y secundario ha de ser inversa a la relación de tensiones.</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13</a:t>
            </a:fld>
            <a:endParaRPr lang="es-ES_tradnl" altLang="es-ES"/>
          </a:p>
        </p:txBody>
      </p:sp>
    </p:spTree>
    <p:extLst>
      <p:ext uri="{BB962C8B-B14F-4D97-AF65-F5344CB8AC3E}">
        <p14:creationId xmlns:p14="http://schemas.microsoft.com/office/powerpoint/2010/main" val="209718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Puesto</a:t>
            </a:r>
            <a:r>
              <a:rPr lang="es-ES" baseline="0" dirty="0" smtClean="0"/>
              <a:t> que el material ferromagnético del núcleo tiene un comportamiento que se define en dos zonas: lineal y saturación, la corriente de vacío de un transformador no va ser </a:t>
            </a:r>
            <a:r>
              <a:rPr lang="es-ES" baseline="0" dirty="0" err="1" smtClean="0"/>
              <a:t>senoidal</a:t>
            </a:r>
            <a:r>
              <a:rPr lang="es-ES" baseline="0" dirty="0" smtClean="0"/>
              <a:t>, sino que va a aparecer distorsionada. </a:t>
            </a:r>
          </a:p>
          <a:p>
            <a:r>
              <a:rPr lang="es-ES" baseline="0" dirty="0" smtClean="0"/>
              <a:t>Para comprender la diapositiva anterior (despreciando el ciclo de histéresis) hay que asumir en primer lugar que la característica magnética B</a:t>
            </a:r>
            <a:r>
              <a:rPr lang="es-ES" baseline="0" dirty="0" smtClean="0">
                <a:sym typeface="Wingdings" panose="05000000000000000000" pitchFamily="2" charset="2"/>
              </a:rPr>
              <a:t>H es idéntica a la que se obtendría representado flujo y corriente (</a:t>
            </a:r>
            <a:r>
              <a:rPr lang="es-ES" baseline="0" dirty="0" smtClean="0">
                <a:sym typeface="Symbol" panose="05050102010706020507" pitchFamily="18" charset="2"/>
              </a:rPr>
              <a:t></a:t>
            </a:r>
            <a:r>
              <a:rPr lang="es-ES" baseline="0" dirty="0" smtClean="0">
                <a:sym typeface="Wingdings" panose="05000000000000000000" pitchFamily="2" charset="2"/>
              </a:rPr>
              <a:t>I</a:t>
            </a:r>
            <a:r>
              <a:rPr lang="es-ES" baseline="-25000" dirty="0" smtClean="0">
                <a:sym typeface="Wingdings" panose="05000000000000000000" pitchFamily="2" charset="2"/>
              </a:rPr>
              <a:t>0</a:t>
            </a:r>
            <a:r>
              <a:rPr lang="es-ES" sz="100" baseline="0" dirty="0" smtClean="0">
                <a:sym typeface="Wingdings" panose="05000000000000000000" pitchFamily="2" charset="2"/>
              </a:rPr>
              <a:t>) salvo un factor de escala determinado por la superficie, el número de espiras y la longitud del circuito magnético. </a:t>
            </a:r>
          </a:p>
          <a:p>
            <a:r>
              <a:rPr lang="es-ES" sz="100" baseline="0" dirty="0" smtClean="0">
                <a:sym typeface="Wingdings" panose="05000000000000000000" pitchFamily="2" charset="2"/>
              </a:rPr>
              <a:t>En el lado derecho de la diapositiva se representa la tensión aplicada al núcleo U</a:t>
            </a:r>
            <a:r>
              <a:rPr lang="es-ES" sz="900" baseline="-25000" dirty="0" smtClean="0">
                <a:sym typeface="Wingdings" panose="05000000000000000000" pitchFamily="2" charset="2"/>
              </a:rPr>
              <a:t>1 </a:t>
            </a:r>
            <a:r>
              <a:rPr lang="es-ES" sz="900" baseline="0" dirty="0" smtClean="0">
                <a:sym typeface="Wingdings" panose="05000000000000000000" pitchFamily="2" charset="2"/>
              </a:rPr>
              <a:t> o lo que es lo mismo la FEM (si se desprecia la caída de tensión en la resistencia de los conductores). Teniendo en cuenta que el flujo, según las ecuaciones vistas con anterioridad, se obtiene derivando la FEM, en la gráfica de la derecha ambas funciones aparecerán desfasadas 90</a:t>
            </a:r>
            <a:r>
              <a:rPr lang="es-ES" sz="900" baseline="30000" dirty="0" smtClean="0">
                <a:sym typeface="Wingdings" panose="05000000000000000000" pitchFamily="2" charset="2"/>
              </a:rPr>
              <a:t>0 </a:t>
            </a:r>
            <a:r>
              <a:rPr lang="es-ES" sz="900" baseline="0" dirty="0" smtClean="0">
                <a:sym typeface="Wingdings" panose="05000000000000000000" pitchFamily="2" charset="2"/>
              </a:rPr>
              <a:t>. </a:t>
            </a:r>
          </a:p>
          <a:p>
            <a:r>
              <a:rPr lang="es-ES" sz="900" baseline="0" dirty="0" smtClean="0">
                <a:sym typeface="Wingdings" panose="05000000000000000000" pitchFamily="2" charset="2"/>
              </a:rPr>
              <a:t>A partir de este punto la corriente de vacío I</a:t>
            </a:r>
            <a:r>
              <a:rPr lang="es-ES" sz="900" baseline="-25000" dirty="0" smtClean="0">
                <a:sym typeface="Wingdings" panose="05000000000000000000" pitchFamily="2" charset="2"/>
              </a:rPr>
              <a:t>0 </a:t>
            </a:r>
            <a:r>
              <a:rPr lang="es-ES" sz="900" baseline="0" dirty="0" smtClean="0">
                <a:sym typeface="Wingdings" panose="05000000000000000000" pitchFamily="2" charset="2"/>
              </a:rPr>
              <a:t> se obtendrá simplemente entrando en la gráfica (</a:t>
            </a:r>
            <a:r>
              <a:rPr lang="es-ES" sz="900" baseline="0" dirty="0" smtClean="0">
                <a:sym typeface="Symbol" panose="05050102010706020507" pitchFamily="18" charset="2"/>
              </a:rPr>
              <a:t></a:t>
            </a:r>
            <a:r>
              <a:rPr lang="es-ES" sz="900" baseline="0" dirty="0" smtClean="0">
                <a:sym typeface="Wingdings" panose="05000000000000000000" pitchFamily="2" charset="2"/>
              </a:rPr>
              <a:t>I</a:t>
            </a:r>
            <a:r>
              <a:rPr lang="es-ES" sz="900" baseline="-25000" dirty="0" smtClean="0">
                <a:sym typeface="Wingdings" panose="05000000000000000000" pitchFamily="2" charset="2"/>
              </a:rPr>
              <a:t>0</a:t>
            </a:r>
            <a:r>
              <a:rPr lang="es-ES" sz="100" baseline="0" dirty="0" smtClean="0">
                <a:sym typeface="Wingdings" panose="05000000000000000000" pitchFamily="2" charset="2"/>
              </a:rPr>
              <a:t>) con diferentes puntos de la gráfica que define el flujo para obtener los correspondientes valores de la corriente </a:t>
            </a:r>
            <a:r>
              <a:rPr lang="es-ES" sz="900" baseline="0" dirty="0" smtClean="0">
                <a:sym typeface="Wingdings" panose="05000000000000000000" pitchFamily="2" charset="2"/>
              </a:rPr>
              <a:t>I</a:t>
            </a:r>
            <a:r>
              <a:rPr lang="es-ES" sz="900" baseline="-25000" dirty="0" smtClean="0">
                <a:sym typeface="Wingdings" panose="05000000000000000000" pitchFamily="2" charset="2"/>
              </a:rPr>
              <a:t>0. </a:t>
            </a:r>
            <a:r>
              <a:rPr lang="es-ES" sz="900" baseline="0" dirty="0" smtClean="0">
                <a:sym typeface="Wingdings" panose="05000000000000000000" pitchFamily="2" charset="2"/>
              </a:rPr>
              <a:t> El valor máximo del flujo se ha asociado al punto de mayor saturación de la característica magnética por simplicidad. Puesto que en la máquina real habrá puntos que trabajen en la zona de saturación si se hubiese utilizado una </a:t>
            </a:r>
            <a:r>
              <a:rPr lang="es-ES" sz="900" baseline="0" dirty="0" err="1" smtClean="0">
                <a:sym typeface="Wingdings" panose="05000000000000000000" pitchFamily="2" charset="2"/>
              </a:rPr>
              <a:t>senoide</a:t>
            </a:r>
            <a:r>
              <a:rPr lang="es-ES" sz="900" baseline="0" dirty="0" smtClean="0">
                <a:sym typeface="Wingdings" panose="05000000000000000000" pitchFamily="2" charset="2"/>
              </a:rPr>
              <a:t> de menor amplitud el resultado habría sido el mismo.</a:t>
            </a:r>
            <a:endParaRPr lang="es-ES" sz="900" baseline="-25000" dirty="0" smtClean="0">
              <a:sym typeface="Wingdings" panose="05000000000000000000" pitchFamily="2" charset="2"/>
            </a:endParaRPr>
          </a:p>
          <a:p>
            <a:endParaRPr lang="es-ES" sz="900" baseline="30000"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14</a:t>
            </a:fld>
            <a:endParaRPr lang="es-ES_tradnl" altLang="es-ES"/>
          </a:p>
        </p:txBody>
      </p:sp>
    </p:spTree>
    <p:extLst>
      <p:ext uri="{BB962C8B-B14F-4D97-AF65-F5344CB8AC3E}">
        <p14:creationId xmlns:p14="http://schemas.microsoft.com/office/powerpoint/2010/main" val="2625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a:t>
            </a:r>
            <a:r>
              <a:rPr lang="es-ES" baseline="0" dirty="0" smtClean="0"/>
              <a:t> interpretación de esta diapositiva es idéntica a la anterior, salvo que en este caso se ha introducido la situación real correspondiente al ciclo de histéresis. La única variación para el cálculo de la corriente de vacío consiste en trasladar los puntos del flujo a las líneas correctas que definen el ciclo (</a:t>
            </a:r>
            <a:r>
              <a:rPr lang="es-ES" baseline="0" dirty="0" err="1" smtClean="0"/>
              <a:t>semiciclo</a:t>
            </a:r>
            <a:r>
              <a:rPr lang="es-ES" baseline="0" dirty="0" smtClean="0"/>
              <a:t> en realidad) de histéresis.</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15</a:t>
            </a:fld>
            <a:endParaRPr lang="es-ES_tradnl" altLang="es-ES"/>
          </a:p>
        </p:txBody>
      </p:sp>
    </p:spTree>
    <p:extLst>
      <p:ext uri="{BB962C8B-B14F-4D97-AF65-F5344CB8AC3E}">
        <p14:creationId xmlns:p14="http://schemas.microsoft.com/office/powerpoint/2010/main" val="84309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sólo se expone</a:t>
            </a:r>
            <a:r>
              <a:rPr lang="es-ES" baseline="0" dirty="0" smtClean="0"/>
              <a:t> una aproximación para permitir utilizar el cálculo con números complejos aproximando la onda distorsionada por una “función </a:t>
            </a:r>
            <a:r>
              <a:rPr lang="es-ES" baseline="0" dirty="0" err="1" smtClean="0"/>
              <a:t>senoidal</a:t>
            </a:r>
            <a:r>
              <a:rPr lang="es-ES" baseline="0" dirty="0" smtClean="0"/>
              <a:t> equivalente”</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16</a:t>
            </a:fld>
            <a:endParaRPr lang="es-ES_tradnl" altLang="es-ES"/>
          </a:p>
        </p:txBody>
      </p:sp>
    </p:spTree>
    <p:extLst>
      <p:ext uri="{BB962C8B-B14F-4D97-AF65-F5344CB8AC3E}">
        <p14:creationId xmlns:p14="http://schemas.microsoft.com/office/powerpoint/2010/main" val="425862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Con la aproximación</a:t>
            </a:r>
            <a:r>
              <a:rPr lang="es-ES" baseline="0" dirty="0" smtClean="0"/>
              <a:t> expuesta anteriormente es posible representar todas las variables en forma </a:t>
            </a:r>
            <a:r>
              <a:rPr lang="es-ES" baseline="0" dirty="0" err="1" smtClean="0"/>
              <a:t>fasorial</a:t>
            </a:r>
            <a:r>
              <a:rPr lang="es-ES" baseline="0" dirty="0" smtClean="0"/>
              <a:t>. La corriente de vacío del transformador, conforme al diagrama </a:t>
            </a:r>
            <a:r>
              <a:rPr lang="es-ES" baseline="0" dirty="0" err="1" smtClean="0"/>
              <a:t>fasorial</a:t>
            </a:r>
            <a:r>
              <a:rPr lang="es-ES" baseline="0" dirty="0" smtClean="0"/>
              <a:t> anterior, se descompone en 2 componentes: una en fase con la tensión y otra en fase con el flujo. La componente que está en fase con la tensión es la que corresponde al “consumo” correspondiente a las pérdidas que se producen en el núcleo magnético. La componente en fase con el flujo es la parte de la corriente de vacío encargada de magnetizar el núcleo, en definitiva de producir el flujo que concatena a los bobinados primario y secundario.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17</a:t>
            </a:fld>
            <a:endParaRPr lang="es-ES_tradnl" altLang="es-ES"/>
          </a:p>
        </p:txBody>
      </p:sp>
    </p:spTree>
    <p:extLst>
      <p:ext uri="{BB962C8B-B14F-4D97-AF65-F5344CB8AC3E}">
        <p14:creationId xmlns:p14="http://schemas.microsoft.com/office/powerpoint/2010/main" val="466356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flujo de dispersión de una máquina</a:t>
            </a:r>
            <a:r>
              <a:rPr lang="es-ES" baseline="0" dirty="0" smtClean="0"/>
              <a:t> eléctrica es aquella fracción del flujo magnético que no se canaliza a través del núcleo, sino que se cierra sobre sí mismo a través del aire. En el caso del transformador es muy fácil de comprender puesto que, aunque en la representación de la figura anterior sólo se ha puesto una capa de conductores en el bobinado primario y secundario, es totalmente intuitivo comprender que para un devanado de real de múltiples capas, aquellas más alejadas del núcleo magnético producirán líneas de campo que se cerrarán en torno a las espiras sin llegar a pasar por el núcleo magnético. Si bien el flujo de dispersión es, a priori, un fenómeno indeseable ya que no sirve para transferir energía, en algunos casos muy particulares se diseñan máquinas en las que controlando los niveles de esta variable se consiguen características especiales en su funcionamiento.</a:t>
            </a:r>
          </a:p>
          <a:p>
            <a:r>
              <a:rPr lang="es-ES" baseline="0" dirty="0" smtClean="0"/>
              <a:t>Puesto que es un fenómeno realmente complejo de tratar en términos matemáticos, a la hora de buscar un equivalente eléctrico del transformador la aproximación más frecuente consiste en suponer un núcleo libre de flujo de dispersión y conectar en serie con cada devanado un reactancia ficticia, denominada </a:t>
            </a:r>
            <a:r>
              <a:rPr lang="es-ES" i="1" baseline="0" dirty="0" smtClean="0"/>
              <a:t>reactancia de dispersión,</a:t>
            </a:r>
            <a:r>
              <a:rPr lang="es-ES" i="0" baseline="0" dirty="0" smtClean="0"/>
              <a:t> con la que se tendrán en cuenta los efectos de este fenómeno sobre el comportamiento del transformador.</a:t>
            </a:r>
            <a:endParaRPr lang="es-ES" i="1" baseline="0" dirty="0" smtClean="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18</a:t>
            </a:fld>
            <a:endParaRPr lang="es-ES_tradnl" altLang="es-ES"/>
          </a:p>
        </p:txBody>
      </p:sp>
    </p:spTree>
    <p:extLst>
      <p:ext uri="{BB962C8B-B14F-4D97-AF65-F5344CB8AC3E}">
        <p14:creationId xmlns:p14="http://schemas.microsoft.com/office/powerpoint/2010/main" val="1037209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 diapositiva muestra el diagrama </a:t>
            </a:r>
            <a:r>
              <a:rPr lang="es-ES" dirty="0" err="1" smtClean="0"/>
              <a:t>fasorial</a:t>
            </a:r>
            <a:r>
              <a:rPr lang="es-ES" dirty="0" smtClean="0"/>
              <a:t> de un transformador</a:t>
            </a:r>
            <a:r>
              <a:rPr lang="es-ES" baseline="0" dirty="0" smtClean="0"/>
              <a:t> trabajando en vacío (sin ninguna carga conectada en el secundario). El diagrama simplemente representa la ecuación del devanado primario que establece la ley de tensiones de K. en la trayectoria correspondiente al primario de la máquina. En el gráfico se han magnificado los valores de la caída de tensión en la resistencia interna y en la reactancia de dispersión a fin de que el diagrama fuese visible. En una representación a escala real ambos términos serían prácticamente inapreciables.</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19</a:t>
            </a:fld>
            <a:endParaRPr lang="es-ES_tradnl" altLang="es-ES"/>
          </a:p>
        </p:txBody>
      </p:sp>
    </p:spTree>
    <p:extLst>
      <p:ext uri="{BB962C8B-B14F-4D97-AF65-F5344CB8AC3E}">
        <p14:creationId xmlns:p14="http://schemas.microsoft.com/office/powerpoint/2010/main" val="26203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Tan pronto como se cierra el circuito del secundario,</a:t>
            </a:r>
            <a:r>
              <a:rPr lang="es-ES" baseline="0" dirty="0" smtClean="0"/>
              <a:t> a estar este bobinado sometido a tensión circula una corriente por él y por la carga. Dicha corriente crea, de igual manera que la del primario una cierta cantidad de flujo de dispersión.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20</a:t>
            </a:fld>
            <a:endParaRPr lang="es-ES_tradnl" altLang="es-ES"/>
          </a:p>
        </p:txBody>
      </p:sp>
    </p:spTree>
    <p:extLst>
      <p:ext uri="{BB962C8B-B14F-4D97-AF65-F5344CB8AC3E}">
        <p14:creationId xmlns:p14="http://schemas.microsoft.com/office/powerpoint/2010/main" val="1344435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Cuando circula</a:t>
            </a:r>
            <a:r>
              <a:rPr lang="es-ES" baseline="0" dirty="0" smtClean="0"/>
              <a:t> corriente por el secundario del transformador, como consecuencia de la conexión de una carga es evidente que ha de producirse un reacción en el primario en forma de corriente. La forma sencilla para llegar a esta conclusión es realizar un balance de potencias: basta con pensar que ahora en el secundario existe una potencia "saliente" y que, por tanto, la potencia entrante ha de incrementarse en igual medida, lo cual sólo es posible a costa de incrementar la corriente del primario.</a:t>
            </a:r>
          </a:p>
          <a:p>
            <a:r>
              <a:rPr lang="es-ES" dirty="0" smtClean="0"/>
              <a:t>Una forma más precisa de este análisis es considerar que el flujo magnético, o bien la fuerza </a:t>
            </a:r>
            <a:r>
              <a:rPr lang="es-ES" dirty="0" err="1" smtClean="0"/>
              <a:t>magnetomotriz</a:t>
            </a:r>
            <a:r>
              <a:rPr lang="es-ES" dirty="0" smtClean="0"/>
              <a:t>, relacionadas por la curva característica magnética del material, no pueden variar a causa de la circulación de corriente por el secundario, ya que están determinadas por la tensión del primario. Por tanto, ha de aparecer una nueva corriente I</a:t>
            </a:r>
            <a:r>
              <a:rPr lang="es-ES" baseline="-25000" dirty="0" smtClean="0"/>
              <a:t>2</a:t>
            </a:r>
            <a:r>
              <a:rPr lang="es-ES" dirty="0" smtClean="0"/>
              <a:t> que compense la fuerza </a:t>
            </a:r>
            <a:r>
              <a:rPr lang="es-ES" dirty="0" err="1" smtClean="0"/>
              <a:t>magnetomotriz</a:t>
            </a:r>
            <a:r>
              <a:rPr lang="es-ES" dirty="0" smtClean="0"/>
              <a:t> creada ahora en el devanado secundario de forma que el flujo total permanezca constante. Esa nueva corriente I</a:t>
            </a:r>
            <a:r>
              <a:rPr lang="es-ES" baseline="-25000" dirty="0" smtClean="0"/>
              <a:t>2</a:t>
            </a:r>
            <a:r>
              <a:rPr lang="es-ES" dirty="0" smtClean="0"/>
              <a:t>' es la que aparecerá superpuesta a la corriente de vacío que antes circulaba por primario.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21</a:t>
            </a:fld>
            <a:endParaRPr lang="es-ES_tradnl" altLang="es-ES"/>
          </a:p>
        </p:txBody>
      </p:sp>
    </p:spTree>
    <p:extLst>
      <p:ext uri="{BB962C8B-B14F-4D97-AF65-F5344CB8AC3E}">
        <p14:creationId xmlns:p14="http://schemas.microsoft.com/office/powerpoint/2010/main" val="220330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a:t>
            </a:r>
            <a:r>
              <a:rPr lang="es-ES" baseline="0" dirty="0" smtClean="0"/>
              <a:t> aislamiento entre chapas se realiza en la actualidad mediante un tratamiento químico superficial consistente en un recubrimiento inorgánico (es habitual el uso de fósforo). Dentro de los tratamientos comerciales es de uso bastante generalizado el denominado </a:t>
            </a:r>
            <a:r>
              <a:rPr lang="es-ES" baseline="0" dirty="0" err="1" smtClean="0"/>
              <a:t>Carlite</a:t>
            </a:r>
            <a:r>
              <a:rPr lang="es-ES" baseline="0" dirty="0" smtClean="0"/>
              <a:t>® cuyas características se encuentran en un folleto del fabricante dentro de este curso. Este tipo de aislamiento tiene un espesor prácticamente nulo lo que permite que se obtenga un aprovechamiento de entre el 95% y el 98% de la sección total del núcleo (Factor de Relleno).</a:t>
            </a:r>
          </a:p>
          <a:p>
            <a:r>
              <a:rPr lang="es-ES" baseline="0" dirty="0" smtClean="0"/>
              <a:t>En cuanto a la forma de la sección transversal del núcleo la más simple sería cuadrada, pero lo habitual es aproximarlo, en  máquinas de cierta entidad, a la circular ya que puesto que los devanados van montados sobre bobinas de sección circular se obtiene un mayor aprovechamiento así como mayor resistencia a los esfuerzos electrodinámicos derivados de situaciones tales como un cortocircuito en los cuales el conductor tiende a apretar al núcleo.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a:t>
            </a:fld>
            <a:endParaRPr lang="es-ES_tradnl" altLang="es-ES"/>
          </a:p>
        </p:txBody>
      </p:sp>
    </p:spTree>
    <p:extLst>
      <p:ext uri="{BB962C8B-B14F-4D97-AF65-F5344CB8AC3E}">
        <p14:creationId xmlns:p14="http://schemas.microsoft.com/office/powerpoint/2010/main" val="441673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ángulo de desfase</a:t>
            </a:r>
            <a:r>
              <a:rPr lang="es-ES" baseline="0" dirty="0" smtClean="0"/>
              <a:t> entre la tensión de secundario U</a:t>
            </a:r>
            <a:r>
              <a:rPr lang="es-ES" baseline="-25000" dirty="0" smtClean="0"/>
              <a:t>2</a:t>
            </a:r>
            <a:r>
              <a:rPr lang="es-ES" baseline="0" dirty="0" smtClean="0"/>
              <a:t> y su corriente I</a:t>
            </a:r>
            <a:r>
              <a:rPr lang="es-ES" baseline="-25000" dirty="0" smtClean="0"/>
              <a:t>2</a:t>
            </a:r>
            <a:r>
              <a:rPr lang="es-ES" baseline="0" dirty="0" smtClean="0"/>
              <a:t> viene fijado por la impedancia de carga </a:t>
            </a:r>
            <a:r>
              <a:rPr lang="es-ES" baseline="0" dirty="0" err="1" smtClean="0"/>
              <a:t>Z</a:t>
            </a:r>
            <a:r>
              <a:rPr lang="es-ES" u="sng" baseline="0" dirty="0" err="1" smtClean="0"/>
              <a:t>c</a:t>
            </a:r>
            <a:r>
              <a:rPr lang="es-ES" baseline="0" dirty="0" smtClean="0"/>
              <a:t>, que se supone inductiva. Por este motivo, la corriente I</a:t>
            </a:r>
            <a:r>
              <a:rPr lang="es-ES" baseline="-25000" dirty="0" smtClean="0"/>
              <a:t>2</a:t>
            </a:r>
            <a:r>
              <a:rPr lang="es-ES" baseline="0" dirty="0" smtClean="0"/>
              <a:t> estará retrasada el ángulo </a:t>
            </a:r>
            <a:r>
              <a:rPr lang="es-ES" baseline="0" dirty="0" smtClean="0">
                <a:sym typeface="Symbol" panose="05050102010706020507" pitchFamily="18" charset="2"/>
              </a:rPr>
              <a:t>2 respecto a U</a:t>
            </a:r>
            <a:r>
              <a:rPr lang="es-ES" baseline="-25000" dirty="0" smtClean="0">
                <a:sym typeface="Symbol" panose="05050102010706020507" pitchFamily="18" charset="2"/>
              </a:rPr>
              <a:t>2</a:t>
            </a:r>
            <a:r>
              <a:rPr lang="es-ES" baseline="0" dirty="0" smtClean="0">
                <a:sym typeface="Symbol" panose="05050102010706020507" pitchFamily="18" charset="2"/>
              </a:rPr>
              <a:t>. El ángulo de retraso de I</a:t>
            </a:r>
            <a:r>
              <a:rPr lang="es-ES" baseline="-25000" dirty="0" smtClean="0">
                <a:sym typeface="Symbol" panose="05050102010706020507" pitchFamily="18" charset="2"/>
              </a:rPr>
              <a:t>2</a:t>
            </a:r>
            <a:r>
              <a:rPr lang="es-ES" baseline="0" dirty="0" smtClean="0">
                <a:sym typeface="Symbol" panose="05050102010706020507" pitchFamily="18" charset="2"/>
              </a:rPr>
              <a:t> respecto a la fuerza electromotriz e</a:t>
            </a:r>
            <a:r>
              <a:rPr lang="es-ES" baseline="-25000" dirty="0" smtClean="0">
                <a:sym typeface="Symbol" panose="05050102010706020507" pitchFamily="18" charset="2"/>
              </a:rPr>
              <a:t>2</a:t>
            </a:r>
            <a:r>
              <a:rPr lang="es-ES" baseline="0" dirty="0" smtClean="0">
                <a:sym typeface="Symbol" panose="05050102010706020507" pitchFamily="18" charset="2"/>
              </a:rPr>
              <a:t> vendrá determinado por el ángulo formado por la impedancia completa del secundario consistente en la asociación en serie de </a:t>
            </a:r>
            <a:r>
              <a:rPr lang="es-ES" u="sng" baseline="0" dirty="0" smtClean="0">
                <a:sym typeface="Symbol" panose="05050102010706020507" pitchFamily="18" charset="2"/>
              </a:rPr>
              <a:t>Z</a:t>
            </a:r>
            <a:r>
              <a:rPr lang="es-ES" u="sng" baseline="-25000" dirty="0" smtClean="0">
                <a:sym typeface="Symbol" panose="05050102010706020507" pitchFamily="18" charset="2"/>
              </a:rPr>
              <a:t>C</a:t>
            </a:r>
            <a:r>
              <a:rPr lang="es-ES" baseline="0" dirty="0" smtClean="0">
                <a:sym typeface="Symbol" panose="05050102010706020507" pitchFamily="18" charset="2"/>
              </a:rPr>
              <a:t>, R</a:t>
            </a:r>
            <a:r>
              <a:rPr lang="es-ES" baseline="-25000" dirty="0" smtClean="0">
                <a:sym typeface="Symbol" panose="05050102010706020507" pitchFamily="18" charset="2"/>
              </a:rPr>
              <a:t>2</a:t>
            </a:r>
            <a:r>
              <a:rPr lang="es-ES" baseline="0" dirty="0" smtClean="0">
                <a:sym typeface="Symbol" panose="05050102010706020507" pitchFamily="18" charset="2"/>
              </a:rPr>
              <a:t> y </a:t>
            </a:r>
            <a:r>
              <a:rPr lang="es-ES" u="sng" baseline="0" dirty="0" smtClean="0">
                <a:sym typeface="Symbol" panose="05050102010706020507" pitchFamily="18" charset="2"/>
              </a:rPr>
              <a:t>Xd</a:t>
            </a:r>
            <a:r>
              <a:rPr lang="es-ES" u="sng" baseline="-25000" dirty="0" smtClean="0">
                <a:sym typeface="Symbol" panose="05050102010706020507" pitchFamily="18" charset="2"/>
              </a:rPr>
              <a:t>2</a:t>
            </a:r>
            <a:r>
              <a:rPr lang="es-ES" baseline="0" dirty="0" smtClean="0">
                <a:sym typeface="Symbol" panose="05050102010706020507" pitchFamily="18" charset="2"/>
              </a:rPr>
              <a:t>. El resto del diagrama </a:t>
            </a:r>
            <a:r>
              <a:rPr lang="es-ES" baseline="0" dirty="0" err="1" smtClean="0">
                <a:sym typeface="Symbol" panose="05050102010706020507" pitchFamily="18" charset="2"/>
              </a:rPr>
              <a:t>fasorial</a:t>
            </a:r>
            <a:r>
              <a:rPr lang="es-ES" baseline="0" dirty="0" smtClean="0">
                <a:sym typeface="Symbol" panose="05050102010706020507" pitchFamily="18" charset="2"/>
              </a:rPr>
              <a:t> se obtiene simplemente dibujando los vectores correspondientes a todas las magnitudes de tensión y corriente en el circuito secundario.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22</a:t>
            </a:fld>
            <a:endParaRPr lang="es-ES_tradnl" altLang="es-ES"/>
          </a:p>
        </p:txBody>
      </p:sp>
    </p:spTree>
    <p:extLst>
      <p:ext uri="{BB962C8B-B14F-4D97-AF65-F5344CB8AC3E}">
        <p14:creationId xmlns:p14="http://schemas.microsoft.com/office/powerpoint/2010/main" val="497223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el trabajo</a:t>
            </a:r>
            <a:r>
              <a:rPr lang="es-ES" baseline="0" dirty="0" smtClean="0"/>
              <a:t> analítico con transformadores tener que tratar con variables del lado primario y secundario que presentan diferente módulo y argumento, en ocasiones con factores de escala muy elevados, es un inconveniente importante. Por tanto, existe un proceso conocido como “reducción del secundario al primario”, mediante el cual es posible tratar la máquina como si todas las variables estuviesen ubicadas en el primario.  Las variables del secundario reducidas al primario se denotarán con ‘ y su cálculo para el caso de tensiones o FEM será tan simple como multiplicar por la relación de transformación. Obviamente, en el caso de las corrientes el proceso será el inverso, es decir se dividirá por la relación de transformación. Cualquier carga conectada en el secundario se verá desde el primario con su valor óhmico multiplicado por el cuadrado de la relación de transformación.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23</a:t>
            </a:fld>
            <a:endParaRPr lang="es-ES_tradnl" altLang="es-ES"/>
          </a:p>
        </p:txBody>
      </p:sp>
    </p:spTree>
    <p:extLst>
      <p:ext uri="{BB962C8B-B14F-4D97-AF65-F5344CB8AC3E}">
        <p14:creationId xmlns:p14="http://schemas.microsoft.com/office/powerpoint/2010/main" val="123859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finalidad de las</a:t>
            </a:r>
            <a:r>
              <a:rPr lang="es-ES" baseline="0" dirty="0" smtClean="0"/>
              <a:t> próximas diapositivas es encontrar un circuito formado por resistencias y reactancias que permita emular el comportamiento del transformador. Dicho circuito, ficticio, cumplirá que aplicados sobre él una tensión de alimentación y una carga permita obtener los valores de todos los parámetros del transformador real. El primer paso para calcularlo, indicado en la actual diapositiva, es plantear que las dos componentes de la corriente de vacío se pueden obtener alimentando un circuito formado por una reactancia en paralelo con una resistencia. La resistencia representará las pérdidas magnéticas y la reactancia consumirá la corriente de magnetización.</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24</a:t>
            </a:fld>
            <a:endParaRPr lang="es-ES_tradnl" altLang="es-ES"/>
          </a:p>
        </p:txBody>
      </p:sp>
    </p:spTree>
    <p:extLst>
      <p:ext uri="{BB962C8B-B14F-4D97-AF65-F5344CB8AC3E}">
        <p14:creationId xmlns:p14="http://schemas.microsoft.com/office/powerpoint/2010/main" val="1445801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Una vez que se ha</a:t>
            </a:r>
            <a:r>
              <a:rPr lang="es-ES" baseline="0" dirty="0" smtClean="0"/>
              <a:t> incluido </a:t>
            </a:r>
            <a:r>
              <a:rPr lang="es-ES" baseline="0" dirty="0" smtClean="0"/>
              <a:t>como parte del circuito del transformador </a:t>
            </a:r>
            <a:r>
              <a:rPr lang="es-ES" baseline="0" dirty="0" smtClean="0"/>
              <a:t>el paralelo de resistencia y reactancia para representar las pérdidas magnéticas y la corriente de magnetización éste puede representarse como en la figura 1: con un núcleo magnético ideal. Es decir, sin pérdidas de ningún tipo. Este transformador seguirá presentando la relación de transformación inicial. Sin embargo, si ahora se aplica la reducción del secundario al primario y se transforman todos los elementos de la figura 1: tensiones y FEM, corrientes e impedancias, se obtiene el circuito de la figura 2 donde el nuevo transformador presenta un núcleo sin pérdidas y una relación de transformación unitaria.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25</a:t>
            </a:fld>
            <a:endParaRPr lang="es-ES_tradnl" altLang="es-ES"/>
          </a:p>
        </p:txBody>
      </p:sp>
    </p:spTree>
    <p:extLst>
      <p:ext uri="{BB962C8B-B14F-4D97-AF65-F5344CB8AC3E}">
        <p14:creationId xmlns:p14="http://schemas.microsoft.com/office/powerpoint/2010/main" val="1089687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términos prácticos</a:t>
            </a:r>
            <a:r>
              <a:rPr lang="es-ES" baseline="0" dirty="0" smtClean="0"/>
              <a:t> el núcleo magnético carente de pérdidas representado anteriormente y la existencia de dos bobinados con el mismo número de espiras montados sobre él no modifican, en absoluto, al circuito eléctrico obtenido de la conexión directa de los componentes pertenecientes al primario y secundario. Por tanto, tanto el núcleo como los bobinados pueden suprimirse llegándose así al CIRCUITO EQUIVALENTE DEL TRANSFORMADOR. Este circuito que se ha obtenido mediante este procedimiento es un circuito equivalente “por fase” del transformador. Es decir, cuando el transformador sea trifásico representará el comportamiento de una sola fase y, por tanto, la tensión de alimentación que se debe aplicar al mismo será la tensión de fase y no la de línea.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26</a:t>
            </a:fld>
            <a:endParaRPr lang="es-ES_tradnl" altLang="es-ES"/>
          </a:p>
        </p:txBody>
      </p:sp>
    </p:spTree>
    <p:extLst>
      <p:ext uri="{BB962C8B-B14F-4D97-AF65-F5344CB8AC3E}">
        <p14:creationId xmlns:p14="http://schemas.microsoft.com/office/powerpoint/2010/main" val="470972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las próximas diapositivas se describen los 2 ensayos necesarios para obtener los valores de los parámetros del circuito equivalente</a:t>
            </a:r>
            <a:r>
              <a:rPr lang="es-ES" baseline="0" dirty="0" smtClean="0"/>
              <a:t> del transformador. El primer ensayo se denomina “ensayo de vacío”. Consiste simplemente en aplicar la tensión de fase nominal al primario del transformador manteniendo el secundario en circuito abierto. En estas condiciones se mide mediante el vatímetro (representado por el elemento circular rojo conectado en paralelo al primario) la potencia total absorbida y así como la corriente de vacío mediante el amperímetro (circular amarillo conectado en serie). Si se conoce la corriente total de vacío I</a:t>
            </a:r>
            <a:r>
              <a:rPr lang="es-ES" baseline="-25000" dirty="0" smtClean="0"/>
              <a:t>0</a:t>
            </a:r>
            <a:r>
              <a:rPr lang="es-ES" baseline="0" dirty="0" smtClean="0"/>
              <a:t>, la tensión de alimentación U</a:t>
            </a:r>
            <a:r>
              <a:rPr lang="es-ES" baseline="-25000" dirty="0" smtClean="0"/>
              <a:t>1</a:t>
            </a:r>
            <a:r>
              <a:rPr lang="es-ES" baseline="0" dirty="0" smtClean="0"/>
              <a:t> y las pérdidas indicadas por el vatímetro, mediante la aplicación de las leyes básicas de los circuitos eléctricos es posible deducir el valor de la resistencia de pérdidas en el núcleo (normalmente denominadas pérdidas en el hierro) y el valor del módulo de la reactancia </a:t>
            </a:r>
            <a:r>
              <a:rPr lang="es-ES" baseline="0" dirty="0" err="1" smtClean="0"/>
              <a:t>magnetizante</a:t>
            </a:r>
            <a:r>
              <a:rPr lang="es-ES" baseline="0" dirty="0" smtClean="0"/>
              <a:t>.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28</a:t>
            </a:fld>
            <a:endParaRPr lang="es-ES_tradnl" altLang="es-ES"/>
          </a:p>
        </p:txBody>
      </p:sp>
    </p:spTree>
    <p:extLst>
      <p:ext uri="{BB962C8B-B14F-4D97-AF65-F5344CB8AC3E}">
        <p14:creationId xmlns:p14="http://schemas.microsoft.com/office/powerpoint/2010/main" val="424347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segundo ensayo necesario para calcular</a:t>
            </a:r>
            <a:r>
              <a:rPr lang="es-ES" baseline="0" dirty="0" smtClean="0"/>
              <a:t> los parámetros del circuito equivalente se el denominado “ensayo de cortocircuito”. Para poder realizar esta prueba es necesario poder alimentar el transformador con una fuente de alimentación variable en tensión (normalmente un autotransformador</a:t>
            </a:r>
            <a:r>
              <a:rPr lang="es-ES" baseline="30000" dirty="0" smtClean="0"/>
              <a:t>1</a:t>
            </a:r>
            <a:r>
              <a:rPr lang="es-ES" baseline="0" dirty="0" smtClean="0"/>
              <a:t>). Asimismo, al igual que en el ensayo de vacío se utiliza un vatímetro y un amperímetro o cualquier instrumento digital capaz de medir la potencia y la corriente absorbida por la máquina. A diferencia del ensayo de vacío éste tiene lugar con el secundario conectado en cortocircuito. Por este motivo, es por lo que es necesario aplicar una fuente de tensión variable ya que si se aplicase la tensión asignada a la máquina se dañaría de forma permanente o actuarían sus protecciones. El ensayo se desarrolla subiendo la tensión de la fuente desde 0 hasta que la corriente circulante por el primario sea la corriente nominal. En ese instante se registran las pérdidas medidas por el vatímetro. Puesto que para alcanzar la corriente nominal hará falta una tensión muy reducida las pérdidas magnéticas se podrán considerar despreciables, correspondiendo, por tanto, la potencia a la disipada en la resistencia de las conductores del primario y secundario (denominadas “pérdidas en el cobre”). </a:t>
            </a:r>
          </a:p>
          <a:p>
            <a:r>
              <a:rPr lang="es-ES" baseline="30000" dirty="0" smtClean="0"/>
              <a:t>1</a:t>
            </a:r>
            <a:r>
              <a:rPr lang="es-ES" baseline="0" dirty="0" smtClean="0"/>
              <a:t> Transformador de características especiales en el cual es posible variar a voluntad la relación de transformación y por tanto la tensión del secundario. </a:t>
            </a:r>
            <a:endParaRPr lang="es-ES" baseline="30000"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29</a:t>
            </a:fld>
            <a:endParaRPr lang="es-ES_tradnl" altLang="es-ES"/>
          </a:p>
        </p:txBody>
      </p:sp>
    </p:spTree>
    <p:extLst>
      <p:ext uri="{BB962C8B-B14F-4D97-AF65-F5344CB8AC3E}">
        <p14:creationId xmlns:p14="http://schemas.microsoft.com/office/powerpoint/2010/main" val="1241653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puede ver la forma en la que se obtienen</a:t>
            </a:r>
            <a:r>
              <a:rPr lang="es-ES" baseline="0" dirty="0" smtClean="0"/>
              <a:t> los parámetros del circuito a partir del ensayo de cortocircuito. Como se expuso en la diapositiva anterior, la tensión aplicada al primario es mucho más baja que la nominal (10-20% del valor asignado). Por tanto, con ese nivel de tensión tanto la componente </a:t>
            </a:r>
            <a:r>
              <a:rPr lang="es-ES" baseline="0" dirty="0" err="1" smtClean="0"/>
              <a:t>magnetizante</a:t>
            </a:r>
            <a:r>
              <a:rPr lang="es-ES" baseline="0" dirty="0" smtClean="0"/>
              <a:t> como la de pérdidas en el hierro son despreciables, pudiendo eliminarse del análisis del circuito la rama paralelo. Es posible por tanto obtener los valores de R</a:t>
            </a:r>
            <a:r>
              <a:rPr lang="es-ES" baseline="-25000" dirty="0" smtClean="0"/>
              <a:t>CC</a:t>
            </a:r>
            <a:r>
              <a:rPr lang="es-ES" baseline="0" dirty="0" smtClean="0"/>
              <a:t> y X</a:t>
            </a:r>
            <a:r>
              <a:rPr lang="es-ES" baseline="-25000" dirty="0" smtClean="0"/>
              <a:t>CC</a:t>
            </a:r>
            <a:endParaRPr lang="es-ES" baseline="-25000"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30</a:t>
            </a:fld>
            <a:endParaRPr lang="es-ES_tradnl" altLang="es-ES"/>
          </a:p>
        </p:txBody>
      </p:sp>
    </p:spTree>
    <p:extLst>
      <p:ext uri="{BB962C8B-B14F-4D97-AF65-F5344CB8AC3E}">
        <p14:creationId xmlns:p14="http://schemas.microsoft.com/office/powerpoint/2010/main" val="3186344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a:t>
            </a:r>
            <a:r>
              <a:rPr lang="es-ES" baseline="0" dirty="0" smtClean="0"/>
              <a:t> tensión relativa de cortocircuito de un transformador </a:t>
            </a:r>
            <a:r>
              <a:rPr lang="es-ES" baseline="0" dirty="0" smtClean="0">
                <a:sym typeface="Symbol" panose="05050102010706020507" pitchFamily="18" charset="2"/>
              </a:rPr>
              <a:t></a:t>
            </a:r>
            <a:r>
              <a:rPr lang="es-ES" baseline="-25000" dirty="0" smtClean="0">
                <a:sym typeface="Symbol" panose="05050102010706020507" pitchFamily="18" charset="2"/>
              </a:rPr>
              <a:t>CC </a:t>
            </a:r>
            <a:r>
              <a:rPr lang="es-ES" baseline="0" dirty="0" smtClean="0"/>
              <a:t>es la relación entre la tensión de cortocircuito (la obtenida en este ensayo) y la nominal o asignada. Se expresa en porcentaje de la tensión nominal. La presente diapositiva indica cómo calcularla simplemente utilizando las relaciones básicas entre variables eléctricas.</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31</a:t>
            </a:fld>
            <a:endParaRPr lang="es-ES_tradnl" altLang="es-ES"/>
          </a:p>
        </p:txBody>
      </p:sp>
    </p:spTree>
    <p:extLst>
      <p:ext uri="{BB962C8B-B14F-4D97-AF65-F5344CB8AC3E}">
        <p14:creationId xmlns:p14="http://schemas.microsoft.com/office/powerpoint/2010/main" val="1515862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las próximas diapositivas se analizará en</a:t>
            </a:r>
            <a:r>
              <a:rPr lang="es-ES" baseline="0" dirty="0" smtClean="0"/>
              <a:t> detalle el comportamiento del transformador en carga. Para comprender el estudio es necesario entender en primer lugar que en un transformador en vacío la tensión del secundario será prácticamente idéntica a la tensión del primario afectada por la relación de transformación. Sin embargo, basta observar el circuito equivalente del transformador para comprender que una vez que el transformador trabaja en carga la corriente circulante por los diferentes elementos pasivos del primario y del secundario dará lugar a caídas de tensión. Por tanto, la tensión del secundario será inferior a la esperada.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32</a:t>
            </a:fld>
            <a:endParaRPr lang="es-ES_tradnl" altLang="es-ES"/>
          </a:p>
        </p:txBody>
      </p:sp>
    </p:spTree>
    <p:extLst>
      <p:ext uri="{BB962C8B-B14F-4D97-AF65-F5344CB8AC3E}">
        <p14:creationId xmlns:p14="http://schemas.microsoft.com/office/powerpoint/2010/main" val="192878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a:t>
            </a:r>
            <a:r>
              <a:rPr lang="es-ES" baseline="0" dirty="0" smtClean="0"/>
              <a:t> material aislante utilizado en transformadores puede ser de 3 tipos:</a:t>
            </a:r>
          </a:p>
          <a:p>
            <a:pPr marL="228600" indent="-228600">
              <a:buAutoNum type="arabicPeriod"/>
            </a:pPr>
            <a:r>
              <a:rPr lang="es-ES" baseline="0" dirty="0" smtClean="0"/>
              <a:t>Un esmalte de resinas fenólicas en transformadores con devanados de hilo (propio de baja potencia y baja tensión)</a:t>
            </a:r>
          </a:p>
          <a:p>
            <a:pPr marL="228600" indent="-228600">
              <a:buAutoNum type="arabicPeriod"/>
            </a:pPr>
            <a:r>
              <a:rPr lang="es-ES" baseline="0" dirty="0" smtClean="0"/>
              <a:t>Un encapsulado en resina </a:t>
            </a:r>
            <a:r>
              <a:rPr lang="es-ES" baseline="0" dirty="0" err="1" smtClean="0"/>
              <a:t>epoxy</a:t>
            </a:r>
            <a:r>
              <a:rPr lang="es-ES" baseline="0" dirty="0" smtClean="0"/>
              <a:t> para los denominados transformadores secos: ver catálogo comercial incluido en el curso.</a:t>
            </a:r>
          </a:p>
          <a:p>
            <a:pPr marL="228600" indent="-228600">
              <a:buAutoNum type="arabicPeriod"/>
            </a:pPr>
            <a:r>
              <a:rPr lang="es-ES" baseline="0" dirty="0" smtClean="0"/>
              <a:t>Transformador en baño de aceite: los conductores aislados previamente o no mediante barnices o encintados aislantes se recubren de una cinta de papel y todo el conjunto: bobinados y núcleos se sumerge dentro de la cuba en aceite. El papel impregnado en aceite actúa como aislante de los conductores y entre devanados.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a:t>
            </a:fld>
            <a:endParaRPr lang="es-ES_tradnl" altLang="es-ES"/>
          </a:p>
        </p:txBody>
      </p:sp>
    </p:spTree>
    <p:extLst>
      <p:ext uri="{BB962C8B-B14F-4D97-AF65-F5344CB8AC3E}">
        <p14:creationId xmlns:p14="http://schemas.microsoft.com/office/powerpoint/2010/main" val="404591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Seguidamente, se estudiará el comportamiento del transformador en carga</a:t>
            </a:r>
            <a:r>
              <a:rPr lang="es-ES" baseline="0" dirty="0" smtClean="0"/>
              <a:t> en mayor detalle. Si se considera que la carga del transformador está cercana a la nominal la rama paralelo del circuito equivalente puede suprimirse en el análisis (esta simplificación no es válida para valores bajos de la carga aplicada al transformador ya que en esas circunstancias la corriente de vacío presenta un valor que comparado con las corrientes de primario y secundario no es despreciable). La caída de tensión interna del transformador </a:t>
            </a:r>
            <a:r>
              <a:rPr lang="es-ES" baseline="0" dirty="0" smtClean="0">
                <a:sym typeface="Symbol" panose="05050102010706020507" pitchFamily="18" charset="2"/>
              </a:rPr>
              <a:t></a:t>
            </a:r>
            <a:r>
              <a:rPr lang="es-ES" baseline="-25000" dirty="0" smtClean="0">
                <a:sym typeface="Symbol" panose="05050102010706020507" pitchFamily="18" charset="2"/>
              </a:rPr>
              <a:t>C </a:t>
            </a:r>
            <a:r>
              <a:rPr lang="es-ES" baseline="0" dirty="0" smtClean="0">
                <a:sym typeface="Symbol" panose="05050102010706020507" pitchFamily="18" charset="2"/>
              </a:rPr>
              <a:t> se indica en tanto por ciento respecto de la tensión nominal del primario. El diagrama de la figura simplemente indica los cálculos trigonométricos necesarios para calcularla. Finalmente, se define el índice de carga como la relación entre la corriente de primario y su corriente asignada. </a:t>
            </a:r>
            <a:endParaRPr lang="es-ES" baseline="-25000"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33</a:t>
            </a:fld>
            <a:endParaRPr lang="es-ES_tradnl" altLang="es-ES"/>
          </a:p>
        </p:txBody>
      </p:sp>
    </p:spTree>
    <p:extLst>
      <p:ext uri="{BB962C8B-B14F-4D97-AF65-F5344CB8AC3E}">
        <p14:creationId xmlns:p14="http://schemas.microsoft.com/office/powerpoint/2010/main" val="873719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esta diapositiva simplemente se opera con la expresión de la caída de tensión interna obtenida anteriormente para ponerla en función de las tensiones relativas de cortocircuito en la parte resistiva e inductiva del circuito. En la parte final se apunta a una situación que ocurre cuando el transformador alimenta cargas capacitivas. Esta situación, denominada “Efecto </a:t>
            </a:r>
            <a:r>
              <a:rPr lang="es-ES" baseline="0" dirty="0" err="1" smtClean="0"/>
              <a:t>Ferranti</a:t>
            </a:r>
            <a:r>
              <a:rPr lang="es-ES" baseline="0" dirty="0" smtClean="0"/>
              <a:t>” tiene lugar cuando al alimentar a una carga capacitiva la tensión del secundario del transformador trabajando en carga es superior a la que tiene asignada. Obviamente, el efecto </a:t>
            </a:r>
            <a:r>
              <a:rPr lang="es-ES" baseline="0" dirty="0" err="1" smtClean="0"/>
              <a:t>Ferranti</a:t>
            </a:r>
            <a:r>
              <a:rPr lang="es-ES" baseline="0" dirty="0" smtClean="0"/>
              <a:t> ha de evitarse en las redes eléctricas puesto que la tensión del secundario es la que llega a los consumidores finales o a las líneas de transporte.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34</a:t>
            </a:fld>
            <a:endParaRPr lang="es-ES_tradnl" altLang="es-ES"/>
          </a:p>
        </p:txBody>
      </p:sp>
    </p:spTree>
    <p:extLst>
      <p:ext uri="{BB962C8B-B14F-4D97-AF65-F5344CB8AC3E}">
        <p14:creationId xmlns:p14="http://schemas.microsoft.com/office/powerpoint/2010/main" val="681273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aprecia sobre el</a:t>
            </a:r>
            <a:r>
              <a:rPr lang="es-ES" baseline="0" dirty="0" smtClean="0"/>
              <a:t> diagrama </a:t>
            </a:r>
            <a:r>
              <a:rPr lang="es-ES" baseline="0" dirty="0" err="1" smtClean="0"/>
              <a:t>fasorial</a:t>
            </a:r>
            <a:r>
              <a:rPr lang="es-ES" baseline="0" dirty="0" smtClean="0"/>
              <a:t> el efecto </a:t>
            </a:r>
            <a:r>
              <a:rPr lang="es-ES" baseline="0" dirty="0" err="1" smtClean="0"/>
              <a:t>Ferranti</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35</a:t>
            </a:fld>
            <a:endParaRPr lang="es-ES_tradnl" altLang="es-ES"/>
          </a:p>
        </p:txBody>
      </p:sp>
    </p:spTree>
    <p:extLst>
      <p:ext uri="{BB962C8B-B14F-4D97-AF65-F5344CB8AC3E}">
        <p14:creationId xmlns:p14="http://schemas.microsoft.com/office/powerpoint/2010/main" val="107777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transformadores</a:t>
            </a:r>
            <a:r>
              <a:rPr lang="es-ES" baseline="0" dirty="0" smtClean="0"/>
              <a:t> son máquinas con rendimientos realmente elevados (superiores al 90%). En esta diapositiva se muestran los cálculos matemáticos orientados a obtener una expresión para el rendimiento de un transformador genérico que trabaje con un índice de carga C. Es necesario recordar que el rendimiento de cualquier máquina se expresa en % como el cociente entre la potencia de entrada a la máquina y la de salida una vez realizada la correspondiente conversión.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36</a:t>
            </a:fld>
            <a:endParaRPr lang="es-ES_tradnl" altLang="es-ES"/>
          </a:p>
        </p:txBody>
      </p:sp>
    </p:spTree>
    <p:extLst>
      <p:ext uri="{BB962C8B-B14F-4D97-AF65-F5344CB8AC3E}">
        <p14:creationId xmlns:p14="http://schemas.microsoft.com/office/powerpoint/2010/main" val="3278251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rendimiento del transformador varía con el factor de potencia de la carga y con el índice</a:t>
            </a:r>
            <a:r>
              <a:rPr lang="es-ES" baseline="0" dirty="0" smtClean="0"/>
              <a:t> de carga aplicado. La forma de obtener una familia de gráficas con la evolución del rendimiento en función de ambos parámetros es considerar en primer lugar el índice de carga constante y el factor de potencia variable y, posteriormente, el índice de carga variable y el factor de potencia constante.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37</a:t>
            </a:fld>
            <a:endParaRPr lang="es-ES_tradnl" altLang="es-ES"/>
          </a:p>
        </p:txBody>
      </p:sp>
    </p:spTree>
    <p:extLst>
      <p:ext uri="{BB962C8B-B14F-4D97-AF65-F5344CB8AC3E}">
        <p14:creationId xmlns:p14="http://schemas.microsoft.com/office/powerpoint/2010/main" val="2417993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corriente de cortocircuito de un transformador es un</a:t>
            </a:r>
            <a:r>
              <a:rPr lang="es-ES" baseline="0" dirty="0" smtClean="0"/>
              <a:t> parámetro que es necesario conocer, especialmente para el cálculo de líneas e instalaciones eléctricas. Se puede definir como la corriente circulante por el secundario del transformador cuando éste se encuentra en cortocircuito y el primario alimentado por la tensión asignada. Obviamente, esta corriente es varios órdenes de magnitud superior a la nominal del devanado secundario del transformador por lo cual resultaría destructiva para la máquina si ésta no incorporase la correspondiente protección que provocase su desconexión de la alimentación cuando ésta superase un determinado umbral.</a:t>
            </a:r>
          </a:p>
          <a:p>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38</a:t>
            </a:fld>
            <a:endParaRPr lang="es-ES_tradnl" altLang="es-ES"/>
          </a:p>
        </p:txBody>
      </p:sp>
    </p:spTree>
    <p:extLst>
      <p:ext uri="{BB962C8B-B14F-4D97-AF65-F5344CB8AC3E}">
        <p14:creationId xmlns:p14="http://schemas.microsoft.com/office/powerpoint/2010/main" val="2088536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Todo lo expuesto hasta el momento se ha desarrollado</a:t>
            </a:r>
            <a:r>
              <a:rPr lang="es-ES" baseline="0" dirty="0" smtClean="0"/>
              <a:t> sobre un modelo de transformador monofásico. En la práctica, puesto que el sistema eléctrico es trifásico, en todas las redes eléctricas los transformadores serán trifásicos. Quedando los transformadores monofásicos (salvo los utilizados en bancos trifásicos) reducidos a aplicaciones eléctricas/electrónicas de baja potencia. </a:t>
            </a:r>
          </a:p>
          <a:p>
            <a:r>
              <a:rPr lang="es-ES" baseline="0" dirty="0" smtClean="0"/>
              <a:t>La forma más simple de obtener un transformador trifásico es la expuesta en el gráfico de la parte superior izquierda, es decir, conectar 3 transformadores monofásicos cada uno de ellos alimentado por la tensión de fase (tensión </a:t>
            </a:r>
            <a:r>
              <a:rPr lang="es-ES" baseline="0" dirty="0" err="1" smtClean="0"/>
              <a:t>línea</a:t>
            </a:r>
            <a:r>
              <a:rPr lang="es-ES" baseline="0" dirty="0" err="1" smtClean="0">
                <a:sym typeface="Wingdings" panose="05000000000000000000" pitchFamily="2" charset="2"/>
              </a:rPr>
              <a:t>neutro</a:t>
            </a:r>
            <a:r>
              <a:rPr lang="es-ES" baseline="0" dirty="0" smtClean="0">
                <a:sym typeface="Wingdings" panose="05000000000000000000" pitchFamily="2" charset="2"/>
              </a:rPr>
              <a:t>) dando así lugar a un BANCO TRIFÁSICO de transformadores MONOFÁSICOS. Esta solución se adopta con relativa frecuencia en la industria, especialmente para potencias elevadas donde resulta más cómodo y económico el uso de transformadores monofásicos que la construcción de un transformador de gran potencia y núcleo trifásico. </a:t>
            </a:r>
          </a:p>
          <a:p>
            <a:r>
              <a:rPr lang="es-ES" baseline="0" dirty="0" smtClean="0">
                <a:sym typeface="Wingdings" panose="05000000000000000000" pitchFamily="2" charset="2"/>
              </a:rPr>
              <a:t>Asumiendo que las fuerzas electromotrices de cada transformador pueden considerarse equivalentes a sus tensiones (E</a:t>
            </a:r>
            <a:r>
              <a:rPr lang="es-ES" baseline="-25000" dirty="0" smtClean="0">
                <a:sym typeface="Wingdings" panose="05000000000000000000" pitchFamily="2" charset="2"/>
              </a:rPr>
              <a:t>1</a:t>
            </a:r>
            <a:r>
              <a:rPr lang="es-ES" baseline="0" dirty="0" smtClean="0">
                <a:sym typeface="Wingdings" panose="05000000000000000000" pitchFamily="2" charset="2"/>
              </a:rPr>
              <a:t>, E</a:t>
            </a:r>
            <a:r>
              <a:rPr lang="es-ES" baseline="-25000" dirty="0" smtClean="0">
                <a:sym typeface="Wingdings" panose="05000000000000000000" pitchFamily="2" charset="2"/>
              </a:rPr>
              <a:t>2</a:t>
            </a:r>
            <a:r>
              <a:rPr lang="es-ES" baseline="0" dirty="0" smtClean="0">
                <a:sym typeface="Wingdings" panose="05000000000000000000" pitchFamily="2" charset="2"/>
              </a:rPr>
              <a:t> y E</a:t>
            </a:r>
            <a:r>
              <a:rPr lang="es-ES" baseline="-25000" dirty="0" smtClean="0">
                <a:sym typeface="Wingdings" panose="05000000000000000000" pitchFamily="2" charset="2"/>
              </a:rPr>
              <a:t>3</a:t>
            </a:r>
            <a:r>
              <a:rPr lang="es-ES" baseline="0" dirty="0" smtClean="0">
                <a:sym typeface="Wingdings" panose="05000000000000000000" pitchFamily="2" charset="2"/>
              </a:rPr>
              <a:t>) si se desprecia la caída de tensión interna, considerando que los flujos correspondientes a cada fase se obtienen derivando la fuerza electromotriz (Ley de Lenz) se puede deducir que los 3 flujos (</a:t>
            </a:r>
            <a:r>
              <a:rPr lang="es-ES" baseline="0" dirty="0" smtClean="0">
                <a:sym typeface="Symbol" panose="05050102010706020507" pitchFamily="18" charset="2"/>
              </a:rPr>
              <a:t></a:t>
            </a:r>
            <a:r>
              <a:rPr lang="es-ES" baseline="-25000" dirty="0" smtClean="0">
                <a:sym typeface="Symbol" panose="05050102010706020507" pitchFamily="18" charset="2"/>
              </a:rPr>
              <a:t>1</a:t>
            </a:r>
            <a:r>
              <a:rPr lang="es-ES" baseline="0" dirty="0" smtClean="0">
                <a:sym typeface="Symbol" panose="05050102010706020507" pitchFamily="18" charset="2"/>
              </a:rPr>
              <a:t>.</a:t>
            </a:r>
            <a:r>
              <a:rPr lang="es-ES" baseline="0" dirty="0" smtClean="0">
                <a:sym typeface="Symbol" panose="05050102010706020507" pitchFamily="18" charset="2"/>
              </a:rPr>
              <a:t> </a:t>
            </a:r>
            <a:r>
              <a:rPr lang="es-ES" baseline="-25000" dirty="0" smtClean="0">
                <a:sym typeface="Symbol" panose="05050102010706020507" pitchFamily="18" charset="2"/>
              </a:rPr>
              <a:t>2</a:t>
            </a:r>
            <a:r>
              <a:rPr lang="es-ES" baseline="0" dirty="0" smtClean="0">
                <a:sym typeface="Symbol" panose="05050102010706020507" pitchFamily="18" charset="2"/>
              </a:rPr>
              <a:t>, </a:t>
            </a:r>
            <a:r>
              <a:rPr lang="es-ES" baseline="-25000" dirty="0" smtClean="0">
                <a:sym typeface="Symbol" panose="05050102010706020507" pitchFamily="18" charset="2"/>
              </a:rPr>
              <a:t>3</a:t>
            </a:r>
            <a:r>
              <a:rPr lang="es-ES" baseline="0" dirty="0" smtClean="0">
                <a:sym typeface="Symbol" panose="05050102010706020507" pitchFamily="18" charset="2"/>
              </a:rPr>
              <a:t>) forman también un sistema trifásico y, por tanto, su suma instantánea ha de ser 0.</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39</a:t>
            </a:fld>
            <a:endParaRPr lang="es-ES_tradnl" altLang="es-ES"/>
          </a:p>
        </p:txBody>
      </p:sp>
    </p:spTree>
    <p:extLst>
      <p:ext uri="{BB962C8B-B14F-4D97-AF65-F5344CB8AC3E}">
        <p14:creationId xmlns:p14="http://schemas.microsoft.com/office/powerpoint/2010/main" val="4208751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Anteriormente, se había demostrado que los flujos magnéticos de tres transformadores monofásicos </a:t>
            </a:r>
            <a:r>
              <a:rPr lang="es-ES" baseline="0" dirty="0" smtClean="0"/>
              <a:t>integrantes de un banco trifásico era nula en todo instante de tiempo. Partiendo de esa premisa, si se construyera un transformador hipotético “uniendo” una de las columnas de transformador monofásico por ella circularía la suma de los tres flujos, es decir no habría flujo atravesándola. Puesto que esa columna central no contribuye a canalizar flujo magnético se puede eliminar obteniéndose así la estructura elemental de un transformador trifásico.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40</a:t>
            </a:fld>
            <a:endParaRPr lang="es-ES_tradnl" altLang="es-ES"/>
          </a:p>
        </p:txBody>
      </p:sp>
    </p:spTree>
    <p:extLst>
      <p:ext uri="{BB962C8B-B14F-4D97-AF65-F5344CB8AC3E}">
        <p14:creationId xmlns:p14="http://schemas.microsoft.com/office/powerpoint/2010/main" val="2157546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un transformador acorazado</a:t>
            </a:r>
            <a:r>
              <a:rPr lang="es-ES" baseline="0" dirty="0" smtClean="0"/>
              <a:t> lo que se pretende es reducir la altura de la  máquina reduciendo para ello la de las culatas. Esta reducción de dimensiones es importante si se considera simplemente la dificultad de transporte que implica una máquina de grandes dimensiones. Para ello, se añaden dos columnas laterales de forma todos los flujos de la máquina tienen la posibilidad de repartirse a derecha e izquierda. Esta estructura se emplea en máquinas de gran potencia y por tanto de enormes dimensiones. </a:t>
            </a:r>
          </a:p>
          <a:p>
            <a:r>
              <a:rPr lang="es-ES" baseline="0" dirty="0" smtClean="0"/>
              <a:t>Cuando se presentó el circuito equivalente del transformador ya se hizo una reseña relativa a que en el caso de una máquina polifásica el circuito deducido sería el “equivalente por fase de la máquina”. Por tanto, el circuito equivalente de un transformador trifásico se tomará como el circuito equivalente de una fase: para ello se alimentará con la tensión de fase (</a:t>
            </a:r>
            <a:r>
              <a:rPr lang="es-ES" baseline="0" dirty="0" err="1" smtClean="0"/>
              <a:t>Línea</a:t>
            </a:r>
            <a:r>
              <a:rPr lang="es-ES" baseline="0" dirty="0" err="1" smtClean="0">
                <a:sym typeface="Wingdings" panose="05000000000000000000" pitchFamily="2" charset="2"/>
              </a:rPr>
              <a:t>Neutro</a:t>
            </a:r>
            <a:r>
              <a:rPr lang="es-ES" baseline="0" dirty="0" smtClean="0">
                <a:sym typeface="Wingdings" panose="05000000000000000000" pitchFamily="2" charset="2"/>
              </a:rPr>
              <a:t>) y se tratará como si estuviese conectado con primario y secundario en estrella). </a:t>
            </a:r>
          </a:p>
          <a:p>
            <a:r>
              <a:rPr lang="es-ES" baseline="0" dirty="0" smtClean="0">
                <a:sym typeface="Wingdings" panose="05000000000000000000" pitchFamily="2" charset="2"/>
              </a:rPr>
              <a:t>Obviamente, todas las combinaciones de conexión son posibles: </a:t>
            </a:r>
            <a:r>
              <a:rPr lang="es-ES" baseline="0" dirty="0" err="1" smtClean="0">
                <a:sym typeface="Wingdings" panose="05000000000000000000" pitchFamily="2" charset="2"/>
              </a:rPr>
              <a:t>estrellaestrella</a:t>
            </a:r>
            <a:r>
              <a:rPr lang="es-ES" baseline="0" dirty="0" smtClean="0">
                <a:sym typeface="Wingdings" panose="05000000000000000000" pitchFamily="2" charset="2"/>
              </a:rPr>
              <a:t>, </a:t>
            </a:r>
            <a:r>
              <a:rPr lang="es-ES" baseline="0" dirty="0" err="1" smtClean="0">
                <a:sym typeface="Wingdings" panose="05000000000000000000" pitchFamily="2" charset="2"/>
              </a:rPr>
              <a:t>estrellatriángulo</a:t>
            </a:r>
            <a:r>
              <a:rPr lang="es-ES" baseline="0" dirty="0" smtClean="0">
                <a:sym typeface="Wingdings" panose="05000000000000000000" pitchFamily="2" charset="2"/>
              </a:rPr>
              <a:t>, </a:t>
            </a:r>
            <a:r>
              <a:rPr lang="es-ES" baseline="0" dirty="0" err="1" smtClean="0">
                <a:sym typeface="Wingdings" panose="05000000000000000000" pitchFamily="2" charset="2"/>
              </a:rPr>
              <a:t>triánguloestrella</a:t>
            </a:r>
            <a:r>
              <a:rPr lang="es-ES" baseline="0" dirty="0" smtClean="0">
                <a:sym typeface="Wingdings" panose="05000000000000000000" pitchFamily="2" charset="2"/>
              </a:rPr>
              <a:t>, </a:t>
            </a:r>
            <a:r>
              <a:rPr lang="es-ES" baseline="0" dirty="0" err="1" smtClean="0">
                <a:sym typeface="Wingdings" panose="05000000000000000000" pitchFamily="2" charset="2"/>
              </a:rPr>
              <a:t>triángulotriángulo</a:t>
            </a:r>
            <a:r>
              <a:rPr lang="es-ES" baseline="0" dirty="0" smtClean="0">
                <a:sym typeface="Wingdings" panose="05000000000000000000" pitchFamily="2" charset="2"/>
              </a:rPr>
              <a:t>. En los casos que la conexión real del transformador no coincida con la supuesta para el circuito equivalente, una vez realizados los cálculos correspondientes simplemente habrá que transformar las magnitudes de fase en magnitudes de línea o viceversa.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41</a:t>
            </a:fld>
            <a:endParaRPr lang="es-ES_tradnl" altLang="es-ES"/>
          </a:p>
        </p:txBody>
      </p:sp>
    </p:spTree>
    <p:extLst>
      <p:ext uri="{BB962C8B-B14F-4D97-AF65-F5344CB8AC3E}">
        <p14:creationId xmlns:p14="http://schemas.microsoft.com/office/powerpoint/2010/main" val="2792267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 diapositiva</a:t>
            </a:r>
            <a:r>
              <a:rPr lang="es-ES" baseline="0" dirty="0" smtClean="0"/>
              <a:t> muestra mediante un vídeo obtenido por simulación mediante el método de los elementos finitos la forma de evolución temporal del flujo magnético en un transformador trifásicos. En el vídeo se puede observar el flujo magnético variando de forma ordenada de la columna izquierda, a la central y finalmente a la derecha. Esta evolución, tal y como se indicó anteriormente, es coherente con la secuencia de fases de la tensiones de alimentación.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42</a:t>
            </a:fld>
            <a:endParaRPr lang="es-ES_tradnl" altLang="es-ES"/>
          </a:p>
        </p:txBody>
      </p:sp>
    </p:spTree>
    <p:extLst>
      <p:ext uri="{BB962C8B-B14F-4D97-AF65-F5344CB8AC3E}">
        <p14:creationId xmlns:p14="http://schemas.microsoft.com/office/powerpoint/2010/main" val="1807221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Tanto en los transformadores monofásicos</a:t>
            </a:r>
            <a:r>
              <a:rPr lang="es-ES" baseline="0" dirty="0" smtClean="0"/>
              <a:t> como trifásicos los devanados pueden ser concéntricos o alternados. Los primeros consisten en dos bobinas que ocupan toda la longitud vertical del núcleo arrolladas una sobre la otra, con una cierta distancia de separación para mantener el aislamiento. Los segundos consisten en discos concéntricos donde se va alternando una porción de devanado primario y otra de devanado secundario. Obviamente. Los inicios y finales de los discos (también llamados galletas) están conectados entre sí y separados por discos aislantes o a una distancia de seguridad.</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a:t>
            </a:fld>
            <a:endParaRPr lang="es-ES_tradnl" altLang="es-ES"/>
          </a:p>
        </p:txBody>
      </p:sp>
    </p:spTree>
    <p:extLst>
      <p:ext uri="{BB962C8B-B14F-4D97-AF65-F5344CB8AC3E}">
        <p14:creationId xmlns:p14="http://schemas.microsoft.com/office/powerpoint/2010/main" val="2056121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Las conexiones en estrella se designan con la letra</a:t>
            </a:r>
            <a:r>
              <a:rPr lang="es-ES" baseline="0" dirty="0" smtClean="0"/>
              <a:t> “Y” para el primario e “y” para el secundario. Las conexiones en triangulo (Delta en Inglés) con “D” y “d” respectivamente.</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43</a:t>
            </a:fld>
            <a:endParaRPr lang="es-ES_tradnl" altLang="es-ES"/>
          </a:p>
        </p:txBody>
      </p:sp>
    </p:spTree>
    <p:extLst>
      <p:ext uri="{BB962C8B-B14F-4D97-AF65-F5344CB8AC3E}">
        <p14:creationId xmlns:p14="http://schemas.microsoft.com/office/powerpoint/2010/main" val="1304722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Como la corriente de vacío</a:t>
            </a:r>
            <a:r>
              <a:rPr lang="es-ES" baseline="0" dirty="0" smtClean="0"/>
              <a:t> no es una función </a:t>
            </a:r>
            <a:r>
              <a:rPr lang="es-ES" baseline="0" dirty="0" err="1" smtClean="0"/>
              <a:t>senoidal</a:t>
            </a:r>
            <a:r>
              <a:rPr lang="es-ES" baseline="0" dirty="0" smtClean="0"/>
              <a:t>, por tanto se puede considerar la superposición de un conjunto de ondas </a:t>
            </a:r>
            <a:r>
              <a:rPr lang="es-ES" baseline="0" dirty="0" err="1" smtClean="0"/>
              <a:t>senoidales</a:t>
            </a:r>
            <a:r>
              <a:rPr lang="es-ES" baseline="0" dirty="0" smtClean="0"/>
              <a:t> de diferentes frecuencias (Teorema de Fourier). De entre todas esas componentes existen una que pulsa con igual fase en las tres fases de la máquina. Esta componente de la corriente se denomina corriente homopolar. </a:t>
            </a:r>
            <a:r>
              <a:rPr lang="es-ES" dirty="0" smtClean="0"/>
              <a:t>http://es.wikipedia.org/wiki/Teorema_de_Fortescue. La</a:t>
            </a:r>
            <a:r>
              <a:rPr lang="es-ES" baseline="0" dirty="0" smtClean="0"/>
              <a:t> conexión del transformador en triángulo anula el efecto de los flujos homopolares creados por las corrientes anteriores, con lo cual lo más habitual es disponer los transformadores con conexiones Dy o </a:t>
            </a:r>
            <a:r>
              <a:rPr lang="es-ES" baseline="0" dirty="0" err="1" smtClean="0"/>
              <a:t>yD</a:t>
            </a:r>
            <a:r>
              <a:rPr lang="es-ES" baseline="0" dirty="0" smtClean="0"/>
              <a:t>. La comprensión del concepto de flujo homopolar y su cancelación queda fuera del ámbito del presente curso. El único concepto que se debe extraer de esta diapositiva es que la conexión en triángulo de uno de los devanados elimina un efecto parásito negativo para el funcionamiento de la máquina.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44</a:t>
            </a:fld>
            <a:endParaRPr lang="es-ES_tradnl" altLang="es-ES"/>
          </a:p>
        </p:txBody>
      </p:sp>
    </p:spTree>
    <p:extLst>
      <p:ext uri="{BB962C8B-B14F-4D97-AF65-F5344CB8AC3E}">
        <p14:creationId xmlns:p14="http://schemas.microsoft.com/office/powerpoint/2010/main" val="55430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Como</a:t>
            </a:r>
            <a:r>
              <a:rPr lang="es-ES" baseline="0" dirty="0" smtClean="0"/>
              <a:t> se indicó en la diapositiva anterior, el inconveniente derivado de la conexión en triángulo de los devanados del transformador es la imposibilidad de disponer de una conexión para el neutro. Este inconveniente se elimina mediante una conexión algo más compleja denominada conexión en </a:t>
            </a:r>
            <a:r>
              <a:rPr lang="es-ES" baseline="0" dirty="0" err="1" smtClean="0"/>
              <a:t>Zig-Zag</a:t>
            </a:r>
            <a:r>
              <a:rPr lang="es-ES" baseline="0" dirty="0" smtClean="0"/>
              <a:t> donde el devanado se parte en dos </a:t>
            </a:r>
            <a:r>
              <a:rPr lang="es-ES" baseline="0" dirty="0" err="1" smtClean="0"/>
              <a:t>semidevanados</a:t>
            </a:r>
            <a:r>
              <a:rPr lang="es-ES" baseline="0" dirty="0" smtClean="0"/>
              <a:t>. La justificación del funcionamiento de un devanado de estas características también queda fuera de los objetivos del curso. Se presenta la existencia de esta configuración puramente a titulo orientativo.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45</a:t>
            </a:fld>
            <a:endParaRPr lang="es-ES_tradnl" altLang="es-ES"/>
          </a:p>
        </p:txBody>
      </p:sp>
    </p:spTree>
    <p:extLst>
      <p:ext uri="{BB962C8B-B14F-4D97-AF65-F5344CB8AC3E}">
        <p14:creationId xmlns:p14="http://schemas.microsoft.com/office/powerpoint/2010/main" val="1316107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un transformador conectado </a:t>
            </a:r>
            <a:r>
              <a:rPr lang="es-ES" dirty="0" err="1" smtClean="0"/>
              <a:t>Yy</a:t>
            </a:r>
            <a:r>
              <a:rPr lang="es-ES" dirty="0" smtClean="0"/>
              <a:t> como el de la figura las tensiones</a:t>
            </a:r>
            <a:r>
              <a:rPr lang="es-ES" baseline="0" dirty="0" smtClean="0"/>
              <a:t> del primario y el secundario de la máquina e encuentran en fase. Sin embargo, cuando uno de los devanados se encuentra conectado en triángulo o </a:t>
            </a:r>
            <a:r>
              <a:rPr lang="es-ES" baseline="0" dirty="0" err="1" smtClean="0"/>
              <a:t>zig-zag</a:t>
            </a:r>
            <a:r>
              <a:rPr lang="es-ES" baseline="0" dirty="0" smtClean="0"/>
              <a:t> o bien se seleccionan como terminales de salida los puntos que no son correspondientes en términos magnéticos (en el ejemplo de la figura bastaría con tomar la salida del secundario en r’, s’ t’ y establecer el centro de la estrella del secundario en r, s y t) las tensiones de primario y secundario aparecen desfasadas. Para indicar este desfase se utiliza un número que se conoce como ÍNDICE HORARIO del transformador.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46</a:t>
            </a:fld>
            <a:endParaRPr lang="es-ES_tradnl" altLang="es-ES"/>
          </a:p>
        </p:txBody>
      </p:sp>
    </p:spTree>
    <p:extLst>
      <p:ext uri="{BB962C8B-B14F-4D97-AF65-F5344CB8AC3E}">
        <p14:creationId xmlns:p14="http://schemas.microsoft.com/office/powerpoint/2010/main" val="1370105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representación</a:t>
            </a:r>
            <a:r>
              <a:rPr lang="es-ES" baseline="0" dirty="0" smtClean="0"/>
              <a:t> gráfica se indica la forma en la que el índice horario expresa el desfase entre las tensiones de primario y secundario. El ángulo de desfase entre las tensiones se indica siempre en múltiplos de 30º y se toma entre la tensión primaria de una fase de la máquina y su tensión secundaria homóloga. En términos prácticos se denomina índice horario porque los vectores que representan a ambas tensiones de tratan como si fueran las agujas de un reloj. La tensión del primario se tomaría con la aguja correspondiente al minutero del reloj y </a:t>
            </a:r>
            <a:r>
              <a:rPr lang="es-ES" baseline="0" dirty="0" err="1" smtClean="0"/>
              <a:t>y</a:t>
            </a:r>
            <a:r>
              <a:rPr lang="es-ES" baseline="0" dirty="0" smtClean="0"/>
              <a:t> la tensión del secundario como la que indica las horas. De este modo, en el caso de índice horario 0 la tensión </a:t>
            </a:r>
            <a:r>
              <a:rPr lang="es-ES" baseline="0" dirty="0" err="1" smtClean="0"/>
              <a:t>Vr</a:t>
            </a:r>
            <a:r>
              <a:rPr lang="es-ES" baseline="0" dirty="0" smtClean="0"/>
              <a:t> (secundaria) marcaría las 12 h y la tensión VR marcaría 0 minutos. Por tanto el índice horario correspondería a las 12 o 0 horas. Puesto que ambos vectores están en fase, en este caso se define como índice horario 0.  En el segundo caso donde al ángulo de desfase es de 180º la “hora indicada” serían las 6. Por tanto, el índice horario correspondiente sería 6. Puesto que los ángulos de desfase son múltiplos de 30ºd¡ los índices horarios serán horas “en punto”: 1, 2, 3, etc. La designación completa de la conexión del transformación se dará por tanto indicando si la conexión de los devanados es estrella </a:t>
            </a:r>
            <a:r>
              <a:rPr lang="es-ES" baseline="0" dirty="0" err="1" smtClean="0"/>
              <a:t>Y,y</a:t>
            </a:r>
            <a:r>
              <a:rPr lang="es-ES" baseline="0" dirty="0" smtClean="0"/>
              <a:t>, triángulo </a:t>
            </a:r>
            <a:r>
              <a:rPr lang="es-ES" baseline="0" dirty="0" err="1" smtClean="0"/>
              <a:t>D,d</a:t>
            </a:r>
            <a:r>
              <a:rPr lang="es-ES" baseline="0" dirty="0" smtClean="0"/>
              <a:t> o </a:t>
            </a:r>
            <a:r>
              <a:rPr lang="es-ES" baseline="0" dirty="0" err="1" smtClean="0"/>
              <a:t>Zig-Zag</a:t>
            </a:r>
            <a:r>
              <a:rPr lang="es-ES" baseline="0" dirty="0" smtClean="0"/>
              <a:t> </a:t>
            </a:r>
            <a:r>
              <a:rPr lang="es-ES" baseline="0" dirty="0" err="1" smtClean="0"/>
              <a:t>Zz</a:t>
            </a:r>
            <a:r>
              <a:rPr lang="es-ES" baseline="0" dirty="0" smtClean="0"/>
              <a:t> seguida del número que indica el índice horario.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47</a:t>
            </a:fld>
            <a:endParaRPr lang="es-ES_tradnl" altLang="es-ES"/>
          </a:p>
        </p:txBody>
      </p:sp>
    </p:spTree>
    <p:extLst>
      <p:ext uri="{BB962C8B-B14F-4D97-AF65-F5344CB8AC3E}">
        <p14:creationId xmlns:p14="http://schemas.microsoft.com/office/powerpoint/2010/main" val="3567259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las instalaciones eléctricas es frecuente que la alimentación de todos los equipos eléctricos no la realice un único transformador sino varios</a:t>
            </a:r>
            <a:r>
              <a:rPr lang="es-ES" baseline="0" dirty="0" smtClean="0"/>
              <a:t> en paralelo que se reparten la carga. Esta estructura es más lógica que el uso de una única máquina de gran potencia ya que reduce la probabilidad de fallo (siempre se podrá operar a menor potencia si uno de los transformadores falla) y para cargas variables se podrán conectar y desconectar transformadores ahorrando energía. Para que sea posible conectar dos o más transformadores en paralelo es necesario que se cumplan 3 condiciones:</a:t>
            </a:r>
          </a:p>
          <a:p>
            <a:endParaRPr lang="es-ES" baseline="0" dirty="0" smtClean="0"/>
          </a:p>
          <a:p>
            <a:pPr marL="228600" indent="-228600">
              <a:buAutoNum type="arabicPeriod"/>
            </a:pPr>
            <a:r>
              <a:rPr lang="es-ES" baseline="0" dirty="0" smtClean="0"/>
              <a:t>Que todos tengan la misma relación de transformación: si no la tuviesen se estarían conectando en paralelo devanados con diferente tensión de salida lo cual, en términos eléctricos sería equivalente a conectar dos generadores de tensión en paralelo, siendo de diferente tensión.</a:t>
            </a:r>
          </a:p>
          <a:p>
            <a:pPr marL="228600" indent="-228600">
              <a:buAutoNum type="arabicPeriod"/>
            </a:pPr>
            <a:r>
              <a:rPr lang="es-ES" baseline="0" dirty="0" smtClean="0"/>
              <a:t>Que todos tengan la misma tensión relativa de cortocircuito. Si la tensiones relativas de cortocircuito son diferentes es porque internamente las impedancias de las máquinas son diferentes y, tal y como se expone en el ejemplo una diferencia, una diferencia en las </a:t>
            </a:r>
            <a:r>
              <a:rPr lang="es-ES" baseline="0" dirty="0" smtClean="0">
                <a:sym typeface="Symbol" panose="05050102010706020507" pitchFamily="18" charset="2"/>
              </a:rPr>
              <a:t></a:t>
            </a:r>
            <a:r>
              <a:rPr lang="es-ES" baseline="-25000" dirty="0" smtClean="0">
                <a:sym typeface="Symbol" panose="05050102010706020507" pitchFamily="18" charset="2"/>
              </a:rPr>
              <a:t>cc</a:t>
            </a:r>
            <a:r>
              <a:rPr lang="es-ES" baseline="0" dirty="0" smtClean="0">
                <a:sym typeface="Symbol" panose="05050102010706020507" pitchFamily="18" charset="2"/>
              </a:rPr>
              <a:t> daría lugar a una distribución de cargas diferentes entre los transformadores, quedando más cargado aquel transformador que presentase una tensión relativa de cortocircuito más baja (coloquialmente se suele decir que es el transformador “más duro” es el que queda más cargado). Obviamente, esta situación no es admisible ya que todos los transformadores han de aportar la misma potencia al conjunto y, por consiguiente, operar con el mismo índice de carga.</a:t>
            </a:r>
          </a:p>
          <a:p>
            <a:pPr marL="228600" indent="-228600">
              <a:buAutoNum type="arabicPeriod"/>
            </a:pPr>
            <a:r>
              <a:rPr lang="es-ES" baseline="0" dirty="0" smtClean="0">
                <a:sym typeface="Symbol" panose="05050102010706020507" pitchFamily="18" charset="2"/>
              </a:rPr>
              <a:t>Tal y como se estudio en diapositivas anteriores en los transformadores trifásicos el índice horario indica el ángulo de desfase entre magnitudes primarias y secundarias. Obviamente, si los transformadores a conectar en paralelo no presentan el mismo índice horario sus tensiones en el secundario estarán desfasadas, dando lugar a una situación idéntica a la del punto 1 que impide su conexionado en paralelo.</a:t>
            </a:r>
            <a:endParaRPr lang="es-ES" baseline="-25000"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48</a:t>
            </a:fld>
            <a:endParaRPr lang="es-ES_tradnl" altLang="es-ES"/>
          </a:p>
        </p:txBody>
      </p:sp>
    </p:spTree>
    <p:extLst>
      <p:ext uri="{BB962C8B-B14F-4D97-AF65-F5344CB8AC3E}">
        <p14:creationId xmlns:p14="http://schemas.microsoft.com/office/powerpoint/2010/main" val="2331998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a:t>
            </a:r>
            <a:r>
              <a:rPr lang="es-ES" dirty="0" err="1" smtClean="0"/>
              <a:t>autotransfomadores</a:t>
            </a:r>
            <a:r>
              <a:rPr lang="es-ES" baseline="0" dirty="0" smtClean="0"/>
              <a:t> son transformadores sin aislamiento galvánico. Esto implica que en vez de disponer de un bobinado primario y secundario separados galvánicamente tan sólo disponen de un devanado. Un cursor se desplaza sobre dicho devanado permitiendo decidir el número de espiras del punto donde se realiza la conexión de la carga (http://en.wikipedia.org/wiki/Autotransformer). Aunque habitualmente el rango de potencias para el uso de estos equipos es medio/bajo existen autotransformadores de gran potencia: http://www.youtube.com/watch?v=zrBdlhmcL08</a:t>
            </a:r>
          </a:p>
          <a:p>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49</a:t>
            </a:fld>
            <a:endParaRPr lang="es-ES_tradnl" altLang="es-ES"/>
          </a:p>
        </p:txBody>
      </p:sp>
    </p:spTree>
    <p:extLst>
      <p:ext uri="{BB962C8B-B14F-4D97-AF65-F5344CB8AC3E}">
        <p14:creationId xmlns:p14="http://schemas.microsoft.com/office/powerpoint/2010/main" val="1888095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la diapositiva correspondiente al despiece de un transformador de potencia se incluyó un elemento que se definió como regulador de tensión. Dicho elemento hacía referencia a lo que se conoce como “intercambiador de tomas”. El intercambiador de tomas no es más que un dispositivo que permite variar el punto de conexión del devanado del transformador con la carga, añadiendo o eliminando un número muy reducido de espiras. Las “tomas” son, por tanto, puntos de conexión que se extraen de los devanados a fin de poder variar el número de espiras y con él la relación de transformación.</a:t>
            </a:r>
          </a:p>
          <a:p>
            <a:r>
              <a:rPr lang="es-ES" baseline="0" dirty="0" smtClean="0"/>
              <a:t>Prácticamente todos los transformadores trifásicos se diseñan con tomas que, en general, resultan imprescindibles para el correcto funcionamiento del sistema de generación transporte y distribución de energía eléctrica. Para comprender esta necesidad basta tener en cuenta que la tensión que la compañía ha de suministrar a los usuarios finales debe mantenerse dentro de un estrecho rango de variación establecido por ley. Considerando que la carga (potencia demandada del sistema eléctrico) es variable es fácil comprender que las caídas de tensión en las líneas y las propias caídas de tensión internas de los transformadores también son variables. De forma general se puede afirmar que una situación de alta demanda de energía estas caídas de tensión serán elevadas mientras que en una de demanda escasa podrán considerarse prácticamente despreciables. Por tanto, en la primera situación se actuará sobre las tomas de los transformadores para subir la tensión y compensar la caída de tensión manteniendo el suministro dentro de los límites y en la segunda se actuará en sentido contrario.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51</a:t>
            </a:fld>
            <a:endParaRPr lang="es-ES_tradnl" altLang="es-ES"/>
          </a:p>
        </p:txBody>
      </p:sp>
    </p:spTree>
    <p:extLst>
      <p:ext uri="{BB962C8B-B14F-4D97-AF65-F5344CB8AC3E}">
        <p14:creationId xmlns:p14="http://schemas.microsoft.com/office/powerpoint/2010/main" val="2006392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transformador de</a:t>
            </a:r>
            <a:r>
              <a:rPr lang="es-ES" baseline="0" dirty="0" smtClean="0"/>
              <a:t> la figura dispone sólo de 3 escalones de regulación.</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52</a:t>
            </a:fld>
            <a:endParaRPr lang="es-ES_tradnl" altLang="es-ES"/>
          </a:p>
        </p:txBody>
      </p:sp>
    </p:spTree>
    <p:extLst>
      <p:ext uri="{BB962C8B-B14F-4D97-AF65-F5344CB8AC3E}">
        <p14:creationId xmlns:p14="http://schemas.microsoft.com/office/powerpoint/2010/main" val="1214363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transformadores</a:t>
            </a:r>
            <a:r>
              <a:rPr lang="es-ES" baseline="0" dirty="0" smtClean="0"/>
              <a:t> con tres arrollamientos se encuentran fuera del alcance de este curso. Se pretende, por consiguiente, sólo indicar su existencia. Su aplicación suele estar ligada a diferentes cuestiones del ámbito industrial. Por ejemplo, es frecuente encontrar un devanado terciario sobre el que se realiza la conexión de las baterías de compensadores para la compensación de la energía reactiva o disponer de dos devanados secundarios con diferentes índices horarios para realizar la cancelación de armónicos cuando el sistema alimenta equipos no lineales de electrónica de potencia como los rectificadores controlados. En cualquier caso, en lo que concierne a este curso es suficiente con conocer su existencia.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53</a:t>
            </a:fld>
            <a:endParaRPr lang="es-ES_tradnl" altLang="es-ES"/>
          </a:p>
        </p:txBody>
      </p:sp>
    </p:spTree>
    <p:extLst>
      <p:ext uri="{BB962C8B-B14F-4D97-AF65-F5344CB8AC3E}">
        <p14:creationId xmlns:p14="http://schemas.microsoft.com/office/powerpoint/2010/main" val="140070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puede observar a la izquierda la chapa cortada y apilada que conforma el núcleo y a</a:t>
            </a:r>
            <a:r>
              <a:rPr lang="es-ES" baseline="0" dirty="0" smtClean="0"/>
              <a:t> la derecha el proceso de conformado de los conductores de uno de los bobinados instalándolos alrededor de la bobina o “carrete” que posteriormente se instalará en el núcleo.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6</a:t>
            </a:fld>
            <a:endParaRPr lang="es-ES_tradnl" altLang="es-ES"/>
          </a:p>
        </p:txBody>
      </p:sp>
    </p:spTree>
    <p:extLst>
      <p:ext uri="{BB962C8B-B14F-4D97-AF65-F5344CB8AC3E}">
        <p14:creationId xmlns:p14="http://schemas.microsoft.com/office/powerpoint/2010/main" val="1758403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transformadores</a:t>
            </a:r>
            <a:r>
              <a:rPr lang="es-ES" baseline="0" dirty="0" smtClean="0"/>
              <a:t> de medida y protección tienen una estructura y un ámbito de aplicación totalmente distinto al visto hasta el momento para los transformadores de potencia: se utilizan para realizar la medida de magnitudes eléctricas y suelen estar asociados a las protecciones de otras máquinas, líneas o dispositivos de la instalación. Sus principales características se exponen en las diapositivas.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54</a:t>
            </a:fld>
            <a:endParaRPr lang="es-ES_tradnl" altLang="es-ES"/>
          </a:p>
        </p:txBody>
      </p:sp>
    </p:spTree>
    <p:extLst>
      <p:ext uri="{BB962C8B-B14F-4D97-AF65-F5344CB8AC3E}">
        <p14:creationId xmlns:p14="http://schemas.microsoft.com/office/powerpoint/2010/main" val="42632944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transformadores de corriente están diseñados para medir</a:t>
            </a:r>
            <a:r>
              <a:rPr lang="es-ES" baseline="0" dirty="0" smtClean="0"/>
              <a:t> la intensidad que circula por una línea eléctrica de alimentación de cualquier equipo. Aunque su circuito equivalente es el mismo que el de un transformador de potencia en términos constructivos son totalmente diferentes. La configuración más simple que se podría considerar es la de un toroide de material ferromagnético con dos devanados. La mayor diferencia funcional que presenta respecto a un transformador de potencia es que la corriente que se desea medir circula por el devanado primario y que el secundario se encuentra conectado a una carga, normalmente resistiva, en la cual, conocida la relación de transformación es posible averiguar el valor de la corriente incógnita a partir de la tensión soportada por ella. </a:t>
            </a:r>
            <a:r>
              <a:rPr lang="es-ES" dirty="0" smtClean="0"/>
              <a:t>http://en.wikipedia.org/wiki/Current_transformer. http://www.youtube.com/watch?v=JhOzsFfG1rc</a:t>
            </a:r>
          </a:p>
          <a:p>
            <a:endParaRPr lang="es-ES" dirty="0" smtClean="0"/>
          </a:p>
          <a:p>
            <a:r>
              <a:rPr lang="es-ES" dirty="0" smtClean="0"/>
              <a:t>La mayor peculiaridad del funcionamiento de los transformadores de intensidad</a:t>
            </a:r>
            <a:r>
              <a:rPr lang="es-ES" baseline="0" dirty="0" smtClean="0"/>
              <a:t> es que su secundario trabaja siempre con cargas próximas al cortocircuito y NUNCA debe dejarse en circuito abierto. Para comprender la causa basta con analizar el circuito equivalente. Al estar alimentado en corriente y ser la corriente de primario aquella que se desea medir (que puede ser de decenas o incluso miles de amperios) si se abre el secundario toda la corriente circulará por la rama paralelo, que presenta un valor de impedancia relativamente alto, y, por consiguiente, producirá una tensión muy elevada en bornes del secundario.</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55</a:t>
            </a:fld>
            <a:endParaRPr lang="es-ES_tradnl" altLang="es-ES"/>
          </a:p>
        </p:txBody>
      </p:sp>
    </p:spTree>
    <p:extLst>
      <p:ext uri="{BB962C8B-B14F-4D97-AF65-F5344CB8AC3E}">
        <p14:creationId xmlns:p14="http://schemas.microsoft.com/office/powerpoint/2010/main" val="1037272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esta diapositiva se muestran los principales parámetros que definen a un transformador de intensidad.</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56</a:t>
            </a:fld>
            <a:endParaRPr lang="es-ES_tradnl" altLang="es-ES"/>
          </a:p>
        </p:txBody>
      </p:sp>
    </p:spTree>
    <p:extLst>
      <p:ext uri="{BB962C8B-B14F-4D97-AF65-F5344CB8AC3E}">
        <p14:creationId xmlns:p14="http://schemas.microsoft.com/office/powerpoint/2010/main" val="911536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57</a:t>
            </a:fld>
            <a:endParaRPr lang="es-ES_tradnl" altLang="es-ES"/>
          </a:p>
        </p:txBody>
      </p:sp>
    </p:spTree>
    <p:extLst>
      <p:ext uri="{BB962C8B-B14F-4D97-AF65-F5344CB8AC3E}">
        <p14:creationId xmlns:p14="http://schemas.microsoft.com/office/powerpoint/2010/main" val="1453328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sólo se</a:t>
            </a:r>
            <a:r>
              <a:rPr lang="es-ES" baseline="0" dirty="0" smtClean="0"/>
              <a:t> pretende poner de manifiesto cómo un catálogo comercial de un fabricante de transformadores contempla todos y cada uno de los conceptos estudiados a lo largo de </a:t>
            </a:r>
            <a:r>
              <a:rPr lang="es-ES" baseline="0" smtClean="0"/>
              <a:t>este capítulo.</a:t>
            </a:r>
            <a:endParaRPr lang="es-ES"/>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59</a:t>
            </a:fld>
            <a:endParaRPr lang="es-ES_tradnl" altLang="es-ES"/>
          </a:p>
        </p:txBody>
      </p:sp>
    </p:spTree>
    <p:extLst>
      <p:ext uri="{BB962C8B-B14F-4D97-AF65-F5344CB8AC3E}">
        <p14:creationId xmlns:p14="http://schemas.microsoft.com/office/powerpoint/2010/main" val="246482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Aclaraciones al despiece</a:t>
            </a:r>
            <a:r>
              <a:rPr lang="es-ES" baseline="0" dirty="0" smtClean="0"/>
              <a:t> de la figura anterior:</a:t>
            </a:r>
          </a:p>
          <a:p>
            <a:pPr marL="228600" indent="-228600">
              <a:buAutoNum type="arabicPeriod"/>
            </a:pPr>
            <a:r>
              <a:rPr lang="es-ES" baseline="0" dirty="0" smtClean="0"/>
              <a:t>Las partes horizontales del núcleo reciben el nombre de culatas.</a:t>
            </a:r>
          </a:p>
          <a:p>
            <a:pPr marL="228600" indent="-228600">
              <a:buAutoNum type="arabicPeriod"/>
            </a:pPr>
            <a:r>
              <a:rPr lang="es-ES" baseline="0" dirty="0" smtClean="0"/>
              <a:t>Puesto que el aceite, aparte de cumplir funciones aislantes actúa como refrigerante trabaja a temperaturas elevadas. De ahí la necesidad de un depósito de expansión para recibir el mayor volumen que ocupa una vez dilatado.</a:t>
            </a:r>
          </a:p>
          <a:p>
            <a:pPr marL="228600" indent="-228600">
              <a:buAutoNum type="arabicPeriod"/>
            </a:pPr>
            <a:r>
              <a:rPr lang="es-ES" baseline="0" dirty="0" smtClean="0"/>
              <a:t>Las tomas de salida o entrada en alta tensión utilizan una cadena de aisladores que tienen forma de taza invertida para evitar la formación arcos eléctricos. </a:t>
            </a:r>
          </a:p>
          <a:p>
            <a:pPr marL="228600" indent="-228600">
              <a:buAutoNum type="arabicPeriod"/>
            </a:pPr>
            <a:r>
              <a:rPr lang="es-ES" baseline="0" dirty="0" smtClean="0"/>
              <a:t>Es necesario conocer la temperatura de trabajo del aceite puesto que es proporcional a la de los devanados, por tanto se incluyen termómetros y sensores de temperatura dentro de la cuba.</a:t>
            </a:r>
          </a:p>
          <a:p>
            <a:pPr marL="228600" indent="-228600">
              <a:buAutoNum type="arabicPeriod"/>
            </a:pPr>
            <a:r>
              <a:rPr lang="es-ES" baseline="0" dirty="0" smtClean="0"/>
              <a:t>Los transformadores disponen de unas tomas de regulación que permiten subir o bajar ligeramente la tensión de salida en función de las caídas de tensión que tengan lugar en la línea a la que alimentan. En la figura aparecen representadas como el elemento nº 15. </a:t>
            </a:r>
          </a:p>
          <a:p>
            <a:pPr marL="228600" indent="-228600">
              <a:buAutoNum type="arabicPeriod"/>
            </a:pPr>
            <a:r>
              <a:rPr lang="es-ES" baseline="0" dirty="0" smtClean="0"/>
              <a:t>Puesto que el aceite no puede contener humedad ya que perdería sus propiedades aislantes, especialmente a alta tensión, el depósito de expansión está dotado de un desecador (normalmente </a:t>
            </a:r>
            <a:r>
              <a:rPr lang="es-ES" baseline="0" dirty="0" err="1" smtClean="0"/>
              <a:t>silicagel</a:t>
            </a:r>
            <a:r>
              <a:rPr lang="es-ES" baseline="0" dirty="0" smtClean="0"/>
              <a:t>: dióxido de silicio: http://www.silicagel.com.mx/en_transformadores.aspx) que absorbe la humedad proveniente del contacto con el aire y cambia de color cuando se ha saturado de agua.</a:t>
            </a:r>
          </a:p>
          <a:p>
            <a:pPr marL="228600" indent="-228600">
              <a:buAutoNum type="arabicPeriod"/>
            </a:pPr>
            <a:r>
              <a:rPr lang="es-ES" baseline="0" dirty="0" smtClean="0"/>
              <a:t>El </a:t>
            </a:r>
            <a:r>
              <a:rPr lang="es-ES" baseline="0" dirty="0" err="1" smtClean="0"/>
              <a:t>Rele</a:t>
            </a:r>
            <a:r>
              <a:rPr lang="es-ES" baseline="0" dirty="0" smtClean="0"/>
              <a:t> </a:t>
            </a:r>
            <a:r>
              <a:rPr lang="es-ES" baseline="0" dirty="0" err="1" smtClean="0"/>
              <a:t>Buchholz</a:t>
            </a:r>
            <a:r>
              <a:rPr lang="es-ES" baseline="0" dirty="0" smtClean="0"/>
              <a:t>: http://www.youtube.com/watch?v=qhl5ZEKegXc, http://en.wikipedia.org/wiki/Buchholz_relay, es un dispositivo de protección del transformador que produce su desconexión cuando detecta la presencia de gases en disolución en el aceite. Esto es así ya que cuando se generan arcos eléctricos o descargas parciales en el interior de la cuba ambos fenómenos dan lugar a la formación de gases.</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7</a:t>
            </a:fld>
            <a:endParaRPr lang="es-ES_tradnl" altLang="es-ES"/>
          </a:p>
        </p:txBody>
      </p:sp>
    </p:spTree>
    <p:extLst>
      <p:ext uri="{BB962C8B-B14F-4D97-AF65-F5344CB8AC3E}">
        <p14:creationId xmlns:p14="http://schemas.microsoft.com/office/powerpoint/2010/main" val="352962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la fotografía</a:t>
            </a:r>
            <a:r>
              <a:rPr lang="es-ES" baseline="0" dirty="0" smtClean="0"/>
              <a:t> de la izquierda el sistema de refrigeración del transformador es OFAF: aceite movido con una bomba como refrigerante primario y aire forzado por un ventilador como refrigerante secundario incidiendo sobre el radiador por donde circula el aceite caliente.</a:t>
            </a:r>
          </a:p>
          <a:p>
            <a:r>
              <a:rPr lang="es-ES" baseline="0" dirty="0" smtClean="0"/>
              <a:t>Los transformadores secos, al ser utilizados en el interior de edificios y estar encapsulados en resina </a:t>
            </a:r>
            <a:r>
              <a:rPr lang="es-ES" baseline="0" dirty="0" err="1" smtClean="0"/>
              <a:t>epoxy</a:t>
            </a:r>
            <a:r>
              <a:rPr lang="es-ES" baseline="0" dirty="0" smtClean="0"/>
              <a:t>, normalmente tienen un índice de protección IP00, es decir no están dotados de envolvente.</a:t>
            </a:r>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9</a:t>
            </a:fld>
            <a:endParaRPr lang="es-ES_tradnl" altLang="es-ES"/>
          </a:p>
        </p:txBody>
      </p:sp>
    </p:spTree>
    <p:extLst>
      <p:ext uri="{BB962C8B-B14F-4D97-AF65-F5344CB8AC3E}">
        <p14:creationId xmlns:p14="http://schemas.microsoft.com/office/powerpoint/2010/main" val="2489977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grandes transformadores es</a:t>
            </a:r>
            <a:r>
              <a:rPr lang="es-ES" baseline="0" dirty="0" smtClean="0"/>
              <a:t> frecuente encontrar cubas selladas con una inyección de un gas inerte, como el nitrógeno que garantiza la pureza del aceite e impide su contacto con el aire: http://electrical-engineering-portal.com/oil-filled-inert-gas-system</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10</a:t>
            </a:fld>
            <a:endParaRPr lang="es-ES_tradnl" altLang="es-ES"/>
          </a:p>
        </p:txBody>
      </p:sp>
    </p:spTree>
    <p:extLst>
      <p:ext uri="{BB962C8B-B14F-4D97-AF65-F5344CB8AC3E}">
        <p14:creationId xmlns:p14="http://schemas.microsoft.com/office/powerpoint/2010/main" val="70875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figura se pueden apreciar las secciones de los bobinados</a:t>
            </a:r>
            <a:r>
              <a:rPr lang="es-ES" baseline="0" dirty="0" smtClean="0"/>
              <a:t> en las cuales se ven con claridad los conductores que los forman. En el transformador seco los rectángulos blancos que recurren la columna del transformador de abajo a arriba son en realidad un conjunto de láminas de aluminio aisladas que están arrolladas en forma de espiral dando varias vueltas alrededor de toda la altura del núcleo igual que lo haría un hilo de cobre. La diferencia estriba en que posteriormente se encapsulan en resina </a:t>
            </a:r>
            <a:r>
              <a:rPr lang="es-ES" baseline="0" dirty="0" err="1" smtClean="0"/>
              <a:t>epoxy</a:t>
            </a:r>
            <a:r>
              <a:rPr lang="es-ES" baseline="0" dirty="0" smtClean="0"/>
              <a:t>. </a:t>
            </a:r>
            <a:endParaRPr lang="es-ES" dirty="0"/>
          </a:p>
        </p:txBody>
      </p:sp>
      <p:sp>
        <p:nvSpPr>
          <p:cNvPr id="4" name="Marcador de número de diapositiva 3"/>
          <p:cNvSpPr>
            <a:spLocks noGrp="1"/>
          </p:cNvSpPr>
          <p:nvPr>
            <p:ph type="sldNum" sz="quarter" idx="10"/>
          </p:nvPr>
        </p:nvSpPr>
        <p:spPr/>
        <p:txBody>
          <a:bodyPr/>
          <a:lstStyle/>
          <a:p>
            <a:fld id="{E8C17E30-413E-4104-A021-C18C20B036D2}" type="slidenum">
              <a:rPr lang="es-ES_tradnl" altLang="es-ES" smtClean="0"/>
              <a:pPr/>
              <a:t>11</a:t>
            </a:fld>
            <a:endParaRPr lang="es-ES_tradnl" altLang="es-ES"/>
          </a:p>
        </p:txBody>
      </p:sp>
    </p:spTree>
    <p:extLst>
      <p:ext uri="{BB962C8B-B14F-4D97-AF65-F5344CB8AC3E}">
        <p14:creationId xmlns:p14="http://schemas.microsoft.com/office/powerpoint/2010/main" val="3349228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3076" name="Group 4"/>
          <p:cNvGrpSpPr>
            <a:grpSpLocks/>
          </p:cNvGrpSpPr>
          <p:nvPr/>
        </p:nvGrpSpPr>
        <p:grpSpPr bwMode="auto">
          <a:xfrm>
            <a:off x="-1035050" y="1520825"/>
            <a:ext cx="10179050" cy="5337175"/>
            <a:chOff x="-652" y="958"/>
            <a:chExt cx="6412" cy="3362"/>
          </a:xfrm>
        </p:grpSpPr>
        <p:sp>
          <p:nvSpPr>
            <p:cNvPr id="3074" name="Freeform 2"/>
            <p:cNvSpPr>
              <a:spLocks/>
            </p:cNvSpPr>
            <p:nvPr/>
          </p:nvSpPr>
          <p:spPr bwMode="invGray">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80000"/>
                    <a:invGamma/>
                  </a:schemeClr>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075" name="Arc 3"/>
            <p:cNvSpPr>
              <a:spLocks/>
            </p:cNvSpPr>
            <p:nvPr/>
          </p:nvSpPr>
          <p:spPr bwMode="ltGray">
            <a:xfrm>
              <a:off x="-652" y="958"/>
              <a:ext cx="4237" cy="3362"/>
            </a:xfrm>
            <a:custGeom>
              <a:avLst/>
              <a:gdLst>
                <a:gd name="G0" fmla="+- 0 0 0"/>
                <a:gd name="G1" fmla="+- 21360 0 0"/>
                <a:gd name="G2" fmla="+- 21600 0 0"/>
                <a:gd name="T0" fmla="*/ 3211 w 21600"/>
                <a:gd name="T1" fmla="*/ 0 h 21360"/>
                <a:gd name="T2" fmla="*/ 21600 w 21600"/>
                <a:gd name="T3" fmla="*/ 21360 h 21360"/>
                <a:gd name="T4" fmla="*/ 0 w 21600"/>
                <a:gd name="T5" fmla="*/ 21360 h 21360"/>
              </a:gdLst>
              <a:ahLst/>
              <a:cxnLst>
                <a:cxn ang="0">
                  <a:pos x="T0" y="T1"/>
                </a:cxn>
                <a:cxn ang="0">
                  <a:pos x="T2" y="T3"/>
                </a:cxn>
                <a:cxn ang="0">
                  <a:pos x="T4" y="T5"/>
                </a:cxn>
              </a:cxnLst>
              <a:rect l="0" t="0" r="r" b="b"/>
              <a:pathLst>
                <a:path w="21600" h="21360" fill="none" extrusionOk="0">
                  <a:moveTo>
                    <a:pt x="3210" y="0"/>
                  </a:moveTo>
                  <a:cubicBezTo>
                    <a:pt x="13781" y="1589"/>
                    <a:pt x="21600" y="10670"/>
                    <a:pt x="21600" y="21360"/>
                  </a:cubicBezTo>
                </a:path>
                <a:path w="21600" h="21360" stroke="0" extrusionOk="0">
                  <a:moveTo>
                    <a:pt x="3210" y="0"/>
                  </a:moveTo>
                  <a:cubicBezTo>
                    <a:pt x="13781" y="1589"/>
                    <a:pt x="21600" y="10670"/>
                    <a:pt x="21600" y="21360"/>
                  </a:cubicBezTo>
                  <a:lnTo>
                    <a:pt x="0" y="2136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s-ES_tradnl" altLang="es-ES" noProof="0" smtClean="0"/>
              <a:t>Haga clic para modificar el estilo de título patrón</a:t>
            </a:r>
          </a:p>
        </p:txBody>
      </p:sp>
      <p:sp>
        <p:nvSpPr>
          <p:cNvPr id="3078" name="Rectangle 6"/>
          <p:cNvSpPr>
            <a:spLocks noGrp="1" noChangeArrowheads="1"/>
          </p:cNvSpPr>
          <p:nvPr>
            <p:ph type="subTitle" sz="quarter" idx="1"/>
          </p:nvPr>
        </p:nvSpPr>
        <p:spPr>
          <a:xfrm>
            <a:off x="685800" y="3429000"/>
            <a:ext cx="6400800" cy="1752600"/>
          </a:xfrm>
        </p:spPr>
        <p:txBody>
          <a:bodyPr anchor="ctr"/>
          <a:lstStyle>
            <a:lvl1pPr marL="0" indent="0" algn="ctr">
              <a:buFont typeface="Monotype Sorts" pitchFamily="2" charset="2"/>
              <a:buNone/>
              <a:defRPr/>
            </a:lvl1pPr>
          </a:lstStyle>
          <a:p>
            <a:pPr lvl="0"/>
            <a:r>
              <a:rPr lang="es-ES_tradnl" altLang="es-ES" noProof="0" smtClean="0"/>
              <a:t>Haga clic para modificar el estilo de subtítulo patrón</a:t>
            </a:r>
          </a:p>
        </p:txBody>
      </p:sp>
      <p:sp>
        <p:nvSpPr>
          <p:cNvPr id="3079" name="Rectangle 7"/>
          <p:cNvSpPr>
            <a:spLocks noGrp="1" noChangeArrowheads="1"/>
          </p:cNvSpPr>
          <p:nvPr>
            <p:ph type="dt" sz="quarter" idx="2"/>
          </p:nvPr>
        </p:nvSpPr>
        <p:spPr/>
        <p:txBody>
          <a:bodyPr/>
          <a:lstStyle>
            <a:lvl1pPr>
              <a:defRPr/>
            </a:lvl1pPr>
          </a:lstStyle>
          <a:p>
            <a:endParaRPr lang="es-ES_tradnl" altLang="es-ES"/>
          </a:p>
        </p:txBody>
      </p:sp>
      <p:sp>
        <p:nvSpPr>
          <p:cNvPr id="3080" name="Rectangle 8"/>
          <p:cNvSpPr>
            <a:spLocks noGrp="1" noChangeArrowheads="1"/>
          </p:cNvSpPr>
          <p:nvPr>
            <p:ph type="ftr" sz="quarter" idx="3"/>
          </p:nvPr>
        </p:nvSpPr>
        <p:spPr/>
        <p:txBody>
          <a:bodyPr/>
          <a:lstStyle>
            <a:lvl1pPr>
              <a:defRPr/>
            </a:lvl1pPr>
          </a:lstStyle>
          <a:p>
            <a:endParaRPr lang="es-ES_tradnl" altLang="es-ES"/>
          </a:p>
        </p:txBody>
      </p:sp>
      <p:sp>
        <p:nvSpPr>
          <p:cNvPr id="3081" name="Rectangle 9"/>
          <p:cNvSpPr>
            <a:spLocks noGrp="1" noChangeArrowheads="1"/>
          </p:cNvSpPr>
          <p:nvPr>
            <p:ph type="sldNum" sz="quarter" idx="4"/>
          </p:nvPr>
        </p:nvSpPr>
        <p:spPr/>
        <p:txBody>
          <a:bodyPr/>
          <a:lstStyle>
            <a:lvl1pPr>
              <a:defRPr/>
            </a:lvl1pPr>
          </a:lstStyle>
          <a:p>
            <a:fld id="{BB91CC25-1EE8-42F7-B61D-63B11ED50DB7}" type="slidenum">
              <a:rPr lang="es-ES_tradnl" altLang="es-ES"/>
              <a:pPr/>
              <a:t>‹Nº›</a:t>
            </a:fld>
            <a:endParaRPr lang="es-ES_tradnl" altLang="es-ES"/>
          </a:p>
        </p:txBody>
      </p:sp>
    </p:spTree>
  </p:cSld>
  <p:clrMapOvr>
    <a:masterClrMapping/>
  </p:clrMapOvr>
  <p:transition>
    <p:cover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344A02F0-736A-42A3-80C4-7BB1A5FE6869}" type="slidenum">
              <a:rPr lang="es-ES_tradnl" altLang="es-ES"/>
              <a:pPr/>
              <a:t>‹Nº›</a:t>
            </a:fld>
            <a:endParaRPr lang="es-ES_tradnl" altLang="es-ES"/>
          </a:p>
        </p:txBody>
      </p:sp>
    </p:spTree>
    <p:extLst>
      <p:ext uri="{BB962C8B-B14F-4D97-AF65-F5344CB8AC3E}">
        <p14:creationId xmlns:p14="http://schemas.microsoft.com/office/powerpoint/2010/main" val="469528926"/>
      </p:ext>
    </p:extLst>
  </p:cSld>
  <p:clrMapOvr>
    <a:masterClrMapping/>
  </p:clrMapOvr>
  <p:transition>
    <p:cover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1DBCBA4E-4727-498F-B6B2-04E4C7F08710}" type="slidenum">
              <a:rPr lang="es-ES_tradnl" altLang="es-ES"/>
              <a:pPr/>
              <a:t>‹Nº›</a:t>
            </a:fld>
            <a:endParaRPr lang="es-ES_tradnl" altLang="es-ES"/>
          </a:p>
        </p:txBody>
      </p:sp>
    </p:spTree>
    <p:extLst>
      <p:ext uri="{BB962C8B-B14F-4D97-AF65-F5344CB8AC3E}">
        <p14:creationId xmlns:p14="http://schemas.microsoft.com/office/powerpoint/2010/main" val="3011444604"/>
      </p:ext>
    </p:extLst>
  </p:cSld>
  <p:clrMapOvr>
    <a:masterClrMapping/>
  </p:clrMapOvr>
  <p:transition>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2D44FF96-AF46-40F7-85AE-4903801CA382}" type="slidenum">
              <a:rPr lang="es-ES_tradnl" altLang="es-ES"/>
              <a:pPr/>
              <a:t>‹Nº›</a:t>
            </a:fld>
            <a:endParaRPr lang="es-ES_tradnl" altLang="es-ES"/>
          </a:p>
        </p:txBody>
      </p:sp>
    </p:spTree>
    <p:extLst>
      <p:ext uri="{BB962C8B-B14F-4D97-AF65-F5344CB8AC3E}">
        <p14:creationId xmlns:p14="http://schemas.microsoft.com/office/powerpoint/2010/main" val="2028347929"/>
      </p:ext>
    </p:extLst>
  </p:cSld>
  <p:clrMapOvr>
    <a:masterClrMapping/>
  </p:clrMapOvr>
  <p:transition>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B14A8A75-A792-4C7D-9B79-D13DCDE4B348}" type="slidenum">
              <a:rPr lang="es-ES_tradnl" altLang="es-ES"/>
              <a:pPr/>
              <a:t>‹Nº›</a:t>
            </a:fld>
            <a:endParaRPr lang="es-ES_tradnl" altLang="es-ES"/>
          </a:p>
        </p:txBody>
      </p:sp>
    </p:spTree>
    <p:extLst>
      <p:ext uri="{BB962C8B-B14F-4D97-AF65-F5344CB8AC3E}">
        <p14:creationId xmlns:p14="http://schemas.microsoft.com/office/powerpoint/2010/main" val="2229257622"/>
      </p:ext>
    </p:extLst>
  </p:cSld>
  <p:clrMapOvr>
    <a:masterClrMapping/>
  </p:clrMapOvr>
  <p:transition>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_tradnl" altLang="es-ES"/>
          </a:p>
        </p:txBody>
      </p:sp>
      <p:sp>
        <p:nvSpPr>
          <p:cNvPr id="6" name="5 Marcador de pie de página"/>
          <p:cNvSpPr>
            <a:spLocks noGrp="1"/>
          </p:cNvSpPr>
          <p:nvPr>
            <p:ph type="ftr" sz="quarter" idx="11"/>
          </p:nvPr>
        </p:nvSpPr>
        <p:spPr/>
        <p:txBody>
          <a:bodyPr/>
          <a:lstStyle>
            <a:lvl1pPr>
              <a:defRPr/>
            </a:lvl1pPr>
          </a:lstStyle>
          <a:p>
            <a:endParaRPr lang="es-ES_tradnl" altLang="es-ES"/>
          </a:p>
        </p:txBody>
      </p:sp>
      <p:sp>
        <p:nvSpPr>
          <p:cNvPr id="7" name="6 Marcador de número de diapositiva"/>
          <p:cNvSpPr>
            <a:spLocks noGrp="1"/>
          </p:cNvSpPr>
          <p:nvPr>
            <p:ph type="sldNum" sz="quarter" idx="12"/>
          </p:nvPr>
        </p:nvSpPr>
        <p:spPr/>
        <p:txBody>
          <a:bodyPr/>
          <a:lstStyle>
            <a:lvl1pPr>
              <a:defRPr/>
            </a:lvl1pPr>
          </a:lstStyle>
          <a:p>
            <a:fld id="{C33897E7-E8A6-47AF-A4A3-ED10A69052BD}" type="slidenum">
              <a:rPr lang="es-ES_tradnl" altLang="es-ES"/>
              <a:pPr/>
              <a:t>‹Nº›</a:t>
            </a:fld>
            <a:endParaRPr lang="es-ES_tradnl" altLang="es-ES"/>
          </a:p>
        </p:txBody>
      </p:sp>
    </p:spTree>
    <p:extLst>
      <p:ext uri="{BB962C8B-B14F-4D97-AF65-F5344CB8AC3E}">
        <p14:creationId xmlns:p14="http://schemas.microsoft.com/office/powerpoint/2010/main" val="302928702"/>
      </p:ext>
    </p:extLst>
  </p:cSld>
  <p:clrMapOvr>
    <a:masterClrMapping/>
  </p:clrMapOvr>
  <p:transition>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_tradnl" altLang="es-ES"/>
          </a:p>
        </p:txBody>
      </p:sp>
      <p:sp>
        <p:nvSpPr>
          <p:cNvPr id="8" name="7 Marcador de pie de página"/>
          <p:cNvSpPr>
            <a:spLocks noGrp="1"/>
          </p:cNvSpPr>
          <p:nvPr>
            <p:ph type="ftr" sz="quarter" idx="11"/>
          </p:nvPr>
        </p:nvSpPr>
        <p:spPr/>
        <p:txBody>
          <a:bodyPr/>
          <a:lstStyle>
            <a:lvl1pPr>
              <a:defRPr/>
            </a:lvl1pPr>
          </a:lstStyle>
          <a:p>
            <a:endParaRPr lang="es-ES_tradnl" altLang="es-ES"/>
          </a:p>
        </p:txBody>
      </p:sp>
      <p:sp>
        <p:nvSpPr>
          <p:cNvPr id="9" name="8 Marcador de número de diapositiva"/>
          <p:cNvSpPr>
            <a:spLocks noGrp="1"/>
          </p:cNvSpPr>
          <p:nvPr>
            <p:ph type="sldNum" sz="quarter" idx="12"/>
          </p:nvPr>
        </p:nvSpPr>
        <p:spPr/>
        <p:txBody>
          <a:bodyPr/>
          <a:lstStyle>
            <a:lvl1pPr>
              <a:defRPr/>
            </a:lvl1pPr>
          </a:lstStyle>
          <a:p>
            <a:fld id="{A1282776-1877-4A53-A7B5-2BEAE1585A89}" type="slidenum">
              <a:rPr lang="es-ES_tradnl" altLang="es-ES"/>
              <a:pPr/>
              <a:t>‹Nº›</a:t>
            </a:fld>
            <a:endParaRPr lang="es-ES_tradnl" altLang="es-ES"/>
          </a:p>
        </p:txBody>
      </p:sp>
    </p:spTree>
    <p:extLst>
      <p:ext uri="{BB962C8B-B14F-4D97-AF65-F5344CB8AC3E}">
        <p14:creationId xmlns:p14="http://schemas.microsoft.com/office/powerpoint/2010/main" val="3947127599"/>
      </p:ext>
    </p:extLst>
  </p:cSld>
  <p:clrMapOvr>
    <a:masterClrMapping/>
  </p:clrMapOvr>
  <p:transition>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_tradnl" altLang="es-ES"/>
          </a:p>
        </p:txBody>
      </p:sp>
      <p:sp>
        <p:nvSpPr>
          <p:cNvPr id="4" name="3 Marcador de pie de página"/>
          <p:cNvSpPr>
            <a:spLocks noGrp="1"/>
          </p:cNvSpPr>
          <p:nvPr>
            <p:ph type="ftr" sz="quarter" idx="11"/>
          </p:nvPr>
        </p:nvSpPr>
        <p:spPr/>
        <p:txBody>
          <a:bodyPr/>
          <a:lstStyle>
            <a:lvl1pPr>
              <a:defRPr/>
            </a:lvl1pPr>
          </a:lstStyle>
          <a:p>
            <a:endParaRPr lang="es-ES_tradnl" altLang="es-ES"/>
          </a:p>
        </p:txBody>
      </p:sp>
      <p:sp>
        <p:nvSpPr>
          <p:cNvPr id="5" name="4 Marcador de número de diapositiva"/>
          <p:cNvSpPr>
            <a:spLocks noGrp="1"/>
          </p:cNvSpPr>
          <p:nvPr>
            <p:ph type="sldNum" sz="quarter" idx="12"/>
          </p:nvPr>
        </p:nvSpPr>
        <p:spPr/>
        <p:txBody>
          <a:bodyPr/>
          <a:lstStyle>
            <a:lvl1pPr>
              <a:defRPr/>
            </a:lvl1pPr>
          </a:lstStyle>
          <a:p>
            <a:fld id="{32BD80EE-67C7-451A-AD85-510F982E7E42}" type="slidenum">
              <a:rPr lang="es-ES_tradnl" altLang="es-ES"/>
              <a:pPr/>
              <a:t>‹Nº›</a:t>
            </a:fld>
            <a:endParaRPr lang="es-ES_tradnl" altLang="es-ES"/>
          </a:p>
        </p:txBody>
      </p:sp>
    </p:spTree>
    <p:extLst>
      <p:ext uri="{BB962C8B-B14F-4D97-AF65-F5344CB8AC3E}">
        <p14:creationId xmlns:p14="http://schemas.microsoft.com/office/powerpoint/2010/main" val="4261177402"/>
      </p:ext>
    </p:extLst>
  </p:cSld>
  <p:clrMapOvr>
    <a:masterClrMapping/>
  </p:clrMapOvr>
  <p:transition>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_tradnl" altLang="es-ES"/>
          </a:p>
        </p:txBody>
      </p:sp>
      <p:sp>
        <p:nvSpPr>
          <p:cNvPr id="3" name="2 Marcador de pie de página"/>
          <p:cNvSpPr>
            <a:spLocks noGrp="1"/>
          </p:cNvSpPr>
          <p:nvPr>
            <p:ph type="ftr" sz="quarter" idx="11"/>
          </p:nvPr>
        </p:nvSpPr>
        <p:spPr/>
        <p:txBody>
          <a:bodyPr/>
          <a:lstStyle>
            <a:lvl1pPr>
              <a:defRPr/>
            </a:lvl1pPr>
          </a:lstStyle>
          <a:p>
            <a:endParaRPr lang="es-ES_tradnl" altLang="es-ES"/>
          </a:p>
        </p:txBody>
      </p:sp>
      <p:sp>
        <p:nvSpPr>
          <p:cNvPr id="4" name="3 Marcador de número de diapositiva"/>
          <p:cNvSpPr>
            <a:spLocks noGrp="1"/>
          </p:cNvSpPr>
          <p:nvPr>
            <p:ph type="sldNum" sz="quarter" idx="12"/>
          </p:nvPr>
        </p:nvSpPr>
        <p:spPr/>
        <p:txBody>
          <a:bodyPr/>
          <a:lstStyle>
            <a:lvl1pPr>
              <a:defRPr/>
            </a:lvl1pPr>
          </a:lstStyle>
          <a:p>
            <a:fld id="{06BDC9BD-FE37-4A00-874B-146467D711CE}" type="slidenum">
              <a:rPr lang="es-ES_tradnl" altLang="es-ES"/>
              <a:pPr/>
              <a:t>‹Nº›</a:t>
            </a:fld>
            <a:endParaRPr lang="es-ES_tradnl" altLang="es-ES"/>
          </a:p>
        </p:txBody>
      </p:sp>
    </p:spTree>
    <p:extLst>
      <p:ext uri="{BB962C8B-B14F-4D97-AF65-F5344CB8AC3E}">
        <p14:creationId xmlns:p14="http://schemas.microsoft.com/office/powerpoint/2010/main" val="843574600"/>
      </p:ext>
    </p:extLst>
  </p:cSld>
  <p:clrMapOvr>
    <a:masterClrMapping/>
  </p:clrMapOvr>
  <p:transition>
    <p:cover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ltLang="es-ES"/>
          </a:p>
        </p:txBody>
      </p:sp>
      <p:sp>
        <p:nvSpPr>
          <p:cNvPr id="6" name="5 Marcador de pie de página"/>
          <p:cNvSpPr>
            <a:spLocks noGrp="1"/>
          </p:cNvSpPr>
          <p:nvPr>
            <p:ph type="ftr" sz="quarter" idx="11"/>
          </p:nvPr>
        </p:nvSpPr>
        <p:spPr/>
        <p:txBody>
          <a:bodyPr/>
          <a:lstStyle>
            <a:lvl1pPr>
              <a:defRPr/>
            </a:lvl1pPr>
          </a:lstStyle>
          <a:p>
            <a:endParaRPr lang="es-ES_tradnl" altLang="es-ES"/>
          </a:p>
        </p:txBody>
      </p:sp>
      <p:sp>
        <p:nvSpPr>
          <p:cNvPr id="7" name="6 Marcador de número de diapositiva"/>
          <p:cNvSpPr>
            <a:spLocks noGrp="1"/>
          </p:cNvSpPr>
          <p:nvPr>
            <p:ph type="sldNum" sz="quarter" idx="12"/>
          </p:nvPr>
        </p:nvSpPr>
        <p:spPr/>
        <p:txBody>
          <a:bodyPr/>
          <a:lstStyle>
            <a:lvl1pPr>
              <a:defRPr/>
            </a:lvl1pPr>
          </a:lstStyle>
          <a:p>
            <a:fld id="{E4D62EA0-34E4-4EE9-9AB7-0A56F85E5125}" type="slidenum">
              <a:rPr lang="es-ES_tradnl" altLang="es-ES"/>
              <a:pPr/>
              <a:t>‹Nº›</a:t>
            </a:fld>
            <a:endParaRPr lang="es-ES_tradnl" altLang="es-ES"/>
          </a:p>
        </p:txBody>
      </p:sp>
    </p:spTree>
    <p:extLst>
      <p:ext uri="{BB962C8B-B14F-4D97-AF65-F5344CB8AC3E}">
        <p14:creationId xmlns:p14="http://schemas.microsoft.com/office/powerpoint/2010/main" val="3444110881"/>
      </p:ext>
    </p:extLst>
  </p:cSld>
  <p:clrMapOvr>
    <a:masterClrMapping/>
  </p:clrMapOvr>
  <p:transition>
    <p:cover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ltLang="es-ES"/>
          </a:p>
        </p:txBody>
      </p:sp>
      <p:sp>
        <p:nvSpPr>
          <p:cNvPr id="6" name="5 Marcador de pie de página"/>
          <p:cNvSpPr>
            <a:spLocks noGrp="1"/>
          </p:cNvSpPr>
          <p:nvPr>
            <p:ph type="ftr" sz="quarter" idx="11"/>
          </p:nvPr>
        </p:nvSpPr>
        <p:spPr/>
        <p:txBody>
          <a:bodyPr/>
          <a:lstStyle>
            <a:lvl1pPr>
              <a:defRPr/>
            </a:lvl1pPr>
          </a:lstStyle>
          <a:p>
            <a:endParaRPr lang="es-ES_tradnl" altLang="es-ES"/>
          </a:p>
        </p:txBody>
      </p:sp>
      <p:sp>
        <p:nvSpPr>
          <p:cNvPr id="7" name="6 Marcador de número de diapositiva"/>
          <p:cNvSpPr>
            <a:spLocks noGrp="1"/>
          </p:cNvSpPr>
          <p:nvPr>
            <p:ph type="sldNum" sz="quarter" idx="12"/>
          </p:nvPr>
        </p:nvSpPr>
        <p:spPr/>
        <p:txBody>
          <a:bodyPr/>
          <a:lstStyle>
            <a:lvl1pPr>
              <a:defRPr/>
            </a:lvl1pPr>
          </a:lstStyle>
          <a:p>
            <a:fld id="{02F96602-CE67-48E6-8077-3690EFDAC73B}" type="slidenum">
              <a:rPr lang="es-ES_tradnl" altLang="es-ES"/>
              <a:pPr/>
              <a:t>‹Nº›</a:t>
            </a:fld>
            <a:endParaRPr lang="es-ES_tradnl" altLang="es-ES"/>
          </a:p>
        </p:txBody>
      </p:sp>
    </p:spTree>
    <p:extLst>
      <p:ext uri="{BB962C8B-B14F-4D97-AF65-F5344CB8AC3E}">
        <p14:creationId xmlns:p14="http://schemas.microsoft.com/office/powerpoint/2010/main" val="2363882576"/>
      </p:ext>
    </p:extLst>
  </p:cSld>
  <p:clrMapOvr>
    <a:masterClrMapping/>
  </p:clrMapOvr>
  <p:transition>
    <p:cover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8" name="Group 4"/>
          <p:cNvGrpSpPr>
            <a:grpSpLocks/>
          </p:cNvGrpSpPr>
          <p:nvPr/>
        </p:nvGrpSpPr>
        <p:grpSpPr bwMode="auto">
          <a:xfrm>
            <a:off x="0" y="1588"/>
            <a:ext cx="9132888" cy="6845300"/>
            <a:chOff x="0" y="1"/>
            <a:chExt cx="5753" cy="4312"/>
          </a:xfrm>
        </p:grpSpPr>
        <p:sp>
          <p:nvSpPr>
            <p:cNvPr id="1026" name="Freeform 2"/>
            <p:cNvSpPr>
              <a:spLocks/>
            </p:cNvSpPr>
            <p:nvPr/>
          </p:nvSpPr>
          <p:spPr bwMode="ltGray">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80000"/>
                    <a:invGamma/>
                  </a:schemeClr>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7" name="Arc 3"/>
            <p:cNvSpPr>
              <a:spLocks/>
            </p:cNvSpPr>
            <p:nvPr/>
          </p:nvSpPr>
          <p:spPr bwMode="ltGray">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1029"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s-ES_tradnl" altLang="es-ES" smtClean="0"/>
              <a:t>Haga clic para modificar el estilo de título patrón</a:t>
            </a:r>
          </a:p>
        </p:txBody>
      </p:sp>
      <p:sp>
        <p:nvSpPr>
          <p:cNvPr id="1030"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s-ES_tradnl" altLang="es-ES" smtClean="0"/>
              <a:t>Haga clic para modificar el estilo de texto patrón</a:t>
            </a:r>
          </a:p>
          <a:p>
            <a:pPr lvl="1"/>
            <a:r>
              <a:rPr lang="es-ES_tradnl" altLang="es-ES" smtClean="0"/>
              <a:t>Segundo nivel</a:t>
            </a:r>
          </a:p>
          <a:p>
            <a:pPr lvl="2"/>
            <a:r>
              <a:rPr lang="es-ES_tradnl" altLang="es-ES" smtClean="0"/>
              <a:t>Tercer nivel</a:t>
            </a:r>
          </a:p>
          <a:p>
            <a:pPr lvl="3"/>
            <a:r>
              <a:rPr lang="es-ES_tradnl" altLang="es-ES" smtClean="0"/>
              <a:t>Cuarto nivel</a:t>
            </a:r>
          </a:p>
          <a:p>
            <a:pPr lvl="4"/>
            <a:r>
              <a:rPr lang="es-ES_tradnl" altLang="es-ES" smtClean="0"/>
              <a:t>Quinto nivel</a:t>
            </a:r>
          </a:p>
        </p:txBody>
      </p:sp>
      <p:sp>
        <p:nvSpPr>
          <p:cNvPr id="1031"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a:spcBef>
                <a:spcPct val="0"/>
              </a:spcBef>
              <a:defRPr b="0">
                <a:effectLst/>
                <a:latin typeface="+mn-lt"/>
              </a:defRPr>
            </a:lvl1pPr>
          </a:lstStyle>
          <a:p>
            <a:endParaRPr lang="es-ES_tradnl" altLang="es-ES"/>
          </a:p>
        </p:txBody>
      </p:sp>
      <p:sp>
        <p:nvSpPr>
          <p:cNvPr id="103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spcBef>
                <a:spcPct val="0"/>
              </a:spcBef>
              <a:defRPr b="0">
                <a:effectLst/>
                <a:latin typeface="+mn-lt"/>
              </a:defRPr>
            </a:lvl1pPr>
          </a:lstStyle>
          <a:p>
            <a:endParaRPr lang="es-ES_tradnl" altLang="es-ES"/>
          </a:p>
        </p:txBody>
      </p:sp>
      <p:sp>
        <p:nvSpPr>
          <p:cNvPr id="1033"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spcBef>
                <a:spcPct val="0"/>
              </a:spcBef>
              <a:defRPr b="0">
                <a:effectLst/>
                <a:latin typeface="+mn-lt"/>
              </a:defRPr>
            </a:lvl1pPr>
          </a:lstStyle>
          <a:p>
            <a:fld id="{7B1D3817-9065-4797-9D83-6CF85970F980}" type="slidenum">
              <a:rPr lang="es-ES_tradnl" altLang="es-ES"/>
              <a:pPr/>
              <a:t>‹Nº›</a:t>
            </a:fld>
            <a:endParaRPr lang="es-ES_tradnl" altLang="es-E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ver dir="ld"/>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Monotype Sort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emf"/><Relationship Id="rId11" Type="http://schemas.openxmlformats.org/officeDocument/2006/relationships/image" Target="../media/image25.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0.emf"/><Relationship Id="rId3" Type="http://schemas.openxmlformats.org/officeDocument/2006/relationships/notesSlide" Target="../notesSlides/notesSlide28.xml"/><Relationship Id="rId7" Type="http://schemas.openxmlformats.org/officeDocument/2006/relationships/image" Target="../media/image74.emf"/><Relationship Id="rId12" Type="http://schemas.openxmlformats.org/officeDocument/2006/relationships/image" Target="../media/image79.emf"/><Relationship Id="rId2" Type="http://schemas.openxmlformats.org/officeDocument/2006/relationships/slideLayout" Target="../slideLayouts/slideLayout2.xml"/><Relationship Id="rId16" Type="http://schemas.openxmlformats.org/officeDocument/2006/relationships/image" Target="../media/image70.emf"/><Relationship Id="rId1" Type="http://schemas.openxmlformats.org/officeDocument/2006/relationships/vmlDrawing" Target="../drawings/vmlDrawing2.vml"/><Relationship Id="rId6" Type="http://schemas.openxmlformats.org/officeDocument/2006/relationships/image" Target="../media/image73.emf"/><Relationship Id="rId11" Type="http://schemas.openxmlformats.org/officeDocument/2006/relationships/image" Target="../media/image78.emf"/><Relationship Id="rId5" Type="http://schemas.openxmlformats.org/officeDocument/2006/relationships/image" Target="../media/image72.emf"/><Relationship Id="rId15" Type="http://schemas.openxmlformats.org/officeDocument/2006/relationships/oleObject" Target="../embeddings/oleObject3.bin"/><Relationship Id="rId10" Type="http://schemas.openxmlformats.org/officeDocument/2006/relationships/image" Target="../media/image77.emf"/><Relationship Id="rId4" Type="http://schemas.openxmlformats.org/officeDocument/2006/relationships/image" Target="../media/image71.emf"/><Relationship Id="rId9" Type="http://schemas.openxmlformats.org/officeDocument/2006/relationships/image" Target="../media/image76.emf"/><Relationship Id="rId14" Type="http://schemas.openxmlformats.org/officeDocument/2006/relationships/image" Target="../media/image81.emf"/></Relationships>
</file>

<file path=ppt/slides/_rels/slide3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83.emf"/></Relationships>
</file>

<file path=ppt/slides/_rels/slide33.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emf"/><Relationship Id="rId7" Type="http://schemas.openxmlformats.org/officeDocument/2006/relationships/image" Target="../media/image8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 Id="rId9" Type="http://schemas.openxmlformats.org/officeDocument/2006/relationships/image" Target="../media/image91.emf"/></Relationships>
</file>

<file path=ppt/slides/_rels/slide34.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0.emf"/><Relationship Id="rId11" Type="http://schemas.openxmlformats.org/officeDocument/2006/relationships/image" Target="../media/image105.emf"/><Relationship Id="rId5" Type="http://schemas.openxmlformats.org/officeDocument/2006/relationships/image" Target="../media/image99.emf"/><Relationship Id="rId10" Type="http://schemas.openxmlformats.org/officeDocument/2006/relationships/image" Target="../media/image104.emf"/><Relationship Id="rId4" Type="http://schemas.openxmlformats.org/officeDocument/2006/relationships/image" Target="../media/image98.emf"/><Relationship Id="rId9" Type="http://schemas.openxmlformats.org/officeDocument/2006/relationships/image" Target="../media/image103.emf"/></Relationships>
</file>

<file path=ppt/slides/_rels/slide37.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9.emf"/><Relationship Id="rId5" Type="http://schemas.openxmlformats.org/officeDocument/2006/relationships/image" Target="../media/image108.emf"/><Relationship Id="rId10" Type="http://schemas.openxmlformats.org/officeDocument/2006/relationships/image" Target="../media/image113.emf"/><Relationship Id="rId4" Type="http://schemas.openxmlformats.org/officeDocument/2006/relationships/image" Target="../media/image107.emf"/><Relationship Id="rId9" Type="http://schemas.openxmlformats.org/officeDocument/2006/relationships/image" Target="../media/image112.emf"/></Relationships>
</file>

<file path=ppt/slides/_rels/slide3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115.emf"/></Relationships>
</file>

<file path=ppt/slides/_rels/slide39.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21.w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42.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24.emf"/></Relationships>
</file>

<file path=ppt/slides/_rels/slide4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28.wmf"/></Relationships>
</file>

<file path=ppt/slides/_rels/slide47.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30.wmf"/><Relationship Id="rId4" Type="http://schemas.openxmlformats.org/officeDocument/2006/relationships/image" Target="../media/image129.emf"/></Relationships>
</file>

<file path=ppt/slides/_rels/slide48.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image" Target="../media/image131.emf"/><Relationship Id="rId7" Type="http://schemas.openxmlformats.org/officeDocument/2006/relationships/image" Target="../media/image135.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 Id="rId9" Type="http://schemas.openxmlformats.org/officeDocument/2006/relationships/image" Target="../media/image137.emf"/></Relationships>
</file>

<file path=ppt/slides/_rels/slide4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40.emf"/><Relationship Id="rId4" Type="http://schemas.openxmlformats.org/officeDocument/2006/relationships/image" Target="../media/image139.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46.emf"/></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51.emf"/></Relationships>
</file>

<file path=ppt/slides/_rels/slide5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304800" y="274320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lgn="ctr">
              <a:spcBef>
                <a:spcPct val="0"/>
              </a:spcBef>
            </a:pPr>
            <a:r>
              <a:rPr lang="en-GB" altLang="es-ES" sz="4200">
                <a:effectLst/>
              </a:rPr>
              <a:t>Tema IV: Transformadores</a:t>
            </a:r>
            <a:endParaRPr lang="es-ES_tradnl" altLang="es-ES" sz="2400">
              <a:effectLst/>
              <a:latin typeface="Times New Roman" pitchFamily="18" charset="0"/>
            </a:endParaRPr>
          </a:p>
        </p:txBody>
      </p:sp>
      <p:sp>
        <p:nvSpPr>
          <p:cNvPr id="6" name="Rectángulo 5"/>
          <p:cNvSpPr/>
          <p:nvPr/>
        </p:nvSpPr>
        <p:spPr>
          <a:xfrm>
            <a:off x="2411760" y="5301207"/>
            <a:ext cx="4536504" cy="1238801"/>
          </a:xfrm>
          <a:prstGeom prst="rect">
            <a:avLst/>
          </a:prstGeom>
          <a:effectLst>
            <a:glow rad="127000">
              <a:schemeClr val="tx1"/>
            </a:glow>
          </a:effectLst>
        </p:spPr>
        <p:txBody>
          <a:bodyPr wrap="square">
            <a:spAutoFit/>
          </a:bodyPr>
          <a:lstStyle/>
          <a:p>
            <a:pPr>
              <a:buClr>
                <a:schemeClr val="accent1"/>
              </a:buClr>
              <a:buSzPct val="75000"/>
              <a:buFont typeface="Monotype Sorts" charset="2"/>
              <a:buNone/>
            </a:pPr>
            <a:r>
              <a:rPr lang="es-ES_tradnl" sz="2100" dirty="0"/>
              <a:t>Dpto. de Ingeniería Eléctrica</a:t>
            </a:r>
          </a:p>
          <a:p>
            <a:pPr>
              <a:buClr>
                <a:schemeClr val="accent1"/>
              </a:buClr>
              <a:buSzPct val="75000"/>
              <a:buFont typeface="Monotype Sorts" charset="2"/>
              <a:buNone/>
            </a:pPr>
            <a:r>
              <a:rPr lang="es-ES_tradnl" dirty="0"/>
              <a:t>Grupo de Investigación en el Diagnóstico </a:t>
            </a:r>
          </a:p>
          <a:p>
            <a:pPr>
              <a:buClr>
                <a:schemeClr val="accent1"/>
              </a:buClr>
              <a:buSzPct val="75000"/>
              <a:buFont typeface="Monotype Sorts" charset="2"/>
              <a:buNone/>
            </a:pPr>
            <a:r>
              <a:rPr lang="es-ES_tradnl" dirty="0"/>
              <a:t>de Máquinas e Instalaciones Eléctricas</a:t>
            </a:r>
          </a:p>
          <a:p>
            <a:pPr>
              <a:buClr>
                <a:schemeClr val="accent1"/>
              </a:buClr>
              <a:buSzPct val="75000"/>
              <a:buFont typeface="Monotype Sorts" charset="2"/>
              <a:buNone/>
            </a:pPr>
            <a:r>
              <a:rPr lang="es-ES_tradnl" sz="1050" dirty="0"/>
              <a:t>http://www.dimie.uniovi.es</a:t>
            </a:r>
          </a:p>
        </p:txBody>
      </p:sp>
      <p:pic>
        <p:nvPicPr>
          <p:cNvPr id="7" name="Picture 2" descr="DIMIELOGO_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5441262"/>
            <a:ext cx="1887451" cy="101207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Mis documentos\Fotos\escudo uniovi color trans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88938"/>
            <a:ext cx="1727200" cy="1363662"/>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 Box 5"/>
          <p:cNvSpPr txBox="1">
            <a:spLocks noChangeAspect="1" noChangeArrowheads="1"/>
          </p:cNvSpPr>
          <p:nvPr/>
        </p:nvSpPr>
        <p:spPr bwMode="auto">
          <a:xfrm>
            <a:off x="2205038" y="846138"/>
            <a:ext cx="4989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ctr">
              <a:spcBef>
                <a:spcPct val="0"/>
              </a:spcBef>
            </a:pPr>
            <a:r>
              <a:rPr lang="es-ES_tradnl" altLang="es-ES" sz="3400" dirty="0">
                <a:solidFill>
                  <a:schemeClr val="tx2"/>
                </a:solidFill>
                <a:latin typeface="Arial" charset="0"/>
              </a:rPr>
              <a:t>Universidad de Oviedo</a:t>
            </a:r>
            <a:r>
              <a:rPr lang="es-ES_tradnl" altLang="es-ES" sz="3600" dirty="0">
                <a:solidFill>
                  <a:srgbClr val="2700AC"/>
                </a:solidFill>
                <a:latin typeface="Arial" charset="0"/>
              </a:rPr>
              <a:t> </a:t>
            </a:r>
          </a:p>
        </p:txBody>
      </p:sp>
    </p:spTree>
  </p:cSld>
  <p:clrMapOvr>
    <a:overrideClrMapping bg1="dk2" tx1="lt1" bg2="dk1" tx2="lt2" accent1="accent1" accent2="accent2" accent3="accent3" accent4="accent4" accent5="accent5" accent6="accent6" hlink="hlink" folHlink="folHlink"/>
  </p:clrMapOvr>
  <p:transition>
    <p:cover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304800" y="2286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4.3 Aspectos constructivos: trafos trifásicos III</a:t>
            </a:r>
            <a:endParaRPr lang="es-ES_tradnl" altLang="es-ES"/>
          </a:p>
        </p:txBody>
      </p:sp>
      <p:pic>
        <p:nvPicPr>
          <p:cNvPr id="284681" name="Picture 9" descr="C:\Mis documentos\CLASE\fotos\Trafo de 5000kVA en baño de ace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488" y="1852613"/>
            <a:ext cx="2449512" cy="2414587"/>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84682" name="Picture 10" descr="C:\Mis documentos\CLASE\fotos\Trafo de 5000kVA en baño de aceite 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2587625" cy="255111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84683" name="Picture 11" descr="C:\Mis documentos\CLASE\fotos\Trafo sellado de 10MV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400" y="4419600"/>
            <a:ext cx="3125788" cy="19304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84684" name="Picture 12" descr="C:\Mis documentos\CLASE\fotos\Trafo sellado herméticamente de 2500kVA 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4279900"/>
            <a:ext cx="3035300" cy="22891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84685" name="Picture 13" descr="C:\Mis documentos\CLASE\fotos\Tranfo en aceite de 1250kV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8550" y="1828800"/>
            <a:ext cx="2432050" cy="23971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84686" name="Rectangle 14"/>
          <p:cNvSpPr>
            <a:spLocks noChangeArrowheads="1"/>
          </p:cNvSpPr>
          <p:nvPr/>
        </p:nvSpPr>
        <p:spPr bwMode="auto">
          <a:xfrm>
            <a:off x="1676400" y="1655763"/>
            <a:ext cx="2133600" cy="8683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700">
                <a:effectLst>
                  <a:outerShdw blurRad="38100" dist="38100" dir="2700000" algn="tl">
                    <a:srgbClr val="000000"/>
                  </a:outerShdw>
                </a:effectLst>
              </a:rPr>
              <a:t>5000 kVA</a:t>
            </a:r>
          </a:p>
          <a:p>
            <a:pPr algn="l">
              <a:spcBef>
                <a:spcPct val="0"/>
              </a:spcBef>
            </a:pPr>
            <a:r>
              <a:rPr lang="es-ES" altLang="es-ES" sz="1700">
                <a:effectLst>
                  <a:outerShdw blurRad="38100" dist="38100" dir="2700000" algn="tl">
                    <a:srgbClr val="000000"/>
                  </a:outerShdw>
                </a:effectLst>
              </a:rPr>
              <a:t>Baño de </a:t>
            </a:r>
          </a:p>
          <a:p>
            <a:pPr algn="l">
              <a:spcBef>
                <a:spcPct val="0"/>
              </a:spcBef>
            </a:pPr>
            <a:r>
              <a:rPr lang="es-ES" altLang="es-ES" sz="1700">
                <a:effectLst>
                  <a:outerShdw blurRad="38100" dist="38100" dir="2700000" algn="tl">
                    <a:srgbClr val="000000"/>
                  </a:outerShdw>
                </a:effectLst>
              </a:rPr>
              <a:t>aceite</a:t>
            </a:r>
            <a:endParaRPr lang="es-ES_tradnl" altLang="es-ES" sz="2400">
              <a:solidFill>
                <a:srgbClr val="000000"/>
              </a:solidFill>
              <a:effectLst/>
            </a:endParaRPr>
          </a:p>
        </p:txBody>
      </p:sp>
      <p:sp>
        <p:nvSpPr>
          <p:cNvPr id="284687" name="Rectangle 15"/>
          <p:cNvSpPr>
            <a:spLocks noChangeArrowheads="1"/>
          </p:cNvSpPr>
          <p:nvPr/>
        </p:nvSpPr>
        <p:spPr bwMode="auto">
          <a:xfrm>
            <a:off x="4038600" y="1652588"/>
            <a:ext cx="21336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700">
                <a:effectLst>
                  <a:outerShdw blurRad="38100" dist="38100" dir="2700000" algn="tl">
                    <a:srgbClr val="000000"/>
                  </a:outerShdw>
                </a:effectLst>
              </a:rPr>
              <a:t>2500 kVA</a:t>
            </a:r>
          </a:p>
          <a:p>
            <a:pPr algn="l">
              <a:spcBef>
                <a:spcPct val="0"/>
              </a:spcBef>
            </a:pPr>
            <a:r>
              <a:rPr lang="es-ES" altLang="es-ES" sz="1700">
                <a:effectLst>
                  <a:outerShdw blurRad="38100" dist="38100" dir="2700000" algn="tl">
                    <a:srgbClr val="000000"/>
                  </a:outerShdw>
                </a:effectLst>
              </a:rPr>
              <a:t>Baño de aceite</a:t>
            </a:r>
            <a:endParaRPr lang="es-ES_tradnl" altLang="es-ES" sz="2400">
              <a:solidFill>
                <a:srgbClr val="000000"/>
              </a:solidFill>
              <a:effectLst/>
            </a:endParaRPr>
          </a:p>
        </p:txBody>
      </p:sp>
      <p:sp>
        <p:nvSpPr>
          <p:cNvPr id="284688" name="Rectangle 16"/>
          <p:cNvSpPr>
            <a:spLocks noChangeArrowheads="1"/>
          </p:cNvSpPr>
          <p:nvPr/>
        </p:nvSpPr>
        <p:spPr bwMode="auto">
          <a:xfrm>
            <a:off x="7010400" y="1662113"/>
            <a:ext cx="21336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700">
                <a:effectLst>
                  <a:outerShdw blurRad="38100" dist="38100" dir="2700000" algn="tl">
                    <a:srgbClr val="000000"/>
                  </a:outerShdw>
                </a:effectLst>
              </a:rPr>
              <a:t>1250 kVA</a:t>
            </a:r>
          </a:p>
          <a:p>
            <a:pPr algn="l">
              <a:spcBef>
                <a:spcPct val="0"/>
              </a:spcBef>
            </a:pPr>
            <a:r>
              <a:rPr lang="es-ES" altLang="es-ES" sz="1700">
                <a:effectLst>
                  <a:outerShdw blurRad="38100" dist="38100" dir="2700000" algn="tl">
                    <a:srgbClr val="000000"/>
                  </a:outerShdw>
                </a:effectLst>
              </a:rPr>
              <a:t>Baño de aceite</a:t>
            </a:r>
            <a:endParaRPr lang="es-ES_tradnl" altLang="es-ES" sz="2400">
              <a:solidFill>
                <a:srgbClr val="000000"/>
              </a:solidFill>
              <a:effectLst/>
            </a:endParaRPr>
          </a:p>
        </p:txBody>
      </p:sp>
      <p:sp>
        <p:nvSpPr>
          <p:cNvPr id="284689" name="Rectangle 17"/>
          <p:cNvSpPr>
            <a:spLocks noChangeArrowheads="1"/>
          </p:cNvSpPr>
          <p:nvPr/>
        </p:nvSpPr>
        <p:spPr bwMode="auto">
          <a:xfrm>
            <a:off x="7086600" y="5891213"/>
            <a:ext cx="21336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700">
                <a:effectLst>
                  <a:outerShdw blurRad="38100" dist="38100" dir="2700000" algn="tl">
                    <a:srgbClr val="000000"/>
                  </a:outerShdw>
                </a:effectLst>
              </a:rPr>
              <a:t>10 MVA</a:t>
            </a:r>
          </a:p>
          <a:p>
            <a:pPr algn="l">
              <a:spcBef>
                <a:spcPct val="0"/>
              </a:spcBef>
            </a:pPr>
            <a:r>
              <a:rPr lang="es-ES" altLang="es-ES" sz="1700">
                <a:effectLst>
                  <a:outerShdw blurRad="38100" dist="38100" dir="2700000" algn="tl">
                    <a:srgbClr val="000000"/>
                  </a:outerShdw>
                </a:effectLst>
              </a:rPr>
              <a:t>Sellado con N</a:t>
            </a:r>
            <a:r>
              <a:rPr lang="es-ES" altLang="es-ES" sz="1700" baseline="-25000">
                <a:effectLst>
                  <a:outerShdw blurRad="38100" dist="38100" dir="2700000" algn="tl">
                    <a:srgbClr val="000000"/>
                  </a:outerShdw>
                </a:effectLst>
              </a:rPr>
              <a:t>2</a:t>
            </a:r>
            <a:endParaRPr lang="es-ES_tradnl" altLang="es-ES" sz="1600" baseline="-25000">
              <a:effectLst>
                <a:outerShdw blurRad="38100" dist="38100" dir="2700000" algn="tl">
                  <a:srgbClr val="000000"/>
                </a:outerShdw>
              </a:effectLst>
            </a:endParaRPr>
          </a:p>
        </p:txBody>
      </p:sp>
      <p:sp>
        <p:nvSpPr>
          <p:cNvPr id="284690" name="Rectangle 18"/>
          <p:cNvSpPr>
            <a:spLocks noChangeArrowheads="1"/>
          </p:cNvSpPr>
          <p:nvPr/>
        </p:nvSpPr>
        <p:spPr bwMode="auto">
          <a:xfrm>
            <a:off x="1219200" y="5929313"/>
            <a:ext cx="21336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700">
                <a:effectLst>
                  <a:outerShdw blurRad="38100" dist="38100" dir="2700000" algn="tl">
                    <a:srgbClr val="000000"/>
                  </a:outerShdw>
                </a:effectLst>
              </a:rPr>
              <a:t>10 MVA</a:t>
            </a:r>
          </a:p>
          <a:p>
            <a:pPr algn="l">
              <a:spcBef>
                <a:spcPct val="0"/>
              </a:spcBef>
            </a:pPr>
            <a:r>
              <a:rPr lang="es-ES" altLang="es-ES" sz="1700">
                <a:effectLst>
                  <a:outerShdw blurRad="38100" dist="38100" dir="2700000" algn="tl">
                    <a:srgbClr val="000000"/>
                  </a:outerShdw>
                </a:effectLst>
              </a:rPr>
              <a:t>Sellado con N</a:t>
            </a:r>
            <a:r>
              <a:rPr lang="es-ES" altLang="es-ES" sz="1700" baseline="-25000">
                <a:effectLst>
                  <a:outerShdw blurRad="38100" dist="38100" dir="2700000" algn="tl">
                    <a:srgbClr val="000000"/>
                  </a:outerShdw>
                </a:effectLst>
              </a:rPr>
              <a:t>2</a:t>
            </a:r>
            <a:endParaRPr lang="es-ES_tradnl" altLang="es-ES" sz="1600" baseline="-25000">
              <a:effectLst>
                <a:outerShdw blurRad="38100" dist="38100" dir="2700000" algn="tl">
                  <a:srgbClr val="000000"/>
                </a:outerShdw>
              </a:effectLst>
            </a:endParaRPr>
          </a:p>
        </p:txBody>
      </p:sp>
      <p:sp>
        <p:nvSpPr>
          <p:cNvPr id="284691" name="Text Box 19"/>
          <p:cNvSpPr txBox="1">
            <a:spLocks noChangeArrowheads="1"/>
          </p:cNvSpPr>
          <p:nvPr/>
        </p:nvSpPr>
        <p:spPr bwMode="auto">
          <a:xfrm>
            <a:off x="1828800" y="43434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 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304800" y="22860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4.3 Aspectos constructivos: trafos trifásicos IV</a:t>
            </a:r>
            <a:endParaRPr lang="es-ES_tradnl" altLang="es-ES" sz="4400" b="0">
              <a:solidFill>
                <a:schemeClr val="tx2"/>
              </a:solidFill>
              <a:effectLst>
                <a:outerShdw blurRad="38100" dist="38100" dir="2700000" algn="tl">
                  <a:srgbClr val="000000"/>
                </a:outerShdw>
              </a:effectLst>
              <a:latin typeface="Arial" charset="0"/>
            </a:endParaRPr>
          </a:p>
        </p:txBody>
      </p:sp>
      <p:grpSp>
        <p:nvGrpSpPr>
          <p:cNvPr id="560138" name="Group 10"/>
          <p:cNvGrpSpPr>
            <a:grpSpLocks/>
          </p:cNvGrpSpPr>
          <p:nvPr/>
        </p:nvGrpSpPr>
        <p:grpSpPr bwMode="auto">
          <a:xfrm>
            <a:off x="4953000" y="1714500"/>
            <a:ext cx="3536950" cy="4206875"/>
            <a:chOff x="3168" y="1192"/>
            <a:chExt cx="2228" cy="2650"/>
          </a:xfrm>
        </p:grpSpPr>
        <p:sp>
          <p:nvSpPr>
            <p:cNvPr id="560137" name="Rectangle 9"/>
            <p:cNvSpPr>
              <a:spLocks noChangeArrowheads="1"/>
            </p:cNvSpPr>
            <p:nvPr/>
          </p:nvSpPr>
          <p:spPr bwMode="auto">
            <a:xfrm>
              <a:off x="3168" y="1192"/>
              <a:ext cx="2224" cy="2640"/>
            </a:xfrm>
            <a:prstGeom prst="rect">
              <a:avLst/>
            </a:prstGeom>
            <a:solidFill>
              <a:schemeClr val="tx1"/>
            </a:solidFill>
            <a:ln w="31750">
              <a:miter lim="800000"/>
              <a:headEnd/>
              <a:tailEnd/>
            </a:ln>
            <a:effectLst/>
            <a:scene3d>
              <a:camera prst="legacyObliqueTopRight"/>
              <a:lightRig rig="legacyFlat3" dir="b"/>
            </a:scene3d>
            <a:sp3d extrusionH="303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560132" name="Picture 4" descr="C:\Mis documentos\CLASE\Sección transformador sec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200"/>
              <a:ext cx="2228" cy="26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0136" name="Group 8"/>
          <p:cNvGrpSpPr>
            <a:grpSpLocks/>
          </p:cNvGrpSpPr>
          <p:nvPr/>
        </p:nvGrpSpPr>
        <p:grpSpPr bwMode="auto">
          <a:xfrm>
            <a:off x="622300" y="1701800"/>
            <a:ext cx="3800475" cy="4953000"/>
            <a:chOff x="432" y="1056"/>
            <a:chExt cx="2394" cy="3120"/>
          </a:xfrm>
        </p:grpSpPr>
        <p:sp>
          <p:nvSpPr>
            <p:cNvPr id="560135" name="Rectangle 7"/>
            <p:cNvSpPr>
              <a:spLocks noChangeArrowheads="1"/>
            </p:cNvSpPr>
            <p:nvPr/>
          </p:nvSpPr>
          <p:spPr bwMode="auto">
            <a:xfrm>
              <a:off x="432" y="1056"/>
              <a:ext cx="2392" cy="3120"/>
            </a:xfrm>
            <a:prstGeom prst="rect">
              <a:avLst/>
            </a:prstGeom>
            <a:solidFill>
              <a:schemeClr val="tx1"/>
            </a:solidFill>
            <a:ln w="31750">
              <a:miter lim="800000"/>
              <a:headEnd/>
              <a:tailEnd/>
            </a:ln>
            <a:effectLst/>
            <a:scene3d>
              <a:camera prst="legacyObliqueTopRight"/>
              <a:lightRig rig="legacyFlat3" dir="b"/>
            </a:scene3d>
            <a:sp3d extrusionH="303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grpSp>
          <p:nvGrpSpPr>
            <p:cNvPr id="560134" name="Group 6"/>
            <p:cNvGrpSpPr>
              <a:grpSpLocks/>
            </p:cNvGrpSpPr>
            <p:nvPr/>
          </p:nvGrpSpPr>
          <p:grpSpPr bwMode="auto">
            <a:xfrm>
              <a:off x="432" y="1056"/>
              <a:ext cx="2394" cy="3112"/>
              <a:chOff x="432" y="1056"/>
              <a:chExt cx="2394" cy="3112"/>
            </a:xfrm>
          </p:grpSpPr>
          <p:pic>
            <p:nvPicPr>
              <p:cNvPr id="560131" name="Picture 3" descr="C:\Mis documentos\CLASE\Sección transfomador en aceit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056"/>
                <a:ext cx="2394" cy="3112"/>
              </a:xfrm>
              <a:prstGeom prst="rect">
                <a:avLst/>
              </a:prstGeom>
              <a:noFill/>
              <a:extLst>
                <a:ext uri="{909E8E84-426E-40DD-AFC4-6F175D3DCCD1}">
                  <a14:hiddenFill xmlns:a14="http://schemas.microsoft.com/office/drawing/2010/main">
                    <a:solidFill>
                      <a:srgbClr val="FFFFFF"/>
                    </a:solidFill>
                  </a14:hiddenFill>
                </a:ext>
              </a:extLst>
            </p:spPr>
          </p:pic>
          <p:sp>
            <p:nvSpPr>
              <p:cNvPr id="560133" name="Rectangle 5"/>
              <p:cNvSpPr>
                <a:spLocks noChangeArrowheads="1"/>
              </p:cNvSpPr>
              <p:nvPr/>
            </p:nvSpPr>
            <p:spPr bwMode="auto">
              <a:xfrm>
                <a:off x="1920" y="3840"/>
                <a:ext cx="768" cy="192"/>
              </a:xfrm>
              <a:prstGeom prst="rect">
                <a:avLst/>
              </a:prstGeom>
              <a:solidFill>
                <a:schemeClr val="tx1"/>
              </a:solidFill>
              <a:ln>
                <a:noFill/>
              </a:ln>
              <a:effectLst/>
              <a:extLs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grpSp>
      <p:sp>
        <p:nvSpPr>
          <p:cNvPr id="560139" name="Text Box 11"/>
          <p:cNvSpPr txBox="1">
            <a:spLocks noChangeArrowheads="1"/>
          </p:cNvSpPr>
          <p:nvPr/>
        </p:nvSpPr>
        <p:spPr bwMode="auto">
          <a:xfrm>
            <a:off x="4800600" y="5911850"/>
            <a:ext cx="3962400"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Secciones de transfomadores en aceite y secos</a:t>
            </a:r>
            <a:endParaRPr lang="es-ES" altLang="es-ES" sz="2000">
              <a:effectLst>
                <a:outerShdw blurRad="38100" dist="38100" dir="2700000" algn="tl">
                  <a:srgbClr val="000000"/>
                </a:outerShdw>
              </a:effectLst>
            </a:endParaRPr>
          </a:p>
        </p:txBody>
      </p:sp>
      <p:sp>
        <p:nvSpPr>
          <p:cNvPr id="560140" name="Text Box 12"/>
          <p:cNvSpPr txBox="1">
            <a:spLocks noChangeArrowheads="1"/>
          </p:cNvSpPr>
          <p:nvPr/>
        </p:nvSpPr>
        <p:spPr bwMode="auto">
          <a:xfrm>
            <a:off x="2362200" y="6126163"/>
            <a:ext cx="2362200" cy="42703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s-ES_tradnl" altLang="es-ES" sz="2200">
                <a:solidFill>
                  <a:schemeClr val="bg2"/>
                </a:solidFill>
                <a:effectLst/>
              </a:rPr>
              <a:t>En aceite</a:t>
            </a:r>
            <a:endParaRPr lang="es-ES_tradnl" altLang="es-ES" sz="3900" b="0" i="1">
              <a:effectLst>
                <a:outerShdw blurRad="38100" dist="38100" dir="2700000" algn="tl">
                  <a:srgbClr val="000000"/>
                </a:outerShdw>
              </a:effectLst>
              <a:latin typeface="Arial" charset="0"/>
            </a:endParaRPr>
          </a:p>
        </p:txBody>
      </p:sp>
      <p:sp>
        <p:nvSpPr>
          <p:cNvPr id="560141" name="Text Box 13"/>
          <p:cNvSpPr txBox="1">
            <a:spLocks noChangeArrowheads="1"/>
          </p:cNvSpPr>
          <p:nvPr/>
        </p:nvSpPr>
        <p:spPr bwMode="auto">
          <a:xfrm>
            <a:off x="6781800" y="1752600"/>
            <a:ext cx="2362200" cy="4270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s-ES_tradnl" altLang="es-ES" sz="2200">
                <a:solidFill>
                  <a:schemeClr val="bg2"/>
                </a:solidFill>
                <a:effectLst/>
              </a:rPr>
              <a:t>Seco</a:t>
            </a:r>
            <a:endParaRPr lang="es-ES_tradnl" altLang="es-ES" sz="3900" b="0" i="1">
              <a:effectLst>
                <a:outerShdw blurRad="38100" dist="38100" dir="2700000" algn="tl">
                  <a:srgbClr val="000000"/>
                </a:outerShdw>
              </a:effectLst>
              <a:latin typeface="Arial" charset="0"/>
            </a:endParaRPr>
          </a:p>
        </p:txBody>
      </p:sp>
      <p:sp>
        <p:nvSpPr>
          <p:cNvPr id="560142" name="Text Box 14"/>
          <p:cNvSpPr txBox="1">
            <a:spLocks noChangeArrowheads="1"/>
          </p:cNvSpPr>
          <p:nvPr/>
        </p:nvSpPr>
        <p:spPr bwMode="auto">
          <a:xfrm>
            <a:off x="685800" y="17526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
        <p:nvSpPr>
          <p:cNvPr id="560143" name="Text Box 15"/>
          <p:cNvSpPr txBox="1">
            <a:spLocks noChangeArrowheads="1"/>
          </p:cNvSpPr>
          <p:nvPr/>
        </p:nvSpPr>
        <p:spPr bwMode="auto">
          <a:xfrm>
            <a:off x="4724400" y="56388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304800" y="2286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4.4 Principio de funcionamiento (vacío)</a:t>
            </a:r>
            <a:endParaRPr lang="es-ES_tradnl" altLang="es-ES"/>
          </a:p>
        </p:txBody>
      </p:sp>
      <p:pic>
        <p:nvPicPr>
          <p:cNvPr id="286841" name="Picture 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3263900"/>
            <a:ext cx="1763712" cy="3175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286842" name="Picture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3917950"/>
            <a:ext cx="3821112" cy="3175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286843"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863" y="4532313"/>
            <a:ext cx="1709737" cy="3190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286844" name="Picture 1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94200"/>
            <a:ext cx="4479925" cy="6080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286846" name="Picture 1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7550" y="5038725"/>
            <a:ext cx="1909763" cy="5699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286888" name="Group 168"/>
          <p:cNvGrpSpPr>
            <a:grpSpLocks/>
          </p:cNvGrpSpPr>
          <p:nvPr/>
        </p:nvGrpSpPr>
        <p:grpSpPr bwMode="auto">
          <a:xfrm>
            <a:off x="3343275" y="5829300"/>
            <a:ext cx="2667000" cy="685800"/>
            <a:chOff x="2106" y="3672"/>
            <a:chExt cx="1680" cy="432"/>
          </a:xfrm>
        </p:grpSpPr>
        <p:sp>
          <p:nvSpPr>
            <p:cNvPr id="286875" name="Rectangle 155"/>
            <p:cNvSpPr>
              <a:spLocks noChangeArrowheads="1"/>
            </p:cNvSpPr>
            <p:nvPr/>
          </p:nvSpPr>
          <p:spPr bwMode="auto">
            <a:xfrm>
              <a:off x="2106" y="3672"/>
              <a:ext cx="1680" cy="432"/>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w="38100">
              <a:miter lim="800000"/>
              <a:headEnd/>
              <a:tailEnd/>
            </a:ln>
            <a:effectLst/>
            <a:scene3d>
              <a:camera prst="legacyObliqueTopRight"/>
              <a:lightRig rig="legacyFlat3" dir="b"/>
            </a:scene3d>
            <a:sp3d extrusionH="49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flatTx/>
            </a:bodyPr>
            <a:lstStyle/>
            <a:p>
              <a:endParaRPr lang="es-ES"/>
            </a:p>
          </p:txBody>
        </p:sp>
        <p:pic>
          <p:nvPicPr>
            <p:cNvPr id="286848" name="Picture 1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2" y="3672"/>
              <a:ext cx="1584" cy="4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grpSp>
        <p:nvGrpSpPr>
          <p:cNvPr id="286884" name="Group 164"/>
          <p:cNvGrpSpPr>
            <a:grpSpLocks/>
          </p:cNvGrpSpPr>
          <p:nvPr/>
        </p:nvGrpSpPr>
        <p:grpSpPr bwMode="auto">
          <a:xfrm>
            <a:off x="5511800" y="1866900"/>
            <a:ext cx="3505200" cy="369888"/>
            <a:chOff x="3472" y="1176"/>
            <a:chExt cx="2208" cy="233"/>
          </a:xfrm>
        </p:grpSpPr>
        <p:pic>
          <p:nvPicPr>
            <p:cNvPr id="286839" name="Picture 1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2" y="1208"/>
              <a:ext cx="1048" cy="2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86852" name="Text Box 132"/>
            <p:cNvSpPr txBox="1">
              <a:spLocks noChangeArrowheads="1"/>
            </p:cNvSpPr>
            <p:nvPr/>
          </p:nvSpPr>
          <p:spPr bwMode="auto">
            <a:xfrm>
              <a:off x="3472" y="1176"/>
              <a:ext cx="1632"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LTK primario:</a:t>
              </a:r>
              <a:endParaRPr lang="es-ES_tradnl" altLang="es-ES" sz="2400" b="0">
                <a:effectLst/>
                <a:latin typeface="Times New Roman" pitchFamily="18" charset="0"/>
              </a:endParaRPr>
            </a:p>
          </p:txBody>
        </p:sp>
        <p:sp>
          <p:nvSpPr>
            <p:cNvPr id="286853" name="AutoShape 133"/>
            <p:cNvSpPr>
              <a:spLocks noChangeArrowheads="1"/>
            </p:cNvSpPr>
            <p:nvPr/>
          </p:nvSpPr>
          <p:spPr bwMode="auto">
            <a:xfrm>
              <a:off x="4384" y="1230"/>
              <a:ext cx="240" cy="114"/>
            </a:xfrm>
            <a:prstGeom prst="rightArrow">
              <a:avLst>
                <a:gd name="adj1" fmla="val 50000"/>
                <a:gd name="adj2" fmla="val 52632"/>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286885" name="Group 165"/>
          <p:cNvGrpSpPr>
            <a:grpSpLocks/>
          </p:cNvGrpSpPr>
          <p:nvPr/>
        </p:nvGrpSpPr>
        <p:grpSpPr bwMode="auto">
          <a:xfrm>
            <a:off x="5511800" y="2270125"/>
            <a:ext cx="3505200" cy="814388"/>
            <a:chOff x="3472" y="1430"/>
            <a:chExt cx="2208" cy="513"/>
          </a:xfrm>
        </p:grpSpPr>
        <p:pic>
          <p:nvPicPr>
            <p:cNvPr id="286840" name="Picture 1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9" y="1584"/>
              <a:ext cx="1641" cy="35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86854" name="Text Box 134"/>
            <p:cNvSpPr txBox="1">
              <a:spLocks noChangeArrowheads="1"/>
            </p:cNvSpPr>
            <p:nvPr/>
          </p:nvSpPr>
          <p:spPr bwMode="auto">
            <a:xfrm>
              <a:off x="3472" y="1430"/>
              <a:ext cx="1632"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Ley de Lenz:</a:t>
              </a:r>
              <a:endParaRPr lang="es-ES_tradnl" altLang="es-ES" sz="2400" b="0">
                <a:effectLst/>
                <a:latin typeface="Times New Roman" pitchFamily="18" charset="0"/>
              </a:endParaRPr>
            </a:p>
          </p:txBody>
        </p:sp>
        <p:sp>
          <p:nvSpPr>
            <p:cNvPr id="286855" name="AutoShape 135"/>
            <p:cNvSpPr>
              <a:spLocks noChangeArrowheads="1"/>
            </p:cNvSpPr>
            <p:nvPr/>
          </p:nvSpPr>
          <p:spPr bwMode="auto">
            <a:xfrm flipV="1">
              <a:off x="4312" y="1512"/>
              <a:ext cx="240" cy="19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28398" dir="1593903" algn="ctr" rotWithShape="0">
                <a:schemeClr val="bg2"/>
              </a:outerShdw>
            </a:effectLst>
          </p:spPr>
          <p:txBody>
            <a:bodyPr wrap="none" anchor="ctr">
              <a:spAutoFit/>
            </a:bodyPr>
            <a:lstStyle/>
            <a:p>
              <a:endParaRPr lang="es-ES"/>
            </a:p>
          </p:txBody>
        </p:sp>
      </p:grpSp>
      <p:sp>
        <p:nvSpPr>
          <p:cNvPr id="286856" name="Text Box 136"/>
          <p:cNvSpPr txBox="1">
            <a:spLocks noChangeArrowheads="1"/>
          </p:cNvSpPr>
          <p:nvPr/>
        </p:nvSpPr>
        <p:spPr bwMode="auto">
          <a:xfrm>
            <a:off x="5740400" y="3108325"/>
            <a:ext cx="2590800"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El flujo es</a:t>
            </a:r>
          </a:p>
          <a:p>
            <a:pPr algn="l">
              <a:spcBef>
                <a:spcPct val="0"/>
              </a:spcBef>
            </a:pPr>
            <a:r>
              <a:rPr lang="es-ES_tradnl" altLang="es-ES" sz="1500">
                <a:solidFill>
                  <a:schemeClr val="accent2"/>
                </a:solidFill>
                <a:effectLst>
                  <a:outerShdw blurRad="38100" dist="38100" dir="2700000" algn="tl">
                    <a:srgbClr val="000000"/>
                  </a:outerShdw>
                </a:effectLst>
              </a:rPr>
              <a:t>senoidal</a:t>
            </a:r>
            <a:endParaRPr lang="es-ES_tradnl" altLang="es-ES" sz="2400" b="0">
              <a:effectLst/>
              <a:latin typeface="Times New Roman" pitchFamily="18" charset="0"/>
            </a:endParaRPr>
          </a:p>
        </p:txBody>
      </p:sp>
      <p:sp>
        <p:nvSpPr>
          <p:cNvPr id="286858" name="AutoShape 138"/>
          <p:cNvSpPr>
            <a:spLocks noChangeArrowheads="1"/>
          </p:cNvSpPr>
          <p:nvPr/>
        </p:nvSpPr>
        <p:spPr bwMode="auto">
          <a:xfrm rot="5400000">
            <a:off x="7827963" y="3671887"/>
            <a:ext cx="323850" cy="231775"/>
          </a:xfrm>
          <a:prstGeom prst="rightArrow">
            <a:avLst>
              <a:gd name="adj1" fmla="val 49324"/>
              <a:gd name="adj2" fmla="val 41096"/>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59" name="Text Box 139"/>
          <p:cNvSpPr txBox="1">
            <a:spLocks noChangeArrowheads="1"/>
          </p:cNvSpPr>
          <p:nvPr/>
        </p:nvSpPr>
        <p:spPr bwMode="auto">
          <a:xfrm>
            <a:off x="8153400" y="4419600"/>
            <a:ext cx="990600"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Tensión</a:t>
            </a:r>
          </a:p>
          <a:p>
            <a:pPr algn="l">
              <a:spcBef>
                <a:spcPct val="0"/>
              </a:spcBef>
            </a:pPr>
            <a:r>
              <a:rPr lang="es-ES_tradnl" altLang="es-ES" sz="1500">
                <a:solidFill>
                  <a:schemeClr val="accent2"/>
                </a:solidFill>
                <a:effectLst>
                  <a:outerShdw blurRad="38100" dist="38100" dir="2700000" algn="tl">
                    <a:srgbClr val="000000"/>
                  </a:outerShdw>
                </a:effectLst>
              </a:rPr>
              <a:t>máxima</a:t>
            </a:r>
            <a:endParaRPr lang="es-ES_tradnl" altLang="es-ES" sz="2400" b="0">
              <a:effectLst/>
              <a:latin typeface="Times New Roman" pitchFamily="18" charset="0"/>
            </a:endParaRPr>
          </a:p>
        </p:txBody>
      </p:sp>
      <p:sp>
        <p:nvSpPr>
          <p:cNvPr id="286861" name="AutoShape 141"/>
          <p:cNvSpPr>
            <a:spLocks noChangeArrowheads="1"/>
          </p:cNvSpPr>
          <p:nvPr/>
        </p:nvSpPr>
        <p:spPr bwMode="auto">
          <a:xfrm rot="5400000">
            <a:off x="8446294" y="4209256"/>
            <a:ext cx="273050" cy="223838"/>
          </a:xfrm>
          <a:prstGeom prst="rightArrow">
            <a:avLst>
              <a:gd name="adj1" fmla="val 50361"/>
              <a:gd name="adj2" fmla="val 41848"/>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62" name="Text Box 142"/>
          <p:cNvSpPr txBox="1">
            <a:spLocks noChangeArrowheads="1"/>
          </p:cNvSpPr>
          <p:nvPr/>
        </p:nvSpPr>
        <p:spPr bwMode="auto">
          <a:xfrm>
            <a:off x="4953000" y="4343400"/>
            <a:ext cx="990600"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ctr">
              <a:spcBef>
                <a:spcPct val="0"/>
              </a:spcBef>
            </a:pPr>
            <a:r>
              <a:rPr lang="es-ES_tradnl" altLang="es-ES" sz="1500">
                <a:solidFill>
                  <a:schemeClr val="accent2"/>
                </a:solidFill>
                <a:effectLst>
                  <a:outerShdw blurRad="38100" dist="38100" dir="2700000" algn="tl">
                    <a:srgbClr val="000000"/>
                  </a:outerShdw>
                </a:effectLst>
              </a:rPr>
              <a:t>Tensión</a:t>
            </a:r>
          </a:p>
          <a:p>
            <a:pPr algn="ctr">
              <a:spcBef>
                <a:spcPct val="0"/>
              </a:spcBef>
            </a:pPr>
            <a:r>
              <a:rPr lang="es-ES_tradnl" altLang="es-ES" sz="1500">
                <a:solidFill>
                  <a:schemeClr val="accent2"/>
                </a:solidFill>
                <a:effectLst>
                  <a:outerShdw blurRad="38100" dist="38100" dir="2700000" algn="tl">
                    <a:srgbClr val="000000"/>
                  </a:outerShdw>
                </a:effectLst>
              </a:rPr>
              <a:t>eficaz</a:t>
            </a:r>
            <a:endParaRPr lang="es-ES_tradnl" altLang="es-ES" sz="2400" b="0">
              <a:effectLst/>
              <a:latin typeface="Times New Roman" pitchFamily="18" charset="0"/>
            </a:endParaRPr>
          </a:p>
        </p:txBody>
      </p:sp>
      <p:sp>
        <p:nvSpPr>
          <p:cNvPr id="286863" name="AutoShape 143"/>
          <p:cNvSpPr>
            <a:spLocks noChangeArrowheads="1"/>
          </p:cNvSpPr>
          <p:nvPr/>
        </p:nvSpPr>
        <p:spPr bwMode="auto">
          <a:xfrm rot="10800000">
            <a:off x="5791200" y="4595813"/>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64" name="AutoShape 144"/>
          <p:cNvSpPr>
            <a:spLocks noChangeArrowheads="1"/>
          </p:cNvSpPr>
          <p:nvPr/>
        </p:nvSpPr>
        <p:spPr bwMode="auto">
          <a:xfrm rot="10800000">
            <a:off x="7848600" y="4595813"/>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65" name="AutoShape 145"/>
          <p:cNvSpPr>
            <a:spLocks noChangeArrowheads="1"/>
          </p:cNvSpPr>
          <p:nvPr/>
        </p:nvSpPr>
        <p:spPr bwMode="auto">
          <a:xfrm rot="21600000">
            <a:off x="6838950" y="3338513"/>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66" name="AutoShape 146"/>
          <p:cNvSpPr>
            <a:spLocks noChangeArrowheads="1"/>
          </p:cNvSpPr>
          <p:nvPr/>
        </p:nvSpPr>
        <p:spPr bwMode="auto">
          <a:xfrm rot="10800000">
            <a:off x="4724400" y="4578350"/>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67" name="Text Box 147"/>
          <p:cNvSpPr txBox="1">
            <a:spLocks noChangeArrowheads="1"/>
          </p:cNvSpPr>
          <p:nvPr/>
        </p:nvSpPr>
        <p:spPr bwMode="auto">
          <a:xfrm>
            <a:off x="685800" y="5089525"/>
            <a:ext cx="838200"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Fem</a:t>
            </a:r>
          </a:p>
          <a:p>
            <a:pPr algn="l">
              <a:spcBef>
                <a:spcPct val="0"/>
              </a:spcBef>
            </a:pPr>
            <a:r>
              <a:rPr lang="es-ES_tradnl" altLang="es-ES" sz="1500">
                <a:solidFill>
                  <a:schemeClr val="accent2"/>
                </a:solidFill>
                <a:effectLst>
                  <a:outerShdw blurRad="38100" dist="38100" dir="2700000" algn="tl">
                    <a:srgbClr val="000000"/>
                  </a:outerShdw>
                </a:effectLst>
              </a:rPr>
              <a:t>eficaz</a:t>
            </a:r>
          </a:p>
        </p:txBody>
      </p:sp>
      <p:sp>
        <p:nvSpPr>
          <p:cNvPr id="286868" name="AutoShape 148"/>
          <p:cNvSpPr>
            <a:spLocks noChangeArrowheads="1"/>
          </p:cNvSpPr>
          <p:nvPr/>
        </p:nvSpPr>
        <p:spPr bwMode="auto">
          <a:xfrm rot="5400000">
            <a:off x="826294" y="4869656"/>
            <a:ext cx="273050" cy="223838"/>
          </a:xfrm>
          <a:prstGeom prst="rightArrow">
            <a:avLst>
              <a:gd name="adj1" fmla="val 50361"/>
              <a:gd name="adj2" fmla="val 41848"/>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69" name="AutoShape 149"/>
          <p:cNvSpPr>
            <a:spLocks noChangeArrowheads="1"/>
          </p:cNvSpPr>
          <p:nvPr/>
        </p:nvSpPr>
        <p:spPr bwMode="auto">
          <a:xfrm rot="21600000">
            <a:off x="1295400" y="5233988"/>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70" name="Text Box 150"/>
          <p:cNvSpPr txBox="1">
            <a:spLocks noChangeArrowheads="1"/>
          </p:cNvSpPr>
          <p:nvPr/>
        </p:nvSpPr>
        <p:spPr bwMode="auto">
          <a:xfrm>
            <a:off x="4410075" y="5060950"/>
            <a:ext cx="2286000" cy="549275"/>
          </a:xfrm>
          <a:prstGeom prst="rect">
            <a:avLst/>
          </a:prstGeom>
          <a:gradFill rotWithShape="0">
            <a:gsLst>
              <a:gs pos="0">
                <a:srgbClr val="D60093">
                  <a:gamma/>
                  <a:shade val="0"/>
                  <a:invGamma/>
                </a:srgbClr>
              </a:gs>
              <a:gs pos="50000">
                <a:srgbClr val="D60093"/>
              </a:gs>
              <a:gs pos="100000">
                <a:srgbClr val="D60093">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D60093"/>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l">
              <a:spcBef>
                <a:spcPct val="0"/>
              </a:spcBef>
            </a:pPr>
            <a:r>
              <a:rPr lang="es-ES_tradnl" altLang="es-ES" sz="1500">
                <a:effectLst>
                  <a:outerShdw blurRad="38100" dist="38100" dir="2700000" algn="tl">
                    <a:srgbClr val="000000"/>
                  </a:outerShdw>
                </a:effectLst>
              </a:rPr>
              <a:t>Repitiendo el proceso para el secundario</a:t>
            </a:r>
            <a:endParaRPr lang="es-ES_tradnl" altLang="es-ES" sz="1500">
              <a:solidFill>
                <a:schemeClr val="accent2"/>
              </a:solidFill>
              <a:effectLst>
                <a:outerShdw blurRad="38100" dist="38100" dir="2700000" algn="tl">
                  <a:srgbClr val="000000"/>
                </a:outerShdw>
              </a:effectLst>
            </a:endParaRPr>
          </a:p>
        </p:txBody>
      </p:sp>
      <p:sp>
        <p:nvSpPr>
          <p:cNvPr id="286871" name="AutoShape 151"/>
          <p:cNvSpPr>
            <a:spLocks noChangeArrowheads="1"/>
          </p:cNvSpPr>
          <p:nvPr/>
        </p:nvSpPr>
        <p:spPr bwMode="auto">
          <a:xfrm rot="21600000">
            <a:off x="6762750" y="5243513"/>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72" name="AutoShape 152"/>
          <p:cNvSpPr>
            <a:spLocks noChangeArrowheads="1"/>
          </p:cNvSpPr>
          <p:nvPr/>
        </p:nvSpPr>
        <p:spPr bwMode="auto">
          <a:xfrm rot="5400000">
            <a:off x="8433594" y="5618956"/>
            <a:ext cx="273050" cy="223838"/>
          </a:xfrm>
          <a:prstGeom prst="rightArrow">
            <a:avLst>
              <a:gd name="adj1" fmla="val 50361"/>
              <a:gd name="adj2" fmla="val 41848"/>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nvGrpSpPr>
          <p:cNvPr id="286877" name="Group 157"/>
          <p:cNvGrpSpPr>
            <a:grpSpLocks/>
          </p:cNvGrpSpPr>
          <p:nvPr/>
        </p:nvGrpSpPr>
        <p:grpSpPr bwMode="auto">
          <a:xfrm>
            <a:off x="1676400" y="5105400"/>
            <a:ext cx="2514600" cy="457200"/>
            <a:chOff x="1056" y="3216"/>
            <a:chExt cx="1584" cy="288"/>
          </a:xfrm>
        </p:grpSpPr>
        <p:pic>
          <p:nvPicPr>
            <p:cNvPr id="286845" name="Picture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4" y="3270"/>
              <a:ext cx="1514" cy="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86873" name="Rectangle 153"/>
            <p:cNvSpPr>
              <a:spLocks noChangeArrowheads="1"/>
            </p:cNvSpPr>
            <p:nvPr/>
          </p:nvSpPr>
          <p:spPr bwMode="auto">
            <a:xfrm>
              <a:off x="1056" y="3216"/>
              <a:ext cx="1584" cy="288"/>
            </a:xfrm>
            <a:prstGeom prst="rect">
              <a:avLst/>
            </a:prstGeom>
            <a:noFill/>
            <a:ln w="38100">
              <a:solidFill>
                <a:srgbClr val="FF0000"/>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grpSp>
      <p:grpSp>
        <p:nvGrpSpPr>
          <p:cNvPr id="286878" name="Group 158"/>
          <p:cNvGrpSpPr>
            <a:grpSpLocks/>
          </p:cNvGrpSpPr>
          <p:nvPr/>
        </p:nvGrpSpPr>
        <p:grpSpPr bwMode="auto">
          <a:xfrm>
            <a:off x="6477000" y="5934075"/>
            <a:ext cx="2514600" cy="457200"/>
            <a:chOff x="4080" y="3738"/>
            <a:chExt cx="1584" cy="288"/>
          </a:xfrm>
        </p:grpSpPr>
        <p:pic>
          <p:nvPicPr>
            <p:cNvPr id="286847" name="Picture 1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6" y="3768"/>
              <a:ext cx="1537" cy="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86874" name="Rectangle 154"/>
            <p:cNvSpPr>
              <a:spLocks noChangeArrowheads="1"/>
            </p:cNvSpPr>
            <p:nvPr/>
          </p:nvSpPr>
          <p:spPr bwMode="auto">
            <a:xfrm>
              <a:off x="4080" y="3738"/>
              <a:ext cx="1584" cy="288"/>
            </a:xfrm>
            <a:prstGeom prst="rect">
              <a:avLst/>
            </a:prstGeom>
            <a:noFill/>
            <a:ln w="38100">
              <a:solidFill>
                <a:srgbClr val="FF0000"/>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grpSp>
      <p:sp>
        <p:nvSpPr>
          <p:cNvPr id="286879" name="AutoShape 159"/>
          <p:cNvSpPr>
            <a:spLocks noChangeArrowheads="1"/>
          </p:cNvSpPr>
          <p:nvPr/>
        </p:nvSpPr>
        <p:spPr bwMode="auto">
          <a:xfrm rot="10800000">
            <a:off x="6067425" y="6073775"/>
            <a:ext cx="323850" cy="180975"/>
          </a:xfrm>
          <a:prstGeom prst="rightArrow">
            <a:avLst>
              <a:gd name="adj1" fmla="val 56148"/>
              <a:gd name="adj2" fmla="val 7983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6880" name="Text Box 160"/>
          <p:cNvSpPr txBox="1">
            <a:spLocks noChangeArrowheads="1"/>
          </p:cNvSpPr>
          <p:nvPr/>
        </p:nvSpPr>
        <p:spPr bwMode="auto">
          <a:xfrm>
            <a:off x="228600" y="5753100"/>
            <a:ext cx="2438400" cy="777875"/>
          </a:xfrm>
          <a:prstGeom prst="rect">
            <a:avLst/>
          </a:prstGeom>
          <a:gradFill rotWithShape="0">
            <a:gsLst>
              <a:gs pos="0">
                <a:srgbClr val="008000">
                  <a:gamma/>
                  <a:shade val="0"/>
                  <a:invGamma/>
                </a:srgbClr>
              </a:gs>
              <a:gs pos="50000">
                <a:srgbClr val="008000"/>
              </a:gs>
              <a:gs pos="100000">
                <a:srgbClr val="008000">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500">
                <a:effectLst>
                  <a:outerShdw blurRad="38100" dist="38100" dir="2700000" algn="tl">
                    <a:srgbClr val="000000"/>
                  </a:outerShdw>
                </a:effectLst>
              </a:rPr>
              <a:t>La tensión aplicada determina el flujo máximo de la máquina</a:t>
            </a:r>
            <a:endParaRPr lang="es-ES_tradnl" altLang="es-ES" sz="1500">
              <a:solidFill>
                <a:schemeClr val="accent2"/>
              </a:solidFill>
              <a:effectLst>
                <a:outerShdw blurRad="38100" dist="38100" dir="2700000" algn="tl">
                  <a:srgbClr val="000000"/>
                </a:outerShdw>
              </a:effectLst>
            </a:endParaRPr>
          </a:p>
        </p:txBody>
      </p:sp>
      <p:sp>
        <p:nvSpPr>
          <p:cNvPr id="286881" name="AutoShape 161"/>
          <p:cNvSpPr>
            <a:spLocks noChangeArrowheads="1"/>
          </p:cNvSpPr>
          <p:nvPr/>
        </p:nvSpPr>
        <p:spPr bwMode="auto">
          <a:xfrm rot="5400000">
            <a:off x="-11906" y="5164931"/>
            <a:ext cx="825500" cy="223838"/>
          </a:xfrm>
          <a:prstGeom prst="rightArrow">
            <a:avLst>
              <a:gd name="adj1" fmla="val 51778"/>
              <a:gd name="adj2" fmla="val 79444"/>
            </a:avLst>
          </a:prstGeom>
          <a:gradFill rotWithShape="0">
            <a:gsLst>
              <a:gs pos="0">
                <a:srgbClr val="008000">
                  <a:gamma/>
                  <a:shade val="0"/>
                  <a:invGamma/>
                </a:srgbClr>
              </a:gs>
              <a:gs pos="50000">
                <a:srgbClr val="008000"/>
              </a:gs>
              <a:gs pos="100000">
                <a:srgbClr val="008000">
                  <a:gamma/>
                  <a:shade val="0"/>
                  <a:invGamma/>
                </a:srgbClr>
              </a:gs>
            </a:gsLst>
            <a:lin ang="2700000" scaled="1"/>
          </a:gra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nvGrpSpPr>
          <p:cNvPr id="286886" name="Group 166"/>
          <p:cNvGrpSpPr>
            <a:grpSpLocks/>
          </p:cNvGrpSpPr>
          <p:nvPr/>
        </p:nvGrpSpPr>
        <p:grpSpPr bwMode="auto">
          <a:xfrm>
            <a:off x="152400" y="1600200"/>
            <a:ext cx="5791200" cy="2438400"/>
            <a:chOff x="48" y="1008"/>
            <a:chExt cx="3648" cy="1536"/>
          </a:xfrm>
        </p:grpSpPr>
        <p:sp>
          <p:nvSpPr>
            <p:cNvPr id="286829" name="Line 109"/>
            <p:cNvSpPr>
              <a:spLocks noChangeShapeType="1"/>
            </p:cNvSpPr>
            <p:nvPr/>
          </p:nvSpPr>
          <p:spPr bwMode="auto">
            <a:xfrm rot="5400000">
              <a:off x="374" y="1904"/>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34" name="Line 14"/>
            <p:cNvSpPr>
              <a:spLocks noChangeShapeType="1"/>
            </p:cNvSpPr>
            <p:nvPr/>
          </p:nvSpPr>
          <p:spPr bwMode="auto">
            <a:xfrm>
              <a:off x="2188" y="2146"/>
              <a:ext cx="107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35" name="Line 15"/>
            <p:cNvSpPr>
              <a:spLocks noChangeShapeType="1"/>
            </p:cNvSpPr>
            <p:nvPr/>
          </p:nvSpPr>
          <p:spPr bwMode="auto">
            <a:xfrm>
              <a:off x="624" y="2144"/>
              <a:ext cx="105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86736" name="Group 16"/>
            <p:cNvGrpSpPr>
              <a:grpSpLocks/>
            </p:cNvGrpSpPr>
            <p:nvPr/>
          </p:nvGrpSpPr>
          <p:grpSpPr bwMode="auto">
            <a:xfrm>
              <a:off x="1284" y="1210"/>
              <a:ext cx="1297" cy="1334"/>
              <a:chOff x="1092" y="1540"/>
              <a:chExt cx="1297" cy="1334"/>
            </a:xfrm>
          </p:grpSpPr>
          <p:sp>
            <p:nvSpPr>
              <p:cNvPr id="286737" name="Rectangle 17"/>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86738" name="Rectangle 18"/>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86739" name="Rectangle 19"/>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86740" name="Rectangle 20"/>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86741" name="Line 21"/>
            <p:cNvSpPr>
              <a:spLocks noChangeShapeType="1"/>
            </p:cNvSpPr>
            <p:nvPr/>
          </p:nvSpPr>
          <p:spPr bwMode="auto">
            <a:xfrm flipV="1">
              <a:off x="1674" y="157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42" name="Line 22"/>
            <p:cNvSpPr>
              <a:spLocks noChangeShapeType="1"/>
            </p:cNvSpPr>
            <p:nvPr/>
          </p:nvSpPr>
          <p:spPr bwMode="auto">
            <a:xfrm flipV="1">
              <a:off x="2183" y="1616"/>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44" name="Oval 24"/>
            <p:cNvSpPr>
              <a:spLocks noChangeArrowheads="1"/>
            </p:cNvSpPr>
            <p:nvPr/>
          </p:nvSpPr>
          <p:spPr bwMode="auto">
            <a:xfrm>
              <a:off x="604" y="212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746" name="Oval 26"/>
            <p:cNvSpPr>
              <a:spLocks noChangeArrowheads="1"/>
            </p:cNvSpPr>
            <p:nvPr/>
          </p:nvSpPr>
          <p:spPr bwMode="auto">
            <a:xfrm>
              <a:off x="3216" y="211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747" name="AutoShape 27"/>
            <p:cNvSpPr>
              <a:spLocks noChangeArrowheads="1"/>
            </p:cNvSpPr>
            <p:nvPr/>
          </p:nvSpPr>
          <p:spPr bwMode="auto">
            <a:xfrm>
              <a:off x="432" y="169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48" name="AutoShape 28"/>
            <p:cNvSpPr>
              <a:spLocks noChangeArrowheads="1"/>
            </p:cNvSpPr>
            <p:nvPr/>
          </p:nvSpPr>
          <p:spPr bwMode="auto">
            <a:xfrm>
              <a:off x="3213" y="1680"/>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49" name="Rectangle 29"/>
            <p:cNvSpPr>
              <a:spLocks noChangeArrowheads="1"/>
            </p:cNvSpPr>
            <p:nvPr/>
          </p:nvSpPr>
          <p:spPr bwMode="auto">
            <a:xfrm>
              <a:off x="3248" y="1766"/>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286750" name="Rectangle 30"/>
            <p:cNvSpPr>
              <a:spLocks noChangeArrowheads="1"/>
            </p:cNvSpPr>
            <p:nvPr/>
          </p:nvSpPr>
          <p:spPr bwMode="auto">
            <a:xfrm>
              <a:off x="48" y="1776"/>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286751" name="Rectangle 31"/>
            <p:cNvSpPr>
              <a:spLocks noChangeArrowheads="1"/>
            </p:cNvSpPr>
            <p:nvPr/>
          </p:nvSpPr>
          <p:spPr bwMode="auto">
            <a:xfrm>
              <a:off x="720" y="1392"/>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0</a:t>
              </a:r>
              <a:r>
                <a:rPr lang="es-ES_tradnl" altLang="es-ES" sz="1500">
                  <a:effectLst/>
                </a:rPr>
                <a:t>(t)</a:t>
              </a:r>
              <a:endParaRPr lang="es-ES" altLang="es-ES" sz="1700">
                <a:effectLst/>
              </a:endParaRPr>
            </a:p>
          </p:txBody>
        </p:sp>
        <p:sp>
          <p:nvSpPr>
            <p:cNvPr id="286752" name="Rectangle 32"/>
            <p:cNvSpPr>
              <a:spLocks noChangeArrowheads="1"/>
            </p:cNvSpPr>
            <p:nvPr/>
          </p:nvSpPr>
          <p:spPr bwMode="auto">
            <a:xfrm>
              <a:off x="2736" y="1392"/>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(t)=0</a:t>
              </a:r>
              <a:endParaRPr lang="es-ES" altLang="es-ES" sz="1700">
                <a:effectLst/>
              </a:endParaRPr>
            </a:p>
          </p:txBody>
        </p:sp>
        <p:sp>
          <p:nvSpPr>
            <p:cNvPr id="286753" name="AutoShape 33"/>
            <p:cNvSpPr>
              <a:spLocks noChangeArrowheads="1"/>
            </p:cNvSpPr>
            <p:nvPr/>
          </p:nvSpPr>
          <p:spPr bwMode="auto">
            <a:xfrm>
              <a:off x="1392" y="1302"/>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754" name="AutoShape 34"/>
            <p:cNvSpPr>
              <a:spLocks noChangeAspect="1" noChangeArrowheads="1"/>
            </p:cNvSpPr>
            <p:nvPr/>
          </p:nvSpPr>
          <p:spPr bwMode="auto">
            <a:xfrm>
              <a:off x="1440" y="1350"/>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755" name="AutoShape 35"/>
            <p:cNvSpPr>
              <a:spLocks noChangeAspect="1" noChangeArrowheads="1"/>
            </p:cNvSpPr>
            <p:nvPr/>
          </p:nvSpPr>
          <p:spPr bwMode="auto">
            <a:xfrm>
              <a:off x="1488" y="1398"/>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756" name="AutoShape 36"/>
            <p:cNvSpPr>
              <a:spLocks noChangeAspect="1" noChangeArrowheads="1"/>
            </p:cNvSpPr>
            <p:nvPr/>
          </p:nvSpPr>
          <p:spPr bwMode="auto">
            <a:xfrm>
              <a:off x="1536" y="1446"/>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757" name="Line 37"/>
            <p:cNvSpPr>
              <a:spLocks noChangeShapeType="1"/>
            </p:cNvSpPr>
            <p:nvPr/>
          </p:nvSpPr>
          <p:spPr bwMode="auto">
            <a:xfrm>
              <a:off x="624" y="1638"/>
              <a:ext cx="10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86758" name="Group 38"/>
            <p:cNvGrpSpPr>
              <a:grpSpLocks/>
            </p:cNvGrpSpPr>
            <p:nvPr/>
          </p:nvGrpSpPr>
          <p:grpSpPr bwMode="auto">
            <a:xfrm>
              <a:off x="1254" y="1629"/>
              <a:ext cx="522" cy="66"/>
              <a:chOff x="1062" y="1959"/>
              <a:chExt cx="522" cy="66"/>
            </a:xfrm>
          </p:grpSpPr>
          <p:sp>
            <p:nvSpPr>
              <p:cNvPr id="286759" name="Line 3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60" name="Line 4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61" name="Line 4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62" name="Group 42"/>
            <p:cNvGrpSpPr>
              <a:grpSpLocks/>
            </p:cNvGrpSpPr>
            <p:nvPr/>
          </p:nvGrpSpPr>
          <p:grpSpPr bwMode="auto">
            <a:xfrm>
              <a:off x="1254" y="1686"/>
              <a:ext cx="522" cy="66"/>
              <a:chOff x="1062" y="1959"/>
              <a:chExt cx="522" cy="66"/>
            </a:xfrm>
          </p:grpSpPr>
          <p:sp>
            <p:nvSpPr>
              <p:cNvPr id="286763" name="Line 4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64" name="Line 4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65" name="Line 4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66" name="Group 46"/>
            <p:cNvGrpSpPr>
              <a:grpSpLocks/>
            </p:cNvGrpSpPr>
            <p:nvPr/>
          </p:nvGrpSpPr>
          <p:grpSpPr bwMode="auto">
            <a:xfrm>
              <a:off x="1254" y="1744"/>
              <a:ext cx="522" cy="66"/>
              <a:chOff x="1062" y="1959"/>
              <a:chExt cx="522" cy="66"/>
            </a:xfrm>
          </p:grpSpPr>
          <p:sp>
            <p:nvSpPr>
              <p:cNvPr id="286767" name="Line 4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68" name="Line 4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69" name="Line 4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70" name="Group 50"/>
            <p:cNvGrpSpPr>
              <a:grpSpLocks/>
            </p:cNvGrpSpPr>
            <p:nvPr/>
          </p:nvGrpSpPr>
          <p:grpSpPr bwMode="auto">
            <a:xfrm>
              <a:off x="1254" y="1800"/>
              <a:ext cx="522" cy="66"/>
              <a:chOff x="1062" y="1959"/>
              <a:chExt cx="522" cy="66"/>
            </a:xfrm>
          </p:grpSpPr>
          <p:sp>
            <p:nvSpPr>
              <p:cNvPr id="286771" name="Line 5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72" name="Line 5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73" name="Line 5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74" name="Group 54"/>
            <p:cNvGrpSpPr>
              <a:grpSpLocks/>
            </p:cNvGrpSpPr>
            <p:nvPr/>
          </p:nvGrpSpPr>
          <p:grpSpPr bwMode="auto">
            <a:xfrm>
              <a:off x="1254" y="1857"/>
              <a:ext cx="522" cy="66"/>
              <a:chOff x="1062" y="1959"/>
              <a:chExt cx="522" cy="66"/>
            </a:xfrm>
          </p:grpSpPr>
          <p:sp>
            <p:nvSpPr>
              <p:cNvPr id="286775" name="Line 5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76" name="Line 5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77" name="Line 5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78" name="Group 58"/>
            <p:cNvGrpSpPr>
              <a:grpSpLocks/>
            </p:cNvGrpSpPr>
            <p:nvPr/>
          </p:nvGrpSpPr>
          <p:grpSpPr bwMode="auto">
            <a:xfrm>
              <a:off x="1254" y="1914"/>
              <a:ext cx="522" cy="66"/>
              <a:chOff x="1062" y="1959"/>
              <a:chExt cx="522" cy="66"/>
            </a:xfrm>
          </p:grpSpPr>
          <p:sp>
            <p:nvSpPr>
              <p:cNvPr id="286779" name="Line 5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80" name="Line 6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81" name="Line 6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82" name="Group 62"/>
            <p:cNvGrpSpPr>
              <a:grpSpLocks/>
            </p:cNvGrpSpPr>
            <p:nvPr/>
          </p:nvGrpSpPr>
          <p:grpSpPr bwMode="auto">
            <a:xfrm>
              <a:off x="1254" y="1972"/>
              <a:ext cx="522" cy="66"/>
              <a:chOff x="1062" y="1959"/>
              <a:chExt cx="522" cy="66"/>
            </a:xfrm>
          </p:grpSpPr>
          <p:sp>
            <p:nvSpPr>
              <p:cNvPr id="286783" name="Line 6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84" name="Line 6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85" name="Line 6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86" name="Group 66"/>
            <p:cNvGrpSpPr>
              <a:grpSpLocks/>
            </p:cNvGrpSpPr>
            <p:nvPr/>
          </p:nvGrpSpPr>
          <p:grpSpPr bwMode="auto">
            <a:xfrm>
              <a:off x="1254" y="2028"/>
              <a:ext cx="522" cy="66"/>
              <a:chOff x="1062" y="1959"/>
              <a:chExt cx="522" cy="66"/>
            </a:xfrm>
          </p:grpSpPr>
          <p:sp>
            <p:nvSpPr>
              <p:cNvPr id="286787" name="Line 6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88" name="Line 6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89" name="Line 6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86790" name="Line 70"/>
            <p:cNvSpPr>
              <a:spLocks noChangeShapeType="1"/>
            </p:cNvSpPr>
            <p:nvPr/>
          </p:nvSpPr>
          <p:spPr bwMode="auto">
            <a:xfrm>
              <a:off x="2176" y="1638"/>
              <a:ext cx="108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86791" name="Group 71"/>
            <p:cNvGrpSpPr>
              <a:grpSpLocks/>
            </p:cNvGrpSpPr>
            <p:nvPr/>
          </p:nvGrpSpPr>
          <p:grpSpPr bwMode="auto">
            <a:xfrm>
              <a:off x="2176" y="1628"/>
              <a:ext cx="522" cy="66"/>
              <a:chOff x="1984" y="1964"/>
              <a:chExt cx="522" cy="66"/>
            </a:xfrm>
          </p:grpSpPr>
          <p:sp>
            <p:nvSpPr>
              <p:cNvPr id="286792" name="Line 72"/>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93" name="Line 73"/>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94" name="Line 74"/>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95" name="Group 75"/>
            <p:cNvGrpSpPr>
              <a:grpSpLocks/>
            </p:cNvGrpSpPr>
            <p:nvPr/>
          </p:nvGrpSpPr>
          <p:grpSpPr bwMode="auto">
            <a:xfrm>
              <a:off x="2176" y="1688"/>
              <a:ext cx="522" cy="66"/>
              <a:chOff x="1062" y="1959"/>
              <a:chExt cx="522" cy="66"/>
            </a:xfrm>
          </p:grpSpPr>
          <p:sp>
            <p:nvSpPr>
              <p:cNvPr id="286796" name="Line 7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97" name="Line 7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798" name="Line 7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799" name="Group 79"/>
            <p:cNvGrpSpPr>
              <a:grpSpLocks/>
            </p:cNvGrpSpPr>
            <p:nvPr/>
          </p:nvGrpSpPr>
          <p:grpSpPr bwMode="auto">
            <a:xfrm>
              <a:off x="2176" y="1746"/>
              <a:ext cx="522" cy="66"/>
              <a:chOff x="1062" y="1959"/>
              <a:chExt cx="522" cy="66"/>
            </a:xfrm>
          </p:grpSpPr>
          <p:sp>
            <p:nvSpPr>
              <p:cNvPr id="286800" name="Line 8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01" name="Line 8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02" name="Line 8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803" name="Group 83"/>
            <p:cNvGrpSpPr>
              <a:grpSpLocks/>
            </p:cNvGrpSpPr>
            <p:nvPr/>
          </p:nvGrpSpPr>
          <p:grpSpPr bwMode="auto">
            <a:xfrm>
              <a:off x="2176" y="1802"/>
              <a:ext cx="522" cy="66"/>
              <a:chOff x="1062" y="1959"/>
              <a:chExt cx="522" cy="66"/>
            </a:xfrm>
          </p:grpSpPr>
          <p:sp>
            <p:nvSpPr>
              <p:cNvPr id="286804" name="Line 8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05" name="Line 8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06" name="Line 8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807" name="Group 87"/>
            <p:cNvGrpSpPr>
              <a:grpSpLocks/>
            </p:cNvGrpSpPr>
            <p:nvPr/>
          </p:nvGrpSpPr>
          <p:grpSpPr bwMode="auto">
            <a:xfrm>
              <a:off x="2176" y="1859"/>
              <a:ext cx="522" cy="66"/>
              <a:chOff x="1062" y="1959"/>
              <a:chExt cx="522" cy="66"/>
            </a:xfrm>
          </p:grpSpPr>
          <p:sp>
            <p:nvSpPr>
              <p:cNvPr id="286808" name="Line 8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09" name="Line 8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10" name="Line 9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811" name="Group 91"/>
            <p:cNvGrpSpPr>
              <a:grpSpLocks/>
            </p:cNvGrpSpPr>
            <p:nvPr/>
          </p:nvGrpSpPr>
          <p:grpSpPr bwMode="auto">
            <a:xfrm>
              <a:off x="2176" y="1916"/>
              <a:ext cx="522" cy="66"/>
              <a:chOff x="1062" y="1959"/>
              <a:chExt cx="522" cy="66"/>
            </a:xfrm>
          </p:grpSpPr>
          <p:sp>
            <p:nvSpPr>
              <p:cNvPr id="286812" name="Line 9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13" name="Line 9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14" name="Line 9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815" name="Group 95"/>
            <p:cNvGrpSpPr>
              <a:grpSpLocks/>
            </p:cNvGrpSpPr>
            <p:nvPr/>
          </p:nvGrpSpPr>
          <p:grpSpPr bwMode="auto">
            <a:xfrm>
              <a:off x="2176" y="1974"/>
              <a:ext cx="522" cy="66"/>
              <a:chOff x="1062" y="1959"/>
              <a:chExt cx="522" cy="66"/>
            </a:xfrm>
          </p:grpSpPr>
          <p:sp>
            <p:nvSpPr>
              <p:cNvPr id="286816" name="Line 9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17" name="Line 9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18" name="Line 9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86819" name="Group 99"/>
            <p:cNvGrpSpPr>
              <a:grpSpLocks/>
            </p:cNvGrpSpPr>
            <p:nvPr/>
          </p:nvGrpSpPr>
          <p:grpSpPr bwMode="auto">
            <a:xfrm>
              <a:off x="2172" y="2030"/>
              <a:ext cx="522" cy="66"/>
              <a:chOff x="1062" y="1959"/>
              <a:chExt cx="522" cy="66"/>
            </a:xfrm>
          </p:grpSpPr>
          <p:sp>
            <p:nvSpPr>
              <p:cNvPr id="286820" name="Line 10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21" name="Line 10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22" name="Line 10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86823" name="Line 103"/>
            <p:cNvSpPr>
              <a:spLocks noChangeShapeType="1"/>
            </p:cNvSpPr>
            <p:nvPr/>
          </p:nvSpPr>
          <p:spPr bwMode="auto">
            <a:xfrm rot="10800000">
              <a:off x="882" y="1638"/>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24" name="Line 104"/>
            <p:cNvSpPr>
              <a:spLocks noChangeShapeType="1"/>
            </p:cNvSpPr>
            <p:nvPr/>
          </p:nvSpPr>
          <p:spPr bwMode="auto">
            <a:xfrm rot="10800000">
              <a:off x="3024" y="1635"/>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86827" name="Group 107"/>
            <p:cNvGrpSpPr>
              <a:grpSpLocks noChangeAspect="1"/>
            </p:cNvGrpSpPr>
            <p:nvPr/>
          </p:nvGrpSpPr>
          <p:grpSpPr bwMode="auto">
            <a:xfrm>
              <a:off x="504" y="1768"/>
              <a:ext cx="248" cy="248"/>
              <a:chOff x="624" y="3168"/>
              <a:chExt cx="288" cy="288"/>
            </a:xfrm>
          </p:grpSpPr>
          <p:sp>
            <p:nvSpPr>
              <p:cNvPr id="286825" name="Oval 105"/>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286826" name="Freeform 106"/>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86743" name="Oval 23"/>
            <p:cNvSpPr>
              <a:spLocks noChangeArrowheads="1"/>
            </p:cNvSpPr>
            <p:nvPr/>
          </p:nvSpPr>
          <p:spPr bwMode="auto">
            <a:xfrm>
              <a:off x="604" y="161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830" name="Rectangle 110"/>
            <p:cNvSpPr>
              <a:spLocks noChangeArrowheads="1"/>
            </p:cNvSpPr>
            <p:nvPr/>
          </p:nvSpPr>
          <p:spPr bwMode="auto">
            <a:xfrm>
              <a:off x="816" y="1766"/>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286831" name="AutoShape 111"/>
            <p:cNvSpPr>
              <a:spLocks noChangeArrowheads="1"/>
            </p:cNvSpPr>
            <p:nvPr/>
          </p:nvSpPr>
          <p:spPr bwMode="auto">
            <a:xfrm rot="10800000">
              <a:off x="1176" y="1680"/>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32" name="AutoShape 112"/>
            <p:cNvSpPr>
              <a:spLocks noChangeArrowheads="1"/>
            </p:cNvSpPr>
            <p:nvPr/>
          </p:nvSpPr>
          <p:spPr bwMode="auto">
            <a:xfrm rot="10800000">
              <a:off x="2696" y="167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86833" name="Rectangle 113"/>
            <p:cNvSpPr>
              <a:spLocks noChangeArrowheads="1"/>
            </p:cNvSpPr>
            <p:nvPr/>
          </p:nvSpPr>
          <p:spPr bwMode="auto">
            <a:xfrm>
              <a:off x="2720" y="1766"/>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2</a:t>
              </a:r>
              <a:r>
                <a:rPr lang="es-ES_tradnl" altLang="es-ES" sz="1500">
                  <a:effectLst/>
                </a:rPr>
                <a:t>(t)</a:t>
              </a:r>
              <a:endParaRPr lang="es-ES" altLang="es-ES" sz="1700">
                <a:effectLst/>
              </a:endParaRPr>
            </a:p>
          </p:txBody>
        </p:sp>
        <p:sp>
          <p:nvSpPr>
            <p:cNvPr id="286745" name="Oval 25"/>
            <p:cNvSpPr>
              <a:spLocks noChangeArrowheads="1"/>
            </p:cNvSpPr>
            <p:nvPr/>
          </p:nvSpPr>
          <p:spPr bwMode="auto">
            <a:xfrm>
              <a:off x="3212" y="161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834" name="Rectangle 114"/>
            <p:cNvSpPr>
              <a:spLocks noChangeArrowheads="1"/>
            </p:cNvSpPr>
            <p:nvPr/>
          </p:nvSpPr>
          <p:spPr bwMode="auto">
            <a:xfrm>
              <a:off x="1728" y="1008"/>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sym typeface="Symbol" pitchFamily="18" charset="2"/>
                </a:rPr>
                <a:t></a:t>
              </a:r>
              <a:r>
                <a:rPr lang="es-ES_tradnl" altLang="es-ES" sz="1600" baseline="-25000">
                  <a:effectLst/>
                </a:rPr>
                <a:t> </a:t>
              </a:r>
              <a:r>
                <a:rPr lang="es-ES_tradnl" altLang="es-ES" sz="1600">
                  <a:effectLst/>
                </a:rPr>
                <a:t>(t)</a:t>
              </a:r>
              <a:endParaRPr lang="es-ES" altLang="es-ES" sz="1700">
                <a:effectLst/>
              </a:endParaRPr>
            </a:p>
          </p:txBody>
        </p:sp>
        <p:sp>
          <p:nvSpPr>
            <p:cNvPr id="286835" name="Line 115"/>
            <p:cNvSpPr>
              <a:spLocks noChangeShapeType="1"/>
            </p:cNvSpPr>
            <p:nvPr/>
          </p:nvSpPr>
          <p:spPr bwMode="auto">
            <a:xfrm>
              <a:off x="1926" y="130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836" name="Line 116"/>
            <p:cNvSpPr>
              <a:spLocks noChangeShapeType="1"/>
            </p:cNvSpPr>
            <p:nvPr/>
          </p:nvSpPr>
          <p:spPr bwMode="auto">
            <a:xfrm>
              <a:off x="1926" y="139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837" name="Line 117"/>
            <p:cNvSpPr>
              <a:spLocks noChangeShapeType="1"/>
            </p:cNvSpPr>
            <p:nvPr/>
          </p:nvSpPr>
          <p:spPr bwMode="auto">
            <a:xfrm flipH="1" flipV="1">
              <a:off x="1920" y="230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838" name="Line 118"/>
            <p:cNvSpPr>
              <a:spLocks noChangeShapeType="1"/>
            </p:cNvSpPr>
            <p:nvPr/>
          </p:nvSpPr>
          <p:spPr bwMode="auto">
            <a:xfrm flipH="1" flipV="1">
              <a:off x="1920" y="240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86850" name="Text Box 130"/>
            <p:cNvSpPr txBox="1">
              <a:spLocks noChangeArrowheads="1"/>
            </p:cNvSpPr>
            <p:nvPr/>
          </p:nvSpPr>
          <p:spPr bwMode="auto">
            <a:xfrm>
              <a:off x="48" y="1094"/>
              <a:ext cx="1200"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800">
                  <a:solidFill>
                    <a:schemeClr val="accent2"/>
                  </a:solidFill>
                  <a:effectLst>
                    <a:outerShdw blurRad="38100" dist="38100" dir="2700000" algn="tl">
                      <a:srgbClr val="000000"/>
                    </a:outerShdw>
                  </a:effectLst>
                </a:rPr>
                <a:t>Transformador</a:t>
              </a:r>
            </a:p>
            <a:p>
              <a:pPr algn="l">
                <a:spcBef>
                  <a:spcPct val="0"/>
                </a:spcBef>
              </a:pPr>
              <a:r>
                <a:rPr lang="es-ES_tradnl" altLang="es-ES" sz="1800">
                  <a:solidFill>
                    <a:schemeClr val="accent2"/>
                  </a:solidFill>
                  <a:effectLst>
                    <a:outerShdw blurRad="38100" dist="38100" dir="2700000" algn="tl">
                      <a:srgbClr val="000000"/>
                    </a:outerShdw>
                  </a:effectLst>
                </a:rPr>
                <a:t>en vacío</a:t>
              </a:r>
              <a:endParaRPr lang="es-ES_tradnl" altLang="es-ES" sz="1800" b="0">
                <a:effectLst/>
                <a:latin typeface="Times New Roman" pitchFamily="18" charset="0"/>
              </a:endParaRPr>
            </a:p>
          </p:txBody>
        </p:sp>
        <p:sp>
          <p:nvSpPr>
            <p:cNvPr id="286882" name="Text Box 162"/>
            <p:cNvSpPr txBox="1">
              <a:spLocks noChangeArrowheads="1"/>
            </p:cNvSpPr>
            <p:nvPr/>
          </p:nvSpPr>
          <p:spPr bwMode="auto">
            <a:xfrm>
              <a:off x="144" y="2285"/>
              <a:ext cx="1008" cy="192"/>
            </a:xfrm>
            <a:prstGeom prst="rect">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a:effectLst>
                    <a:outerShdw blurRad="38100" dist="38100" dir="2700000" algn="tl">
                      <a:srgbClr val="000000"/>
                    </a:outerShdw>
                  </a:effectLst>
                </a:rPr>
                <a:t>R devanados=0</a:t>
              </a:r>
              <a:endParaRPr lang="es-ES_tradnl" altLang="es-ES" sz="1500">
                <a:solidFill>
                  <a:schemeClr val="accent2"/>
                </a:solidFill>
                <a:effectLst>
                  <a:outerShdw blurRad="38100" dist="38100" dir="2700000" algn="tl">
                    <a:srgbClr val="000000"/>
                  </a:outerShdw>
                </a:effectLst>
              </a:endParaRPr>
            </a:p>
          </p:txBody>
        </p:sp>
      </p:grpSp>
      <p:sp>
        <p:nvSpPr>
          <p:cNvPr id="286889" name="AutoShape 169"/>
          <p:cNvSpPr>
            <a:spLocks noChangeArrowheads="1"/>
          </p:cNvSpPr>
          <p:nvPr/>
        </p:nvSpPr>
        <p:spPr bwMode="auto">
          <a:xfrm rot="5400000">
            <a:off x="7815263" y="2998787"/>
            <a:ext cx="323850" cy="231775"/>
          </a:xfrm>
          <a:prstGeom prst="rightArrow">
            <a:avLst>
              <a:gd name="adj1" fmla="val 49324"/>
              <a:gd name="adj2" fmla="val 41096"/>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884"/>
                                        </p:tgtEl>
                                        <p:attrNameLst>
                                          <p:attrName>style.visibility</p:attrName>
                                        </p:attrNameLst>
                                      </p:cBhvr>
                                      <p:to>
                                        <p:strVal val="visible"/>
                                      </p:to>
                                    </p:set>
                                    <p:animEffect transition="in" filter="dissolve">
                                      <p:cBhvr>
                                        <p:cTn id="7" dur="500"/>
                                        <p:tgtEl>
                                          <p:spTgt spid="286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6885"/>
                                        </p:tgtEl>
                                        <p:attrNameLst>
                                          <p:attrName>style.visibility</p:attrName>
                                        </p:attrNameLst>
                                      </p:cBhvr>
                                      <p:to>
                                        <p:strVal val="visible"/>
                                      </p:to>
                                    </p:set>
                                    <p:animEffect transition="in" filter="dissolve">
                                      <p:cBhvr>
                                        <p:cTn id="12" dur="500"/>
                                        <p:tgtEl>
                                          <p:spTgt spid="286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6856"/>
                                        </p:tgtEl>
                                        <p:attrNameLst>
                                          <p:attrName>style.visibility</p:attrName>
                                        </p:attrNameLst>
                                      </p:cBhvr>
                                      <p:to>
                                        <p:strVal val="visible"/>
                                      </p:to>
                                    </p:set>
                                    <p:animEffect transition="in" filter="dissolve">
                                      <p:cBhvr>
                                        <p:cTn id="17" dur="500"/>
                                        <p:tgtEl>
                                          <p:spTgt spid="28685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86865"/>
                                        </p:tgtEl>
                                        <p:attrNameLst>
                                          <p:attrName>style.visibility</p:attrName>
                                        </p:attrNameLst>
                                      </p:cBhvr>
                                      <p:to>
                                        <p:strVal val="visible"/>
                                      </p:to>
                                    </p:set>
                                    <p:animEffect transition="in" filter="dissolve">
                                      <p:cBhvr>
                                        <p:cTn id="21" dur="500"/>
                                        <p:tgtEl>
                                          <p:spTgt spid="286865"/>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86841"/>
                                        </p:tgtEl>
                                        <p:attrNameLst>
                                          <p:attrName>style.visibility</p:attrName>
                                        </p:attrNameLst>
                                      </p:cBhvr>
                                      <p:to>
                                        <p:strVal val="visible"/>
                                      </p:to>
                                    </p:set>
                                    <p:animEffect transition="in" filter="dissolve">
                                      <p:cBhvr>
                                        <p:cTn id="25" dur="500"/>
                                        <p:tgtEl>
                                          <p:spTgt spid="2868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86889"/>
                                        </p:tgtEl>
                                        <p:attrNameLst>
                                          <p:attrName>style.visibility</p:attrName>
                                        </p:attrNameLst>
                                      </p:cBhvr>
                                      <p:to>
                                        <p:strVal val="visible"/>
                                      </p:to>
                                    </p:set>
                                    <p:animEffect transition="in" filter="dissolve">
                                      <p:cBhvr>
                                        <p:cTn id="30" dur="500"/>
                                        <p:tgtEl>
                                          <p:spTgt spid="286889"/>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86858"/>
                                        </p:tgtEl>
                                        <p:attrNameLst>
                                          <p:attrName>style.visibility</p:attrName>
                                        </p:attrNameLst>
                                      </p:cBhvr>
                                      <p:to>
                                        <p:strVal val="visible"/>
                                      </p:to>
                                    </p:set>
                                    <p:animEffect transition="in" filter="dissolve">
                                      <p:cBhvr>
                                        <p:cTn id="34" dur="500"/>
                                        <p:tgtEl>
                                          <p:spTgt spid="286858"/>
                                        </p:tgtEl>
                                      </p:cBhvr>
                                    </p:animEffect>
                                  </p:childTnLst>
                                </p:cTn>
                              </p:par>
                            </p:childTnLst>
                          </p:cTn>
                        </p:par>
                        <p:par>
                          <p:cTn id="35" fill="hold" nodeType="afterGroup">
                            <p:stCondLst>
                              <p:cond delay="1000"/>
                            </p:stCondLst>
                            <p:childTnLst>
                              <p:par>
                                <p:cTn id="36" presetID="9" presetClass="entr" presetSubtype="0" fill="hold" nodeType="afterEffect">
                                  <p:stCondLst>
                                    <p:cond delay="0"/>
                                  </p:stCondLst>
                                  <p:childTnLst>
                                    <p:set>
                                      <p:cBhvr>
                                        <p:cTn id="37" dur="1" fill="hold">
                                          <p:stCondLst>
                                            <p:cond delay="0"/>
                                          </p:stCondLst>
                                        </p:cTn>
                                        <p:tgtEl>
                                          <p:spTgt spid="286842"/>
                                        </p:tgtEl>
                                        <p:attrNameLst>
                                          <p:attrName>style.visibility</p:attrName>
                                        </p:attrNameLst>
                                      </p:cBhvr>
                                      <p:to>
                                        <p:strVal val="visible"/>
                                      </p:to>
                                    </p:set>
                                    <p:animEffect transition="in" filter="dissolve">
                                      <p:cBhvr>
                                        <p:cTn id="38" dur="500"/>
                                        <p:tgtEl>
                                          <p:spTgt spid="28684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86861"/>
                                        </p:tgtEl>
                                        <p:attrNameLst>
                                          <p:attrName>style.visibility</p:attrName>
                                        </p:attrNameLst>
                                      </p:cBhvr>
                                      <p:to>
                                        <p:strVal val="visible"/>
                                      </p:to>
                                    </p:set>
                                    <p:animEffect transition="in" filter="dissolve">
                                      <p:cBhvr>
                                        <p:cTn id="43" dur="500"/>
                                        <p:tgtEl>
                                          <p:spTgt spid="28686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86859"/>
                                        </p:tgtEl>
                                        <p:attrNameLst>
                                          <p:attrName>style.visibility</p:attrName>
                                        </p:attrNameLst>
                                      </p:cBhvr>
                                      <p:to>
                                        <p:strVal val="visible"/>
                                      </p:to>
                                    </p:set>
                                    <p:animEffect transition="in" filter="dissolve">
                                      <p:cBhvr>
                                        <p:cTn id="48" dur="500"/>
                                        <p:tgtEl>
                                          <p:spTgt spid="28685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86864"/>
                                        </p:tgtEl>
                                        <p:attrNameLst>
                                          <p:attrName>style.visibility</p:attrName>
                                        </p:attrNameLst>
                                      </p:cBhvr>
                                      <p:to>
                                        <p:strVal val="visible"/>
                                      </p:to>
                                    </p:set>
                                    <p:animEffect transition="in" filter="dissolve">
                                      <p:cBhvr>
                                        <p:cTn id="53" dur="500"/>
                                        <p:tgtEl>
                                          <p:spTgt spid="28686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286843"/>
                                        </p:tgtEl>
                                        <p:attrNameLst>
                                          <p:attrName>style.visibility</p:attrName>
                                        </p:attrNameLst>
                                      </p:cBhvr>
                                      <p:to>
                                        <p:strVal val="visible"/>
                                      </p:to>
                                    </p:set>
                                    <p:animEffect transition="in" filter="dissolve">
                                      <p:cBhvr>
                                        <p:cTn id="57" dur="500"/>
                                        <p:tgtEl>
                                          <p:spTgt spid="28684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6863"/>
                                        </p:tgtEl>
                                        <p:attrNameLst>
                                          <p:attrName>style.visibility</p:attrName>
                                        </p:attrNameLst>
                                      </p:cBhvr>
                                      <p:to>
                                        <p:strVal val="visible"/>
                                      </p:to>
                                    </p:set>
                                    <p:animEffect transition="in" filter="dissolve">
                                      <p:cBhvr>
                                        <p:cTn id="62" dur="500"/>
                                        <p:tgtEl>
                                          <p:spTgt spid="28686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86862"/>
                                        </p:tgtEl>
                                        <p:attrNameLst>
                                          <p:attrName>style.visibility</p:attrName>
                                        </p:attrNameLst>
                                      </p:cBhvr>
                                      <p:to>
                                        <p:strVal val="visible"/>
                                      </p:to>
                                    </p:set>
                                    <p:animEffect transition="in" filter="dissolve">
                                      <p:cBhvr>
                                        <p:cTn id="67" dur="500"/>
                                        <p:tgtEl>
                                          <p:spTgt spid="28686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286866"/>
                                        </p:tgtEl>
                                        <p:attrNameLst>
                                          <p:attrName>style.visibility</p:attrName>
                                        </p:attrNameLst>
                                      </p:cBhvr>
                                      <p:to>
                                        <p:strVal val="visible"/>
                                      </p:to>
                                    </p:set>
                                    <p:animEffect transition="in" filter="dissolve">
                                      <p:cBhvr>
                                        <p:cTn id="72" dur="500"/>
                                        <p:tgtEl>
                                          <p:spTgt spid="286866"/>
                                        </p:tgtEl>
                                      </p:cBhvr>
                                    </p:animEffect>
                                  </p:childTnLst>
                                </p:cTn>
                              </p:par>
                            </p:childTnLst>
                          </p:cTn>
                        </p:par>
                        <p:par>
                          <p:cTn id="73" fill="hold" nodeType="afterGroup">
                            <p:stCondLst>
                              <p:cond delay="500"/>
                            </p:stCondLst>
                            <p:childTnLst>
                              <p:par>
                                <p:cTn id="74" presetID="9" presetClass="entr" presetSubtype="0" fill="hold" nodeType="afterEffect">
                                  <p:stCondLst>
                                    <p:cond delay="0"/>
                                  </p:stCondLst>
                                  <p:childTnLst>
                                    <p:set>
                                      <p:cBhvr>
                                        <p:cTn id="75" dur="1" fill="hold">
                                          <p:stCondLst>
                                            <p:cond delay="0"/>
                                          </p:stCondLst>
                                        </p:cTn>
                                        <p:tgtEl>
                                          <p:spTgt spid="286844"/>
                                        </p:tgtEl>
                                        <p:attrNameLst>
                                          <p:attrName>style.visibility</p:attrName>
                                        </p:attrNameLst>
                                      </p:cBhvr>
                                      <p:to>
                                        <p:strVal val="visible"/>
                                      </p:to>
                                    </p:set>
                                    <p:animEffect transition="in" filter="dissolve">
                                      <p:cBhvr>
                                        <p:cTn id="76" dur="500"/>
                                        <p:tgtEl>
                                          <p:spTgt spid="28684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86881"/>
                                        </p:tgtEl>
                                        <p:attrNameLst>
                                          <p:attrName>style.visibility</p:attrName>
                                        </p:attrNameLst>
                                      </p:cBhvr>
                                      <p:to>
                                        <p:strVal val="visible"/>
                                      </p:to>
                                    </p:set>
                                    <p:animEffect transition="in" filter="dissolve">
                                      <p:cBhvr>
                                        <p:cTn id="81" dur="500"/>
                                        <p:tgtEl>
                                          <p:spTgt spid="286881"/>
                                        </p:tgtEl>
                                      </p:cBhvr>
                                    </p:animEffect>
                                  </p:childTnLst>
                                </p:cTn>
                              </p:par>
                            </p:childTnLst>
                          </p:cTn>
                        </p:par>
                        <p:par>
                          <p:cTn id="82" fill="hold" nodeType="afterGroup">
                            <p:stCondLst>
                              <p:cond delay="500"/>
                            </p:stCondLst>
                            <p:childTnLst>
                              <p:par>
                                <p:cTn id="83" presetID="9" presetClass="entr" presetSubtype="0" fill="hold" grpId="0" nodeType="afterEffect">
                                  <p:stCondLst>
                                    <p:cond delay="0"/>
                                  </p:stCondLst>
                                  <p:childTnLst>
                                    <p:set>
                                      <p:cBhvr>
                                        <p:cTn id="84" dur="1" fill="hold">
                                          <p:stCondLst>
                                            <p:cond delay="0"/>
                                          </p:stCondLst>
                                        </p:cTn>
                                        <p:tgtEl>
                                          <p:spTgt spid="286880"/>
                                        </p:tgtEl>
                                        <p:attrNameLst>
                                          <p:attrName>style.visibility</p:attrName>
                                        </p:attrNameLst>
                                      </p:cBhvr>
                                      <p:to>
                                        <p:strVal val="visible"/>
                                      </p:to>
                                    </p:set>
                                    <p:animEffect transition="in" filter="dissolve">
                                      <p:cBhvr>
                                        <p:cTn id="85" dur="500"/>
                                        <p:tgtEl>
                                          <p:spTgt spid="28688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286868"/>
                                        </p:tgtEl>
                                        <p:attrNameLst>
                                          <p:attrName>style.visibility</p:attrName>
                                        </p:attrNameLst>
                                      </p:cBhvr>
                                      <p:to>
                                        <p:strVal val="visible"/>
                                      </p:to>
                                    </p:set>
                                    <p:animEffect transition="in" filter="dissolve">
                                      <p:cBhvr>
                                        <p:cTn id="90" dur="500"/>
                                        <p:tgtEl>
                                          <p:spTgt spid="286868"/>
                                        </p:tgtEl>
                                      </p:cBhvr>
                                    </p:animEffect>
                                  </p:childTnLst>
                                </p:cTn>
                              </p:par>
                            </p:childTnLst>
                          </p:cTn>
                        </p:par>
                        <p:par>
                          <p:cTn id="91" fill="hold" nodeType="afterGroup">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286867"/>
                                        </p:tgtEl>
                                        <p:attrNameLst>
                                          <p:attrName>style.visibility</p:attrName>
                                        </p:attrNameLst>
                                      </p:cBhvr>
                                      <p:to>
                                        <p:strVal val="visible"/>
                                      </p:to>
                                    </p:set>
                                    <p:animEffect transition="in" filter="dissolve">
                                      <p:cBhvr>
                                        <p:cTn id="94" dur="500"/>
                                        <p:tgtEl>
                                          <p:spTgt spid="286867"/>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286869"/>
                                        </p:tgtEl>
                                        <p:attrNameLst>
                                          <p:attrName>style.visibility</p:attrName>
                                        </p:attrNameLst>
                                      </p:cBhvr>
                                      <p:to>
                                        <p:strVal val="visible"/>
                                      </p:to>
                                    </p:set>
                                    <p:animEffect transition="in" filter="dissolve">
                                      <p:cBhvr>
                                        <p:cTn id="99" dur="500"/>
                                        <p:tgtEl>
                                          <p:spTgt spid="286869"/>
                                        </p:tgtEl>
                                      </p:cBhvr>
                                    </p:animEffect>
                                  </p:childTnLst>
                                </p:cTn>
                              </p:par>
                            </p:childTnLst>
                          </p:cTn>
                        </p:par>
                        <p:par>
                          <p:cTn id="100" fill="hold" nodeType="afterGroup">
                            <p:stCondLst>
                              <p:cond delay="500"/>
                            </p:stCondLst>
                            <p:childTnLst>
                              <p:par>
                                <p:cTn id="101" presetID="9" presetClass="entr" presetSubtype="0" fill="hold" nodeType="afterEffect">
                                  <p:stCondLst>
                                    <p:cond delay="0"/>
                                  </p:stCondLst>
                                  <p:childTnLst>
                                    <p:set>
                                      <p:cBhvr>
                                        <p:cTn id="102" dur="1" fill="hold">
                                          <p:stCondLst>
                                            <p:cond delay="0"/>
                                          </p:stCondLst>
                                        </p:cTn>
                                        <p:tgtEl>
                                          <p:spTgt spid="286877"/>
                                        </p:tgtEl>
                                        <p:attrNameLst>
                                          <p:attrName>style.visibility</p:attrName>
                                        </p:attrNameLst>
                                      </p:cBhvr>
                                      <p:to>
                                        <p:strVal val="visible"/>
                                      </p:to>
                                    </p:set>
                                    <p:animEffect transition="in" filter="dissolve">
                                      <p:cBhvr>
                                        <p:cTn id="103" dur="500"/>
                                        <p:tgtEl>
                                          <p:spTgt spid="286877"/>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286870"/>
                                        </p:tgtEl>
                                        <p:attrNameLst>
                                          <p:attrName>style.visibility</p:attrName>
                                        </p:attrNameLst>
                                      </p:cBhvr>
                                      <p:to>
                                        <p:strVal val="visible"/>
                                      </p:to>
                                    </p:set>
                                    <p:animEffect transition="in" filter="dissolve">
                                      <p:cBhvr>
                                        <p:cTn id="108" dur="500"/>
                                        <p:tgtEl>
                                          <p:spTgt spid="286870"/>
                                        </p:tgtEl>
                                      </p:cBhvr>
                                    </p:animEffect>
                                  </p:childTnLst>
                                </p:cTn>
                              </p:par>
                            </p:childTnLst>
                          </p:cTn>
                        </p:par>
                        <p:par>
                          <p:cTn id="109" fill="hold" nodeType="afterGroup">
                            <p:stCondLst>
                              <p:cond delay="500"/>
                            </p:stCondLst>
                            <p:childTnLst>
                              <p:par>
                                <p:cTn id="110" presetID="9" presetClass="entr" presetSubtype="0" fill="hold" grpId="0" nodeType="afterEffect">
                                  <p:stCondLst>
                                    <p:cond delay="0"/>
                                  </p:stCondLst>
                                  <p:childTnLst>
                                    <p:set>
                                      <p:cBhvr>
                                        <p:cTn id="111" dur="1" fill="hold">
                                          <p:stCondLst>
                                            <p:cond delay="0"/>
                                          </p:stCondLst>
                                        </p:cTn>
                                        <p:tgtEl>
                                          <p:spTgt spid="286871"/>
                                        </p:tgtEl>
                                        <p:attrNameLst>
                                          <p:attrName>style.visibility</p:attrName>
                                        </p:attrNameLst>
                                      </p:cBhvr>
                                      <p:to>
                                        <p:strVal val="visible"/>
                                      </p:to>
                                    </p:set>
                                    <p:animEffect transition="in" filter="dissolve">
                                      <p:cBhvr>
                                        <p:cTn id="112" dur="500"/>
                                        <p:tgtEl>
                                          <p:spTgt spid="286871"/>
                                        </p:tgtEl>
                                      </p:cBhvr>
                                    </p:animEffect>
                                  </p:childTnLst>
                                </p:cTn>
                              </p:par>
                            </p:childTnLst>
                          </p:cTn>
                        </p:par>
                        <p:par>
                          <p:cTn id="113" fill="hold" nodeType="afterGroup">
                            <p:stCondLst>
                              <p:cond delay="1000"/>
                            </p:stCondLst>
                            <p:childTnLst>
                              <p:par>
                                <p:cTn id="114" presetID="9" presetClass="entr" presetSubtype="0" fill="hold" nodeType="afterEffect">
                                  <p:stCondLst>
                                    <p:cond delay="0"/>
                                  </p:stCondLst>
                                  <p:childTnLst>
                                    <p:set>
                                      <p:cBhvr>
                                        <p:cTn id="115" dur="1" fill="hold">
                                          <p:stCondLst>
                                            <p:cond delay="0"/>
                                          </p:stCondLst>
                                        </p:cTn>
                                        <p:tgtEl>
                                          <p:spTgt spid="286846"/>
                                        </p:tgtEl>
                                        <p:attrNameLst>
                                          <p:attrName>style.visibility</p:attrName>
                                        </p:attrNameLst>
                                      </p:cBhvr>
                                      <p:to>
                                        <p:strVal val="visible"/>
                                      </p:to>
                                    </p:set>
                                    <p:animEffect transition="in" filter="dissolve">
                                      <p:cBhvr>
                                        <p:cTn id="116" dur="500"/>
                                        <p:tgtEl>
                                          <p:spTgt spid="286846"/>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286872"/>
                                        </p:tgtEl>
                                        <p:attrNameLst>
                                          <p:attrName>style.visibility</p:attrName>
                                        </p:attrNameLst>
                                      </p:cBhvr>
                                      <p:to>
                                        <p:strVal val="visible"/>
                                      </p:to>
                                    </p:set>
                                    <p:animEffect transition="in" filter="dissolve">
                                      <p:cBhvr>
                                        <p:cTn id="121" dur="500"/>
                                        <p:tgtEl>
                                          <p:spTgt spid="286872"/>
                                        </p:tgtEl>
                                      </p:cBhvr>
                                    </p:animEffect>
                                  </p:childTnLst>
                                </p:cTn>
                              </p:par>
                            </p:childTnLst>
                          </p:cTn>
                        </p:par>
                        <p:par>
                          <p:cTn id="122" fill="hold" nodeType="afterGroup">
                            <p:stCondLst>
                              <p:cond delay="500"/>
                            </p:stCondLst>
                            <p:childTnLst>
                              <p:par>
                                <p:cTn id="123" presetID="9" presetClass="entr" presetSubtype="0" fill="hold" nodeType="afterEffect">
                                  <p:stCondLst>
                                    <p:cond delay="0"/>
                                  </p:stCondLst>
                                  <p:childTnLst>
                                    <p:set>
                                      <p:cBhvr>
                                        <p:cTn id="124" dur="1" fill="hold">
                                          <p:stCondLst>
                                            <p:cond delay="0"/>
                                          </p:stCondLst>
                                        </p:cTn>
                                        <p:tgtEl>
                                          <p:spTgt spid="286878"/>
                                        </p:tgtEl>
                                        <p:attrNameLst>
                                          <p:attrName>style.visibility</p:attrName>
                                        </p:attrNameLst>
                                      </p:cBhvr>
                                      <p:to>
                                        <p:strVal val="visible"/>
                                      </p:to>
                                    </p:set>
                                    <p:animEffect transition="in" filter="dissolve">
                                      <p:cBhvr>
                                        <p:cTn id="125" dur="500"/>
                                        <p:tgtEl>
                                          <p:spTgt spid="286878"/>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286879"/>
                                        </p:tgtEl>
                                        <p:attrNameLst>
                                          <p:attrName>style.visibility</p:attrName>
                                        </p:attrNameLst>
                                      </p:cBhvr>
                                      <p:to>
                                        <p:strVal val="visible"/>
                                      </p:to>
                                    </p:set>
                                    <p:animEffect transition="in" filter="dissolve">
                                      <p:cBhvr>
                                        <p:cTn id="130" dur="500"/>
                                        <p:tgtEl>
                                          <p:spTgt spid="286879"/>
                                        </p:tgtEl>
                                      </p:cBhvr>
                                    </p:animEffect>
                                  </p:childTnLst>
                                </p:cTn>
                              </p:par>
                            </p:childTnLst>
                          </p:cTn>
                        </p:par>
                        <p:par>
                          <p:cTn id="131" fill="hold" nodeType="afterGroup">
                            <p:stCondLst>
                              <p:cond delay="500"/>
                            </p:stCondLst>
                            <p:childTnLst>
                              <p:par>
                                <p:cTn id="132" presetID="9" presetClass="entr" presetSubtype="0" fill="hold" nodeType="afterEffect">
                                  <p:stCondLst>
                                    <p:cond delay="0"/>
                                  </p:stCondLst>
                                  <p:childTnLst>
                                    <p:set>
                                      <p:cBhvr>
                                        <p:cTn id="133" dur="1" fill="hold">
                                          <p:stCondLst>
                                            <p:cond delay="0"/>
                                          </p:stCondLst>
                                        </p:cTn>
                                        <p:tgtEl>
                                          <p:spTgt spid="286888"/>
                                        </p:tgtEl>
                                        <p:attrNameLst>
                                          <p:attrName>style.visibility</p:attrName>
                                        </p:attrNameLst>
                                      </p:cBhvr>
                                      <p:to>
                                        <p:strVal val="visible"/>
                                      </p:to>
                                    </p:set>
                                    <p:animEffect transition="in" filter="dissolve">
                                      <p:cBhvr>
                                        <p:cTn id="134" dur="500"/>
                                        <p:tgtEl>
                                          <p:spTgt spid="286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6" grpId="0" autoUpdateAnimBg="0"/>
      <p:bldP spid="286858" grpId="0" animBg="1"/>
      <p:bldP spid="286859" grpId="0" autoUpdateAnimBg="0"/>
      <p:bldP spid="286861" grpId="0" animBg="1"/>
      <p:bldP spid="286862" grpId="0" autoUpdateAnimBg="0"/>
      <p:bldP spid="286863" grpId="0" animBg="1"/>
      <p:bldP spid="286864" grpId="0" animBg="1"/>
      <p:bldP spid="286865" grpId="0" animBg="1"/>
      <p:bldP spid="286866" grpId="0" animBg="1"/>
      <p:bldP spid="286867" grpId="0" autoUpdateAnimBg="0"/>
      <p:bldP spid="286868" grpId="0" animBg="1"/>
      <p:bldP spid="286869" grpId="0" animBg="1"/>
      <p:bldP spid="286870" grpId="0" animBg="1" autoUpdateAnimBg="0"/>
      <p:bldP spid="286871" grpId="0" animBg="1"/>
      <p:bldP spid="286872" grpId="0" animBg="1"/>
      <p:bldP spid="286879" grpId="0" animBg="1"/>
      <p:bldP spid="286880" grpId="0" animBg="1" autoUpdateAnimBg="0"/>
      <p:bldP spid="286881" grpId="0" animBg="1"/>
      <p:bldP spid="2868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52400" y="304800"/>
            <a:ext cx="8839200" cy="1143000"/>
          </a:xfrm>
          <a:noFill/>
          <a:ln/>
          <a:effectLst>
            <a:outerShdw dist="35921" dir="2700000" algn="ctr" rotWithShape="0">
              <a:schemeClr val="bg2"/>
            </a:outerShdw>
          </a:effectLst>
        </p:spPr>
        <p:txBody>
          <a:bodyPr/>
          <a:lstStyle/>
          <a:p>
            <a:r>
              <a:rPr lang="es-ES_tradnl" altLang="es-ES" sz="4100" b="1">
                <a:latin typeface="Tahoma" pitchFamily="34" charset="0"/>
              </a:rPr>
              <a:t>4.4 Principio de funcionamiento: relación entre corrientes</a:t>
            </a:r>
            <a:endParaRPr lang="es-ES_tradnl" altLang="es-ES" sz="4100"/>
          </a:p>
        </p:txBody>
      </p:sp>
      <p:grpSp>
        <p:nvGrpSpPr>
          <p:cNvPr id="293025" name="Group 161"/>
          <p:cNvGrpSpPr>
            <a:grpSpLocks/>
          </p:cNvGrpSpPr>
          <p:nvPr/>
        </p:nvGrpSpPr>
        <p:grpSpPr bwMode="auto">
          <a:xfrm>
            <a:off x="3073400" y="1905000"/>
            <a:ext cx="6070600" cy="2438400"/>
            <a:chOff x="432" y="1056"/>
            <a:chExt cx="3824" cy="1536"/>
          </a:xfrm>
        </p:grpSpPr>
        <p:sp>
          <p:nvSpPr>
            <p:cNvPr id="293018" name="Line 154"/>
            <p:cNvSpPr>
              <a:spLocks noChangeShapeType="1"/>
            </p:cNvSpPr>
            <p:nvPr/>
          </p:nvSpPr>
          <p:spPr bwMode="auto">
            <a:xfrm rot="5400000">
              <a:off x="3366" y="1952"/>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08" name="Line 44"/>
            <p:cNvSpPr>
              <a:spLocks noChangeShapeType="1"/>
            </p:cNvSpPr>
            <p:nvPr/>
          </p:nvSpPr>
          <p:spPr bwMode="auto">
            <a:xfrm rot="5400000">
              <a:off x="758" y="1952"/>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09" name="Line 45"/>
            <p:cNvSpPr>
              <a:spLocks noChangeShapeType="1"/>
            </p:cNvSpPr>
            <p:nvPr/>
          </p:nvSpPr>
          <p:spPr bwMode="auto">
            <a:xfrm>
              <a:off x="2572" y="2194"/>
              <a:ext cx="107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10" name="Line 46"/>
            <p:cNvSpPr>
              <a:spLocks noChangeShapeType="1"/>
            </p:cNvSpPr>
            <p:nvPr/>
          </p:nvSpPr>
          <p:spPr bwMode="auto">
            <a:xfrm>
              <a:off x="1008" y="2192"/>
              <a:ext cx="105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2911" name="Group 47"/>
            <p:cNvGrpSpPr>
              <a:grpSpLocks/>
            </p:cNvGrpSpPr>
            <p:nvPr/>
          </p:nvGrpSpPr>
          <p:grpSpPr bwMode="auto">
            <a:xfrm>
              <a:off x="1668" y="1258"/>
              <a:ext cx="1297" cy="1334"/>
              <a:chOff x="1092" y="1540"/>
              <a:chExt cx="1297" cy="1334"/>
            </a:xfrm>
          </p:grpSpPr>
          <p:sp>
            <p:nvSpPr>
              <p:cNvPr id="292912" name="Rectangle 48"/>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2913" name="Rectangle 49"/>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2914" name="Rectangle 50"/>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2915" name="Rectangle 51"/>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92916" name="Line 52"/>
            <p:cNvSpPr>
              <a:spLocks noChangeShapeType="1"/>
            </p:cNvSpPr>
            <p:nvPr/>
          </p:nvSpPr>
          <p:spPr bwMode="auto">
            <a:xfrm flipV="1">
              <a:off x="2058" y="162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17" name="Line 53"/>
            <p:cNvSpPr>
              <a:spLocks noChangeShapeType="1"/>
            </p:cNvSpPr>
            <p:nvPr/>
          </p:nvSpPr>
          <p:spPr bwMode="auto">
            <a:xfrm flipV="1">
              <a:off x="2567" y="1664"/>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18" name="Oval 54"/>
            <p:cNvSpPr>
              <a:spLocks noChangeArrowheads="1"/>
            </p:cNvSpPr>
            <p:nvPr/>
          </p:nvSpPr>
          <p:spPr bwMode="auto">
            <a:xfrm>
              <a:off x="988" y="217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2919" name="Oval 55"/>
            <p:cNvSpPr>
              <a:spLocks noChangeArrowheads="1"/>
            </p:cNvSpPr>
            <p:nvPr/>
          </p:nvSpPr>
          <p:spPr bwMode="auto">
            <a:xfrm>
              <a:off x="3600" y="216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2920" name="AutoShape 56"/>
            <p:cNvSpPr>
              <a:spLocks noChangeArrowheads="1"/>
            </p:cNvSpPr>
            <p:nvPr/>
          </p:nvSpPr>
          <p:spPr bwMode="auto">
            <a:xfrm>
              <a:off x="816" y="174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21" name="AutoShape 57"/>
            <p:cNvSpPr>
              <a:spLocks noChangeArrowheads="1"/>
            </p:cNvSpPr>
            <p:nvPr/>
          </p:nvSpPr>
          <p:spPr bwMode="auto">
            <a:xfrm>
              <a:off x="3744" y="170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22" name="Rectangle 58"/>
            <p:cNvSpPr>
              <a:spLocks noChangeArrowheads="1"/>
            </p:cNvSpPr>
            <p:nvPr/>
          </p:nvSpPr>
          <p:spPr bwMode="auto">
            <a:xfrm>
              <a:off x="3808" y="182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292923" name="Rectangle 59"/>
            <p:cNvSpPr>
              <a:spLocks noChangeArrowheads="1"/>
            </p:cNvSpPr>
            <p:nvPr/>
          </p:nvSpPr>
          <p:spPr bwMode="auto">
            <a:xfrm>
              <a:off x="432" y="1824"/>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292924" name="Rectangle 60"/>
            <p:cNvSpPr>
              <a:spLocks noChangeArrowheads="1"/>
            </p:cNvSpPr>
            <p:nvPr/>
          </p:nvSpPr>
          <p:spPr bwMode="auto">
            <a:xfrm>
              <a:off x="1104" y="1440"/>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a:t>
              </a:r>
              <a:r>
                <a:rPr lang="es-ES_tradnl" altLang="es-ES" sz="1500">
                  <a:effectLst/>
                </a:rPr>
                <a:t>(t)</a:t>
              </a:r>
              <a:endParaRPr lang="es-ES" altLang="es-ES" sz="1700">
                <a:effectLst/>
              </a:endParaRPr>
            </a:p>
          </p:txBody>
        </p:sp>
        <p:sp>
          <p:nvSpPr>
            <p:cNvPr id="292925" name="Rectangle 61"/>
            <p:cNvSpPr>
              <a:spLocks noChangeArrowheads="1"/>
            </p:cNvSpPr>
            <p:nvPr/>
          </p:nvSpPr>
          <p:spPr bwMode="auto">
            <a:xfrm>
              <a:off x="3120" y="1440"/>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292926" name="AutoShape 62"/>
            <p:cNvSpPr>
              <a:spLocks noChangeArrowheads="1"/>
            </p:cNvSpPr>
            <p:nvPr/>
          </p:nvSpPr>
          <p:spPr bwMode="auto">
            <a:xfrm>
              <a:off x="1776" y="1350"/>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2927" name="AutoShape 63"/>
            <p:cNvSpPr>
              <a:spLocks noChangeAspect="1" noChangeArrowheads="1"/>
            </p:cNvSpPr>
            <p:nvPr/>
          </p:nvSpPr>
          <p:spPr bwMode="auto">
            <a:xfrm>
              <a:off x="1824" y="1398"/>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2928" name="AutoShape 64"/>
            <p:cNvSpPr>
              <a:spLocks noChangeAspect="1" noChangeArrowheads="1"/>
            </p:cNvSpPr>
            <p:nvPr/>
          </p:nvSpPr>
          <p:spPr bwMode="auto">
            <a:xfrm>
              <a:off x="1872" y="1446"/>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2929" name="AutoShape 65"/>
            <p:cNvSpPr>
              <a:spLocks noChangeAspect="1" noChangeArrowheads="1"/>
            </p:cNvSpPr>
            <p:nvPr/>
          </p:nvSpPr>
          <p:spPr bwMode="auto">
            <a:xfrm>
              <a:off x="1920" y="1494"/>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2930" name="Line 66"/>
            <p:cNvSpPr>
              <a:spLocks noChangeShapeType="1"/>
            </p:cNvSpPr>
            <p:nvPr/>
          </p:nvSpPr>
          <p:spPr bwMode="auto">
            <a:xfrm>
              <a:off x="1008" y="1686"/>
              <a:ext cx="10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2931" name="Group 67"/>
            <p:cNvGrpSpPr>
              <a:grpSpLocks/>
            </p:cNvGrpSpPr>
            <p:nvPr/>
          </p:nvGrpSpPr>
          <p:grpSpPr bwMode="auto">
            <a:xfrm>
              <a:off x="1638" y="1677"/>
              <a:ext cx="522" cy="66"/>
              <a:chOff x="1062" y="1959"/>
              <a:chExt cx="522" cy="66"/>
            </a:xfrm>
          </p:grpSpPr>
          <p:sp>
            <p:nvSpPr>
              <p:cNvPr id="292932" name="Line 6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33" name="Line 6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34" name="Line 7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35" name="Group 71"/>
            <p:cNvGrpSpPr>
              <a:grpSpLocks/>
            </p:cNvGrpSpPr>
            <p:nvPr/>
          </p:nvGrpSpPr>
          <p:grpSpPr bwMode="auto">
            <a:xfrm>
              <a:off x="1638" y="1734"/>
              <a:ext cx="522" cy="66"/>
              <a:chOff x="1062" y="1959"/>
              <a:chExt cx="522" cy="66"/>
            </a:xfrm>
          </p:grpSpPr>
          <p:sp>
            <p:nvSpPr>
              <p:cNvPr id="292936" name="Line 7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37" name="Line 7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38" name="Line 7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39" name="Group 75"/>
            <p:cNvGrpSpPr>
              <a:grpSpLocks/>
            </p:cNvGrpSpPr>
            <p:nvPr/>
          </p:nvGrpSpPr>
          <p:grpSpPr bwMode="auto">
            <a:xfrm>
              <a:off x="1638" y="1792"/>
              <a:ext cx="522" cy="66"/>
              <a:chOff x="1062" y="1959"/>
              <a:chExt cx="522" cy="66"/>
            </a:xfrm>
          </p:grpSpPr>
          <p:sp>
            <p:nvSpPr>
              <p:cNvPr id="292940" name="Line 7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41" name="Line 7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42" name="Line 7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43" name="Group 79"/>
            <p:cNvGrpSpPr>
              <a:grpSpLocks/>
            </p:cNvGrpSpPr>
            <p:nvPr/>
          </p:nvGrpSpPr>
          <p:grpSpPr bwMode="auto">
            <a:xfrm>
              <a:off x="1638" y="1848"/>
              <a:ext cx="522" cy="66"/>
              <a:chOff x="1062" y="1959"/>
              <a:chExt cx="522" cy="66"/>
            </a:xfrm>
          </p:grpSpPr>
          <p:sp>
            <p:nvSpPr>
              <p:cNvPr id="292944" name="Line 8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45" name="Line 8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46" name="Line 8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47" name="Group 83"/>
            <p:cNvGrpSpPr>
              <a:grpSpLocks/>
            </p:cNvGrpSpPr>
            <p:nvPr/>
          </p:nvGrpSpPr>
          <p:grpSpPr bwMode="auto">
            <a:xfrm>
              <a:off x="1638" y="1905"/>
              <a:ext cx="522" cy="66"/>
              <a:chOff x="1062" y="1959"/>
              <a:chExt cx="522" cy="66"/>
            </a:xfrm>
          </p:grpSpPr>
          <p:sp>
            <p:nvSpPr>
              <p:cNvPr id="292948" name="Line 8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49" name="Line 8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50" name="Line 8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51" name="Group 87"/>
            <p:cNvGrpSpPr>
              <a:grpSpLocks/>
            </p:cNvGrpSpPr>
            <p:nvPr/>
          </p:nvGrpSpPr>
          <p:grpSpPr bwMode="auto">
            <a:xfrm>
              <a:off x="1638" y="1962"/>
              <a:ext cx="522" cy="66"/>
              <a:chOff x="1062" y="1959"/>
              <a:chExt cx="522" cy="66"/>
            </a:xfrm>
          </p:grpSpPr>
          <p:sp>
            <p:nvSpPr>
              <p:cNvPr id="292952" name="Line 8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53" name="Line 8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54" name="Line 9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55" name="Group 91"/>
            <p:cNvGrpSpPr>
              <a:grpSpLocks/>
            </p:cNvGrpSpPr>
            <p:nvPr/>
          </p:nvGrpSpPr>
          <p:grpSpPr bwMode="auto">
            <a:xfrm>
              <a:off x="1638" y="2020"/>
              <a:ext cx="522" cy="66"/>
              <a:chOff x="1062" y="1959"/>
              <a:chExt cx="522" cy="66"/>
            </a:xfrm>
          </p:grpSpPr>
          <p:sp>
            <p:nvSpPr>
              <p:cNvPr id="292956" name="Line 9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57" name="Line 9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58" name="Line 9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59" name="Group 95"/>
            <p:cNvGrpSpPr>
              <a:grpSpLocks/>
            </p:cNvGrpSpPr>
            <p:nvPr/>
          </p:nvGrpSpPr>
          <p:grpSpPr bwMode="auto">
            <a:xfrm>
              <a:off x="1638" y="2076"/>
              <a:ext cx="522" cy="66"/>
              <a:chOff x="1062" y="1959"/>
              <a:chExt cx="522" cy="66"/>
            </a:xfrm>
          </p:grpSpPr>
          <p:sp>
            <p:nvSpPr>
              <p:cNvPr id="292960" name="Line 9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61" name="Line 9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62" name="Line 9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2963" name="Line 99"/>
            <p:cNvSpPr>
              <a:spLocks noChangeShapeType="1"/>
            </p:cNvSpPr>
            <p:nvPr/>
          </p:nvSpPr>
          <p:spPr bwMode="auto">
            <a:xfrm>
              <a:off x="2560" y="1686"/>
              <a:ext cx="108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2964" name="Group 100"/>
            <p:cNvGrpSpPr>
              <a:grpSpLocks/>
            </p:cNvGrpSpPr>
            <p:nvPr/>
          </p:nvGrpSpPr>
          <p:grpSpPr bwMode="auto">
            <a:xfrm>
              <a:off x="2560" y="1676"/>
              <a:ext cx="522" cy="66"/>
              <a:chOff x="1984" y="1964"/>
              <a:chExt cx="522" cy="66"/>
            </a:xfrm>
          </p:grpSpPr>
          <p:sp>
            <p:nvSpPr>
              <p:cNvPr id="292965" name="Line 101"/>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66" name="Line 102"/>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67" name="Line 103"/>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68" name="Group 104"/>
            <p:cNvGrpSpPr>
              <a:grpSpLocks/>
            </p:cNvGrpSpPr>
            <p:nvPr/>
          </p:nvGrpSpPr>
          <p:grpSpPr bwMode="auto">
            <a:xfrm>
              <a:off x="2560" y="1736"/>
              <a:ext cx="522" cy="66"/>
              <a:chOff x="1062" y="1959"/>
              <a:chExt cx="522" cy="66"/>
            </a:xfrm>
          </p:grpSpPr>
          <p:sp>
            <p:nvSpPr>
              <p:cNvPr id="292969" name="Line 10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70" name="Line 10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71" name="Line 10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72" name="Group 108"/>
            <p:cNvGrpSpPr>
              <a:grpSpLocks/>
            </p:cNvGrpSpPr>
            <p:nvPr/>
          </p:nvGrpSpPr>
          <p:grpSpPr bwMode="auto">
            <a:xfrm>
              <a:off x="2560" y="1794"/>
              <a:ext cx="522" cy="66"/>
              <a:chOff x="1062" y="1959"/>
              <a:chExt cx="522" cy="66"/>
            </a:xfrm>
          </p:grpSpPr>
          <p:sp>
            <p:nvSpPr>
              <p:cNvPr id="292973" name="Line 10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74" name="Line 11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75" name="Line 11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76" name="Group 112"/>
            <p:cNvGrpSpPr>
              <a:grpSpLocks/>
            </p:cNvGrpSpPr>
            <p:nvPr/>
          </p:nvGrpSpPr>
          <p:grpSpPr bwMode="auto">
            <a:xfrm>
              <a:off x="2560" y="1850"/>
              <a:ext cx="522" cy="66"/>
              <a:chOff x="1062" y="1959"/>
              <a:chExt cx="522" cy="66"/>
            </a:xfrm>
          </p:grpSpPr>
          <p:sp>
            <p:nvSpPr>
              <p:cNvPr id="292977" name="Line 11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78" name="Line 11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79" name="Line 11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80" name="Group 116"/>
            <p:cNvGrpSpPr>
              <a:grpSpLocks/>
            </p:cNvGrpSpPr>
            <p:nvPr/>
          </p:nvGrpSpPr>
          <p:grpSpPr bwMode="auto">
            <a:xfrm>
              <a:off x="2560" y="1907"/>
              <a:ext cx="522" cy="66"/>
              <a:chOff x="1062" y="1959"/>
              <a:chExt cx="522" cy="66"/>
            </a:xfrm>
          </p:grpSpPr>
          <p:sp>
            <p:nvSpPr>
              <p:cNvPr id="292981" name="Line 11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82" name="Line 11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83" name="Line 11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84" name="Group 120"/>
            <p:cNvGrpSpPr>
              <a:grpSpLocks/>
            </p:cNvGrpSpPr>
            <p:nvPr/>
          </p:nvGrpSpPr>
          <p:grpSpPr bwMode="auto">
            <a:xfrm>
              <a:off x="2560" y="1964"/>
              <a:ext cx="522" cy="66"/>
              <a:chOff x="1062" y="1959"/>
              <a:chExt cx="522" cy="66"/>
            </a:xfrm>
          </p:grpSpPr>
          <p:sp>
            <p:nvSpPr>
              <p:cNvPr id="292985" name="Line 12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86" name="Line 12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87" name="Line 12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88" name="Group 124"/>
            <p:cNvGrpSpPr>
              <a:grpSpLocks/>
            </p:cNvGrpSpPr>
            <p:nvPr/>
          </p:nvGrpSpPr>
          <p:grpSpPr bwMode="auto">
            <a:xfrm>
              <a:off x="2560" y="2022"/>
              <a:ext cx="522" cy="66"/>
              <a:chOff x="1062" y="1959"/>
              <a:chExt cx="522" cy="66"/>
            </a:xfrm>
          </p:grpSpPr>
          <p:sp>
            <p:nvSpPr>
              <p:cNvPr id="292989" name="Line 12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90" name="Line 12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91" name="Line 12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2992" name="Group 128"/>
            <p:cNvGrpSpPr>
              <a:grpSpLocks/>
            </p:cNvGrpSpPr>
            <p:nvPr/>
          </p:nvGrpSpPr>
          <p:grpSpPr bwMode="auto">
            <a:xfrm>
              <a:off x="2556" y="2078"/>
              <a:ext cx="522" cy="66"/>
              <a:chOff x="1062" y="1959"/>
              <a:chExt cx="522" cy="66"/>
            </a:xfrm>
          </p:grpSpPr>
          <p:sp>
            <p:nvSpPr>
              <p:cNvPr id="292993" name="Line 12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94" name="Line 13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95" name="Line 13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2996" name="Line 132"/>
            <p:cNvSpPr>
              <a:spLocks noChangeShapeType="1"/>
            </p:cNvSpPr>
            <p:nvPr/>
          </p:nvSpPr>
          <p:spPr bwMode="auto">
            <a:xfrm rot="10800000">
              <a:off x="1266" y="168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2997" name="Line 133"/>
            <p:cNvSpPr>
              <a:spLocks noChangeShapeType="1"/>
            </p:cNvSpPr>
            <p:nvPr/>
          </p:nvSpPr>
          <p:spPr bwMode="auto">
            <a:xfrm rot="10800000">
              <a:off x="3408" y="1683"/>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2998" name="Group 134"/>
            <p:cNvGrpSpPr>
              <a:grpSpLocks noChangeAspect="1"/>
            </p:cNvGrpSpPr>
            <p:nvPr/>
          </p:nvGrpSpPr>
          <p:grpSpPr bwMode="auto">
            <a:xfrm>
              <a:off x="888" y="1816"/>
              <a:ext cx="248" cy="248"/>
              <a:chOff x="624" y="3168"/>
              <a:chExt cx="288" cy="288"/>
            </a:xfrm>
          </p:grpSpPr>
          <p:sp>
            <p:nvSpPr>
              <p:cNvPr id="292999" name="Oval 135"/>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293000" name="Freeform 136"/>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3001" name="Oval 137"/>
            <p:cNvSpPr>
              <a:spLocks noChangeArrowheads="1"/>
            </p:cNvSpPr>
            <p:nvPr/>
          </p:nvSpPr>
          <p:spPr bwMode="auto">
            <a:xfrm>
              <a:off x="988" y="165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3006" name="Oval 142"/>
            <p:cNvSpPr>
              <a:spLocks noChangeArrowheads="1"/>
            </p:cNvSpPr>
            <p:nvPr/>
          </p:nvSpPr>
          <p:spPr bwMode="auto">
            <a:xfrm>
              <a:off x="3596" y="166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3007" name="Rectangle 143"/>
            <p:cNvSpPr>
              <a:spLocks noChangeArrowheads="1"/>
            </p:cNvSpPr>
            <p:nvPr/>
          </p:nvSpPr>
          <p:spPr bwMode="auto">
            <a:xfrm>
              <a:off x="2112" y="1056"/>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sym typeface="Symbol" pitchFamily="18" charset="2"/>
                </a:rPr>
                <a:t></a:t>
              </a:r>
              <a:r>
                <a:rPr lang="es-ES_tradnl" altLang="es-ES" sz="1600" baseline="-25000">
                  <a:effectLst/>
                </a:rPr>
                <a:t> </a:t>
              </a:r>
              <a:r>
                <a:rPr lang="es-ES_tradnl" altLang="es-ES" sz="1600">
                  <a:effectLst/>
                </a:rPr>
                <a:t>(t)</a:t>
              </a:r>
              <a:endParaRPr lang="es-ES" altLang="es-ES" sz="1700">
                <a:effectLst/>
              </a:endParaRPr>
            </a:p>
          </p:txBody>
        </p:sp>
        <p:sp>
          <p:nvSpPr>
            <p:cNvPr id="293008" name="Line 144"/>
            <p:cNvSpPr>
              <a:spLocks noChangeShapeType="1"/>
            </p:cNvSpPr>
            <p:nvPr/>
          </p:nvSpPr>
          <p:spPr bwMode="auto">
            <a:xfrm>
              <a:off x="2310" y="135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3009" name="Line 145"/>
            <p:cNvSpPr>
              <a:spLocks noChangeShapeType="1"/>
            </p:cNvSpPr>
            <p:nvPr/>
          </p:nvSpPr>
          <p:spPr bwMode="auto">
            <a:xfrm>
              <a:off x="2310" y="144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3010" name="Line 146"/>
            <p:cNvSpPr>
              <a:spLocks noChangeShapeType="1"/>
            </p:cNvSpPr>
            <p:nvPr/>
          </p:nvSpPr>
          <p:spPr bwMode="auto">
            <a:xfrm flipH="1" flipV="1">
              <a:off x="2304" y="235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3011" name="Line 147"/>
            <p:cNvSpPr>
              <a:spLocks noChangeShapeType="1"/>
            </p:cNvSpPr>
            <p:nvPr/>
          </p:nvSpPr>
          <p:spPr bwMode="auto">
            <a:xfrm flipH="1" flipV="1">
              <a:off x="2304" y="245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3017" name="Rectangle 153"/>
            <p:cNvSpPr>
              <a:spLocks noChangeArrowheads="1"/>
            </p:cNvSpPr>
            <p:nvPr/>
          </p:nvSpPr>
          <p:spPr bwMode="auto">
            <a:xfrm>
              <a:off x="3552" y="1760"/>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293019" name="AutoShape 155"/>
            <p:cNvSpPr>
              <a:spLocks noChangeArrowheads="1"/>
            </p:cNvSpPr>
            <p:nvPr/>
          </p:nvSpPr>
          <p:spPr bwMode="auto">
            <a:xfrm>
              <a:off x="3200" y="1882"/>
              <a:ext cx="288" cy="192"/>
            </a:xfrm>
            <a:prstGeom prst="rightArrow">
              <a:avLst>
                <a:gd name="adj1" fmla="val 50000"/>
                <a:gd name="adj2" fmla="val 37500"/>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293020" name="Rectangle 156"/>
            <p:cNvSpPr>
              <a:spLocks noChangeArrowheads="1"/>
            </p:cNvSpPr>
            <p:nvPr/>
          </p:nvSpPr>
          <p:spPr bwMode="auto">
            <a:xfrm>
              <a:off x="3200" y="172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P</a:t>
              </a:r>
              <a:r>
                <a:rPr lang="es-ES_tradnl" altLang="es-ES" sz="1500" baseline="-25000">
                  <a:effectLst/>
                </a:rPr>
                <a:t>2</a:t>
              </a:r>
              <a:endParaRPr lang="es-ES" altLang="es-ES" sz="1500" baseline="-25000">
                <a:effectLst/>
              </a:endParaRPr>
            </a:p>
          </p:txBody>
        </p:sp>
        <p:sp>
          <p:nvSpPr>
            <p:cNvPr id="293021" name="AutoShape 157"/>
            <p:cNvSpPr>
              <a:spLocks noChangeArrowheads="1"/>
            </p:cNvSpPr>
            <p:nvPr/>
          </p:nvSpPr>
          <p:spPr bwMode="auto">
            <a:xfrm>
              <a:off x="1232" y="1882"/>
              <a:ext cx="288" cy="192"/>
            </a:xfrm>
            <a:prstGeom prst="rightArrow">
              <a:avLst>
                <a:gd name="adj1" fmla="val 50000"/>
                <a:gd name="adj2" fmla="val 37500"/>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293022" name="Rectangle 158"/>
            <p:cNvSpPr>
              <a:spLocks noChangeArrowheads="1"/>
            </p:cNvSpPr>
            <p:nvPr/>
          </p:nvSpPr>
          <p:spPr bwMode="auto">
            <a:xfrm>
              <a:off x="1232" y="172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P</a:t>
              </a:r>
              <a:r>
                <a:rPr lang="es-ES_tradnl" altLang="es-ES" sz="1500" baseline="-25000">
                  <a:effectLst/>
                </a:rPr>
                <a:t>1</a:t>
              </a:r>
              <a:endParaRPr lang="es-ES" altLang="es-ES" sz="1500" baseline="-25000">
                <a:effectLst/>
              </a:endParaRPr>
            </a:p>
          </p:txBody>
        </p:sp>
        <p:sp>
          <p:nvSpPr>
            <p:cNvPr id="293023" name="AutoShape 159"/>
            <p:cNvSpPr>
              <a:spLocks noChangeArrowheads="1"/>
            </p:cNvSpPr>
            <p:nvPr/>
          </p:nvSpPr>
          <p:spPr bwMode="auto">
            <a:xfrm rot="5400000">
              <a:off x="2192" y="1968"/>
              <a:ext cx="288" cy="192"/>
            </a:xfrm>
            <a:prstGeom prst="rightArrow">
              <a:avLst>
                <a:gd name="adj1" fmla="val 50000"/>
                <a:gd name="adj2" fmla="val 37500"/>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293024" name="Rectangle 160"/>
            <p:cNvSpPr>
              <a:spLocks noChangeArrowheads="1"/>
            </p:cNvSpPr>
            <p:nvPr/>
          </p:nvSpPr>
          <p:spPr bwMode="auto">
            <a:xfrm>
              <a:off x="2160" y="1766"/>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P=0</a:t>
              </a:r>
              <a:endParaRPr lang="es-ES" altLang="es-ES" sz="1500" baseline="-25000">
                <a:effectLst/>
              </a:endParaRPr>
            </a:p>
          </p:txBody>
        </p:sp>
      </p:grpSp>
      <p:sp>
        <p:nvSpPr>
          <p:cNvPr id="293026" name="Rectangle 162"/>
          <p:cNvSpPr>
            <a:spLocks noChangeArrowheads="1"/>
          </p:cNvSpPr>
          <p:nvPr/>
        </p:nvSpPr>
        <p:spPr bwMode="auto">
          <a:xfrm>
            <a:off x="228600" y="1779588"/>
            <a:ext cx="2743200" cy="1344612"/>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dirty="0">
                <a:effectLst>
                  <a:outerShdw blurRad="38100" dist="38100" dir="2700000" algn="tl">
                    <a:srgbClr val="000000"/>
                  </a:outerShdw>
                </a:effectLst>
              </a:rPr>
              <a:t>Considerando que l</a:t>
            </a:r>
            <a:r>
              <a:rPr lang="es-ES" altLang="es-ES" sz="1600" dirty="0">
                <a:effectLst>
                  <a:outerShdw blurRad="38100" dist="38100" dir="2700000" algn="tl">
                    <a:srgbClr val="000000"/>
                  </a:outerShdw>
                </a:effectLst>
              </a:rPr>
              <a:t>a conversión se realiza prácticamente sin pérdidas</a:t>
            </a:r>
            <a:r>
              <a:rPr lang="es-ES_tradnl" altLang="es-ES" sz="1600" dirty="0">
                <a:effectLst>
                  <a:outerShdw blurRad="38100" dist="38100" dir="2700000" algn="tl">
                    <a:srgbClr val="000000"/>
                  </a:outerShdw>
                </a:effectLst>
              </a:rPr>
              <a:t>:</a:t>
            </a:r>
            <a:r>
              <a:rPr lang="es-ES" altLang="es-ES" sz="1600" dirty="0">
                <a:effectLst>
                  <a:outerShdw blurRad="38100" dist="38100" dir="2700000" algn="tl">
                    <a:srgbClr val="000000"/>
                  </a:outerShdw>
                </a:effectLst>
              </a:rPr>
              <a:t> </a:t>
            </a:r>
            <a:r>
              <a:rPr lang="es-ES" altLang="es-ES" sz="1800" dirty="0" err="1">
                <a:effectLst>
                  <a:outerShdw blurRad="38100" dist="38100" dir="2700000" algn="tl">
                    <a:srgbClr val="000000"/>
                  </a:outerShdw>
                </a:effectLst>
              </a:rPr>
              <a:t>Pot</a:t>
            </a:r>
            <a:r>
              <a:rPr lang="es-ES" altLang="es-ES" sz="1800" baseline="-25000" dirty="0" err="1">
                <a:effectLst>
                  <a:outerShdw blurRad="38100" dist="38100" dir="2700000" algn="tl">
                    <a:srgbClr val="000000"/>
                  </a:outerShdw>
                </a:effectLst>
              </a:rPr>
              <a:t>entrada</a:t>
            </a:r>
            <a:r>
              <a:rPr lang="es-ES" altLang="es-ES" sz="1800" dirty="0" err="1">
                <a:effectLst>
                  <a:outerShdw blurRad="38100" dist="38100" dir="2700000" algn="tl">
                    <a:srgbClr val="000000"/>
                  </a:outerShdw>
                </a:effectLst>
                <a:sym typeface="Symbol" pitchFamily="18" charset="2"/>
              </a:rPr>
              <a:t></a:t>
            </a:r>
            <a:r>
              <a:rPr lang="es-ES" altLang="es-ES" sz="1800" dirty="0" err="1" smtClean="0">
                <a:effectLst>
                  <a:outerShdw blurRad="38100" dist="38100" dir="2700000" algn="tl">
                    <a:srgbClr val="000000"/>
                  </a:outerShdw>
                </a:effectLst>
                <a:sym typeface="Symbol" pitchFamily="18" charset="2"/>
              </a:rPr>
              <a:t>Pot</a:t>
            </a:r>
            <a:r>
              <a:rPr lang="es-ES" altLang="es-ES" sz="1800" baseline="-25000" dirty="0" err="1" smtClean="0">
                <a:effectLst>
                  <a:outerShdw blurRad="38100" dist="38100" dir="2700000" algn="tl">
                    <a:srgbClr val="000000"/>
                  </a:outerShdw>
                </a:effectLst>
                <a:sym typeface="Symbol" pitchFamily="18" charset="2"/>
              </a:rPr>
              <a:t>salida</a:t>
            </a:r>
            <a:endParaRPr lang="es-ES_tradnl" altLang="es-ES" sz="2400" dirty="0">
              <a:solidFill>
                <a:srgbClr val="000000"/>
              </a:solidFill>
              <a:effectLst/>
            </a:endParaRPr>
          </a:p>
        </p:txBody>
      </p:sp>
      <p:sp>
        <p:nvSpPr>
          <p:cNvPr id="293027" name="Rectangle 163"/>
          <p:cNvSpPr>
            <a:spLocks noChangeArrowheads="1"/>
          </p:cNvSpPr>
          <p:nvPr/>
        </p:nvSpPr>
        <p:spPr bwMode="auto">
          <a:xfrm>
            <a:off x="152400" y="5105400"/>
            <a:ext cx="2895600" cy="381000"/>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900">
                <a:effectLst>
                  <a:outerShdw blurRad="38100" dist="38100" dir="2700000" algn="tl">
                    <a:srgbClr val="000000"/>
                  </a:outerShdw>
                </a:effectLst>
              </a:rPr>
              <a:t>P</a:t>
            </a:r>
            <a:r>
              <a:rPr lang="es-ES_tradnl" altLang="es-ES" sz="1900" baseline="-25000">
                <a:effectLst>
                  <a:outerShdw blurRad="38100" dist="38100" dir="2700000" algn="tl">
                    <a:srgbClr val="000000"/>
                  </a:outerShdw>
                </a:effectLst>
              </a:rPr>
              <a:t>1 </a:t>
            </a:r>
            <a:r>
              <a:rPr lang="es-ES" altLang="es-ES" sz="1800">
                <a:effectLst>
                  <a:outerShdw blurRad="38100" dist="38100" dir="2700000" algn="tl">
                    <a:srgbClr val="000000"/>
                  </a:outerShdw>
                </a:effectLst>
                <a:sym typeface="Symbol" pitchFamily="18" charset="2"/>
              </a:rPr>
              <a:t></a:t>
            </a:r>
            <a:r>
              <a:rPr lang="es-ES_tradnl" altLang="es-ES" sz="1900">
                <a:effectLst>
                  <a:outerShdw blurRad="38100" dist="38100" dir="2700000" algn="tl">
                    <a:srgbClr val="000000"/>
                  </a:outerShdw>
                </a:effectLst>
              </a:rPr>
              <a:t> P</a:t>
            </a:r>
            <a:r>
              <a:rPr lang="es-ES_tradnl" altLang="es-ES" sz="1900" baseline="-25000">
                <a:effectLst>
                  <a:outerShdw blurRad="38100" dist="38100" dir="2700000" algn="tl">
                    <a:srgbClr val="000000"/>
                  </a:outerShdw>
                </a:effectLst>
              </a:rPr>
              <a:t>2</a:t>
            </a:r>
            <a:r>
              <a:rPr lang="es-ES_tradnl" altLang="es-ES" sz="1900">
                <a:effectLst>
                  <a:outerShdw blurRad="38100" dist="38100" dir="2700000" algn="tl">
                    <a:srgbClr val="000000"/>
                  </a:outerShdw>
                </a:effectLst>
              </a:rPr>
              <a:t>:  U</a:t>
            </a:r>
            <a:r>
              <a:rPr lang="es-ES_tradnl" altLang="es-ES" sz="1900" baseline="-25000">
                <a:effectLst>
                  <a:outerShdw blurRad="38100" dist="38100" dir="2700000" algn="tl">
                    <a:srgbClr val="000000"/>
                  </a:outerShdw>
                </a:effectLst>
              </a:rPr>
              <a:t>1</a:t>
            </a:r>
            <a:r>
              <a:rPr lang="es-ES_tradnl" altLang="es-ES" sz="1900">
                <a:effectLst>
                  <a:outerShdw blurRad="38100" dist="38100" dir="2700000" algn="tl">
                    <a:srgbClr val="000000"/>
                  </a:outerShdw>
                </a:effectLst>
              </a:rPr>
              <a:t>*I</a:t>
            </a:r>
            <a:r>
              <a:rPr lang="es-ES_tradnl" altLang="es-ES" sz="1900" baseline="-25000">
                <a:effectLst>
                  <a:outerShdw blurRad="38100" dist="38100" dir="2700000" algn="tl">
                    <a:srgbClr val="000000"/>
                  </a:outerShdw>
                </a:effectLst>
              </a:rPr>
              <a:t>1</a:t>
            </a:r>
            <a:r>
              <a:rPr lang="es-ES_tradnl" altLang="es-ES" sz="1900">
                <a:effectLst>
                  <a:outerShdw blurRad="38100" dist="38100" dir="2700000" algn="tl">
                    <a:srgbClr val="000000"/>
                  </a:outerShdw>
                </a:effectLst>
              </a:rPr>
              <a:t>=U</a:t>
            </a:r>
            <a:r>
              <a:rPr lang="es-ES_tradnl" altLang="es-ES" sz="1900" baseline="-25000">
                <a:effectLst>
                  <a:outerShdw blurRad="38100" dist="38100" dir="2700000" algn="tl">
                    <a:srgbClr val="000000"/>
                  </a:outerShdw>
                </a:effectLst>
              </a:rPr>
              <a:t>2</a:t>
            </a:r>
            <a:r>
              <a:rPr lang="es-ES_tradnl" altLang="es-ES" sz="1900">
                <a:effectLst>
                  <a:outerShdw blurRad="38100" dist="38100" dir="2700000" algn="tl">
                    <a:srgbClr val="000000"/>
                  </a:outerShdw>
                </a:effectLst>
              </a:rPr>
              <a:t>*I</a:t>
            </a:r>
            <a:r>
              <a:rPr lang="es-ES_tradnl" altLang="es-ES" sz="1900" baseline="-25000">
                <a:effectLst>
                  <a:outerShdw blurRad="38100" dist="38100" dir="2700000" algn="tl">
                    <a:srgbClr val="000000"/>
                  </a:outerShdw>
                </a:effectLst>
              </a:rPr>
              <a:t>2</a:t>
            </a:r>
          </a:p>
        </p:txBody>
      </p:sp>
      <p:sp>
        <p:nvSpPr>
          <p:cNvPr id="293028" name="Rectangle 164"/>
          <p:cNvSpPr>
            <a:spLocks noChangeArrowheads="1"/>
          </p:cNvSpPr>
          <p:nvPr/>
        </p:nvSpPr>
        <p:spPr bwMode="auto">
          <a:xfrm>
            <a:off x="228600" y="3276600"/>
            <a:ext cx="2743200" cy="1344613"/>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Considerando que l</a:t>
            </a:r>
            <a:r>
              <a:rPr lang="es-ES" altLang="es-ES" sz="1600">
                <a:effectLst>
                  <a:outerShdw blurRad="38100" dist="38100" dir="2700000" algn="tl">
                    <a:srgbClr val="000000"/>
                  </a:outerShdw>
                </a:effectLst>
              </a:rPr>
              <a:t>a </a:t>
            </a:r>
            <a:r>
              <a:rPr lang="es-ES_tradnl" altLang="es-ES" sz="1600">
                <a:effectLst>
                  <a:outerShdw blurRad="38100" dist="38100" dir="2700000" algn="tl">
                    <a:srgbClr val="000000"/>
                  </a:outerShdw>
                </a:effectLst>
              </a:rPr>
              <a:t>tensión del secundario en carga es la misma que en vacío:</a:t>
            </a:r>
          </a:p>
          <a:p>
            <a:pPr algn="ctr">
              <a:spcBef>
                <a:spcPct val="0"/>
              </a:spcBef>
            </a:pPr>
            <a:r>
              <a:rPr lang="es-ES_tradnl" altLang="es-ES" sz="1800">
                <a:effectLst>
                  <a:outerShdw blurRad="38100" dist="38100" dir="2700000" algn="tl">
                    <a:srgbClr val="000000"/>
                  </a:outerShdw>
                </a:effectLst>
              </a:rPr>
              <a:t>U</a:t>
            </a:r>
            <a:r>
              <a:rPr lang="es-ES_tradnl" altLang="es-ES" sz="1800" baseline="-25000">
                <a:effectLst>
                  <a:outerShdw blurRad="38100" dist="38100" dir="2700000" algn="tl">
                    <a:srgbClr val="000000"/>
                  </a:outerShdw>
                </a:effectLst>
              </a:rPr>
              <a:t>2vacío</a:t>
            </a:r>
            <a:r>
              <a:rPr lang="es-ES" altLang="es-ES" sz="1800">
                <a:effectLst>
                  <a:outerShdw blurRad="38100" dist="38100" dir="2700000" algn="tl">
                    <a:srgbClr val="000000"/>
                  </a:outerShdw>
                </a:effectLst>
                <a:sym typeface="Symbol" pitchFamily="18" charset="2"/>
              </a:rPr>
              <a:t></a:t>
            </a:r>
            <a:r>
              <a:rPr lang="es-ES_tradnl" altLang="es-ES" sz="1800">
                <a:effectLst>
                  <a:outerShdw blurRad="38100" dist="38100" dir="2700000" algn="tl">
                    <a:srgbClr val="000000"/>
                  </a:outerShdw>
                </a:effectLst>
                <a:sym typeface="Symbol" pitchFamily="18" charset="2"/>
              </a:rPr>
              <a:t>U</a:t>
            </a:r>
            <a:r>
              <a:rPr lang="es-ES_tradnl" altLang="es-ES" sz="1800" baseline="-25000">
                <a:effectLst>
                  <a:outerShdw blurRad="38100" dist="38100" dir="2700000" algn="tl">
                    <a:srgbClr val="000000"/>
                  </a:outerShdw>
                </a:effectLst>
                <a:sym typeface="Symbol" pitchFamily="18" charset="2"/>
              </a:rPr>
              <a:t>2carga</a:t>
            </a:r>
            <a:endParaRPr lang="es-ES_tradnl" altLang="es-ES" sz="2400">
              <a:solidFill>
                <a:srgbClr val="000000"/>
              </a:solidFill>
              <a:effectLst/>
            </a:endParaRPr>
          </a:p>
        </p:txBody>
      </p:sp>
      <p:sp>
        <p:nvSpPr>
          <p:cNvPr id="293033" name="AutoShape 169"/>
          <p:cNvSpPr>
            <a:spLocks noChangeArrowheads="1"/>
          </p:cNvSpPr>
          <p:nvPr/>
        </p:nvSpPr>
        <p:spPr bwMode="auto">
          <a:xfrm>
            <a:off x="1371600" y="4660900"/>
            <a:ext cx="381000" cy="368300"/>
          </a:xfrm>
          <a:prstGeom prst="downArrow">
            <a:avLst>
              <a:gd name="adj1" fmla="val 50000"/>
              <a:gd name="adj2" fmla="val 425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293034" name="Picture 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4921250"/>
            <a:ext cx="1366838" cy="755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293042" name="Group 178"/>
          <p:cNvGrpSpPr>
            <a:grpSpLocks/>
          </p:cNvGrpSpPr>
          <p:nvPr/>
        </p:nvGrpSpPr>
        <p:grpSpPr bwMode="auto">
          <a:xfrm>
            <a:off x="5486400" y="4876800"/>
            <a:ext cx="990600" cy="838200"/>
            <a:chOff x="3456" y="3072"/>
            <a:chExt cx="624" cy="528"/>
          </a:xfrm>
        </p:grpSpPr>
        <p:sp>
          <p:nvSpPr>
            <p:cNvPr id="293040" name="Rectangle 176"/>
            <p:cNvSpPr>
              <a:spLocks noChangeArrowheads="1"/>
            </p:cNvSpPr>
            <p:nvPr/>
          </p:nvSpPr>
          <p:spPr bwMode="auto">
            <a:xfrm>
              <a:off x="3456" y="3072"/>
              <a:ext cx="624" cy="528"/>
            </a:xfrm>
            <a:prstGeom prst="rect">
              <a:avLst/>
            </a:prstGeom>
            <a:solidFill>
              <a:srgbClr val="FF0000"/>
            </a:solidFill>
            <a:ln w="3175">
              <a:solidFill>
                <a:schemeClr val="bg2"/>
              </a:solidFill>
              <a:miter lim="800000"/>
              <a:headEnd/>
              <a:tailEnd/>
            </a:ln>
            <a:effectLst>
              <a:outerShdw dist="53882" dir="2700000" algn="ctr" rotWithShape="0">
                <a:schemeClr val="bg2"/>
              </a:outerShdw>
            </a:effectLst>
          </p:spPr>
          <p:txBody>
            <a:bodyPr wrap="none" anchor="ctr">
              <a:spAutoFit/>
            </a:bodyPr>
            <a:lstStyle/>
            <a:p>
              <a:endParaRPr lang="es-ES"/>
            </a:p>
          </p:txBody>
        </p:sp>
        <p:pic>
          <p:nvPicPr>
            <p:cNvPr id="293035"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 y="3104"/>
              <a:ext cx="496" cy="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sp>
        <p:nvSpPr>
          <p:cNvPr id="293036" name="Text Box 172"/>
          <p:cNvSpPr txBox="1">
            <a:spLocks noChangeArrowheads="1"/>
          </p:cNvSpPr>
          <p:nvPr/>
        </p:nvSpPr>
        <p:spPr bwMode="auto">
          <a:xfrm>
            <a:off x="6934200" y="4664075"/>
            <a:ext cx="1981200" cy="1203325"/>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w="12700">
            <a:miter lim="800000"/>
            <a:headEnd type="none" w="sm" len="sm"/>
            <a:tailEnd type="none" w="sm" len="sm"/>
          </a:ln>
          <a:effectLst/>
          <a:scene3d>
            <a:camera prst="legacyObliqueTopRight"/>
            <a:lightRig rig="legacyFlat3" dir="r"/>
          </a:scene3d>
          <a:sp3d extrusionH="746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89803" dir="2700000" algn="ctr" rotWithShape="0">
                    <a:schemeClr val="bg2"/>
                  </a:outerShdw>
                </a:effectLst>
              </a14:hiddenEffects>
            </a:ext>
          </a:extLst>
        </p:spPr>
        <p:txBody>
          <a:bodyPr>
            <a:spAutoFit/>
            <a:flatTx/>
          </a:bodyPr>
          <a:lstStyle/>
          <a:p>
            <a:pPr algn="ctr">
              <a:spcBef>
                <a:spcPct val="50000"/>
              </a:spcBef>
            </a:pPr>
            <a:r>
              <a:rPr lang="es-ES_tradnl" altLang="es-ES" sz="1800">
                <a:effectLst>
                  <a:outerShdw blurRad="38100" dist="38100" dir="2700000" algn="tl">
                    <a:srgbClr val="000000"/>
                  </a:outerShdw>
                </a:effectLst>
              </a:rPr>
              <a:t>Las relaciones de tensiones y corrientes son </a:t>
            </a:r>
            <a:r>
              <a:rPr lang="es-ES_tradnl" altLang="es-ES" sz="1800" u="sng">
                <a:effectLst>
                  <a:outerShdw blurRad="38100" dist="38100" dir="2700000" algn="tl">
                    <a:srgbClr val="000000"/>
                  </a:outerShdw>
                </a:effectLst>
              </a:rPr>
              <a:t>INVERSAS</a:t>
            </a:r>
            <a:endParaRPr lang="es-ES_tradnl" altLang="es-ES" sz="1800" b="0" u="sng">
              <a:effectLst>
                <a:outerShdw blurRad="38100" dist="38100" dir="2700000" algn="tl">
                  <a:srgbClr val="000000"/>
                </a:outerShdw>
              </a:effectLst>
            </a:endParaRPr>
          </a:p>
        </p:txBody>
      </p:sp>
      <p:sp>
        <p:nvSpPr>
          <p:cNvPr id="293037" name="Text Box 173"/>
          <p:cNvSpPr txBox="1">
            <a:spLocks noChangeArrowheads="1"/>
          </p:cNvSpPr>
          <p:nvPr/>
        </p:nvSpPr>
        <p:spPr bwMode="auto">
          <a:xfrm>
            <a:off x="215900" y="5969000"/>
            <a:ext cx="7023100" cy="654050"/>
          </a:xfrm>
          <a:prstGeom prst="rect">
            <a:avLst/>
          </a:prstGeom>
          <a:gradFill rotWithShape="0">
            <a:gsLst>
              <a:gs pos="0">
                <a:srgbClr val="D60093">
                  <a:gamma/>
                  <a:shade val="0"/>
                  <a:invGamma/>
                </a:srgbClr>
              </a:gs>
              <a:gs pos="100000">
                <a:srgbClr val="D60093"/>
              </a:gs>
            </a:gsLst>
            <a:lin ang="2700000" scaled="1"/>
          </a:gradFill>
          <a:ln w="12700">
            <a:miter lim="800000"/>
            <a:headEnd type="none" w="sm" len="sm"/>
            <a:tailEnd type="none" w="sm" len="sm"/>
          </a:ln>
          <a:effectLst/>
          <a:scene3d>
            <a:camera prst="legacyObliqueTopRight"/>
            <a:lightRig rig="legacyFlat3" dir="r"/>
          </a:scene3d>
          <a:sp3d extrusionH="49200" prstMaterial="legacyMatte">
            <a:bevelT w="13500" h="13500" prst="angle"/>
            <a:bevelB w="13500" h="13500" prst="angle"/>
            <a:extrusionClr>
              <a:srgbClr val="D60093"/>
            </a:extrusionClr>
          </a:sp3d>
          <a:extLst>
            <a:ext uri="{AF507438-7753-43E0-B8FC-AC1667EBCBE1}">
              <a14:hiddenEffects xmlns:a14="http://schemas.microsoft.com/office/drawing/2010/main">
                <a:effectLst>
                  <a:outerShdw dist="89803" dir="2700000" algn="ctr" rotWithShape="0">
                    <a:schemeClr val="bg2"/>
                  </a:outerShdw>
                </a:effectLst>
              </a14:hiddenEffects>
            </a:ext>
          </a:extLst>
        </p:spPr>
        <p:txBody>
          <a:bodyPr>
            <a:spAutoFit/>
            <a:flatTx/>
          </a:bodyPr>
          <a:lstStyle/>
          <a:p>
            <a:pPr algn="ctr">
              <a:spcBef>
                <a:spcPct val="50000"/>
              </a:spcBef>
            </a:pPr>
            <a:r>
              <a:rPr lang="es-ES_tradnl" altLang="es-ES" sz="1800">
                <a:effectLst>
                  <a:outerShdw blurRad="38100" dist="38100" dir="2700000" algn="tl">
                    <a:srgbClr val="000000"/>
                  </a:outerShdw>
                </a:effectLst>
              </a:rPr>
              <a:t>El transformador no modifica la potencia que se transfiere, tan solo altera la relación entre tensiones y corrientes</a:t>
            </a:r>
            <a:r>
              <a:rPr lang="es-ES_tradnl" altLang="es-ES" sz="1600">
                <a:effectLst>
                  <a:outerShdw blurRad="38100" dist="38100" dir="2700000" algn="tl">
                    <a:srgbClr val="000000"/>
                  </a:outerShdw>
                </a:effectLst>
              </a:rPr>
              <a:t> </a:t>
            </a:r>
          </a:p>
        </p:txBody>
      </p:sp>
      <p:sp>
        <p:nvSpPr>
          <p:cNvPr id="293038" name="AutoShape 174"/>
          <p:cNvSpPr>
            <a:spLocks noChangeArrowheads="1"/>
          </p:cNvSpPr>
          <p:nvPr/>
        </p:nvSpPr>
        <p:spPr bwMode="auto">
          <a:xfrm rot="-5400000">
            <a:off x="3124200" y="5130800"/>
            <a:ext cx="381000" cy="317500"/>
          </a:xfrm>
          <a:prstGeom prst="downArrow">
            <a:avLst>
              <a:gd name="adj1" fmla="val 50000"/>
              <a:gd name="adj2" fmla="val 425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93039" name="AutoShape 175"/>
          <p:cNvSpPr>
            <a:spLocks noChangeArrowheads="1"/>
          </p:cNvSpPr>
          <p:nvPr/>
        </p:nvSpPr>
        <p:spPr bwMode="auto">
          <a:xfrm rot="-5400000">
            <a:off x="4997450" y="5130800"/>
            <a:ext cx="381000" cy="317500"/>
          </a:xfrm>
          <a:prstGeom prst="downArrow">
            <a:avLst>
              <a:gd name="adj1" fmla="val 50000"/>
              <a:gd name="adj2" fmla="val 425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93041" name="AutoShape 177"/>
          <p:cNvSpPr>
            <a:spLocks noChangeArrowheads="1"/>
          </p:cNvSpPr>
          <p:nvPr/>
        </p:nvSpPr>
        <p:spPr bwMode="auto">
          <a:xfrm rot="-5400000">
            <a:off x="6546850" y="5168900"/>
            <a:ext cx="381000" cy="317500"/>
          </a:xfrm>
          <a:prstGeom prst="downArrow">
            <a:avLst>
              <a:gd name="adj1" fmla="val 50000"/>
              <a:gd name="adj2" fmla="val 425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93026"/>
                                        </p:tgtEl>
                                        <p:attrNameLst>
                                          <p:attrName>style.visibility</p:attrName>
                                        </p:attrNameLst>
                                      </p:cBhvr>
                                      <p:to>
                                        <p:strVal val="visible"/>
                                      </p:to>
                                    </p:set>
                                    <p:anim calcmode="lin" valueType="num">
                                      <p:cBhvr>
                                        <p:cTn id="7" dur="500" fill="hold"/>
                                        <p:tgtEl>
                                          <p:spTgt spid="293026"/>
                                        </p:tgtEl>
                                        <p:attrNameLst>
                                          <p:attrName>ppt_w</p:attrName>
                                        </p:attrNameLst>
                                      </p:cBhvr>
                                      <p:tavLst>
                                        <p:tav tm="0">
                                          <p:val>
                                            <p:fltVal val="0"/>
                                          </p:val>
                                        </p:tav>
                                        <p:tav tm="100000">
                                          <p:val>
                                            <p:strVal val="#ppt_w"/>
                                          </p:val>
                                        </p:tav>
                                      </p:tavLst>
                                    </p:anim>
                                    <p:anim calcmode="lin" valueType="num">
                                      <p:cBhvr>
                                        <p:cTn id="8" dur="500" fill="hold"/>
                                        <p:tgtEl>
                                          <p:spTgt spid="293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93028"/>
                                        </p:tgtEl>
                                        <p:attrNameLst>
                                          <p:attrName>style.visibility</p:attrName>
                                        </p:attrNameLst>
                                      </p:cBhvr>
                                      <p:to>
                                        <p:strVal val="visible"/>
                                      </p:to>
                                    </p:set>
                                    <p:anim calcmode="lin" valueType="num">
                                      <p:cBhvr>
                                        <p:cTn id="13" dur="500" fill="hold"/>
                                        <p:tgtEl>
                                          <p:spTgt spid="293028"/>
                                        </p:tgtEl>
                                        <p:attrNameLst>
                                          <p:attrName>ppt_w</p:attrName>
                                        </p:attrNameLst>
                                      </p:cBhvr>
                                      <p:tavLst>
                                        <p:tav tm="0">
                                          <p:val>
                                            <p:fltVal val="0"/>
                                          </p:val>
                                        </p:tav>
                                        <p:tav tm="100000">
                                          <p:val>
                                            <p:strVal val="#ppt_w"/>
                                          </p:val>
                                        </p:tav>
                                      </p:tavLst>
                                    </p:anim>
                                    <p:anim calcmode="lin" valueType="num">
                                      <p:cBhvr>
                                        <p:cTn id="14" dur="500" fill="hold"/>
                                        <p:tgtEl>
                                          <p:spTgt spid="29302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93033"/>
                                        </p:tgtEl>
                                        <p:attrNameLst>
                                          <p:attrName>style.visibility</p:attrName>
                                        </p:attrNameLst>
                                      </p:cBhvr>
                                      <p:to>
                                        <p:strVal val="visible"/>
                                      </p:to>
                                    </p:set>
                                    <p:animEffect transition="in" filter="dissolve">
                                      <p:cBhvr>
                                        <p:cTn id="19" dur="500"/>
                                        <p:tgtEl>
                                          <p:spTgt spid="293033"/>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293027"/>
                                        </p:tgtEl>
                                        <p:attrNameLst>
                                          <p:attrName>style.visibility</p:attrName>
                                        </p:attrNameLst>
                                      </p:cBhvr>
                                      <p:to>
                                        <p:strVal val="visible"/>
                                      </p:to>
                                    </p:set>
                                    <p:animEffect transition="in" filter="dissolve">
                                      <p:cBhvr>
                                        <p:cTn id="23" dur="500"/>
                                        <p:tgtEl>
                                          <p:spTgt spid="2930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3038"/>
                                        </p:tgtEl>
                                        <p:attrNameLst>
                                          <p:attrName>style.visibility</p:attrName>
                                        </p:attrNameLst>
                                      </p:cBhvr>
                                      <p:to>
                                        <p:strVal val="visible"/>
                                      </p:to>
                                    </p:set>
                                    <p:animEffect transition="in" filter="dissolve">
                                      <p:cBhvr>
                                        <p:cTn id="28" dur="500"/>
                                        <p:tgtEl>
                                          <p:spTgt spid="293038"/>
                                        </p:tgtEl>
                                      </p:cBhvr>
                                    </p:animEffect>
                                  </p:childTnLst>
                                </p:cTn>
                              </p:par>
                            </p:childTnLst>
                          </p:cTn>
                        </p:par>
                        <p:par>
                          <p:cTn id="29" fill="hold" nodeType="afterGroup">
                            <p:stCondLst>
                              <p:cond delay="500"/>
                            </p:stCondLst>
                            <p:childTnLst>
                              <p:par>
                                <p:cTn id="30" presetID="9" presetClass="entr" presetSubtype="0" fill="hold" nodeType="afterEffect">
                                  <p:stCondLst>
                                    <p:cond delay="0"/>
                                  </p:stCondLst>
                                  <p:childTnLst>
                                    <p:set>
                                      <p:cBhvr>
                                        <p:cTn id="31" dur="1" fill="hold">
                                          <p:stCondLst>
                                            <p:cond delay="0"/>
                                          </p:stCondLst>
                                        </p:cTn>
                                        <p:tgtEl>
                                          <p:spTgt spid="293034"/>
                                        </p:tgtEl>
                                        <p:attrNameLst>
                                          <p:attrName>style.visibility</p:attrName>
                                        </p:attrNameLst>
                                      </p:cBhvr>
                                      <p:to>
                                        <p:strVal val="visible"/>
                                      </p:to>
                                    </p:set>
                                    <p:animEffect transition="in" filter="dissolve">
                                      <p:cBhvr>
                                        <p:cTn id="32" dur="500"/>
                                        <p:tgtEl>
                                          <p:spTgt spid="2930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3039"/>
                                        </p:tgtEl>
                                        <p:attrNameLst>
                                          <p:attrName>style.visibility</p:attrName>
                                        </p:attrNameLst>
                                      </p:cBhvr>
                                      <p:to>
                                        <p:strVal val="visible"/>
                                      </p:to>
                                    </p:set>
                                    <p:animEffect transition="in" filter="dissolve">
                                      <p:cBhvr>
                                        <p:cTn id="37" dur="500"/>
                                        <p:tgtEl>
                                          <p:spTgt spid="293039"/>
                                        </p:tgtEl>
                                      </p:cBhvr>
                                    </p:animEffect>
                                  </p:childTnLst>
                                </p:cTn>
                              </p:par>
                            </p:childTnLst>
                          </p:cTn>
                        </p:par>
                        <p:par>
                          <p:cTn id="38" fill="hold" nodeType="afterGroup">
                            <p:stCondLst>
                              <p:cond delay="500"/>
                            </p:stCondLst>
                            <p:childTnLst>
                              <p:par>
                                <p:cTn id="39" presetID="9" presetClass="entr" presetSubtype="0" fill="hold" nodeType="afterEffect">
                                  <p:stCondLst>
                                    <p:cond delay="0"/>
                                  </p:stCondLst>
                                  <p:childTnLst>
                                    <p:set>
                                      <p:cBhvr>
                                        <p:cTn id="40" dur="1" fill="hold">
                                          <p:stCondLst>
                                            <p:cond delay="0"/>
                                          </p:stCondLst>
                                        </p:cTn>
                                        <p:tgtEl>
                                          <p:spTgt spid="293042"/>
                                        </p:tgtEl>
                                        <p:attrNameLst>
                                          <p:attrName>style.visibility</p:attrName>
                                        </p:attrNameLst>
                                      </p:cBhvr>
                                      <p:to>
                                        <p:strVal val="visible"/>
                                      </p:to>
                                    </p:set>
                                    <p:animEffect transition="in" filter="dissolve">
                                      <p:cBhvr>
                                        <p:cTn id="41" dur="500"/>
                                        <p:tgtEl>
                                          <p:spTgt spid="29304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93041"/>
                                        </p:tgtEl>
                                        <p:attrNameLst>
                                          <p:attrName>style.visibility</p:attrName>
                                        </p:attrNameLst>
                                      </p:cBhvr>
                                      <p:to>
                                        <p:strVal val="visible"/>
                                      </p:to>
                                    </p:set>
                                    <p:animEffect transition="in" filter="dissolve">
                                      <p:cBhvr>
                                        <p:cTn id="46" dur="500"/>
                                        <p:tgtEl>
                                          <p:spTgt spid="293041"/>
                                        </p:tgtEl>
                                      </p:cBhvr>
                                    </p:animEffect>
                                  </p:childTnLst>
                                </p:cTn>
                              </p:par>
                            </p:childTnLst>
                          </p:cTn>
                        </p:par>
                        <p:par>
                          <p:cTn id="47" fill="hold" nodeType="afterGroup">
                            <p:stCondLst>
                              <p:cond delay="500"/>
                            </p:stCondLst>
                            <p:childTnLst>
                              <p:par>
                                <p:cTn id="48" presetID="9" presetClass="entr" presetSubtype="0" fill="hold" grpId="0" nodeType="afterEffect">
                                  <p:stCondLst>
                                    <p:cond delay="0"/>
                                  </p:stCondLst>
                                  <p:childTnLst>
                                    <p:set>
                                      <p:cBhvr>
                                        <p:cTn id="49" dur="1" fill="hold">
                                          <p:stCondLst>
                                            <p:cond delay="0"/>
                                          </p:stCondLst>
                                        </p:cTn>
                                        <p:tgtEl>
                                          <p:spTgt spid="293036"/>
                                        </p:tgtEl>
                                        <p:attrNameLst>
                                          <p:attrName>style.visibility</p:attrName>
                                        </p:attrNameLst>
                                      </p:cBhvr>
                                      <p:to>
                                        <p:strVal val="visible"/>
                                      </p:to>
                                    </p:set>
                                    <p:animEffect transition="in" filter="dissolve">
                                      <p:cBhvr>
                                        <p:cTn id="50" dur="500"/>
                                        <p:tgtEl>
                                          <p:spTgt spid="29303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93037"/>
                                        </p:tgtEl>
                                        <p:attrNameLst>
                                          <p:attrName>style.visibility</p:attrName>
                                        </p:attrNameLst>
                                      </p:cBhvr>
                                      <p:to>
                                        <p:strVal val="visible"/>
                                      </p:to>
                                    </p:set>
                                    <p:anim calcmode="lin" valueType="num">
                                      <p:cBhvr>
                                        <p:cTn id="55" dur="500" fill="hold"/>
                                        <p:tgtEl>
                                          <p:spTgt spid="293037"/>
                                        </p:tgtEl>
                                        <p:attrNameLst>
                                          <p:attrName>ppt_w</p:attrName>
                                        </p:attrNameLst>
                                      </p:cBhvr>
                                      <p:tavLst>
                                        <p:tav tm="0">
                                          <p:val>
                                            <p:fltVal val="0"/>
                                          </p:val>
                                        </p:tav>
                                        <p:tav tm="100000">
                                          <p:val>
                                            <p:strVal val="#ppt_w"/>
                                          </p:val>
                                        </p:tav>
                                      </p:tavLst>
                                    </p:anim>
                                    <p:anim calcmode="lin" valueType="num">
                                      <p:cBhvr>
                                        <p:cTn id="56" dur="500" fill="hold"/>
                                        <p:tgtEl>
                                          <p:spTgt spid="2930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026" grpId="0" animBg="1" autoUpdateAnimBg="0"/>
      <p:bldP spid="293027" grpId="0" animBg="1" autoUpdateAnimBg="0"/>
      <p:bldP spid="293028" grpId="0" animBg="1" autoUpdateAnimBg="0"/>
      <p:bldP spid="293033" grpId="0" animBg="1"/>
      <p:bldP spid="293036" grpId="0" animBg="1" autoUpdateAnimBg="0"/>
      <p:bldP spid="293037" grpId="0" animBg="1" autoUpdateAnimBg="0"/>
      <p:bldP spid="293038" grpId="0" animBg="1"/>
      <p:bldP spid="293039" grpId="0" animBg="1"/>
      <p:bldP spid="2930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469313" cy="436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6113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879600"/>
            <a:ext cx="3035300" cy="3279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6113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5938838"/>
            <a:ext cx="2605087" cy="5699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611341" name="Group 13"/>
          <p:cNvGrpSpPr>
            <a:grpSpLocks/>
          </p:cNvGrpSpPr>
          <p:nvPr/>
        </p:nvGrpSpPr>
        <p:grpSpPr bwMode="auto">
          <a:xfrm>
            <a:off x="1206500" y="1035050"/>
            <a:ext cx="1190625" cy="292100"/>
            <a:chOff x="624" y="652"/>
            <a:chExt cx="750" cy="184"/>
          </a:xfrm>
        </p:grpSpPr>
        <p:sp>
          <p:nvSpPr>
            <p:cNvPr id="611342" name="AutoShape 14"/>
            <p:cNvSpPr>
              <a:spLocks noChangeArrowheads="1"/>
            </p:cNvSpPr>
            <p:nvPr/>
          </p:nvSpPr>
          <p:spPr bwMode="auto">
            <a:xfrm>
              <a:off x="624" y="672"/>
              <a:ext cx="240" cy="144"/>
            </a:xfrm>
            <a:prstGeom prst="rightArrow">
              <a:avLst>
                <a:gd name="adj1" fmla="val 50000"/>
                <a:gd name="adj2" fmla="val 41667"/>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61134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 y="652"/>
              <a:ext cx="484" cy="1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grpSp>
        <p:nvGrpSpPr>
          <p:cNvPr id="611344" name="Group 16"/>
          <p:cNvGrpSpPr>
            <a:grpSpLocks/>
          </p:cNvGrpSpPr>
          <p:nvPr/>
        </p:nvGrpSpPr>
        <p:grpSpPr bwMode="auto">
          <a:xfrm>
            <a:off x="3825875" y="5257800"/>
            <a:ext cx="1279525" cy="358775"/>
            <a:chOff x="2114" y="3136"/>
            <a:chExt cx="806" cy="226"/>
          </a:xfrm>
        </p:grpSpPr>
        <p:pic>
          <p:nvPicPr>
            <p:cNvPr id="61134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 y="3216"/>
              <a:ext cx="553" cy="1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611346" name="AutoShape 18"/>
            <p:cNvSpPr>
              <a:spLocks noChangeArrowheads="1"/>
            </p:cNvSpPr>
            <p:nvPr/>
          </p:nvSpPr>
          <p:spPr bwMode="auto">
            <a:xfrm>
              <a:off x="2680" y="3136"/>
              <a:ext cx="240" cy="19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2"/>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611347" name="Text Box 19"/>
          <p:cNvSpPr txBox="1">
            <a:spLocks noChangeArrowheads="1"/>
          </p:cNvSpPr>
          <p:nvPr/>
        </p:nvSpPr>
        <p:spPr bwMode="auto">
          <a:xfrm>
            <a:off x="3124200" y="5822950"/>
            <a:ext cx="2438400" cy="730250"/>
          </a:xfrm>
          <a:prstGeom prst="rect">
            <a:avLst/>
          </a:prstGeom>
          <a:gradFill rotWithShape="0">
            <a:gsLst>
              <a:gs pos="0">
                <a:srgbClr val="CC0099">
                  <a:gamma/>
                  <a:shade val="46275"/>
                  <a:invGamma/>
                </a:srgbClr>
              </a:gs>
              <a:gs pos="100000">
                <a:srgbClr val="CC0099"/>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CON EL FLUJO Y LA CURVA BH SE PUEDE OBTENER LA CORRIENTE</a:t>
            </a:r>
            <a:endParaRPr lang="es-ES" altLang="es-ES">
              <a:effectLst>
                <a:outerShdw blurRad="38100" dist="38100" dir="2700000" algn="tl">
                  <a:srgbClr val="000000"/>
                </a:outerShdw>
              </a:effectLst>
            </a:endParaRPr>
          </a:p>
        </p:txBody>
      </p:sp>
      <p:sp>
        <p:nvSpPr>
          <p:cNvPr id="611348" name="Rectangle 20"/>
          <p:cNvSpPr>
            <a:spLocks noChangeArrowheads="1"/>
          </p:cNvSpPr>
          <p:nvPr/>
        </p:nvSpPr>
        <p:spPr bwMode="auto">
          <a:xfrm>
            <a:off x="304800" y="-7620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4.5 Corriente de vacío I</a:t>
            </a:r>
            <a:endParaRPr lang="es-ES_tradnl" altLang="es-ES" sz="4400" b="0">
              <a:solidFill>
                <a:schemeClr val="tx2"/>
              </a:solidFill>
              <a:effectLst>
                <a:outerShdw blurRad="38100" dist="38100" dir="2700000" algn="tl">
                  <a:srgbClr val="000000"/>
                </a:outerShdw>
              </a:effectLst>
              <a:latin typeface="Arial" charset="0"/>
            </a:endParaRPr>
          </a:p>
        </p:txBody>
      </p:sp>
      <p:grpSp>
        <p:nvGrpSpPr>
          <p:cNvPr id="611351" name="Group 23"/>
          <p:cNvGrpSpPr>
            <a:grpSpLocks/>
          </p:cNvGrpSpPr>
          <p:nvPr/>
        </p:nvGrpSpPr>
        <p:grpSpPr bwMode="auto">
          <a:xfrm>
            <a:off x="6578600" y="1549400"/>
            <a:ext cx="322263" cy="393700"/>
            <a:chOff x="4240" y="976"/>
            <a:chExt cx="203" cy="248"/>
          </a:xfrm>
        </p:grpSpPr>
        <p:sp>
          <p:nvSpPr>
            <p:cNvPr id="611349" name="Oval 21"/>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1350" name="Text Box 22"/>
            <p:cNvSpPr txBox="1">
              <a:spLocks noChangeArrowheads="1"/>
            </p:cNvSpPr>
            <p:nvPr/>
          </p:nvSpPr>
          <p:spPr bwMode="auto">
            <a:xfrm>
              <a:off x="4240" y="976"/>
              <a:ext cx="203"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1</a:t>
              </a:r>
              <a:endParaRPr lang="es-ES" altLang="es-ES" sz="1700">
                <a:effectLst>
                  <a:outerShdw blurRad="38100" dist="38100" dir="2700000" algn="tl">
                    <a:srgbClr val="000000"/>
                  </a:outerShdw>
                </a:effectLst>
              </a:endParaRPr>
            </a:p>
          </p:txBody>
        </p:sp>
      </p:grpSp>
      <p:sp>
        <p:nvSpPr>
          <p:cNvPr id="611352" name="Line 24"/>
          <p:cNvSpPr>
            <a:spLocks noChangeShapeType="1"/>
          </p:cNvSpPr>
          <p:nvPr/>
        </p:nvSpPr>
        <p:spPr bwMode="auto">
          <a:xfrm flipH="1">
            <a:off x="4203700" y="1879600"/>
            <a:ext cx="25146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1354" name="Line 26"/>
          <p:cNvSpPr>
            <a:spLocks noChangeShapeType="1"/>
          </p:cNvSpPr>
          <p:nvPr/>
        </p:nvSpPr>
        <p:spPr bwMode="auto">
          <a:xfrm rot="16200000" flipH="1">
            <a:off x="2590800" y="3505200"/>
            <a:ext cx="32004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1357" name="Text Box 29"/>
          <p:cNvSpPr txBox="1">
            <a:spLocks noChangeArrowheads="1"/>
          </p:cNvSpPr>
          <p:nvPr/>
        </p:nvSpPr>
        <p:spPr bwMode="auto">
          <a:xfrm>
            <a:off x="4038600" y="1524000"/>
            <a:ext cx="381000" cy="3508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1’</a:t>
            </a:r>
            <a:endParaRPr lang="es-ES" altLang="es-ES" sz="1700">
              <a:effectLst>
                <a:outerShdw blurRad="38100" dist="38100" dir="2700000" algn="tl">
                  <a:srgbClr val="000000"/>
                </a:outerShdw>
              </a:effectLst>
            </a:endParaRPr>
          </a:p>
        </p:txBody>
      </p:sp>
      <p:sp>
        <p:nvSpPr>
          <p:cNvPr id="611358" name="Arc 30"/>
          <p:cNvSpPr>
            <a:spLocks/>
          </p:cNvSpPr>
          <p:nvPr/>
        </p:nvSpPr>
        <p:spPr bwMode="auto">
          <a:xfrm rot="5400000" flipH="1">
            <a:off x="457200" y="1371600"/>
            <a:ext cx="3733800" cy="3733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Lst>
        </p:spPr>
        <p:txBody>
          <a:bodyPr anchor="ctr">
            <a:spAutoFit/>
          </a:bodyPr>
          <a:lstStyle/>
          <a:p>
            <a:endParaRPr lang="es-ES"/>
          </a:p>
        </p:txBody>
      </p:sp>
      <p:sp>
        <p:nvSpPr>
          <p:cNvPr id="611359" name="Line 31"/>
          <p:cNvSpPr>
            <a:spLocks noChangeShapeType="1"/>
          </p:cNvSpPr>
          <p:nvPr/>
        </p:nvSpPr>
        <p:spPr bwMode="auto">
          <a:xfrm rot="10800000" flipH="1">
            <a:off x="457200" y="1371600"/>
            <a:ext cx="61722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1405" name="Group 77"/>
          <p:cNvGrpSpPr>
            <a:grpSpLocks/>
          </p:cNvGrpSpPr>
          <p:nvPr/>
        </p:nvGrpSpPr>
        <p:grpSpPr bwMode="auto">
          <a:xfrm>
            <a:off x="5588000" y="1397000"/>
            <a:ext cx="3098800" cy="3733800"/>
            <a:chOff x="3568" y="880"/>
            <a:chExt cx="1952" cy="2352"/>
          </a:xfrm>
        </p:grpSpPr>
        <p:grpSp>
          <p:nvGrpSpPr>
            <p:cNvPr id="611398" name="Group 70"/>
            <p:cNvGrpSpPr>
              <a:grpSpLocks/>
            </p:cNvGrpSpPr>
            <p:nvPr/>
          </p:nvGrpSpPr>
          <p:grpSpPr bwMode="auto">
            <a:xfrm>
              <a:off x="3568" y="880"/>
              <a:ext cx="1433" cy="2352"/>
              <a:chOff x="882" y="1014"/>
              <a:chExt cx="1351" cy="835"/>
            </a:xfrm>
          </p:grpSpPr>
          <p:sp>
            <p:nvSpPr>
              <p:cNvPr id="611399" name="Freeform 71"/>
              <p:cNvSpPr>
                <a:spLocks/>
              </p:cNvSpPr>
              <p:nvPr/>
            </p:nvSpPr>
            <p:spPr bwMode="auto">
              <a:xfrm>
                <a:off x="882" y="1014"/>
                <a:ext cx="900" cy="834"/>
              </a:xfrm>
              <a:custGeom>
                <a:avLst/>
                <a:gdLst>
                  <a:gd name="T0" fmla="*/ 12 w 900"/>
                  <a:gd name="T1" fmla="*/ 834 h 834"/>
                  <a:gd name="T2" fmla="*/ 30 w 900"/>
                  <a:gd name="T3" fmla="*/ 828 h 834"/>
                  <a:gd name="T4" fmla="*/ 54 w 900"/>
                  <a:gd name="T5" fmla="*/ 822 h 834"/>
                  <a:gd name="T6" fmla="*/ 78 w 900"/>
                  <a:gd name="T7" fmla="*/ 816 h 834"/>
                  <a:gd name="T8" fmla="*/ 102 w 900"/>
                  <a:gd name="T9" fmla="*/ 810 h 834"/>
                  <a:gd name="T10" fmla="*/ 120 w 900"/>
                  <a:gd name="T11" fmla="*/ 804 h 834"/>
                  <a:gd name="T12" fmla="*/ 138 w 900"/>
                  <a:gd name="T13" fmla="*/ 792 h 834"/>
                  <a:gd name="T14" fmla="*/ 156 w 900"/>
                  <a:gd name="T15" fmla="*/ 780 h 834"/>
                  <a:gd name="T16" fmla="*/ 174 w 900"/>
                  <a:gd name="T17" fmla="*/ 762 h 834"/>
                  <a:gd name="T18" fmla="*/ 198 w 900"/>
                  <a:gd name="T19" fmla="*/ 738 h 834"/>
                  <a:gd name="T20" fmla="*/ 216 w 900"/>
                  <a:gd name="T21" fmla="*/ 720 h 834"/>
                  <a:gd name="T22" fmla="*/ 228 w 900"/>
                  <a:gd name="T23" fmla="*/ 702 h 834"/>
                  <a:gd name="T24" fmla="*/ 246 w 900"/>
                  <a:gd name="T25" fmla="*/ 678 h 834"/>
                  <a:gd name="T26" fmla="*/ 264 w 900"/>
                  <a:gd name="T27" fmla="*/ 654 h 834"/>
                  <a:gd name="T28" fmla="*/ 276 w 900"/>
                  <a:gd name="T29" fmla="*/ 636 h 834"/>
                  <a:gd name="T30" fmla="*/ 282 w 900"/>
                  <a:gd name="T31" fmla="*/ 618 h 834"/>
                  <a:gd name="T32" fmla="*/ 294 w 900"/>
                  <a:gd name="T33" fmla="*/ 600 h 834"/>
                  <a:gd name="T34" fmla="*/ 306 w 900"/>
                  <a:gd name="T35" fmla="*/ 582 h 834"/>
                  <a:gd name="T36" fmla="*/ 318 w 900"/>
                  <a:gd name="T37" fmla="*/ 558 h 834"/>
                  <a:gd name="T38" fmla="*/ 330 w 900"/>
                  <a:gd name="T39" fmla="*/ 534 h 834"/>
                  <a:gd name="T40" fmla="*/ 336 w 900"/>
                  <a:gd name="T41" fmla="*/ 516 h 834"/>
                  <a:gd name="T42" fmla="*/ 348 w 900"/>
                  <a:gd name="T43" fmla="*/ 498 h 834"/>
                  <a:gd name="T44" fmla="*/ 360 w 900"/>
                  <a:gd name="T45" fmla="*/ 474 h 834"/>
                  <a:gd name="T46" fmla="*/ 372 w 900"/>
                  <a:gd name="T47" fmla="*/ 450 h 834"/>
                  <a:gd name="T48" fmla="*/ 378 w 900"/>
                  <a:gd name="T49" fmla="*/ 426 h 834"/>
                  <a:gd name="T50" fmla="*/ 390 w 900"/>
                  <a:gd name="T51" fmla="*/ 408 h 834"/>
                  <a:gd name="T52" fmla="*/ 402 w 900"/>
                  <a:gd name="T53" fmla="*/ 384 h 834"/>
                  <a:gd name="T54" fmla="*/ 414 w 900"/>
                  <a:gd name="T55" fmla="*/ 360 h 834"/>
                  <a:gd name="T56" fmla="*/ 420 w 900"/>
                  <a:gd name="T57" fmla="*/ 336 h 834"/>
                  <a:gd name="T58" fmla="*/ 432 w 900"/>
                  <a:gd name="T59" fmla="*/ 318 h 834"/>
                  <a:gd name="T60" fmla="*/ 444 w 900"/>
                  <a:gd name="T61" fmla="*/ 294 h 834"/>
                  <a:gd name="T62" fmla="*/ 456 w 900"/>
                  <a:gd name="T63" fmla="*/ 270 h 834"/>
                  <a:gd name="T64" fmla="*/ 462 w 900"/>
                  <a:gd name="T65" fmla="*/ 252 h 834"/>
                  <a:gd name="T66" fmla="*/ 474 w 900"/>
                  <a:gd name="T67" fmla="*/ 228 h 834"/>
                  <a:gd name="T68" fmla="*/ 486 w 900"/>
                  <a:gd name="T69" fmla="*/ 204 h 834"/>
                  <a:gd name="T70" fmla="*/ 498 w 900"/>
                  <a:gd name="T71" fmla="*/ 180 h 834"/>
                  <a:gd name="T72" fmla="*/ 516 w 900"/>
                  <a:gd name="T73" fmla="*/ 156 h 834"/>
                  <a:gd name="T74" fmla="*/ 522 w 900"/>
                  <a:gd name="T75" fmla="*/ 138 h 834"/>
                  <a:gd name="T76" fmla="*/ 540 w 900"/>
                  <a:gd name="T77" fmla="*/ 114 h 834"/>
                  <a:gd name="T78" fmla="*/ 552 w 900"/>
                  <a:gd name="T79" fmla="*/ 96 h 834"/>
                  <a:gd name="T80" fmla="*/ 564 w 900"/>
                  <a:gd name="T81" fmla="*/ 78 h 834"/>
                  <a:gd name="T82" fmla="*/ 576 w 900"/>
                  <a:gd name="T83" fmla="*/ 60 h 834"/>
                  <a:gd name="T84" fmla="*/ 594 w 900"/>
                  <a:gd name="T85" fmla="*/ 42 h 834"/>
                  <a:gd name="T86" fmla="*/ 606 w 900"/>
                  <a:gd name="T87" fmla="*/ 30 h 834"/>
                  <a:gd name="T88" fmla="*/ 624 w 900"/>
                  <a:gd name="T89" fmla="*/ 12 h 834"/>
                  <a:gd name="T90" fmla="*/ 642 w 900"/>
                  <a:gd name="T91" fmla="*/ 6 h 834"/>
                  <a:gd name="T92" fmla="*/ 660 w 900"/>
                  <a:gd name="T93" fmla="*/ 0 h 834"/>
                  <a:gd name="T94" fmla="*/ 684 w 900"/>
                  <a:gd name="T95" fmla="*/ 0 h 834"/>
                  <a:gd name="T96" fmla="*/ 708 w 900"/>
                  <a:gd name="T97" fmla="*/ 6 h 834"/>
                  <a:gd name="T98" fmla="*/ 726 w 900"/>
                  <a:gd name="T99" fmla="*/ 12 h 834"/>
                  <a:gd name="T100" fmla="*/ 744 w 900"/>
                  <a:gd name="T101" fmla="*/ 24 h 834"/>
                  <a:gd name="T102" fmla="*/ 756 w 900"/>
                  <a:gd name="T103" fmla="*/ 36 h 834"/>
                  <a:gd name="T104" fmla="*/ 768 w 900"/>
                  <a:gd name="T105" fmla="*/ 48 h 834"/>
                  <a:gd name="T106" fmla="*/ 780 w 900"/>
                  <a:gd name="T107" fmla="*/ 60 h 834"/>
                  <a:gd name="T108" fmla="*/ 792 w 900"/>
                  <a:gd name="T109" fmla="*/ 84 h 834"/>
                  <a:gd name="T110" fmla="*/ 804 w 900"/>
                  <a:gd name="T111" fmla="*/ 102 h 834"/>
                  <a:gd name="T112" fmla="*/ 822 w 900"/>
                  <a:gd name="T113" fmla="*/ 126 h 834"/>
                  <a:gd name="T114" fmla="*/ 834 w 900"/>
                  <a:gd name="T115" fmla="*/ 150 h 834"/>
                  <a:gd name="T116" fmla="*/ 846 w 900"/>
                  <a:gd name="T117" fmla="*/ 174 h 834"/>
                  <a:gd name="T118" fmla="*/ 858 w 900"/>
                  <a:gd name="T119" fmla="*/ 192 h 834"/>
                  <a:gd name="T120" fmla="*/ 870 w 900"/>
                  <a:gd name="T121" fmla="*/ 216 h 834"/>
                  <a:gd name="T122" fmla="*/ 882 w 900"/>
                  <a:gd name="T123" fmla="*/ 234 h 834"/>
                  <a:gd name="T124" fmla="*/ 894 w 900"/>
                  <a:gd name="T125"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834">
                    <a:moveTo>
                      <a:pt x="0" y="834"/>
                    </a:moveTo>
                    <a:lnTo>
                      <a:pt x="0" y="834"/>
                    </a:lnTo>
                    <a:lnTo>
                      <a:pt x="6" y="834"/>
                    </a:lnTo>
                    <a:lnTo>
                      <a:pt x="12" y="834"/>
                    </a:lnTo>
                    <a:lnTo>
                      <a:pt x="18" y="834"/>
                    </a:lnTo>
                    <a:lnTo>
                      <a:pt x="18" y="828"/>
                    </a:lnTo>
                    <a:lnTo>
                      <a:pt x="24" y="828"/>
                    </a:lnTo>
                    <a:lnTo>
                      <a:pt x="30" y="828"/>
                    </a:lnTo>
                    <a:lnTo>
                      <a:pt x="36" y="828"/>
                    </a:lnTo>
                    <a:lnTo>
                      <a:pt x="42" y="828"/>
                    </a:lnTo>
                    <a:lnTo>
                      <a:pt x="48" y="828"/>
                    </a:lnTo>
                    <a:lnTo>
                      <a:pt x="54" y="822"/>
                    </a:lnTo>
                    <a:lnTo>
                      <a:pt x="60" y="822"/>
                    </a:lnTo>
                    <a:lnTo>
                      <a:pt x="66" y="822"/>
                    </a:lnTo>
                    <a:lnTo>
                      <a:pt x="72" y="822"/>
                    </a:lnTo>
                    <a:lnTo>
                      <a:pt x="78" y="816"/>
                    </a:lnTo>
                    <a:lnTo>
                      <a:pt x="84" y="816"/>
                    </a:lnTo>
                    <a:lnTo>
                      <a:pt x="90" y="816"/>
                    </a:lnTo>
                    <a:lnTo>
                      <a:pt x="96" y="810"/>
                    </a:lnTo>
                    <a:lnTo>
                      <a:pt x="102" y="810"/>
                    </a:lnTo>
                    <a:lnTo>
                      <a:pt x="108" y="810"/>
                    </a:lnTo>
                    <a:lnTo>
                      <a:pt x="108" y="804"/>
                    </a:lnTo>
                    <a:lnTo>
                      <a:pt x="114" y="804"/>
                    </a:lnTo>
                    <a:lnTo>
                      <a:pt x="120" y="804"/>
                    </a:lnTo>
                    <a:lnTo>
                      <a:pt x="120" y="798"/>
                    </a:lnTo>
                    <a:lnTo>
                      <a:pt x="126" y="798"/>
                    </a:lnTo>
                    <a:lnTo>
                      <a:pt x="132" y="792"/>
                    </a:lnTo>
                    <a:lnTo>
                      <a:pt x="138" y="792"/>
                    </a:lnTo>
                    <a:lnTo>
                      <a:pt x="138" y="786"/>
                    </a:lnTo>
                    <a:lnTo>
                      <a:pt x="144" y="786"/>
                    </a:lnTo>
                    <a:lnTo>
                      <a:pt x="150" y="780"/>
                    </a:lnTo>
                    <a:lnTo>
                      <a:pt x="156" y="780"/>
                    </a:lnTo>
                    <a:lnTo>
                      <a:pt x="156" y="774"/>
                    </a:lnTo>
                    <a:lnTo>
                      <a:pt x="162" y="774"/>
                    </a:lnTo>
                    <a:lnTo>
                      <a:pt x="168" y="768"/>
                    </a:lnTo>
                    <a:lnTo>
                      <a:pt x="174" y="762"/>
                    </a:lnTo>
                    <a:lnTo>
                      <a:pt x="180" y="756"/>
                    </a:lnTo>
                    <a:lnTo>
                      <a:pt x="186" y="750"/>
                    </a:lnTo>
                    <a:lnTo>
                      <a:pt x="192" y="744"/>
                    </a:lnTo>
                    <a:lnTo>
                      <a:pt x="198" y="738"/>
                    </a:lnTo>
                    <a:lnTo>
                      <a:pt x="204" y="732"/>
                    </a:lnTo>
                    <a:lnTo>
                      <a:pt x="210" y="726"/>
                    </a:lnTo>
                    <a:lnTo>
                      <a:pt x="210" y="720"/>
                    </a:lnTo>
                    <a:lnTo>
                      <a:pt x="216" y="720"/>
                    </a:lnTo>
                    <a:lnTo>
                      <a:pt x="216" y="714"/>
                    </a:lnTo>
                    <a:lnTo>
                      <a:pt x="222" y="714"/>
                    </a:lnTo>
                    <a:lnTo>
                      <a:pt x="222" y="708"/>
                    </a:lnTo>
                    <a:lnTo>
                      <a:pt x="228" y="702"/>
                    </a:lnTo>
                    <a:lnTo>
                      <a:pt x="234" y="696"/>
                    </a:lnTo>
                    <a:lnTo>
                      <a:pt x="234" y="690"/>
                    </a:lnTo>
                    <a:lnTo>
                      <a:pt x="240" y="684"/>
                    </a:lnTo>
                    <a:lnTo>
                      <a:pt x="246" y="678"/>
                    </a:lnTo>
                    <a:lnTo>
                      <a:pt x="252" y="672"/>
                    </a:lnTo>
                    <a:lnTo>
                      <a:pt x="252" y="666"/>
                    </a:lnTo>
                    <a:lnTo>
                      <a:pt x="258" y="660"/>
                    </a:lnTo>
                    <a:lnTo>
                      <a:pt x="264" y="654"/>
                    </a:lnTo>
                    <a:lnTo>
                      <a:pt x="264" y="648"/>
                    </a:lnTo>
                    <a:lnTo>
                      <a:pt x="270" y="642"/>
                    </a:lnTo>
                    <a:lnTo>
                      <a:pt x="270" y="636"/>
                    </a:lnTo>
                    <a:lnTo>
                      <a:pt x="276" y="636"/>
                    </a:lnTo>
                    <a:lnTo>
                      <a:pt x="276" y="630"/>
                    </a:lnTo>
                    <a:lnTo>
                      <a:pt x="276" y="624"/>
                    </a:lnTo>
                    <a:lnTo>
                      <a:pt x="282" y="624"/>
                    </a:lnTo>
                    <a:lnTo>
                      <a:pt x="282" y="618"/>
                    </a:lnTo>
                    <a:lnTo>
                      <a:pt x="288" y="612"/>
                    </a:lnTo>
                    <a:lnTo>
                      <a:pt x="288" y="606"/>
                    </a:lnTo>
                    <a:lnTo>
                      <a:pt x="294" y="606"/>
                    </a:lnTo>
                    <a:lnTo>
                      <a:pt x="294" y="600"/>
                    </a:lnTo>
                    <a:lnTo>
                      <a:pt x="294" y="594"/>
                    </a:lnTo>
                    <a:lnTo>
                      <a:pt x="300" y="594"/>
                    </a:lnTo>
                    <a:lnTo>
                      <a:pt x="300" y="588"/>
                    </a:lnTo>
                    <a:lnTo>
                      <a:pt x="306" y="582"/>
                    </a:lnTo>
                    <a:lnTo>
                      <a:pt x="306" y="576"/>
                    </a:lnTo>
                    <a:lnTo>
                      <a:pt x="312" y="570"/>
                    </a:lnTo>
                    <a:lnTo>
                      <a:pt x="312" y="564"/>
                    </a:lnTo>
                    <a:lnTo>
                      <a:pt x="318" y="558"/>
                    </a:lnTo>
                    <a:lnTo>
                      <a:pt x="318" y="552"/>
                    </a:lnTo>
                    <a:lnTo>
                      <a:pt x="324" y="546"/>
                    </a:lnTo>
                    <a:lnTo>
                      <a:pt x="324" y="540"/>
                    </a:lnTo>
                    <a:lnTo>
                      <a:pt x="330" y="534"/>
                    </a:lnTo>
                    <a:lnTo>
                      <a:pt x="330" y="528"/>
                    </a:lnTo>
                    <a:lnTo>
                      <a:pt x="336" y="528"/>
                    </a:lnTo>
                    <a:lnTo>
                      <a:pt x="336" y="522"/>
                    </a:lnTo>
                    <a:lnTo>
                      <a:pt x="336" y="516"/>
                    </a:lnTo>
                    <a:lnTo>
                      <a:pt x="342" y="510"/>
                    </a:lnTo>
                    <a:lnTo>
                      <a:pt x="342" y="504"/>
                    </a:lnTo>
                    <a:lnTo>
                      <a:pt x="348" y="504"/>
                    </a:lnTo>
                    <a:lnTo>
                      <a:pt x="348" y="498"/>
                    </a:lnTo>
                    <a:lnTo>
                      <a:pt x="348" y="492"/>
                    </a:lnTo>
                    <a:lnTo>
                      <a:pt x="354" y="486"/>
                    </a:lnTo>
                    <a:lnTo>
                      <a:pt x="354" y="480"/>
                    </a:lnTo>
                    <a:lnTo>
                      <a:pt x="360" y="474"/>
                    </a:lnTo>
                    <a:lnTo>
                      <a:pt x="360" y="468"/>
                    </a:lnTo>
                    <a:lnTo>
                      <a:pt x="366" y="462"/>
                    </a:lnTo>
                    <a:lnTo>
                      <a:pt x="366" y="456"/>
                    </a:lnTo>
                    <a:lnTo>
                      <a:pt x="372" y="450"/>
                    </a:lnTo>
                    <a:lnTo>
                      <a:pt x="372" y="444"/>
                    </a:lnTo>
                    <a:lnTo>
                      <a:pt x="372" y="438"/>
                    </a:lnTo>
                    <a:lnTo>
                      <a:pt x="378" y="432"/>
                    </a:lnTo>
                    <a:lnTo>
                      <a:pt x="378" y="426"/>
                    </a:lnTo>
                    <a:lnTo>
                      <a:pt x="384" y="426"/>
                    </a:lnTo>
                    <a:lnTo>
                      <a:pt x="384" y="420"/>
                    </a:lnTo>
                    <a:lnTo>
                      <a:pt x="390" y="414"/>
                    </a:lnTo>
                    <a:lnTo>
                      <a:pt x="390" y="408"/>
                    </a:lnTo>
                    <a:lnTo>
                      <a:pt x="390" y="402"/>
                    </a:lnTo>
                    <a:lnTo>
                      <a:pt x="396" y="396"/>
                    </a:lnTo>
                    <a:lnTo>
                      <a:pt x="396" y="390"/>
                    </a:lnTo>
                    <a:lnTo>
                      <a:pt x="402" y="384"/>
                    </a:lnTo>
                    <a:lnTo>
                      <a:pt x="402" y="378"/>
                    </a:lnTo>
                    <a:lnTo>
                      <a:pt x="408" y="372"/>
                    </a:lnTo>
                    <a:lnTo>
                      <a:pt x="408" y="366"/>
                    </a:lnTo>
                    <a:lnTo>
                      <a:pt x="414" y="360"/>
                    </a:lnTo>
                    <a:lnTo>
                      <a:pt x="414" y="354"/>
                    </a:lnTo>
                    <a:lnTo>
                      <a:pt x="414" y="348"/>
                    </a:lnTo>
                    <a:lnTo>
                      <a:pt x="420" y="342"/>
                    </a:lnTo>
                    <a:lnTo>
                      <a:pt x="420" y="336"/>
                    </a:lnTo>
                    <a:lnTo>
                      <a:pt x="426" y="336"/>
                    </a:lnTo>
                    <a:lnTo>
                      <a:pt x="426" y="330"/>
                    </a:lnTo>
                    <a:lnTo>
                      <a:pt x="432" y="324"/>
                    </a:lnTo>
                    <a:lnTo>
                      <a:pt x="432" y="318"/>
                    </a:lnTo>
                    <a:lnTo>
                      <a:pt x="432" y="312"/>
                    </a:lnTo>
                    <a:lnTo>
                      <a:pt x="438" y="306"/>
                    </a:lnTo>
                    <a:lnTo>
                      <a:pt x="438" y="300"/>
                    </a:lnTo>
                    <a:lnTo>
                      <a:pt x="444" y="294"/>
                    </a:lnTo>
                    <a:lnTo>
                      <a:pt x="444" y="288"/>
                    </a:lnTo>
                    <a:lnTo>
                      <a:pt x="450" y="282"/>
                    </a:lnTo>
                    <a:lnTo>
                      <a:pt x="450" y="276"/>
                    </a:lnTo>
                    <a:lnTo>
                      <a:pt x="456" y="270"/>
                    </a:lnTo>
                    <a:lnTo>
                      <a:pt x="456" y="264"/>
                    </a:lnTo>
                    <a:lnTo>
                      <a:pt x="456" y="258"/>
                    </a:lnTo>
                    <a:lnTo>
                      <a:pt x="462" y="258"/>
                    </a:lnTo>
                    <a:lnTo>
                      <a:pt x="462" y="252"/>
                    </a:lnTo>
                    <a:lnTo>
                      <a:pt x="468" y="246"/>
                    </a:lnTo>
                    <a:lnTo>
                      <a:pt x="468" y="240"/>
                    </a:lnTo>
                    <a:lnTo>
                      <a:pt x="474" y="234"/>
                    </a:lnTo>
                    <a:lnTo>
                      <a:pt x="474" y="228"/>
                    </a:lnTo>
                    <a:lnTo>
                      <a:pt x="480" y="222"/>
                    </a:lnTo>
                    <a:lnTo>
                      <a:pt x="480" y="216"/>
                    </a:lnTo>
                    <a:lnTo>
                      <a:pt x="486" y="210"/>
                    </a:lnTo>
                    <a:lnTo>
                      <a:pt x="486" y="204"/>
                    </a:lnTo>
                    <a:lnTo>
                      <a:pt x="492" y="198"/>
                    </a:lnTo>
                    <a:lnTo>
                      <a:pt x="492" y="192"/>
                    </a:lnTo>
                    <a:lnTo>
                      <a:pt x="498" y="186"/>
                    </a:lnTo>
                    <a:lnTo>
                      <a:pt x="498" y="180"/>
                    </a:lnTo>
                    <a:lnTo>
                      <a:pt x="504" y="174"/>
                    </a:lnTo>
                    <a:lnTo>
                      <a:pt x="504" y="168"/>
                    </a:lnTo>
                    <a:lnTo>
                      <a:pt x="510" y="162"/>
                    </a:lnTo>
                    <a:lnTo>
                      <a:pt x="516" y="156"/>
                    </a:lnTo>
                    <a:lnTo>
                      <a:pt x="516" y="150"/>
                    </a:lnTo>
                    <a:lnTo>
                      <a:pt x="516" y="144"/>
                    </a:lnTo>
                    <a:lnTo>
                      <a:pt x="522" y="144"/>
                    </a:lnTo>
                    <a:lnTo>
                      <a:pt x="522" y="138"/>
                    </a:lnTo>
                    <a:lnTo>
                      <a:pt x="528" y="132"/>
                    </a:lnTo>
                    <a:lnTo>
                      <a:pt x="528" y="126"/>
                    </a:lnTo>
                    <a:lnTo>
                      <a:pt x="534" y="120"/>
                    </a:lnTo>
                    <a:lnTo>
                      <a:pt x="540" y="114"/>
                    </a:lnTo>
                    <a:lnTo>
                      <a:pt x="540" y="108"/>
                    </a:lnTo>
                    <a:lnTo>
                      <a:pt x="546" y="102"/>
                    </a:lnTo>
                    <a:lnTo>
                      <a:pt x="546" y="96"/>
                    </a:lnTo>
                    <a:lnTo>
                      <a:pt x="552" y="96"/>
                    </a:lnTo>
                    <a:lnTo>
                      <a:pt x="552" y="90"/>
                    </a:lnTo>
                    <a:lnTo>
                      <a:pt x="558" y="90"/>
                    </a:lnTo>
                    <a:lnTo>
                      <a:pt x="558" y="84"/>
                    </a:lnTo>
                    <a:lnTo>
                      <a:pt x="564" y="78"/>
                    </a:lnTo>
                    <a:lnTo>
                      <a:pt x="564" y="72"/>
                    </a:lnTo>
                    <a:lnTo>
                      <a:pt x="570" y="72"/>
                    </a:lnTo>
                    <a:lnTo>
                      <a:pt x="570" y="66"/>
                    </a:lnTo>
                    <a:lnTo>
                      <a:pt x="576" y="60"/>
                    </a:lnTo>
                    <a:lnTo>
                      <a:pt x="582" y="54"/>
                    </a:lnTo>
                    <a:lnTo>
                      <a:pt x="582" y="48"/>
                    </a:lnTo>
                    <a:lnTo>
                      <a:pt x="588" y="48"/>
                    </a:lnTo>
                    <a:lnTo>
                      <a:pt x="594" y="42"/>
                    </a:lnTo>
                    <a:lnTo>
                      <a:pt x="594" y="36"/>
                    </a:lnTo>
                    <a:lnTo>
                      <a:pt x="600" y="36"/>
                    </a:lnTo>
                    <a:lnTo>
                      <a:pt x="600" y="30"/>
                    </a:lnTo>
                    <a:lnTo>
                      <a:pt x="606" y="30"/>
                    </a:lnTo>
                    <a:lnTo>
                      <a:pt x="612" y="24"/>
                    </a:lnTo>
                    <a:lnTo>
                      <a:pt x="618" y="18"/>
                    </a:lnTo>
                    <a:lnTo>
                      <a:pt x="624" y="18"/>
                    </a:lnTo>
                    <a:lnTo>
                      <a:pt x="624" y="12"/>
                    </a:lnTo>
                    <a:lnTo>
                      <a:pt x="630" y="12"/>
                    </a:lnTo>
                    <a:lnTo>
                      <a:pt x="636" y="12"/>
                    </a:lnTo>
                    <a:lnTo>
                      <a:pt x="636" y="6"/>
                    </a:lnTo>
                    <a:lnTo>
                      <a:pt x="642" y="6"/>
                    </a:lnTo>
                    <a:lnTo>
                      <a:pt x="648" y="6"/>
                    </a:lnTo>
                    <a:lnTo>
                      <a:pt x="648" y="0"/>
                    </a:lnTo>
                    <a:lnTo>
                      <a:pt x="654" y="0"/>
                    </a:lnTo>
                    <a:lnTo>
                      <a:pt x="660" y="0"/>
                    </a:lnTo>
                    <a:lnTo>
                      <a:pt x="666" y="0"/>
                    </a:lnTo>
                    <a:lnTo>
                      <a:pt x="672" y="0"/>
                    </a:lnTo>
                    <a:lnTo>
                      <a:pt x="678" y="0"/>
                    </a:lnTo>
                    <a:lnTo>
                      <a:pt x="684" y="0"/>
                    </a:lnTo>
                    <a:lnTo>
                      <a:pt x="690" y="0"/>
                    </a:lnTo>
                    <a:lnTo>
                      <a:pt x="696" y="0"/>
                    </a:lnTo>
                    <a:lnTo>
                      <a:pt x="702" y="0"/>
                    </a:lnTo>
                    <a:lnTo>
                      <a:pt x="708" y="6"/>
                    </a:lnTo>
                    <a:lnTo>
                      <a:pt x="714" y="6"/>
                    </a:lnTo>
                    <a:lnTo>
                      <a:pt x="720" y="6"/>
                    </a:lnTo>
                    <a:lnTo>
                      <a:pt x="720" y="12"/>
                    </a:lnTo>
                    <a:lnTo>
                      <a:pt x="726" y="12"/>
                    </a:lnTo>
                    <a:lnTo>
                      <a:pt x="732" y="18"/>
                    </a:lnTo>
                    <a:lnTo>
                      <a:pt x="738" y="18"/>
                    </a:lnTo>
                    <a:lnTo>
                      <a:pt x="738" y="24"/>
                    </a:lnTo>
                    <a:lnTo>
                      <a:pt x="744" y="24"/>
                    </a:lnTo>
                    <a:lnTo>
                      <a:pt x="744" y="30"/>
                    </a:lnTo>
                    <a:lnTo>
                      <a:pt x="750" y="30"/>
                    </a:lnTo>
                    <a:lnTo>
                      <a:pt x="750" y="36"/>
                    </a:lnTo>
                    <a:lnTo>
                      <a:pt x="756" y="36"/>
                    </a:lnTo>
                    <a:lnTo>
                      <a:pt x="756" y="42"/>
                    </a:lnTo>
                    <a:lnTo>
                      <a:pt x="762" y="42"/>
                    </a:lnTo>
                    <a:lnTo>
                      <a:pt x="762" y="48"/>
                    </a:lnTo>
                    <a:lnTo>
                      <a:pt x="768" y="48"/>
                    </a:lnTo>
                    <a:lnTo>
                      <a:pt x="768" y="54"/>
                    </a:lnTo>
                    <a:lnTo>
                      <a:pt x="774" y="54"/>
                    </a:lnTo>
                    <a:lnTo>
                      <a:pt x="774" y="60"/>
                    </a:lnTo>
                    <a:lnTo>
                      <a:pt x="780" y="60"/>
                    </a:lnTo>
                    <a:lnTo>
                      <a:pt x="780" y="66"/>
                    </a:lnTo>
                    <a:lnTo>
                      <a:pt x="786" y="72"/>
                    </a:lnTo>
                    <a:lnTo>
                      <a:pt x="792" y="78"/>
                    </a:lnTo>
                    <a:lnTo>
                      <a:pt x="792" y="84"/>
                    </a:lnTo>
                    <a:lnTo>
                      <a:pt x="798" y="84"/>
                    </a:lnTo>
                    <a:lnTo>
                      <a:pt x="798" y="90"/>
                    </a:lnTo>
                    <a:lnTo>
                      <a:pt x="804" y="96"/>
                    </a:lnTo>
                    <a:lnTo>
                      <a:pt x="804" y="102"/>
                    </a:lnTo>
                    <a:lnTo>
                      <a:pt x="810" y="108"/>
                    </a:lnTo>
                    <a:lnTo>
                      <a:pt x="816" y="114"/>
                    </a:lnTo>
                    <a:lnTo>
                      <a:pt x="816" y="120"/>
                    </a:lnTo>
                    <a:lnTo>
                      <a:pt x="822" y="126"/>
                    </a:lnTo>
                    <a:lnTo>
                      <a:pt x="828" y="132"/>
                    </a:lnTo>
                    <a:lnTo>
                      <a:pt x="828" y="138"/>
                    </a:lnTo>
                    <a:lnTo>
                      <a:pt x="834" y="144"/>
                    </a:lnTo>
                    <a:lnTo>
                      <a:pt x="834" y="150"/>
                    </a:lnTo>
                    <a:lnTo>
                      <a:pt x="840" y="156"/>
                    </a:lnTo>
                    <a:lnTo>
                      <a:pt x="846" y="162"/>
                    </a:lnTo>
                    <a:lnTo>
                      <a:pt x="846" y="168"/>
                    </a:lnTo>
                    <a:lnTo>
                      <a:pt x="846" y="174"/>
                    </a:lnTo>
                    <a:lnTo>
                      <a:pt x="852" y="174"/>
                    </a:lnTo>
                    <a:lnTo>
                      <a:pt x="852" y="180"/>
                    </a:lnTo>
                    <a:lnTo>
                      <a:pt x="858" y="186"/>
                    </a:lnTo>
                    <a:lnTo>
                      <a:pt x="858" y="192"/>
                    </a:lnTo>
                    <a:lnTo>
                      <a:pt x="864" y="198"/>
                    </a:lnTo>
                    <a:lnTo>
                      <a:pt x="864" y="204"/>
                    </a:lnTo>
                    <a:lnTo>
                      <a:pt x="870" y="210"/>
                    </a:lnTo>
                    <a:lnTo>
                      <a:pt x="870" y="216"/>
                    </a:lnTo>
                    <a:lnTo>
                      <a:pt x="876" y="216"/>
                    </a:lnTo>
                    <a:lnTo>
                      <a:pt x="876" y="222"/>
                    </a:lnTo>
                    <a:lnTo>
                      <a:pt x="876" y="228"/>
                    </a:lnTo>
                    <a:lnTo>
                      <a:pt x="882" y="234"/>
                    </a:lnTo>
                    <a:lnTo>
                      <a:pt x="882" y="240"/>
                    </a:lnTo>
                    <a:lnTo>
                      <a:pt x="888" y="246"/>
                    </a:lnTo>
                    <a:lnTo>
                      <a:pt x="888" y="252"/>
                    </a:lnTo>
                    <a:lnTo>
                      <a:pt x="894" y="258"/>
                    </a:lnTo>
                    <a:lnTo>
                      <a:pt x="894" y="264"/>
                    </a:lnTo>
                    <a:lnTo>
                      <a:pt x="900" y="270"/>
                    </a:lnTo>
                  </a:path>
                </a:pathLst>
              </a:custGeom>
              <a:noFill/>
              <a:ln w="47625"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611400" name="Freeform 72"/>
              <p:cNvSpPr>
                <a:spLocks/>
              </p:cNvSpPr>
              <p:nvPr/>
            </p:nvSpPr>
            <p:spPr bwMode="auto">
              <a:xfrm flipH="1">
                <a:off x="1333" y="1015"/>
                <a:ext cx="900" cy="834"/>
              </a:xfrm>
              <a:custGeom>
                <a:avLst/>
                <a:gdLst>
                  <a:gd name="T0" fmla="*/ 12 w 900"/>
                  <a:gd name="T1" fmla="*/ 834 h 834"/>
                  <a:gd name="T2" fmla="*/ 30 w 900"/>
                  <a:gd name="T3" fmla="*/ 828 h 834"/>
                  <a:gd name="T4" fmla="*/ 54 w 900"/>
                  <a:gd name="T5" fmla="*/ 822 h 834"/>
                  <a:gd name="T6" fmla="*/ 78 w 900"/>
                  <a:gd name="T7" fmla="*/ 816 h 834"/>
                  <a:gd name="T8" fmla="*/ 102 w 900"/>
                  <a:gd name="T9" fmla="*/ 810 h 834"/>
                  <a:gd name="T10" fmla="*/ 120 w 900"/>
                  <a:gd name="T11" fmla="*/ 804 h 834"/>
                  <a:gd name="T12" fmla="*/ 138 w 900"/>
                  <a:gd name="T13" fmla="*/ 792 h 834"/>
                  <a:gd name="T14" fmla="*/ 156 w 900"/>
                  <a:gd name="T15" fmla="*/ 780 h 834"/>
                  <a:gd name="T16" fmla="*/ 174 w 900"/>
                  <a:gd name="T17" fmla="*/ 762 h 834"/>
                  <a:gd name="T18" fmla="*/ 198 w 900"/>
                  <a:gd name="T19" fmla="*/ 738 h 834"/>
                  <a:gd name="T20" fmla="*/ 216 w 900"/>
                  <a:gd name="T21" fmla="*/ 720 h 834"/>
                  <a:gd name="T22" fmla="*/ 228 w 900"/>
                  <a:gd name="T23" fmla="*/ 702 h 834"/>
                  <a:gd name="T24" fmla="*/ 246 w 900"/>
                  <a:gd name="T25" fmla="*/ 678 h 834"/>
                  <a:gd name="T26" fmla="*/ 264 w 900"/>
                  <a:gd name="T27" fmla="*/ 654 h 834"/>
                  <a:gd name="T28" fmla="*/ 276 w 900"/>
                  <a:gd name="T29" fmla="*/ 636 h 834"/>
                  <a:gd name="T30" fmla="*/ 282 w 900"/>
                  <a:gd name="T31" fmla="*/ 618 h 834"/>
                  <a:gd name="T32" fmla="*/ 294 w 900"/>
                  <a:gd name="T33" fmla="*/ 600 h 834"/>
                  <a:gd name="T34" fmla="*/ 306 w 900"/>
                  <a:gd name="T35" fmla="*/ 582 h 834"/>
                  <a:gd name="T36" fmla="*/ 318 w 900"/>
                  <a:gd name="T37" fmla="*/ 558 h 834"/>
                  <a:gd name="T38" fmla="*/ 330 w 900"/>
                  <a:gd name="T39" fmla="*/ 534 h 834"/>
                  <a:gd name="T40" fmla="*/ 336 w 900"/>
                  <a:gd name="T41" fmla="*/ 516 h 834"/>
                  <a:gd name="T42" fmla="*/ 348 w 900"/>
                  <a:gd name="T43" fmla="*/ 498 h 834"/>
                  <a:gd name="T44" fmla="*/ 360 w 900"/>
                  <a:gd name="T45" fmla="*/ 474 h 834"/>
                  <a:gd name="T46" fmla="*/ 372 w 900"/>
                  <a:gd name="T47" fmla="*/ 450 h 834"/>
                  <a:gd name="T48" fmla="*/ 378 w 900"/>
                  <a:gd name="T49" fmla="*/ 426 h 834"/>
                  <a:gd name="T50" fmla="*/ 390 w 900"/>
                  <a:gd name="T51" fmla="*/ 408 h 834"/>
                  <a:gd name="T52" fmla="*/ 402 w 900"/>
                  <a:gd name="T53" fmla="*/ 384 h 834"/>
                  <a:gd name="T54" fmla="*/ 414 w 900"/>
                  <a:gd name="T55" fmla="*/ 360 h 834"/>
                  <a:gd name="T56" fmla="*/ 420 w 900"/>
                  <a:gd name="T57" fmla="*/ 336 h 834"/>
                  <a:gd name="T58" fmla="*/ 432 w 900"/>
                  <a:gd name="T59" fmla="*/ 318 h 834"/>
                  <a:gd name="T60" fmla="*/ 444 w 900"/>
                  <a:gd name="T61" fmla="*/ 294 h 834"/>
                  <a:gd name="T62" fmla="*/ 456 w 900"/>
                  <a:gd name="T63" fmla="*/ 270 h 834"/>
                  <a:gd name="T64" fmla="*/ 462 w 900"/>
                  <a:gd name="T65" fmla="*/ 252 h 834"/>
                  <a:gd name="T66" fmla="*/ 474 w 900"/>
                  <a:gd name="T67" fmla="*/ 228 h 834"/>
                  <a:gd name="T68" fmla="*/ 486 w 900"/>
                  <a:gd name="T69" fmla="*/ 204 h 834"/>
                  <a:gd name="T70" fmla="*/ 498 w 900"/>
                  <a:gd name="T71" fmla="*/ 180 h 834"/>
                  <a:gd name="T72" fmla="*/ 516 w 900"/>
                  <a:gd name="T73" fmla="*/ 156 h 834"/>
                  <a:gd name="T74" fmla="*/ 522 w 900"/>
                  <a:gd name="T75" fmla="*/ 138 h 834"/>
                  <a:gd name="T76" fmla="*/ 540 w 900"/>
                  <a:gd name="T77" fmla="*/ 114 h 834"/>
                  <a:gd name="T78" fmla="*/ 552 w 900"/>
                  <a:gd name="T79" fmla="*/ 96 h 834"/>
                  <a:gd name="T80" fmla="*/ 564 w 900"/>
                  <a:gd name="T81" fmla="*/ 78 h 834"/>
                  <a:gd name="T82" fmla="*/ 576 w 900"/>
                  <a:gd name="T83" fmla="*/ 60 h 834"/>
                  <a:gd name="T84" fmla="*/ 594 w 900"/>
                  <a:gd name="T85" fmla="*/ 42 h 834"/>
                  <a:gd name="T86" fmla="*/ 606 w 900"/>
                  <a:gd name="T87" fmla="*/ 30 h 834"/>
                  <a:gd name="T88" fmla="*/ 624 w 900"/>
                  <a:gd name="T89" fmla="*/ 12 h 834"/>
                  <a:gd name="T90" fmla="*/ 642 w 900"/>
                  <a:gd name="T91" fmla="*/ 6 h 834"/>
                  <a:gd name="T92" fmla="*/ 660 w 900"/>
                  <a:gd name="T93" fmla="*/ 0 h 834"/>
                  <a:gd name="T94" fmla="*/ 684 w 900"/>
                  <a:gd name="T95" fmla="*/ 0 h 834"/>
                  <a:gd name="T96" fmla="*/ 708 w 900"/>
                  <a:gd name="T97" fmla="*/ 6 h 834"/>
                  <a:gd name="T98" fmla="*/ 726 w 900"/>
                  <a:gd name="T99" fmla="*/ 12 h 834"/>
                  <a:gd name="T100" fmla="*/ 744 w 900"/>
                  <a:gd name="T101" fmla="*/ 24 h 834"/>
                  <a:gd name="T102" fmla="*/ 756 w 900"/>
                  <a:gd name="T103" fmla="*/ 36 h 834"/>
                  <a:gd name="T104" fmla="*/ 768 w 900"/>
                  <a:gd name="T105" fmla="*/ 48 h 834"/>
                  <a:gd name="T106" fmla="*/ 780 w 900"/>
                  <a:gd name="T107" fmla="*/ 60 h 834"/>
                  <a:gd name="T108" fmla="*/ 792 w 900"/>
                  <a:gd name="T109" fmla="*/ 84 h 834"/>
                  <a:gd name="T110" fmla="*/ 804 w 900"/>
                  <a:gd name="T111" fmla="*/ 102 h 834"/>
                  <a:gd name="T112" fmla="*/ 822 w 900"/>
                  <a:gd name="T113" fmla="*/ 126 h 834"/>
                  <a:gd name="T114" fmla="*/ 834 w 900"/>
                  <a:gd name="T115" fmla="*/ 150 h 834"/>
                  <a:gd name="T116" fmla="*/ 846 w 900"/>
                  <a:gd name="T117" fmla="*/ 174 h 834"/>
                  <a:gd name="T118" fmla="*/ 858 w 900"/>
                  <a:gd name="T119" fmla="*/ 192 h 834"/>
                  <a:gd name="T120" fmla="*/ 870 w 900"/>
                  <a:gd name="T121" fmla="*/ 216 h 834"/>
                  <a:gd name="T122" fmla="*/ 882 w 900"/>
                  <a:gd name="T123" fmla="*/ 234 h 834"/>
                  <a:gd name="T124" fmla="*/ 894 w 900"/>
                  <a:gd name="T125"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834">
                    <a:moveTo>
                      <a:pt x="0" y="834"/>
                    </a:moveTo>
                    <a:lnTo>
                      <a:pt x="0" y="834"/>
                    </a:lnTo>
                    <a:lnTo>
                      <a:pt x="6" y="834"/>
                    </a:lnTo>
                    <a:lnTo>
                      <a:pt x="12" y="834"/>
                    </a:lnTo>
                    <a:lnTo>
                      <a:pt x="18" y="834"/>
                    </a:lnTo>
                    <a:lnTo>
                      <a:pt x="18" y="828"/>
                    </a:lnTo>
                    <a:lnTo>
                      <a:pt x="24" y="828"/>
                    </a:lnTo>
                    <a:lnTo>
                      <a:pt x="30" y="828"/>
                    </a:lnTo>
                    <a:lnTo>
                      <a:pt x="36" y="828"/>
                    </a:lnTo>
                    <a:lnTo>
                      <a:pt x="42" y="828"/>
                    </a:lnTo>
                    <a:lnTo>
                      <a:pt x="48" y="828"/>
                    </a:lnTo>
                    <a:lnTo>
                      <a:pt x="54" y="822"/>
                    </a:lnTo>
                    <a:lnTo>
                      <a:pt x="60" y="822"/>
                    </a:lnTo>
                    <a:lnTo>
                      <a:pt x="66" y="822"/>
                    </a:lnTo>
                    <a:lnTo>
                      <a:pt x="72" y="822"/>
                    </a:lnTo>
                    <a:lnTo>
                      <a:pt x="78" y="816"/>
                    </a:lnTo>
                    <a:lnTo>
                      <a:pt x="84" y="816"/>
                    </a:lnTo>
                    <a:lnTo>
                      <a:pt x="90" y="816"/>
                    </a:lnTo>
                    <a:lnTo>
                      <a:pt x="96" y="810"/>
                    </a:lnTo>
                    <a:lnTo>
                      <a:pt x="102" y="810"/>
                    </a:lnTo>
                    <a:lnTo>
                      <a:pt x="108" y="810"/>
                    </a:lnTo>
                    <a:lnTo>
                      <a:pt x="108" y="804"/>
                    </a:lnTo>
                    <a:lnTo>
                      <a:pt x="114" y="804"/>
                    </a:lnTo>
                    <a:lnTo>
                      <a:pt x="120" y="804"/>
                    </a:lnTo>
                    <a:lnTo>
                      <a:pt x="120" y="798"/>
                    </a:lnTo>
                    <a:lnTo>
                      <a:pt x="126" y="798"/>
                    </a:lnTo>
                    <a:lnTo>
                      <a:pt x="132" y="792"/>
                    </a:lnTo>
                    <a:lnTo>
                      <a:pt x="138" y="792"/>
                    </a:lnTo>
                    <a:lnTo>
                      <a:pt x="138" y="786"/>
                    </a:lnTo>
                    <a:lnTo>
                      <a:pt x="144" y="786"/>
                    </a:lnTo>
                    <a:lnTo>
                      <a:pt x="150" y="780"/>
                    </a:lnTo>
                    <a:lnTo>
                      <a:pt x="156" y="780"/>
                    </a:lnTo>
                    <a:lnTo>
                      <a:pt x="156" y="774"/>
                    </a:lnTo>
                    <a:lnTo>
                      <a:pt x="162" y="774"/>
                    </a:lnTo>
                    <a:lnTo>
                      <a:pt x="168" y="768"/>
                    </a:lnTo>
                    <a:lnTo>
                      <a:pt x="174" y="762"/>
                    </a:lnTo>
                    <a:lnTo>
                      <a:pt x="180" y="756"/>
                    </a:lnTo>
                    <a:lnTo>
                      <a:pt x="186" y="750"/>
                    </a:lnTo>
                    <a:lnTo>
                      <a:pt x="192" y="744"/>
                    </a:lnTo>
                    <a:lnTo>
                      <a:pt x="198" y="738"/>
                    </a:lnTo>
                    <a:lnTo>
                      <a:pt x="204" y="732"/>
                    </a:lnTo>
                    <a:lnTo>
                      <a:pt x="210" y="726"/>
                    </a:lnTo>
                    <a:lnTo>
                      <a:pt x="210" y="720"/>
                    </a:lnTo>
                    <a:lnTo>
                      <a:pt x="216" y="720"/>
                    </a:lnTo>
                    <a:lnTo>
                      <a:pt x="216" y="714"/>
                    </a:lnTo>
                    <a:lnTo>
                      <a:pt x="222" y="714"/>
                    </a:lnTo>
                    <a:lnTo>
                      <a:pt x="222" y="708"/>
                    </a:lnTo>
                    <a:lnTo>
                      <a:pt x="228" y="702"/>
                    </a:lnTo>
                    <a:lnTo>
                      <a:pt x="234" y="696"/>
                    </a:lnTo>
                    <a:lnTo>
                      <a:pt x="234" y="690"/>
                    </a:lnTo>
                    <a:lnTo>
                      <a:pt x="240" y="684"/>
                    </a:lnTo>
                    <a:lnTo>
                      <a:pt x="246" y="678"/>
                    </a:lnTo>
                    <a:lnTo>
                      <a:pt x="252" y="672"/>
                    </a:lnTo>
                    <a:lnTo>
                      <a:pt x="252" y="666"/>
                    </a:lnTo>
                    <a:lnTo>
                      <a:pt x="258" y="660"/>
                    </a:lnTo>
                    <a:lnTo>
                      <a:pt x="264" y="654"/>
                    </a:lnTo>
                    <a:lnTo>
                      <a:pt x="264" y="648"/>
                    </a:lnTo>
                    <a:lnTo>
                      <a:pt x="270" y="642"/>
                    </a:lnTo>
                    <a:lnTo>
                      <a:pt x="270" y="636"/>
                    </a:lnTo>
                    <a:lnTo>
                      <a:pt x="276" y="636"/>
                    </a:lnTo>
                    <a:lnTo>
                      <a:pt x="276" y="630"/>
                    </a:lnTo>
                    <a:lnTo>
                      <a:pt x="276" y="624"/>
                    </a:lnTo>
                    <a:lnTo>
                      <a:pt x="282" y="624"/>
                    </a:lnTo>
                    <a:lnTo>
                      <a:pt x="282" y="618"/>
                    </a:lnTo>
                    <a:lnTo>
                      <a:pt x="288" y="612"/>
                    </a:lnTo>
                    <a:lnTo>
                      <a:pt x="288" y="606"/>
                    </a:lnTo>
                    <a:lnTo>
                      <a:pt x="294" y="606"/>
                    </a:lnTo>
                    <a:lnTo>
                      <a:pt x="294" y="600"/>
                    </a:lnTo>
                    <a:lnTo>
                      <a:pt x="294" y="594"/>
                    </a:lnTo>
                    <a:lnTo>
                      <a:pt x="300" y="594"/>
                    </a:lnTo>
                    <a:lnTo>
                      <a:pt x="300" y="588"/>
                    </a:lnTo>
                    <a:lnTo>
                      <a:pt x="306" y="582"/>
                    </a:lnTo>
                    <a:lnTo>
                      <a:pt x="306" y="576"/>
                    </a:lnTo>
                    <a:lnTo>
                      <a:pt x="312" y="570"/>
                    </a:lnTo>
                    <a:lnTo>
                      <a:pt x="312" y="564"/>
                    </a:lnTo>
                    <a:lnTo>
                      <a:pt x="318" y="558"/>
                    </a:lnTo>
                    <a:lnTo>
                      <a:pt x="318" y="552"/>
                    </a:lnTo>
                    <a:lnTo>
                      <a:pt x="324" y="546"/>
                    </a:lnTo>
                    <a:lnTo>
                      <a:pt x="324" y="540"/>
                    </a:lnTo>
                    <a:lnTo>
                      <a:pt x="330" y="534"/>
                    </a:lnTo>
                    <a:lnTo>
                      <a:pt x="330" y="528"/>
                    </a:lnTo>
                    <a:lnTo>
                      <a:pt x="336" y="528"/>
                    </a:lnTo>
                    <a:lnTo>
                      <a:pt x="336" y="522"/>
                    </a:lnTo>
                    <a:lnTo>
                      <a:pt x="336" y="516"/>
                    </a:lnTo>
                    <a:lnTo>
                      <a:pt x="342" y="510"/>
                    </a:lnTo>
                    <a:lnTo>
                      <a:pt x="342" y="504"/>
                    </a:lnTo>
                    <a:lnTo>
                      <a:pt x="348" y="504"/>
                    </a:lnTo>
                    <a:lnTo>
                      <a:pt x="348" y="498"/>
                    </a:lnTo>
                    <a:lnTo>
                      <a:pt x="348" y="492"/>
                    </a:lnTo>
                    <a:lnTo>
                      <a:pt x="354" y="486"/>
                    </a:lnTo>
                    <a:lnTo>
                      <a:pt x="354" y="480"/>
                    </a:lnTo>
                    <a:lnTo>
                      <a:pt x="360" y="474"/>
                    </a:lnTo>
                    <a:lnTo>
                      <a:pt x="360" y="468"/>
                    </a:lnTo>
                    <a:lnTo>
                      <a:pt x="366" y="462"/>
                    </a:lnTo>
                    <a:lnTo>
                      <a:pt x="366" y="456"/>
                    </a:lnTo>
                    <a:lnTo>
                      <a:pt x="372" y="450"/>
                    </a:lnTo>
                    <a:lnTo>
                      <a:pt x="372" y="444"/>
                    </a:lnTo>
                    <a:lnTo>
                      <a:pt x="372" y="438"/>
                    </a:lnTo>
                    <a:lnTo>
                      <a:pt x="378" y="432"/>
                    </a:lnTo>
                    <a:lnTo>
                      <a:pt x="378" y="426"/>
                    </a:lnTo>
                    <a:lnTo>
                      <a:pt x="384" y="426"/>
                    </a:lnTo>
                    <a:lnTo>
                      <a:pt x="384" y="420"/>
                    </a:lnTo>
                    <a:lnTo>
                      <a:pt x="390" y="414"/>
                    </a:lnTo>
                    <a:lnTo>
                      <a:pt x="390" y="408"/>
                    </a:lnTo>
                    <a:lnTo>
                      <a:pt x="390" y="402"/>
                    </a:lnTo>
                    <a:lnTo>
                      <a:pt x="396" y="396"/>
                    </a:lnTo>
                    <a:lnTo>
                      <a:pt x="396" y="390"/>
                    </a:lnTo>
                    <a:lnTo>
                      <a:pt x="402" y="384"/>
                    </a:lnTo>
                    <a:lnTo>
                      <a:pt x="402" y="378"/>
                    </a:lnTo>
                    <a:lnTo>
                      <a:pt x="408" y="372"/>
                    </a:lnTo>
                    <a:lnTo>
                      <a:pt x="408" y="366"/>
                    </a:lnTo>
                    <a:lnTo>
                      <a:pt x="414" y="360"/>
                    </a:lnTo>
                    <a:lnTo>
                      <a:pt x="414" y="354"/>
                    </a:lnTo>
                    <a:lnTo>
                      <a:pt x="414" y="348"/>
                    </a:lnTo>
                    <a:lnTo>
                      <a:pt x="420" y="342"/>
                    </a:lnTo>
                    <a:lnTo>
                      <a:pt x="420" y="336"/>
                    </a:lnTo>
                    <a:lnTo>
                      <a:pt x="426" y="336"/>
                    </a:lnTo>
                    <a:lnTo>
                      <a:pt x="426" y="330"/>
                    </a:lnTo>
                    <a:lnTo>
                      <a:pt x="432" y="324"/>
                    </a:lnTo>
                    <a:lnTo>
                      <a:pt x="432" y="318"/>
                    </a:lnTo>
                    <a:lnTo>
                      <a:pt x="432" y="312"/>
                    </a:lnTo>
                    <a:lnTo>
                      <a:pt x="438" y="306"/>
                    </a:lnTo>
                    <a:lnTo>
                      <a:pt x="438" y="300"/>
                    </a:lnTo>
                    <a:lnTo>
                      <a:pt x="444" y="294"/>
                    </a:lnTo>
                    <a:lnTo>
                      <a:pt x="444" y="288"/>
                    </a:lnTo>
                    <a:lnTo>
                      <a:pt x="450" y="282"/>
                    </a:lnTo>
                    <a:lnTo>
                      <a:pt x="450" y="276"/>
                    </a:lnTo>
                    <a:lnTo>
                      <a:pt x="456" y="270"/>
                    </a:lnTo>
                    <a:lnTo>
                      <a:pt x="456" y="264"/>
                    </a:lnTo>
                    <a:lnTo>
                      <a:pt x="456" y="258"/>
                    </a:lnTo>
                    <a:lnTo>
                      <a:pt x="462" y="258"/>
                    </a:lnTo>
                    <a:lnTo>
                      <a:pt x="462" y="252"/>
                    </a:lnTo>
                    <a:lnTo>
                      <a:pt x="468" y="246"/>
                    </a:lnTo>
                    <a:lnTo>
                      <a:pt x="468" y="240"/>
                    </a:lnTo>
                    <a:lnTo>
                      <a:pt x="474" y="234"/>
                    </a:lnTo>
                    <a:lnTo>
                      <a:pt x="474" y="228"/>
                    </a:lnTo>
                    <a:lnTo>
                      <a:pt x="480" y="222"/>
                    </a:lnTo>
                    <a:lnTo>
                      <a:pt x="480" y="216"/>
                    </a:lnTo>
                    <a:lnTo>
                      <a:pt x="486" y="210"/>
                    </a:lnTo>
                    <a:lnTo>
                      <a:pt x="486" y="204"/>
                    </a:lnTo>
                    <a:lnTo>
                      <a:pt x="492" y="198"/>
                    </a:lnTo>
                    <a:lnTo>
                      <a:pt x="492" y="192"/>
                    </a:lnTo>
                    <a:lnTo>
                      <a:pt x="498" y="186"/>
                    </a:lnTo>
                    <a:lnTo>
                      <a:pt x="498" y="180"/>
                    </a:lnTo>
                    <a:lnTo>
                      <a:pt x="504" y="174"/>
                    </a:lnTo>
                    <a:lnTo>
                      <a:pt x="504" y="168"/>
                    </a:lnTo>
                    <a:lnTo>
                      <a:pt x="510" y="162"/>
                    </a:lnTo>
                    <a:lnTo>
                      <a:pt x="516" y="156"/>
                    </a:lnTo>
                    <a:lnTo>
                      <a:pt x="516" y="150"/>
                    </a:lnTo>
                    <a:lnTo>
                      <a:pt x="516" y="144"/>
                    </a:lnTo>
                    <a:lnTo>
                      <a:pt x="522" y="144"/>
                    </a:lnTo>
                    <a:lnTo>
                      <a:pt x="522" y="138"/>
                    </a:lnTo>
                    <a:lnTo>
                      <a:pt x="528" y="132"/>
                    </a:lnTo>
                    <a:lnTo>
                      <a:pt x="528" y="126"/>
                    </a:lnTo>
                    <a:lnTo>
                      <a:pt x="534" y="120"/>
                    </a:lnTo>
                    <a:lnTo>
                      <a:pt x="540" y="114"/>
                    </a:lnTo>
                    <a:lnTo>
                      <a:pt x="540" y="108"/>
                    </a:lnTo>
                    <a:lnTo>
                      <a:pt x="546" y="102"/>
                    </a:lnTo>
                    <a:lnTo>
                      <a:pt x="546" y="96"/>
                    </a:lnTo>
                    <a:lnTo>
                      <a:pt x="552" y="96"/>
                    </a:lnTo>
                    <a:lnTo>
                      <a:pt x="552" y="90"/>
                    </a:lnTo>
                    <a:lnTo>
                      <a:pt x="558" y="90"/>
                    </a:lnTo>
                    <a:lnTo>
                      <a:pt x="558" y="84"/>
                    </a:lnTo>
                    <a:lnTo>
                      <a:pt x="564" y="78"/>
                    </a:lnTo>
                    <a:lnTo>
                      <a:pt x="564" y="72"/>
                    </a:lnTo>
                    <a:lnTo>
                      <a:pt x="570" y="72"/>
                    </a:lnTo>
                    <a:lnTo>
                      <a:pt x="570" y="66"/>
                    </a:lnTo>
                    <a:lnTo>
                      <a:pt x="576" y="60"/>
                    </a:lnTo>
                    <a:lnTo>
                      <a:pt x="582" y="54"/>
                    </a:lnTo>
                    <a:lnTo>
                      <a:pt x="582" y="48"/>
                    </a:lnTo>
                    <a:lnTo>
                      <a:pt x="588" y="48"/>
                    </a:lnTo>
                    <a:lnTo>
                      <a:pt x="594" y="42"/>
                    </a:lnTo>
                    <a:lnTo>
                      <a:pt x="594" y="36"/>
                    </a:lnTo>
                    <a:lnTo>
                      <a:pt x="600" y="36"/>
                    </a:lnTo>
                    <a:lnTo>
                      <a:pt x="600" y="30"/>
                    </a:lnTo>
                    <a:lnTo>
                      <a:pt x="606" y="30"/>
                    </a:lnTo>
                    <a:lnTo>
                      <a:pt x="612" y="24"/>
                    </a:lnTo>
                    <a:lnTo>
                      <a:pt x="618" y="18"/>
                    </a:lnTo>
                    <a:lnTo>
                      <a:pt x="624" y="18"/>
                    </a:lnTo>
                    <a:lnTo>
                      <a:pt x="624" y="12"/>
                    </a:lnTo>
                    <a:lnTo>
                      <a:pt x="630" y="12"/>
                    </a:lnTo>
                    <a:lnTo>
                      <a:pt x="636" y="12"/>
                    </a:lnTo>
                    <a:lnTo>
                      <a:pt x="636" y="6"/>
                    </a:lnTo>
                    <a:lnTo>
                      <a:pt x="642" y="6"/>
                    </a:lnTo>
                    <a:lnTo>
                      <a:pt x="648" y="6"/>
                    </a:lnTo>
                    <a:lnTo>
                      <a:pt x="648" y="0"/>
                    </a:lnTo>
                    <a:lnTo>
                      <a:pt x="654" y="0"/>
                    </a:lnTo>
                    <a:lnTo>
                      <a:pt x="660" y="0"/>
                    </a:lnTo>
                    <a:lnTo>
                      <a:pt x="666" y="0"/>
                    </a:lnTo>
                    <a:lnTo>
                      <a:pt x="672" y="0"/>
                    </a:lnTo>
                    <a:lnTo>
                      <a:pt x="678" y="0"/>
                    </a:lnTo>
                    <a:lnTo>
                      <a:pt x="684" y="0"/>
                    </a:lnTo>
                    <a:lnTo>
                      <a:pt x="690" y="0"/>
                    </a:lnTo>
                    <a:lnTo>
                      <a:pt x="696" y="0"/>
                    </a:lnTo>
                    <a:lnTo>
                      <a:pt x="702" y="0"/>
                    </a:lnTo>
                    <a:lnTo>
                      <a:pt x="708" y="6"/>
                    </a:lnTo>
                    <a:lnTo>
                      <a:pt x="714" y="6"/>
                    </a:lnTo>
                    <a:lnTo>
                      <a:pt x="720" y="6"/>
                    </a:lnTo>
                    <a:lnTo>
                      <a:pt x="720" y="12"/>
                    </a:lnTo>
                    <a:lnTo>
                      <a:pt x="726" y="12"/>
                    </a:lnTo>
                    <a:lnTo>
                      <a:pt x="732" y="18"/>
                    </a:lnTo>
                    <a:lnTo>
                      <a:pt x="738" y="18"/>
                    </a:lnTo>
                    <a:lnTo>
                      <a:pt x="738" y="24"/>
                    </a:lnTo>
                    <a:lnTo>
                      <a:pt x="744" y="24"/>
                    </a:lnTo>
                    <a:lnTo>
                      <a:pt x="744" y="30"/>
                    </a:lnTo>
                    <a:lnTo>
                      <a:pt x="750" y="30"/>
                    </a:lnTo>
                    <a:lnTo>
                      <a:pt x="750" y="36"/>
                    </a:lnTo>
                    <a:lnTo>
                      <a:pt x="756" y="36"/>
                    </a:lnTo>
                    <a:lnTo>
                      <a:pt x="756" y="42"/>
                    </a:lnTo>
                    <a:lnTo>
                      <a:pt x="762" y="42"/>
                    </a:lnTo>
                    <a:lnTo>
                      <a:pt x="762" y="48"/>
                    </a:lnTo>
                    <a:lnTo>
                      <a:pt x="768" y="48"/>
                    </a:lnTo>
                    <a:lnTo>
                      <a:pt x="768" y="54"/>
                    </a:lnTo>
                    <a:lnTo>
                      <a:pt x="774" y="54"/>
                    </a:lnTo>
                    <a:lnTo>
                      <a:pt x="774" y="60"/>
                    </a:lnTo>
                    <a:lnTo>
                      <a:pt x="780" y="60"/>
                    </a:lnTo>
                    <a:lnTo>
                      <a:pt x="780" y="66"/>
                    </a:lnTo>
                    <a:lnTo>
                      <a:pt x="786" y="72"/>
                    </a:lnTo>
                    <a:lnTo>
                      <a:pt x="792" y="78"/>
                    </a:lnTo>
                    <a:lnTo>
                      <a:pt x="792" y="84"/>
                    </a:lnTo>
                    <a:lnTo>
                      <a:pt x="798" y="84"/>
                    </a:lnTo>
                    <a:lnTo>
                      <a:pt x="798" y="90"/>
                    </a:lnTo>
                    <a:lnTo>
                      <a:pt x="804" y="96"/>
                    </a:lnTo>
                    <a:lnTo>
                      <a:pt x="804" y="102"/>
                    </a:lnTo>
                    <a:lnTo>
                      <a:pt x="810" y="108"/>
                    </a:lnTo>
                    <a:lnTo>
                      <a:pt x="816" y="114"/>
                    </a:lnTo>
                    <a:lnTo>
                      <a:pt x="816" y="120"/>
                    </a:lnTo>
                    <a:lnTo>
                      <a:pt x="822" y="126"/>
                    </a:lnTo>
                    <a:lnTo>
                      <a:pt x="828" y="132"/>
                    </a:lnTo>
                    <a:lnTo>
                      <a:pt x="828" y="138"/>
                    </a:lnTo>
                    <a:lnTo>
                      <a:pt x="834" y="144"/>
                    </a:lnTo>
                    <a:lnTo>
                      <a:pt x="834" y="150"/>
                    </a:lnTo>
                    <a:lnTo>
                      <a:pt x="840" y="156"/>
                    </a:lnTo>
                    <a:lnTo>
                      <a:pt x="846" y="162"/>
                    </a:lnTo>
                    <a:lnTo>
                      <a:pt x="846" y="168"/>
                    </a:lnTo>
                    <a:lnTo>
                      <a:pt x="846" y="174"/>
                    </a:lnTo>
                    <a:lnTo>
                      <a:pt x="852" y="174"/>
                    </a:lnTo>
                    <a:lnTo>
                      <a:pt x="852" y="180"/>
                    </a:lnTo>
                    <a:lnTo>
                      <a:pt x="858" y="186"/>
                    </a:lnTo>
                    <a:lnTo>
                      <a:pt x="858" y="192"/>
                    </a:lnTo>
                    <a:lnTo>
                      <a:pt x="864" y="198"/>
                    </a:lnTo>
                    <a:lnTo>
                      <a:pt x="864" y="204"/>
                    </a:lnTo>
                    <a:lnTo>
                      <a:pt x="870" y="210"/>
                    </a:lnTo>
                    <a:lnTo>
                      <a:pt x="870" y="216"/>
                    </a:lnTo>
                    <a:lnTo>
                      <a:pt x="876" y="216"/>
                    </a:lnTo>
                    <a:lnTo>
                      <a:pt x="876" y="222"/>
                    </a:lnTo>
                    <a:lnTo>
                      <a:pt x="876" y="228"/>
                    </a:lnTo>
                    <a:lnTo>
                      <a:pt x="882" y="234"/>
                    </a:lnTo>
                    <a:lnTo>
                      <a:pt x="882" y="240"/>
                    </a:lnTo>
                    <a:lnTo>
                      <a:pt x="888" y="246"/>
                    </a:lnTo>
                    <a:lnTo>
                      <a:pt x="888" y="252"/>
                    </a:lnTo>
                    <a:lnTo>
                      <a:pt x="894" y="258"/>
                    </a:lnTo>
                    <a:lnTo>
                      <a:pt x="894" y="264"/>
                    </a:lnTo>
                    <a:lnTo>
                      <a:pt x="900" y="270"/>
                    </a:lnTo>
                  </a:path>
                </a:pathLst>
              </a:custGeom>
              <a:noFill/>
              <a:ln w="47625"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611401" name="AutoShape 73"/>
            <p:cNvSpPr>
              <a:spLocks noChangeArrowheads="1"/>
            </p:cNvSpPr>
            <p:nvPr/>
          </p:nvSpPr>
          <p:spPr bwMode="auto">
            <a:xfrm>
              <a:off x="4416" y="912"/>
              <a:ext cx="322" cy="223"/>
            </a:xfrm>
            <a:prstGeom prst="rightArrow">
              <a:avLst>
                <a:gd name="adj1" fmla="val 50000"/>
                <a:gd name="adj2" fmla="val 36099"/>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611403" name="Text Box 75"/>
            <p:cNvSpPr txBox="1">
              <a:spLocks noChangeArrowheads="1"/>
            </p:cNvSpPr>
            <p:nvPr/>
          </p:nvSpPr>
          <p:spPr bwMode="auto">
            <a:xfrm>
              <a:off x="4704" y="880"/>
              <a:ext cx="816" cy="3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CORRIENTE DE VACÍO </a:t>
              </a:r>
              <a:r>
                <a:rPr lang="es-ES_tradnl" altLang="es-ES" sz="1800">
                  <a:effectLst>
                    <a:outerShdw blurRad="38100" dist="38100" dir="2700000" algn="tl">
                      <a:srgbClr val="000000"/>
                    </a:outerShdw>
                  </a:effectLst>
                </a:rPr>
                <a:t>i</a:t>
              </a:r>
              <a:r>
                <a:rPr lang="es-ES_tradnl" altLang="es-ES" sz="1800" baseline="-25000">
                  <a:effectLst>
                    <a:outerShdw blurRad="38100" dist="38100" dir="2700000" algn="tl">
                      <a:srgbClr val="000000"/>
                    </a:outerShdw>
                  </a:effectLst>
                </a:rPr>
                <a:t>0</a:t>
              </a:r>
              <a:endParaRPr lang="es-ES" altLang="es-ES" sz="1800">
                <a:effectLst>
                  <a:outerShdw blurRad="38100" dist="38100" dir="2700000" algn="tl">
                    <a:srgbClr val="000000"/>
                  </a:outerShdw>
                </a:effectLst>
              </a:endParaRPr>
            </a:p>
          </p:txBody>
        </p:sp>
      </p:grpSp>
      <p:grpSp>
        <p:nvGrpSpPr>
          <p:cNvPr id="611389" name="Group 61"/>
          <p:cNvGrpSpPr>
            <a:grpSpLocks/>
          </p:cNvGrpSpPr>
          <p:nvPr/>
        </p:nvGrpSpPr>
        <p:grpSpPr bwMode="auto">
          <a:xfrm>
            <a:off x="6494463" y="1054100"/>
            <a:ext cx="439737" cy="393700"/>
            <a:chOff x="4187" y="664"/>
            <a:chExt cx="277" cy="248"/>
          </a:xfrm>
        </p:grpSpPr>
        <p:sp>
          <p:nvSpPr>
            <p:cNvPr id="611361" name="Oval 33"/>
            <p:cNvSpPr>
              <a:spLocks noChangeArrowheads="1"/>
            </p:cNvSpPr>
            <p:nvPr/>
          </p:nvSpPr>
          <p:spPr bwMode="auto">
            <a:xfrm>
              <a:off x="4280" y="840"/>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1362" name="Text Box 34"/>
            <p:cNvSpPr txBox="1">
              <a:spLocks noChangeArrowheads="1"/>
            </p:cNvSpPr>
            <p:nvPr/>
          </p:nvSpPr>
          <p:spPr bwMode="auto">
            <a:xfrm>
              <a:off x="4187" y="664"/>
              <a:ext cx="277"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1’’</a:t>
              </a:r>
              <a:endParaRPr lang="es-ES" altLang="es-ES" sz="1700">
                <a:effectLst>
                  <a:outerShdw blurRad="38100" dist="38100" dir="2700000" algn="tl">
                    <a:srgbClr val="000000"/>
                  </a:outerShdw>
                </a:effectLst>
              </a:endParaRPr>
            </a:p>
          </p:txBody>
        </p:sp>
      </p:grpSp>
      <p:sp>
        <p:nvSpPr>
          <p:cNvPr id="611371" name="Line 43"/>
          <p:cNvSpPr>
            <a:spLocks noChangeShapeType="1"/>
          </p:cNvSpPr>
          <p:nvPr/>
        </p:nvSpPr>
        <p:spPr bwMode="auto">
          <a:xfrm flipH="1">
            <a:off x="1524000" y="3124200"/>
            <a:ext cx="58547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1372" name="Text Box 44"/>
          <p:cNvSpPr txBox="1">
            <a:spLocks noChangeArrowheads="1"/>
          </p:cNvSpPr>
          <p:nvPr/>
        </p:nvSpPr>
        <p:spPr bwMode="auto">
          <a:xfrm>
            <a:off x="1219200" y="2773363"/>
            <a:ext cx="754063"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2’=3’</a:t>
            </a:r>
            <a:endParaRPr lang="es-ES" altLang="es-ES" sz="1700">
              <a:effectLst>
                <a:outerShdw blurRad="38100" dist="38100" dir="2700000" algn="tl">
                  <a:srgbClr val="000000"/>
                </a:outerShdw>
              </a:effectLst>
            </a:endParaRPr>
          </a:p>
        </p:txBody>
      </p:sp>
      <p:sp>
        <p:nvSpPr>
          <p:cNvPr id="611373" name="Line 45"/>
          <p:cNvSpPr>
            <a:spLocks noChangeShapeType="1"/>
          </p:cNvSpPr>
          <p:nvPr/>
        </p:nvSpPr>
        <p:spPr bwMode="auto">
          <a:xfrm rot="16200000" flipH="1">
            <a:off x="520700" y="4127500"/>
            <a:ext cx="19558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1374" name="Arc 46"/>
          <p:cNvSpPr>
            <a:spLocks/>
          </p:cNvSpPr>
          <p:nvPr/>
        </p:nvSpPr>
        <p:spPr bwMode="auto">
          <a:xfrm rot="5400000" flipH="1">
            <a:off x="419100" y="4114800"/>
            <a:ext cx="1066800" cy="1066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Lst>
        </p:spPr>
        <p:txBody>
          <a:bodyPr anchor="ctr">
            <a:spAutoFit/>
          </a:bodyPr>
          <a:lstStyle/>
          <a:p>
            <a:endParaRPr lang="es-ES"/>
          </a:p>
        </p:txBody>
      </p:sp>
      <p:sp>
        <p:nvSpPr>
          <p:cNvPr id="611375" name="Line 47"/>
          <p:cNvSpPr>
            <a:spLocks noChangeShapeType="1"/>
          </p:cNvSpPr>
          <p:nvPr/>
        </p:nvSpPr>
        <p:spPr bwMode="auto">
          <a:xfrm rot="10800000" flipH="1">
            <a:off x="444500" y="4114800"/>
            <a:ext cx="55753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1388" name="Group 60"/>
          <p:cNvGrpSpPr>
            <a:grpSpLocks/>
          </p:cNvGrpSpPr>
          <p:nvPr/>
        </p:nvGrpSpPr>
        <p:grpSpPr bwMode="auto">
          <a:xfrm>
            <a:off x="5918200" y="2781300"/>
            <a:ext cx="1617663" cy="2425700"/>
            <a:chOff x="3824" y="1752"/>
            <a:chExt cx="1019" cy="1528"/>
          </a:xfrm>
        </p:grpSpPr>
        <p:grpSp>
          <p:nvGrpSpPr>
            <p:cNvPr id="611387" name="Group 59"/>
            <p:cNvGrpSpPr>
              <a:grpSpLocks/>
            </p:cNvGrpSpPr>
            <p:nvPr/>
          </p:nvGrpSpPr>
          <p:grpSpPr bwMode="auto">
            <a:xfrm>
              <a:off x="3824" y="1752"/>
              <a:ext cx="1019" cy="248"/>
              <a:chOff x="3824" y="1752"/>
              <a:chExt cx="1019" cy="248"/>
            </a:xfrm>
          </p:grpSpPr>
          <p:grpSp>
            <p:nvGrpSpPr>
              <p:cNvPr id="611365" name="Group 37"/>
              <p:cNvGrpSpPr>
                <a:grpSpLocks/>
              </p:cNvGrpSpPr>
              <p:nvPr/>
            </p:nvGrpSpPr>
            <p:grpSpPr bwMode="auto">
              <a:xfrm>
                <a:off x="3824" y="1752"/>
                <a:ext cx="203" cy="248"/>
                <a:chOff x="4240" y="976"/>
                <a:chExt cx="203" cy="248"/>
              </a:xfrm>
            </p:grpSpPr>
            <p:sp>
              <p:nvSpPr>
                <p:cNvPr id="611366" name="Oval 38"/>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1367" name="Text Box 39"/>
                <p:cNvSpPr txBox="1">
                  <a:spLocks noChangeArrowheads="1"/>
                </p:cNvSpPr>
                <p:nvPr/>
              </p:nvSpPr>
              <p:spPr bwMode="auto">
                <a:xfrm>
                  <a:off x="4240" y="976"/>
                  <a:ext cx="203"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2</a:t>
                  </a:r>
                  <a:endParaRPr lang="es-ES" altLang="es-ES" sz="1700">
                    <a:effectLst>
                      <a:outerShdw blurRad="38100" dist="38100" dir="2700000" algn="tl">
                        <a:srgbClr val="000000"/>
                      </a:outerShdw>
                    </a:effectLst>
                  </a:endParaRPr>
                </a:p>
              </p:txBody>
            </p:sp>
          </p:grpSp>
          <p:grpSp>
            <p:nvGrpSpPr>
              <p:cNvPr id="611368" name="Group 40"/>
              <p:cNvGrpSpPr>
                <a:grpSpLocks/>
              </p:cNvGrpSpPr>
              <p:nvPr/>
            </p:nvGrpSpPr>
            <p:grpSpPr bwMode="auto">
              <a:xfrm>
                <a:off x="4640" y="1752"/>
                <a:ext cx="203" cy="248"/>
                <a:chOff x="4240" y="976"/>
                <a:chExt cx="203" cy="248"/>
              </a:xfrm>
            </p:grpSpPr>
            <p:sp>
              <p:nvSpPr>
                <p:cNvPr id="611369" name="Oval 41"/>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1370" name="Text Box 42"/>
                <p:cNvSpPr txBox="1">
                  <a:spLocks noChangeArrowheads="1"/>
                </p:cNvSpPr>
                <p:nvPr/>
              </p:nvSpPr>
              <p:spPr bwMode="auto">
                <a:xfrm>
                  <a:off x="4240" y="976"/>
                  <a:ext cx="203"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3</a:t>
                  </a:r>
                  <a:endParaRPr lang="es-ES" altLang="es-ES" sz="1700">
                    <a:effectLst>
                      <a:outerShdw blurRad="38100" dist="38100" dir="2700000" algn="tl">
                        <a:srgbClr val="000000"/>
                      </a:outerShdw>
                    </a:effectLst>
                  </a:endParaRPr>
                </a:p>
              </p:txBody>
            </p:sp>
          </p:grpSp>
        </p:grpSp>
        <p:sp>
          <p:nvSpPr>
            <p:cNvPr id="611377" name="Line 49"/>
            <p:cNvSpPr>
              <a:spLocks noChangeShapeType="1"/>
            </p:cNvSpPr>
            <p:nvPr/>
          </p:nvSpPr>
          <p:spPr bwMode="auto">
            <a:xfrm rot="16200000" flipH="1">
              <a:off x="3276" y="2620"/>
              <a:ext cx="1288" cy="0"/>
            </a:xfrm>
            <a:prstGeom prst="line">
              <a:avLst/>
            </a:prstGeom>
            <a:noFill/>
            <a:ln w="19050">
              <a:solidFill>
                <a:schemeClr val="tx1"/>
              </a:solidFill>
              <a:prstDash val="dash"/>
              <a:round/>
              <a:headEnd/>
              <a:tailEnd type="none"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1378" name="Line 50"/>
            <p:cNvSpPr>
              <a:spLocks noChangeShapeType="1"/>
            </p:cNvSpPr>
            <p:nvPr/>
          </p:nvSpPr>
          <p:spPr bwMode="auto">
            <a:xfrm rot="16200000" flipH="1">
              <a:off x="4100" y="2636"/>
              <a:ext cx="1288" cy="0"/>
            </a:xfrm>
            <a:prstGeom prst="line">
              <a:avLst/>
            </a:prstGeom>
            <a:noFill/>
            <a:ln w="19050">
              <a:solidFill>
                <a:schemeClr val="tx1"/>
              </a:solidFill>
              <a:prstDash val="dash"/>
              <a:round/>
              <a:headEnd/>
              <a:tailEnd type="none"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nvGrpSpPr>
          <p:cNvPr id="611379" name="Group 51"/>
          <p:cNvGrpSpPr>
            <a:grpSpLocks/>
          </p:cNvGrpSpPr>
          <p:nvPr/>
        </p:nvGrpSpPr>
        <p:grpSpPr bwMode="auto">
          <a:xfrm>
            <a:off x="5800725" y="3771900"/>
            <a:ext cx="439738" cy="393700"/>
            <a:chOff x="4166" y="976"/>
            <a:chExt cx="277" cy="248"/>
          </a:xfrm>
        </p:grpSpPr>
        <p:sp>
          <p:nvSpPr>
            <p:cNvPr id="611380" name="Oval 52"/>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1381" name="Text Box 53"/>
            <p:cNvSpPr txBox="1">
              <a:spLocks noChangeArrowheads="1"/>
            </p:cNvSpPr>
            <p:nvPr/>
          </p:nvSpPr>
          <p:spPr bwMode="auto">
            <a:xfrm>
              <a:off x="4166" y="976"/>
              <a:ext cx="277"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2’’</a:t>
              </a:r>
              <a:endParaRPr lang="es-ES" altLang="es-ES" sz="1700">
                <a:effectLst>
                  <a:outerShdw blurRad="38100" dist="38100" dir="2700000" algn="tl">
                    <a:srgbClr val="000000"/>
                  </a:outerShdw>
                </a:effectLst>
              </a:endParaRPr>
            </a:p>
          </p:txBody>
        </p:sp>
      </p:grpSp>
      <p:grpSp>
        <p:nvGrpSpPr>
          <p:cNvPr id="611382" name="Group 54"/>
          <p:cNvGrpSpPr>
            <a:grpSpLocks/>
          </p:cNvGrpSpPr>
          <p:nvPr/>
        </p:nvGrpSpPr>
        <p:grpSpPr bwMode="auto">
          <a:xfrm>
            <a:off x="7096125" y="3771900"/>
            <a:ext cx="439738" cy="393700"/>
            <a:chOff x="4166" y="976"/>
            <a:chExt cx="277" cy="248"/>
          </a:xfrm>
        </p:grpSpPr>
        <p:sp>
          <p:nvSpPr>
            <p:cNvPr id="611383" name="Oval 55"/>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1384" name="Text Box 56"/>
            <p:cNvSpPr txBox="1">
              <a:spLocks noChangeArrowheads="1"/>
            </p:cNvSpPr>
            <p:nvPr/>
          </p:nvSpPr>
          <p:spPr bwMode="auto">
            <a:xfrm>
              <a:off x="4166" y="976"/>
              <a:ext cx="277"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3’’</a:t>
              </a:r>
              <a:endParaRPr lang="es-ES" altLang="es-ES" sz="1700">
                <a:effectLst>
                  <a:outerShdw blurRad="38100" dist="38100" dir="2700000" algn="tl">
                    <a:srgbClr val="000000"/>
                  </a:outerShdw>
                </a:effectLst>
              </a:endParaRPr>
            </a:p>
          </p:txBody>
        </p:sp>
      </p:grpSp>
      <p:sp>
        <p:nvSpPr>
          <p:cNvPr id="611386" name="Line 58"/>
          <p:cNvSpPr>
            <a:spLocks noChangeShapeType="1"/>
          </p:cNvSpPr>
          <p:nvPr/>
        </p:nvSpPr>
        <p:spPr bwMode="auto">
          <a:xfrm rot="10800000" flipH="1">
            <a:off x="6083300" y="4114800"/>
            <a:ext cx="12319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1406" name="Text Box 78"/>
          <p:cNvSpPr txBox="1">
            <a:spLocks noChangeArrowheads="1"/>
          </p:cNvSpPr>
          <p:nvPr/>
        </p:nvSpPr>
        <p:spPr bwMode="auto">
          <a:xfrm>
            <a:off x="381000" y="5343525"/>
            <a:ext cx="1978025" cy="549275"/>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u="sng">
                <a:effectLst>
                  <a:outerShdw blurRad="38100" dist="38100" dir="2700000" algn="tl">
                    <a:srgbClr val="000000"/>
                  </a:outerShdw>
                </a:effectLst>
              </a:rPr>
              <a:t>NO</a:t>
            </a:r>
            <a:r>
              <a:rPr lang="es-ES_tradnl" altLang="es-ES" sz="1500">
                <a:effectLst>
                  <a:outerShdw blurRad="38100" dist="38100" dir="2700000" algn="tl">
                    <a:srgbClr val="000000"/>
                  </a:outerShdw>
                </a:effectLst>
              </a:rPr>
              <a:t> se considera el ciclo de histéresis</a:t>
            </a:r>
            <a:endParaRPr lang="es-ES_tradnl" altLang="es-ES" sz="1500">
              <a:solidFill>
                <a:schemeClr val="accent2"/>
              </a:solidFill>
              <a:effectLst>
                <a:outerShdw blurRad="38100" dist="38100" dir="2700000" algn="tl">
                  <a:srgbClr val="000000"/>
                </a:outerShdw>
              </a:effectLst>
            </a:endParaRPr>
          </a:p>
        </p:txBody>
      </p:sp>
      <p:sp>
        <p:nvSpPr>
          <p:cNvPr id="611407" name="Text Box 79"/>
          <p:cNvSpPr txBox="1">
            <a:spLocks noChangeArrowheads="1"/>
          </p:cNvSpPr>
          <p:nvPr/>
        </p:nvSpPr>
        <p:spPr bwMode="auto">
          <a:xfrm>
            <a:off x="5791200" y="5597525"/>
            <a:ext cx="3048000" cy="974725"/>
          </a:xfrm>
          <a:prstGeom prst="rect">
            <a:avLst/>
          </a:prstGeom>
          <a:solidFill>
            <a:srgbClr val="C00000"/>
          </a:solidFill>
          <a:ln>
            <a:noFill/>
          </a:ln>
          <a:effectLst>
            <a:outerShdw dist="35921" dir="2700000" algn="ctr" rotWithShape="0">
              <a:schemeClr val="bg2"/>
            </a:outerShdw>
          </a:effectLst>
          <a:extLst/>
        </p:spPr>
        <p:txBody>
          <a:bodyPr anchor="ctr">
            <a:spAutoFit/>
          </a:bodyPr>
          <a:lstStyle/>
          <a:p>
            <a:pPr algn="ctr">
              <a:spcBef>
                <a:spcPct val="0"/>
              </a:spcBef>
            </a:pPr>
            <a:r>
              <a:rPr lang="es-ES_tradnl" altLang="es-ES">
                <a:effectLst>
                  <a:outerShdw blurRad="38100" dist="38100" dir="2700000" algn="tl">
                    <a:srgbClr val="000000"/>
                  </a:outerShdw>
                </a:effectLst>
              </a:rPr>
              <a:t>DEBIDO A LA SATURACIÓN DEL MATERIAL LA CORRIENTE QUE ABSORBE EL TRANSFORMADOR EN VACÍO </a:t>
            </a:r>
            <a:r>
              <a:rPr lang="es-ES_tradnl" altLang="es-ES" sz="1600" u="sng">
                <a:effectLst>
                  <a:outerShdw blurRad="38100" dist="38100" dir="2700000" algn="tl">
                    <a:srgbClr val="000000"/>
                  </a:outerShdw>
                </a:effectLst>
              </a:rPr>
              <a:t>NO ES SENOIDAL</a:t>
            </a:r>
            <a:endParaRPr lang="es-ES_tradnl" altLang="es-ES" sz="1600">
              <a:solidFill>
                <a:schemeClr val="accent2"/>
              </a:solidFill>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1338"/>
                                        </p:tgtEl>
                                        <p:attrNameLst>
                                          <p:attrName>style.visibility</p:attrName>
                                        </p:attrNameLst>
                                      </p:cBhvr>
                                      <p:to>
                                        <p:strVal val="visible"/>
                                      </p:to>
                                    </p:set>
                                    <p:animEffect transition="in" filter="dissolve">
                                      <p:cBhvr>
                                        <p:cTn id="7" dur="500"/>
                                        <p:tgtEl>
                                          <p:spTgt spid="611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1336"/>
                                        </p:tgtEl>
                                        <p:attrNameLst>
                                          <p:attrName>style.visibility</p:attrName>
                                        </p:attrNameLst>
                                      </p:cBhvr>
                                      <p:to>
                                        <p:strVal val="visible"/>
                                      </p:to>
                                    </p:set>
                                    <p:animEffect transition="in" filter="dissolve">
                                      <p:cBhvr>
                                        <p:cTn id="12" dur="500"/>
                                        <p:tgtEl>
                                          <p:spTgt spid="611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nodeType="clickEffect">
                                  <p:stCondLst>
                                    <p:cond delay="0"/>
                                  </p:stCondLst>
                                  <p:childTnLst>
                                    <p:set>
                                      <p:cBhvr>
                                        <p:cTn id="16" dur="1" fill="hold">
                                          <p:stCondLst>
                                            <p:cond delay="0"/>
                                          </p:stCondLst>
                                        </p:cTn>
                                        <p:tgtEl>
                                          <p:spTgt spid="611341"/>
                                        </p:tgtEl>
                                        <p:attrNameLst>
                                          <p:attrName>style.visibility</p:attrName>
                                        </p:attrNameLst>
                                      </p:cBhvr>
                                      <p:to>
                                        <p:strVal val="visible"/>
                                      </p:to>
                                    </p:set>
                                    <p:anim calcmode="lin" valueType="num">
                                      <p:cBhvr>
                                        <p:cTn id="17" dur="500" fill="hold"/>
                                        <p:tgtEl>
                                          <p:spTgt spid="611341"/>
                                        </p:tgtEl>
                                        <p:attrNameLst>
                                          <p:attrName>ppt_w</p:attrName>
                                        </p:attrNameLst>
                                      </p:cBhvr>
                                      <p:tavLst>
                                        <p:tav tm="0">
                                          <p:val>
                                            <p:fltVal val="0"/>
                                          </p:val>
                                        </p:tav>
                                        <p:tav tm="100000">
                                          <p:val>
                                            <p:strVal val="#ppt_w"/>
                                          </p:val>
                                        </p:tav>
                                      </p:tavLst>
                                    </p:anim>
                                    <p:anim calcmode="lin" valueType="num">
                                      <p:cBhvr>
                                        <p:cTn id="18" dur="500" fill="hold"/>
                                        <p:tgtEl>
                                          <p:spTgt spid="611341"/>
                                        </p:tgtEl>
                                        <p:attrNameLst>
                                          <p:attrName>ppt_h</p:attrName>
                                        </p:attrNameLst>
                                      </p:cBhvr>
                                      <p:tavLst>
                                        <p:tav tm="0">
                                          <p:val>
                                            <p:fltVal val="0"/>
                                          </p:val>
                                        </p:tav>
                                        <p:tav tm="100000">
                                          <p:val>
                                            <p:strVal val="#ppt_h"/>
                                          </p:val>
                                        </p:tav>
                                      </p:tavLst>
                                    </p:anim>
                                    <p:anim calcmode="lin" valueType="num">
                                      <p:cBhvr>
                                        <p:cTn id="19" dur="500" fill="hold"/>
                                        <p:tgtEl>
                                          <p:spTgt spid="611341"/>
                                        </p:tgtEl>
                                        <p:attrNameLst>
                                          <p:attrName>ppt_x</p:attrName>
                                        </p:attrNameLst>
                                      </p:cBhvr>
                                      <p:tavLst>
                                        <p:tav tm="0">
                                          <p:val>
                                            <p:fltVal val="0.5"/>
                                          </p:val>
                                        </p:tav>
                                        <p:tav tm="100000">
                                          <p:val>
                                            <p:strVal val="#ppt_x"/>
                                          </p:val>
                                        </p:tav>
                                      </p:tavLst>
                                    </p:anim>
                                    <p:anim calcmode="lin" valueType="num">
                                      <p:cBhvr>
                                        <p:cTn id="20" dur="500" fill="hold"/>
                                        <p:tgtEl>
                                          <p:spTgt spid="611341"/>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23" presetClass="entr" presetSubtype="528" fill="hold" nodeType="afterEffect">
                                  <p:stCondLst>
                                    <p:cond delay="0"/>
                                  </p:stCondLst>
                                  <p:childTnLst>
                                    <p:set>
                                      <p:cBhvr>
                                        <p:cTn id="23" dur="1" fill="hold">
                                          <p:stCondLst>
                                            <p:cond delay="0"/>
                                          </p:stCondLst>
                                        </p:cTn>
                                        <p:tgtEl>
                                          <p:spTgt spid="611344"/>
                                        </p:tgtEl>
                                        <p:attrNameLst>
                                          <p:attrName>style.visibility</p:attrName>
                                        </p:attrNameLst>
                                      </p:cBhvr>
                                      <p:to>
                                        <p:strVal val="visible"/>
                                      </p:to>
                                    </p:set>
                                    <p:anim calcmode="lin" valueType="num">
                                      <p:cBhvr>
                                        <p:cTn id="24" dur="500" fill="hold"/>
                                        <p:tgtEl>
                                          <p:spTgt spid="611344"/>
                                        </p:tgtEl>
                                        <p:attrNameLst>
                                          <p:attrName>ppt_w</p:attrName>
                                        </p:attrNameLst>
                                      </p:cBhvr>
                                      <p:tavLst>
                                        <p:tav tm="0">
                                          <p:val>
                                            <p:fltVal val="0"/>
                                          </p:val>
                                        </p:tav>
                                        <p:tav tm="100000">
                                          <p:val>
                                            <p:strVal val="#ppt_w"/>
                                          </p:val>
                                        </p:tav>
                                      </p:tavLst>
                                    </p:anim>
                                    <p:anim calcmode="lin" valueType="num">
                                      <p:cBhvr>
                                        <p:cTn id="25" dur="500" fill="hold"/>
                                        <p:tgtEl>
                                          <p:spTgt spid="611344"/>
                                        </p:tgtEl>
                                        <p:attrNameLst>
                                          <p:attrName>ppt_h</p:attrName>
                                        </p:attrNameLst>
                                      </p:cBhvr>
                                      <p:tavLst>
                                        <p:tav tm="0">
                                          <p:val>
                                            <p:fltVal val="0"/>
                                          </p:val>
                                        </p:tav>
                                        <p:tav tm="100000">
                                          <p:val>
                                            <p:strVal val="#ppt_h"/>
                                          </p:val>
                                        </p:tav>
                                      </p:tavLst>
                                    </p:anim>
                                    <p:anim calcmode="lin" valueType="num">
                                      <p:cBhvr>
                                        <p:cTn id="26" dur="500" fill="hold"/>
                                        <p:tgtEl>
                                          <p:spTgt spid="611344"/>
                                        </p:tgtEl>
                                        <p:attrNameLst>
                                          <p:attrName>ppt_x</p:attrName>
                                        </p:attrNameLst>
                                      </p:cBhvr>
                                      <p:tavLst>
                                        <p:tav tm="0">
                                          <p:val>
                                            <p:fltVal val="0.5"/>
                                          </p:val>
                                        </p:tav>
                                        <p:tav tm="100000">
                                          <p:val>
                                            <p:strVal val="#ppt_x"/>
                                          </p:val>
                                        </p:tav>
                                      </p:tavLst>
                                    </p:anim>
                                    <p:anim calcmode="lin" valueType="num">
                                      <p:cBhvr>
                                        <p:cTn id="27" dur="500" fill="hold"/>
                                        <p:tgtEl>
                                          <p:spTgt spid="611344"/>
                                        </p:tgtEl>
                                        <p:attrNameLst>
                                          <p:attrName>ppt_y</p:attrName>
                                        </p:attrNameLst>
                                      </p:cBhvr>
                                      <p:tavLst>
                                        <p:tav tm="0">
                                          <p:val>
                                            <p:fltVal val="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611347"/>
                                        </p:tgtEl>
                                        <p:attrNameLst>
                                          <p:attrName>style.visibility</p:attrName>
                                        </p:attrNameLst>
                                      </p:cBhvr>
                                      <p:to>
                                        <p:strVal val="visible"/>
                                      </p:to>
                                    </p:set>
                                    <p:anim calcmode="lin" valueType="num">
                                      <p:cBhvr>
                                        <p:cTn id="32" dur="500" fill="hold"/>
                                        <p:tgtEl>
                                          <p:spTgt spid="611347"/>
                                        </p:tgtEl>
                                        <p:attrNameLst>
                                          <p:attrName>ppt_w</p:attrName>
                                        </p:attrNameLst>
                                      </p:cBhvr>
                                      <p:tavLst>
                                        <p:tav tm="0">
                                          <p:val>
                                            <p:fltVal val="0"/>
                                          </p:val>
                                        </p:tav>
                                        <p:tav tm="100000">
                                          <p:val>
                                            <p:strVal val="#ppt_w"/>
                                          </p:val>
                                        </p:tav>
                                      </p:tavLst>
                                    </p:anim>
                                    <p:anim calcmode="lin" valueType="num">
                                      <p:cBhvr>
                                        <p:cTn id="33" dur="500" fill="hold"/>
                                        <p:tgtEl>
                                          <p:spTgt spid="611347"/>
                                        </p:tgtEl>
                                        <p:attrNameLst>
                                          <p:attrName>ppt_h</p:attrName>
                                        </p:attrNameLst>
                                      </p:cBhvr>
                                      <p:tavLst>
                                        <p:tav tm="0">
                                          <p:val>
                                            <p:fltVal val="0"/>
                                          </p:val>
                                        </p:tav>
                                        <p:tav tm="100000">
                                          <p:val>
                                            <p:strVal val="#ppt_h"/>
                                          </p:val>
                                        </p:tav>
                                      </p:tavLst>
                                    </p:anim>
                                    <p:anim calcmode="lin" valueType="num">
                                      <p:cBhvr>
                                        <p:cTn id="34" dur="500" fill="hold"/>
                                        <p:tgtEl>
                                          <p:spTgt spid="611347"/>
                                        </p:tgtEl>
                                        <p:attrNameLst>
                                          <p:attrName>ppt_x</p:attrName>
                                        </p:attrNameLst>
                                      </p:cBhvr>
                                      <p:tavLst>
                                        <p:tav tm="0">
                                          <p:val>
                                            <p:fltVal val="0.5"/>
                                          </p:val>
                                        </p:tav>
                                        <p:tav tm="100000">
                                          <p:val>
                                            <p:strVal val="#ppt_x"/>
                                          </p:val>
                                        </p:tav>
                                      </p:tavLst>
                                    </p:anim>
                                    <p:anim calcmode="lin" valueType="num">
                                      <p:cBhvr>
                                        <p:cTn id="35" dur="500" fill="hold"/>
                                        <p:tgtEl>
                                          <p:spTgt spid="611347"/>
                                        </p:tgtEl>
                                        <p:attrNameLst>
                                          <p:attrName>ppt_y</p:attrName>
                                        </p:attrNameLst>
                                      </p:cBhvr>
                                      <p:tavLst>
                                        <p:tav tm="0">
                                          <p:val>
                                            <p:fltVal val="0.5"/>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611351"/>
                                        </p:tgtEl>
                                        <p:attrNameLst>
                                          <p:attrName>style.visibility</p:attrName>
                                        </p:attrNameLst>
                                      </p:cBhvr>
                                      <p:to>
                                        <p:strVal val="visible"/>
                                      </p:to>
                                    </p:set>
                                    <p:animEffect transition="in" filter="dissolve">
                                      <p:cBhvr>
                                        <p:cTn id="40" dur="500"/>
                                        <p:tgtEl>
                                          <p:spTgt spid="6113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611352"/>
                                        </p:tgtEl>
                                        <p:attrNameLst>
                                          <p:attrName>style.visibility</p:attrName>
                                        </p:attrNameLst>
                                      </p:cBhvr>
                                      <p:to>
                                        <p:strVal val="visible"/>
                                      </p:to>
                                    </p:set>
                                    <p:animEffect transition="in" filter="dissolve">
                                      <p:cBhvr>
                                        <p:cTn id="45" dur="500"/>
                                        <p:tgtEl>
                                          <p:spTgt spid="611352"/>
                                        </p:tgtEl>
                                      </p:cBhvr>
                                    </p:animEffect>
                                  </p:childTnLst>
                                </p:cTn>
                              </p:par>
                            </p:childTnLst>
                          </p:cTn>
                        </p:par>
                        <p:par>
                          <p:cTn id="46" fill="hold" nodeType="afterGroup">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611357"/>
                                        </p:tgtEl>
                                        <p:attrNameLst>
                                          <p:attrName>style.visibility</p:attrName>
                                        </p:attrNameLst>
                                      </p:cBhvr>
                                      <p:to>
                                        <p:strVal val="visible"/>
                                      </p:to>
                                    </p:set>
                                    <p:animEffect transition="in" filter="dissolve">
                                      <p:cBhvr>
                                        <p:cTn id="49" dur="500"/>
                                        <p:tgtEl>
                                          <p:spTgt spid="61135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611354"/>
                                        </p:tgtEl>
                                        <p:attrNameLst>
                                          <p:attrName>style.visibility</p:attrName>
                                        </p:attrNameLst>
                                      </p:cBhvr>
                                      <p:to>
                                        <p:strVal val="visible"/>
                                      </p:to>
                                    </p:set>
                                    <p:animEffect transition="in" filter="dissolve">
                                      <p:cBhvr>
                                        <p:cTn id="54" dur="500"/>
                                        <p:tgtEl>
                                          <p:spTgt spid="61135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611358"/>
                                        </p:tgtEl>
                                        <p:attrNameLst>
                                          <p:attrName>style.visibility</p:attrName>
                                        </p:attrNameLst>
                                      </p:cBhvr>
                                      <p:to>
                                        <p:strVal val="visible"/>
                                      </p:to>
                                    </p:set>
                                    <p:animEffect transition="in" filter="dissolve">
                                      <p:cBhvr>
                                        <p:cTn id="59" dur="500"/>
                                        <p:tgtEl>
                                          <p:spTgt spid="611358"/>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611359"/>
                                        </p:tgtEl>
                                        <p:attrNameLst>
                                          <p:attrName>style.visibility</p:attrName>
                                        </p:attrNameLst>
                                      </p:cBhvr>
                                      <p:to>
                                        <p:strVal val="visible"/>
                                      </p:to>
                                    </p:set>
                                    <p:animEffect transition="in" filter="dissolve">
                                      <p:cBhvr>
                                        <p:cTn id="63" dur="500"/>
                                        <p:tgtEl>
                                          <p:spTgt spid="611359"/>
                                        </p:tgtEl>
                                      </p:cBhvr>
                                    </p:animEffect>
                                  </p:childTnLst>
                                </p:cTn>
                              </p:par>
                            </p:childTnLst>
                          </p:cTn>
                        </p:par>
                        <p:par>
                          <p:cTn id="64" fill="hold" nodeType="afterGroup">
                            <p:stCondLst>
                              <p:cond delay="1000"/>
                            </p:stCondLst>
                            <p:childTnLst>
                              <p:par>
                                <p:cTn id="65" presetID="9" presetClass="entr" presetSubtype="0" fill="hold" nodeType="afterEffect">
                                  <p:stCondLst>
                                    <p:cond delay="0"/>
                                  </p:stCondLst>
                                  <p:childTnLst>
                                    <p:set>
                                      <p:cBhvr>
                                        <p:cTn id="66" dur="1" fill="hold">
                                          <p:stCondLst>
                                            <p:cond delay="0"/>
                                          </p:stCondLst>
                                        </p:cTn>
                                        <p:tgtEl>
                                          <p:spTgt spid="611389"/>
                                        </p:tgtEl>
                                        <p:attrNameLst>
                                          <p:attrName>style.visibility</p:attrName>
                                        </p:attrNameLst>
                                      </p:cBhvr>
                                      <p:to>
                                        <p:strVal val="visible"/>
                                      </p:to>
                                    </p:set>
                                    <p:animEffect transition="in" filter="dissolve">
                                      <p:cBhvr>
                                        <p:cTn id="67" dur="500"/>
                                        <p:tgtEl>
                                          <p:spTgt spid="6113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611388"/>
                                        </p:tgtEl>
                                        <p:attrNameLst>
                                          <p:attrName>style.visibility</p:attrName>
                                        </p:attrNameLst>
                                      </p:cBhvr>
                                      <p:to>
                                        <p:strVal val="visible"/>
                                      </p:to>
                                    </p:set>
                                    <p:animEffect transition="in" filter="dissolve">
                                      <p:cBhvr>
                                        <p:cTn id="72" dur="500"/>
                                        <p:tgtEl>
                                          <p:spTgt spid="61138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11371"/>
                                        </p:tgtEl>
                                        <p:attrNameLst>
                                          <p:attrName>style.visibility</p:attrName>
                                        </p:attrNameLst>
                                      </p:cBhvr>
                                      <p:to>
                                        <p:strVal val="visible"/>
                                      </p:to>
                                    </p:set>
                                    <p:animEffect transition="in" filter="dissolve">
                                      <p:cBhvr>
                                        <p:cTn id="77" dur="500"/>
                                        <p:tgtEl>
                                          <p:spTgt spid="611371"/>
                                        </p:tgtEl>
                                      </p:cBhvr>
                                    </p:animEffect>
                                  </p:childTnLst>
                                </p:cTn>
                              </p:par>
                            </p:childTnLst>
                          </p:cTn>
                        </p:par>
                        <p:par>
                          <p:cTn id="78" fill="hold" nodeType="afterGroup">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611372"/>
                                        </p:tgtEl>
                                        <p:attrNameLst>
                                          <p:attrName>style.visibility</p:attrName>
                                        </p:attrNameLst>
                                      </p:cBhvr>
                                      <p:to>
                                        <p:strVal val="visible"/>
                                      </p:to>
                                    </p:set>
                                    <p:animEffect transition="in" filter="dissolve">
                                      <p:cBhvr>
                                        <p:cTn id="81" dur="500"/>
                                        <p:tgtEl>
                                          <p:spTgt spid="61137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611373"/>
                                        </p:tgtEl>
                                        <p:attrNameLst>
                                          <p:attrName>style.visibility</p:attrName>
                                        </p:attrNameLst>
                                      </p:cBhvr>
                                      <p:to>
                                        <p:strVal val="visible"/>
                                      </p:to>
                                    </p:set>
                                    <p:animEffect transition="in" filter="dissolve">
                                      <p:cBhvr>
                                        <p:cTn id="86" dur="500"/>
                                        <p:tgtEl>
                                          <p:spTgt spid="611373"/>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611374"/>
                                        </p:tgtEl>
                                        <p:attrNameLst>
                                          <p:attrName>style.visibility</p:attrName>
                                        </p:attrNameLst>
                                      </p:cBhvr>
                                      <p:to>
                                        <p:strVal val="visible"/>
                                      </p:to>
                                    </p:set>
                                    <p:animEffect transition="in" filter="dissolve">
                                      <p:cBhvr>
                                        <p:cTn id="91" dur="500"/>
                                        <p:tgtEl>
                                          <p:spTgt spid="611374"/>
                                        </p:tgtEl>
                                      </p:cBhvr>
                                    </p:animEffect>
                                  </p:childTnLst>
                                </p:cTn>
                              </p:par>
                            </p:childTnLst>
                          </p:cTn>
                        </p:par>
                        <p:par>
                          <p:cTn id="92" fill="hold" nodeType="afterGroup">
                            <p:stCondLst>
                              <p:cond delay="500"/>
                            </p:stCondLst>
                            <p:childTnLst>
                              <p:par>
                                <p:cTn id="93" presetID="9" presetClass="entr" presetSubtype="0" fill="hold" grpId="0" nodeType="afterEffect">
                                  <p:stCondLst>
                                    <p:cond delay="0"/>
                                  </p:stCondLst>
                                  <p:childTnLst>
                                    <p:set>
                                      <p:cBhvr>
                                        <p:cTn id="94" dur="1" fill="hold">
                                          <p:stCondLst>
                                            <p:cond delay="0"/>
                                          </p:stCondLst>
                                        </p:cTn>
                                        <p:tgtEl>
                                          <p:spTgt spid="611375"/>
                                        </p:tgtEl>
                                        <p:attrNameLst>
                                          <p:attrName>style.visibility</p:attrName>
                                        </p:attrNameLst>
                                      </p:cBhvr>
                                      <p:to>
                                        <p:strVal val="visible"/>
                                      </p:to>
                                    </p:set>
                                    <p:animEffect transition="in" filter="dissolve">
                                      <p:cBhvr>
                                        <p:cTn id="95" dur="500"/>
                                        <p:tgtEl>
                                          <p:spTgt spid="611375"/>
                                        </p:tgtEl>
                                      </p:cBhvr>
                                    </p:animEffect>
                                  </p:childTnLst>
                                </p:cTn>
                              </p:par>
                            </p:childTnLst>
                          </p:cTn>
                        </p:par>
                        <p:par>
                          <p:cTn id="96" fill="hold" nodeType="afterGroup">
                            <p:stCondLst>
                              <p:cond delay="1000"/>
                            </p:stCondLst>
                            <p:childTnLst>
                              <p:par>
                                <p:cTn id="97" presetID="9" presetClass="entr" presetSubtype="0" fill="hold" nodeType="afterEffect">
                                  <p:stCondLst>
                                    <p:cond delay="0"/>
                                  </p:stCondLst>
                                  <p:childTnLst>
                                    <p:set>
                                      <p:cBhvr>
                                        <p:cTn id="98" dur="1" fill="hold">
                                          <p:stCondLst>
                                            <p:cond delay="0"/>
                                          </p:stCondLst>
                                        </p:cTn>
                                        <p:tgtEl>
                                          <p:spTgt spid="611379"/>
                                        </p:tgtEl>
                                        <p:attrNameLst>
                                          <p:attrName>style.visibility</p:attrName>
                                        </p:attrNameLst>
                                      </p:cBhvr>
                                      <p:to>
                                        <p:strVal val="visible"/>
                                      </p:to>
                                    </p:set>
                                    <p:animEffect transition="in" filter="dissolve">
                                      <p:cBhvr>
                                        <p:cTn id="99" dur="500"/>
                                        <p:tgtEl>
                                          <p:spTgt spid="61137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611386"/>
                                        </p:tgtEl>
                                        <p:attrNameLst>
                                          <p:attrName>style.visibility</p:attrName>
                                        </p:attrNameLst>
                                      </p:cBhvr>
                                      <p:to>
                                        <p:strVal val="visible"/>
                                      </p:to>
                                    </p:set>
                                    <p:animEffect transition="in" filter="dissolve">
                                      <p:cBhvr>
                                        <p:cTn id="104" dur="500"/>
                                        <p:tgtEl>
                                          <p:spTgt spid="611386"/>
                                        </p:tgtEl>
                                      </p:cBhvr>
                                    </p:animEffect>
                                  </p:childTnLst>
                                </p:cTn>
                              </p:par>
                            </p:childTnLst>
                          </p:cTn>
                        </p:par>
                        <p:par>
                          <p:cTn id="105" fill="hold" nodeType="afterGroup">
                            <p:stCondLst>
                              <p:cond delay="500"/>
                            </p:stCondLst>
                            <p:childTnLst>
                              <p:par>
                                <p:cTn id="106" presetID="9" presetClass="entr" presetSubtype="0" fill="hold" nodeType="afterEffect">
                                  <p:stCondLst>
                                    <p:cond delay="0"/>
                                  </p:stCondLst>
                                  <p:childTnLst>
                                    <p:set>
                                      <p:cBhvr>
                                        <p:cTn id="107" dur="1" fill="hold">
                                          <p:stCondLst>
                                            <p:cond delay="0"/>
                                          </p:stCondLst>
                                        </p:cTn>
                                        <p:tgtEl>
                                          <p:spTgt spid="611382"/>
                                        </p:tgtEl>
                                        <p:attrNameLst>
                                          <p:attrName>style.visibility</p:attrName>
                                        </p:attrNameLst>
                                      </p:cBhvr>
                                      <p:to>
                                        <p:strVal val="visible"/>
                                      </p:to>
                                    </p:set>
                                    <p:animEffect transition="in" filter="dissolve">
                                      <p:cBhvr>
                                        <p:cTn id="108" dur="500"/>
                                        <p:tgtEl>
                                          <p:spTgt spid="611382"/>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3" presetClass="entr" presetSubtype="528" fill="hold" nodeType="clickEffect">
                                  <p:stCondLst>
                                    <p:cond delay="0"/>
                                  </p:stCondLst>
                                  <p:childTnLst>
                                    <p:set>
                                      <p:cBhvr>
                                        <p:cTn id="112" dur="1" fill="hold">
                                          <p:stCondLst>
                                            <p:cond delay="0"/>
                                          </p:stCondLst>
                                        </p:cTn>
                                        <p:tgtEl>
                                          <p:spTgt spid="611405"/>
                                        </p:tgtEl>
                                        <p:attrNameLst>
                                          <p:attrName>style.visibility</p:attrName>
                                        </p:attrNameLst>
                                      </p:cBhvr>
                                      <p:to>
                                        <p:strVal val="visible"/>
                                      </p:to>
                                    </p:set>
                                    <p:anim calcmode="lin" valueType="num">
                                      <p:cBhvr>
                                        <p:cTn id="113" dur="500" fill="hold"/>
                                        <p:tgtEl>
                                          <p:spTgt spid="611405"/>
                                        </p:tgtEl>
                                        <p:attrNameLst>
                                          <p:attrName>ppt_w</p:attrName>
                                        </p:attrNameLst>
                                      </p:cBhvr>
                                      <p:tavLst>
                                        <p:tav tm="0">
                                          <p:val>
                                            <p:fltVal val="0"/>
                                          </p:val>
                                        </p:tav>
                                        <p:tav tm="100000">
                                          <p:val>
                                            <p:strVal val="#ppt_w"/>
                                          </p:val>
                                        </p:tav>
                                      </p:tavLst>
                                    </p:anim>
                                    <p:anim calcmode="lin" valueType="num">
                                      <p:cBhvr>
                                        <p:cTn id="114" dur="500" fill="hold"/>
                                        <p:tgtEl>
                                          <p:spTgt spid="611405"/>
                                        </p:tgtEl>
                                        <p:attrNameLst>
                                          <p:attrName>ppt_h</p:attrName>
                                        </p:attrNameLst>
                                      </p:cBhvr>
                                      <p:tavLst>
                                        <p:tav tm="0">
                                          <p:val>
                                            <p:fltVal val="0"/>
                                          </p:val>
                                        </p:tav>
                                        <p:tav tm="100000">
                                          <p:val>
                                            <p:strVal val="#ppt_h"/>
                                          </p:val>
                                        </p:tav>
                                      </p:tavLst>
                                    </p:anim>
                                    <p:anim calcmode="lin" valueType="num">
                                      <p:cBhvr>
                                        <p:cTn id="115" dur="500" fill="hold"/>
                                        <p:tgtEl>
                                          <p:spTgt spid="611405"/>
                                        </p:tgtEl>
                                        <p:attrNameLst>
                                          <p:attrName>ppt_x</p:attrName>
                                        </p:attrNameLst>
                                      </p:cBhvr>
                                      <p:tavLst>
                                        <p:tav tm="0">
                                          <p:val>
                                            <p:fltVal val="0.5"/>
                                          </p:val>
                                        </p:tav>
                                        <p:tav tm="100000">
                                          <p:val>
                                            <p:strVal val="#ppt_x"/>
                                          </p:val>
                                        </p:tav>
                                      </p:tavLst>
                                    </p:anim>
                                    <p:anim calcmode="lin" valueType="num">
                                      <p:cBhvr>
                                        <p:cTn id="116" dur="500" fill="hold"/>
                                        <p:tgtEl>
                                          <p:spTgt spid="611405"/>
                                        </p:tgtEl>
                                        <p:attrNameLst>
                                          <p:attrName>ppt_y</p:attrName>
                                        </p:attrNameLst>
                                      </p:cBhvr>
                                      <p:tavLst>
                                        <p:tav tm="0">
                                          <p:val>
                                            <p:fltVal val="0.5"/>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528" fill="hold" grpId="0" nodeType="clickEffect">
                                  <p:stCondLst>
                                    <p:cond delay="0"/>
                                  </p:stCondLst>
                                  <p:childTnLst>
                                    <p:set>
                                      <p:cBhvr>
                                        <p:cTn id="120" dur="1" fill="hold">
                                          <p:stCondLst>
                                            <p:cond delay="0"/>
                                          </p:stCondLst>
                                        </p:cTn>
                                        <p:tgtEl>
                                          <p:spTgt spid="611407"/>
                                        </p:tgtEl>
                                        <p:attrNameLst>
                                          <p:attrName>style.visibility</p:attrName>
                                        </p:attrNameLst>
                                      </p:cBhvr>
                                      <p:to>
                                        <p:strVal val="visible"/>
                                      </p:to>
                                    </p:set>
                                    <p:anim calcmode="lin" valueType="num">
                                      <p:cBhvr>
                                        <p:cTn id="121" dur="500" fill="hold"/>
                                        <p:tgtEl>
                                          <p:spTgt spid="611407"/>
                                        </p:tgtEl>
                                        <p:attrNameLst>
                                          <p:attrName>ppt_w</p:attrName>
                                        </p:attrNameLst>
                                      </p:cBhvr>
                                      <p:tavLst>
                                        <p:tav tm="0">
                                          <p:val>
                                            <p:fltVal val="0"/>
                                          </p:val>
                                        </p:tav>
                                        <p:tav tm="100000">
                                          <p:val>
                                            <p:strVal val="#ppt_w"/>
                                          </p:val>
                                        </p:tav>
                                      </p:tavLst>
                                    </p:anim>
                                    <p:anim calcmode="lin" valueType="num">
                                      <p:cBhvr>
                                        <p:cTn id="122" dur="500" fill="hold"/>
                                        <p:tgtEl>
                                          <p:spTgt spid="611407"/>
                                        </p:tgtEl>
                                        <p:attrNameLst>
                                          <p:attrName>ppt_h</p:attrName>
                                        </p:attrNameLst>
                                      </p:cBhvr>
                                      <p:tavLst>
                                        <p:tav tm="0">
                                          <p:val>
                                            <p:fltVal val="0"/>
                                          </p:val>
                                        </p:tav>
                                        <p:tav tm="100000">
                                          <p:val>
                                            <p:strVal val="#ppt_h"/>
                                          </p:val>
                                        </p:tav>
                                      </p:tavLst>
                                    </p:anim>
                                    <p:anim calcmode="lin" valueType="num">
                                      <p:cBhvr>
                                        <p:cTn id="123" dur="500" fill="hold"/>
                                        <p:tgtEl>
                                          <p:spTgt spid="611407"/>
                                        </p:tgtEl>
                                        <p:attrNameLst>
                                          <p:attrName>ppt_x</p:attrName>
                                        </p:attrNameLst>
                                      </p:cBhvr>
                                      <p:tavLst>
                                        <p:tav tm="0">
                                          <p:val>
                                            <p:fltVal val="0.5"/>
                                          </p:val>
                                        </p:tav>
                                        <p:tav tm="100000">
                                          <p:val>
                                            <p:strVal val="#ppt_x"/>
                                          </p:val>
                                        </p:tav>
                                      </p:tavLst>
                                    </p:anim>
                                    <p:anim calcmode="lin" valueType="num">
                                      <p:cBhvr>
                                        <p:cTn id="124" dur="500" fill="hold"/>
                                        <p:tgtEl>
                                          <p:spTgt spid="6114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47" grpId="0" animBg="1" autoUpdateAnimBg="0"/>
      <p:bldP spid="611352" grpId="0" animBg="1"/>
      <p:bldP spid="611354" grpId="0" animBg="1"/>
      <p:bldP spid="611357" grpId="0" autoUpdateAnimBg="0"/>
      <p:bldP spid="611358" grpId="0" animBg="1"/>
      <p:bldP spid="611359" grpId="0" animBg="1"/>
      <p:bldP spid="611371" grpId="0" animBg="1"/>
      <p:bldP spid="611372" grpId="0" autoUpdateAnimBg="0"/>
      <p:bldP spid="611373" grpId="0" animBg="1"/>
      <p:bldP spid="611374" grpId="0" animBg="1"/>
      <p:bldP spid="611375" grpId="0" animBg="1"/>
      <p:bldP spid="611386" grpId="0" animBg="1"/>
      <p:bldP spid="61140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872" name="Picture 5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458200" cy="43148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
        <p:nvSpPr>
          <p:cNvPr id="612881" name="Arc 529"/>
          <p:cNvSpPr>
            <a:spLocks/>
          </p:cNvSpPr>
          <p:nvPr/>
        </p:nvSpPr>
        <p:spPr bwMode="auto">
          <a:xfrm rot="5400000" flipH="1">
            <a:off x="533400" y="1295400"/>
            <a:ext cx="3733800" cy="3733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Lst>
        </p:spPr>
        <p:txBody>
          <a:bodyPr anchor="ctr">
            <a:spAutoFit/>
          </a:bodyPr>
          <a:lstStyle/>
          <a:p>
            <a:endParaRPr lang="es-ES"/>
          </a:p>
        </p:txBody>
      </p:sp>
      <p:sp>
        <p:nvSpPr>
          <p:cNvPr id="612879" name="Line 527"/>
          <p:cNvSpPr>
            <a:spLocks noChangeShapeType="1"/>
          </p:cNvSpPr>
          <p:nvPr/>
        </p:nvSpPr>
        <p:spPr bwMode="auto">
          <a:xfrm rot="16200000" flipH="1">
            <a:off x="2705100" y="3390900"/>
            <a:ext cx="31242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2873" name="Rectangle 521"/>
          <p:cNvSpPr>
            <a:spLocks noChangeArrowheads="1"/>
          </p:cNvSpPr>
          <p:nvPr/>
        </p:nvSpPr>
        <p:spPr bwMode="auto">
          <a:xfrm>
            <a:off x="228600" y="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4.5 Corriente de vacío II</a:t>
            </a:r>
            <a:endParaRPr lang="es-ES_tradnl" altLang="es-ES" sz="4400" b="0">
              <a:solidFill>
                <a:schemeClr val="tx2"/>
              </a:solidFill>
              <a:effectLst>
                <a:outerShdw blurRad="38100" dist="38100" dir="2700000" algn="tl">
                  <a:srgbClr val="000000"/>
                </a:outerShdw>
              </a:effectLst>
              <a:latin typeface="Arial" charset="0"/>
            </a:endParaRPr>
          </a:p>
        </p:txBody>
      </p:sp>
      <p:sp>
        <p:nvSpPr>
          <p:cNvPr id="612874" name="Text Box 522"/>
          <p:cNvSpPr txBox="1">
            <a:spLocks noChangeArrowheads="1"/>
          </p:cNvSpPr>
          <p:nvPr/>
        </p:nvSpPr>
        <p:spPr bwMode="auto">
          <a:xfrm>
            <a:off x="546100" y="5165725"/>
            <a:ext cx="1978025" cy="549275"/>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u="sng">
                <a:effectLst>
                  <a:outerShdw blurRad="38100" dist="38100" dir="2700000" algn="tl">
                    <a:srgbClr val="000000"/>
                  </a:outerShdw>
                </a:effectLst>
              </a:rPr>
              <a:t>SÍ</a:t>
            </a:r>
            <a:r>
              <a:rPr lang="es-ES_tradnl" altLang="es-ES" sz="1500">
                <a:effectLst>
                  <a:outerShdw blurRad="38100" dist="38100" dir="2700000" algn="tl">
                    <a:srgbClr val="000000"/>
                  </a:outerShdw>
                </a:effectLst>
              </a:rPr>
              <a:t> se considera el ciclo de histéresis</a:t>
            </a:r>
            <a:endParaRPr lang="es-ES_tradnl" altLang="es-ES" sz="1500">
              <a:solidFill>
                <a:schemeClr val="accent2"/>
              </a:solidFill>
              <a:effectLst>
                <a:outerShdw blurRad="38100" dist="38100" dir="2700000" algn="tl">
                  <a:srgbClr val="000000"/>
                </a:outerShdw>
              </a:effectLst>
            </a:endParaRPr>
          </a:p>
        </p:txBody>
      </p:sp>
      <p:sp>
        <p:nvSpPr>
          <p:cNvPr id="612876" name="Oval 524"/>
          <p:cNvSpPr>
            <a:spLocks noChangeArrowheads="1"/>
          </p:cNvSpPr>
          <p:nvPr/>
        </p:nvSpPr>
        <p:spPr bwMode="auto">
          <a:xfrm>
            <a:off x="6827838" y="1752600"/>
            <a:ext cx="127000" cy="114300"/>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877" name="Text Box 525"/>
          <p:cNvSpPr txBox="1">
            <a:spLocks noChangeArrowheads="1"/>
          </p:cNvSpPr>
          <p:nvPr/>
        </p:nvSpPr>
        <p:spPr bwMode="auto">
          <a:xfrm>
            <a:off x="6738938" y="1473200"/>
            <a:ext cx="322262" cy="3508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1</a:t>
            </a:r>
            <a:endParaRPr lang="es-ES" altLang="es-ES" sz="1700">
              <a:effectLst>
                <a:outerShdw blurRad="38100" dist="38100" dir="2700000" algn="tl">
                  <a:srgbClr val="000000"/>
                </a:outerShdw>
              </a:effectLst>
            </a:endParaRPr>
          </a:p>
        </p:txBody>
      </p:sp>
      <p:sp>
        <p:nvSpPr>
          <p:cNvPr id="612878" name="Line 526"/>
          <p:cNvSpPr>
            <a:spLocks noChangeShapeType="1"/>
          </p:cNvSpPr>
          <p:nvPr/>
        </p:nvSpPr>
        <p:spPr bwMode="auto">
          <a:xfrm flipH="1">
            <a:off x="4279900" y="1803400"/>
            <a:ext cx="25146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2880" name="Text Box 528"/>
          <p:cNvSpPr txBox="1">
            <a:spLocks noChangeArrowheads="1"/>
          </p:cNvSpPr>
          <p:nvPr/>
        </p:nvSpPr>
        <p:spPr bwMode="auto">
          <a:xfrm>
            <a:off x="4114800" y="1447800"/>
            <a:ext cx="381000" cy="3508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1’</a:t>
            </a:r>
            <a:endParaRPr lang="es-ES" altLang="es-ES" sz="1700">
              <a:effectLst>
                <a:outerShdw blurRad="38100" dist="38100" dir="2700000" algn="tl">
                  <a:srgbClr val="000000"/>
                </a:outerShdw>
              </a:effectLst>
            </a:endParaRPr>
          </a:p>
        </p:txBody>
      </p:sp>
      <p:sp>
        <p:nvSpPr>
          <p:cNvPr id="612882" name="Line 530"/>
          <p:cNvSpPr>
            <a:spLocks noChangeShapeType="1"/>
          </p:cNvSpPr>
          <p:nvPr/>
        </p:nvSpPr>
        <p:spPr bwMode="auto">
          <a:xfrm rot="10800000" flipH="1">
            <a:off x="533400" y="1295400"/>
            <a:ext cx="62484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2926" name="Group 574"/>
          <p:cNvGrpSpPr>
            <a:grpSpLocks/>
          </p:cNvGrpSpPr>
          <p:nvPr/>
        </p:nvGrpSpPr>
        <p:grpSpPr bwMode="auto">
          <a:xfrm>
            <a:off x="5321300" y="1257300"/>
            <a:ext cx="3556000" cy="3848100"/>
            <a:chOff x="3352" y="840"/>
            <a:chExt cx="2240" cy="2424"/>
          </a:xfrm>
        </p:grpSpPr>
        <p:pic>
          <p:nvPicPr>
            <p:cNvPr id="612923" name="Picture 5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 y="864"/>
              <a:ext cx="1640" cy="2400"/>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2924" name="AutoShape 572"/>
            <p:cNvSpPr>
              <a:spLocks noChangeArrowheads="1"/>
            </p:cNvSpPr>
            <p:nvPr/>
          </p:nvSpPr>
          <p:spPr bwMode="auto">
            <a:xfrm>
              <a:off x="4488" y="888"/>
              <a:ext cx="336" cy="192"/>
            </a:xfrm>
            <a:prstGeom prst="rightArrow">
              <a:avLst>
                <a:gd name="adj1" fmla="val 50000"/>
                <a:gd name="adj2" fmla="val 43750"/>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612925" name="Text Box 573"/>
            <p:cNvSpPr txBox="1">
              <a:spLocks noChangeArrowheads="1"/>
            </p:cNvSpPr>
            <p:nvPr/>
          </p:nvSpPr>
          <p:spPr bwMode="auto">
            <a:xfrm>
              <a:off x="4728" y="840"/>
              <a:ext cx="864" cy="3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r>
                <a:rPr lang="es-ES_tradnl" altLang="es-ES">
                  <a:effectLst>
                    <a:outerShdw blurRad="38100" dist="38100" dir="2700000" algn="tl">
                      <a:srgbClr val="000000"/>
                    </a:outerShdw>
                  </a:effectLst>
                </a:rPr>
                <a:t>CORRIENTE DE VACÍO </a:t>
              </a:r>
              <a:r>
                <a:rPr lang="es-ES_tradnl" altLang="es-ES" sz="1800">
                  <a:effectLst>
                    <a:outerShdw blurRad="38100" dist="38100" dir="2700000" algn="tl">
                      <a:srgbClr val="000000"/>
                    </a:outerShdw>
                  </a:effectLst>
                </a:rPr>
                <a:t>I</a:t>
              </a:r>
              <a:r>
                <a:rPr lang="es-ES_tradnl" altLang="es-ES" sz="1800" baseline="-25000">
                  <a:effectLst>
                    <a:outerShdw blurRad="38100" dist="38100" dir="2700000" algn="tl">
                      <a:srgbClr val="000000"/>
                    </a:outerShdw>
                  </a:effectLst>
                </a:rPr>
                <a:t>0</a:t>
              </a:r>
              <a:endParaRPr lang="es-ES" altLang="es-ES" sz="1800" baseline="-25000">
                <a:effectLst>
                  <a:outerShdw blurRad="38100" dist="38100" dir="2700000" algn="tl">
                    <a:srgbClr val="000000"/>
                  </a:outerShdw>
                </a:effectLst>
              </a:endParaRPr>
            </a:p>
          </p:txBody>
        </p:sp>
      </p:grpSp>
      <p:grpSp>
        <p:nvGrpSpPr>
          <p:cNvPr id="612883" name="Group 531"/>
          <p:cNvGrpSpPr>
            <a:grpSpLocks/>
          </p:cNvGrpSpPr>
          <p:nvPr/>
        </p:nvGrpSpPr>
        <p:grpSpPr bwMode="auto">
          <a:xfrm>
            <a:off x="6659563" y="977900"/>
            <a:ext cx="439737" cy="393700"/>
            <a:chOff x="4187" y="664"/>
            <a:chExt cx="277" cy="248"/>
          </a:xfrm>
        </p:grpSpPr>
        <p:sp>
          <p:nvSpPr>
            <p:cNvPr id="612884" name="Oval 532"/>
            <p:cNvSpPr>
              <a:spLocks noChangeArrowheads="1"/>
            </p:cNvSpPr>
            <p:nvPr/>
          </p:nvSpPr>
          <p:spPr bwMode="auto">
            <a:xfrm>
              <a:off x="4280" y="840"/>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885" name="Text Box 533"/>
            <p:cNvSpPr txBox="1">
              <a:spLocks noChangeArrowheads="1"/>
            </p:cNvSpPr>
            <p:nvPr/>
          </p:nvSpPr>
          <p:spPr bwMode="auto">
            <a:xfrm>
              <a:off x="4187" y="664"/>
              <a:ext cx="277"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1’’</a:t>
              </a:r>
              <a:endParaRPr lang="es-ES" altLang="es-ES" sz="1700">
                <a:effectLst>
                  <a:outerShdw blurRad="38100" dist="38100" dir="2700000" algn="tl">
                    <a:srgbClr val="000000"/>
                  </a:outerShdw>
                </a:effectLst>
              </a:endParaRPr>
            </a:p>
          </p:txBody>
        </p:sp>
      </p:grpSp>
      <p:sp>
        <p:nvSpPr>
          <p:cNvPr id="612902" name="Arc 550"/>
          <p:cNvSpPr>
            <a:spLocks/>
          </p:cNvSpPr>
          <p:nvPr/>
        </p:nvSpPr>
        <p:spPr bwMode="auto">
          <a:xfrm rot="5400000" flipH="1">
            <a:off x="419100" y="3632200"/>
            <a:ext cx="1511300" cy="12827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Lst>
        </p:spPr>
        <p:txBody>
          <a:bodyPr anchor="ctr">
            <a:spAutoFit/>
          </a:bodyPr>
          <a:lstStyle/>
          <a:p>
            <a:endParaRPr lang="es-ES"/>
          </a:p>
        </p:txBody>
      </p:sp>
      <p:sp>
        <p:nvSpPr>
          <p:cNvPr id="612901" name="Line 549"/>
          <p:cNvSpPr>
            <a:spLocks noChangeShapeType="1"/>
          </p:cNvSpPr>
          <p:nvPr/>
        </p:nvSpPr>
        <p:spPr bwMode="auto">
          <a:xfrm rot="16200000" flipH="1">
            <a:off x="1314450" y="4514850"/>
            <a:ext cx="9525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2906" name="Group 554"/>
          <p:cNvGrpSpPr>
            <a:grpSpLocks/>
          </p:cNvGrpSpPr>
          <p:nvPr/>
        </p:nvGrpSpPr>
        <p:grpSpPr bwMode="auto">
          <a:xfrm>
            <a:off x="1638300" y="3700463"/>
            <a:ext cx="381000" cy="439737"/>
            <a:chOff x="2256" y="3475"/>
            <a:chExt cx="240" cy="277"/>
          </a:xfrm>
        </p:grpSpPr>
        <p:sp>
          <p:nvSpPr>
            <p:cNvPr id="612904" name="Oval 552"/>
            <p:cNvSpPr>
              <a:spLocks noChangeArrowheads="1"/>
            </p:cNvSpPr>
            <p:nvPr/>
          </p:nvSpPr>
          <p:spPr bwMode="auto">
            <a:xfrm>
              <a:off x="2312" y="3680"/>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905" name="Text Box 553"/>
            <p:cNvSpPr txBox="1">
              <a:spLocks noChangeArrowheads="1"/>
            </p:cNvSpPr>
            <p:nvPr/>
          </p:nvSpPr>
          <p:spPr bwMode="auto">
            <a:xfrm>
              <a:off x="2256" y="3475"/>
              <a:ext cx="240"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2’</a:t>
              </a:r>
              <a:endParaRPr lang="es-ES" altLang="es-ES" sz="1700">
                <a:effectLst>
                  <a:outerShdw blurRad="38100" dist="38100" dir="2700000" algn="tl">
                    <a:srgbClr val="000000"/>
                  </a:outerShdw>
                </a:effectLst>
              </a:endParaRPr>
            </a:p>
          </p:txBody>
        </p:sp>
      </p:grpSp>
      <p:sp>
        <p:nvSpPr>
          <p:cNvPr id="612899" name="Line 547"/>
          <p:cNvSpPr>
            <a:spLocks noChangeShapeType="1"/>
          </p:cNvSpPr>
          <p:nvPr/>
        </p:nvSpPr>
        <p:spPr bwMode="auto">
          <a:xfrm flipH="1">
            <a:off x="1790700" y="4076700"/>
            <a:ext cx="41910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2907" name="Line 555"/>
          <p:cNvSpPr>
            <a:spLocks noChangeShapeType="1"/>
          </p:cNvSpPr>
          <p:nvPr/>
        </p:nvSpPr>
        <p:spPr bwMode="auto">
          <a:xfrm rot="10800000" flipH="1">
            <a:off x="533400" y="3505200"/>
            <a:ext cx="54102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2922" name="Group 570"/>
          <p:cNvGrpSpPr>
            <a:grpSpLocks/>
          </p:cNvGrpSpPr>
          <p:nvPr/>
        </p:nvGrpSpPr>
        <p:grpSpPr bwMode="auto">
          <a:xfrm>
            <a:off x="5849938" y="2730500"/>
            <a:ext cx="1939925" cy="2286000"/>
            <a:chOff x="3685" y="1768"/>
            <a:chExt cx="1222" cy="1440"/>
          </a:xfrm>
        </p:grpSpPr>
        <p:sp>
          <p:nvSpPr>
            <p:cNvPr id="612895" name="Line 543"/>
            <p:cNvSpPr>
              <a:spLocks noChangeShapeType="1"/>
            </p:cNvSpPr>
            <p:nvPr/>
          </p:nvSpPr>
          <p:spPr bwMode="auto">
            <a:xfrm rot="16200000" flipH="1">
              <a:off x="3140" y="2564"/>
              <a:ext cx="1288" cy="0"/>
            </a:xfrm>
            <a:prstGeom prst="line">
              <a:avLst/>
            </a:prstGeom>
            <a:noFill/>
            <a:ln w="19050">
              <a:solidFill>
                <a:schemeClr val="tx1"/>
              </a:solidFill>
              <a:prstDash val="dash"/>
              <a:round/>
              <a:headEnd/>
              <a:tailEnd type="none"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2894" name="Line 542"/>
            <p:cNvSpPr>
              <a:spLocks noChangeShapeType="1"/>
            </p:cNvSpPr>
            <p:nvPr/>
          </p:nvSpPr>
          <p:spPr bwMode="auto">
            <a:xfrm rot="16200000" flipH="1">
              <a:off x="4080" y="2488"/>
              <a:ext cx="1440" cy="0"/>
            </a:xfrm>
            <a:prstGeom prst="line">
              <a:avLst/>
            </a:prstGeom>
            <a:noFill/>
            <a:ln w="19050">
              <a:solidFill>
                <a:schemeClr val="tx1"/>
              </a:solidFill>
              <a:prstDash val="dash"/>
              <a:round/>
              <a:headEnd/>
              <a:tailEnd type="none"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2898" name="Group 546"/>
            <p:cNvGrpSpPr>
              <a:grpSpLocks/>
            </p:cNvGrpSpPr>
            <p:nvPr/>
          </p:nvGrpSpPr>
          <p:grpSpPr bwMode="auto">
            <a:xfrm>
              <a:off x="3685" y="1800"/>
              <a:ext cx="1222" cy="848"/>
              <a:chOff x="3685" y="1800"/>
              <a:chExt cx="1222" cy="848"/>
            </a:xfrm>
          </p:grpSpPr>
          <p:grpSp>
            <p:nvGrpSpPr>
              <p:cNvPr id="612888" name="Group 536"/>
              <p:cNvGrpSpPr>
                <a:grpSpLocks/>
              </p:cNvGrpSpPr>
              <p:nvPr/>
            </p:nvGrpSpPr>
            <p:grpSpPr bwMode="auto">
              <a:xfrm>
                <a:off x="3685" y="2400"/>
                <a:ext cx="203" cy="248"/>
                <a:chOff x="4240" y="976"/>
                <a:chExt cx="203" cy="248"/>
              </a:xfrm>
            </p:grpSpPr>
            <p:sp>
              <p:nvSpPr>
                <p:cNvPr id="612889" name="Oval 537"/>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890" name="Text Box 538"/>
                <p:cNvSpPr txBox="1">
                  <a:spLocks noChangeArrowheads="1"/>
                </p:cNvSpPr>
                <p:nvPr/>
              </p:nvSpPr>
              <p:spPr bwMode="auto">
                <a:xfrm>
                  <a:off x="4240" y="976"/>
                  <a:ext cx="203"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2</a:t>
                  </a:r>
                  <a:endParaRPr lang="es-ES" altLang="es-ES" sz="1700">
                    <a:effectLst>
                      <a:outerShdw blurRad="38100" dist="38100" dir="2700000" algn="tl">
                        <a:srgbClr val="000000"/>
                      </a:outerShdw>
                    </a:effectLst>
                  </a:endParaRPr>
                </a:p>
              </p:txBody>
            </p:sp>
          </p:grpSp>
          <p:grpSp>
            <p:nvGrpSpPr>
              <p:cNvPr id="612891" name="Group 539"/>
              <p:cNvGrpSpPr>
                <a:grpSpLocks/>
              </p:cNvGrpSpPr>
              <p:nvPr/>
            </p:nvGrpSpPr>
            <p:grpSpPr bwMode="auto">
              <a:xfrm>
                <a:off x="4704" y="1800"/>
                <a:ext cx="203" cy="248"/>
                <a:chOff x="4240" y="976"/>
                <a:chExt cx="203" cy="248"/>
              </a:xfrm>
            </p:grpSpPr>
            <p:sp>
              <p:nvSpPr>
                <p:cNvPr id="612892" name="Oval 540"/>
                <p:cNvSpPr>
                  <a:spLocks noChangeArrowheads="1"/>
                </p:cNvSpPr>
                <p:nvPr/>
              </p:nvSpPr>
              <p:spPr bwMode="auto">
                <a:xfrm>
                  <a:off x="4296" y="1152"/>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893" name="Text Box 541"/>
                <p:cNvSpPr txBox="1">
                  <a:spLocks noChangeArrowheads="1"/>
                </p:cNvSpPr>
                <p:nvPr/>
              </p:nvSpPr>
              <p:spPr bwMode="auto">
                <a:xfrm>
                  <a:off x="4240" y="976"/>
                  <a:ext cx="203"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3</a:t>
                  </a:r>
                  <a:endParaRPr lang="es-ES" altLang="es-ES" sz="1700">
                    <a:effectLst>
                      <a:outerShdw blurRad="38100" dist="38100" dir="2700000" algn="tl">
                        <a:srgbClr val="000000"/>
                      </a:outerShdw>
                    </a:effectLst>
                  </a:endParaRPr>
                </a:p>
              </p:txBody>
            </p:sp>
          </p:grpSp>
        </p:grpSp>
      </p:grpSp>
      <p:grpSp>
        <p:nvGrpSpPr>
          <p:cNvPr id="612908" name="Group 556"/>
          <p:cNvGrpSpPr>
            <a:grpSpLocks/>
          </p:cNvGrpSpPr>
          <p:nvPr/>
        </p:nvGrpSpPr>
        <p:grpSpPr bwMode="auto">
          <a:xfrm>
            <a:off x="5765800" y="3116263"/>
            <a:ext cx="439738" cy="439737"/>
            <a:chOff x="2219" y="3475"/>
            <a:chExt cx="277" cy="277"/>
          </a:xfrm>
        </p:grpSpPr>
        <p:sp>
          <p:nvSpPr>
            <p:cNvPr id="612909" name="Oval 557"/>
            <p:cNvSpPr>
              <a:spLocks noChangeArrowheads="1"/>
            </p:cNvSpPr>
            <p:nvPr/>
          </p:nvSpPr>
          <p:spPr bwMode="auto">
            <a:xfrm>
              <a:off x="2312" y="3680"/>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910" name="Text Box 558"/>
            <p:cNvSpPr txBox="1">
              <a:spLocks noChangeArrowheads="1"/>
            </p:cNvSpPr>
            <p:nvPr/>
          </p:nvSpPr>
          <p:spPr bwMode="auto">
            <a:xfrm>
              <a:off x="2219" y="3475"/>
              <a:ext cx="277"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2’’</a:t>
              </a:r>
              <a:endParaRPr lang="es-ES" altLang="es-ES" sz="1700">
                <a:effectLst>
                  <a:outerShdw blurRad="38100" dist="38100" dir="2700000" algn="tl">
                    <a:srgbClr val="000000"/>
                  </a:outerShdw>
                </a:effectLst>
              </a:endParaRPr>
            </a:p>
          </p:txBody>
        </p:sp>
      </p:grpSp>
      <p:sp>
        <p:nvSpPr>
          <p:cNvPr id="612913" name="Arc 561"/>
          <p:cNvSpPr>
            <a:spLocks/>
          </p:cNvSpPr>
          <p:nvPr/>
        </p:nvSpPr>
        <p:spPr bwMode="auto">
          <a:xfrm rot="5400000" flipH="1">
            <a:off x="571500" y="4724400"/>
            <a:ext cx="304800" cy="304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Lst>
        </p:spPr>
        <p:txBody>
          <a:bodyPr anchor="ctr">
            <a:spAutoFit/>
          </a:bodyPr>
          <a:lstStyle/>
          <a:p>
            <a:endParaRPr lang="es-ES"/>
          </a:p>
        </p:txBody>
      </p:sp>
      <p:sp>
        <p:nvSpPr>
          <p:cNvPr id="612912" name="Line 560"/>
          <p:cNvSpPr>
            <a:spLocks noChangeShapeType="1"/>
          </p:cNvSpPr>
          <p:nvPr/>
        </p:nvSpPr>
        <p:spPr bwMode="auto">
          <a:xfrm rot="16200000" flipH="1">
            <a:off x="-38100" y="4076700"/>
            <a:ext cx="18288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2914" name="Group 562"/>
          <p:cNvGrpSpPr>
            <a:grpSpLocks/>
          </p:cNvGrpSpPr>
          <p:nvPr/>
        </p:nvGrpSpPr>
        <p:grpSpPr bwMode="auto">
          <a:xfrm>
            <a:off x="723900" y="2747963"/>
            <a:ext cx="381000" cy="439737"/>
            <a:chOff x="2256" y="3475"/>
            <a:chExt cx="240" cy="277"/>
          </a:xfrm>
        </p:grpSpPr>
        <p:sp>
          <p:nvSpPr>
            <p:cNvPr id="612915" name="Oval 563"/>
            <p:cNvSpPr>
              <a:spLocks noChangeArrowheads="1"/>
            </p:cNvSpPr>
            <p:nvPr/>
          </p:nvSpPr>
          <p:spPr bwMode="auto">
            <a:xfrm>
              <a:off x="2312" y="3680"/>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916" name="Text Box 564"/>
            <p:cNvSpPr txBox="1">
              <a:spLocks noChangeArrowheads="1"/>
            </p:cNvSpPr>
            <p:nvPr/>
          </p:nvSpPr>
          <p:spPr bwMode="auto">
            <a:xfrm>
              <a:off x="2256" y="3475"/>
              <a:ext cx="240"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3’</a:t>
              </a:r>
              <a:endParaRPr lang="es-ES" altLang="es-ES" sz="1700">
                <a:effectLst>
                  <a:outerShdw blurRad="38100" dist="38100" dir="2700000" algn="tl">
                    <a:srgbClr val="000000"/>
                  </a:outerShdw>
                </a:effectLst>
              </a:endParaRPr>
            </a:p>
          </p:txBody>
        </p:sp>
      </p:grpSp>
      <p:sp>
        <p:nvSpPr>
          <p:cNvPr id="612911" name="Line 559"/>
          <p:cNvSpPr>
            <a:spLocks noChangeShapeType="1"/>
          </p:cNvSpPr>
          <p:nvPr/>
        </p:nvSpPr>
        <p:spPr bwMode="auto">
          <a:xfrm flipH="1">
            <a:off x="914400" y="3124200"/>
            <a:ext cx="66548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612917" name="Line 565"/>
          <p:cNvSpPr>
            <a:spLocks noChangeShapeType="1"/>
          </p:cNvSpPr>
          <p:nvPr/>
        </p:nvSpPr>
        <p:spPr bwMode="auto">
          <a:xfrm rot="10800000" flipH="1">
            <a:off x="609600" y="4724400"/>
            <a:ext cx="6934200" cy="0"/>
          </a:xfrm>
          <a:prstGeom prst="line">
            <a:avLst/>
          </a:prstGeom>
          <a:noFill/>
          <a:ln w="19050">
            <a:solidFill>
              <a:schemeClr val="tx1"/>
            </a:solidFill>
            <a:prstDash val="dash"/>
            <a:round/>
            <a:headEnd/>
            <a:tailEnd type="stealth" w="lg" len="lg"/>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612918" name="Group 566"/>
          <p:cNvGrpSpPr>
            <a:grpSpLocks/>
          </p:cNvGrpSpPr>
          <p:nvPr/>
        </p:nvGrpSpPr>
        <p:grpSpPr bwMode="auto">
          <a:xfrm>
            <a:off x="7404100" y="4343400"/>
            <a:ext cx="439738" cy="439738"/>
            <a:chOff x="2219" y="3475"/>
            <a:chExt cx="277" cy="277"/>
          </a:xfrm>
        </p:grpSpPr>
        <p:sp>
          <p:nvSpPr>
            <p:cNvPr id="612919" name="Oval 567"/>
            <p:cNvSpPr>
              <a:spLocks noChangeArrowheads="1"/>
            </p:cNvSpPr>
            <p:nvPr/>
          </p:nvSpPr>
          <p:spPr bwMode="auto">
            <a:xfrm>
              <a:off x="2312" y="3680"/>
              <a:ext cx="80" cy="72"/>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612920" name="Text Box 568"/>
            <p:cNvSpPr txBox="1">
              <a:spLocks noChangeArrowheads="1"/>
            </p:cNvSpPr>
            <p:nvPr/>
          </p:nvSpPr>
          <p:spPr bwMode="auto">
            <a:xfrm>
              <a:off x="2219" y="3475"/>
              <a:ext cx="277"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700">
                  <a:effectLst>
                    <a:outerShdw blurRad="38100" dist="38100" dir="2700000" algn="tl">
                      <a:srgbClr val="000000"/>
                    </a:outerShdw>
                  </a:effectLst>
                </a:rPr>
                <a:t>3’’</a:t>
              </a:r>
              <a:endParaRPr lang="es-ES" altLang="es-ES" sz="1700">
                <a:effectLst>
                  <a:outerShdw blurRad="38100" dist="38100" dir="2700000" algn="tl">
                    <a:srgbClr val="000000"/>
                  </a:outerShdw>
                </a:effectLst>
              </a:endParaRPr>
            </a:p>
          </p:txBody>
        </p:sp>
      </p:grpSp>
      <p:sp>
        <p:nvSpPr>
          <p:cNvPr id="612927" name="Text Box 575"/>
          <p:cNvSpPr txBox="1">
            <a:spLocks noChangeArrowheads="1"/>
          </p:cNvSpPr>
          <p:nvPr/>
        </p:nvSpPr>
        <p:spPr bwMode="auto">
          <a:xfrm>
            <a:off x="1828800" y="5826125"/>
            <a:ext cx="2971800" cy="777875"/>
          </a:xfrm>
          <a:prstGeom prst="rect">
            <a:avLst/>
          </a:prstGeom>
          <a:gradFill rotWithShape="0">
            <a:gsLst>
              <a:gs pos="0">
                <a:srgbClr val="D60093">
                  <a:gamma/>
                  <a:shade val="0"/>
                  <a:invGamma/>
                </a:srgbClr>
              </a:gs>
              <a:gs pos="100000">
                <a:srgbClr val="D60093"/>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effectLst>
                  <a:outerShdw blurRad="38100" dist="38100" dir="2700000" algn="tl">
                    <a:srgbClr val="000000"/>
                  </a:outerShdw>
                </a:effectLst>
              </a:rPr>
              <a:t>El valor máximo se mantiene pero la corriente se desplaza hacia el origen.</a:t>
            </a:r>
            <a:endParaRPr lang="es-ES_tradnl" altLang="es-ES" sz="1500">
              <a:solidFill>
                <a:schemeClr val="accent2"/>
              </a:solidFill>
              <a:effectLst>
                <a:outerShdw blurRad="38100" dist="38100" dir="2700000" algn="tl">
                  <a:srgbClr val="000000"/>
                </a:outerShdw>
              </a:effectLst>
            </a:endParaRPr>
          </a:p>
        </p:txBody>
      </p:sp>
      <p:sp>
        <p:nvSpPr>
          <p:cNvPr id="612928" name="Text Box 576"/>
          <p:cNvSpPr txBox="1">
            <a:spLocks noChangeArrowheads="1"/>
          </p:cNvSpPr>
          <p:nvPr/>
        </p:nvSpPr>
        <p:spPr bwMode="auto">
          <a:xfrm>
            <a:off x="5638800" y="5583238"/>
            <a:ext cx="2933700" cy="1069975"/>
          </a:xfrm>
          <a:prstGeom prst="rect">
            <a:avLst/>
          </a:prstGeom>
          <a:solidFill>
            <a:srgbClr val="CC3300"/>
          </a:solidFill>
          <a:ln>
            <a:noFill/>
          </a:ln>
          <a:effectLst>
            <a:outerShdw dist="35921" dir="2700000" algn="ctr" rotWithShape="0">
              <a:schemeClr val="bg2"/>
            </a:outerShdw>
          </a:effectLst>
          <a:extLst/>
        </p:spPr>
        <p:txBody>
          <a:bodyPr anchor="ctr">
            <a:spAutoFit/>
          </a:bodyPr>
          <a:lstStyle/>
          <a:p>
            <a:pPr algn="l">
              <a:spcBef>
                <a:spcPct val="0"/>
              </a:spcBef>
            </a:pPr>
            <a:r>
              <a:rPr lang="es-ES_tradnl" altLang="es-ES" sz="1600">
                <a:effectLst>
                  <a:outerShdw blurRad="38100" dist="38100" dir="2700000" algn="tl">
                    <a:srgbClr val="000000"/>
                  </a:outerShdw>
                </a:effectLst>
              </a:rPr>
              <a:t>DEBIDO AL CICLO DE HIS-TÉRESIS LA CORRIENTE ADELANTA LIGERAMENTE AL FLUJO</a:t>
            </a:r>
            <a:endParaRPr lang="es-ES_tradnl" altLang="es-ES" sz="1600">
              <a:solidFill>
                <a:schemeClr val="accent2"/>
              </a:solidFill>
              <a:effectLst>
                <a:outerShdw blurRad="38100" dist="38100" dir="2700000" algn="tl">
                  <a:srgbClr val="000000"/>
                </a:outerShdw>
              </a:effectLst>
            </a:endParaRPr>
          </a:p>
        </p:txBody>
      </p:sp>
      <p:sp>
        <p:nvSpPr>
          <p:cNvPr id="612929" name="AutoShape 577"/>
          <p:cNvSpPr>
            <a:spLocks noChangeArrowheads="1"/>
          </p:cNvSpPr>
          <p:nvPr/>
        </p:nvSpPr>
        <p:spPr bwMode="auto">
          <a:xfrm rot="5400000">
            <a:off x="1143000" y="5765800"/>
            <a:ext cx="5334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612930" name="AutoShape 578"/>
          <p:cNvSpPr>
            <a:spLocks noChangeArrowheads="1"/>
          </p:cNvSpPr>
          <p:nvPr/>
        </p:nvSpPr>
        <p:spPr bwMode="auto">
          <a:xfrm>
            <a:off x="4953000" y="6070600"/>
            <a:ext cx="609600" cy="304800"/>
          </a:xfrm>
          <a:prstGeom prst="rightArrow">
            <a:avLst>
              <a:gd name="adj1" fmla="val 50000"/>
              <a:gd name="adj2" fmla="val 50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612931" name="Group 579"/>
          <p:cNvGrpSpPr>
            <a:grpSpLocks/>
          </p:cNvGrpSpPr>
          <p:nvPr/>
        </p:nvGrpSpPr>
        <p:grpSpPr bwMode="auto">
          <a:xfrm>
            <a:off x="3860800" y="2528888"/>
            <a:ext cx="2247900" cy="290512"/>
            <a:chOff x="2640" y="1488"/>
            <a:chExt cx="1416" cy="183"/>
          </a:xfrm>
        </p:grpSpPr>
        <p:sp>
          <p:nvSpPr>
            <p:cNvPr id="612932" name="Text Box 580"/>
            <p:cNvSpPr txBox="1">
              <a:spLocks noChangeArrowheads="1"/>
            </p:cNvSpPr>
            <p:nvPr/>
          </p:nvSpPr>
          <p:spPr bwMode="auto">
            <a:xfrm>
              <a:off x="2640" y="1488"/>
              <a:ext cx="1104" cy="183"/>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300">
                  <a:effectLst>
                    <a:outerShdw blurRad="38100" dist="38100" dir="2700000" algn="tl">
                      <a:srgbClr val="000000"/>
                    </a:outerShdw>
                  </a:effectLst>
                </a:rPr>
                <a:t>DESPLAZAMIENTO</a:t>
              </a:r>
              <a:endParaRPr lang="es-ES_tradnl" altLang="es-ES" sz="1300">
                <a:solidFill>
                  <a:schemeClr val="accent2"/>
                </a:solidFill>
                <a:effectLst>
                  <a:outerShdw blurRad="38100" dist="38100" dir="2700000" algn="tl">
                    <a:srgbClr val="000000"/>
                  </a:outerShdw>
                </a:effectLst>
              </a:endParaRPr>
            </a:p>
          </p:txBody>
        </p:sp>
        <p:sp>
          <p:nvSpPr>
            <p:cNvPr id="612933" name="AutoShape 581"/>
            <p:cNvSpPr>
              <a:spLocks noChangeArrowheads="1"/>
            </p:cNvSpPr>
            <p:nvPr/>
          </p:nvSpPr>
          <p:spPr bwMode="auto">
            <a:xfrm>
              <a:off x="3768" y="1512"/>
              <a:ext cx="288" cy="144"/>
            </a:xfrm>
            <a:prstGeom prst="leftArrow">
              <a:avLst>
                <a:gd name="adj1" fmla="val 50000"/>
                <a:gd name="adj2" fmla="val 50000"/>
              </a:avLst>
            </a:prstGeom>
            <a:gradFill rotWithShape="0">
              <a:gsLst>
                <a:gs pos="0">
                  <a:srgbClr val="FF0000">
                    <a:gamma/>
                    <a:shade val="0"/>
                    <a:invGamma/>
                  </a:srgbClr>
                </a:gs>
                <a:gs pos="50000">
                  <a:srgbClr val="FF0000"/>
                </a:gs>
                <a:gs pos="100000">
                  <a:srgbClr val="FF0000">
                    <a:gamma/>
                    <a:shade val="0"/>
                    <a:invGamma/>
                  </a:srgbClr>
                </a:gs>
              </a:gsLst>
              <a:lin ang="2700000" scaled="1"/>
            </a:gra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877"/>
                                        </p:tgtEl>
                                        <p:attrNameLst>
                                          <p:attrName>style.visibility</p:attrName>
                                        </p:attrNameLst>
                                      </p:cBhvr>
                                      <p:to>
                                        <p:strVal val="visible"/>
                                      </p:to>
                                    </p:set>
                                    <p:animEffect transition="in" filter="dissolve">
                                      <p:cBhvr>
                                        <p:cTn id="7" dur="500"/>
                                        <p:tgtEl>
                                          <p:spTgt spid="612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878"/>
                                        </p:tgtEl>
                                        <p:attrNameLst>
                                          <p:attrName>style.visibility</p:attrName>
                                        </p:attrNameLst>
                                      </p:cBhvr>
                                      <p:to>
                                        <p:strVal val="visible"/>
                                      </p:to>
                                    </p:set>
                                    <p:animEffect transition="in" filter="dissolve">
                                      <p:cBhvr>
                                        <p:cTn id="12" dur="500"/>
                                        <p:tgtEl>
                                          <p:spTgt spid="612878"/>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12880"/>
                                        </p:tgtEl>
                                        <p:attrNameLst>
                                          <p:attrName>style.visibility</p:attrName>
                                        </p:attrNameLst>
                                      </p:cBhvr>
                                      <p:to>
                                        <p:strVal val="visible"/>
                                      </p:to>
                                    </p:set>
                                    <p:animEffect transition="in" filter="dissolve">
                                      <p:cBhvr>
                                        <p:cTn id="16" dur="500"/>
                                        <p:tgtEl>
                                          <p:spTgt spid="61288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12879"/>
                                        </p:tgtEl>
                                        <p:attrNameLst>
                                          <p:attrName>style.visibility</p:attrName>
                                        </p:attrNameLst>
                                      </p:cBhvr>
                                      <p:to>
                                        <p:strVal val="visible"/>
                                      </p:to>
                                    </p:set>
                                    <p:animEffect transition="in" filter="dissolve">
                                      <p:cBhvr>
                                        <p:cTn id="21" dur="500"/>
                                        <p:tgtEl>
                                          <p:spTgt spid="61287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12881"/>
                                        </p:tgtEl>
                                        <p:attrNameLst>
                                          <p:attrName>style.visibility</p:attrName>
                                        </p:attrNameLst>
                                      </p:cBhvr>
                                      <p:to>
                                        <p:strVal val="visible"/>
                                      </p:to>
                                    </p:set>
                                    <p:animEffect transition="in" filter="dissolve">
                                      <p:cBhvr>
                                        <p:cTn id="26" dur="500"/>
                                        <p:tgtEl>
                                          <p:spTgt spid="612881"/>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612882"/>
                                        </p:tgtEl>
                                        <p:attrNameLst>
                                          <p:attrName>style.visibility</p:attrName>
                                        </p:attrNameLst>
                                      </p:cBhvr>
                                      <p:to>
                                        <p:strVal val="visible"/>
                                      </p:to>
                                    </p:set>
                                    <p:animEffect transition="in" filter="dissolve">
                                      <p:cBhvr>
                                        <p:cTn id="30" dur="500"/>
                                        <p:tgtEl>
                                          <p:spTgt spid="612882"/>
                                        </p:tgtEl>
                                      </p:cBhvr>
                                    </p:animEffect>
                                  </p:child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612883"/>
                                        </p:tgtEl>
                                        <p:attrNameLst>
                                          <p:attrName>style.visibility</p:attrName>
                                        </p:attrNameLst>
                                      </p:cBhvr>
                                      <p:to>
                                        <p:strVal val="visible"/>
                                      </p:to>
                                    </p:set>
                                    <p:animEffect transition="in" filter="dissolve">
                                      <p:cBhvr>
                                        <p:cTn id="34" dur="500"/>
                                        <p:tgtEl>
                                          <p:spTgt spid="61288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612922"/>
                                        </p:tgtEl>
                                        <p:attrNameLst>
                                          <p:attrName>style.visibility</p:attrName>
                                        </p:attrNameLst>
                                      </p:cBhvr>
                                      <p:to>
                                        <p:strVal val="visible"/>
                                      </p:to>
                                    </p:set>
                                    <p:animEffect transition="in" filter="dissolve">
                                      <p:cBhvr>
                                        <p:cTn id="39" dur="500"/>
                                        <p:tgtEl>
                                          <p:spTgt spid="61292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2899"/>
                                        </p:tgtEl>
                                        <p:attrNameLst>
                                          <p:attrName>style.visibility</p:attrName>
                                        </p:attrNameLst>
                                      </p:cBhvr>
                                      <p:to>
                                        <p:strVal val="visible"/>
                                      </p:to>
                                    </p:set>
                                    <p:animEffect transition="in" filter="dissolve">
                                      <p:cBhvr>
                                        <p:cTn id="44" dur="500"/>
                                        <p:tgtEl>
                                          <p:spTgt spid="612899"/>
                                        </p:tgtEl>
                                      </p:cBhvr>
                                    </p:animEffect>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612906"/>
                                        </p:tgtEl>
                                        <p:attrNameLst>
                                          <p:attrName>style.visibility</p:attrName>
                                        </p:attrNameLst>
                                      </p:cBhvr>
                                      <p:to>
                                        <p:strVal val="visible"/>
                                      </p:to>
                                    </p:set>
                                    <p:animEffect transition="in" filter="dissolve">
                                      <p:cBhvr>
                                        <p:cTn id="48" dur="500"/>
                                        <p:tgtEl>
                                          <p:spTgt spid="61290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612901"/>
                                        </p:tgtEl>
                                        <p:attrNameLst>
                                          <p:attrName>style.visibility</p:attrName>
                                        </p:attrNameLst>
                                      </p:cBhvr>
                                      <p:to>
                                        <p:strVal val="visible"/>
                                      </p:to>
                                    </p:set>
                                    <p:animEffect transition="in" filter="dissolve">
                                      <p:cBhvr>
                                        <p:cTn id="53" dur="500"/>
                                        <p:tgtEl>
                                          <p:spTgt spid="61290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12902"/>
                                        </p:tgtEl>
                                        <p:attrNameLst>
                                          <p:attrName>style.visibility</p:attrName>
                                        </p:attrNameLst>
                                      </p:cBhvr>
                                      <p:to>
                                        <p:strVal val="visible"/>
                                      </p:to>
                                    </p:set>
                                    <p:animEffect transition="in" filter="dissolve">
                                      <p:cBhvr>
                                        <p:cTn id="58" dur="500"/>
                                        <p:tgtEl>
                                          <p:spTgt spid="612902"/>
                                        </p:tgtEl>
                                      </p:cBhvr>
                                    </p:animEffect>
                                  </p:childTnLst>
                                </p:cTn>
                              </p:par>
                            </p:childTnLst>
                          </p:cTn>
                        </p:par>
                        <p:par>
                          <p:cTn id="59" fill="hold" nodeType="afterGroup">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612907"/>
                                        </p:tgtEl>
                                        <p:attrNameLst>
                                          <p:attrName>style.visibility</p:attrName>
                                        </p:attrNameLst>
                                      </p:cBhvr>
                                      <p:to>
                                        <p:strVal val="visible"/>
                                      </p:to>
                                    </p:set>
                                    <p:animEffect transition="in" filter="dissolve">
                                      <p:cBhvr>
                                        <p:cTn id="62" dur="500"/>
                                        <p:tgtEl>
                                          <p:spTgt spid="612907"/>
                                        </p:tgtEl>
                                      </p:cBhvr>
                                    </p:animEffect>
                                  </p:childTnLst>
                                </p:cTn>
                              </p:par>
                            </p:childTnLst>
                          </p:cTn>
                        </p:par>
                        <p:par>
                          <p:cTn id="63" fill="hold" nodeType="afterGroup">
                            <p:stCondLst>
                              <p:cond delay="1000"/>
                            </p:stCondLst>
                            <p:childTnLst>
                              <p:par>
                                <p:cTn id="64" presetID="9" presetClass="entr" presetSubtype="0" fill="hold" nodeType="afterEffect">
                                  <p:stCondLst>
                                    <p:cond delay="0"/>
                                  </p:stCondLst>
                                  <p:childTnLst>
                                    <p:set>
                                      <p:cBhvr>
                                        <p:cTn id="65" dur="1" fill="hold">
                                          <p:stCondLst>
                                            <p:cond delay="0"/>
                                          </p:stCondLst>
                                        </p:cTn>
                                        <p:tgtEl>
                                          <p:spTgt spid="612908"/>
                                        </p:tgtEl>
                                        <p:attrNameLst>
                                          <p:attrName>style.visibility</p:attrName>
                                        </p:attrNameLst>
                                      </p:cBhvr>
                                      <p:to>
                                        <p:strVal val="visible"/>
                                      </p:to>
                                    </p:set>
                                    <p:animEffect transition="in" filter="dissolve">
                                      <p:cBhvr>
                                        <p:cTn id="66" dur="500"/>
                                        <p:tgtEl>
                                          <p:spTgt spid="61290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612911"/>
                                        </p:tgtEl>
                                        <p:attrNameLst>
                                          <p:attrName>style.visibility</p:attrName>
                                        </p:attrNameLst>
                                      </p:cBhvr>
                                      <p:to>
                                        <p:strVal val="visible"/>
                                      </p:to>
                                    </p:set>
                                    <p:animEffect transition="in" filter="dissolve">
                                      <p:cBhvr>
                                        <p:cTn id="71" dur="500"/>
                                        <p:tgtEl>
                                          <p:spTgt spid="612911"/>
                                        </p:tgtEl>
                                      </p:cBhvr>
                                    </p:animEffect>
                                  </p:childTnLst>
                                </p:cTn>
                              </p:par>
                            </p:childTnLst>
                          </p:cTn>
                        </p:par>
                        <p:par>
                          <p:cTn id="72" fill="hold" nodeType="afterGroup">
                            <p:stCondLst>
                              <p:cond delay="500"/>
                            </p:stCondLst>
                            <p:childTnLst>
                              <p:par>
                                <p:cTn id="73" presetID="9" presetClass="entr" presetSubtype="0" fill="hold" nodeType="afterEffect">
                                  <p:stCondLst>
                                    <p:cond delay="0"/>
                                  </p:stCondLst>
                                  <p:childTnLst>
                                    <p:set>
                                      <p:cBhvr>
                                        <p:cTn id="74" dur="1" fill="hold">
                                          <p:stCondLst>
                                            <p:cond delay="0"/>
                                          </p:stCondLst>
                                        </p:cTn>
                                        <p:tgtEl>
                                          <p:spTgt spid="612914"/>
                                        </p:tgtEl>
                                        <p:attrNameLst>
                                          <p:attrName>style.visibility</p:attrName>
                                        </p:attrNameLst>
                                      </p:cBhvr>
                                      <p:to>
                                        <p:strVal val="visible"/>
                                      </p:to>
                                    </p:set>
                                    <p:animEffect transition="in" filter="dissolve">
                                      <p:cBhvr>
                                        <p:cTn id="75" dur="500"/>
                                        <p:tgtEl>
                                          <p:spTgt spid="61291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612912"/>
                                        </p:tgtEl>
                                        <p:attrNameLst>
                                          <p:attrName>style.visibility</p:attrName>
                                        </p:attrNameLst>
                                      </p:cBhvr>
                                      <p:to>
                                        <p:strVal val="visible"/>
                                      </p:to>
                                    </p:set>
                                    <p:animEffect transition="in" filter="dissolve">
                                      <p:cBhvr>
                                        <p:cTn id="80" dur="500"/>
                                        <p:tgtEl>
                                          <p:spTgt spid="61291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612913"/>
                                        </p:tgtEl>
                                        <p:attrNameLst>
                                          <p:attrName>style.visibility</p:attrName>
                                        </p:attrNameLst>
                                      </p:cBhvr>
                                      <p:to>
                                        <p:strVal val="visible"/>
                                      </p:to>
                                    </p:set>
                                    <p:animEffect transition="in" filter="dissolve">
                                      <p:cBhvr>
                                        <p:cTn id="85" dur="500"/>
                                        <p:tgtEl>
                                          <p:spTgt spid="612913"/>
                                        </p:tgtEl>
                                      </p:cBhvr>
                                    </p:animEffect>
                                  </p:childTnLst>
                                </p:cTn>
                              </p:par>
                            </p:childTnLst>
                          </p:cTn>
                        </p:par>
                        <p:par>
                          <p:cTn id="86" fill="hold" nodeType="afterGroup">
                            <p:stCondLst>
                              <p:cond delay="500"/>
                            </p:stCondLst>
                            <p:childTnLst>
                              <p:par>
                                <p:cTn id="87" presetID="9" presetClass="entr" presetSubtype="0" fill="hold" grpId="0" nodeType="afterEffect">
                                  <p:stCondLst>
                                    <p:cond delay="0"/>
                                  </p:stCondLst>
                                  <p:childTnLst>
                                    <p:set>
                                      <p:cBhvr>
                                        <p:cTn id="88" dur="1" fill="hold">
                                          <p:stCondLst>
                                            <p:cond delay="0"/>
                                          </p:stCondLst>
                                        </p:cTn>
                                        <p:tgtEl>
                                          <p:spTgt spid="612917"/>
                                        </p:tgtEl>
                                        <p:attrNameLst>
                                          <p:attrName>style.visibility</p:attrName>
                                        </p:attrNameLst>
                                      </p:cBhvr>
                                      <p:to>
                                        <p:strVal val="visible"/>
                                      </p:to>
                                    </p:set>
                                    <p:animEffect transition="in" filter="dissolve">
                                      <p:cBhvr>
                                        <p:cTn id="89" dur="500"/>
                                        <p:tgtEl>
                                          <p:spTgt spid="612917"/>
                                        </p:tgtEl>
                                      </p:cBhvr>
                                    </p:animEffect>
                                  </p:childTnLst>
                                </p:cTn>
                              </p:par>
                            </p:childTnLst>
                          </p:cTn>
                        </p:par>
                        <p:par>
                          <p:cTn id="90" fill="hold" nodeType="afterGroup">
                            <p:stCondLst>
                              <p:cond delay="1000"/>
                            </p:stCondLst>
                            <p:childTnLst>
                              <p:par>
                                <p:cTn id="91" presetID="9" presetClass="entr" presetSubtype="0" fill="hold" nodeType="afterEffect">
                                  <p:stCondLst>
                                    <p:cond delay="0"/>
                                  </p:stCondLst>
                                  <p:childTnLst>
                                    <p:set>
                                      <p:cBhvr>
                                        <p:cTn id="92" dur="1" fill="hold">
                                          <p:stCondLst>
                                            <p:cond delay="0"/>
                                          </p:stCondLst>
                                        </p:cTn>
                                        <p:tgtEl>
                                          <p:spTgt spid="612918"/>
                                        </p:tgtEl>
                                        <p:attrNameLst>
                                          <p:attrName>style.visibility</p:attrName>
                                        </p:attrNameLst>
                                      </p:cBhvr>
                                      <p:to>
                                        <p:strVal val="visible"/>
                                      </p:to>
                                    </p:set>
                                    <p:animEffect transition="in" filter="dissolve">
                                      <p:cBhvr>
                                        <p:cTn id="93" dur="500"/>
                                        <p:tgtEl>
                                          <p:spTgt spid="612918"/>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528" fill="hold" nodeType="clickEffect">
                                  <p:stCondLst>
                                    <p:cond delay="0"/>
                                  </p:stCondLst>
                                  <p:childTnLst>
                                    <p:set>
                                      <p:cBhvr>
                                        <p:cTn id="97" dur="1" fill="hold">
                                          <p:stCondLst>
                                            <p:cond delay="0"/>
                                          </p:stCondLst>
                                        </p:cTn>
                                        <p:tgtEl>
                                          <p:spTgt spid="612926"/>
                                        </p:tgtEl>
                                        <p:attrNameLst>
                                          <p:attrName>style.visibility</p:attrName>
                                        </p:attrNameLst>
                                      </p:cBhvr>
                                      <p:to>
                                        <p:strVal val="visible"/>
                                      </p:to>
                                    </p:set>
                                    <p:anim calcmode="lin" valueType="num">
                                      <p:cBhvr>
                                        <p:cTn id="98" dur="500" fill="hold"/>
                                        <p:tgtEl>
                                          <p:spTgt spid="612926"/>
                                        </p:tgtEl>
                                        <p:attrNameLst>
                                          <p:attrName>ppt_w</p:attrName>
                                        </p:attrNameLst>
                                      </p:cBhvr>
                                      <p:tavLst>
                                        <p:tav tm="0">
                                          <p:val>
                                            <p:fltVal val="0"/>
                                          </p:val>
                                        </p:tav>
                                        <p:tav tm="100000">
                                          <p:val>
                                            <p:strVal val="#ppt_w"/>
                                          </p:val>
                                        </p:tav>
                                      </p:tavLst>
                                    </p:anim>
                                    <p:anim calcmode="lin" valueType="num">
                                      <p:cBhvr>
                                        <p:cTn id="99" dur="500" fill="hold"/>
                                        <p:tgtEl>
                                          <p:spTgt spid="612926"/>
                                        </p:tgtEl>
                                        <p:attrNameLst>
                                          <p:attrName>ppt_h</p:attrName>
                                        </p:attrNameLst>
                                      </p:cBhvr>
                                      <p:tavLst>
                                        <p:tav tm="0">
                                          <p:val>
                                            <p:fltVal val="0"/>
                                          </p:val>
                                        </p:tav>
                                        <p:tav tm="100000">
                                          <p:val>
                                            <p:strVal val="#ppt_h"/>
                                          </p:val>
                                        </p:tav>
                                      </p:tavLst>
                                    </p:anim>
                                    <p:anim calcmode="lin" valueType="num">
                                      <p:cBhvr>
                                        <p:cTn id="100" dur="500" fill="hold"/>
                                        <p:tgtEl>
                                          <p:spTgt spid="612926"/>
                                        </p:tgtEl>
                                        <p:attrNameLst>
                                          <p:attrName>ppt_x</p:attrName>
                                        </p:attrNameLst>
                                      </p:cBhvr>
                                      <p:tavLst>
                                        <p:tav tm="0">
                                          <p:val>
                                            <p:fltVal val="0.5"/>
                                          </p:val>
                                        </p:tav>
                                        <p:tav tm="100000">
                                          <p:val>
                                            <p:strVal val="#ppt_x"/>
                                          </p:val>
                                        </p:tav>
                                      </p:tavLst>
                                    </p:anim>
                                    <p:anim calcmode="lin" valueType="num">
                                      <p:cBhvr>
                                        <p:cTn id="101" dur="500" fill="hold"/>
                                        <p:tgtEl>
                                          <p:spTgt spid="612926"/>
                                        </p:tgtEl>
                                        <p:attrNameLst>
                                          <p:attrName>ppt_y</p:attrName>
                                        </p:attrNameLst>
                                      </p:cBhvr>
                                      <p:tavLst>
                                        <p:tav tm="0">
                                          <p:val>
                                            <p:fltVal val="0.5"/>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612929"/>
                                        </p:tgtEl>
                                        <p:attrNameLst>
                                          <p:attrName>style.visibility</p:attrName>
                                        </p:attrNameLst>
                                      </p:cBhvr>
                                      <p:to>
                                        <p:strVal val="visible"/>
                                      </p:to>
                                    </p:set>
                                    <p:animEffect transition="in" filter="dissolve">
                                      <p:cBhvr>
                                        <p:cTn id="106" dur="500"/>
                                        <p:tgtEl>
                                          <p:spTgt spid="612929"/>
                                        </p:tgtEl>
                                      </p:cBhvr>
                                    </p:animEffect>
                                  </p:childTnLst>
                                </p:cTn>
                              </p:par>
                            </p:childTnLst>
                          </p:cTn>
                        </p:par>
                        <p:par>
                          <p:cTn id="107" fill="hold" nodeType="afterGroup">
                            <p:stCondLst>
                              <p:cond delay="500"/>
                            </p:stCondLst>
                            <p:childTnLst>
                              <p:par>
                                <p:cTn id="108" presetID="9" presetClass="entr" presetSubtype="0" fill="hold" grpId="0" nodeType="afterEffect">
                                  <p:stCondLst>
                                    <p:cond delay="0"/>
                                  </p:stCondLst>
                                  <p:childTnLst>
                                    <p:set>
                                      <p:cBhvr>
                                        <p:cTn id="109" dur="1" fill="hold">
                                          <p:stCondLst>
                                            <p:cond delay="0"/>
                                          </p:stCondLst>
                                        </p:cTn>
                                        <p:tgtEl>
                                          <p:spTgt spid="612927"/>
                                        </p:tgtEl>
                                        <p:attrNameLst>
                                          <p:attrName>style.visibility</p:attrName>
                                        </p:attrNameLst>
                                      </p:cBhvr>
                                      <p:to>
                                        <p:strVal val="visible"/>
                                      </p:to>
                                    </p:set>
                                    <p:animEffect transition="in" filter="dissolve">
                                      <p:cBhvr>
                                        <p:cTn id="110" dur="500"/>
                                        <p:tgtEl>
                                          <p:spTgt spid="612927"/>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612930"/>
                                        </p:tgtEl>
                                        <p:attrNameLst>
                                          <p:attrName>style.visibility</p:attrName>
                                        </p:attrNameLst>
                                      </p:cBhvr>
                                      <p:to>
                                        <p:strVal val="visible"/>
                                      </p:to>
                                    </p:set>
                                    <p:animEffect transition="in" filter="dissolve">
                                      <p:cBhvr>
                                        <p:cTn id="115" dur="500"/>
                                        <p:tgtEl>
                                          <p:spTgt spid="612930"/>
                                        </p:tgtEl>
                                      </p:cBhvr>
                                    </p:animEffect>
                                  </p:childTnLst>
                                </p:cTn>
                              </p:par>
                            </p:childTnLst>
                          </p:cTn>
                        </p:par>
                        <p:par>
                          <p:cTn id="116" fill="hold" nodeType="afterGroup">
                            <p:stCondLst>
                              <p:cond delay="500"/>
                            </p:stCondLst>
                            <p:childTnLst>
                              <p:par>
                                <p:cTn id="117" presetID="9" presetClass="entr" presetSubtype="0" fill="hold" grpId="0" nodeType="afterEffect">
                                  <p:stCondLst>
                                    <p:cond delay="0"/>
                                  </p:stCondLst>
                                  <p:childTnLst>
                                    <p:set>
                                      <p:cBhvr>
                                        <p:cTn id="118" dur="1" fill="hold">
                                          <p:stCondLst>
                                            <p:cond delay="0"/>
                                          </p:stCondLst>
                                        </p:cTn>
                                        <p:tgtEl>
                                          <p:spTgt spid="612928"/>
                                        </p:tgtEl>
                                        <p:attrNameLst>
                                          <p:attrName>style.visibility</p:attrName>
                                        </p:attrNameLst>
                                      </p:cBhvr>
                                      <p:to>
                                        <p:strVal val="visible"/>
                                      </p:to>
                                    </p:set>
                                    <p:animEffect transition="in" filter="dissolve">
                                      <p:cBhvr>
                                        <p:cTn id="119" dur="500"/>
                                        <p:tgtEl>
                                          <p:spTgt spid="612928"/>
                                        </p:tgtEl>
                                      </p:cBhvr>
                                    </p:animEffect>
                                  </p:childTnLst>
                                </p:cTn>
                              </p:par>
                            </p:childTnLst>
                          </p:cTn>
                        </p:par>
                        <p:par>
                          <p:cTn id="120" fill="hold" nodeType="afterGroup">
                            <p:stCondLst>
                              <p:cond delay="1000"/>
                            </p:stCondLst>
                            <p:childTnLst>
                              <p:par>
                                <p:cTn id="121" presetID="9" presetClass="entr" presetSubtype="0" fill="hold" nodeType="afterEffect">
                                  <p:stCondLst>
                                    <p:cond delay="0"/>
                                  </p:stCondLst>
                                  <p:childTnLst>
                                    <p:set>
                                      <p:cBhvr>
                                        <p:cTn id="122" dur="1" fill="hold">
                                          <p:stCondLst>
                                            <p:cond delay="0"/>
                                          </p:stCondLst>
                                        </p:cTn>
                                        <p:tgtEl>
                                          <p:spTgt spid="612931"/>
                                        </p:tgtEl>
                                        <p:attrNameLst>
                                          <p:attrName>style.visibility</p:attrName>
                                        </p:attrNameLst>
                                      </p:cBhvr>
                                      <p:to>
                                        <p:strVal val="visible"/>
                                      </p:to>
                                    </p:set>
                                    <p:animEffect transition="in" filter="dissolve">
                                      <p:cBhvr>
                                        <p:cTn id="123" dur="500"/>
                                        <p:tgtEl>
                                          <p:spTgt spid="612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881" grpId="0" animBg="1"/>
      <p:bldP spid="612879" grpId="0" animBg="1"/>
      <p:bldP spid="612877" grpId="0" autoUpdateAnimBg="0"/>
      <p:bldP spid="612878" grpId="0" animBg="1"/>
      <p:bldP spid="612880" grpId="0" autoUpdateAnimBg="0"/>
      <p:bldP spid="612882" grpId="0" animBg="1"/>
      <p:bldP spid="612902" grpId="0" animBg="1"/>
      <p:bldP spid="612901" grpId="0" animBg="1"/>
      <p:bldP spid="612899" grpId="0" animBg="1"/>
      <p:bldP spid="612907" grpId="0" animBg="1"/>
      <p:bldP spid="612913" grpId="0" animBg="1"/>
      <p:bldP spid="612912" grpId="0" animBg="1"/>
      <p:bldP spid="612911" grpId="0" animBg="1"/>
      <p:bldP spid="612917" grpId="0" animBg="1"/>
      <p:bldP spid="612927" grpId="0" animBg="1" autoUpdateAnimBg="0"/>
      <p:bldP spid="612928" grpId="0" animBg="1" autoUpdateAnimBg="0"/>
      <p:bldP spid="612929" grpId="0" animBg="1"/>
      <p:bldP spid="6129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52400" y="4572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4.5 Corriente de vacío III: senoide equivalente</a:t>
            </a:r>
            <a:endParaRPr lang="es-ES_tradnl" altLang="es-ES"/>
          </a:p>
        </p:txBody>
      </p:sp>
      <p:sp>
        <p:nvSpPr>
          <p:cNvPr id="289795" name="Rectangle 3"/>
          <p:cNvSpPr>
            <a:spLocks noChangeArrowheads="1"/>
          </p:cNvSpPr>
          <p:nvPr/>
        </p:nvSpPr>
        <p:spPr bwMode="auto">
          <a:xfrm>
            <a:off x="431800" y="2257852"/>
            <a:ext cx="2743200" cy="830997"/>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dirty="0">
                <a:effectLst>
                  <a:outerShdw blurRad="38100" dist="38100" dir="2700000" algn="tl">
                    <a:srgbClr val="000000"/>
                  </a:outerShdw>
                </a:effectLst>
              </a:rPr>
              <a:t>La corriente de vacío </a:t>
            </a:r>
            <a:r>
              <a:rPr lang="es-ES_tradnl" altLang="es-ES" sz="1600" u="sng" dirty="0">
                <a:effectLst>
                  <a:outerShdw blurRad="38100" dist="38100" dir="2700000" algn="tl">
                    <a:srgbClr val="000000"/>
                  </a:outerShdw>
                </a:effectLst>
              </a:rPr>
              <a:t>NO</a:t>
            </a:r>
            <a:r>
              <a:rPr lang="es-ES_tradnl" altLang="es-ES" sz="1600" dirty="0">
                <a:effectLst>
                  <a:outerShdw blurRad="38100" dist="38100" dir="2700000" algn="tl">
                    <a:srgbClr val="000000"/>
                  </a:outerShdw>
                </a:effectLst>
              </a:rPr>
              <a:t> es </a:t>
            </a:r>
            <a:r>
              <a:rPr lang="es-ES_tradnl" altLang="es-ES" sz="1600" dirty="0" err="1" smtClean="0">
                <a:effectLst>
                  <a:outerShdw blurRad="38100" dist="38100" dir="2700000" algn="tl">
                    <a:srgbClr val="000000"/>
                  </a:outerShdw>
                </a:effectLst>
              </a:rPr>
              <a:t>senoidal</a:t>
            </a:r>
            <a:r>
              <a:rPr lang="es-ES_tradnl" altLang="es-ES" sz="1600" dirty="0" smtClean="0">
                <a:effectLst>
                  <a:outerShdw blurRad="38100" dist="38100" dir="2700000" algn="tl">
                    <a:srgbClr val="000000"/>
                  </a:outerShdw>
                </a:effectLst>
              </a:rPr>
              <a:t>: está distorsionada</a:t>
            </a:r>
            <a:endParaRPr lang="es-ES_tradnl" altLang="es-ES" sz="2400" dirty="0">
              <a:solidFill>
                <a:srgbClr val="000000"/>
              </a:solidFill>
              <a:effectLst/>
            </a:endParaRPr>
          </a:p>
        </p:txBody>
      </p:sp>
      <p:sp>
        <p:nvSpPr>
          <p:cNvPr id="289797" name="AutoShape 5"/>
          <p:cNvSpPr>
            <a:spLocks noChangeArrowheads="1"/>
          </p:cNvSpPr>
          <p:nvPr/>
        </p:nvSpPr>
        <p:spPr bwMode="auto">
          <a:xfrm>
            <a:off x="3327400" y="2476500"/>
            <a:ext cx="533400" cy="381000"/>
          </a:xfrm>
          <a:prstGeom prst="rightArrow">
            <a:avLst>
              <a:gd name="adj1" fmla="val 50000"/>
              <a:gd name="adj2" fmla="val 350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9798" name="Rectangle 6"/>
          <p:cNvSpPr>
            <a:spLocks noChangeArrowheads="1"/>
          </p:cNvSpPr>
          <p:nvPr/>
        </p:nvSpPr>
        <p:spPr bwMode="auto">
          <a:xfrm>
            <a:off x="5994400" y="2286000"/>
            <a:ext cx="2743200" cy="825500"/>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dirty="0">
                <a:effectLst>
                  <a:outerShdw blurRad="38100" dist="38100" dir="2700000" algn="tl">
                    <a:srgbClr val="000000"/>
                  </a:outerShdw>
                </a:effectLst>
              </a:rPr>
              <a:t>Para trabajar con </a:t>
            </a:r>
            <a:r>
              <a:rPr lang="es-ES_tradnl" altLang="es-ES" sz="1600" dirty="0" err="1">
                <a:effectLst>
                  <a:outerShdw blurRad="38100" dist="38100" dir="2700000" algn="tl">
                    <a:srgbClr val="000000"/>
                  </a:outerShdw>
                </a:effectLst>
              </a:rPr>
              <a:t>fasores</a:t>
            </a:r>
            <a:r>
              <a:rPr lang="es-ES_tradnl" altLang="es-ES" sz="1600" dirty="0">
                <a:effectLst>
                  <a:outerShdw blurRad="38100" dist="38100" dir="2700000" algn="tl">
                    <a:srgbClr val="000000"/>
                  </a:outerShdw>
                </a:effectLst>
              </a:rPr>
              <a:t> es necesario que sea una </a:t>
            </a:r>
            <a:r>
              <a:rPr lang="es-ES_tradnl" altLang="es-ES" sz="1600" dirty="0" smtClean="0">
                <a:effectLst>
                  <a:outerShdw blurRad="38100" dist="38100" dir="2700000" algn="tl">
                    <a:srgbClr val="000000"/>
                  </a:outerShdw>
                </a:effectLst>
              </a:rPr>
              <a:t>función </a:t>
            </a:r>
            <a:r>
              <a:rPr lang="es-ES_tradnl" altLang="es-ES" sz="1600" dirty="0" err="1" smtClean="0">
                <a:effectLst>
                  <a:outerShdw blurRad="38100" dist="38100" dir="2700000" algn="tl">
                    <a:srgbClr val="000000"/>
                  </a:outerShdw>
                </a:effectLst>
              </a:rPr>
              <a:t>senoidal</a:t>
            </a:r>
            <a:endParaRPr lang="es-ES_tradnl" altLang="es-ES" sz="2400" dirty="0">
              <a:solidFill>
                <a:srgbClr val="000000"/>
              </a:solidFill>
              <a:effectLst/>
            </a:endParaRPr>
          </a:p>
        </p:txBody>
      </p:sp>
      <p:grpSp>
        <p:nvGrpSpPr>
          <p:cNvPr id="289826" name="Group 34"/>
          <p:cNvGrpSpPr>
            <a:grpSpLocks/>
          </p:cNvGrpSpPr>
          <p:nvPr/>
        </p:nvGrpSpPr>
        <p:grpSpPr bwMode="auto">
          <a:xfrm>
            <a:off x="3937000" y="2159000"/>
            <a:ext cx="1289050" cy="1130300"/>
            <a:chOff x="868" y="1876"/>
            <a:chExt cx="1656" cy="1668"/>
          </a:xfrm>
        </p:grpSpPr>
        <p:sp>
          <p:nvSpPr>
            <p:cNvPr id="289800" name="Freeform 8"/>
            <p:cNvSpPr>
              <a:spLocks/>
            </p:cNvSpPr>
            <p:nvPr/>
          </p:nvSpPr>
          <p:spPr bwMode="auto">
            <a:xfrm>
              <a:off x="868" y="1876"/>
              <a:ext cx="306" cy="834"/>
            </a:xfrm>
            <a:custGeom>
              <a:avLst/>
              <a:gdLst>
                <a:gd name="T0" fmla="*/ 6 w 306"/>
                <a:gd name="T1" fmla="*/ 828 h 834"/>
                <a:gd name="T2" fmla="*/ 24 w 306"/>
                <a:gd name="T3" fmla="*/ 816 h 834"/>
                <a:gd name="T4" fmla="*/ 36 w 306"/>
                <a:gd name="T5" fmla="*/ 804 h 834"/>
                <a:gd name="T6" fmla="*/ 42 w 306"/>
                <a:gd name="T7" fmla="*/ 786 h 834"/>
                <a:gd name="T8" fmla="*/ 48 w 306"/>
                <a:gd name="T9" fmla="*/ 768 h 834"/>
                <a:gd name="T10" fmla="*/ 54 w 306"/>
                <a:gd name="T11" fmla="*/ 744 h 834"/>
                <a:gd name="T12" fmla="*/ 60 w 306"/>
                <a:gd name="T13" fmla="*/ 726 h 834"/>
                <a:gd name="T14" fmla="*/ 66 w 306"/>
                <a:gd name="T15" fmla="*/ 708 h 834"/>
                <a:gd name="T16" fmla="*/ 72 w 306"/>
                <a:gd name="T17" fmla="*/ 690 h 834"/>
                <a:gd name="T18" fmla="*/ 72 w 306"/>
                <a:gd name="T19" fmla="*/ 666 h 834"/>
                <a:gd name="T20" fmla="*/ 78 w 306"/>
                <a:gd name="T21" fmla="*/ 648 h 834"/>
                <a:gd name="T22" fmla="*/ 84 w 306"/>
                <a:gd name="T23" fmla="*/ 630 h 834"/>
                <a:gd name="T24" fmla="*/ 84 w 306"/>
                <a:gd name="T25" fmla="*/ 606 h 834"/>
                <a:gd name="T26" fmla="*/ 90 w 306"/>
                <a:gd name="T27" fmla="*/ 582 h 834"/>
                <a:gd name="T28" fmla="*/ 96 w 306"/>
                <a:gd name="T29" fmla="*/ 558 h 834"/>
                <a:gd name="T30" fmla="*/ 96 w 306"/>
                <a:gd name="T31" fmla="*/ 534 h 834"/>
                <a:gd name="T32" fmla="*/ 102 w 306"/>
                <a:gd name="T33" fmla="*/ 510 h 834"/>
                <a:gd name="T34" fmla="*/ 102 w 306"/>
                <a:gd name="T35" fmla="*/ 486 h 834"/>
                <a:gd name="T36" fmla="*/ 108 w 306"/>
                <a:gd name="T37" fmla="*/ 462 h 834"/>
                <a:gd name="T38" fmla="*/ 114 w 306"/>
                <a:gd name="T39" fmla="*/ 438 h 834"/>
                <a:gd name="T40" fmla="*/ 114 w 306"/>
                <a:gd name="T41" fmla="*/ 414 h 834"/>
                <a:gd name="T42" fmla="*/ 120 w 306"/>
                <a:gd name="T43" fmla="*/ 390 h 834"/>
                <a:gd name="T44" fmla="*/ 120 w 306"/>
                <a:gd name="T45" fmla="*/ 366 h 834"/>
                <a:gd name="T46" fmla="*/ 126 w 306"/>
                <a:gd name="T47" fmla="*/ 342 h 834"/>
                <a:gd name="T48" fmla="*/ 126 w 306"/>
                <a:gd name="T49" fmla="*/ 318 h 834"/>
                <a:gd name="T50" fmla="*/ 132 w 306"/>
                <a:gd name="T51" fmla="*/ 294 h 834"/>
                <a:gd name="T52" fmla="*/ 132 w 306"/>
                <a:gd name="T53" fmla="*/ 270 h 834"/>
                <a:gd name="T54" fmla="*/ 138 w 306"/>
                <a:gd name="T55" fmla="*/ 246 h 834"/>
                <a:gd name="T56" fmla="*/ 144 w 306"/>
                <a:gd name="T57" fmla="*/ 228 h 834"/>
                <a:gd name="T58" fmla="*/ 144 w 306"/>
                <a:gd name="T59" fmla="*/ 204 h 834"/>
                <a:gd name="T60" fmla="*/ 150 w 306"/>
                <a:gd name="T61" fmla="*/ 180 h 834"/>
                <a:gd name="T62" fmla="*/ 150 w 306"/>
                <a:gd name="T63" fmla="*/ 156 h 834"/>
                <a:gd name="T64" fmla="*/ 156 w 306"/>
                <a:gd name="T65" fmla="*/ 132 h 834"/>
                <a:gd name="T66" fmla="*/ 162 w 306"/>
                <a:gd name="T67" fmla="*/ 108 h 834"/>
                <a:gd name="T68" fmla="*/ 168 w 306"/>
                <a:gd name="T69" fmla="*/ 84 h 834"/>
                <a:gd name="T70" fmla="*/ 168 w 306"/>
                <a:gd name="T71" fmla="*/ 60 h 834"/>
                <a:gd name="T72" fmla="*/ 174 w 306"/>
                <a:gd name="T73" fmla="*/ 42 h 834"/>
                <a:gd name="T74" fmla="*/ 186 w 306"/>
                <a:gd name="T75" fmla="*/ 18 h 834"/>
                <a:gd name="T76" fmla="*/ 192 w 306"/>
                <a:gd name="T77" fmla="*/ 0 h 834"/>
                <a:gd name="T78" fmla="*/ 210 w 306"/>
                <a:gd name="T79" fmla="*/ 6 h 834"/>
                <a:gd name="T80" fmla="*/ 216 w 306"/>
                <a:gd name="T81" fmla="*/ 24 h 834"/>
                <a:gd name="T82" fmla="*/ 222 w 306"/>
                <a:gd name="T83" fmla="*/ 42 h 834"/>
                <a:gd name="T84" fmla="*/ 228 w 306"/>
                <a:gd name="T85" fmla="*/ 60 h 834"/>
                <a:gd name="T86" fmla="*/ 234 w 306"/>
                <a:gd name="T87" fmla="*/ 84 h 834"/>
                <a:gd name="T88" fmla="*/ 240 w 306"/>
                <a:gd name="T89" fmla="*/ 108 h 834"/>
                <a:gd name="T90" fmla="*/ 246 w 306"/>
                <a:gd name="T91" fmla="*/ 132 h 834"/>
                <a:gd name="T92" fmla="*/ 246 w 306"/>
                <a:gd name="T93" fmla="*/ 156 h 834"/>
                <a:gd name="T94" fmla="*/ 252 w 306"/>
                <a:gd name="T95" fmla="*/ 174 h 834"/>
                <a:gd name="T96" fmla="*/ 258 w 306"/>
                <a:gd name="T97" fmla="*/ 192 h 834"/>
                <a:gd name="T98" fmla="*/ 258 w 306"/>
                <a:gd name="T99" fmla="*/ 216 h 834"/>
                <a:gd name="T100" fmla="*/ 264 w 306"/>
                <a:gd name="T101" fmla="*/ 240 h 834"/>
                <a:gd name="T102" fmla="*/ 264 w 306"/>
                <a:gd name="T103" fmla="*/ 264 h 834"/>
                <a:gd name="T104" fmla="*/ 270 w 306"/>
                <a:gd name="T105" fmla="*/ 288 h 834"/>
                <a:gd name="T106" fmla="*/ 270 w 306"/>
                <a:gd name="T107" fmla="*/ 312 h 834"/>
                <a:gd name="T108" fmla="*/ 276 w 306"/>
                <a:gd name="T109" fmla="*/ 336 h 834"/>
                <a:gd name="T110" fmla="*/ 276 w 306"/>
                <a:gd name="T111" fmla="*/ 360 h 834"/>
                <a:gd name="T112" fmla="*/ 282 w 306"/>
                <a:gd name="T113" fmla="*/ 384 h 834"/>
                <a:gd name="T114" fmla="*/ 288 w 306"/>
                <a:gd name="T115" fmla="*/ 408 h 834"/>
                <a:gd name="T116" fmla="*/ 288 w 306"/>
                <a:gd name="T117" fmla="*/ 432 h 834"/>
                <a:gd name="T118" fmla="*/ 294 w 306"/>
                <a:gd name="T119" fmla="*/ 456 h 834"/>
                <a:gd name="T120" fmla="*/ 294 w 306"/>
                <a:gd name="T121" fmla="*/ 480 h 834"/>
                <a:gd name="T122" fmla="*/ 300 w 306"/>
                <a:gd name="T123" fmla="*/ 504 h 834"/>
                <a:gd name="T124" fmla="*/ 306 w 306"/>
                <a:gd name="T125" fmla="*/ 52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834">
                  <a:moveTo>
                    <a:pt x="0" y="834"/>
                  </a:moveTo>
                  <a:lnTo>
                    <a:pt x="0" y="834"/>
                  </a:lnTo>
                  <a:lnTo>
                    <a:pt x="6" y="834"/>
                  </a:lnTo>
                  <a:lnTo>
                    <a:pt x="6" y="828"/>
                  </a:lnTo>
                  <a:lnTo>
                    <a:pt x="12" y="828"/>
                  </a:lnTo>
                  <a:lnTo>
                    <a:pt x="18" y="822"/>
                  </a:lnTo>
                  <a:lnTo>
                    <a:pt x="24" y="822"/>
                  </a:lnTo>
                  <a:lnTo>
                    <a:pt x="24" y="816"/>
                  </a:lnTo>
                  <a:lnTo>
                    <a:pt x="30" y="816"/>
                  </a:lnTo>
                  <a:lnTo>
                    <a:pt x="30" y="810"/>
                  </a:lnTo>
                  <a:lnTo>
                    <a:pt x="30" y="804"/>
                  </a:lnTo>
                  <a:lnTo>
                    <a:pt x="36" y="804"/>
                  </a:lnTo>
                  <a:lnTo>
                    <a:pt x="36" y="798"/>
                  </a:lnTo>
                  <a:lnTo>
                    <a:pt x="36" y="792"/>
                  </a:lnTo>
                  <a:lnTo>
                    <a:pt x="42" y="792"/>
                  </a:lnTo>
                  <a:lnTo>
                    <a:pt x="42" y="786"/>
                  </a:lnTo>
                  <a:lnTo>
                    <a:pt x="42" y="780"/>
                  </a:lnTo>
                  <a:lnTo>
                    <a:pt x="48" y="780"/>
                  </a:lnTo>
                  <a:lnTo>
                    <a:pt x="48" y="774"/>
                  </a:lnTo>
                  <a:lnTo>
                    <a:pt x="48" y="768"/>
                  </a:lnTo>
                  <a:lnTo>
                    <a:pt x="54" y="762"/>
                  </a:lnTo>
                  <a:lnTo>
                    <a:pt x="54" y="756"/>
                  </a:lnTo>
                  <a:lnTo>
                    <a:pt x="54" y="750"/>
                  </a:lnTo>
                  <a:lnTo>
                    <a:pt x="54" y="744"/>
                  </a:lnTo>
                  <a:lnTo>
                    <a:pt x="60" y="744"/>
                  </a:lnTo>
                  <a:lnTo>
                    <a:pt x="60" y="738"/>
                  </a:lnTo>
                  <a:lnTo>
                    <a:pt x="60" y="732"/>
                  </a:lnTo>
                  <a:lnTo>
                    <a:pt x="60" y="726"/>
                  </a:lnTo>
                  <a:lnTo>
                    <a:pt x="60" y="720"/>
                  </a:lnTo>
                  <a:lnTo>
                    <a:pt x="66" y="720"/>
                  </a:lnTo>
                  <a:lnTo>
                    <a:pt x="66" y="714"/>
                  </a:lnTo>
                  <a:lnTo>
                    <a:pt x="66" y="708"/>
                  </a:lnTo>
                  <a:lnTo>
                    <a:pt x="66" y="702"/>
                  </a:lnTo>
                  <a:lnTo>
                    <a:pt x="66" y="696"/>
                  </a:lnTo>
                  <a:lnTo>
                    <a:pt x="72" y="696"/>
                  </a:lnTo>
                  <a:lnTo>
                    <a:pt x="72" y="690"/>
                  </a:lnTo>
                  <a:lnTo>
                    <a:pt x="72" y="684"/>
                  </a:lnTo>
                  <a:lnTo>
                    <a:pt x="72" y="678"/>
                  </a:lnTo>
                  <a:lnTo>
                    <a:pt x="72" y="672"/>
                  </a:lnTo>
                  <a:lnTo>
                    <a:pt x="72" y="666"/>
                  </a:lnTo>
                  <a:lnTo>
                    <a:pt x="78" y="666"/>
                  </a:lnTo>
                  <a:lnTo>
                    <a:pt x="78" y="660"/>
                  </a:lnTo>
                  <a:lnTo>
                    <a:pt x="78" y="654"/>
                  </a:lnTo>
                  <a:lnTo>
                    <a:pt x="78" y="648"/>
                  </a:lnTo>
                  <a:lnTo>
                    <a:pt x="78" y="642"/>
                  </a:lnTo>
                  <a:lnTo>
                    <a:pt x="78" y="636"/>
                  </a:lnTo>
                  <a:lnTo>
                    <a:pt x="84" y="636"/>
                  </a:lnTo>
                  <a:lnTo>
                    <a:pt x="84" y="630"/>
                  </a:lnTo>
                  <a:lnTo>
                    <a:pt x="84" y="624"/>
                  </a:lnTo>
                  <a:lnTo>
                    <a:pt x="84" y="618"/>
                  </a:lnTo>
                  <a:lnTo>
                    <a:pt x="84" y="612"/>
                  </a:lnTo>
                  <a:lnTo>
                    <a:pt x="84" y="606"/>
                  </a:lnTo>
                  <a:lnTo>
                    <a:pt x="90" y="600"/>
                  </a:lnTo>
                  <a:lnTo>
                    <a:pt x="90" y="594"/>
                  </a:lnTo>
                  <a:lnTo>
                    <a:pt x="90" y="588"/>
                  </a:lnTo>
                  <a:lnTo>
                    <a:pt x="90" y="582"/>
                  </a:lnTo>
                  <a:lnTo>
                    <a:pt x="90" y="576"/>
                  </a:lnTo>
                  <a:lnTo>
                    <a:pt x="90" y="570"/>
                  </a:lnTo>
                  <a:lnTo>
                    <a:pt x="90" y="564"/>
                  </a:lnTo>
                  <a:lnTo>
                    <a:pt x="96" y="558"/>
                  </a:lnTo>
                  <a:lnTo>
                    <a:pt x="96" y="552"/>
                  </a:lnTo>
                  <a:lnTo>
                    <a:pt x="96" y="546"/>
                  </a:lnTo>
                  <a:lnTo>
                    <a:pt x="96" y="540"/>
                  </a:lnTo>
                  <a:lnTo>
                    <a:pt x="96" y="534"/>
                  </a:lnTo>
                  <a:lnTo>
                    <a:pt x="96" y="528"/>
                  </a:lnTo>
                  <a:lnTo>
                    <a:pt x="102" y="522"/>
                  </a:lnTo>
                  <a:lnTo>
                    <a:pt x="102" y="516"/>
                  </a:lnTo>
                  <a:lnTo>
                    <a:pt x="102" y="510"/>
                  </a:lnTo>
                  <a:lnTo>
                    <a:pt x="102" y="504"/>
                  </a:lnTo>
                  <a:lnTo>
                    <a:pt x="102" y="498"/>
                  </a:lnTo>
                  <a:lnTo>
                    <a:pt x="102" y="492"/>
                  </a:lnTo>
                  <a:lnTo>
                    <a:pt x="102" y="486"/>
                  </a:lnTo>
                  <a:lnTo>
                    <a:pt x="108" y="480"/>
                  </a:lnTo>
                  <a:lnTo>
                    <a:pt x="108" y="474"/>
                  </a:lnTo>
                  <a:lnTo>
                    <a:pt x="108" y="468"/>
                  </a:lnTo>
                  <a:lnTo>
                    <a:pt x="108" y="462"/>
                  </a:lnTo>
                  <a:lnTo>
                    <a:pt x="108" y="456"/>
                  </a:lnTo>
                  <a:lnTo>
                    <a:pt x="108" y="450"/>
                  </a:lnTo>
                  <a:lnTo>
                    <a:pt x="108" y="444"/>
                  </a:lnTo>
                  <a:lnTo>
                    <a:pt x="114" y="438"/>
                  </a:lnTo>
                  <a:lnTo>
                    <a:pt x="114" y="432"/>
                  </a:lnTo>
                  <a:lnTo>
                    <a:pt x="114" y="426"/>
                  </a:lnTo>
                  <a:lnTo>
                    <a:pt x="114" y="420"/>
                  </a:lnTo>
                  <a:lnTo>
                    <a:pt x="114" y="414"/>
                  </a:lnTo>
                  <a:lnTo>
                    <a:pt x="114" y="408"/>
                  </a:lnTo>
                  <a:lnTo>
                    <a:pt x="114" y="402"/>
                  </a:lnTo>
                  <a:lnTo>
                    <a:pt x="120" y="396"/>
                  </a:lnTo>
                  <a:lnTo>
                    <a:pt x="120" y="390"/>
                  </a:lnTo>
                  <a:lnTo>
                    <a:pt x="120" y="384"/>
                  </a:lnTo>
                  <a:lnTo>
                    <a:pt x="120" y="378"/>
                  </a:lnTo>
                  <a:lnTo>
                    <a:pt x="120" y="372"/>
                  </a:lnTo>
                  <a:lnTo>
                    <a:pt x="120" y="366"/>
                  </a:lnTo>
                  <a:lnTo>
                    <a:pt x="120" y="360"/>
                  </a:lnTo>
                  <a:lnTo>
                    <a:pt x="126" y="354"/>
                  </a:lnTo>
                  <a:lnTo>
                    <a:pt x="126" y="348"/>
                  </a:lnTo>
                  <a:lnTo>
                    <a:pt x="126" y="342"/>
                  </a:lnTo>
                  <a:lnTo>
                    <a:pt x="126" y="336"/>
                  </a:lnTo>
                  <a:lnTo>
                    <a:pt x="126" y="330"/>
                  </a:lnTo>
                  <a:lnTo>
                    <a:pt x="126" y="324"/>
                  </a:lnTo>
                  <a:lnTo>
                    <a:pt x="126" y="318"/>
                  </a:lnTo>
                  <a:lnTo>
                    <a:pt x="126" y="312"/>
                  </a:lnTo>
                  <a:lnTo>
                    <a:pt x="132" y="306"/>
                  </a:lnTo>
                  <a:lnTo>
                    <a:pt x="132" y="300"/>
                  </a:lnTo>
                  <a:lnTo>
                    <a:pt x="132" y="294"/>
                  </a:lnTo>
                  <a:lnTo>
                    <a:pt x="132" y="288"/>
                  </a:lnTo>
                  <a:lnTo>
                    <a:pt x="132" y="282"/>
                  </a:lnTo>
                  <a:lnTo>
                    <a:pt x="132" y="276"/>
                  </a:lnTo>
                  <a:lnTo>
                    <a:pt x="132" y="270"/>
                  </a:lnTo>
                  <a:lnTo>
                    <a:pt x="138" y="264"/>
                  </a:lnTo>
                  <a:lnTo>
                    <a:pt x="138" y="258"/>
                  </a:lnTo>
                  <a:lnTo>
                    <a:pt x="138" y="252"/>
                  </a:lnTo>
                  <a:lnTo>
                    <a:pt x="138" y="246"/>
                  </a:lnTo>
                  <a:lnTo>
                    <a:pt x="138" y="240"/>
                  </a:lnTo>
                  <a:lnTo>
                    <a:pt x="138" y="234"/>
                  </a:lnTo>
                  <a:lnTo>
                    <a:pt x="138" y="228"/>
                  </a:lnTo>
                  <a:lnTo>
                    <a:pt x="144" y="228"/>
                  </a:lnTo>
                  <a:lnTo>
                    <a:pt x="144" y="222"/>
                  </a:lnTo>
                  <a:lnTo>
                    <a:pt x="144" y="216"/>
                  </a:lnTo>
                  <a:lnTo>
                    <a:pt x="144" y="210"/>
                  </a:lnTo>
                  <a:lnTo>
                    <a:pt x="144" y="204"/>
                  </a:lnTo>
                  <a:lnTo>
                    <a:pt x="144" y="198"/>
                  </a:lnTo>
                  <a:lnTo>
                    <a:pt x="144" y="192"/>
                  </a:lnTo>
                  <a:lnTo>
                    <a:pt x="150" y="186"/>
                  </a:lnTo>
                  <a:lnTo>
                    <a:pt x="150" y="180"/>
                  </a:lnTo>
                  <a:lnTo>
                    <a:pt x="150" y="174"/>
                  </a:lnTo>
                  <a:lnTo>
                    <a:pt x="150" y="168"/>
                  </a:lnTo>
                  <a:lnTo>
                    <a:pt x="150" y="162"/>
                  </a:lnTo>
                  <a:lnTo>
                    <a:pt x="150" y="156"/>
                  </a:lnTo>
                  <a:lnTo>
                    <a:pt x="156" y="150"/>
                  </a:lnTo>
                  <a:lnTo>
                    <a:pt x="156" y="144"/>
                  </a:lnTo>
                  <a:lnTo>
                    <a:pt x="156" y="138"/>
                  </a:lnTo>
                  <a:lnTo>
                    <a:pt x="156" y="132"/>
                  </a:lnTo>
                  <a:lnTo>
                    <a:pt x="156" y="126"/>
                  </a:lnTo>
                  <a:lnTo>
                    <a:pt x="156" y="120"/>
                  </a:lnTo>
                  <a:lnTo>
                    <a:pt x="162" y="114"/>
                  </a:lnTo>
                  <a:lnTo>
                    <a:pt x="162" y="108"/>
                  </a:lnTo>
                  <a:lnTo>
                    <a:pt x="162" y="102"/>
                  </a:lnTo>
                  <a:lnTo>
                    <a:pt x="162" y="96"/>
                  </a:lnTo>
                  <a:lnTo>
                    <a:pt x="162" y="90"/>
                  </a:lnTo>
                  <a:lnTo>
                    <a:pt x="168" y="84"/>
                  </a:lnTo>
                  <a:lnTo>
                    <a:pt x="168" y="78"/>
                  </a:lnTo>
                  <a:lnTo>
                    <a:pt x="168" y="72"/>
                  </a:lnTo>
                  <a:lnTo>
                    <a:pt x="168" y="66"/>
                  </a:lnTo>
                  <a:lnTo>
                    <a:pt x="168" y="60"/>
                  </a:lnTo>
                  <a:lnTo>
                    <a:pt x="174" y="60"/>
                  </a:lnTo>
                  <a:lnTo>
                    <a:pt x="174" y="54"/>
                  </a:lnTo>
                  <a:lnTo>
                    <a:pt x="174" y="48"/>
                  </a:lnTo>
                  <a:lnTo>
                    <a:pt x="174" y="42"/>
                  </a:lnTo>
                  <a:lnTo>
                    <a:pt x="180" y="36"/>
                  </a:lnTo>
                  <a:lnTo>
                    <a:pt x="180" y="30"/>
                  </a:lnTo>
                  <a:lnTo>
                    <a:pt x="180" y="24"/>
                  </a:lnTo>
                  <a:lnTo>
                    <a:pt x="186" y="18"/>
                  </a:lnTo>
                  <a:lnTo>
                    <a:pt x="186" y="12"/>
                  </a:lnTo>
                  <a:lnTo>
                    <a:pt x="186" y="6"/>
                  </a:lnTo>
                  <a:lnTo>
                    <a:pt x="192" y="6"/>
                  </a:lnTo>
                  <a:lnTo>
                    <a:pt x="192" y="0"/>
                  </a:lnTo>
                  <a:lnTo>
                    <a:pt x="198" y="0"/>
                  </a:lnTo>
                  <a:lnTo>
                    <a:pt x="204" y="0"/>
                  </a:lnTo>
                  <a:lnTo>
                    <a:pt x="210" y="0"/>
                  </a:lnTo>
                  <a:lnTo>
                    <a:pt x="210" y="6"/>
                  </a:lnTo>
                  <a:lnTo>
                    <a:pt x="216" y="6"/>
                  </a:lnTo>
                  <a:lnTo>
                    <a:pt x="216" y="12"/>
                  </a:lnTo>
                  <a:lnTo>
                    <a:pt x="216" y="18"/>
                  </a:lnTo>
                  <a:lnTo>
                    <a:pt x="216" y="24"/>
                  </a:lnTo>
                  <a:lnTo>
                    <a:pt x="222" y="24"/>
                  </a:lnTo>
                  <a:lnTo>
                    <a:pt x="222" y="30"/>
                  </a:lnTo>
                  <a:lnTo>
                    <a:pt x="222" y="36"/>
                  </a:lnTo>
                  <a:lnTo>
                    <a:pt x="222" y="42"/>
                  </a:lnTo>
                  <a:lnTo>
                    <a:pt x="228" y="42"/>
                  </a:lnTo>
                  <a:lnTo>
                    <a:pt x="228" y="48"/>
                  </a:lnTo>
                  <a:lnTo>
                    <a:pt x="228" y="54"/>
                  </a:lnTo>
                  <a:lnTo>
                    <a:pt x="228" y="60"/>
                  </a:lnTo>
                  <a:lnTo>
                    <a:pt x="234" y="66"/>
                  </a:lnTo>
                  <a:lnTo>
                    <a:pt x="234" y="72"/>
                  </a:lnTo>
                  <a:lnTo>
                    <a:pt x="234" y="78"/>
                  </a:lnTo>
                  <a:lnTo>
                    <a:pt x="234" y="84"/>
                  </a:lnTo>
                  <a:lnTo>
                    <a:pt x="240" y="90"/>
                  </a:lnTo>
                  <a:lnTo>
                    <a:pt x="240" y="96"/>
                  </a:lnTo>
                  <a:lnTo>
                    <a:pt x="240" y="102"/>
                  </a:lnTo>
                  <a:lnTo>
                    <a:pt x="240" y="108"/>
                  </a:lnTo>
                  <a:lnTo>
                    <a:pt x="240" y="114"/>
                  </a:lnTo>
                  <a:lnTo>
                    <a:pt x="246" y="120"/>
                  </a:lnTo>
                  <a:lnTo>
                    <a:pt x="246" y="126"/>
                  </a:lnTo>
                  <a:lnTo>
                    <a:pt x="246" y="132"/>
                  </a:lnTo>
                  <a:lnTo>
                    <a:pt x="246" y="138"/>
                  </a:lnTo>
                  <a:lnTo>
                    <a:pt x="246" y="144"/>
                  </a:lnTo>
                  <a:lnTo>
                    <a:pt x="246" y="150"/>
                  </a:lnTo>
                  <a:lnTo>
                    <a:pt x="246" y="156"/>
                  </a:lnTo>
                  <a:lnTo>
                    <a:pt x="252" y="156"/>
                  </a:lnTo>
                  <a:lnTo>
                    <a:pt x="252" y="162"/>
                  </a:lnTo>
                  <a:lnTo>
                    <a:pt x="252" y="168"/>
                  </a:lnTo>
                  <a:lnTo>
                    <a:pt x="252" y="174"/>
                  </a:lnTo>
                  <a:lnTo>
                    <a:pt x="252" y="180"/>
                  </a:lnTo>
                  <a:lnTo>
                    <a:pt x="252" y="186"/>
                  </a:lnTo>
                  <a:lnTo>
                    <a:pt x="252" y="192"/>
                  </a:lnTo>
                  <a:lnTo>
                    <a:pt x="258" y="192"/>
                  </a:lnTo>
                  <a:lnTo>
                    <a:pt x="258" y="198"/>
                  </a:lnTo>
                  <a:lnTo>
                    <a:pt x="258" y="204"/>
                  </a:lnTo>
                  <a:lnTo>
                    <a:pt x="258" y="210"/>
                  </a:lnTo>
                  <a:lnTo>
                    <a:pt x="258" y="216"/>
                  </a:lnTo>
                  <a:lnTo>
                    <a:pt x="258" y="222"/>
                  </a:lnTo>
                  <a:lnTo>
                    <a:pt x="258" y="228"/>
                  </a:lnTo>
                  <a:lnTo>
                    <a:pt x="264" y="234"/>
                  </a:lnTo>
                  <a:lnTo>
                    <a:pt x="264" y="240"/>
                  </a:lnTo>
                  <a:lnTo>
                    <a:pt x="264" y="246"/>
                  </a:lnTo>
                  <a:lnTo>
                    <a:pt x="264" y="252"/>
                  </a:lnTo>
                  <a:lnTo>
                    <a:pt x="264" y="258"/>
                  </a:lnTo>
                  <a:lnTo>
                    <a:pt x="264" y="264"/>
                  </a:lnTo>
                  <a:lnTo>
                    <a:pt x="264" y="270"/>
                  </a:lnTo>
                  <a:lnTo>
                    <a:pt x="270" y="276"/>
                  </a:lnTo>
                  <a:lnTo>
                    <a:pt x="270" y="282"/>
                  </a:lnTo>
                  <a:lnTo>
                    <a:pt x="270" y="288"/>
                  </a:lnTo>
                  <a:lnTo>
                    <a:pt x="270" y="294"/>
                  </a:lnTo>
                  <a:lnTo>
                    <a:pt x="270" y="300"/>
                  </a:lnTo>
                  <a:lnTo>
                    <a:pt x="270" y="306"/>
                  </a:lnTo>
                  <a:lnTo>
                    <a:pt x="270" y="312"/>
                  </a:lnTo>
                  <a:lnTo>
                    <a:pt x="276" y="318"/>
                  </a:lnTo>
                  <a:lnTo>
                    <a:pt x="276" y="324"/>
                  </a:lnTo>
                  <a:lnTo>
                    <a:pt x="276" y="330"/>
                  </a:lnTo>
                  <a:lnTo>
                    <a:pt x="276" y="336"/>
                  </a:lnTo>
                  <a:lnTo>
                    <a:pt x="276" y="342"/>
                  </a:lnTo>
                  <a:lnTo>
                    <a:pt x="276" y="348"/>
                  </a:lnTo>
                  <a:lnTo>
                    <a:pt x="276" y="354"/>
                  </a:lnTo>
                  <a:lnTo>
                    <a:pt x="276" y="360"/>
                  </a:lnTo>
                  <a:lnTo>
                    <a:pt x="282" y="366"/>
                  </a:lnTo>
                  <a:lnTo>
                    <a:pt x="282" y="372"/>
                  </a:lnTo>
                  <a:lnTo>
                    <a:pt x="282" y="378"/>
                  </a:lnTo>
                  <a:lnTo>
                    <a:pt x="282" y="384"/>
                  </a:lnTo>
                  <a:lnTo>
                    <a:pt x="282" y="390"/>
                  </a:lnTo>
                  <a:lnTo>
                    <a:pt x="282" y="396"/>
                  </a:lnTo>
                  <a:lnTo>
                    <a:pt x="282" y="402"/>
                  </a:lnTo>
                  <a:lnTo>
                    <a:pt x="288" y="408"/>
                  </a:lnTo>
                  <a:lnTo>
                    <a:pt x="288" y="414"/>
                  </a:lnTo>
                  <a:lnTo>
                    <a:pt x="288" y="420"/>
                  </a:lnTo>
                  <a:lnTo>
                    <a:pt x="288" y="426"/>
                  </a:lnTo>
                  <a:lnTo>
                    <a:pt x="288" y="432"/>
                  </a:lnTo>
                  <a:lnTo>
                    <a:pt x="288" y="438"/>
                  </a:lnTo>
                  <a:lnTo>
                    <a:pt x="288" y="444"/>
                  </a:lnTo>
                  <a:lnTo>
                    <a:pt x="294" y="450"/>
                  </a:lnTo>
                  <a:lnTo>
                    <a:pt x="294" y="456"/>
                  </a:lnTo>
                  <a:lnTo>
                    <a:pt x="294" y="462"/>
                  </a:lnTo>
                  <a:lnTo>
                    <a:pt x="294" y="468"/>
                  </a:lnTo>
                  <a:lnTo>
                    <a:pt x="294" y="474"/>
                  </a:lnTo>
                  <a:lnTo>
                    <a:pt x="294" y="480"/>
                  </a:lnTo>
                  <a:lnTo>
                    <a:pt x="294" y="486"/>
                  </a:lnTo>
                  <a:lnTo>
                    <a:pt x="300" y="492"/>
                  </a:lnTo>
                  <a:lnTo>
                    <a:pt x="300" y="498"/>
                  </a:lnTo>
                  <a:lnTo>
                    <a:pt x="300" y="504"/>
                  </a:lnTo>
                  <a:lnTo>
                    <a:pt x="300" y="510"/>
                  </a:lnTo>
                  <a:lnTo>
                    <a:pt x="300" y="516"/>
                  </a:lnTo>
                  <a:lnTo>
                    <a:pt x="300" y="522"/>
                  </a:lnTo>
                  <a:lnTo>
                    <a:pt x="306" y="528"/>
                  </a:lnTo>
                  <a:lnTo>
                    <a:pt x="306" y="534"/>
                  </a:lnTo>
                  <a:lnTo>
                    <a:pt x="306" y="54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01" name="Freeform 9"/>
            <p:cNvSpPr>
              <a:spLocks/>
            </p:cNvSpPr>
            <p:nvPr/>
          </p:nvSpPr>
          <p:spPr bwMode="auto">
            <a:xfrm>
              <a:off x="1174" y="2416"/>
              <a:ext cx="348" cy="1128"/>
            </a:xfrm>
            <a:custGeom>
              <a:avLst/>
              <a:gdLst>
                <a:gd name="T0" fmla="*/ 0 w 348"/>
                <a:gd name="T1" fmla="*/ 18 h 1128"/>
                <a:gd name="T2" fmla="*/ 6 w 348"/>
                <a:gd name="T3" fmla="*/ 42 h 1128"/>
                <a:gd name="T4" fmla="*/ 6 w 348"/>
                <a:gd name="T5" fmla="*/ 66 h 1128"/>
                <a:gd name="T6" fmla="*/ 12 w 348"/>
                <a:gd name="T7" fmla="*/ 84 h 1128"/>
                <a:gd name="T8" fmla="*/ 18 w 348"/>
                <a:gd name="T9" fmla="*/ 108 h 1128"/>
                <a:gd name="T10" fmla="*/ 24 w 348"/>
                <a:gd name="T11" fmla="*/ 132 h 1128"/>
                <a:gd name="T12" fmla="*/ 24 w 348"/>
                <a:gd name="T13" fmla="*/ 156 h 1128"/>
                <a:gd name="T14" fmla="*/ 30 w 348"/>
                <a:gd name="T15" fmla="*/ 180 h 1128"/>
                <a:gd name="T16" fmla="*/ 36 w 348"/>
                <a:gd name="T17" fmla="*/ 204 h 1128"/>
                <a:gd name="T18" fmla="*/ 48 w 348"/>
                <a:gd name="T19" fmla="*/ 228 h 1128"/>
                <a:gd name="T20" fmla="*/ 54 w 348"/>
                <a:gd name="T21" fmla="*/ 246 h 1128"/>
                <a:gd name="T22" fmla="*/ 66 w 348"/>
                <a:gd name="T23" fmla="*/ 264 h 1128"/>
                <a:gd name="T24" fmla="*/ 72 w 348"/>
                <a:gd name="T25" fmla="*/ 282 h 1128"/>
                <a:gd name="T26" fmla="*/ 90 w 348"/>
                <a:gd name="T27" fmla="*/ 288 h 1128"/>
                <a:gd name="T28" fmla="*/ 102 w 348"/>
                <a:gd name="T29" fmla="*/ 300 h 1128"/>
                <a:gd name="T30" fmla="*/ 120 w 348"/>
                <a:gd name="T31" fmla="*/ 312 h 1128"/>
                <a:gd name="T32" fmla="*/ 132 w 348"/>
                <a:gd name="T33" fmla="*/ 330 h 1128"/>
                <a:gd name="T34" fmla="*/ 138 w 348"/>
                <a:gd name="T35" fmla="*/ 348 h 1128"/>
                <a:gd name="T36" fmla="*/ 144 w 348"/>
                <a:gd name="T37" fmla="*/ 366 h 1128"/>
                <a:gd name="T38" fmla="*/ 150 w 348"/>
                <a:gd name="T39" fmla="*/ 384 h 1128"/>
                <a:gd name="T40" fmla="*/ 156 w 348"/>
                <a:gd name="T41" fmla="*/ 402 h 1128"/>
                <a:gd name="T42" fmla="*/ 162 w 348"/>
                <a:gd name="T43" fmla="*/ 426 h 1128"/>
                <a:gd name="T44" fmla="*/ 168 w 348"/>
                <a:gd name="T45" fmla="*/ 450 h 1128"/>
                <a:gd name="T46" fmla="*/ 174 w 348"/>
                <a:gd name="T47" fmla="*/ 474 h 1128"/>
                <a:gd name="T48" fmla="*/ 180 w 348"/>
                <a:gd name="T49" fmla="*/ 498 h 1128"/>
                <a:gd name="T50" fmla="*/ 180 w 348"/>
                <a:gd name="T51" fmla="*/ 522 h 1128"/>
                <a:gd name="T52" fmla="*/ 186 w 348"/>
                <a:gd name="T53" fmla="*/ 540 h 1128"/>
                <a:gd name="T54" fmla="*/ 186 w 348"/>
                <a:gd name="T55" fmla="*/ 564 h 1128"/>
                <a:gd name="T56" fmla="*/ 192 w 348"/>
                <a:gd name="T57" fmla="*/ 582 h 1128"/>
                <a:gd name="T58" fmla="*/ 192 w 348"/>
                <a:gd name="T59" fmla="*/ 606 h 1128"/>
                <a:gd name="T60" fmla="*/ 198 w 348"/>
                <a:gd name="T61" fmla="*/ 630 h 1128"/>
                <a:gd name="T62" fmla="*/ 204 w 348"/>
                <a:gd name="T63" fmla="*/ 648 h 1128"/>
                <a:gd name="T64" fmla="*/ 204 w 348"/>
                <a:gd name="T65" fmla="*/ 672 h 1128"/>
                <a:gd name="T66" fmla="*/ 210 w 348"/>
                <a:gd name="T67" fmla="*/ 696 h 1128"/>
                <a:gd name="T68" fmla="*/ 210 w 348"/>
                <a:gd name="T69" fmla="*/ 720 h 1128"/>
                <a:gd name="T70" fmla="*/ 216 w 348"/>
                <a:gd name="T71" fmla="*/ 738 h 1128"/>
                <a:gd name="T72" fmla="*/ 216 w 348"/>
                <a:gd name="T73" fmla="*/ 762 h 1128"/>
                <a:gd name="T74" fmla="*/ 222 w 348"/>
                <a:gd name="T75" fmla="*/ 786 h 1128"/>
                <a:gd name="T76" fmla="*/ 222 w 348"/>
                <a:gd name="T77" fmla="*/ 810 h 1128"/>
                <a:gd name="T78" fmla="*/ 228 w 348"/>
                <a:gd name="T79" fmla="*/ 828 h 1128"/>
                <a:gd name="T80" fmla="*/ 228 w 348"/>
                <a:gd name="T81" fmla="*/ 852 h 1128"/>
                <a:gd name="T82" fmla="*/ 234 w 348"/>
                <a:gd name="T83" fmla="*/ 876 h 1128"/>
                <a:gd name="T84" fmla="*/ 234 w 348"/>
                <a:gd name="T85" fmla="*/ 900 h 1128"/>
                <a:gd name="T86" fmla="*/ 240 w 348"/>
                <a:gd name="T87" fmla="*/ 924 h 1128"/>
                <a:gd name="T88" fmla="*/ 246 w 348"/>
                <a:gd name="T89" fmla="*/ 942 h 1128"/>
                <a:gd name="T90" fmla="*/ 246 w 348"/>
                <a:gd name="T91" fmla="*/ 966 h 1128"/>
                <a:gd name="T92" fmla="*/ 252 w 348"/>
                <a:gd name="T93" fmla="*/ 984 h 1128"/>
                <a:gd name="T94" fmla="*/ 252 w 348"/>
                <a:gd name="T95" fmla="*/ 1008 h 1128"/>
                <a:gd name="T96" fmla="*/ 258 w 348"/>
                <a:gd name="T97" fmla="*/ 1026 h 1128"/>
                <a:gd name="T98" fmla="*/ 264 w 348"/>
                <a:gd name="T99" fmla="*/ 1044 h 1128"/>
                <a:gd name="T100" fmla="*/ 264 w 348"/>
                <a:gd name="T101" fmla="*/ 1068 h 1128"/>
                <a:gd name="T102" fmla="*/ 270 w 348"/>
                <a:gd name="T103" fmla="*/ 1092 h 1128"/>
                <a:gd name="T104" fmla="*/ 276 w 348"/>
                <a:gd name="T105" fmla="*/ 1110 h 1128"/>
                <a:gd name="T106" fmla="*/ 288 w 348"/>
                <a:gd name="T107" fmla="*/ 1122 h 1128"/>
                <a:gd name="T108" fmla="*/ 306 w 348"/>
                <a:gd name="T109" fmla="*/ 1128 h 1128"/>
                <a:gd name="T110" fmla="*/ 312 w 348"/>
                <a:gd name="T111" fmla="*/ 1104 h 1128"/>
                <a:gd name="T112" fmla="*/ 318 w 348"/>
                <a:gd name="T113" fmla="*/ 1086 h 1128"/>
                <a:gd name="T114" fmla="*/ 324 w 348"/>
                <a:gd name="T115" fmla="*/ 1068 h 1128"/>
                <a:gd name="T116" fmla="*/ 330 w 348"/>
                <a:gd name="T117" fmla="*/ 1050 h 1128"/>
                <a:gd name="T118" fmla="*/ 336 w 348"/>
                <a:gd name="T119" fmla="*/ 1032 h 1128"/>
                <a:gd name="T120" fmla="*/ 336 w 348"/>
                <a:gd name="T121" fmla="*/ 1008 h 1128"/>
                <a:gd name="T122" fmla="*/ 342 w 348"/>
                <a:gd name="T123" fmla="*/ 984 h 1128"/>
                <a:gd name="T124" fmla="*/ 348 w 348"/>
                <a:gd name="T125" fmla="*/ 96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 h="1128">
                  <a:moveTo>
                    <a:pt x="0" y="0"/>
                  </a:moveTo>
                  <a:lnTo>
                    <a:pt x="0" y="6"/>
                  </a:lnTo>
                  <a:lnTo>
                    <a:pt x="0" y="12"/>
                  </a:lnTo>
                  <a:lnTo>
                    <a:pt x="0" y="18"/>
                  </a:lnTo>
                  <a:lnTo>
                    <a:pt x="0" y="24"/>
                  </a:lnTo>
                  <a:lnTo>
                    <a:pt x="6" y="30"/>
                  </a:lnTo>
                  <a:lnTo>
                    <a:pt x="6" y="36"/>
                  </a:lnTo>
                  <a:lnTo>
                    <a:pt x="6" y="42"/>
                  </a:lnTo>
                  <a:lnTo>
                    <a:pt x="6" y="48"/>
                  </a:lnTo>
                  <a:lnTo>
                    <a:pt x="6" y="54"/>
                  </a:lnTo>
                  <a:lnTo>
                    <a:pt x="6" y="60"/>
                  </a:lnTo>
                  <a:lnTo>
                    <a:pt x="6" y="66"/>
                  </a:lnTo>
                  <a:lnTo>
                    <a:pt x="12" y="66"/>
                  </a:lnTo>
                  <a:lnTo>
                    <a:pt x="12" y="72"/>
                  </a:lnTo>
                  <a:lnTo>
                    <a:pt x="12" y="78"/>
                  </a:lnTo>
                  <a:lnTo>
                    <a:pt x="12" y="84"/>
                  </a:lnTo>
                  <a:lnTo>
                    <a:pt x="12" y="90"/>
                  </a:lnTo>
                  <a:lnTo>
                    <a:pt x="12" y="96"/>
                  </a:lnTo>
                  <a:lnTo>
                    <a:pt x="18" y="102"/>
                  </a:lnTo>
                  <a:lnTo>
                    <a:pt x="18" y="108"/>
                  </a:lnTo>
                  <a:lnTo>
                    <a:pt x="18" y="114"/>
                  </a:lnTo>
                  <a:lnTo>
                    <a:pt x="18" y="120"/>
                  </a:lnTo>
                  <a:lnTo>
                    <a:pt x="18" y="126"/>
                  </a:lnTo>
                  <a:lnTo>
                    <a:pt x="24" y="132"/>
                  </a:lnTo>
                  <a:lnTo>
                    <a:pt x="24" y="138"/>
                  </a:lnTo>
                  <a:lnTo>
                    <a:pt x="24" y="144"/>
                  </a:lnTo>
                  <a:lnTo>
                    <a:pt x="24" y="150"/>
                  </a:lnTo>
                  <a:lnTo>
                    <a:pt x="24" y="156"/>
                  </a:lnTo>
                  <a:lnTo>
                    <a:pt x="30" y="162"/>
                  </a:lnTo>
                  <a:lnTo>
                    <a:pt x="30" y="168"/>
                  </a:lnTo>
                  <a:lnTo>
                    <a:pt x="30" y="174"/>
                  </a:lnTo>
                  <a:lnTo>
                    <a:pt x="30" y="180"/>
                  </a:lnTo>
                  <a:lnTo>
                    <a:pt x="36" y="186"/>
                  </a:lnTo>
                  <a:lnTo>
                    <a:pt x="36" y="192"/>
                  </a:lnTo>
                  <a:lnTo>
                    <a:pt x="36" y="198"/>
                  </a:lnTo>
                  <a:lnTo>
                    <a:pt x="36" y="204"/>
                  </a:lnTo>
                  <a:lnTo>
                    <a:pt x="42" y="210"/>
                  </a:lnTo>
                  <a:lnTo>
                    <a:pt x="42" y="216"/>
                  </a:lnTo>
                  <a:lnTo>
                    <a:pt x="42" y="222"/>
                  </a:lnTo>
                  <a:lnTo>
                    <a:pt x="48" y="228"/>
                  </a:lnTo>
                  <a:lnTo>
                    <a:pt x="48" y="234"/>
                  </a:lnTo>
                  <a:lnTo>
                    <a:pt x="48" y="240"/>
                  </a:lnTo>
                  <a:lnTo>
                    <a:pt x="54" y="240"/>
                  </a:lnTo>
                  <a:lnTo>
                    <a:pt x="54" y="246"/>
                  </a:lnTo>
                  <a:lnTo>
                    <a:pt x="54" y="252"/>
                  </a:lnTo>
                  <a:lnTo>
                    <a:pt x="60" y="258"/>
                  </a:lnTo>
                  <a:lnTo>
                    <a:pt x="60" y="264"/>
                  </a:lnTo>
                  <a:lnTo>
                    <a:pt x="66" y="264"/>
                  </a:lnTo>
                  <a:lnTo>
                    <a:pt x="66" y="270"/>
                  </a:lnTo>
                  <a:lnTo>
                    <a:pt x="66" y="276"/>
                  </a:lnTo>
                  <a:lnTo>
                    <a:pt x="72" y="276"/>
                  </a:lnTo>
                  <a:lnTo>
                    <a:pt x="72" y="282"/>
                  </a:lnTo>
                  <a:lnTo>
                    <a:pt x="78" y="282"/>
                  </a:lnTo>
                  <a:lnTo>
                    <a:pt x="78" y="288"/>
                  </a:lnTo>
                  <a:lnTo>
                    <a:pt x="84" y="288"/>
                  </a:lnTo>
                  <a:lnTo>
                    <a:pt x="90" y="288"/>
                  </a:lnTo>
                  <a:lnTo>
                    <a:pt x="90" y="294"/>
                  </a:lnTo>
                  <a:lnTo>
                    <a:pt x="96" y="294"/>
                  </a:lnTo>
                  <a:lnTo>
                    <a:pt x="102" y="294"/>
                  </a:lnTo>
                  <a:lnTo>
                    <a:pt x="102" y="300"/>
                  </a:lnTo>
                  <a:lnTo>
                    <a:pt x="108" y="300"/>
                  </a:lnTo>
                  <a:lnTo>
                    <a:pt x="114" y="306"/>
                  </a:lnTo>
                  <a:lnTo>
                    <a:pt x="120" y="306"/>
                  </a:lnTo>
                  <a:lnTo>
                    <a:pt x="120" y="312"/>
                  </a:lnTo>
                  <a:lnTo>
                    <a:pt x="126" y="318"/>
                  </a:lnTo>
                  <a:lnTo>
                    <a:pt x="126" y="324"/>
                  </a:lnTo>
                  <a:lnTo>
                    <a:pt x="132" y="324"/>
                  </a:lnTo>
                  <a:lnTo>
                    <a:pt x="132" y="330"/>
                  </a:lnTo>
                  <a:lnTo>
                    <a:pt x="132" y="336"/>
                  </a:lnTo>
                  <a:lnTo>
                    <a:pt x="138" y="336"/>
                  </a:lnTo>
                  <a:lnTo>
                    <a:pt x="138" y="342"/>
                  </a:lnTo>
                  <a:lnTo>
                    <a:pt x="138" y="348"/>
                  </a:lnTo>
                  <a:lnTo>
                    <a:pt x="144" y="348"/>
                  </a:lnTo>
                  <a:lnTo>
                    <a:pt x="144" y="354"/>
                  </a:lnTo>
                  <a:lnTo>
                    <a:pt x="144" y="360"/>
                  </a:lnTo>
                  <a:lnTo>
                    <a:pt x="144" y="366"/>
                  </a:lnTo>
                  <a:lnTo>
                    <a:pt x="150" y="366"/>
                  </a:lnTo>
                  <a:lnTo>
                    <a:pt x="150" y="372"/>
                  </a:lnTo>
                  <a:lnTo>
                    <a:pt x="150" y="378"/>
                  </a:lnTo>
                  <a:lnTo>
                    <a:pt x="150" y="384"/>
                  </a:lnTo>
                  <a:lnTo>
                    <a:pt x="156" y="384"/>
                  </a:lnTo>
                  <a:lnTo>
                    <a:pt x="156" y="390"/>
                  </a:lnTo>
                  <a:lnTo>
                    <a:pt x="156" y="396"/>
                  </a:lnTo>
                  <a:lnTo>
                    <a:pt x="156" y="402"/>
                  </a:lnTo>
                  <a:lnTo>
                    <a:pt x="156" y="408"/>
                  </a:lnTo>
                  <a:lnTo>
                    <a:pt x="162" y="414"/>
                  </a:lnTo>
                  <a:lnTo>
                    <a:pt x="162" y="420"/>
                  </a:lnTo>
                  <a:lnTo>
                    <a:pt x="162" y="426"/>
                  </a:lnTo>
                  <a:lnTo>
                    <a:pt x="162" y="432"/>
                  </a:lnTo>
                  <a:lnTo>
                    <a:pt x="168" y="438"/>
                  </a:lnTo>
                  <a:lnTo>
                    <a:pt x="168" y="444"/>
                  </a:lnTo>
                  <a:lnTo>
                    <a:pt x="168" y="450"/>
                  </a:lnTo>
                  <a:lnTo>
                    <a:pt x="168" y="456"/>
                  </a:lnTo>
                  <a:lnTo>
                    <a:pt x="168" y="462"/>
                  </a:lnTo>
                  <a:lnTo>
                    <a:pt x="174" y="468"/>
                  </a:lnTo>
                  <a:lnTo>
                    <a:pt x="174" y="474"/>
                  </a:lnTo>
                  <a:lnTo>
                    <a:pt x="174" y="480"/>
                  </a:lnTo>
                  <a:lnTo>
                    <a:pt x="174" y="486"/>
                  </a:lnTo>
                  <a:lnTo>
                    <a:pt x="174" y="492"/>
                  </a:lnTo>
                  <a:lnTo>
                    <a:pt x="180" y="498"/>
                  </a:lnTo>
                  <a:lnTo>
                    <a:pt x="180" y="504"/>
                  </a:lnTo>
                  <a:lnTo>
                    <a:pt x="180" y="510"/>
                  </a:lnTo>
                  <a:lnTo>
                    <a:pt x="180" y="516"/>
                  </a:lnTo>
                  <a:lnTo>
                    <a:pt x="180" y="522"/>
                  </a:lnTo>
                  <a:lnTo>
                    <a:pt x="180" y="528"/>
                  </a:lnTo>
                  <a:lnTo>
                    <a:pt x="186" y="528"/>
                  </a:lnTo>
                  <a:lnTo>
                    <a:pt x="186" y="534"/>
                  </a:lnTo>
                  <a:lnTo>
                    <a:pt x="186" y="540"/>
                  </a:lnTo>
                  <a:lnTo>
                    <a:pt x="186" y="546"/>
                  </a:lnTo>
                  <a:lnTo>
                    <a:pt x="186" y="552"/>
                  </a:lnTo>
                  <a:lnTo>
                    <a:pt x="186" y="558"/>
                  </a:lnTo>
                  <a:lnTo>
                    <a:pt x="186" y="564"/>
                  </a:lnTo>
                  <a:lnTo>
                    <a:pt x="186" y="570"/>
                  </a:lnTo>
                  <a:lnTo>
                    <a:pt x="192" y="570"/>
                  </a:lnTo>
                  <a:lnTo>
                    <a:pt x="192" y="576"/>
                  </a:lnTo>
                  <a:lnTo>
                    <a:pt x="192" y="582"/>
                  </a:lnTo>
                  <a:lnTo>
                    <a:pt x="192" y="588"/>
                  </a:lnTo>
                  <a:lnTo>
                    <a:pt x="192" y="594"/>
                  </a:lnTo>
                  <a:lnTo>
                    <a:pt x="192" y="600"/>
                  </a:lnTo>
                  <a:lnTo>
                    <a:pt x="192" y="606"/>
                  </a:lnTo>
                  <a:lnTo>
                    <a:pt x="198" y="612"/>
                  </a:lnTo>
                  <a:lnTo>
                    <a:pt x="198" y="618"/>
                  </a:lnTo>
                  <a:lnTo>
                    <a:pt x="198" y="624"/>
                  </a:lnTo>
                  <a:lnTo>
                    <a:pt x="198" y="630"/>
                  </a:lnTo>
                  <a:lnTo>
                    <a:pt x="198" y="636"/>
                  </a:lnTo>
                  <a:lnTo>
                    <a:pt x="198" y="642"/>
                  </a:lnTo>
                  <a:lnTo>
                    <a:pt x="198" y="648"/>
                  </a:lnTo>
                  <a:lnTo>
                    <a:pt x="204" y="648"/>
                  </a:lnTo>
                  <a:lnTo>
                    <a:pt x="204" y="654"/>
                  </a:lnTo>
                  <a:lnTo>
                    <a:pt x="204" y="660"/>
                  </a:lnTo>
                  <a:lnTo>
                    <a:pt x="204" y="666"/>
                  </a:lnTo>
                  <a:lnTo>
                    <a:pt x="204" y="672"/>
                  </a:lnTo>
                  <a:lnTo>
                    <a:pt x="204" y="678"/>
                  </a:lnTo>
                  <a:lnTo>
                    <a:pt x="204" y="684"/>
                  </a:lnTo>
                  <a:lnTo>
                    <a:pt x="210" y="690"/>
                  </a:lnTo>
                  <a:lnTo>
                    <a:pt x="210" y="696"/>
                  </a:lnTo>
                  <a:lnTo>
                    <a:pt x="210" y="702"/>
                  </a:lnTo>
                  <a:lnTo>
                    <a:pt x="210" y="708"/>
                  </a:lnTo>
                  <a:lnTo>
                    <a:pt x="210" y="714"/>
                  </a:lnTo>
                  <a:lnTo>
                    <a:pt x="210" y="720"/>
                  </a:lnTo>
                  <a:lnTo>
                    <a:pt x="210" y="726"/>
                  </a:lnTo>
                  <a:lnTo>
                    <a:pt x="210" y="732"/>
                  </a:lnTo>
                  <a:lnTo>
                    <a:pt x="216" y="732"/>
                  </a:lnTo>
                  <a:lnTo>
                    <a:pt x="216" y="738"/>
                  </a:lnTo>
                  <a:lnTo>
                    <a:pt x="216" y="744"/>
                  </a:lnTo>
                  <a:lnTo>
                    <a:pt x="216" y="750"/>
                  </a:lnTo>
                  <a:lnTo>
                    <a:pt x="216" y="756"/>
                  </a:lnTo>
                  <a:lnTo>
                    <a:pt x="216" y="762"/>
                  </a:lnTo>
                  <a:lnTo>
                    <a:pt x="216" y="768"/>
                  </a:lnTo>
                  <a:lnTo>
                    <a:pt x="216" y="774"/>
                  </a:lnTo>
                  <a:lnTo>
                    <a:pt x="222" y="780"/>
                  </a:lnTo>
                  <a:lnTo>
                    <a:pt x="222" y="786"/>
                  </a:lnTo>
                  <a:lnTo>
                    <a:pt x="222" y="792"/>
                  </a:lnTo>
                  <a:lnTo>
                    <a:pt x="222" y="798"/>
                  </a:lnTo>
                  <a:lnTo>
                    <a:pt x="222" y="804"/>
                  </a:lnTo>
                  <a:lnTo>
                    <a:pt x="222" y="810"/>
                  </a:lnTo>
                  <a:lnTo>
                    <a:pt x="222" y="816"/>
                  </a:lnTo>
                  <a:lnTo>
                    <a:pt x="222" y="822"/>
                  </a:lnTo>
                  <a:lnTo>
                    <a:pt x="228" y="822"/>
                  </a:lnTo>
                  <a:lnTo>
                    <a:pt x="228" y="828"/>
                  </a:lnTo>
                  <a:lnTo>
                    <a:pt x="228" y="834"/>
                  </a:lnTo>
                  <a:lnTo>
                    <a:pt x="228" y="840"/>
                  </a:lnTo>
                  <a:lnTo>
                    <a:pt x="228" y="846"/>
                  </a:lnTo>
                  <a:lnTo>
                    <a:pt x="228" y="852"/>
                  </a:lnTo>
                  <a:lnTo>
                    <a:pt x="228" y="858"/>
                  </a:lnTo>
                  <a:lnTo>
                    <a:pt x="234" y="864"/>
                  </a:lnTo>
                  <a:lnTo>
                    <a:pt x="234" y="870"/>
                  </a:lnTo>
                  <a:lnTo>
                    <a:pt x="234" y="876"/>
                  </a:lnTo>
                  <a:lnTo>
                    <a:pt x="234" y="882"/>
                  </a:lnTo>
                  <a:lnTo>
                    <a:pt x="234" y="888"/>
                  </a:lnTo>
                  <a:lnTo>
                    <a:pt x="234" y="894"/>
                  </a:lnTo>
                  <a:lnTo>
                    <a:pt x="234" y="900"/>
                  </a:lnTo>
                  <a:lnTo>
                    <a:pt x="240" y="906"/>
                  </a:lnTo>
                  <a:lnTo>
                    <a:pt x="240" y="912"/>
                  </a:lnTo>
                  <a:lnTo>
                    <a:pt x="240" y="918"/>
                  </a:lnTo>
                  <a:lnTo>
                    <a:pt x="240" y="924"/>
                  </a:lnTo>
                  <a:lnTo>
                    <a:pt x="240" y="930"/>
                  </a:lnTo>
                  <a:lnTo>
                    <a:pt x="240" y="936"/>
                  </a:lnTo>
                  <a:lnTo>
                    <a:pt x="240" y="942"/>
                  </a:lnTo>
                  <a:lnTo>
                    <a:pt x="246" y="942"/>
                  </a:lnTo>
                  <a:lnTo>
                    <a:pt x="246" y="948"/>
                  </a:lnTo>
                  <a:lnTo>
                    <a:pt x="246" y="954"/>
                  </a:lnTo>
                  <a:lnTo>
                    <a:pt x="246" y="960"/>
                  </a:lnTo>
                  <a:lnTo>
                    <a:pt x="246" y="966"/>
                  </a:lnTo>
                  <a:lnTo>
                    <a:pt x="246" y="972"/>
                  </a:lnTo>
                  <a:lnTo>
                    <a:pt x="246" y="978"/>
                  </a:lnTo>
                  <a:lnTo>
                    <a:pt x="252" y="978"/>
                  </a:lnTo>
                  <a:lnTo>
                    <a:pt x="252" y="984"/>
                  </a:lnTo>
                  <a:lnTo>
                    <a:pt x="252" y="990"/>
                  </a:lnTo>
                  <a:lnTo>
                    <a:pt x="252" y="996"/>
                  </a:lnTo>
                  <a:lnTo>
                    <a:pt x="252" y="1002"/>
                  </a:lnTo>
                  <a:lnTo>
                    <a:pt x="252" y="1008"/>
                  </a:lnTo>
                  <a:lnTo>
                    <a:pt x="252" y="1014"/>
                  </a:lnTo>
                  <a:lnTo>
                    <a:pt x="258" y="1014"/>
                  </a:lnTo>
                  <a:lnTo>
                    <a:pt x="258" y="1020"/>
                  </a:lnTo>
                  <a:lnTo>
                    <a:pt x="258" y="1026"/>
                  </a:lnTo>
                  <a:lnTo>
                    <a:pt x="258" y="1032"/>
                  </a:lnTo>
                  <a:lnTo>
                    <a:pt x="258" y="1038"/>
                  </a:lnTo>
                  <a:lnTo>
                    <a:pt x="258" y="1044"/>
                  </a:lnTo>
                  <a:lnTo>
                    <a:pt x="264" y="1044"/>
                  </a:lnTo>
                  <a:lnTo>
                    <a:pt x="264" y="1050"/>
                  </a:lnTo>
                  <a:lnTo>
                    <a:pt x="264" y="1056"/>
                  </a:lnTo>
                  <a:lnTo>
                    <a:pt x="264" y="1062"/>
                  </a:lnTo>
                  <a:lnTo>
                    <a:pt x="264" y="1068"/>
                  </a:lnTo>
                  <a:lnTo>
                    <a:pt x="270" y="1074"/>
                  </a:lnTo>
                  <a:lnTo>
                    <a:pt x="270" y="1080"/>
                  </a:lnTo>
                  <a:lnTo>
                    <a:pt x="270" y="1086"/>
                  </a:lnTo>
                  <a:lnTo>
                    <a:pt x="270" y="1092"/>
                  </a:lnTo>
                  <a:lnTo>
                    <a:pt x="276" y="1092"/>
                  </a:lnTo>
                  <a:lnTo>
                    <a:pt x="276" y="1098"/>
                  </a:lnTo>
                  <a:lnTo>
                    <a:pt x="276" y="1104"/>
                  </a:lnTo>
                  <a:lnTo>
                    <a:pt x="276" y="1110"/>
                  </a:lnTo>
                  <a:lnTo>
                    <a:pt x="282" y="1110"/>
                  </a:lnTo>
                  <a:lnTo>
                    <a:pt x="282" y="1116"/>
                  </a:lnTo>
                  <a:lnTo>
                    <a:pt x="282" y="1122"/>
                  </a:lnTo>
                  <a:lnTo>
                    <a:pt x="288" y="1122"/>
                  </a:lnTo>
                  <a:lnTo>
                    <a:pt x="288" y="1128"/>
                  </a:lnTo>
                  <a:lnTo>
                    <a:pt x="294" y="1128"/>
                  </a:lnTo>
                  <a:lnTo>
                    <a:pt x="300" y="1128"/>
                  </a:lnTo>
                  <a:lnTo>
                    <a:pt x="306" y="1128"/>
                  </a:lnTo>
                  <a:lnTo>
                    <a:pt x="306" y="1122"/>
                  </a:lnTo>
                  <a:lnTo>
                    <a:pt x="312" y="1116"/>
                  </a:lnTo>
                  <a:lnTo>
                    <a:pt x="312" y="1110"/>
                  </a:lnTo>
                  <a:lnTo>
                    <a:pt x="312" y="1104"/>
                  </a:lnTo>
                  <a:lnTo>
                    <a:pt x="318" y="1104"/>
                  </a:lnTo>
                  <a:lnTo>
                    <a:pt x="318" y="1098"/>
                  </a:lnTo>
                  <a:lnTo>
                    <a:pt x="318" y="1092"/>
                  </a:lnTo>
                  <a:lnTo>
                    <a:pt x="318" y="1086"/>
                  </a:lnTo>
                  <a:lnTo>
                    <a:pt x="324" y="1086"/>
                  </a:lnTo>
                  <a:lnTo>
                    <a:pt x="324" y="1080"/>
                  </a:lnTo>
                  <a:lnTo>
                    <a:pt x="324" y="1074"/>
                  </a:lnTo>
                  <a:lnTo>
                    <a:pt x="324" y="1068"/>
                  </a:lnTo>
                  <a:lnTo>
                    <a:pt x="324" y="1062"/>
                  </a:lnTo>
                  <a:lnTo>
                    <a:pt x="330" y="1062"/>
                  </a:lnTo>
                  <a:lnTo>
                    <a:pt x="330" y="1056"/>
                  </a:lnTo>
                  <a:lnTo>
                    <a:pt x="330" y="1050"/>
                  </a:lnTo>
                  <a:lnTo>
                    <a:pt x="330" y="1044"/>
                  </a:lnTo>
                  <a:lnTo>
                    <a:pt x="330" y="1038"/>
                  </a:lnTo>
                  <a:lnTo>
                    <a:pt x="336" y="1038"/>
                  </a:lnTo>
                  <a:lnTo>
                    <a:pt x="336" y="1032"/>
                  </a:lnTo>
                  <a:lnTo>
                    <a:pt x="336" y="1026"/>
                  </a:lnTo>
                  <a:lnTo>
                    <a:pt x="336" y="1020"/>
                  </a:lnTo>
                  <a:lnTo>
                    <a:pt x="336" y="1014"/>
                  </a:lnTo>
                  <a:lnTo>
                    <a:pt x="336" y="1008"/>
                  </a:lnTo>
                  <a:lnTo>
                    <a:pt x="342" y="1002"/>
                  </a:lnTo>
                  <a:lnTo>
                    <a:pt x="342" y="996"/>
                  </a:lnTo>
                  <a:lnTo>
                    <a:pt x="342" y="990"/>
                  </a:lnTo>
                  <a:lnTo>
                    <a:pt x="342" y="984"/>
                  </a:lnTo>
                  <a:lnTo>
                    <a:pt x="342" y="978"/>
                  </a:lnTo>
                  <a:lnTo>
                    <a:pt x="342" y="972"/>
                  </a:lnTo>
                  <a:lnTo>
                    <a:pt x="348" y="966"/>
                  </a:lnTo>
                  <a:lnTo>
                    <a:pt x="348" y="960"/>
                  </a:lnTo>
                  <a:lnTo>
                    <a:pt x="348" y="954"/>
                  </a:lnTo>
                  <a:lnTo>
                    <a:pt x="348" y="948"/>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02" name="Freeform 10"/>
            <p:cNvSpPr>
              <a:spLocks/>
            </p:cNvSpPr>
            <p:nvPr/>
          </p:nvSpPr>
          <p:spPr bwMode="auto">
            <a:xfrm>
              <a:off x="1522" y="1960"/>
              <a:ext cx="312" cy="1404"/>
            </a:xfrm>
            <a:custGeom>
              <a:avLst/>
              <a:gdLst>
                <a:gd name="T0" fmla="*/ 6 w 312"/>
                <a:gd name="T1" fmla="*/ 1386 h 1404"/>
                <a:gd name="T2" fmla="*/ 6 w 312"/>
                <a:gd name="T3" fmla="*/ 1362 h 1404"/>
                <a:gd name="T4" fmla="*/ 12 w 312"/>
                <a:gd name="T5" fmla="*/ 1338 h 1404"/>
                <a:gd name="T6" fmla="*/ 12 w 312"/>
                <a:gd name="T7" fmla="*/ 1314 h 1404"/>
                <a:gd name="T8" fmla="*/ 18 w 312"/>
                <a:gd name="T9" fmla="*/ 1290 h 1404"/>
                <a:gd name="T10" fmla="*/ 24 w 312"/>
                <a:gd name="T11" fmla="*/ 1266 h 1404"/>
                <a:gd name="T12" fmla="*/ 24 w 312"/>
                <a:gd name="T13" fmla="*/ 1242 h 1404"/>
                <a:gd name="T14" fmla="*/ 30 w 312"/>
                <a:gd name="T15" fmla="*/ 1218 h 1404"/>
                <a:gd name="T16" fmla="*/ 30 w 312"/>
                <a:gd name="T17" fmla="*/ 1194 h 1404"/>
                <a:gd name="T18" fmla="*/ 36 w 312"/>
                <a:gd name="T19" fmla="*/ 1170 h 1404"/>
                <a:gd name="T20" fmla="*/ 36 w 312"/>
                <a:gd name="T21" fmla="*/ 1146 h 1404"/>
                <a:gd name="T22" fmla="*/ 42 w 312"/>
                <a:gd name="T23" fmla="*/ 1122 h 1404"/>
                <a:gd name="T24" fmla="*/ 42 w 312"/>
                <a:gd name="T25" fmla="*/ 1098 h 1404"/>
                <a:gd name="T26" fmla="*/ 48 w 312"/>
                <a:gd name="T27" fmla="*/ 1074 h 1404"/>
                <a:gd name="T28" fmla="*/ 54 w 312"/>
                <a:gd name="T29" fmla="*/ 1050 h 1404"/>
                <a:gd name="T30" fmla="*/ 54 w 312"/>
                <a:gd name="T31" fmla="*/ 1026 h 1404"/>
                <a:gd name="T32" fmla="*/ 60 w 312"/>
                <a:gd name="T33" fmla="*/ 1002 h 1404"/>
                <a:gd name="T34" fmla="*/ 60 w 312"/>
                <a:gd name="T35" fmla="*/ 978 h 1404"/>
                <a:gd name="T36" fmla="*/ 66 w 312"/>
                <a:gd name="T37" fmla="*/ 954 h 1404"/>
                <a:gd name="T38" fmla="*/ 72 w 312"/>
                <a:gd name="T39" fmla="*/ 936 h 1404"/>
                <a:gd name="T40" fmla="*/ 72 w 312"/>
                <a:gd name="T41" fmla="*/ 912 h 1404"/>
                <a:gd name="T42" fmla="*/ 78 w 312"/>
                <a:gd name="T43" fmla="*/ 894 h 1404"/>
                <a:gd name="T44" fmla="*/ 84 w 312"/>
                <a:gd name="T45" fmla="*/ 870 h 1404"/>
                <a:gd name="T46" fmla="*/ 90 w 312"/>
                <a:gd name="T47" fmla="*/ 846 h 1404"/>
                <a:gd name="T48" fmla="*/ 96 w 312"/>
                <a:gd name="T49" fmla="*/ 828 h 1404"/>
                <a:gd name="T50" fmla="*/ 102 w 312"/>
                <a:gd name="T51" fmla="*/ 810 h 1404"/>
                <a:gd name="T52" fmla="*/ 114 w 312"/>
                <a:gd name="T53" fmla="*/ 786 h 1404"/>
                <a:gd name="T54" fmla="*/ 120 w 312"/>
                <a:gd name="T55" fmla="*/ 768 h 1404"/>
                <a:gd name="T56" fmla="*/ 132 w 312"/>
                <a:gd name="T57" fmla="*/ 756 h 1404"/>
                <a:gd name="T58" fmla="*/ 150 w 312"/>
                <a:gd name="T59" fmla="*/ 750 h 1404"/>
                <a:gd name="T60" fmla="*/ 162 w 312"/>
                <a:gd name="T61" fmla="*/ 738 h 1404"/>
                <a:gd name="T62" fmla="*/ 180 w 312"/>
                <a:gd name="T63" fmla="*/ 726 h 1404"/>
                <a:gd name="T64" fmla="*/ 186 w 312"/>
                <a:gd name="T65" fmla="*/ 708 h 1404"/>
                <a:gd name="T66" fmla="*/ 198 w 312"/>
                <a:gd name="T67" fmla="*/ 690 h 1404"/>
                <a:gd name="T68" fmla="*/ 204 w 312"/>
                <a:gd name="T69" fmla="*/ 672 h 1404"/>
                <a:gd name="T70" fmla="*/ 210 w 312"/>
                <a:gd name="T71" fmla="*/ 648 h 1404"/>
                <a:gd name="T72" fmla="*/ 216 w 312"/>
                <a:gd name="T73" fmla="*/ 624 h 1404"/>
                <a:gd name="T74" fmla="*/ 222 w 312"/>
                <a:gd name="T75" fmla="*/ 606 h 1404"/>
                <a:gd name="T76" fmla="*/ 222 w 312"/>
                <a:gd name="T77" fmla="*/ 582 h 1404"/>
                <a:gd name="T78" fmla="*/ 228 w 312"/>
                <a:gd name="T79" fmla="*/ 558 h 1404"/>
                <a:gd name="T80" fmla="*/ 234 w 312"/>
                <a:gd name="T81" fmla="*/ 540 h 1404"/>
                <a:gd name="T82" fmla="*/ 234 w 312"/>
                <a:gd name="T83" fmla="*/ 516 h 1404"/>
                <a:gd name="T84" fmla="*/ 240 w 312"/>
                <a:gd name="T85" fmla="*/ 492 h 1404"/>
                <a:gd name="T86" fmla="*/ 246 w 312"/>
                <a:gd name="T87" fmla="*/ 468 h 1404"/>
                <a:gd name="T88" fmla="*/ 246 w 312"/>
                <a:gd name="T89" fmla="*/ 444 h 1404"/>
                <a:gd name="T90" fmla="*/ 252 w 312"/>
                <a:gd name="T91" fmla="*/ 420 h 1404"/>
                <a:gd name="T92" fmla="*/ 252 w 312"/>
                <a:gd name="T93" fmla="*/ 396 h 1404"/>
                <a:gd name="T94" fmla="*/ 258 w 312"/>
                <a:gd name="T95" fmla="*/ 372 h 1404"/>
                <a:gd name="T96" fmla="*/ 264 w 312"/>
                <a:gd name="T97" fmla="*/ 348 h 1404"/>
                <a:gd name="T98" fmla="*/ 264 w 312"/>
                <a:gd name="T99" fmla="*/ 324 h 1404"/>
                <a:gd name="T100" fmla="*/ 270 w 312"/>
                <a:gd name="T101" fmla="*/ 300 h 1404"/>
                <a:gd name="T102" fmla="*/ 270 w 312"/>
                <a:gd name="T103" fmla="*/ 276 h 1404"/>
                <a:gd name="T104" fmla="*/ 276 w 312"/>
                <a:gd name="T105" fmla="*/ 252 h 1404"/>
                <a:gd name="T106" fmla="*/ 276 w 312"/>
                <a:gd name="T107" fmla="*/ 228 h 1404"/>
                <a:gd name="T108" fmla="*/ 282 w 312"/>
                <a:gd name="T109" fmla="*/ 204 h 1404"/>
                <a:gd name="T110" fmla="*/ 282 w 312"/>
                <a:gd name="T111" fmla="*/ 180 h 1404"/>
                <a:gd name="T112" fmla="*/ 288 w 312"/>
                <a:gd name="T113" fmla="*/ 156 h 1404"/>
                <a:gd name="T114" fmla="*/ 294 w 312"/>
                <a:gd name="T115" fmla="*/ 132 h 1404"/>
                <a:gd name="T116" fmla="*/ 294 w 312"/>
                <a:gd name="T117" fmla="*/ 108 h 1404"/>
                <a:gd name="T118" fmla="*/ 300 w 312"/>
                <a:gd name="T119" fmla="*/ 84 h 1404"/>
                <a:gd name="T120" fmla="*/ 306 w 312"/>
                <a:gd name="T121" fmla="*/ 60 h 1404"/>
                <a:gd name="T122" fmla="*/ 306 w 312"/>
                <a:gd name="T123" fmla="*/ 36 h 1404"/>
                <a:gd name="T124" fmla="*/ 312 w 312"/>
                <a:gd name="T125" fmla="*/ 12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 h="1404">
                  <a:moveTo>
                    <a:pt x="0" y="1404"/>
                  </a:moveTo>
                  <a:lnTo>
                    <a:pt x="0" y="1398"/>
                  </a:lnTo>
                  <a:lnTo>
                    <a:pt x="0" y="1392"/>
                  </a:lnTo>
                  <a:lnTo>
                    <a:pt x="6" y="1386"/>
                  </a:lnTo>
                  <a:lnTo>
                    <a:pt x="6" y="1380"/>
                  </a:lnTo>
                  <a:lnTo>
                    <a:pt x="6" y="1374"/>
                  </a:lnTo>
                  <a:lnTo>
                    <a:pt x="6" y="1368"/>
                  </a:lnTo>
                  <a:lnTo>
                    <a:pt x="6" y="1362"/>
                  </a:lnTo>
                  <a:lnTo>
                    <a:pt x="6" y="1356"/>
                  </a:lnTo>
                  <a:lnTo>
                    <a:pt x="6" y="1350"/>
                  </a:lnTo>
                  <a:lnTo>
                    <a:pt x="12" y="1344"/>
                  </a:lnTo>
                  <a:lnTo>
                    <a:pt x="12" y="1338"/>
                  </a:lnTo>
                  <a:lnTo>
                    <a:pt x="12" y="1332"/>
                  </a:lnTo>
                  <a:lnTo>
                    <a:pt x="12" y="1326"/>
                  </a:lnTo>
                  <a:lnTo>
                    <a:pt x="12" y="1320"/>
                  </a:lnTo>
                  <a:lnTo>
                    <a:pt x="12" y="1314"/>
                  </a:lnTo>
                  <a:lnTo>
                    <a:pt x="18" y="1308"/>
                  </a:lnTo>
                  <a:lnTo>
                    <a:pt x="18" y="1302"/>
                  </a:lnTo>
                  <a:lnTo>
                    <a:pt x="18" y="1296"/>
                  </a:lnTo>
                  <a:lnTo>
                    <a:pt x="18" y="1290"/>
                  </a:lnTo>
                  <a:lnTo>
                    <a:pt x="18" y="1284"/>
                  </a:lnTo>
                  <a:lnTo>
                    <a:pt x="18" y="1278"/>
                  </a:lnTo>
                  <a:lnTo>
                    <a:pt x="18" y="1272"/>
                  </a:lnTo>
                  <a:lnTo>
                    <a:pt x="24" y="1266"/>
                  </a:lnTo>
                  <a:lnTo>
                    <a:pt x="24" y="1260"/>
                  </a:lnTo>
                  <a:lnTo>
                    <a:pt x="24" y="1254"/>
                  </a:lnTo>
                  <a:lnTo>
                    <a:pt x="24" y="1248"/>
                  </a:lnTo>
                  <a:lnTo>
                    <a:pt x="24" y="1242"/>
                  </a:lnTo>
                  <a:lnTo>
                    <a:pt x="24" y="1236"/>
                  </a:lnTo>
                  <a:lnTo>
                    <a:pt x="24" y="1230"/>
                  </a:lnTo>
                  <a:lnTo>
                    <a:pt x="24" y="1224"/>
                  </a:lnTo>
                  <a:lnTo>
                    <a:pt x="30" y="1218"/>
                  </a:lnTo>
                  <a:lnTo>
                    <a:pt x="30" y="1212"/>
                  </a:lnTo>
                  <a:lnTo>
                    <a:pt x="30" y="1206"/>
                  </a:lnTo>
                  <a:lnTo>
                    <a:pt x="30" y="1200"/>
                  </a:lnTo>
                  <a:lnTo>
                    <a:pt x="30" y="1194"/>
                  </a:lnTo>
                  <a:lnTo>
                    <a:pt x="30" y="1188"/>
                  </a:lnTo>
                  <a:lnTo>
                    <a:pt x="30" y="1182"/>
                  </a:lnTo>
                  <a:lnTo>
                    <a:pt x="36" y="1176"/>
                  </a:lnTo>
                  <a:lnTo>
                    <a:pt x="36" y="1170"/>
                  </a:lnTo>
                  <a:lnTo>
                    <a:pt x="36" y="1164"/>
                  </a:lnTo>
                  <a:lnTo>
                    <a:pt x="36" y="1158"/>
                  </a:lnTo>
                  <a:lnTo>
                    <a:pt x="36" y="1152"/>
                  </a:lnTo>
                  <a:lnTo>
                    <a:pt x="36" y="1146"/>
                  </a:lnTo>
                  <a:lnTo>
                    <a:pt x="36" y="1140"/>
                  </a:lnTo>
                  <a:lnTo>
                    <a:pt x="42" y="1134"/>
                  </a:lnTo>
                  <a:lnTo>
                    <a:pt x="42" y="1128"/>
                  </a:lnTo>
                  <a:lnTo>
                    <a:pt x="42" y="1122"/>
                  </a:lnTo>
                  <a:lnTo>
                    <a:pt x="42" y="1116"/>
                  </a:lnTo>
                  <a:lnTo>
                    <a:pt x="42" y="1110"/>
                  </a:lnTo>
                  <a:lnTo>
                    <a:pt x="42" y="1104"/>
                  </a:lnTo>
                  <a:lnTo>
                    <a:pt x="42" y="1098"/>
                  </a:lnTo>
                  <a:lnTo>
                    <a:pt x="48" y="1092"/>
                  </a:lnTo>
                  <a:lnTo>
                    <a:pt x="48" y="1086"/>
                  </a:lnTo>
                  <a:lnTo>
                    <a:pt x="48" y="1080"/>
                  </a:lnTo>
                  <a:lnTo>
                    <a:pt x="48" y="1074"/>
                  </a:lnTo>
                  <a:lnTo>
                    <a:pt x="48" y="1068"/>
                  </a:lnTo>
                  <a:lnTo>
                    <a:pt x="48" y="1062"/>
                  </a:lnTo>
                  <a:lnTo>
                    <a:pt x="48" y="1056"/>
                  </a:lnTo>
                  <a:lnTo>
                    <a:pt x="54" y="1050"/>
                  </a:lnTo>
                  <a:lnTo>
                    <a:pt x="54" y="1044"/>
                  </a:lnTo>
                  <a:lnTo>
                    <a:pt x="54" y="1038"/>
                  </a:lnTo>
                  <a:lnTo>
                    <a:pt x="54" y="1032"/>
                  </a:lnTo>
                  <a:lnTo>
                    <a:pt x="54" y="1026"/>
                  </a:lnTo>
                  <a:lnTo>
                    <a:pt x="54" y="1020"/>
                  </a:lnTo>
                  <a:lnTo>
                    <a:pt x="60" y="1014"/>
                  </a:lnTo>
                  <a:lnTo>
                    <a:pt x="60" y="1008"/>
                  </a:lnTo>
                  <a:lnTo>
                    <a:pt x="60" y="1002"/>
                  </a:lnTo>
                  <a:lnTo>
                    <a:pt x="60" y="996"/>
                  </a:lnTo>
                  <a:lnTo>
                    <a:pt x="60" y="990"/>
                  </a:lnTo>
                  <a:lnTo>
                    <a:pt x="60" y="984"/>
                  </a:lnTo>
                  <a:lnTo>
                    <a:pt x="60" y="978"/>
                  </a:lnTo>
                  <a:lnTo>
                    <a:pt x="66" y="972"/>
                  </a:lnTo>
                  <a:lnTo>
                    <a:pt x="66" y="966"/>
                  </a:lnTo>
                  <a:lnTo>
                    <a:pt x="66" y="960"/>
                  </a:lnTo>
                  <a:lnTo>
                    <a:pt x="66" y="954"/>
                  </a:lnTo>
                  <a:lnTo>
                    <a:pt x="66" y="948"/>
                  </a:lnTo>
                  <a:lnTo>
                    <a:pt x="66" y="942"/>
                  </a:lnTo>
                  <a:lnTo>
                    <a:pt x="72" y="942"/>
                  </a:lnTo>
                  <a:lnTo>
                    <a:pt x="72" y="936"/>
                  </a:lnTo>
                  <a:lnTo>
                    <a:pt x="72" y="930"/>
                  </a:lnTo>
                  <a:lnTo>
                    <a:pt x="72" y="924"/>
                  </a:lnTo>
                  <a:lnTo>
                    <a:pt x="72" y="918"/>
                  </a:lnTo>
                  <a:lnTo>
                    <a:pt x="72" y="912"/>
                  </a:lnTo>
                  <a:lnTo>
                    <a:pt x="78" y="912"/>
                  </a:lnTo>
                  <a:lnTo>
                    <a:pt x="78" y="906"/>
                  </a:lnTo>
                  <a:lnTo>
                    <a:pt x="78" y="900"/>
                  </a:lnTo>
                  <a:lnTo>
                    <a:pt x="78" y="894"/>
                  </a:lnTo>
                  <a:lnTo>
                    <a:pt x="78" y="888"/>
                  </a:lnTo>
                  <a:lnTo>
                    <a:pt x="84" y="882"/>
                  </a:lnTo>
                  <a:lnTo>
                    <a:pt x="84" y="876"/>
                  </a:lnTo>
                  <a:lnTo>
                    <a:pt x="84" y="870"/>
                  </a:lnTo>
                  <a:lnTo>
                    <a:pt x="84" y="864"/>
                  </a:lnTo>
                  <a:lnTo>
                    <a:pt x="90" y="858"/>
                  </a:lnTo>
                  <a:lnTo>
                    <a:pt x="90" y="852"/>
                  </a:lnTo>
                  <a:lnTo>
                    <a:pt x="90" y="846"/>
                  </a:lnTo>
                  <a:lnTo>
                    <a:pt x="90" y="840"/>
                  </a:lnTo>
                  <a:lnTo>
                    <a:pt x="90" y="834"/>
                  </a:lnTo>
                  <a:lnTo>
                    <a:pt x="96" y="834"/>
                  </a:lnTo>
                  <a:lnTo>
                    <a:pt x="96" y="828"/>
                  </a:lnTo>
                  <a:lnTo>
                    <a:pt x="96" y="822"/>
                  </a:lnTo>
                  <a:lnTo>
                    <a:pt x="96" y="816"/>
                  </a:lnTo>
                  <a:lnTo>
                    <a:pt x="102" y="816"/>
                  </a:lnTo>
                  <a:lnTo>
                    <a:pt x="102" y="810"/>
                  </a:lnTo>
                  <a:lnTo>
                    <a:pt x="102" y="804"/>
                  </a:lnTo>
                  <a:lnTo>
                    <a:pt x="108" y="798"/>
                  </a:lnTo>
                  <a:lnTo>
                    <a:pt x="108" y="792"/>
                  </a:lnTo>
                  <a:lnTo>
                    <a:pt x="114" y="786"/>
                  </a:lnTo>
                  <a:lnTo>
                    <a:pt x="114" y="780"/>
                  </a:lnTo>
                  <a:lnTo>
                    <a:pt x="120" y="780"/>
                  </a:lnTo>
                  <a:lnTo>
                    <a:pt x="120" y="774"/>
                  </a:lnTo>
                  <a:lnTo>
                    <a:pt x="120" y="768"/>
                  </a:lnTo>
                  <a:lnTo>
                    <a:pt x="126" y="768"/>
                  </a:lnTo>
                  <a:lnTo>
                    <a:pt x="126" y="762"/>
                  </a:lnTo>
                  <a:lnTo>
                    <a:pt x="132" y="762"/>
                  </a:lnTo>
                  <a:lnTo>
                    <a:pt x="132" y="756"/>
                  </a:lnTo>
                  <a:lnTo>
                    <a:pt x="138" y="756"/>
                  </a:lnTo>
                  <a:lnTo>
                    <a:pt x="144" y="756"/>
                  </a:lnTo>
                  <a:lnTo>
                    <a:pt x="144" y="750"/>
                  </a:lnTo>
                  <a:lnTo>
                    <a:pt x="150" y="750"/>
                  </a:lnTo>
                  <a:lnTo>
                    <a:pt x="156" y="750"/>
                  </a:lnTo>
                  <a:lnTo>
                    <a:pt x="156" y="744"/>
                  </a:lnTo>
                  <a:lnTo>
                    <a:pt x="162" y="744"/>
                  </a:lnTo>
                  <a:lnTo>
                    <a:pt x="162" y="738"/>
                  </a:lnTo>
                  <a:lnTo>
                    <a:pt x="168" y="738"/>
                  </a:lnTo>
                  <a:lnTo>
                    <a:pt x="174" y="732"/>
                  </a:lnTo>
                  <a:lnTo>
                    <a:pt x="174" y="726"/>
                  </a:lnTo>
                  <a:lnTo>
                    <a:pt x="180" y="726"/>
                  </a:lnTo>
                  <a:lnTo>
                    <a:pt x="180" y="720"/>
                  </a:lnTo>
                  <a:lnTo>
                    <a:pt x="186" y="720"/>
                  </a:lnTo>
                  <a:lnTo>
                    <a:pt x="186" y="714"/>
                  </a:lnTo>
                  <a:lnTo>
                    <a:pt x="186" y="708"/>
                  </a:lnTo>
                  <a:lnTo>
                    <a:pt x="192" y="708"/>
                  </a:lnTo>
                  <a:lnTo>
                    <a:pt x="192" y="702"/>
                  </a:lnTo>
                  <a:lnTo>
                    <a:pt x="192" y="696"/>
                  </a:lnTo>
                  <a:lnTo>
                    <a:pt x="198" y="690"/>
                  </a:lnTo>
                  <a:lnTo>
                    <a:pt x="198" y="684"/>
                  </a:lnTo>
                  <a:lnTo>
                    <a:pt x="198" y="678"/>
                  </a:lnTo>
                  <a:lnTo>
                    <a:pt x="204" y="678"/>
                  </a:lnTo>
                  <a:lnTo>
                    <a:pt x="204" y="672"/>
                  </a:lnTo>
                  <a:lnTo>
                    <a:pt x="204" y="666"/>
                  </a:lnTo>
                  <a:lnTo>
                    <a:pt x="204" y="660"/>
                  </a:lnTo>
                  <a:lnTo>
                    <a:pt x="210" y="654"/>
                  </a:lnTo>
                  <a:lnTo>
                    <a:pt x="210" y="648"/>
                  </a:lnTo>
                  <a:lnTo>
                    <a:pt x="210" y="642"/>
                  </a:lnTo>
                  <a:lnTo>
                    <a:pt x="210" y="636"/>
                  </a:lnTo>
                  <a:lnTo>
                    <a:pt x="216" y="630"/>
                  </a:lnTo>
                  <a:lnTo>
                    <a:pt x="216" y="624"/>
                  </a:lnTo>
                  <a:lnTo>
                    <a:pt x="216" y="618"/>
                  </a:lnTo>
                  <a:lnTo>
                    <a:pt x="216" y="612"/>
                  </a:lnTo>
                  <a:lnTo>
                    <a:pt x="216" y="606"/>
                  </a:lnTo>
                  <a:lnTo>
                    <a:pt x="222" y="606"/>
                  </a:lnTo>
                  <a:lnTo>
                    <a:pt x="222" y="600"/>
                  </a:lnTo>
                  <a:lnTo>
                    <a:pt x="222" y="594"/>
                  </a:lnTo>
                  <a:lnTo>
                    <a:pt x="222" y="588"/>
                  </a:lnTo>
                  <a:lnTo>
                    <a:pt x="222" y="582"/>
                  </a:lnTo>
                  <a:lnTo>
                    <a:pt x="228" y="576"/>
                  </a:lnTo>
                  <a:lnTo>
                    <a:pt x="228" y="570"/>
                  </a:lnTo>
                  <a:lnTo>
                    <a:pt x="228" y="564"/>
                  </a:lnTo>
                  <a:lnTo>
                    <a:pt x="228" y="558"/>
                  </a:lnTo>
                  <a:lnTo>
                    <a:pt x="228" y="552"/>
                  </a:lnTo>
                  <a:lnTo>
                    <a:pt x="228" y="546"/>
                  </a:lnTo>
                  <a:lnTo>
                    <a:pt x="234" y="546"/>
                  </a:lnTo>
                  <a:lnTo>
                    <a:pt x="234" y="540"/>
                  </a:lnTo>
                  <a:lnTo>
                    <a:pt x="234" y="534"/>
                  </a:lnTo>
                  <a:lnTo>
                    <a:pt x="234" y="528"/>
                  </a:lnTo>
                  <a:lnTo>
                    <a:pt x="234" y="522"/>
                  </a:lnTo>
                  <a:lnTo>
                    <a:pt x="234" y="516"/>
                  </a:lnTo>
                  <a:lnTo>
                    <a:pt x="240" y="510"/>
                  </a:lnTo>
                  <a:lnTo>
                    <a:pt x="240" y="504"/>
                  </a:lnTo>
                  <a:lnTo>
                    <a:pt x="240" y="498"/>
                  </a:lnTo>
                  <a:lnTo>
                    <a:pt x="240" y="492"/>
                  </a:lnTo>
                  <a:lnTo>
                    <a:pt x="240" y="486"/>
                  </a:lnTo>
                  <a:lnTo>
                    <a:pt x="240" y="480"/>
                  </a:lnTo>
                  <a:lnTo>
                    <a:pt x="240" y="474"/>
                  </a:lnTo>
                  <a:lnTo>
                    <a:pt x="246" y="468"/>
                  </a:lnTo>
                  <a:lnTo>
                    <a:pt x="246" y="462"/>
                  </a:lnTo>
                  <a:lnTo>
                    <a:pt x="246" y="456"/>
                  </a:lnTo>
                  <a:lnTo>
                    <a:pt x="246" y="450"/>
                  </a:lnTo>
                  <a:lnTo>
                    <a:pt x="246" y="444"/>
                  </a:lnTo>
                  <a:lnTo>
                    <a:pt x="246" y="438"/>
                  </a:lnTo>
                  <a:lnTo>
                    <a:pt x="252" y="432"/>
                  </a:lnTo>
                  <a:lnTo>
                    <a:pt x="252" y="426"/>
                  </a:lnTo>
                  <a:lnTo>
                    <a:pt x="252" y="420"/>
                  </a:lnTo>
                  <a:lnTo>
                    <a:pt x="252" y="414"/>
                  </a:lnTo>
                  <a:lnTo>
                    <a:pt x="252" y="408"/>
                  </a:lnTo>
                  <a:lnTo>
                    <a:pt x="252" y="402"/>
                  </a:lnTo>
                  <a:lnTo>
                    <a:pt x="252" y="396"/>
                  </a:lnTo>
                  <a:lnTo>
                    <a:pt x="258" y="390"/>
                  </a:lnTo>
                  <a:lnTo>
                    <a:pt x="258" y="384"/>
                  </a:lnTo>
                  <a:lnTo>
                    <a:pt x="258" y="378"/>
                  </a:lnTo>
                  <a:lnTo>
                    <a:pt x="258" y="372"/>
                  </a:lnTo>
                  <a:lnTo>
                    <a:pt x="258" y="366"/>
                  </a:lnTo>
                  <a:lnTo>
                    <a:pt x="258" y="360"/>
                  </a:lnTo>
                  <a:lnTo>
                    <a:pt x="258" y="354"/>
                  </a:lnTo>
                  <a:lnTo>
                    <a:pt x="264" y="348"/>
                  </a:lnTo>
                  <a:lnTo>
                    <a:pt x="264" y="342"/>
                  </a:lnTo>
                  <a:lnTo>
                    <a:pt x="264" y="336"/>
                  </a:lnTo>
                  <a:lnTo>
                    <a:pt x="264" y="330"/>
                  </a:lnTo>
                  <a:lnTo>
                    <a:pt x="264" y="324"/>
                  </a:lnTo>
                  <a:lnTo>
                    <a:pt x="264" y="318"/>
                  </a:lnTo>
                  <a:lnTo>
                    <a:pt x="264" y="312"/>
                  </a:lnTo>
                  <a:lnTo>
                    <a:pt x="270" y="306"/>
                  </a:lnTo>
                  <a:lnTo>
                    <a:pt x="270" y="300"/>
                  </a:lnTo>
                  <a:lnTo>
                    <a:pt x="270" y="294"/>
                  </a:lnTo>
                  <a:lnTo>
                    <a:pt x="270" y="288"/>
                  </a:lnTo>
                  <a:lnTo>
                    <a:pt x="270" y="282"/>
                  </a:lnTo>
                  <a:lnTo>
                    <a:pt x="270" y="276"/>
                  </a:lnTo>
                  <a:lnTo>
                    <a:pt x="270" y="270"/>
                  </a:lnTo>
                  <a:lnTo>
                    <a:pt x="276" y="264"/>
                  </a:lnTo>
                  <a:lnTo>
                    <a:pt x="276" y="258"/>
                  </a:lnTo>
                  <a:lnTo>
                    <a:pt x="276" y="252"/>
                  </a:lnTo>
                  <a:lnTo>
                    <a:pt x="276" y="246"/>
                  </a:lnTo>
                  <a:lnTo>
                    <a:pt x="276" y="240"/>
                  </a:lnTo>
                  <a:lnTo>
                    <a:pt x="276" y="234"/>
                  </a:lnTo>
                  <a:lnTo>
                    <a:pt x="276" y="228"/>
                  </a:lnTo>
                  <a:lnTo>
                    <a:pt x="276" y="222"/>
                  </a:lnTo>
                  <a:lnTo>
                    <a:pt x="282" y="216"/>
                  </a:lnTo>
                  <a:lnTo>
                    <a:pt x="282" y="210"/>
                  </a:lnTo>
                  <a:lnTo>
                    <a:pt x="282" y="204"/>
                  </a:lnTo>
                  <a:lnTo>
                    <a:pt x="282" y="198"/>
                  </a:lnTo>
                  <a:lnTo>
                    <a:pt x="282" y="192"/>
                  </a:lnTo>
                  <a:lnTo>
                    <a:pt x="282" y="186"/>
                  </a:lnTo>
                  <a:lnTo>
                    <a:pt x="282" y="180"/>
                  </a:lnTo>
                  <a:lnTo>
                    <a:pt x="288" y="174"/>
                  </a:lnTo>
                  <a:lnTo>
                    <a:pt x="288" y="168"/>
                  </a:lnTo>
                  <a:lnTo>
                    <a:pt x="288" y="162"/>
                  </a:lnTo>
                  <a:lnTo>
                    <a:pt x="288" y="156"/>
                  </a:lnTo>
                  <a:lnTo>
                    <a:pt x="288" y="150"/>
                  </a:lnTo>
                  <a:lnTo>
                    <a:pt x="288" y="144"/>
                  </a:lnTo>
                  <a:lnTo>
                    <a:pt x="288" y="138"/>
                  </a:lnTo>
                  <a:lnTo>
                    <a:pt x="294" y="132"/>
                  </a:lnTo>
                  <a:lnTo>
                    <a:pt x="294" y="126"/>
                  </a:lnTo>
                  <a:lnTo>
                    <a:pt x="294" y="120"/>
                  </a:lnTo>
                  <a:lnTo>
                    <a:pt x="294" y="114"/>
                  </a:lnTo>
                  <a:lnTo>
                    <a:pt x="294" y="108"/>
                  </a:lnTo>
                  <a:lnTo>
                    <a:pt x="294" y="102"/>
                  </a:lnTo>
                  <a:lnTo>
                    <a:pt x="300" y="96"/>
                  </a:lnTo>
                  <a:lnTo>
                    <a:pt x="300" y="90"/>
                  </a:lnTo>
                  <a:lnTo>
                    <a:pt x="300" y="84"/>
                  </a:lnTo>
                  <a:lnTo>
                    <a:pt x="300" y="78"/>
                  </a:lnTo>
                  <a:lnTo>
                    <a:pt x="300" y="72"/>
                  </a:lnTo>
                  <a:lnTo>
                    <a:pt x="300" y="66"/>
                  </a:lnTo>
                  <a:lnTo>
                    <a:pt x="306" y="60"/>
                  </a:lnTo>
                  <a:lnTo>
                    <a:pt x="306" y="54"/>
                  </a:lnTo>
                  <a:lnTo>
                    <a:pt x="306" y="48"/>
                  </a:lnTo>
                  <a:lnTo>
                    <a:pt x="306" y="42"/>
                  </a:lnTo>
                  <a:lnTo>
                    <a:pt x="306" y="36"/>
                  </a:lnTo>
                  <a:lnTo>
                    <a:pt x="306" y="30"/>
                  </a:lnTo>
                  <a:lnTo>
                    <a:pt x="312" y="24"/>
                  </a:lnTo>
                  <a:lnTo>
                    <a:pt x="312" y="18"/>
                  </a:lnTo>
                  <a:lnTo>
                    <a:pt x="312" y="12"/>
                  </a:lnTo>
                  <a:lnTo>
                    <a:pt x="312" y="6"/>
                  </a:lnTo>
                  <a:lnTo>
                    <a:pt x="312" y="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03" name="Freeform 11"/>
            <p:cNvSpPr>
              <a:spLocks/>
            </p:cNvSpPr>
            <p:nvPr/>
          </p:nvSpPr>
          <p:spPr bwMode="auto">
            <a:xfrm>
              <a:off x="1834" y="1876"/>
              <a:ext cx="354" cy="1248"/>
            </a:xfrm>
            <a:custGeom>
              <a:avLst/>
              <a:gdLst>
                <a:gd name="T0" fmla="*/ 6 w 354"/>
                <a:gd name="T1" fmla="*/ 66 h 1248"/>
                <a:gd name="T2" fmla="*/ 12 w 354"/>
                <a:gd name="T3" fmla="*/ 42 h 1248"/>
                <a:gd name="T4" fmla="*/ 18 w 354"/>
                <a:gd name="T5" fmla="*/ 24 h 1248"/>
                <a:gd name="T6" fmla="*/ 24 w 354"/>
                <a:gd name="T7" fmla="*/ 6 h 1248"/>
                <a:gd name="T8" fmla="*/ 42 w 354"/>
                <a:gd name="T9" fmla="*/ 0 h 1248"/>
                <a:gd name="T10" fmla="*/ 54 w 354"/>
                <a:gd name="T11" fmla="*/ 12 h 1248"/>
                <a:gd name="T12" fmla="*/ 60 w 354"/>
                <a:gd name="T13" fmla="*/ 30 h 1248"/>
                <a:gd name="T14" fmla="*/ 66 w 354"/>
                <a:gd name="T15" fmla="*/ 54 h 1248"/>
                <a:gd name="T16" fmla="*/ 72 w 354"/>
                <a:gd name="T17" fmla="*/ 72 h 1248"/>
                <a:gd name="T18" fmla="*/ 78 w 354"/>
                <a:gd name="T19" fmla="*/ 96 h 1248"/>
                <a:gd name="T20" fmla="*/ 78 w 354"/>
                <a:gd name="T21" fmla="*/ 120 h 1248"/>
                <a:gd name="T22" fmla="*/ 84 w 354"/>
                <a:gd name="T23" fmla="*/ 144 h 1248"/>
                <a:gd name="T24" fmla="*/ 90 w 354"/>
                <a:gd name="T25" fmla="*/ 162 h 1248"/>
                <a:gd name="T26" fmla="*/ 90 w 354"/>
                <a:gd name="T27" fmla="*/ 186 h 1248"/>
                <a:gd name="T28" fmla="*/ 96 w 354"/>
                <a:gd name="T29" fmla="*/ 210 h 1248"/>
                <a:gd name="T30" fmla="*/ 96 w 354"/>
                <a:gd name="T31" fmla="*/ 234 h 1248"/>
                <a:gd name="T32" fmla="*/ 102 w 354"/>
                <a:gd name="T33" fmla="*/ 258 h 1248"/>
                <a:gd name="T34" fmla="*/ 108 w 354"/>
                <a:gd name="T35" fmla="*/ 282 h 1248"/>
                <a:gd name="T36" fmla="*/ 108 w 354"/>
                <a:gd name="T37" fmla="*/ 306 h 1248"/>
                <a:gd name="T38" fmla="*/ 114 w 354"/>
                <a:gd name="T39" fmla="*/ 330 h 1248"/>
                <a:gd name="T40" fmla="*/ 114 w 354"/>
                <a:gd name="T41" fmla="*/ 354 h 1248"/>
                <a:gd name="T42" fmla="*/ 120 w 354"/>
                <a:gd name="T43" fmla="*/ 378 h 1248"/>
                <a:gd name="T44" fmla="*/ 120 w 354"/>
                <a:gd name="T45" fmla="*/ 402 h 1248"/>
                <a:gd name="T46" fmla="*/ 126 w 354"/>
                <a:gd name="T47" fmla="*/ 426 h 1248"/>
                <a:gd name="T48" fmla="*/ 126 w 354"/>
                <a:gd name="T49" fmla="*/ 450 h 1248"/>
                <a:gd name="T50" fmla="*/ 132 w 354"/>
                <a:gd name="T51" fmla="*/ 474 h 1248"/>
                <a:gd name="T52" fmla="*/ 138 w 354"/>
                <a:gd name="T53" fmla="*/ 498 h 1248"/>
                <a:gd name="T54" fmla="*/ 138 w 354"/>
                <a:gd name="T55" fmla="*/ 522 h 1248"/>
                <a:gd name="T56" fmla="*/ 144 w 354"/>
                <a:gd name="T57" fmla="*/ 540 h 1248"/>
                <a:gd name="T58" fmla="*/ 144 w 354"/>
                <a:gd name="T59" fmla="*/ 564 h 1248"/>
                <a:gd name="T60" fmla="*/ 150 w 354"/>
                <a:gd name="T61" fmla="*/ 588 h 1248"/>
                <a:gd name="T62" fmla="*/ 150 w 354"/>
                <a:gd name="T63" fmla="*/ 612 h 1248"/>
                <a:gd name="T64" fmla="*/ 156 w 354"/>
                <a:gd name="T65" fmla="*/ 630 h 1248"/>
                <a:gd name="T66" fmla="*/ 162 w 354"/>
                <a:gd name="T67" fmla="*/ 654 h 1248"/>
                <a:gd name="T68" fmla="*/ 168 w 354"/>
                <a:gd name="T69" fmla="*/ 678 h 1248"/>
                <a:gd name="T70" fmla="*/ 168 w 354"/>
                <a:gd name="T71" fmla="*/ 702 h 1248"/>
                <a:gd name="T72" fmla="*/ 174 w 354"/>
                <a:gd name="T73" fmla="*/ 720 h 1248"/>
                <a:gd name="T74" fmla="*/ 180 w 354"/>
                <a:gd name="T75" fmla="*/ 738 h 1248"/>
                <a:gd name="T76" fmla="*/ 186 w 354"/>
                <a:gd name="T77" fmla="*/ 756 h 1248"/>
                <a:gd name="T78" fmla="*/ 192 w 354"/>
                <a:gd name="T79" fmla="*/ 774 h 1248"/>
                <a:gd name="T80" fmla="*/ 198 w 354"/>
                <a:gd name="T81" fmla="*/ 798 h 1248"/>
                <a:gd name="T82" fmla="*/ 210 w 354"/>
                <a:gd name="T83" fmla="*/ 816 h 1248"/>
                <a:gd name="T84" fmla="*/ 222 w 354"/>
                <a:gd name="T85" fmla="*/ 828 h 1248"/>
                <a:gd name="T86" fmla="*/ 240 w 354"/>
                <a:gd name="T87" fmla="*/ 834 h 1248"/>
                <a:gd name="T88" fmla="*/ 252 w 354"/>
                <a:gd name="T89" fmla="*/ 846 h 1248"/>
                <a:gd name="T90" fmla="*/ 270 w 354"/>
                <a:gd name="T91" fmla="*/ 858 h 1248"/>
                <a:gd name="T92" fmla="*/ 282 w 354"/>
                <a:gd name="T93" fmla="*/ 876 h 1248"/>
                <a:gd name="T94" fmla="*/ 288 w 354"/>
                <a:gd name="T95" fmla="*/ 900 h 1248"/>
                <a:gd name="T96" fmla="*/ 294 w 354"/>
                <a:gd name="T97" fmla="*/ 924 h 1248"/>
                <a:gd name="T98" fmla="*/ 300 w 354"/>
                <a:gd name="T99" fmla="*/ 948 h 1248"/>
                <a:gd name="T100" fmla="*/ 306 w 354"/>
                <a:gd name="T101" fmla="*/ 966 h 1248"/>
                <a:gd name="T102" fmla="*/ 312 w 354"/>
                <a:gd name="T103" fmla="*/ 990 h 1248"/>
                <a:gd name="T104" fmla="*/ 318 w 354"/>
                <a:gd name="T105" fmla="*/ 1008 h 1248"/>
                <a:gd name="T106" fmla="*/ 318 w 354"/>
                <a:gd name="T107" fmla="*/ 1032 h 1248"/>
                <a:gd name="T108" fmla="*/ 324 w 354"/>
                <a:gd name="T109" fmla="*/ 1056 h 1248"/>
                <a:gd name="T110" fmla="*/ 330 w 354"/>
                <a:gd name="T111" fmla="*/ 1074 h 1248"/>
                <a:gd name="T112" fmla="*/ 330 w 354"/>
                <a:gd name="T113" fmla="*/ 1098 h 1248"/>
                <a:gd name="T114" fmla="*/ 336 w 354"/>
                <a:gd name="T115" fmla="*/ 1116 h 1248"/>
                <a:gd name="T116" fmla="*/ 336 w 354"/>
                <a:gd name="T117" fmla="*/ 1140 h 1248"/>
                <a:gd name="T118" fmla="*/ 342 w 354"/>
                <a:gd name="T119" fmla="*/ 1164 h 1248"/>
                <a:gd name="T120" fmla="*/ 342 w 354"/>
                <a:gd name="T121" fmla="*/ 1188 h 1248"/>
                <a:gd name="T122" fmla="*/ 348 w 354"/>
                <a:gd name="T123" fmla="*/ 1212 h 1248"/>
                <a:gd name="T124" fmla="*/ 348 w 354"/>
                <a:gd name="T125" fmla="*/ 1236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1248">
                  <a:moveTo>
                    <a:pt x="0" y="84"/>
                  </a:moveTo>
                  <a:lnTo>
                    <a:pt x="6" y="78"/>
                  </a:lnTo>
                  <a:lnTo>
                    <a:pt x="6" y="72"/>
                  </a:lnTo>
                  <a:lnTo>
                    <a:pt x="6" y="66"/>
                  </a:lnTo>
                  <a:lnTo>
                    <a:pt x="6" y="60"/>
                  </a:lnTo>
                  <a:lnTo>
                    <a:pt x="12" y="54"/>
                  </a:lnTo>
                  <a:lnTo>
                    <a:pt x="12" y="48"/>
                  </a:lnTo>
                  <a:lnTo>
                    <a:pt x="12" y="42"/>
                  </a:lnTo>
                  <a:lnTo>
                    <a:pt x="12" y="36"/>
                  </a:lnTo>
                  <a:lnTo>
                    <a:pt x="18" y="36"/>
                  </a:lnTo>
                  <a:lnTo>
                    <a:pt x="18" y="30"/>
                  </a:lnTo>
                  <a:lnTo>
                    <a:pt x="18" y="24"/>
                  </a:lnTo>
                  <a:lnTo>
                    <a:pt x="18" y="18"/>
                  </a:lnTo>
                  <a:lnTo>
                    <a:pt x="24" y="18"/>
                  </a:lnTo>
                  <a:lnTo>
                    <a:pt x="24" y="12"/>
                  </a:lnTo>
                  <a:lnTo>
                    <a:pt x="24" y="6"/>
                  </a:lnTo>
                  <a:lnTo>
                    <a:pt x="30" y="6"/>
                  </a:lnTo>
                  <a:lnTo>
                    <a:pt x="30" y="0"/>
                  </a:lnTo>
                  <a:lnTo>
                    <a:pt x="36" y="0"/>
                  </a:lnTo>
                  <a:lnTo>
                    <a:pt x="42" y="0"/>
                  </a:lnTo>
                  <a:lnTo>
                    <a:pt x="48" y="0"/>
                  </a:lnTo>
                  <a:lnTo>
                    <a:pt x="48" y="6"/>
                  </a:lnTo>
                  <a:lnTo>
                    <a:pt x="48" y="12"/>
                  </a:lnTo>
                  <a:lnTo>
                    <a:pt x="54" y="12"/>
                  </a:lnTo>
                  <a:lnTo>
                    <a:pt x="54" y="18"/>
                  </a:lnTo>
                  <a:lnTo>
                    <a:pt x="54" y="24"/>
                  </a:lnTo>
                  <a:lnTo>
                    <a:pt x="60" y="24"/>
                  </a:lnTo>
                  <a:lnTo>
                    <a:pt x="60" y="30"/>
                  </a:lnTo>
                  <a:lnTo>
                    <a:pt x="60" y="36"/>
                  </a:lnTo>
                  <a:lnTo>
                    <a:pt x="60" y="42"/>
                  </a:lnTo>
                  <a:lnTo>
                    <a:pt x="66" y="48"/>
                  </a:lnTo>
                  <a:lnTo>
                    <a:pt x="66" y="54"/>
                  </a:lnTo>
                  <a:lnTo>
                    <a:pt x="66" y="60"/>
                  </a:lnTo>
                  <a:lnTo>
                    <a:pt x="66" y="66"/>
                  </a:lnTo>
                  <a:lnTo>
                    <a:pt x="72" y="66"/>
                  </a:lnTo>
                  <a:lnTo>
                    <a:pt x="72" y="72"/>
                  </a:lnTo>
                  <a:lnTo>
                    <a:pt x="72" y="78"/>
                  </a:lnTo>
                  <a:lnTo>
                    <a:pt x="72" y="84"/>
                  </a:lnTo>
                  <a:lnTo>
                    <a:pt x="72" y="90"/>
                  </a:lnTo>
                  <a:lnTo>
                    <a:pt x="78" y="96"/>
                  </a:lnTo>
                  <a:lnTo>
                    <a:pt x="78" y="102"/>
                  </a:lnTo>
                  <a:lnTo>
                    <a:pt x="78" y="108"/>
                  </a:lnTo>
                  <a:lnTo>
                    <a:pt x="78" y="114"/>
                  </a:lnTo>
                  <a:lnTo>
                    <a:pt x="78" y="120"/>
                  </a:lnTo>
                  <a:lnTo>
                    <a:pt x="84" y="126"/>
                  </a:lnTo>
                  <a:lnTo>
                    <a:pt x="84" y="132"/>
                  </a:lnTo>
                  <a:lnTo>
                    <a:pt x="84" y="138"/>
                  </a:lnTo>
                  <a:lnTo>
                    <a:pt x="84" y="144"/>
                  </a:lnTo>
                  <a:lnTo>
                    <a:pt x="84" y="150"/>
                  </a:lnTo>
                  <a:lnTo>
                    <a:pt x="84" y="156"/>
                  </a:lnTo>
                  <a:lnTo>
                    <a:pt x="84" y="162"/>
                  </a:lnTo>
                  <a:lnTo>
                    <a:pt x="90" y="162"/>
                  </a:lnTo>
                  <a:lnTo>
                    <a:pt x="90" y="168"/>
                  </a:lnTo>
                  <a:lnTo>
                    <a:pt x="90" y="174"/>
                  </a:lnTo>
                  <a:lnTo>
                    <a:pt x="90" y="180"/>
                  </a:lnTo>
                  <a:lnTo>
                    <a:pt x="90" y="186"/>
                  </a:lnTo>
                  <a:lnTo>
                    <a:pt x="90" y="192"/>
                  </a:lnTo>
                  <a:lnTo>
                    <a:pt x="90" y="198"/>
                  </a:lnTo>
                  <a:lnTo>
                    <a:pt x="96" y="204"/>
                  </a:lnTo>
                  <a:lnTo>
                    <a:pt x="96" y="210"/>
                  </a:lnTo>
                  <a:lnTo>
                    <a:pt x="96" y="216"/>
                  </a:lnTo>
                  <a:lnTo>
                    <a:pt x="96" y="222"/>
                  </a:lnTo>
                  <a:lnTo>
                    <a:pt x="96" y="228"/>
                  </a:lnTo>
                  <a:lnTo>
                    <a:pt x="96" y="234"/>
                  </a:lnTo>
                  <a:lnTo>
                    <a:pt x="102" y="240"/>
                  </a:lnTo>
                  <a:lnTo>
                    <a:pt x="102" y="246"/>
                  </a:lnTo>
                  <a:lnTo>
                    <a:pt x="102" y="252"/>
                  </a:lnTo>
                  <a:lnTo>
                    <a:pt x="102" y="258"/>
                  </a:lnTo>
                  <a:lnTo>
                    <a:pt x="102" y="264"/>
                  </a:lnTo>
                  <a:lnTo>
                    <a:pt x="102" y="270"/>
                  </a:lnTo>
                  <a:lnTo>
                    <a:pt x="102" y="276"/>
                  </a:lnTo>
                  <a:lnTo>
                    <a:pt x="108" y="282"/>
                  </a:lnTo>
                  <a:lnTo>
                    <a:pt x="108" y="288"/>
                  </a:lnTo>
                  <a:lnTo>
                    <a:pt x="108" y="294"/>
                  </a:lnTo>
                  <a:lnTo>
                    <a:pt x="108" y="300"/>
                  </a:lnTo>
                  <a:lnTo>
                    <a:pt x="108" y="306"/>
                  </a:lnTo>
                  <a:lnTo>
                    <a:pt x="108" y="312"/>
                  </a:lnTo>
                  <a:lnTo>
                    <a:pt x="108" y="318"/>
                  </a:lnTo>
                  <a:lnTo>
                    <a:pt x="114" y="324"/>
                  </a:lnTo>
                  <a:lnTo>
                    <a:pt x="114" y="330"/>
                  </a:lnTo>
                  <a:lnTo>
                    <a:pt x="114" y="336"/>
                  </a:lnTo>
                  <a:lnTo>
                    <a:pt x="114" y="342"/>
                  </a:lnTo>
                  <a:lnTo>
                    <a:pt x="114" y="348"/>
                  </a:lnTo>
                  <a:lnTo>
                    <a:pt x="114" y="354"/>
                  </a:lnTo>
                  <a:lnTo>
                    <a:pt x="114" y="360"/>
                  </a:lnTo>
                  <a:lnTo>
                    <a:pt x="114" y="366"/>
                  </a:lnTo>
                  <a:lnTo>
                    <a:pt x="120" y="372"/>
                  </a:lnTo>
                  <a:lnTo>
                    <a:pt x="120" y="378"/>
                  </a:lnTo>
                  <a:lnTo>
                    <a:pt x="120" y="384"/>
                  </a:lnTo>
                  <a:lnTo>
                    <a:pt x="120" y="390"/>
                  </a:lnTo>
                  <a:lnTo>
                    <a:pt x="120" y="396"/>
                  </a:lnTo>
                  <a:lnTo>
                    <a:pt x="120" y="402"/>
                  </a:lnTo>
                  <a:lnTo>
                    <a:pt x="120" y="408"/>
                  </a:lnTo>
                  <a:lnTo>
                    <a:pt x="126" y="414"/>
                  </a:lnTo>
                  <a:lnTo>
                    <a:pt x="126" y="420"/>
                  </a:lnTo>
                  <a:lnTo>
                    <a:pt x="126" y="426"/>
                  </a:lnTo>
                  <a:lnTo>
                    <a:pt x="126" y="432"/>
                  </a:lnTo>
                  <a:lnTo>
                    <a:pt x="126" y="438"/>
                  </a:lnTo>
                  <a:lnTo>
                    <a:pt x="126" y="444"/>
                  </a:lnTo>
                  <a:lnTo>
                    <a:pt x="126" y="450"/>
                  </a:lnTo>
                  <a:lnTo>
                    <a:pt x="132" y="456"/>
                  </a:lnTo>
                  <a:lnTo>
                    <a:pt x="132" y="462"/>
                  </a:lnTo>
                  <a:lnTo>
                    <a:pt x="132" y="468"/>
                  </a:lnTo>
                  <a:lnTo>
                    <a:pt x="132" y="474"/>
                  </a:lnTo>
                  <a:lnTo>
                    <a:pt x="132" y="480"/>
                  </a:lnTo>
                  <a:lnTo>
                    <a:pt x="132" y="486"/>
                  </a:lnTo>
                  <a:lnTo>
                    <a:pt x="132" y="492"/>
                  </a:lnTo>
                  <a:lnTo>
                    <a:pt x="138" y="498"/>
                  </a:lnTo>
                  <a:lnTo>
                    <a:pt x="138" y="504"/>
                  </a:lnTo>
                  <a:lnTo>
                    <a:pt x="138" y="510"/>
                  </a:lnTo>
                  <a:lnTo>
                    <a:pt x="138" y="516"/>
                  </a:lnTo>
                  <a:lnTo>
                    <a:pt x="138" y="522"/>
                  </a:lnTo>
                  <a:lnTo>
                    <a:pt x="138" y="528"/>
                  </a:lnTo>
                  <a:lnTo>
                    <a:pt x="138" y="534"/>
                  </a:lnTo>
                  <a:lnTo>
                    <a:pt x="144" y="534"/>
                  </a:lnTo>
                  <a:lnTo>
                    <a:pt x="144" y="540"/>
                  </a:lnTo>
                  <a:lnTo>
                    <a:pt x="144" y="546"/>
                  </a:lnTo>
                  <a:lnTo>
                    <a:pt x="144" y="552"/>
                  </a:lnTo>
                  <a:lnTo>
                    <a:pt x="144" y="558"/>
                  </a:lnTo>
                  <a:lnTo>
                    <a:pt x="144" y="564"/>
                  </a:lnTo>
                  <a:lnTo>
                    <a:pt x="144" y="570"/>
                  </a:lnTo>
                  <a:lnTo>
                    <a:pt x="150" y="576"/>
                  </a:lnTo>
                  <a:lnTo>
                    <a:pt x="150" y="582"/>
                  </a:lnTo>
                  <a:lnTo>
                    <a:pt x="150" y="588"/>
                  </a:lnTo>
                  <a:lnTo>
                    <a:pt x="150" y="594"/>
                  </a:lnTo>
                  <a:lnTo>
                    <a:pt x="150" y="600"/>
                  </a:lnTo>
                  <a:lnTo>
                    <a:pt x="150" y="606"/>
                  </a:lnTo>
                  <a:lnTo>
                    <a:pt x="150" y="612"/>
                  </a:lnTo>
                  <a:lnTo>
                    <a:pt x="156" y="612"/>
                  </a:lnTo>
                  <a:lnTo>
                    <a:pt x="156" y="618"/>
                  </a:lnTo>
                  <a:lnTo>
                    <a:pt x="156" y="624"/>
                  </a:lnTo>
                  <a:lnTo>
                    <a:pt x="156" y="630"/>
                  </a:lnTo>
                  <a:lnTo>
                    <a:pt x="156" y="636"/>
                  </a:lnTo>
                  <a:lnTo>
                    <a:pt x="156" y="642"/>
                  </a:lnTo>
                  <a:lnTo>
                    <a:pt x="162" y="648"/>
                  </a:lnTo>
                  <a:lnTo>
                    <a:pt x="162" y="654"/>
                  </a:lnTo>
                  <a:lnTo>
                    <a:pt x="162" y="660"/>
                  </a:lnTo>
                  <a:lnTo>
                    <a:pt x="162" y="666"/>
                  </a:lnTo>
                  <a:lnTo>
                    <a:pt x="162" y="672"/>
                  </a:lnTo>
                  <a:lnTo>
                    <a:pt x="168" y="678"/>
                  </a:lnTo>
                  <a:lnTo>
                    <a:pt x="168" y="684"/>
                  </a:lnTo>
                  <a:lnTo>
                    <a:pt x="168" y="690"/>
                  </a:lnTo>
                  <a:lnTo>
                    <a:pt x="168" y="696"/>
                  </a:lnTo>
                  <a:lnTo>
                    <a:pt x="168" y="702"/>
                  </a:lnTo>
                  <a:lnTo>
                    <a:pt x="174" y="702"/>
                  </a:lnTo>
                  <a:lnTo>
                    <a:pt x="174" y="708"/>
                  </a:lnTo>
                  <a:lnTo>
                    <a:pt x="174" y="714"/>
                  </a:lnTo>
                  <a:lnTo>
                    <a:pt x="174" y="720"/>
                  </a:lnTo>
                  <a:lnTo>
                    <a:pt x="174" y="726"/>
                  </a:lnTo>
                  <a:lnTo>
                    <a:pt x="180" y="726"/>
                  </a:lnTo>
                  <a:lnTo>
                    <a:pt x="180" y="732"/>
                  </a:lnTo>
                  <a:lnTo>
                    <a:pt x="180" y="738"/>
                  </a:lnTo>
                  <a:lnTo>
                    <a:pt x="180" y="744"/>
                  </a:lnTo>
                  <a:lnTo>
                    <a:pt x="180" y="750"/>
                  </a:lnTo>
                  <a:lnTo>
                    <a:pt x="186" y="750"/>
                  </a:lnTo>
                  <a:lnTo>
                    <a:pt x="186" y="756"/>
                  </a:lnTo>
                  <a:lnTo>
                    <a:pt x="186" y="762"/>
                  </a:lnTo>
                  <a:lnTo>
                    <a:pt x="186" y="768"/>
                  </a:lnTo>
                  <a:lnTo>
                    <a:pt x="192" y="768"/>
                  </a:lnTo>
                  <a:lnTo>
                    <a:pt x="192" y="774"/>
                  </a:lnTo>
                  <a:lnTo>
                    <a:pt x="192" y="780"/>
                  </a:lnTo>
                  <a:lnTo>
                    <a:pt x="198" y="786"/>
                  </a:lnTo>
                  <a:lnTo>
                    <a:pt x="198" y="792"/>
                  </a:lnTo>
                  <a:lnTo>
                    <a:pt x="198" y="798"/>
                  </a:lnTo>
                  <a:lnTo>
                    <a:pt x="204" y="798"/>
                  </a:lnTo>
                  <a:lnTo>
                    <a:pt x="204" y="804"/>
                  </a:lnTo>
                  <a:lnTo>
                    <a:pt x="210" y="810"/>
                  </a:lnTo>
                  <a:lnTo>
                    <a:pt x="210" y="816"/>
                  </a:lnTo>
                  <a:lnTo>
                    <a:pt x="216" y="816"/>
                  </a:lnTo>
                  <a:lnTo>
                    <a:pt x="216" y="822"/>
                  </a:lnTo>
                  <a:lnTo>
                    <a:pt x="222" y="822"/>
                  </a:lnTo>
                  <a:lnTo>
                    <a:pt x="222" y="828"/>
                  </a:lnTo>
                  <a:lnTo>
                    <a:pt x="228" y="828"/>
                  </a:lnTo>
                  <a:lnTo>
                    <a:pt x="234" y="828"/>
                  </a:lnTo>
                  <a:lnTo>
                    <a:pt x="234" y="834"/>
                  </a:lnTo>
                  <a:lnTo>
                    <a:pt x="240" y="834"/>
                  </a:lnTo>
                  <a:lnTo>
                    <a:pt x="246" y="834"/>
                  </a:lnTo>
                  <a:lnTo>
                    <a:pt x="246" y="840"/>
                  </a:lnTo>
                  <a:lnTo>
                    <a:pt x="252" y="840"/>
                  </a:lnTo>
                  <a:lnTo>
                    <a:pt x="252" y="846"/>
                  </a:lnTo>
                  <a:lnTo>
                    <a:pt x="258" y="846"/>
                  </a:lnTo>
                  <a:lnTo>
                    <a:pt x="264" y="852"/>
                  </a:lnTo>
                  <a:lnTo>
                    <a:pt x="264" y="858"/>
                  </a:lnTo>
                  <a:lnTo>
                    <a:pt x="270" y="858"/>
                  </a:lnTo>
                  <a:lnTo>
                    <a:pt x="270" y="864"/>
                  </a:lnTo>
                  <a:lnTo>
                    <a:pt x="276" y="870"/>
                  </a:lnTo>
                  <a:lnTo>
                    <a:pt x="276" y="876"/>
                  </a:lnTo>
                  <a:lnTo>
                    <a:pt x="282" y="876"/>
                  </a:lnTo>
                  <a:lnTo>
                    <a:pt x="282" y="882"/>
                  </a:lnTo>
                  <a:lnTo>
                    <a:pt x="282" y="888"/>
                  </a:lnTo>
                  <a:lnTo>
                    <a:pt x="288" y="894"/>
                  </a:lnTo>
                  <a:lnTo>
                    <a:pt x="288" y="900"/>
                  </a:lnTo>
                  <a:lnTo>
                    <a:pt x="288" y="906"/>
                  </a:lnTo>
                  <a:lnTo>
                    <a:pt x="294" y="912"/>
                  </a:lnTo>
                  <a:lnTo>
                    <a:pt x="294" y="918"/>
                  </a:lnTo>
                  <a:lnTo>
                    <a:pt x="294" y="924"/>
                  </a:lnTo>
                  <a:lnTo>
                    <a:pt x="300" y="930"/>
                  </a:lnTo>
                  <a:lnTo>
                    <a:pt x="300" y="936"/>
                  </a:lnTo>
                  <a:lnTo>
                    <a:pt x="300" y="942"/>
                  </a:lnTo>
                  <a:lnTo>
                    <a:pt x="300" y="948"/>
                  </a:lnTo>
                  <a:lnTo>
                    <a:pt x="300" y="954"/>
                  </a:lnTo>
                  <a:lnTo>
                    <a:pt x="306" y="954"/>
                  </a:lnTo>
                  <a:lnTo>
                    <a:pt x="306" y="960"/>
                  </a:lnTo>
                  <a:lnTo>
                    <a:pt x="306" y="966"/>
                  </a:lnTo>
                  <a:lnTo>
                    <a:pt x="306" y="972"/>
                  </a:lnTo>
                  <a:lnTo>
                    <a:pt x="306" y="978"/>
                  </a:lnTo>
                  <a:lnTo>
                    <a:pt x="312" y="984"/>
                  </a:lnTo>
                  <a:lnTo>
                    <a:pt x="312" y="990"/>
                  </a:lnTo>
                  <a:lnTo>
                    <a:pt x="312" y="996"/>
                  </a:lnTo>
                  <a:lnTo>
                    <a:pt x="312" y="1002"/>
                  </a:lnTo>
                  <a:lnTo>
                    <a:pt x="312" y="1008"/>
                  </a:lnTo>
                  <a:lnTo>
                    <a:pt x="318" y="1008"/>
                  </a:lnTo>
                  <a:lnTo>
                    <a:pt x="318" y="1014"/>
                  </a:lnTo>
                  <a:lnTo>
                    <a:pt x="318" y="1020"/>
                  </a:lnTo>
                  <a:lnTo>
                    <a:pt x="318" y="1026"/>
                  </a:lnTo>
                  <a:lnTo>
                    <a:pt x="318" y="1032"/>
                  </a:lnTo>
                  <a:lnTo>
                    <a:pt x="318" y="1038"/>
                  </a:lnTo>
                  <a:lnTo>
                    <a:pt x="324" y="1044"/>
                  </a:lnTo>
                  <a:lnTo>
                    <a:pt x="324" y="1050"/>
                  </a:lnTo>
                  <a:lnTo>
                    <a:pt x="324" y="1056"/>
                  </a:lnTo>
                  <a:lnTo>
                    <a:pt x="324" y="1062"/>
                  </a:lnTo>
                  <a:lnTo>
                    <a:pt x="324" y="1068"/>
                  </a:lnTo>
                  <a:lnTo>
                    <a:pt x="324" y="1074"/>
                  </a:lnTo>
                  <a:lnTo>
                    <a:pt x="330" y="1074"/>
                  </a:lnTo>
                  <a:lnTo>
                    <a:pt x="330" y="1080"/>
                  </a:lnTo>
                  <a:lnTo>
                    <a:pt x="330" y="1086"/>
                  </a:lnTo>
                  <a:lnTo>
                    <a:pt x="330" y="1092"/>
                  </a:lnTo>
                  <a:lnTo>
                    <a:pt x="330" y="1098"/>
                  </a:lnTo>
                  <a:lnTo>
                    <a:pt x="330" y="1104"/>
                  </a:lnTo>
                  <a:lnTo>
                    <a:pt x="330" y="1110"/>
                  </a:lnTo>
                  <a:lnTo>
                    <a:pt x="330" y="1116"/>
                  </a:lnTo>
                  <a:lnTo>
                    <a:pt x="336" y="1116"/>
                  </a:lnTo>
                  <a:lnTo>
                    <a:pt x="336" y="1122"/>
                  </a:lnTo>
                  <a:lnTo>
                    <a:pt x="336" y="1128"/>
                  </a:lnTo>
                  <a:lnTo>
                    <a:pt x="336" y="1134"/>
                  </a:lnTo>
                  <a:lnTo>
                    <a:pt x="336" y="1140"/>
                  </a:lnTo>
                  <a:lnTo>
                    <a:pt x="336" y="1146"/>
                  </a:lnTo>
                  <a:lnTo>
                    <a:pt x="336" y="1152"/>
                  </a:lnTo>
                  <a:lnTo>
                    <a:pt x="342" y="1158"/>
                  </a:lnTo>
                  <a:lnTo>
                    <a:pt x="342" y="1164"/>
                  </a:lnTo>
                  <a:lnTo>
                    <a:pt x="342" y="1170"/>
                  </a:lnTo>
                  <a:lnTo>
                    <a:pt x="342" y="1176"/>
                  </a:lnTo>
                  <a:lnTo>
                    <a:pt x="342" y="1182"/>
                  </a:lnTo>
                  <a:lnTo>
                    <a:pt x="342" y="1188"/>
                  </a:lnTo>
                  <a:lnTo>
                    <a:pt x="342" y="1194"/>
                  </a:lnTo>
                  <a:lnTo>
                    <a:pt x="348" y="1200"/>
                  </a:lnTo>
                  <a:lnTo>
                    <a:pt x="348" y="1206"/>
                  </a:lnTo>
                  <a:lnTo>
                    <a:pt x="348" y="1212"/>
                  </a:lnTo>
                  <a:lnTo>
                    <a:pt x="348" y="1218"/>
                  </a:lnTo>
                  <a:lnTo>
                    <a:pt x="348" y="1224"/>
                  </a:lnTo>
                  <a:lnTo>
                    <a:pt x="348" y="1230"/>
                  </a:lnTo>
                  <a:lnTo>
                    <a:pt x="348" y="1236"/>
                  </a:lnTo>
                  <a:lnTo>
                    <a:pt x="354" y="1242"/>
                  </a:lnTo>
                  <a:lnTo>
                    <a:pt x="354" y="1248"/>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04" name="Freeform 12"/>
            <p:cNvSpPr>
              <a:spLocks/>
            </p:cNvSpPr>
            <p:nvPr/>
          </p:nvSpPr>
          <p:spPr bwMode="auto">
            <a:xfrm>
              <a:off x="2188" y="2644"/>
              <a:ext cx="336" cy="900"/>
            </a:xfrm>
            <a:custGeom>
              <a:avLst/>
              <a:gdLst>
                <a:gd name="T0" fmla="*/ 0 w 336"/>
                <a:gd name="T1" fmla="*/ 498 h 900"/>
                <a:gd name="T2" fmla="*/ 6 w 336"/>
                <a:gd name="T3" fmla="*/ 522 h 900"/>
                <a:gd name="T4" fmla="*/ 6 w 336"/>
                <a:gd name="T5" fmla="*/ 546 h 900"/>
                <a:gd name="T6" fmla="*/ 12 w 336"/>
                <a:gd name="T7" fmla="*/ 570 h 900"/>
                <a:gd name="T8" fmla="*/ 12 w 336"/>
                <a:gd name="T9" fmla="*/ 594 h 900"/>
                <a:gd name="T10" fmla="*/ 18 w 336"/>
                <a:gd name="T11" fmla="*/ 618 h 900"/>
                <a:gd name="T12" fmla="*/ 18 w 336"/>
                <a:gd name="T13" fmla="*/ 642 h 900"/>
                <a:gd name="T14" fmla="*/ 24 w 336"/>
                <a:gd name="T15" fmla="*/ 666 h 900"/>
                <a:gd name="T16" fmla="*/ 30 w 336"/>
                <a:gd name="T17" fmla="*/ 690 h 900"/>
                <a:gd name="T18" fmla="*/ 30 w 336"/>
                <a:gd name="T19" fmla="*/ 714 h 900"/>
                <a:gd name="T20" fmla="*/ 36 w 336"/>
                <a:gd name="T21" fmla="*/ 732 h 900"/>
                <a:gd name="T22" fmla="*/ 36 w 336"/>
                <a:gd name="T23" fmla="*/ 756 h 900"/>
                <a:gd name="T24" fmla="*/ 42 w 336"/>
                <a:gd name="T25" fmla="*/ 774 h 900"/>
                <a:gd name="T26" fmla="*/ 48 w 336"/>
                <a:gd name="T27" fmla="*/ 792 h 900"/>
                <a:gd name="T28" fmla="*/ 48 w 336"/>
                <a:gd name="T29" fmla="*/ 816 h 900"/>
                <a:gd name="T30" fmla="*/ 54 w 336"/>
                <a:gd name="T31" fmla="*/ 834 h 900"/>
                <a:gd name="T32" fmla="*/ 60 w 336"/>
                <a:gd name="T33" fmla="*/ 852 h 900"/>
                <a:gd name="T34" fmla="*/ 66 w 336"/>
                <a:gd name="T35" fmla="*/ 876 h 900"/>
                <a:gd name="T36" fmla="*/ 72 w 336"/>
                <a:gd name="T37" fmla="*/ 894 h 900"/>
                <a:gd name="T38" fmla="*/ 90 w 336"/>
                <a:gd name="T39" fmla="*/ 900 h 900"/>
                <a:gd name="T40" fmla="*/ 102 w 336"/>
                <a:gd name="T41" fmla="*/ 888 h 900"/>
                <a:gd name="T42" fmla="*/ 108 w 336"/>
                <a:gd name="T43" fmla="*/ 864 h 900"/>
                <a:gd name="T44" fmla="*/ 114 w 336"/>
                <a:gd name="T45" fmla="*/ 840 h 900"/>
                <a:gd name="T46" fmla="*/ 120 w 336"/>
                <a:gd name="T47" fmla="*/ 816 h 900"/>
                <a:gd name="T48" fmla="*/ 126 w 336"/>
                <a:gd name="T49" fmla="*/ 798 h 900"/>
                <a:gd name="T50" fmla="*/ 126 w 336"/>
                <a:gd name="T51" fmla="*/ 774 h 900"/>
                <a:gd name="T52" fmla="*/ 132 w 336"/>
                <a:gd name="T53" fmla="*/ 756 h 900"/>
                <a:gd name="T54" fmla="*/ 138 w 336"/>
                <a:gd name="T55" fmla="*/ 732 h 900"/>
                <a:gd name="T56" fmla="*/ 138 w 336"/>
                <a:gd name="T57" fmla="*/ 708 h 900"/>
                <a:gd name="T58" fmla="*/ 144 w 336"/>
                <a:gd name="T59" fmla="*/ 684 h 900"/>
                <a:gd name="T60" fmla="*/ 144 w 336"/>
                <a:gd name="T61" fmla="*/ 660 h 900"/>
                <a:gd name="T62" fmla="*/ 150 w 336"/>
                <a:gd name="T63" fmla="*/ 636 h 900"/>
                <a:gd name="T64" fmla="*/ 156 w 336"/>
                <a:gd name="T65" fmla="*/ 618 h 900"/>
                <a:gd name="T66" fmla="*/ 156 w 336"/>
                <a:gd name="T67" fmla="*/ 594 h 900"/>
                <a:gd name="T68" fmla="*/ 162 w 336"/>
                <a:gd name="T69" fmla="*/ 576 h 900"/>
                <a:gd name="T70" fmla="*/ 162 w 336"/>
                <a:gd name="T71" fmla="*/ 552 h 900"/>
                <a:gd name="T72" fmla="*/ 162 w 336"/>
                <a:gd name="T73" fmla="*/ 528 h 900"/>
                <a:gd name="T74" fmla="*/ 168 w 336"/>
                <a:gd name="T75" fmla="*/ 510 h 900"/>
                <a:gd name="T76" fmla="*/ 168 w 336"/>
                <a:gd name="T77" fmla="*/ 486 h 900"/>
                <a:gd name="T78" fmla="*/ 174 w 336"/>
                <a:gd name="T79" fmla="*/ 462 h 900"/>
                <a:gd name="T80" fmla="*/ 180 w 336"/>
                <a:gd name="T81" fmla="*/ 444 h 900"/>
                <a:gd name="T82" fmla="*/ 180 w 336"/>
                <a:gd name="T83" fmla="*/ 420 h 900"/>
                <a:gd name="T84" fmla="*/ 186 w 336"/>
                <a:gd name="T85" fmla="*/ 396 h 900"/>
                <a:gd name="T86" fmla="*/ 186 w 336"/>
                <a:gd name="T87" fmla="*/ 372 h 900"/>
                <a:gd name="T88" fmla="*/ 192 w 336"/>
                <a:gd name="T89" fmla="*/ 348 h 900"/>
                <a:gd name="T90" fmla="*/ 198 w 336"/>
                <a:gd name="T91" fmla="*/ 324 h 900"/>
                <a:gd name="T92" fmla="*/ 198 w 336"/>
                <a:gd name="T93" fmla="*/ 300 h 900"/>
                <a:gd name="T94" fmla="*/ 204 w 336"/>
                <a:gd name="T95" fmla="*/ 276 h 900"/>
                <a:gd name="T96" fmla="*/ 204 w 336"/>
                <a:gd name="T97" fmla="*/ 252 h 900"/>
                <a:gd name="T98" fmla="*/ 210 w 336"/>
                <a:gd name="T99" fmla="*/ 234 h 900"/>
                <a:gd name="T100" fmla="*/ 216 w 336"/>
                <a:gd name="T101" fmla="*/ 216 h 900"/>
                <a:gd name="T102" fmla="*/ 222 w 336"/>
                <a:gd name="T103" fmla="*/ 192 h 900"/>
                <a:gd name="T104" fmla="*/ 228 w 336"/>
                <a:gd name="T105" fmla="*/ 168 h 900"/>
                <a:gd name="T106" fmla="*/ 234 w 336"/>
                <a:gd name="T107" fmla="*/ 144 h 900"/>
                <a:gd name="T108" fmla="*/ 240 w 336"/>
                <a:gd name="T109" fmla="*/ 126 h 900"/>
                <a:gd name="T110" fmla="*/ 246 w 336"/>
                <a:gd name="T111" fmla="*/ 108 h 900"/>
                <a:gd name="T112" fmla="*/ 258 w 336"/>
                <a:gd name="T113" fmla="*/ 90 h 900"/>
                <a:gd name="T114" fmla="*/ 270 w 336"/>
                <a:gd name="T115" fmla="*/ 78 h 900"/>
                <a:gd name="T116" fmla="*/ 282 w 336"/>
                <a:gd name="T117" fmla="*/ 66 h 900"/>
                <a:gd name="T118" fmla="*/ 300 w 336"/>
                <a:gd name="T119" fmla="*/ 60 h 900"/>
                <a:gd name="T120" fmla="*/ 312 w 336"/>
                <a:gd name="T121" fmla="*/ 48 h 900"/>
                <a:gd name="T122" fmla="*/ 324 w 336"/>
                <a:gd name="T123" fmla="*/ 30 h 900"/>
                <a:gd name="T124" fmla="*/ 330 w 336"/>
                <a:gd name="T125" fmla="*/ 6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 h="900">
                  <a:moveTo>
                    <a:pt x="0" y="480"/>
                  </a:moveTo>
                  <a:lnTo>
                    <a:pt x="0" y="486"/>
                  </a:lnTo>
                  <a:lnTo>
                    <a:pt x="0" y="492"/>
                  </a:lnTo>
                  <a:lnTo>
                    <a:pt x="0" y="498"/>
                  </a:lnTo>
                  <a:lnTo>
                    <a:pt x="0" y="504"/>
                  </a:lnTo>
                  <a:lnTo>
                    <a:pt x="0" y="510"/>
                  </a:lnTo>
                  <a:lnTo>
                    <a:pt x="6" y="516"/>
                  </a:lnTo>
                  <a:lnTo>
                    <a:pt x="6" y="522"/>
                  </a:lnTo>
                  <a:lnTo>
                    <a:pt x="6" y="528"/>
                  </a:lnTo>
                  <a:lnTo>
                    <a:pt x="6" y="534"/>
                  </a:lnTo>
                  <a:lnTo>
                    <a:pt x="6" y="540"/>
                  </a:lnTo>
                  <a:lnTo>
                    <a:pt x="6" y="546"/>
                  </a:lnTo>
                  <a:lnTo>
                    <a:pt x="6" y="552"/>
                  </a:lnTo>
                  <a:lnTo>
                    <a:pt x="12" y="558"/>
                  </a:lnTo>
                  <a:lnTo>
                    <a:pt x="12" y="564"/>
                  </a:lnTo>
                  <a:lnTo>
                    <a:pt x="12" y="570"/>
                  </a:lnTo>
                  <a:lnTo>
                    <a:pt x="12" y="576"/>
                  </a:lnTo>
                  <a:lnTo>
                    <a:pt x="12" y="582"/>
                  </a:lnTo>
                  <a:lnTo>
                    <a:pt x="12" y="588"/>
                  </a:lnTo>
                  <a:lnTo>
                    <a:pt x="12" y="594"/>
                  </a:lnTo>
                  <a:lnTo>
                    <a:pt x="12" y="600"/>
                  </a:lnTo>
                  <a:lnTo>
                    <a:pt x="18" y="606"/>
                  </a:lnTo>
                  <a:lnTo>
                    <a:pt x="18" y="612"/>
                  </a:lnTo>
                  <a:lnTo>
                    <a:pt x="18" y="618"/>
                  </a:lnTo>
                  <a:lnTo>
                    <a:pt x="18" y="624"/>
                  </a:lnTo>
                  <a:lnTo>
                    <a:pt x="18" y="630"/>
                  </a:lnTo>
                  <a:lnTo>
                    <a:pt x="18" y="636"/>
                  </a:lnTo>
                  <a:lnTo>
                    <a:pt x="18" y="642"/>
                  </a:lnTo>
                  <a:lnTo>
                    <a:pt x="24" y="648"/>
                  </a:lnTo>
                  <a:lnTo>
                    <a:pt x="24" y="654"/>
                  </a:lnTo>
                  <a:lnTo>
                    <a:pt x="24" y="660"/>
                  </a:lnTo>
                  <a:lnTo>
                    <a:pt x="24" y="666"/>
                  </a:lnTo>
                  <a:lnTo>
                    <a:pt x="24" y="672"/>
                  </a:lnTo>
                  <a:lnTo>
                    <a:pt x="24" y="678"/>
                  </a:lnTo>
                  <a:lnTo>
                    <a:pt x="30" y="684"/>
                  </a:lnTo>
                  <a:lnTo>
                    <a:pt x="30" y="690"/>
                  </a:lnTo>
                  <a:lnTo>
                    <a:pt x="30" y="696"/>
                  </a:lnTo>
                  <a:lnTo>
                    <a:pt x="30" y="702"/>
                  </a:lnTo>
                  <a:lnTo>
                    <a:pt x="30" y="708"/>
                  </a:lnTo>
                  <a:lnTo>
                    <a:pt x="30" y="714"/>
                  </a:lnTo>
                  <a:lnTo>
                    <a:pt x="30" y="720"/>
                  </a:lnTo>
                  <a:lnTo>
                    <a:pt x="36" y="720"/>
                  </a:lnTo>
                  <a:lnTo>
                    <a:pt x="36" y="726"/>
                  </a:lnTo>
                  <a:lnTo>
                    <a:pt x="36" y="732"/>
                  </a:lnTo>
                  <a:lnTo>
                    <a:pt x="36" y="738"/>
                  </a:lnTo>
                  <a:lnTo>
                    <a:pt x="36" y="744"/>
                  </a:lnTo>
                  <a:lnTo>
                    <a:pt x="36" y="750"/>
                  </a:lnTo>
                  <a:lnTo>
                    <a:pt x="36" y="756"/>
                  </a:lnTo>
                  <a:lnTo>
                    <a:pt x="42" y="756"/>
                  </a:lnTo>
                  <a:lnTo>
                    <a:pt x="42" y="762"/>
                  </a:lnTo>
                  <a:lnTo>
                    <a:pt x="42" y="768"/>
                  </a:lnTo>
                  <a:lnTo>
                    <a:pt x="42" y="774"/>
                  </a:lnTo>
                  <a:lnTo>
                    <a:pt x="42" y="780"/>
                  </a:lnTo>
                  <a:lnTo>
                    <a:pt x="42" y="786"/>
                  </a:lnTo>
                  <a:lnTo>
                    <a:pt x="42" y="792"/>
                  </a:lnTo>
                  <a:lnTo>
                    <a:pt x="48" y="792"/>
                  </a:lnTo>
                  <a:lnTo>
                    <a:pt x="48" y="798"/>
                  </a:lnTo>
                  <a:lnTo>
                    <a:pt x="48" y="804"/>
                  </a:lnTo>
                  <a:lnTo>
                    <a:pt x="48" y="810"/>
                  </a:lnTo>
                  <a:lnTo>
                    <a:pt x="48" y="816"/>
                  </a:lnTo>
                  <a:lnTo>
                    <a:pt x="48" y="822"/>
                  </a:lnTo>
                  <a:lnTo>
                    <a:pt x="54" y="822"/>
                  </a:lnTo>
                  <a:lnTo>
                    <a:pt x="54" y="828"/>
                  </a:lnTo>
                  <a:lnTo>
                    <a:pt x="54" y="834"/>
                  </a:lnTo>
                  <a:lnTo>
                    <a:pt x="54" y="840"/>
                  </a:lnTo>
                  <a:lnTo>
                    <a:pt x="54" y="846"/>
                  </a:lnTo>
                  <a:lnTo>
                    <a:pt x="60" y="846"/>
                  </a:lnTo>
                  <a:lnTo>
                    <a:pt x="60" y="852"/>
                  </a:lnTo>
                  <a:lnTo>
                    <a:pt x="60" y="858"/>
                  </a:lnTo>
                  <a:lnTo>
                    <a:pt x="60" y="864"/>
                  </a:lnTo>
                  <a:lnTo>
                    <a:pt x="66" y="870"/>
                  </a:lnTo>
                  <a:lnTo>
                    <a:pt x="66" y="876"/>
                  </a:lnTo>
                  <a:lnTo>
                    <a:pt x="66" y="882"/>
                  </a:lnTo>
                  <a:lnTo>
                    <a:pt x="72" y="882"/>
                  </a:lnTo>
                  <a:lnTo>
                    <a:pt x="72" y="888"/>
                  </a:lnTo>
                  <a:lnTo>
                    <a:pt x="72" y="894"/>
                  </a:lnTo>
                  <a:lnTo>
                    <a:pt x="78" y="894"/>
                  </a:lnTo>
                  <a:lnTo>
                    <a:pt x="78" y="900"/>
                  </a:lnTo>
                  <a:lnTo>
                    <a:pt x="84" y="900"/>
                  </a:lnTo>
                  <a:lnTo>
                    <a:pt x="90" y="900"/>
                  </a:lnTo>
                  <a:lnTo>
                    <a:pt x="96" y="900"/>
                  </a:lnTo>
                  <a:lnTo>
                    <a:pt x="96" y="894"/>
                  </a:lnTo>
                  <a:lnTo>
                    <a:pt x="96" y="888"/>
                  </a:lnTo>
                  <a:lnTo>
                    <a:pt x="102" y="888"/>
                  </a:lnTo>
                  <a:lnTo>
                    <a:pt x="102" y="882"/>
                  </a:lnTo>
                  <a:lnTo>
                    <a:pt x="102" y="876"/>
                  </a:lnTo>
                  <a:lnTo>
                    <a:pt x="108" y="870"/>
                  </a:lnTo>
                  <a:lnTo>
                    <a:pt x="108" y="864"/>
                  </a:lnTo>
                  <a:lnTo>
                    <a:pt x="108" y="858"/>
                  </a:lnTo>
                  <a:lnTo>
                    <a:pt x="114" y="852"/>
                  </a:lnTo>
                  <a:lnTo>
                    <a:pt x="114" y="846"/>
                  </a:lnTo>
                  <a:lnTo>
                    <a:pt x="114" y="840"/>
                  </a:lnTo>
                  <a:lnTo>
                    <a:pt x="114" y="834"/>
                  </a:lnTo>
                  <a:lnTo>
                    <a:pt x="120" y="828"/>
                  </a:lnTo>
                  <a:lnTo>
                    <a:pt x="120" y="822"/>
                  </a:lnTo>
                  <a:lnTo>
                    <a:pt x="120" y="816"/>
                  </a:lnTo>
                  <a:lnTo>
                    <a:pt x="120" y="810"/>
                  </a:lnTo>
                  <a:lnTo>
                    <a:pt x="120" y="804"/>
                  </a:lnTo>
                  <a:lnTo>
                    <a:pt x="126" y="804"/>
                  </a:lnTo>
                  <a:lnTo>
                    <a:pt x="126" y="798"/>
                  </a:lnTo>
                  <a:lnTo>
                    <a:pt x="126" y="792"/>
                  </a:lnTo>
                  <a:lnTo>
                    <a:pt x="126" y="786"/>
                  </a:lnTo>
                  <a:lnTo>
                    <a:pt x="126" y="780"/>
                  </a:lnTo>
                  <a:lnTo>
                    <a:pt x="126" y="774"/>
                  </a:lnTo>
                  <a:lnTo>
                    <a:pt x="132" y="774"/>
                  </a:lnTo>
                  <a:lnTo>
                    <a:pt x="132" y="768"/>
                  </a:lnTo>
                  <a:lnTo>
                    <a:pt x="132" y="762"/>
                  </a:lnTo>
                  <a:lnTo>
                    <a:pt x="132" y="756"/>
                  </a:lnTo>
                  <a:lnTo>
                    <a:pt x="132" y="750"/>
                  </a:lnTo>
                  <a:lnTo>
                    <a:pt x="132" y="744"/>
                  </a:lnTo>
                  <a:lnTo>
                    <a:pt x="132" y="738"/>
                  </a:lnTo>
                  <a:lnTo>
                    <a:pt x="138" y="732"/>
                  </a:lnTo>
                  <a:lnTo>
                    <a:pt x="138" y="726"/>
                  </a:lnTo>
                  <a:lnTo>
                    <a:pt x="138" y="720"/>
                  </a:lnTo>
                  <a:lnTo>
                    <a:pt x="138" y="714"/>
                  </a:lnTo>
                  <a:lnTo>
                    <a:pt x="138" y="708"/>
                  </a:lnTo>
                  <a:lnTo>
                    <a:pt x="138" y="702"/>
                  </a:lnTo>
                  <a:lnTo>
                    <a:pt x="144" y="696"/>
                  </a:lnTo>
                  <a:lnTo>
                    <a:pt x="144" y="690"/>
                  </a:lnTo>
                  <a:lnTo>
                    <a:pt x="144" y="684"/>
                  </a:lnTo>
                  <a:lnTo>
                    <a:pt x="144" y="678"/>
                  </a:lnTo>
                  <a:lnTo>
                    <a:pt x="144" y="672"/>
                  </a:lnTo>
                  <a:lnTo>
                    <a:pt x="144" y="666"/>
                  </a:lnTo>
                  <a:lnTo>
                    <a:pt x="144" y="660"/>
                  </a:lnTo>
                  <a:lnTo>
                    <a:pt x="150" y="654"/>
                  </a:lnTo>
                  <a:lnTo>
                    <a:pt x="150" y="648"/>
                  </a:lnTo>
                  <a:lnTo>
                    <a:pt x="150" y="642"/>
                  </a:lnTo>
                  <a:lnTo>
                    <a:pt x="150" y="636"/>
                  </a:lnTo>
                  <a:lnTo>
                    <a:pt x="150" y="630"/>
                  </a:lnTo>
                  <a:lnTo>
                    <a:pt x="150" y="624"/>
                  </a:lnTo>
                  <a:lnTo>
                    <a:pt x="150" y="618"/>
                  </a:lnTo>
                  <a:lnTo>
                    <a:pt x="156" y="618"/>
                  </a:lnTo>
                  <a:lnTo>
                    <a:pt x="156" y="612"/>
                  </a:lnTo>
                  <a:lnTo>
                    <a:pt x="156" y="606"/>
                  </a:lnTo>
                  <a:lnTo>
                    <a:pt x="156" y="600"/>
                  </a:lnTo>
                  <a:lnTo>
                    <a:pt x="156" y="594"/>
                  </a:lnTo>
                  <a:lnTo>
                    <a:pt x="156" y="588"/>
                  </a:lnTo>
                  <a:lnTo>
                    <a:pt x="156" y="582"/>
                  </a:lnTo>
                  <a:lnTo>
                    <a:pt x="156" y="576"/>
                  </a:lnTo>
                  <a:lnTo>
                    <a:pt x="162" y="576"/>
                  </a:lnTo>
                  <a:lnTo>
                    <a:pt x="162" y="570"/>
                  </a:lnTo>
                  <a:lnTo>
                    <a:pt x="162" y="564"/>
                  </a:lnTo>
                  <a:lnTo>
                    <a:pt x="162" y="558"/>
                  </a:lnTo>
                  <a:lnTo>
                    <a:pt x="162" y="552"/>
                  </a:lnTo>
                  <a:lnTo>
                    <a:pt x="162" y="546"/>
                  </a:lnTo>
                  <a:lnTo>
                    <a:pt x="162" y="540"/>
                  </a:lnTo>
                  <a:lnTo>
                    <a:pt x="162" y="534"/>
                  </a:lnTo>
                  <a:lnTo>
                    <a:pt x="162" y="528"/>
                  </a:lnTo>
                  <a:lnTo>
                    <a:pt x="168" y="528"/>
                  </a:lnTo>
                  <a:lnTo>
                    <a:pt x="168" y="522"/>
                  </a:lnTo>
                  <a:lnTo>
                    <a:pt x="168" y="516"/>
                  </a:lnTo>
                  <a:lnTo>
                    <a:pt x="168" y="510"/>
                  </a:lnTo>
                  <a:lnTo>
                    <a:pt x="168" y="504"/>
                  </a:lnTo>
                  <a:lnTo>
                    <a:pt x="168" y="498"/>
                  </a:lnTo>
                  <a:lnTo>
                    <a:pt x="168" y="492"/>
                  </a:lnTo>
                  <a:lnTo>
                    <a:pt x="168" y="486"/>
                  </a:lnTo>
                  <a:lnTo>
                    <a:pt x="174" y="480"/>
                  </a:lnTo>
                  <a:lnTo>
                    <a:pt x="174" y="474"/>
                  </a:lnTo>
                  <a:lnTo>
                    <a:pt x="174" y="468"/>
                  </a:lnTo>
                  <a:lnTo>
                    <a:pt x="174" y="462"/>
                  </a:lnTo>
                  <a:lnTo>
                    <a:pt x="174" y="456"/>
                  </a:lnTo>
                  <a:lnTo>
                    <a:pt x="174" y="450"/>
                  </a:lnTo>
                  <a:lnTo>
                    <a:pt x="174" y="444"/>
                  </a:lnTo>
                  <a:lnTo>
                    <a:pt x="180" y="444"/>
                  </a:lnTo>
                  <a:lnTo>
                    <a:pt x="180" y="438"/>
                  </a:lnTo>
                  <a:lnTo>
                    <a:pt x="180" y="432"/>
                  </a:lnTo>
                  <a:lnTo>
                    <a:pt x="180" y="426"/>
                  </a:lnTo>
                  <a:lnTo>
                    <a:pt x="180" y="420"/>
                  </a:lnTo>
                  <a:lnTo>
                    <a:pt x="180" y="414"/>
                  </a:lnTo>
                  <a:lnTo>
                    <a:pt x="180" y="408"/>
                  </a:lnTo>
                  <a:lnTo>
                    <a:pt x="186" y="402"/>
                  </a:lnTo>
                  <a:lnTo>
                    <a:pt x="186" y="396"/>
                  </a:lnTo>
                  <a:lnTo>
                    <a:pt x="186" y="390"/>
                  </a:lnTo>
                  <a:lnTo>
                    <a:pt x="186" y="384"/>
                  </a:lnTo>
                  <a:lnTo>
                    <a:pt x="186" y="378"/>
                  </a:lnTo>
                  <a:lnTo>
                    <a:pt x="186" y="372"/>
                  </a:lnTo>
                  <a:lnTo>
                    <a:pt x="186" y="366"/>
                  </a:lnTo>
                  <a:lnTo>
                    <a:pt x="192" y="360"/>
                  </a:lnTo>
                  <a:lnTo>
                    <a:pt x="192" y="354"/>
                  </a:lnTo>
                  <a:lnTo>
                    <a:pt x="192" y="348"/>
                  </a:lnTo>
                  <a:lnTo>
                    <a:pt x="192" y="342"/>
                  </a:lnTo>
                  <a:lnTo>
                    <a:pt x="192" y="336"/>
                  </a:lnTo>
                  <a:lnTo>
                    <a:pt x="192" y="330"/>
                  </a:lnTo>
                  <a:lnTo>
                    <a:pt x="198" y="324"/>
                  </a:lnTo>
                  <a:lnTo>
                    <a:pt x="198" y="318"/>
                  </a:lnTo>
                  <a:lnTo>
                    <a:pt x="198" y="312"/>
                  </a:lnTo>
                  <a:lnTo>
                    <a:pt x="198" y="306"/>
                  </a:lnTo>
                  <a:lnTo>
                    <a:pt x="198" y="300"/>
                  </a:lnTo>
                  <a:lnTo>
                    <a:pt x="198" y="294"/>
                  </a:lnTo>
                  <a:lnTo>
                    <a:pt x="198" y="288"/>
                  </a:lnTo>
                  <a:lnTo>
                    <a:pt x="204" y="282"/>
                  </a:lnTo>
                  <a:lnTo>
                    <a:pt x="204" y="276"/>
                  </a:lnTo>
                  <a:lnTo>
                    <a:pt x="204" y="270"/>
                  </a:lnTo>
                  <a:lnTo>
                    <a:pt x="204" y="264"/>
                  </a:lnTo>
                  <a:lnTo>
                    <a:pt x="204" y="258"/>
                  </a:lnTo>
                  <a:lnTo>
                    <a:pt x="204" y="252"/>
                  </a:lnTo>
                  <a:lnTo>
                    <a:pt x="210" y="252"/>
                  </a:lnTo>
                  <a:lnTo>
                    <a:pt x="210" y="246"/>
                  </a:lnTo>
                  <a:lnTo>
                    <a:pt x="210" y="240"/>
                  </a:lnTo>
                  <a:lnTo>
                    <a:pt x="210" y="234"/>
                  </a:lnTo>
                  <a:lnTo>
                    <a:pt x="210" y="228"/>
                  </a:lnTo>
                  <a:lnTo>
                    <a:pt x="210" y="222"/>
                  </a:lnTo>
                  <a:lnTo>
                    <a:pt x="216" y="222"/>
                  </a:lnTo>
                  <a:lnTo>
                    <a:pt x="216" y="216"/>
                  </a:lnTo>
                  <a:lnTo>
                    <a:pt x="216" y="210"/>
                  </a:lnTo>
                  <a:lnTo>
                    <a:pt x="216" y="204"/>
                  </a:lnTo>
                  <a:lnTo>
                    <a:pt x="216" y="198"/>
                  </a:lnTo>
                  <a:lnTo>
                    <a:pt x="222" y="192"/>
                  </a:lnTo>
                  <a:lnTo>
                    <a:pt x="222" y="186"/>
                  </a:lnTo>
                  <a:lnTo>
                    <a:pt x="222" y="180"/>
                  </a:lnTo>
                  <a:lnTo>
                    <a:pt x="222" y="174"/>
                  </a:lnTo>
                  <a:lnTo>
                    <a:pt x="228" y="168"/>
                  </a:lnTo>
                  <a:lnTo>
                    <a:pt x="228" y="162"/>
                  </a:lnTo>
                  <a:lnTo>
                    <a:pt x="228" y="156"/>
                  </a:lnTo>
                  <a:lnTo>
                    <a:pt x="228" y="150"/>
                  </a:lnTo>
                  <a:lnTo>
                    <a:pt x="234" y="144"/>
                  </a:lnTo>
                  <a:lnTo>
                    <a:pt x="234" y="138"/>
                  </a:lnTo>
                  <a:lnTo>
                    <a:pt x="234" y="132"/>
                  </a:lnTo>
                  <a:lnTo>
                    <a:pt x="240" y="132"/>
                  </a:lnTo>
                  <a:lnTo>
                    <a:pt x="240" y="126"/>
                  </a:lnTo>
                  <a:lnTo>
                    <a:pt x="240" y="120"/>
                  </a:lnTo>
                  <a:lnTo>
                    <a:pt x="240" y="114"/>
                  </a:lnTo>
                  <a:lnTo>
                    <a:pt x="246" y="114"/>
                  </a:lnTo>
                  <a:lnTo>
                    <a:pt x="246" y="108"/>
                  </a:lnTo>
                  <a:lnTo>
                    <a:pt x="246" y="102"/>
                  </a:lnTo>
                  <a:lnTo>
                    <a:pt x="252" y="102"/>
                  </a:lnTo>
                  <a:lnTo>
                    <a:pt x="252" y="96"/>
                  </a:lnTo>
                  <a:lnTo>
                    <a:pt x="258" y="90"/>
                  </a:lnTo>
                  <a:lnTo>
                    <a:pt x="258" y="84"/>
                  </a:lnTo>
                  <a:lnTo>
                    <a:pt x="264" y="84"/>
                  </a:lnTo>
                  <a:lnTo>
                    <a:pt x="264" y="78"/>
                  </a:lnTo>
                  <a:lnTo>
                    <a:pt x="270" y="78"/>
                  </a:lnTo>
                  <a:lnTo>
                    <a:pt x="270" y="72"/>
                  </a:lnTo>
                  <a:lnTo>
                    <a:pt x="276" y="72"/>
                  </a:lnTo>
                  <a:lnTo>
                    <a:pt x="282" y="72"/>
                  </a:lnTo>
                  <a:lnTo>
                    <a:pt x="282" y="66"/>
                  </a:lnTo>
                  <a:lnTo>
                    <a:pt x="288" y="66"/>
                  </a:lnTo>
                  <a:lnTo>
                    <a:pt x="294" y="66"/>
                  </a:lnTo>
                  <a:lnTo>
                    <a:pt x="294" y="60"/>
                  </a:lnTo>
                  <a:lnTo>
                    <a:pt x="300" y="60"/>
                  </a:lnTo>
                  <a:lnTo>
                    <a:pt x="300" y="54"/>
                  </a:lnTo>
                  <a:lnTo>
                    <a:pt x="306" y="54"/>
                  </a:lnTo>
                  <a:lnTo>
                    <a:pt x="306" y="48"/>
                  </a:lnTo>
                  <a:lnTo>
                    <a:pt x="312" y="48"/>
                  </a:lnTo>
                  <a:lnTo>
                    <a:pt x="312" y="42"/>
                  </a:lnTo>
                  <a:lnTo>
                    <a:pt x="318" y="42"/>
                  </a:lnTo>
                  <a:lnTo>
                    <a:pt x="318" y="36"/>
                  </a:lnTo>
                  <a:lnTo>
                    <a:pt x="324" y="30"/>
                  </a:lnTo>
                  <a:lnTo>
                    <a:pt x="324" y="24"/>
                  </a:lnTo>
                  <a:lnTo>
                    <a:pt x="330" y="18"/>
                  </a:lnTo>
                  <a:lnTo>
                    <a:pt x="330" y="12"/>
                  </a:lnTo>
                  <a:lnTo>
                    <a:pt x="330" y="6"/>
                  </a:lnTo>
                  <a:lnTo>
                    <a:pt x="336" y="6"/>
                  </a:lnTo>
                  <a:lnTo>
                    <a:pt x="336" y="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13" name="Freeform 21"/>
            <p:cNvSpPr>
              <a:spLocks/>
            </p:cNvSpPr>
            <p:nvPr/>
          </p:nvSpPr>
          <p:spPr bwMode="auto">
            <a:xfrm>
              <a:off x="868" y="1876"/>
              <a:ext cx="306" cy="834"/>
            </a:xfrm>
            <a:custGeom>
              <a:avLst/>
              <a:gdLst>
                <a:gd name="T0" fmla="*/ 6 w 306"/>
                <a:gd name="T1" fmla="*/ 828 h 834"/>
                <a:gd name="T2" fmla="*/ 24 w 306"/>
                <a:gd name="T3" fmla="*/ 816 h 834"/>
                <a:gd name="T4" fmla="*/ 36 w 306"/>
                <a:gd name="T5" fmla="*/ 804 h 834"/>
                <a:gd name="T6" fmla="*/ 42 w 306"/>
                <a:gd name="T7" fmla="*/ 786 h 834"/>
                <a:gd name="T8" fmla="*/ 48 w 306"/>
                <a:gd name="T9" fmla="*/ 768 h 834"/>
                <a:gd name="T10" fmla="*/ 54 w 306"/>
                <a:gd name="T11" fmla="*/ 744 h 834"/>
                <a:gd name="T12" fmla="*/ 60 w 306"/>
                <a:gd name="T13" fmla="*/ 726 h 834"/>
                <a:gd name="T14" fmla="*/ 66 w 306"/>
                <a:gd name="T15" fmla="*/ 708 h 834"/>
                <a:gd name="T16" fmla="*/ 72 w 306"/>
                <a:gd name="T17" fmla="*/ 690 h 834"/>
                <a:gd name="T18" fmla="*/ 72 w 306"/>
                <a:gd name="T19" fmla="*/ 666 h 834"/>
                <a:gd name="T20" fmla="*/ 78 w 306"/>
                <a:gd name="T21" fmla="*/ 648 h 834"/>
                <a:gd name="T22" fmla="*/ 84 w 306"/>
                <a:gd name="T23" fmla="*/ 630 h 834"/>
                <a:gd name="T24" fmla="*/ 84 w 306"/>
                <a:gd name="T25" fmla="*/ 606 h 834"/>
                <a:gd name="T26" fmla="*/ 90 w 306"/>
                <a:gd name="T27" fmla="*/ 582 h 834"/>
                <a:gd name="T28" fmla="*/ 96 w 306"/>
                <a:gd name="T29" fmla="*/ 558 h 834"/>
                <a:gd name="T30" fmla="*/ 96 w 306"/>
                <a:gd name="T31" fmla="*/ 534 h 834"/>
                <a:gd name="T32" fmla="*/ 102 w 306"/>
                <a:gd name="T33" fmla="*/ 510 h 834"/>
                <a:gd name="T34" fmla="*/ 102 w 306"/>
                <a:gd name="T35" fmla="*/ 486 h 834"/>
                <a:gd name="T36" fmla="*/ 108 w 306"/>
                <a:gd name="T37" fmla="*/ 462 h 834"/>
                <a:gd name="T38" fmla="*/ 114 w 306"/>
                <a:gd name="T39" fmla="*/ 438 h 834"/>
                <a:gd name="T40" fmla="*/ 114 w 306"/>
                <a:gd name="T41" fmla="*/ 414 h 834"/>
                <a:gd name="T42" fmla="*/ 120 w 306"/>
                <a:gd name="T43" fmla="*/ 390 h 834"/>
                <a:gd name="T44" fmla="*/ 120 w 306"/>
                <a:gd name="T45" fmla="*/ 366 h 834"/>
                <a:gd name="T46" fmla="*/ 126 w 306"/>
                <a:gd name="T47" fmla="*/ 342 h 834"/>
                <a:gd name="T48" fmla="*/ 126 w 306"/>
                <a:gd name="T49" fmla="*/ 318 h 834"/>
                <a:gd name="T50" fmla="*/ 132 w 306"/>
                <a:gd name="T51" fmla="*/ 294 h 834"/>
                <a:gd name="T52" fmla="*/ 132 w 306"/>
                <a:gd name="T53" fmla="*/ 270 h 834"/>
                <a:gd name="T54" fmla="*/ 138 w 306"/>
                <a:gd name="T55" fmla="*/ 246 h 834"/>
                <a:gd name="T56" fmla="*/ 144 w 306"/>
                <a:gd name="T57" fmla="*/ 228 h 834"/>
                <a:gd name="T58" fmla="*/ 144 w 306"/>
                <a:gd name="T59" fmla="*/ 204 h 834"/>
                <a:gd name="T60" fmla="*/ 150 w 306"/>
                <a:gd name="T61" fmla="*/ 180 h 834"/>
                <a:gd name="T62" fmla="*/ 150 w 306"/>
                <a:gd name="T63" fmla="*/ 156 h 834"/>
                <a:gd name="T64" fmla="*/ 156 w 306"/>
                <a:gd name="T65" fmla="*/ 132 h 834"/>
                <a:gd name="T66" fmla="*/ 162 w 306"/>
                <a:gd name="T67" fmla="*/ 108 h 834"/>
                <a:gd name="T68" fmla="*/ 168 w 306"/>
                <a:gd name="T69" fmla="*/ 84 h 834"/>
                <a:gd name="T70" fmla="*/ 168 w 306"/>
                <a:gd name="T71" fmla="*/ 60 h 834"/>
                <a:gd name="T72" fmla="*/ 174 w 306"/>
                <a:gd name="T73" fmla="*/ 42 h 834"/>
                <a:gd name="T74" fmla="*/ 186 w 306"/>
                <a:gd name="T75" fmla="*/ 18 h 834"/>
                <a:gd name="T76" fmla="*/ 192 w 306"/>
                <a:gd name="T77" fmla="*/ 0 h 834"/>
                <a:gd name="T78" fmla="*/ 210 w 306"/>
                <a:gd name="T79" fmla="*/ 6 h 834"/>
                <a:gd name="T80" fmla="*/ 216 w 306"/>
                <a:gd name="T81" fmla="*/ 24 h 834"/>
                <a:gd name="T82" fmla="*/ 222 w 306"/>
                <a:gd name="T83" fmla="*/ 42 h 834"/>
                <a:gd name="T84" fmla="*/ 228 w 306"/>
                <a:gd name="T85" fmla="*/ 60 h 834"/>
                <a:gd name="T86" fmla="*/ 234 w 306"/>
                <a:gd name="T87" fmla="*/ 84 h 834"/>
                <a:gd name="T88" fmla="*/ 240 w 306"/>
                <a:gd name="T89" fmla="*/ 108 h 834"/>
                <a:gd name="T90" fmla="*/ 246 w 306"/>
                <a:gd name="T91" fmla="*/ 132 h 834"/>
                <a:gd name="T92" fmla="*/ 246 w 306"/>
                <a:gd name="T93" fmla="*/ 156 h 834"/>
                <a:gd name="T94" fmla="*/ 252 w 306"/>
                <a:gd name="T95" fmla="*/ 174 h 834"/>
                <a:gd name="T96" fmla="*/ 258 w 306"/>
                <a:gd name="T97" fmla="*/ 192 h 834"/>
                <a:gd name="T98" fmla="*/ 258 w 306"/>
                <a:gd name="T99" fmla="*/ 216 h 834"/>
                <a:gd name="T100" fmla="*/ 264 w 306"/>
                <a:gd name="T101" fmla="*/ 240 h 834"/>
                <a:gd name="T102" fmla="*/ 264 w 306"/>
                <a:gd name="T103" fmla="*/ 264 h 834"/>
                <a:gd name="T104" fmla="*/ 270 w 306"/>
                <a:gd name="T105" fmla="*/ 288 h 834"/>
                <a:gd name="T106" fmla="*/ 270 w 306"/>
                <a:gd name="T107" fmla="*/ 312 h 834"/>
                <a:gd name="T108" fmla="*/ 276 w 306"/>
                <a:gd name="T109" fmla="*/ 336 h 834"/>
                <a:gd name="T110" fmla="*/ 276 w 306"/>
                <a:gd name="T111" fmla="*/ 360 h 834"/>
                <a:gd name="T112" fmla="*/ 282 w 306"/>
                <a:gd name="T113" fmla="*/ 384 h 834"/>
                <a:gd name="T114" fmla="*/ 288 w 306"/>
                <a:gd name="T115" fmla="*/ 408 h 834"/>
                <a:gd name="T116" fmla="*/ 288 w 306"/>
                <a:gd name="T117" fmla="*/ 432 h 834"/>
                <a:gd name="T118" fmla="*/ 294 w 306"/>
                <a:gd name="T119" fmla="*/ 456 h 834"/>
                <a:gd name="T120" fmla="*/ 294 w 306"/>
                <a:gd name="T121" fmla="*/ 480 h 834"/>
                <a:gd name="T122" fmla="*/ 300 w 306"/>
                <a:gd name="T123" fmla="*/ 504 h 834"/>
                <a:gd name="T124" fmla="*/ 306 w 306"/>
                <a:gd name="T125" fmla="*/ 52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834">
                  <a:moveTo>
                    <a:pt x="0" y="834"/>
                  </a:moveTo>
                  <a:lnTo>
                    <a:pt x="0" y="834"/>
                  </a:lnTo>
                  <a:lnTo>
                    <a:pt x="6" y="834"/>
                  </a:lnTo>
                  <a:lnTo>
                    <a:pt x="6" y="828"/>
                  </a:lnTo>
                  <a:lnTo>
                    <a:pt x="12" y="828"/>
                  </a:lnTo>
                  <a:lnTo>
                    <a:pt x="18" y="822"/>
                  </a:lnTo>
                  <a:lnTo>
                    <a:pt x="24" y="822"/>
                  </a:lnTo>
                  <a:lnTo>
                    <a:pt x="24" y="816"/>
                  </a:lnTo>
                  <a:lnTo>
                    <a:pt x="30" y="816"/>
                  </a:lnTo>
                  <a:lnTo>
                    <a:pt x="30" y="810"/>
                  </a:lnTo>
                  <a:lnTo>
                    <a:pt x="30" y="804"/>
                  </a:lnTo>
                  <a:lnTo>
                    <a:pt x="36" y="804"/>
                  </a:lnTo>
                  <a:lnTo>
                    <a:pt x="36" y="798"/>
                  </a:lnTo>
                  <a:lnTo>
                    <a:pt x="36" y="792"/>
                  </a:lnTo>
                  <a:lnTo>
                    <a:pt x="42" y="792"/>
                  </a:lnTo>
                  <a:lnTo>
                    <a:pt x="42" y="786"/>
                  </a:lnTo>
                  <a:lnTo>
                    <a:pt x="42" y="780"/>
                  </a:lnTo>
                  <a:lnTo>
                    <a:pt x="48" y="780"/>
                  </a:lnTo>
                  <a:lnTo>
                    <a:pt x="48" y="774"/>
                  </a:lnTo>
                  <a:lnTo>
                    <a:pt x="48" y="768"/>
                  </a:lnTo>
                  <a:lnTo>
                    <a:pt x="54" y="762"/>
                  </a:lnTo>
                  <a:lnTo>
                    <a:pt x="54" y="756"/>
                  </a:lnTo>
                  <a:lnTo>
                    <a:pt x="54" y="750"/>
                  </a:lnTo>
                  <a:lnTo>
                    <a:pt x="54" y="744"/>
                  </a:lnTo>
                  <a:lnTo>
                    <a:pt x="60" y="744"/>
                  </a:lnTo>
                  <a:lnTo>
                    <a:pt x="60" y="738"/>
                  </a:lnTo>
                  <a:lnTo>
                    <a:pt x="60" y="732"/>
                  </a:lnTo>
                  <a:lnTo>
                    <a:pt x="60" y="726"/>
                  </a:lnTo>
                  <a:lnTo>
                    <a:pt x="60" y="720"/>
                  </a:lnTo>
                  <a:lnTo>
                    <a:pt x="66" y="720"/>
                  </a:lnTo>
                  <a:lnTo>
                    <a:pt x="66" y="714"/>
                  </a:lnTo>
                  <a:lnTo>
                    <a:pt x="66" y="708"/>
                  </a:lnTo>
                  <a:lnTo>
                    <a:pt x="66" y="702"/>
                  </a:lnTo>
                  <a:lnTo>
                    <a:pt x="66" y="696"/>
                  </a:lnTo>
                  <a:lnTo>
                    <a:pt x="72" y="696"/>
                  </a:lnTo>
                  <a:lnTo>
                    <a:pt x="72" y="690"/>
                  </a:lnTo>
                  <a:lnTo>
                    <a:pt x="72" y="684"/>
                  </a:lnTo>
                  <a:lnTo>
                    <a:pt x="72" y="678"/>
                  </a:lnTo>
                  <a:lnTo>
                    <a:pt x="72" y="672"/>
                  </a:lnTo>
                  <a:lnTo>
                    <a:pt x="72" y="666"/>
                  </a:lnTo>
                  <a:lnTo>
                    <a:pt x="78" y="666"/>
                  </a:lnTo>
                  <a:lnTo>
                    <a:pt x="78" y="660"/>
                  </a:lnTo>
                  <a:lnTo>
                    <a:pt x="78" y="654"/>
                  </a:lnTo>
                  <a:lnTo>
                    <a:pt x="78" y="648"/>
                  </a:lnTo>
                  <a:lnTo>
                    <a:pt x="78" y="642"/>
                  </a:lnTo>
                  <a:lnTo>
                    <a:pt x="78" y="636"/>
                  </a:lnTo>
                  <a:lnTo>
                    <a:pt x="84" y="636"/>
                  </a:lnTo>
                  <a:lnTo>
                    <a:pt x="84" y="630"/>
                  </a:lnTo>
                  <a:lnTo>
                    <a:pt x="84" y="624"/>
                  </a:lnTo>
                  <a:lnTo>
                    <a:pt x="84" y="618"/>
                  </a:lnTo>
                  <a:lnTo>
                    <a:pt x="84" y="612"/>
                  </a:lnTo>
                  <a:lnTo>
                    <a:pt x="84" y="606"/>
                  </a:lnTo>
                  <a:lnTo>
                    <a:pt x="90" y="600"/>
                  </a:lnTo>
                  <a:lnTo>
                    <a:pt x="90" y="594"/>
                  </a:lnTo>
                  <a:lnTo>
                    <a:pt x="90" y="588"/>
                  </a:lnTo>
                  <a:lnTo>
                    <a:pt x="90" y="582"/>
                  </a:lnTo>
                  <a:lnTo>
                    <a:pt x="90" y="576"/>
                  </a:lnTo>
                  <a:lnTo>
                    <a:pt x="90" y="570"/>
                  </a:lnTo>
                  <a:lnTo>
                    <a:pt x="90" y="564"/>
                  </a:lnTo>
                  <a:lnTo>
                    <a:pt x="96" y="558"/>
                  </a:lnTo>
                  <a:lnTo>
                    <a:pt x="96" y="552"/>
                  </a:lnTo>
                  <a:lnTo>
                    <a:pt x="96" y="546"/>
                  </a:lnTo>
                  <a:lnTo>
                    <a:pt x="96" y="540"/>
                  </a:lnTo>
                  <a:lnTo>
                    <a:pt x="96" y="534"/>
                  </a:lnTo>
                  <a:lnTo>
                    <a:pt x="96" y="528"/>
                  </a:lnTo>
                  <a:lnTo>
                    <a:pt x="102" y="522"/>
                  </a:lnTo>
                  <a:lnTo>
                    <a:pt x="102" y="516"/>
                  </a:lnTo>
                  <a:lnTo>
                    <a:pt x="102" y="510"/>
                  </a:lnTo>
                  <a:lnTo>
                    <a:pt x="102" y="504"/>
                  </a:lnTo>
                  <a:lnTo>
                    <a:pt x="102" y="498"/>
                  </a:lnTo>
                  <a:lnTo>
                    <a:pt x="102" y="492"/>
                  </a:lnTo>
                  <a:lnTo>
                    <a:pt x="102" y="486"/>
                  </a:lnTo>
                  <a:lnTo>
                    <a:pt x="108" y="480"/>
                  </a:lnTo>
                  <a:lnTo>
                    <a:pt x="108" y="474"/>
                  </a:lnTo>
                  <a:lnTo>
                    <a:pt x="108" y="468"/>
                  </a:lnTo>
                  <a:lnTo>
                    <a:pt x="108" y="462"/>
                  </a:lnTo>
                  <a:lnTo>
                    <a:pt x="108" y="456"/>
                  </a:lnTo>
                  <a:lnTo>
                    <a:pt x="108" y="450"/>
                  </a:lnTo>
                  <a:lnTo>
                    <a:pt x="108" y="444"/>
                  </a:lnTo>
                  <a:lnTo>
                    <a:pt x="114" y="438"/>
                  </a:lnTo>
                  <a:lnTo>
                    <a:pt x="114" y="432"/>
                  </a:lnTo>
                  <a:lnTo>
                    <a:pt x="114" y="426"/>
                  </a:lnTo>
                  <a:lnTo>
                    <a:pt x="114" y="420"/>
                  </a:lnTo>
                  <a:lnTo>
                    <a:pt x="114" y="414"/>
                  </a:lnTo>
                  <a:lnTo>
                    <a:pt x="114" y="408"/>
                  </a:lnTo>
                  <a:lnTo>
                    <a:pt x="114" y="402"/>
                  </a:lnTo>
                  <a:lnTo>
                    <a:pt x="120" y="396"/>
                  </a:lnTo>
                  <a:lnTo>
                    <a:pt x="120" y="390"/>
                  </a:lnTo>
                  <a:lnTo>
                    <a:pt x="120" y="384"/>
                  </a:lnTo>
                  <a:lnTo>
                    <a:pt x="120" y="378"/>
                  </a:lnTo>
                  <a:lnTo>
                    <a:pt x="120" y="372"/>
                  </a:lnTo>
                  <a:lnTo>
                    <a:pt x="120" y="366"/>
                  </a:lnTo>
                  <a:lnTo>
                    <a:pt x="120" y="360"/>
                  </a:lnTo>
                  <a:lnTo>
                    <a:pt x="126" y="354"/>
                  </a:lnTo>
                  <a:lnTo>
                    <a:pt x="126" y="348"/>
                  </a:lnTo>
                  <a:lnTo>
                    <a:pt x="126" y="342"/>
                  </a:lnTo>
                  <a:lnTo>
                    <a:pt x="126" y="336"/>
                  </a:lnTo>
                  <a:lnTo>
                    <a:pt x="126" y="330"/>
                  </a:lnTo>
                  <a:lnTo>
                    <a:pt x="126" y="324"/>
                  </a:lnTo>
                  <a:lnTo>
                    <a:pt x="126" y="318"/>
                  </a:lnTo>
                  <a:lnTo>
                    <a:pt x="126" y="312"/>
                  </a:lnTo>
                  <a:lnTo>
                    <a:pt x="132" y="306"/>
                  </a:lnTo>
                  <a:lnTo>
                    <a:pt x="132" y="300"/>
                  </a:lnTo>
                  <a:lnTo>
                    <a:pt x="132" y="294"/>
                  </a:lnTo>
                  <a:lnTo>
                    <a:pt x="132" y="288"/>
                  </a:lnTo>
                  <a:lnTo>
                    <a:pt x="132" y="282"/>
                  </a:lnTo>
                  <a:lnTo>
                    <a:pt x="132" y="276"/>
                  </a:lnTo>
                  <a:lnTo>
                    <a:pt x="132" y="270"/>
                  </a:lnTo>
                  <a:lnTo>
                    <a:pt x="138" y="264"/>
                  </a:lnTo>
                  <a:lnTo>
                    <a:pt x="138" y="258"/>
                  </a:lnTo>
                  <a:lnTo>
                    <a:pt x="138" y="252"/>
                  </a:lnTo>
                  <a:lnTo>
                    <a:pt x="138" y="246"/>
                  </a:lnTo>
                  <a:lnTo>
                    <a:pt x="138" y="240"/>
                  </a:lnTo>
                  <a:lnTo>
                    <a:pt x="138" y="234"/>
                  </a:lnTo>
                  <a:lnTo>
                    <a:pt x="138" y="228"/>
                  </a:lnTo>
                  <a:lnTo>
                    <a:pt x="144" y="228"/>
                  </a:lnTo>
                  <a:lnTo>
                    <a:pt x="144" y="222"/>
                  </a:lnTo>
                  <a:lnTo>
                    <a:pt x="144" y="216"/>
                  </a:lnTo>
                  <a:lnTo>
                    <a:pt x="144" y="210"/>
                  </a:lnTo>
                  <a:lnTo>
                    <a:pt x="144" y="204"/>
                  </a:lnTo>
                  <a:lnTo>
                    <a:pt x="144" y="198"/>
                  </a:lnTo>
                  <a:lnTo>
                    <a:pt x="144" y="192"/>
                  </a:lnTo>
                  <a:lnTo>
                    <a:pt x="150" y="186"/>
                  </a:lnTo>
                  <a:lnTo>
                    <a:pt x="150" y="180"/>
                  </a:lnTo>
                  <a:lnTo>
                    <a:pt x="150" y="174"/>
                  </a:lnTo>
                  <a:lnTo>
                    <a:pt x="150" y="168"/>
                  </a:lnTo>
                  <a:lnTo>
                    <a:pt x="150" y="162"/>
                  </a:lnTo>
                  <a:lnTo>
                    <a:pt x="150" y="156"/>
                  </a:lnTo>
                  <a:lnTo>
                    <a:pt x="156" y="150"/>
                  </a:lnTo>
                  <a:lnTo>
                    <a:pt x="156" y="144"/>
                  </a:lnTo>
                  <a:lnTo>
                    <a:pt x="156" y="138"/>
                  </a:lnTo>
                  <a:lnTo>
                    <a:pt x="156" y="132"/>
                  </a:lnTo>
                  <a:lnTo>
                    <a:pt x="156" y="126"/>
                  </a:lnTo>
                  <a:lnTo>
                    <a:pt x="156" y="120"/>
                  </a:lnTo>
                  <a:lnTo>
                    <a:pt x="162" y="114"/>
                  </a:lnTo>
                  <a:lnTo>
                    <a:pt x="162" y="108"/>
                  </a:lnTo>
                  <a:lnTo>
                    <a:pt x="162" y="102"/>
                  </a:lnTo>
                  <a:lnTo>
                    <a:pt x="162" y="96"/>
                  </a:lnTo>
                  <a:lnTo>
                    <a:pt x="162" y="90"/>
                  </a:lnTo>
                  <a:lnTo>
                    <a:pt x="168" y="84"/>
                  </a:lnTo>
                  <a:lnTo>
                    <a:pt x="168" y="78"/>
                  </a:lnTo>
                  <a:lnTo>
                    <a:pt x="168" y="72"/>
                  </a:lnTo>
                  <a:lnTo>
                    <a:pt x="168" y="66"/>
                  </a:lnTo>
                  <a:lnTo>
                    <a:pt x="168" y="60"/>
                  </a:lnTo>
                  <a:lnTo>
                    <a:pt x="174" y="60"/>
                  </a:lnTo>
                  <a:lnTo>
                    <a:pt x="174" y="54"/>
                  </a:lnTo>
                  <a:lnTo>
                    <a:pt x="174" y="48"/>
                  </a:lnTo>
                  <a:lnTo>
                    <a:pt x="174" y="42"/>
                  </a:lnTo>
                  <a:lnTo>
                    <a:pt x="180" y="36"/>
                  </a:lnTo>
                  <a:lnTo>
                    <a:pt x="180" y="30"/>
                  </a:lnTo>
                  <a:lnTo>
                    <a:pt x="180" y="24"/>
                  </a:lnTo>
                  <a:lnTo>
                    <a:pt x="186" y="18"/>
                  </a:lnTo>
                  <a:lnTo>
                    <a:pt x="186" y="12"/>
                  </a:lnTo>
                  <a:lnTo>
                    <a:pt x="186" y="6"/>
                  </a:lnTo>
                  <a:lnTo>
                    <a:pt x="192" y="6"/>
                  </a:lnTo>
                  <a:lnTo>
                    <a:pt x="192" y="0"/>
                  </a:lnTo>
                  <a:lnTo>
                    <a:pt x="198" y="0"/>
                  </a:lnTo>
                  <a:lnTo>
                    <a:pt x="204" y="0"/>
                  </a:lnTo>
                  <a:lnTo>
                    <a:pt x="210" y="0"/>
                  </a:lnTo>
                  <a:lnTo>
                    <a:pt x="210" y="6"/>
                  </a:lnTo>
                  <a:lnTo>
                    <a:pt x="216" y="6"/>
                  </a:lnTo>
                  <a:lnTo>
                    <a:pt x="216" y="12"/>
                  </a:lnTo>
                  <a:lnTo>
                    <a:pt x="216" y="18"/>
                  </a:lnTo>
                  <a:lnTo>
                    <a:pt x="216" y="24"/>
                  </a:lnTo>
                  <a:lnTo>
                    <a:pt x="222" y="24"/>
                  </a:lnTo>
                  <a:lnTo>
                    <a:pt x="222" y="30"/>
                  </a:lnTo>
                  <a:lnTo>
                    <a:pt x="222" y="36"/>
                  </a:lnTo>
                  <a:lnTo>
                    <a:pt x="222" y="42"/>
                  </a:lnTo>
                  <a:lnTo>
                    <a:pt x="228" y="42"/>
                  </a:lnTo>
                  <a:lnTo>
                    <a:pt x="228" y="48"/>
                  </a:lnTo>
                  <a:lnTo>
                    <a:pt x="228" y="54"/>
                  </a:lnTo>
                  <a:lnTo>
                    <a:pt x="228" y="60"/>
                  </a:lnTo>
                  <a:lnTo>
                    <a:pt x="234" y="66"/>
                  </a:lnTo>
                  <a:lnTo>
                    <a:pt x="234" y="72"/>
                  </a:lnTo>
                  <a:lnTo>
                    <a:pt x="234" y="78"/>
                  </a:lnTo>
                  <a:lnTo>
                    <a:pt x="234" y="84"/>
                  </a:lnTo>
                  <a:lnTo>
                    <a:pt x="240" y="90"/>
                  </a:lnTo>
                  <a:lnTo>
                    <a:pt x="240" y="96"/>
                  </a:lnTo>
                  <a:lnTo>
                    <a:pt x="240" y="102"/>
                  </a:lnTo>
                  <a:lnTo>
                    <a:pt x="240" y="108"/>
                  </a:lnTo>
                  <a:lnTo>
                    <a:pt x="240" y="114"/>
                  </a:lnTo>
                  <a:lnTo>
                    <a:pt x="246" y="120"/>
                  </a:lnTo>
                  <a:lnTo>
                    <a:pt x="246" y="126"/>
                  </a:lnTo>
                  <a:lnTo>
                    <a:pt x="246" y="132"/>
                  </a:lnTo>
                  <a:lnTo>
                    <a:pt x="246" y="138"/>
                  </a:lnTo>
                  <a:lnTo>
                    <a:pt x="246" y="144"/>
                  </a:lnTo>
                  <a:lnTo>
                    <a:pt x="246" y="150"/>
                  </a:lnTo>
                  <a:lnTo>
                    <a:pt x="246" y="156"/>
                  </a:lnTo>
                  <a:lnTo>
                    <a:pt x="252" y="156"/>
                  </a:lnTo>
                  <a:lnTo>
                    <a:pt x="252" y="162"/>
                  </a:lnTo>
                  <a:lnTo>
                    <a:pt x="252" y="168"/>
                  </a:lnTo>
                  <a:lnTo>
                    <a:pt x="252" y="174"/>
                  </a:lnTo>
                  <a:lnTo>
                    <a:pt x="252" y="180"/>
                  </a:lnTo>
                  <a:lnTo>
                    <a:pt x="252" y="186"/>
                  </a:lnTo>
                  <a:lnTo>
                    <a:pt x="252" y="192"/>
                  </a:lnTo>
                  <a:lnTo>
                    <a:pt x="258" y="192"/>
                  </a:lnTo>
                  <a:lnTo>
                    <a:pt x="258" y="198"/>
                  </a:lnTo>
                  <a:lnTo>
                    <a:pt x="258" y="204"/>
                  </a:lnTo>
                  <a:lnTo>
                    <a:pt x="258" y="210"/>
                  </a:lnTo>
                  <a:lnTo>
                    <a:pt x="258" y="216"/>
                  </a:lnTo>
                  <a:lnTo>
                    <a:pt x="258" y="222"/>
                  </a:lnTo>
                  <a:lnTo>
                    <a:pt x="258" y="228"/>
                  </a:lnTo>
                  <a:lnTo>
                    <a:pt x="264" y="234"/>
                  </a:lnTo>
                  <a:lnTo>
                    <a:pt x="264" y="240"/>
                  </a:lnTo>
                  <a:lnTo>
                    <a:pt x="264" y="246"/>
                  </a:lnTo>
                  <a:lnTo>
                    <a:pt x="264" y="252"/>
                  </a:lnTo>
                  <a:lnTo>
                    <a:pt x="264" y="258"/>
                  </a:lnTo>
                  <a:lnTo>
                    <a:pt x="264" y="264"/>
                  </a:lnTo>
                  <a:lnTo>
                    <a:pt x="264" y="270"/>
                  </a:lnTo>
                  <a:lnTo>
                    <a:pt x="270" y="276"/>
                  </a:lnTo>
                  <a:lnTo>
                    <a:pt x="270" y="282"/>
                  </a:lnTo>
                  <a:lnTo>
                    <a:pt x="270" y="288"/>
                  </a:lnTo>
                  <a:lnTo>
                    <a:pt x="270" y="294"/>
                  </a:lnTo>
                  <a:lnTo>
                    <a:pt x="270" y="300"/>
                  </a:lnTo>
                  <a:lnTo>
                    <a:pt x="270" y="306"/>
                  </a:lnTo>
                  <a:lnTo>
                    <a:pt x="270" y="312"/>
                  </a:lnTo>
                  <a:lnTo>
                    <a:pt x="276" y="318"/>
                  </a:lnTo>
                  <a:lnTo>
                    <a:pt x="276" y="324"/>
                  </a:lnTo>
                  <a:lnTo>
                    <a:pt x="276" y="330"/>
                  </a:lnTo>
                  <a:lnTo>
                    <a:pt x="276" y="336"/>
                  </a:lnTo>
                  <a:lnTo>
                    <a:pt x="276" y="342"/>
                  </a:lnTo>
                  <a:lnTo>
                    <a:pt x="276" y="348"/>
                  </a:lnTo>
                  <a:lnTo>
                    <a:pt x="276" y="354"/>
                  </a:lnTo>
                  <a:lnTo>
                    <a:pt x="276" y="360"/>
                  </a:lnTo>
                  <a:lnTo>
                    <a:pt x="282" y="366"/>
                  </a:lnTo>
                  <a:lnTo>
                    <a:pt x="282" y="372"/>
                  </a:lnTo>
                  <a:lnTo>
                    <a:pt x="282" y="378"/>
                  </a:lnTo>
                  <a:lnTo>
                    <a:pt x="282" y="384"/>
                  </a:lnTo>
                  <a:lnTo>
                    <a:pt x="282" y="390"/>
                  </a:lnTo>
                  <a:lnTo>
                    <a:pt x="282" y="396"/>
                  </a:lnTo>
                  <a:lnTo>
                    <a:pt x="282" y="402"/>
                  </a:lnTo>
                  <a:lnTo>
                    <a:pt x="288" y="408"/>
                  </a:lnTo>
                  <a:lnTo>
                    <a:pt x="288" y="414"/>
                  </a:lnTo>
                  <a:lnTo>
                    <a:pt x="288" y="420"/>
                  </a:lnTo>
                  <a:lnTo>
                    <a:pt x="288" y="426"/>
                  </a:lnTo>
                  <a:lnTo>
                    <a:pt x="288" y="432"/>
                  </a:lnTo>
                  <a:lnTo>
                    <a:pt x="288" y="438"/>
                  </a:lnTo>
                  <a:lnTo>
                    <a:pt x="288" y="444"/>
                  </a:lnTo>
                  <a:lnTo>
                    <a:pt x="294" y="450"/>
                  </a:lnTo>
                  <a:lnTo>
                    <a:pt x="294" y="456"/>
                  </a:lnTo>
                  <a:lnTo>
                    <a:pt x="294" y="462"/>
                  </a:lnTo>
                  <a:lnTo>
                    <a:pt x="294" y="468"/>
                  </a:lnTo>
                  <a:lnTo>
                    <a:pt x="294" y="474"/>
                  </a:lnTo>
                  <a:lnTo>
                    <a:pt x="294" y="480"/>
                  </a:lnTo>
                  <a:lnTo>
                    <a:pt x="294" y="486"/>
                  </a:lnTo>
                  <a:lnTo>
                    <a:pt x="300" y="492"/>
                  </a:lnTo>
                  <a:lnTo>
                    <a:pt x="300" y="498"/>
                  </a:lnTo>
                  <a:lnTo>
                    <a:pt x="300" y="504"/>
                  </a:lnTo>
                  <a:lnTo>
                    <a:pt x="300" y="510"/>
                  </a:lnTo>
                  <a:lnTo>
                    <a:pt x="300" y="516"/>
                  </a:lnTo>
                  <a:lnTo>
                    <a:pt x="300" y="522"/>
                  </a:lnTo>
                  <a:lnTo>
                    <a:pt x="306" y="528"/>
                  </a:lnTo>
                  <a:lnTo>
                    <a:pt x="306" y="534"/>
                  </a:lnTo>
                  <a:lnTo>
                    <a:pt x="306" y="54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14" name="Freeform 22"/>
            <p:cNvSpPr>
              <a:spLocks/>
            </p:cNvSpPr>
            <p:nvPr/>
          </p:nvSpPr>
          <p:spPr bwMode="auto">
            <a:xfrm>
              <a:off x="1174" y="2416"/>
              <a:ext cx="348" cy="1128"/>
            </a:xfrm>
            <a:custGeom>
              <a:avLst/>
              <a:gdLst>
                <a:gd name="T0" fmla="*/ 0 w 348"/>
                <a:gd name="T1" fmla="*/ 18 h 1128"/>
                <a:gd name="T2" fmla="*/ 6 w 348"/>
                <a:gd name="T3" fmla="*/ 42 h 1128"/>
                <a:gd name="T4" fmla="*/ 6 w 348"/>
                <a:gd name="T5" fmla="*/ 66 h 1128"/>
                <a:gd name="T6" fmla="*/ 12 w 348"/>
                <a:gd name="T7" fmla="*/ 84 h 1128"/>
                <a:gd name="T8" fmla="*/ 18 w 348"/>
                <a:gd name="T9" fmla="*/ 108 h 1128"/>
                <a:gd name="T10" fmla="*/ 24 w 348"/>
                <a:gd name="T11" fmla="*/ 132 h 1128"/>
                <a:gd name="T12" fmla="*/ 24 w 348"/>
                <a:gd name="T13" fmla="*/ 156 h 1128"/>
                <a:gd name="T14" fmla="*/ 30 w 348"/>
                <a:gd name="T15" fmla="*/ 180 h 1128"/>
                <a:gd name="T16" fmla="*/ 36 w 348"/>
                <a:gd name="T17" fmla="*/ 204 h 1128"/>
                <a:gd name="T18" fmla="*/ 48 w 348"/>
                <a:gd name="T19" fmla="*/ 228 h 1128"/>
                <a:gd name="T20" fmla="*/ 54 w 348"/>
                <a:gd name="T21" fmla="*/ 246 h 1128"/>
                <a:gd name="T22" fmla="*/ 66 w 348"/>
                <a:gd name="T23" fmla="*/ 264 h 1128"/>
                <a:gd name="T24" fmla="*/ 72 w 348"/>
                <a:gd name="T25" fmla="*/ 282 h 1128"/>
                <a:gd name="T26" fmla="*/ 90 w 348"/>
                <a:gd name="T27" fmla="*/ 288 h 1128"/>
                <a:gd name="T28" fmla="*/ 102 w 348"/>
                <a:gd name="T29" fmla="*/ 300 h 1128"/>
                <a:gd name="T30" fmla="*/ 120 w 348"/>
                <a:gd name="T31" fmla="*/ 312 h 1128"/>
                <a:gd name="T32" fmla="*/ 132 w 348"/>
                <a:gd name="T33" fmla="*/ 330 h 1128"/>
                <a:gd name="T34" fmla="*/ 138 w 348"/>
                <a:gd name="T35" fmla="*/ 348 h 1128"/>
                <a:gd name="T36" fmla="*/ 144 w 348"/>
                <a:gd name="T37" fmla="*/ 366 h 1128"/>
                <a:gd name="T38" fmla="*/ 150 w 348"/>
                <a:gd name="T39" fmla="*/ 384 h 1128"/>
                <a:gd name="T40" fmla="*/ 156 w 348"/>
                <a:gd name="T41" fmla="*/ 402 h 1128"/>
                <a:gd name="T42" fmla="*/ 162 w 348"/>
                <a:gd name="T43" fmla="*/ 426 h 1128"/>
                <a:gd name="T44" fmla="*/ 168 w 348"/>
                <a:gd name="T45" fmla="*/ 450 h 1128"/>
                <a:gd name="T46" fmla="*/ 174 w 348"/>
                <a:gd name="T47" fmla="*/ 474 h 1128"/>
                <a:gd name="T48" fmla="*/ 180 w 348"/>
                <a:gd name="T49" fmla="*/ 498 h 1128"/>
                <a:gd name="T50" fmla="*/ 180 w 348"/>
                <a:gd name="T51" fmla="*/ 522 h 1128"/>
                <a:gd name="T52" fmla="*/ 186 w 348"/>
                <a:gd name="T53" fmla="*/ 540 h 1128"/>
                <a:gd name="T54" fmla="*/ 186 w 348"/>
                <a:gd name="T55" fmla="*/ 564 h 1128"/>
                <a:gd name="T56" fmla="*/ 192 w 348"/>
                <a:gd name="T57" fmla="*/ 582 h 1128"/>
                <a:gd name="T58" fmla="*/ 192 w 348"/>
                <a:gd name="T59" fmla="*/ 606 h 1128"/>
                <a:gd name="T60" fmla="*/ 198 w 348"/>
                <a:gd name="T61" fmla="*/ 630 h 1128"/>
                <a:gd name="T62" fmla="*/ 204 w 348"/>
                <a:gd name="T63" fmla="*/ 648 h 1128"/>
                <a:gd name="T64" fmla="*/ 204 w 348"/>
                <a:gd name="T65" fmla="*/ 672 h 1128"/>
                <a:gd name="T66" fmla="*/ 210 w 348"/>
                <a:gd name="T67" fmla="*/ 696 h 1128"/>
                <a:gd name="T68" fmla="*/ 210 w 348"/>
                <a:gd name="T69" fmla="*/ 720 h 1128"/>
                <a:gd name="T70" fmla="*/ 216 w 348"/>
                <a:gd name="T71" fmla="*/ 738 h 1128"/>
                <a:gd name="T72" fmla="*/ 216 w 348"/>
                <a:gd name="T73" fmla="*/ 762 h 1128"/>
                <a:gd name="T74" fmla="*/ 222 w 348"/>
                <a:gd name="T75" fmla="*/ 786 h 1128"/>
                <a:gd name="T76" fmla="*/ 222 w 348"/>
                <a:gd name="T77" fmla="*/ 810 h 1128"/>
                <a:gd name="T78" fmla="*/ 228 w 348"/>
                <a:gd name="T79" fmla="*/ 828 h 1128"/>
                <a:gd name="T80" fmla="*/ 228 w 348"/>
                <a:gd name="T81" fmla="*/ 852 h 1128"/>
                <a:gd name="T82" fmla="*/ 234 w 348"/>
                <a:gd name="T83" fmla="*/ 876 h 1128"/>
                <a:gd name="T84" fmla="*/ 234 w 348"/>
                <a:gd name="T85" fmla="*/ 900 h 1128"/>
                <a:gd name="T86" fmla="*/ 240 w 348"/>
                <a:gd name="T87" fmla="*/ 924 h 1128"/>
                <a:gd name="T88" fmla="*/ 246 w 348"/>
                <a:gd name="T89" fmla="*/ 942 h 1128"/>
                <a:gd name="T90" fmla="*/ 246 w 348"/>
                <a:gd name="T91" fmla="*/ 966 h 1128"/>
                <a:gd name="T92" fmla="*/ 252 w 348"/>
                <a:gd name="T93" fmla="*/ 984 h 1128"/>
                <a:gd name="T94" fmla="*/ 252 w 348"/>
                <a:gd name="T95" fmla="*/ 1008 h 1128"/>
                <a:gd name="T96" fmla="*/ 258 w 348"/>
                <a:gd name="T97" fmla="*/ 1026 h 1128"/>
                <a:gd name="T98" fmla="*/ 264 w 348"/>
                <a:gd name="T99" fmla="*/ 1044 h 1128"/>
                <a:gd name="T100" fmla="*/ 264 w 348"/>
                <a:gd name="T101" fmla="*/ 1068 h 1128"/>
                <a:gd name="T102" fmla="*/ 270 w 348"/>
                <a:gd name="T103" fmla="*/ 1092 h 1128"/>
                <a:gd name="T104" fmla="*/ 276 w 348"/>
                <a:gd name="T105" fmla="*/ 1110 h 1128"/>
                <a:gd name="T106" fmla="*/ 288 w 348"/>
                <a:gd name="T107" fmla="*/ 1122 h 1128"/>
                <a:gd name="T108" fmla="*/ 306 w 348"/>
                <a:gd name="T109" fmla="*/ 1128 h 1128"/>
                <a:gd name="T110" fmla="*/ 312 w 348"/>
                <a:gd name="T111" fmla="*/ 1104 h 1128"/>
                <a:gd name="T112" fmla="*/ 318 w 348"/>
                <a:gd name="T113" fmla="*/ 1086 h 1128"/>
                <a:gd name="T114" fmla="*/ 324 w 348"/>
                <a:gd name="T115" fmla="*/ 1068 h 1128"/>
                <a:gd name="T116" fmla="*/ 330 w 348"/>
                <a:gd name="T117" fmla="*/ 1050 h 1128"/>
                <a:gd name="T118" fmla="*/ 336 w 348"/>
                <a:gd name="T119" fmla="*/ 1032 h 1128"/>
                <a:gd name="T120" fmla="*/ 336 w 348"/>
                <a:gd name="T121" fmla="*/ 1008 h 1128"/>
                <a:gd name="T122" fmla="*/ 342 w 348"/>
                <a:gd name="T123" fmla="*/ 984 h 1128"/>
                <a:gd name="T124" fmla="*/ 348 w 348"/>
                <a:gd name="T125" fmla="*/ 96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 h="1128">
                  <a:moveTo>
                    <a:pt x="0" y="0"/>
                  </a:moveTo>
                  <a:lnTo>
                    <a:pt x="0" y="6"/>
                  </a:lnTo>
                  <a:lnTo>
                    <a:pt x="0" y="12"/>
                  </a:lnTo>
                  <a:lnTo>
                    <a:pt x="0" y="18"/>
                  </a:lnTo>
                  <a:lnTo>
                    <a:pt x="0" y="24"/>
                  </a:lnTo>
                  <a:lnTo>
                    <a:pt x="6" y="30"/>
                  </a:lnTo>
                  <a:lnTo>
                    <a:pt x="6" y="36"/>
                  </a:lnTo>
                  <a:lnTo>
                    <a:pt x="6" y="42"/>
                  </a:lnTo>
                  <a:lnTo>
                    <a:pt x="6" y="48"/>
                  </a:lnTo>
                  <a:lnTo>
                    <a:pt x="6" y="54"/>
                  </a:lnTo>
                  <a:lnTo>
                    <a:pt x="6" y="60"/>
                  </a:lnTo>
                  <a:lnTo>
                    <a:pt x="6" y="66"/>
                  </a:lnTo>
                  <a:lnTo>
                    <a:pt x="12" y="66"/>
                  </a:lnTo>
                  <a:lnTo>
                    <a:pt x="12" y="72"/>
                  </a:lnTo>
                  <a:lnTo>
                    <a:pt x="12" y="78"/>
                  </a:lnTo>
                  <a:lnTo>
                    <a:pt x="12" y="84"/>
                  </a:lnTo>
                  <a:lnTo>
                    <a:pt x="12" y="90"/>
                  </a:lnTo>
                  <a:lnTo>
                    <a:pt x="12" y="96"/>
                  </a:lnTo>
                  <a:lnTo>
                    <a:pt x="18" y="102"/>
                  </a:lnTo>
                  <a:lnTo>
                    <a:pt x="18" y="108"/>
                  </a:lnTo>
                  <a:lnTo>
                    <a:pt x="18" y="114"/>
                  </a:lnTo>
                  <a:lnTo>
                    <a:pt x="18" y="120"/>
                  </a:lnTo>
                  <a:lnTo>
                    <a:pt x="18" y="126"/>
                  </a:lnTo>
                  <a:lnTo>
                    <a:pt x="24" y="132"/>
                  </a:lnTo>
                  <a:lnTo>
                    <a:pt x="24" y="138"/>
                  </a:lnTo>
                  <a:lnTo>
                    <a:pt x="24" y="144"/>
                  </a:lnTo>
                  <a:lnTo>
                    <a:pt x="24" y="150"/>
                  </a:lnTo>
                  <a:lnTo>
                    <a:pt x="24" y="156"/>
                  </a:lnTo>
                  <a:lnTo>
                    <a:pt x="30" y="162"/>
                  </a:lnTo>
                  <a:lnTo>
                    <a:pt x="30" y="168"/>
                  </a:lnTo>
                  <a:lnTo>
                    <a:pt x="30" y="174"/>
                  </a:lnTo>
                  <a:lnTo>
                    <a:pt x="30" y="180"/>
                  </a:lnTo>
                  <a:lnTo>
                    <a:pt x="36" y="186"/>
                  </a:lnTo>
                  <a:lnTo>
                    <a:pt x="36" y="192"/>
                  </a:lnTo>
                  <a:lnTo>
                    <a:pt x="36" y="198"/>
                  </a:lnTo>
                  <a:lnTo>
                    <a:pt x="36" y="204"/>
                  </a:lnTo>
                  <a:lnTo>
                    <a:pt x="42" y="210"/>
                  </a:lnTo>
                  <a:lnTo>
                    <a:pt x="42" y="216"/>
                  </a:lnTo>
                  <a:lnTo>
                    <a:pt x="42" y="222"/>
                  </a:lnTo>
                  <a:lnTo>
                    <a:pt x="48" y="228"/>
                  </a:lnTo>
                  <a:lnTo>
                    <a:pt x="48" y="234"/>
                  </a:lnTo>
                  <a:lnTo>
                    <a:pt x="48" y="240"/>
                  </a:lnTo>
                  <a:lnTo>
                    <a:pt x="54" y="240"/>
                  </a:lnTo>
                  <a:lnTo>
                    <a:pt x="54" y="246"/>
                  </a:lnTo>
                  <a:lnTo>
                    <a:pt x="54" y="252"/>
                  </a:lnTo>
                  <a:lnTo>
                    <a:pt x="60" y="258"/>
                  </a:lnTo>
                  <a:lnTo>
                    <a:pt x="60" y="264"/>
                  </a:lnTo>
                  <a:lnTo>
                    <a:pt x="66" y="264"/>
                  </a:lnTo>
                  <a:lnTo>
                    <a:pt x="66" y="270"/>
                  </a:lnTo>
                  <a:lnTo>
                    <a:pt x="66" y="276"/>
                  </a:lnTo>
                  <a:lnTo>
                    <a:pt x="72" y="276"/>
                  </a:lnTo>
                  <a:lnTo>
                    <a:pt x="72" y="282"/>
                  </a:lnTo>
                  <a:lnTo>
                    <a:pt x="78" y="282"/>
                  </a:lnTo>
                  <a:lnTo>
                    <a:pt x="78" y="288"/>
                  </a:lnTo>
                  <a:lnTo>
                    <a:pt x="84" y="288"/>
                  </a:lnTo>
                  <a:lnTo>
                    <a:pt x="90" y="288"/>
                  </a:lnTo>
                  <a:lnTo>
                    <a:pt x="90" y="294"/>
                  </a:lnTo>
                  <a:lnTo>
                    <a:pt x="96" y="294"/>
                  </a:lnTo>
                  <a:lnTo>
                    <a:pt x="102" y="294"/>
                  </a:lnTo>
                  <a:lnTo>
                    <a:pt x="102" y="300"/>
                  </a:lnTo>
                  <a:lnTo>
                    <a:pt x="108" y="300"/>
                  </a:lnTo>
                  <a:lnTo>
                    <a:pt x="114" y="306"/>
                  </a:lnTo>
                  <a:lnTo>
                    <a:pt x="120" y="306"/>
                  </a:lnTo>
                  <a:lnTo>
                    <a:pt x="120" y="312"/>
                  </a:lnTo>
                  <a:lnTo>
                    <a:pt x="126" y="318"/>
                  </a:lnTo>
                  <a:lnTo>
                    <a:pt x="126" y="324"/>
                  </a:lnTo>
                  <a:lnTo>
                    <a:pt x="132" y="324"/>
                  </a:lnTo>
                  <a:lnTo>
                    <a:pt x="132" y="330"/>
                  </a:lnTo>
                  <a:lnTo>
                    <a:pt x="132" y="336"/>
                  </a:lnTo>
                  <a:lnTo>
                    <a:pt x="138" y="336"/>
                  </a:lnTo>
                  <a:lnTo>
                    <a:pt x="138" y="342"/>
                  </a:lnTo>
                  <a:lnTo>
                    <a:pt x="138" y="348"/>
                  </a:lnTo>
                  <a:lnTo>
                    <a:pt x="144" y="348"/>
                  </a:lnTo>
                  <a:lnTo>
                    <a:pt x="144" y="354"/>
                  </a:lnTo>
                  <a:lnTo>
                    <a:pt x="144" y="360"/>
                  </a:lnTo>
                  <a:lnTo>
                    <a:pt x="144" y="366"/>
                  </a:lnTo>
                  <a:lnTo>
                    <a:pt x="150" y="366"/>
                  </a:lnTo>
                  <a:lnTo>
                    <a:pt x="150" y="372"/>
                  </a:lnTo>
                  <a:lnTo>
                    <a:pt x="150" y="378"/>
                  </a:lnTo>
                  <a:lnTo>
                    <a:pt x="150" y="384"/>
                  </a:lnTo>
                  <a:lnTo>
                    <a:pt x="156" y="384"/>
                  </a:lnTo>
                  <a:lnTo>
                    <a:pt x="156" y="390"/>
                  </a:lnTo>
                  <a:lnTo>
                    <a:pt x="156" y="396"/>
                  </a:lnTo>
                  <a:lnTo>
                    <a:pt x="156" y="402"/>
                  </a:lnTo>
                  <a:lnTo>
                    <a:pt x="156" y="408"/>
                  </a:lnTo>
                  <a:lnTo>
                    <a:pt x="162" y="414"/>
                  </a:lnTo>
                  <a:lnTo>
                    <a:pt x="162" y="420"/>
                  </a:lnTo>
                  <a:lnTo>
                    <a:pt x="162" y="426"/>
                  </a:lnTo>
                  <a:lnTo>
                    <a:pt x="162" y="432"/>
                  </a:lnTo>
                  <a:lnTo>
                    <a:pt x="168" y="438"/>
                  </a:lnTo>
                  <a:lnTo>
                    <a:pt x="168" y="444"/>
                  </a:lnTo>
                  <a:lnTo>
                    <a:pt x="168" y="450"/>
                  </a:lnTo>
                  <a:lnTo>
                    <a:pt x="168" y="456"/>
                  </a:lnTo>
                  <a:lnTo>
                    <a:pt x="168" y="462"/>
                  </a:lnTo>
                  <a:lnTo>
                    <a:pt x="174" y="468"/>
                  </a:lnTo>
                  <a:lnTo>
                    <a:pt x="174" y="474"/>
                  </a:lnTo>
                  <a:lnTo>
                    <a:pt x="174" y="480"/>
                  </a:lnTo>
                  <a:lnTo>
                    <a:pt x="174" y="486"/>
                  </a:lnTo>
                  <a:lnTo>
                    <a:pt x="174" y="492"/>
                  </a:lnTo>
                  <a:lnTo>
                    <a:pt x="180" y="498"/>
                  </a:lnTo>
                  <a:lnTo>
                    <a:pt x="180" y="504"/>
                  </a:lnTo>
                  <a:lnTo>
                    <a:pt x="180" y="510"/>
                  </a:lnTo>
                  <a:lnTo>
                    <a:pt x="180" y="516"/>
                  </a:lnTo>
                  <a:lnTo>
                    <a:pt x="180" y="522"/>
                  </a:lnTo>
                  <a:lnTo>
                    <a:pt x="180" y="528"/>
                  </a:lnTo>
                  <a:lnTo>
                    <a:pt x="186" y="528"/>
                  </a:lnTo>
                  <a:lnTo>
                    <a:pt x="186" y="534"/>
                  </a:lnTo>
                  <a:lnTo>
                    <a:pt x="186" y="540"/>
                  </a:lnTo>
                  <a:lnTo>
                    <a:pt x="186" y="546"/>
                  </a:lnTo>
                  <a:lnTo>
                    <a:pt x="186" y="552"/>
                  </a:lnTo>
                  <a:lnTo>
                    <a:pt x="186" y="558"/>
                  </a:lnTo>
                  <a:lnTo>
                    <a:pt x="186" y="564"/>
                  </a:lnTo>
                  <a:lnTo>
                    <a:pt x="186" y="570"/>
                  </a:lnTo>
                  <a:lnTo>
                    <a:pt x="192" y="570"/>
                  </a:lnTo>
                  <a:lnTo>
                    <a:pt x="192" y="576"/>
                  </a:lnTo>
                  <a:lnTo>
                    <a:pt x="192" y="582"/>
                  </a:lnTo>
                  <a:lnTo>
                    <a:pt x="192" y="588"/>
                  </a:lnTo>
                  <a:lnTo>
                    <a:pt x="192" y="594"/>
                  </a:lnTo>
                  <a:lnTo>
                    <a:pt x="192" y="600"/>
                  </a:lnTo>
                  <a:lnTo>
                    <a:pt x="192" y="606"/>
                  </a:lnTo>
                  <a:lnTo>
                    <a:pt x="198" y="612"/>
                  </a:lnTo>
                  <a:lnTo>
                    <a:pt x="198" y="618"/>
                  </a:lnTo>
                  <a:lnTo>
                    <a:pt x="198" y="624"/>
                  </a:lnTo>
                  <a:lnTo>
                    <a:pt x="198" y="630"/>
                  </a:lnTo>
                  <a:lnTo>
                    <a:pt x="198" y="636"/>
                  </a:lnTo>
                  <a:lnTo>
                    <a:pt x="198" y="642"/>
                  </a:lnTo>
                  <a:lnTo>
                    <a:pt x="198" y="648"/>
                  </a:lnTo>
                  <a:lnTo>
                    <a:pt x="204" y="648"/>
                  </a:lnTo>
                  <a:lnTo>
                    <a:pt x="204" y="654"/>
                  </a:lnTo>
                  <a:lnTo>
                    <a:pt x="204" y="660"/>
                  </a:lnTo>
                  <a:lnTo>
                    <a:pt x="204" y="666"/>
                  </a:lnTo>
                  <a:lnTo>
                    <a:pt x="204" y="672"/>
                  </a:lnTo>
                  <a:lnTo>
                    <a:pt x="204" y="678"/>
                  </a:lnTo>
                  <a:lnTo>
                    <a:pt x="204" y="684"/>
                  </a:lnTo>
                  <a:lnTo>
                    <a:pt x="210" y="690"/>
                  </a:lnTo>
                  <a:lnTo>
                    <a:pt x="210" y="696"/>
                  </a:lnTo>
                  <a:lnTo>
                    <a:pt x="210" y="702"/>
                  </a:lnTo>
                  <a:lnTo>
                    <a:pt x="210" y="708"/>
                  </a:lnTo>
                  <a:lnTo>
                    <a:pt x="210" y="714"/>
                  </a:lnTo>
                  <a:lnTo>
                    <a:pt x="210" y="720"/>
                  </a:lnTo>
                  <a:lnTo>
                    <a:pt x="210" y="726"/>
                  </a:lnTo>
                  <a:lnTo>
                    <a:pt x="210" y="732"/>
                  </a:lnTo>
                  <a:lnTo>
                    <a:pt x="216" y="732"/>
                  </a:lnTo>
                  <a:lnTo>
                    <a:pt x="216" y="738"/>
                  </a:lnTo>
                  <a:lnTo>
                    <a:pt x="216" y="744"/>
                  </a:lnTo>
                  <a:lnTo>
                    <a:pt x="216" y="750"/>
                  </a:lnTo>
                  <a:lnTo>
                    <a:pt x="216" y="756"/>
                  </a:lnTo>
                  <a:lnTo>
                    <a:pt x="216" y="762"/>
                  </a:lnTo>
                  <a:lnTo>
                    <a:pt x="216" y="768"/>
                  </a:lnTo>
                  <a:lnTo>
                    <a:pt x="216" y="774"/>
                  </a:lnTo>
                  <a:lnTo>
                    <a:pt x="222" y="780"/>
                  </a:lnTo>
                  <a:lnTo>
                    <a:pt x="222" y="786"/>
                  </a:lnTo>
                  <a:lnTo>
                    <a:pt x="222" y="792"/>
                  </a:lnTo>
                  <a:lnTo>
                    <a:pt x="222" y="798"/>
                  </a:lnTo>
                  <a:lnTo>
                    <a:pt x="222" y="804"/>
                  </a:lnTo>
                  <a:lnTo>
                    <a:pt x="222" y="810"/>
                  </a:lnTo>
                  <a:lnTo>
                    <a:pt x="222" y="816"/>
                  </a:lnTo>
                  <a:lnTo>
                    <a:pt x="222" y="822"/>
                  </a:lnTo>
                  <a:lnTo>
                    <a:pt x="228" y="822"/>
                  </a:lnTo>
                  <a:lnTo>
                    <a:pt x="228" y="828"/>
                  </a:lnTo>
                  <a:lnTo>
                    <a:pt x="228" y="834"/>
                  </a:lnTo>
                  <a:lnTo>
                    <a:pt x="228" y="840"/>
                  </a:lnTo>
                  <a:lnTo>
                    <a:pt x="228" y="846"/>
                  </a:lnTo>
                  <a:lnTo>
                    <a:pt x="228" y="852"/>
                  </a:lnTo>
                  <a:lnTo>
                    <a:pt x="228" y="858"/>
                  </a:lnTo>
                  <a:lnTo>
                    <a:pt x="234" y="864"/>
                  </a:lnTo>
                  <a:lnTo>
                    <a:pt x="234" y="870"/>
                  </a:lnTo>
                  <a:lnTo>
                    <a:pt x="234" y="876"/>
                  </a:lnTo>
                  <a:lnTo>
                    <a:pt x="234" y="882"/>
                  </a:lnTo>
                  <a:lnTo>
                    <a:pt x="234" y="888"/>
                  </a:lnTo>
                  <a:lnTo>
                    <a:pt x="234" y="894"/>
                  </a:lnTo>
                  <a:lnTo>
                    <a:pt x="234" y="900"/>
                  </a:lnTo>
                  <a:lnTo>
                    <a:pt x="240" y="906"/>
                  </a:lnTo>
                  <a:lnTo>
                    <a:pt x="240" y="912"/>
                  </a:lnTo>
                  <a:lnTo>
                    <a:pt x="240" y="918"/>
                  </a:lnTo>
                  <a:lnTo>
                    <a:pt x="240" y="924"/>
                  </a:lnTo>
                  <a:lnTo>
                    <a:pt x="240" y="930"/>
                  </a:lnTo>
                  <a:lnTo>
                    <a:pt x="240" y="936"/>
                  </a:lnTo>
                  <a:lnTo>
                    <a:pt x="240" y="942"/>
                  </a:lnTo>
                  <a:lnTo>
                    <a:pt x="246" y="942"/>
                  </a:lnTo>
                  <a:lnTo>
                    <a:pt x="246" y="948"/>
                  </a:lnTo>
                  <a:lnTo>
                    <a:pt x="246" y="954"/>
                  </a:lnTo>
                  <a:lnTo>
                    <a:pt x="246" y="960"/>
                  </a:lnTo>
                  <a:lnTo>
                    <a:pt x="246" y="966"/>
                  </a:lnTo>
                  <a:lnTo>
                    <a:pt x="246" y="972"/>
                  </a:lnTo>
                  <a:lnTo>
                    <a:pt x="246" y="978"/>
                  </a:lnTo>
                  <a:lnTo>
                    <a:pt x="252" y="978"/>
                  </a:lnTo>
                  <a:lnTo>
                    <a:pt x="252" y="984"/>
                  </a:lnTo>
                  <a:lnTo>
                    <a:pt x="252" y="990"/>
                  </a:lnTo>
                  <a:lnTo>
                    <a:pt x="252" y="996"/>
                  </a:lnTo>
                  <a:lnTo>
                    <a:pt x="252" y="1002"/>
                  </a:lnTo>
                  <a:lnTo>
                    <a:pt x="252" y="1008"/>
                  </a:lnTo>
                  <a:lnTo>
                    <a:pt x="252" y="1014"/>
                  </a:lnTo>
                  <a:lnTo>
                    <a:pt x="258" y="1014"/>
                  </a:lnTo>
                  <a:lnTo>
                    <a:pt x="258" y="1020"/>
                  </a:lnTo>
                  <a:lnTo>
                    <a:pt x="258" y="1026"/>
                  </a:lnTo>
                  <a:lnTo>
                    <a:pt x="258" y="1032"/>
                  </a:lnTo>
                  <a:lnTo>
                    <a:pt x="258" y="1038"/>
                  </a:lnTo>
                  <a:lnTo>
                    <a:pt x="258" y="1044"/>
                  </a:lnTo>
                  <a:lnTo>
                    <a:pt x="264" y="1044"/>
                  </a:lnTo>
                  <a:lnTo>
                    <a:pt x="264" y="1050"/>
                  </a:lnTo>
                  <a:lnTo>
                    <a:pt x="264" y="1056"/>
                  </a:lnTo>
                  <a:lnTo>
                    <a:pt x="264" y="1062"/>
                  </a:lnTo>
                  <a:lnTo>
                    <a:pt x="264" y="1068"/>
                  </a:lnTo>
                  <a:lnTo>
                    <a:pt x="270" y="1074"/>
                  </a:lnTo>
                  <a:lnTo>
                    <a:pt x="270" y="1080"/>
                  </a:lnTo>
                  <a:lnTo>
                    <a:pt x="270" y="1086"/>
                  </a:lnTo>
                  <a:lnTo>
                    <a:pt x="270" y="1092"/>
                  </a:lnTo>
                  <a:lnTo>
                    <a:pt x="276" y="1092"/>
                  </a:lnTo>
                  <a:lnTo>
                    <a:pt x="276" y="1098"/>
                  </a:lnTo>
                  <a:lnTo>
                    <a:pt x="276" y="1104"/>
                  </a:lnTo>
                  <a:lnTo>
                    <a:pt x="276" y="1110"/>
                  </a:lnTo>
                  <a:lnTo>
                    <a:pt x="282" y="1110"/>
                  </a:lnTo>
                  <a:lnTo>
                    <a:pt x="282" y="1116"/>
                  </a:lnTo>
                  <a:lnTo>
                    <a:pt x="282" y="1122"/>
                  </a:lnTo>
                  <a:lnTo>
                    <a:pt x="288" y="1122"/>
                  </a:lnTo>
                  <a:lnTo>
                    <a:pt x="288" y="1128"/>
                  </a:lnTo>
                  <a:lnTo>
                    <a:pt x="294" y="1128"/>
                  </a:lnTo>
                  <a:lnTo>
                    <a:pt x="300" y="1128"/>
                  </a:lnTo>
                  <a:lnTo>
                    <a:pt x="306" y="1128"/>
                  </a:lnTo>
                  <a:lnTo>
                    <a:pt x="306" y="1122"/>
                  </a:lnTo>
                  <a:lnTo>
                    <a:pt x="312" y="1116"/>
                  </a:lnTo>
                  <a:lnTo>
                    <a:pt x="312" y="1110"/>
                  </a:lnTo>
                  <a:lnTo>
                    <a:pt x="312" y="1104"/>
                  </a:lnTo>
                  <a:lnTo>
                    <a:pt x="318" y="1104"/>
                  </a:lnTo>
                  <a:lnTo>
                    <a:pt x="318" y="1098"/>
                  </a:lnTo>
                  <a:lnTo>
                    <a:pt x="318" y="1092"/>
                  </a:lnTo>
                  <a:lnTo>
                    <a:pt x="318" y="1086"/>
                  </a:lnTo>
                  <a:lnTo>
                    <a:pt x="324" y="1086"/>
                  </a:lnTo>
                  <a:lnTo>
                    <a:pt x="324" y="1080"/>
                  </a:lnTo>
                  <a:lnTo>
                    <a:pt x="324" y="1074"/>
                  </a:lnTo>
                  <a:lnTo>
                    <a:pt x="324" y="1068"/>
                  </a:lnTo>
                  <a:lnTo>
                    <a:pt x="324" y="1062"/>
                  </a:lnTo>
                  <a:lnTo>
                    <a:pt x="330" y="1062"/>
                  </a:lnTo>
                  <a:lnTo>
                    <a:pt x="330" y="1056"/>
                  </a:lnTo>
                  <a:lnTo>
                    <a:pt x="330" y="1050"/>
                  </a:lnTo>
                  <a:lnTo>
                    <a:pt x="330" y="1044"/>
                  </a:lnTo>
                  <a:lnTo>
                    <a:pt x="330" y="1038"/>
                  </a:lnTo>
                  <a:lnTo>
                    <a:pt x="336" y="1038"/>
                  </a:lnTo>
                  <a:lnTo>
                    <a:pt x="336" y="1032"/>
                  </a:lnTo>
                  <a:lnTo>
                    <a:pt x="336" y="1026"/>
                  </a:lnTo>
                  <a:lnTo>
                    <a:pt x="336" y="1020"/>
                  </a:lnTo>
                  <a:lnTo>
                    <a:pt x="336" y="1014"/>
                  </a:lnTo>
                  <a:lnTo>
                    <a:pt x="336" y="1008"/>
                  </a:lnTo>
                  <a:lnTo>
                    <a:pt x="342" y="1002"/>
                  </a:lnTo>
                  <a:lnTo>
                    <a:pt x="342" y="996"/>
                  </a:lnTo>
                  <a:lnTo>
                    <a:pt x="342" y="990"/>
                  </a:lnTo>
                  <a:lnTo>
                    <a:pt x="342" y="984"/>
                  </a:lnTo>
                  <a:lnTo>
                    <a:pt x="342" y="978"/>
                  </a:lnTo>
                  <a:lnTo>
                    <a:pt x="342" y="972"/>
                  </a:lnTo>
                  <a:lnTo>
                    <a:pt x="348" y="966"/>
                  </a:lnTo>
                  <a:lnTo>
                    <a:pt x="348" y="960"/>
                  </a:lnTo>
                  <a:lnTo>
                    <a:pt x="348" y="954"/>
                  </a:lnTo>
                  <a:lnTo>
                    <a:pt x="348" y="948"/>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15" name="Freeform 23"/>
            <p:cNvSpPr>
              <a:spLocks/>
            </p:cNvSpPr>
            <p:nvPr/>
          </p:nvSpPr>
          <p:spPr bwMode="auto">
            <a:xfrm>
              <a:off x="1522" y="1960"/>
              <a:ext cx="312" cy="1404"/>
            </a:xfrm>
            <a:custGeom>
              <a:avLst/>
              <a:gdLst>
                <a:gd name="T0" fmla="*/ 6 w 312"/>
                <a:gd name="T1" fmla="*/ 1386 h 1404"/>
                <a:gd name="T2" fmla="*/ 6 w 312"/>
                <a:gd name="T3" fmla="*/ 1362 h 1404"/>
                <a:gd name="T4" fmla="*/ 12 w 312"/>
                <a:gd name="T5" fmla="*/ 1338 h 1404"/>
                <a:gd name="T6" fmla="*/ 12 w 312"/>
                <a:gd name="T7" fmla="*/ 1314 h 1404"/>
                <a:gd name="T8" fmla="*/ 18 w 312"/>
                <a:gd name="T9" fmla="*/ 1290 h 1404"/>
                <a:gd name="T10" fmla="*/ 24 w 312"/>
                <a:gd name="T11" fmla="*/ 1266 h 1404"/>
                <a:gd name="T12" fmla="*/ 24 w 312"/>
                <a:gd name="T13" fmla="*/ 1242 h 1404"/>
                <a:gd name="T14" fmla="*/ 30 w 312"/>
                <a:gd name="T15" fmla="*/ 1218 h 1404"/>
                <a:gd name="T16" fmla="*/ 30 w 312"/>
                <a:gd name="T17" fmla="*/ 1194 h 1404"/>
                <a:gd name="T18" fmla="*/ 36 w 312"/>
                <a:gd name="T19" fmla="*/ 1170 h 1404"/>
                <a:gd name="T20" fmla="*/ 36 w 312"/>
                <a:gd name="T21" fmla="*/ 1146 h 1404"/>
                <a:gd name="T22" fmla="*/ 42 w 312"/>
                <a:gd name="T23" fmla="*/ 1122 h 1404"/>
                <a:gd name="T24" fmla="*/ 42 w 312"/>
                <a:gd name="T25" fmla="*/ 1098 h 1404"/>
                <a:gd name="T26" fmla="*/ 48 w 312"/>
                <a:gd name="T27" fmla="*/ 1074 h 1404"/>
                <a:gd name="T28" fmla="*/ 54 w 312"/>
                <a:gd name="T29" fmla="*/ 1050 h 1404"/>
                <a:gd name="T30" fmla="*/ 54 w 312"/>
                <a:gd name="T31" fmla="*/ 1026 h 1404"/>
                <a:gd name="T32" fmla="*/ 60 w 312"/>
                <a:gd name="T33" fmla="*/ 1002 h 1404"/>
                <a:gd name="T34" fmla="*/ 60 w 312"/>
                <a:gd name="T35" fmla="*/ 978 h 1404"/>
                <a:gd name="T36" fmla="*/ 66 w 312"/>
                <a:gd name="T37" fmla="*/ 954 h 1404"/>
                <a:gd name="T38" fmla="*/ 72 w 312"/>
                <a:gd name="T39" fmla="*/ 936 h 1404"/>
                <a:gd name="T40" fmla="*/ 72 w 312"/>
                <a:gd name="T41" fmla="*/ 912 h 1404"/>
                <a:gd name="T42" fmla="*/ 78 w 312"/>
                <a:gd name="T43" fmla="*/ 894 h 1404"/>
                <a:gd name="T44" fmla="*/ 84 w 312"/>
                <a:gd name="T45" fmla="*/ 870 h 1404"/>
                <a:gd name="T46" fmla="*/ 90 w 312"/>
                <a:gd name="T47" fmla="*/ 846 h 1404"/>
                <a:gd name="T48" fmla="*/ 96 w 312"/>
                <a:gd name="T49" fmla="*/ 828 h 1404"/>
                <a:gd name="T50" fmla="*/ 102 w 312"/>
                <a:gd name="T51" fmla="*/ 810 h 1404"/>
                <a:gd name="T52" fmla="*/ 114 w 312"/>
                <a:gd name="T53" fmla="*/ 786 h 1404"/>
                <a:gd name="T54" fmla="*/ 120 w 312"/>
                <a:gd name="T55" fmla="*/ 768 h 1404"/>
                <a:gd name="T56" fmla="*/ 132 w 312"/>
                <a:gd name="T57" fmla="*/ 756 h 1404"/>
                <a:gd name="T58" fmla="*/ 150 w 312"/>
                <a:gd name="T59" fmla="*/ 750 h 1404"/>
                <a:gd name="T60" fmla="*/ 162 w 312"/>
                <a:gd name="T61" fmla="*/ 738 h 1404"/>
                <a:gd name="T62" fmla="*/ 180 w 312"/>
                <a:gd name="T63" fmla="*/ 726 h 1404"/>
                <a:gd name="T64" fmla="*/ 186 w 312"/>
                <a:gd name="T65" fmla="*/ 708 h 1404"/>
                <a:gd name="T66" fmla="*/ 198 w 312"/>
                <a:gd name="T67" fmla="*/ 690 h 1404"/>
                <a:gd name="T68" fmla="*/ 204 w 312"/>
                <a:gd name="T69" fmla="*/ 672 h 1404"/>
                <a:gd name="T70" fmla="*/ 210 w 312"/>
                <a:gd name="T71" fmla="*/ 648 h 1404"/>
                <a:gd name="T72" fmla="*/ 216 w 312"/>
                <a:gd name="T73" fmla="*/ 624 h 1404"/>
                <a:gd name="T74" fmla="*/ 222 w 312"/>
                <a:gd name="T75" fmla="*/ 606 h 1404"/>
                <a:gd name="T76" fmla="*/ 222 w 312"/>
                <a:gd name="T77" fmla="*/ 582 h 1404"/>
                <a:gd name="T78" fmla="*/ 228 w 312"/>
                <a:gd name="T79" fmla="*/ 558 h 1404"/>
                <a:gd name="T80" fmla="*/ 234 w 312"/>
                <a:gd name="T81" fmla="*/ 540 h 1404"/>
                <a:gd name="T82" fmla="*/ 234 w 312"/>
                <a:gd name="T83" fmla="*/ 516 h 1404"/>
                <a:gd name="T84" fmla="*/ 240 w 312"/>
                <a:gd name="T85" fmla="*/ 492 h 1404"/>
                <a:gd name="T86" fmla="*/ 246 w 312"/>
                <a:gd name="T87" fmla="*/ 468 h 1404"/>
                <a:gd name="T88" fmla="*/ 246 w 312"/>
                <a:gd name="T89" fmla="*/ 444 h 1404"/>
                <a:gd name="T90" fmla="*/ 252 w 312"/>
                <a:gd name="T91" fmla="*/ 420 h 1404"/>
                <a:gd name="T92" fmla="*/ 252 w 312"/>
                <a:gd name="T93" fmla="*/ 396 h 1404"/>
                <a:gd name="T94" fmla="*/ 258 w 312"/>
                <a:gd name="T95" fmla="*/ 372 h 1404"/>
                <a:gd name="T96" fmla="*/ 264 w 312"/>
                <a:gd name="T97" fmla="*/ 348 h 1404"/>
                <a:gd name="T98" fmla="*/ 264 w 312"/>
                <a:gd name="T99" fmla="*/ 324 h 1404"/>
                <a:gd name="T100" fmla="*/ 270 w 312"/>
                <a:gd name="T101" fmla="*/ 300 h 1404"/>
                <a:gd name="T102" fmla="*/ 270 w 312"/>
                <a:gd name="T103" fmla="*/ 276 h 1404"/>
                <a:gd name="T104" fmla="*/ 276 w 312"/>
                <a:gd name="T105" fmla="*/ 252 h 1404"/>
                <a:gd name="T106" fmla="*/ 276 w 312"/>
                <a:gd name="T107" fmla="*/ 228 h 1404"/>
                <a:gd name="T108" fmla="*/ 282 w 312"/>
                <a:gd name="T109" fmla="*/ 204 h 1404"/>
                <a:gd name="T110" fmla="*/ 282 w 312"/>
                <a:gd name="T111" fmla="*/ 180 h 1404"/>
                <a:gd name="T112" fmla="*/ 288 w 312"/>
                <a:gd name="T113" fmla="*/ 156 h 1404"/>
                <a:gd name="T114" fmla="*/ 294 w 312"/>
                <a:gd name="T115" fmla="*/ 132 h 1404"/>
                <a:gd name="T116" fmla="*/ 294 w 312"/>
                <a:gd name="T117" fmla="*/ 108 h 1404"/>
                <a:gd name="T118" fmla="*/ 300 w 312"/>
                <a:gd name="T119" fmla="*/ 84 h 1404"/>
                <a:gd name="T120" fmla="*/ 306 w 312"/>
                <a:gd name="T121" fmla="*/ 60 h 1404"/>
                <a:gd name="T122" fmla="*/ 306 w 312"/>
                <a:gd name="T123" fmla="*/ 36 h 1404"/>
                <a:gd name="T124" fmla="*/ 312 w 312"/>
                <a:gd name="T125" fmla="*/ 12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 h="1404">
                  <a:moveTo>
                    <a:pt x="0" y="1404"/>
                  </a:moveTo>
                  <a:lnTo>
                    <a:pt x="0" y="1398"/>
                  </a:lnTo>
                  <a:lnTo>
                    <a:pt x="0" y="1392"/>
                  </a:lnTo>
                  <a:lnTo>
                    <a:pt x="6" y="1386"/>
                  </a:lnTo>
                  <a:lnTo>
                    <a:pt x="6" y="1380"/>
                  </a:lnTo>
                  <a:lnTo>
                    <a:pt x="6" y="1374"/>
                  </a:lnTo>
                  <a:lnTo>
                    <a:pt x="6" y="1368"/>
                  </a:lnTo>
                  <a:lnTo>
                    <a:pt x="6" y="1362"/>
                  </a:lnTo>
                  <a:lnTo>
                    <a:pt x="6" y="1356"/>
                  </a:lnTo>
                  <a:lnTo>
                    <a:pt x="6" y="1350"/>
                  </a:lnTo>
                  <a:lnTo>
                    <a:pt x="12" y="1344"/>
                  </a:lnTo>
                  <a:lnTo>
                    <a:pt x="12" y="1338"/>
                  </a:lnTo>
                  <a:lnTo>
                    <a:pt x="12" y="1332"/>
                  </a:lnTo>
                  <a:lnTo>
                    <a:pt x="12" y="1326"/>
                  </a:lnTo>
                  <a:lnTo>
                    <a:pt x="12" y="1320"/>
                  </a:lnTo>
                  <a:lnTo>
                    <a:pt x="12" y="1314"/>
                  </a:lnTo>
                  <a:lnTo>
                    <a:pt x="18" y="1308"/>
                  </a:lnTo>
                  <a:lnTo>
                    <a:pt x="18" y="1302"/>
                  </a:lnTo>
                  <a:lnTo>
                    <a:pt x="18" y="1296"/>
                  </a:lnTo>
                  <a:lnTo>
                    <a:pt x="18" y="1290"/>
                  </a:lnTo>
                  <a:lnTo>
                    <a:pt x="18" y="1284"/>
                  </a:lnTo>
                  <a:lnTo>
                    <a:pt x="18" y="1278"/>
                  </a:lnTo>
                  <a:lnTo>
                    <a:pt x="18" y="1272"/>
                  </a:lnTo>
                  <a:lnTo>
                    <a:pt x="24" y="1266"/>
                  </a:lnTo>
                  <a:lnTo>
                    <a:pt x="24" y="1260"/>
                  </a:lnTo>
                  <a:lnTo>
                    <a:pt x="24" y="1254"/>
                  </a:lnTo>
                  <a:lnTo>
                    <a:pt x="24" y="1248"/>
                  </a:lnTo>
                  <a:lnTo>
                    <a:pt x="24" y="1242"/>
                  </a:lnTo>
                  <a:lnTo>
                    <a:pt x="24" y="1236"/>
                  </a:lnTo>
                  <a:lnTo>
                    <a:pt x="24" y="1230"/>
                  </a:lnTo>
                  <a:lnTo>
                    <a:pt x="24" y="1224"/>
                  </a:lnTo>
                  <a:lnTo>
                    <a:pt x="30" y="1218"/>
                  </a:lnTo>
                  <a:lnTo>
                    <a:pt x="30" y="1212"/>
                  </a:lnTo>
                  <a:lnTo>
                    <a:pt x="30" y="1206"/>
                  </a:lnTo>
                  <a:lnTo>
                    <a:pt x="30" y="1200"/>
                  </a:lnTo>
                  <a:lnTo>
                    <a:pt x="30" y="1194"/>
                  </a:lnTo>
                  <a:lnTo>
                    <a:pt x="30" y="1188"/>
                  </a:lnTo>
                  <a:lnTo>
                    <a:pt x="30" y="1182"/>
                  </a:lnTo>
                  <a:lnTo>
                    <a:pt x="36" y="1176"/>
                  </a:lnTo>
                  <a:lnTo>
                    <a:pt x="36" y="1170"/>
                  </a:lnTo>
                  <a:lnTo>
                    <a:pt x="36" y="1164"/>
                  </a:lnTo>
                  <a:lnTo>
                    <a:pt x="36" y="1158"/>
                  </a:lnTo>
                  <a:lnTo>
                    <a:pt x="36" y="1152"/>
                  </a:lnTo>
                  <a:lnTo>
                    <a:pt x="36" y="1146"/>
                  </a:lnTo>
                  <a:lnTo>
                    <a:pt x="36" y="1140"/>
                  </a:lnTo>
                  <a:lnTo>
                    <a:pt x="42" y="1134"/>
                  </a:lnTo>
                  <a:lnTo>
                    <a:pt x="42" y="1128"/>
                  </a:lnTo>
                  <a:lnTo>
                    <a:pt x="42" y="1122"/>
                  </a:lnTo>
                  <a:lnTo>
                    <a:pt x="42" y="1116"/>
                  </a:lnTo>
                  <a:lnTo>
                    <a:pt x="42" y="1110"/>
                  </a:lnTo>
                  <a:lnTo>
                    <a:pt x="42" y="1104"/>
                  </a:lnTo>
                  <a:lnTo>
                    <a:pt x="42" y="1098"/>
                  </a:lnTo>
                  <a:lnTo>
                    <a:pt x="48" y="1092"/>
                  </a:lnTo>
                  <a:lnTo>
                    <a:pt x="48" y="1086"/>
                  </a:lnTo>
                  <a:lnTo>
                    <a:pt x="48" y="1080"/>
                  </a:lnTo>
                  <a:lnTo>
                    <a:pt x="48" y="1074"/>
                  </a:lnTo>
                  <a:lnTo>
                    <a:pt x="48" y="1068"/>
                  </a:lnTo>
                  <a:lnTo>
                    <a:pt x="48" y="1062"/>
                  </a:lnTo>
                  <a:lnTo>
                    <a:pt x="48" y="1056"/>
                  </a:lnTo>
                  <a:lnTo>
                    <a:pt x="54" y="1050"/>
                  </a:lnTo>
                  <a:lnTo>
                    <a:pt x="54" y="1044"/>
                  </a:lnTo>
                  <a:lnTo>
                    <a:pt x="54" y="1038"/>
                  </a:lnTo>
                  <a:lnTo>
                    <a:pt x="54" y="1032"/>
                  </a:lnTo>
                  <a:lnTo>
                    <a:pt x="54" y="1026"/>
                  </a:lnTo>
                  <a:lnTo>
                    <a:pt x="54" y="1020"/>
                  </a:lnTo>
                  <a:lnTo>
                    <a:pt x="60" y="1014"/>
                  </a:lnTo>
                  <a:lnTo>
                    <a:pt x="60" y="1008"/>
                  </a:lnTo>
                  <a:lnTo>
                    <a:pt x="60" y="1002"/>
                  </a:lnTo>
                  <a:lnTo>
                    <a:pt x="60" y="996"/>
                  </a:lnTo>
                  <a:lnTo>
                    <a:pt x="60" y="990"/>
                  </a:lnTo>
                  <a:lnTo>
                    <a:pt x="60" y="984"/>
                  </a:lnTo>
                  <a:lnTo>
                    <a:pt x="60" y="978"/>
                  </a:lnTo>
                  <a:lnTo>
                    <a:pt x="66" y="972"/>
                  </a:lnTo>
                  <a:lnTo>
                    <a:pt x="66" y="966"/>
                  </a:lnTo>
                  <a:lnTo>
                    <a:pt x="66" y="960"/>
                  </a:lnTo>
                  <a:lnTo>
                    <a:pt x="66" y="954"/>
                  </a:lnTo>
                  <a:lnTo>
                    <a:pt x="66" y="948"/>
                  </a:lnTo>
                  <a:lnTo>
                    <a:pt x="66" y="942"/>
                  </a:lnTo>
                  <a:lnTo>
                    <a:pt x="72" y="942"/>
                  </a:lnTo>
                  <a:lnTo>
                    <a:pt x="72" y="936"/>
                  </a:lnTo>
                  <a:lnTo>
                    <a:pt x="72" y="930"/>
                  </a:lnTo>
                  <a:lnTo>
                    <a:pt x="72" y="924"/>
                  </a:lnTo>
                  <a:lnTo>
                    <a:pt x="72" y="918"/>
                  </a:lnTo>
                  <a:lnTo>
                    <a:pt x="72" y="912"/>
                  </a:lnTo>
                  <a:lnTo>
                    <a:pt x="78" y="912"/>
                  </a:lnTo>
                  <a:lnTo>
                    <a:pt x="78" y="906"/>
                  </a:lnTo>
                  <a:lnTo>
                    <a:pt x="78" y="900"/>
                  </a:lnTo>
                  <a:lnTo>
                    <a:pt x="78" y="894"/>
                  </a:lnTo>
                  <a:lnTo>
                    <a:pt x="78" y="888"/>
                  </a:lnTo>
                  <a:lnTo>
                    <a:pt x="84" y="882"/>
                  </a:lnTo>
                  <a:lnTo>
                    <a:pt x="84" y="876"/>
                  </a:lnTo>
                  <a:lnTo>
                    <a:pt x="84" y="870"/>
                  </a:lnTo>
                  <a:lnTo>
                    <a:pt x="84" y="864"/>
                  </a:lnTo>
                  <a:lnTo>
                    <a:pt x="90" y="858"/>
                  </a:lnTo>
                  <a:lnTo>
                    <a:pt x="90" y="852"/>
                  </a:lnTo>
                  <a:lnTo>
                    <a:pt x="90" y="846"/>
                  </a:lnTo>
                  <a:lnTo>
                    <a:pt x="90" y="840"/>
                  </a:lnTo>
                  <a:lnTo>
                    <a:pt x="90" y="834"/>
                  </a:lnTo>
                  <a:lnTo>
                    <a:pt x="96" y="834"/>
                  </a:lnTo>
                  <a:lnTo>
                    <a:pt x="96" y="828"/>
                  </a:lnTo>
                  <a:lnTo>
                    <a:pt x="96" y="822"/>
                  </a:lnTo>
                  <a:lnTo>
                    <a:pt x="96" y="816"/>
                  </a:lnTo>
                  <a:lnTo>
                    <a:pt x="102" y="816"/>
                  </a:lnTo>
                  <a:lnTo>
                    <a:pt x="102" y="810"/>
                  </a:lnTo>
                  <a:lnTo>
                    <a:pt x="102" y="804"/>
                  </a:lnTo>
                  <a:lnTo>
                    <a:pt x="108" y="798"/>
                  </a:lnTo>
                  <a:lnTo>
                    <a:pt x="108" y="792"/>
                  </a:lnTo>
                  <a:lnTo>
                    <a:pt x="114" y="786"/>
                  </a:lnTo>
                  <a:lnTo>
                    <a:pt x="114" y="780"/>
                  </a:lnTo>
                  <a:lnTo>
                    <a:pt x="120" y="780"/>
                  </a:lnTo>
                  <a:lnTo>
                    <a:pt x="120" y="774"/>
                  </a:lnTo>
                  <a:lnTo>
                    <a:pt x="120" y="768"/>
                  </a:lnTo>
                  <a:lnTo>
                    <a:pt x="126" y="768"/>
                  </a:lnTo>
                  <a:lnTo>
                    <a:pt x="126" y="762"/>
                  </a:lnTo>
                  <a:lnTo>
                    <a:pt x="132" y="762"/>
                  </a:lnTo>
                  <a:lnTo>
                    <a:pt x="132" y="756"/>
                  </a:lnTo>
                  <a:lnTo>
                    <a:pt x="138" y="756"/>
                  </a:lnTo>
                  <a:lnTo>
                    <a:pt x="144" y="756"/>
                  </a:lnTo>
                  <a:lnTo>
                    <a:pt x="144" y="750"/>
                  </a:lnTo>
                  <a:lnTo>
                    <a:pt x="150" y="750"/>
                  </a:lnTo>
                  <a:lnTo>
                    <a:pt x="156" y="750"/>
                  </a:lnTo>
                  <a:lnTo>
                    <a:pt x="156" y="744"/>
                  </a:lnTo>
                  <a:lnTo>
                    <a:pt x="162" y="744"/>
                  </a:lnTo>
                  <a:lnTo>
                    <a:pt x="162" y="738"/>
                  </a:lnTo>
                  <a:lnTo>
                    <a:pt x="168" y="738"/>
                  </a:lnTo>
                  <a:lnTo>
                    <a:pt x="174" y="732"/>
                  </a:lnTo>
                  <a:lnTo>
                    <a:pt x="174" y="726"/>
                  </a:lnTo>
                  <a:lnTo>
                    <a:pt x="180" y="726"/>
                  </a:lnTo>
                  <a:lnTo>
                    <a:pt x="180" y="720"/>
                  </a:lnTo>
                  <a:lnTo>
                    <a:pt x="186" y="720"/>
                  </a:lnTo>
                  <a:lnTo>
                    <a:pt x="186" y="714"/>
                  </a:lnTo>
                  <a:lnTo>
                    <a:pt x="186" y="708"/>
                  </a:lnTo>
                  <a:lnTo>
                    <a:pt x="192" y="708"/>
                  </a:lnTo>
                  <a:lnTo>
                    <a:pt x="192" y="702"/>
                  </a:lnTo>
                  <a:lnTo>
                    <a:pt x="192" y="696"/>
                  </a:lnTo>
                  <a:lnTo>
                    <a:pt x="198" y="690"/>
                  </a:lnTo>
                  <a:lnTo>
                    <a:pt x="198" y="684"/>
                  </a:lnTo>
                  <a:lnTo>
                    <a:pt x="198" y="678"/>
                  </a:lnTo>
                  <a:lnTo>
                    <a:pt x="204" y="678"/>
                  </a:lnTo>
                  <a:lnTo>
                    <a:pt x="204" y="672"/>
                  </a:lnTo>
                  <a:lnTo>
                    <a:pt x="204" y="666"/>
                  </a:lnTo>
                  <a:lnTo>
                    <a:pt x="204" y="660"/>
                  </a:lnTo>
                  <a:lnTo>
                    <a:pt x="210" y="654"/>
                  </a:lnTo>
                  <a:lnTo>
                    <a:pt x="210" y="648"/>
                  </a:lnTo>
                  <a:lnTo>
                    <a:pt x="210" y="642"/>
                  </a:lnTo>
                  <a:lnTo>
                    <a:pt x="210" y="636"/>
                  </a:lnTo>
                  <a:lnTo>
                    <a:pt x="216" y="630"/>
                  </a:lnTo>
                  <a:lnTo>
                    <a:pt x="216" y="624"/>
                  </a:lnTo>
                  <a:lnTo>
                    <a:pt x="216" y="618"/>
                  </a:lnTo>
                  <a:lnTo>
                    <a:pt x="216" y="612"/>
                  </a:lnTo>
                  <a:lnTo>
                    <a:pt x="216" y="606"/>
                  </a:lnTo>
                  <a:lnTo>
                    <a:pt x="222" y="606"/>
                  </a:lnTo>
                  <a:lnTo>
                    <a:pt x="222" y="600"/>
                  </a:lnTo>
                  <a:lnTo>
                    <a:pt x="222" y="594"/>
                  </a:lnTo>
                  <a:lnTo>
                    <a:pt x="222" y="588"/>
                  </a:lnTo>
                  <a:lnTo>
                    <a:pt x="222" y="582"/>
                  </a:lnTo>
                  <a:lnTo>
                    <a:pt x="228" y="576"/>
                  </a:lnTo>
                  <a:lnTo>
                    <a:pt x="228" y="570"/>
                  </a:lnTo>
                  <a:lnTo>
                    <a:pt x="228" y="564"/>
                  </a:lnTo>
                  <a:lnTo>
                    <a:pt x="228" y="558"/>
                  </a:lnTo>
                  <a:lnTo>
                    <a:pt x="228" y="552"/>
                  </a:lnTo>
                  <a:lnTo>
                    <a:pt x="228" y="546"/>
                  </a:lnTo>
                  <a:lnTo>
                    <a:pt x="234" y="546"/>
                  </a:lnTo>
                  <a:lnTo>
                    <a:pt x="234" y="540"/>
                  </a:lnTo>
                  <a:lnTo>
                    <a:pt x="234" y="534"/>
                  </a:lnTo>
                  <a:lnTo>
                    <a:pt x="234" y="528"/>
                  </a:lnTo>
                  <a:lnTo>
                    <a:pt x="234" y="522"/>
                  </a:lnTo>
                  <a:lnTo>
                    <a:pt x="234" y="516"/>
                  </a:lnTo>
                  <a:lnTo>
                    <a:pt x="240" y="510"/>
                  </a:lnTo>
                  <a:lnTo>
                    <a:pt x="240" y="504"/>
                  </a:lnTo>
                  <a:lnTo>
                    <a:pt x="240" y="498"/>
                  </a:lnTo>
                  <a:lnTo>
                    <a:pt x="240" y="492"/>
                  </a:lnTo>
                  <a:lnTo>
                    <a:pt x="240" y="486"/>
                  </a:lnTo>
                  <a:lnTo>
                    <a:pt x="240" y="480"/>
                  </a:lnTo>
                  <a:lnTo>
                    <a:pt x="240" y="474"/>
                  </a:lnTo>
                  <a:lnTo>
                    <a:pt x="246" y="468"/>
                  </a:lnTo>
                  <a:lnTo>
                    <a:pt x="246" y="462"/>
                  </a:lnTo>
                  <a:lnTo>
                    <a:pt x="246" y="456"/>
                  </a:lnTo>
                  <a:lnTo>
                    <a:pt x="246" y="450"/>
                  </a:lnTo>
                  <a:lnTo>
                    <a:pt x="246" y="444"/>
                  </a:lnTo>
                  <a:lnTo>
                    <a:pt x="246" y="438"/>
                  </a:lnTo>
                  <a:lnTo>
                    <a:pt x="252" y="432"/>
                  </a:lnTo>
                  <a:lnTo>
                    <a:pt x="252" y="426"/>
                  </a:lnTo>
                  <a:lnTo>
                    <a:pt x="252" y="420"/>
                  </a:lnTo>
                  <a:lnTo>
                    <a:pt x="252" y="414"/>
                  </a:lnTo>
                  <a:lnTo>
                    <a:pt x="252" y="408"/>
                  </a:lnTo>
                  <a:lnTo>
                    <a:pt x="252" y="402"/>
                  </a:lnTo>
                  <a:lnTo>
                    <a:pt x="252" y="396"/>
                  </a:lnTo>
                  <a:lnTo>
                    <a:pt x="258" y="390"/>
                  </a:lnTo>
                  <a:lnTo>
                    <a:pt x="258" y="384"/>
                  </a:lnTo>
                  <a:lnTo>
                    <a:pt x="258" y="378"/>
                  </a:lnTo>
                  <a:lnTo>
                    <a:pt x="258" y="372"/>
                  </a:lnTo>
                  <a:lnTo>
                    <a:pt x="258" y="366"/>
                  </a:lnTo>
                  <a:lnTo>
                    <a:pt x="258" y="360"/>
                  </a:lnTo>
                  <a:lnTo>
                    <a:pt x="258" y="354"/>
                  </a:lnTo>
                  <a:lnTo>
                    <a:pt x="264" y="348"/>
                  </a:lnTo>
                  <a:lnTo>
                    <a:pt x="264" y="342"/>
                  </a:lnTo>
                  <a:lnTo>
                    <a:pt x="264" y="336"/>
                  </a:lnTo>
                  <a:lnTo>
                    <a:pt x="264" y="330"/>
                  </a:lnTo>
                  <a:lnTo>
                    <a:pt x="264" y="324"/>
                  </a:lnTo>
                  <a:lnTo>
                    <a:pt x="264" y="318"/>
                  </a:lnTo>
                  <a:lnTo>
                    <a:pt x="264" y="312"/>
                  </a:lnTo>
                  <a:lnTo>
                    <a:pt x="270" y="306"/>
                  </a:lnTo>
                  <a:lnTo>
                    <a:pt x="270" y="300"/>
                  </a:lnTo>
                  <a:lnTo>
                    <a:pt x="270" y="294"/>
                  </a:lnTo>
                  <a:lnTo>
                    <a:pt x="270" y="288"/>
                  </a:lnTo>
                  <a:lnTo>
                    <a:pt x="270" y="282"/>
                  </a:lnTo>
                  <a:lnTo>
                    <a:pt x="270" y="276"/>
                  </a:lnTo>
                  <a:lnTo>
                    <a:pt x="270" y="270"/>
                  </a:lnTo>
                  <a:lnTo>
                    <a:pt x="276" y="264"/>
                  </a:lnTo>
                  <a:lnTo>
                    <a:pt x="276" y="258"/>
                  </a:lnTo>
                  <a:lnTo>
                    <a:pt x="276" y="252"/>
                  </a:lnTo>
                  <a:lnTo>
                    <a:pt x="276" y="246"/>
                  </a:lnTo>
                  <a:lnTo>
                    <a:pt x="276" y="240"/>
                  </a:lnTo>
                  <a:lnTo>
                    <a:pt x="276" y="234"/>
                  </a:lnTo>
                  <a:lnTo>
                    <a:pt x="276" y="228"/>
                  </a:lnTo>
                  <a:lnTo>
                    <a:pt x="276" y="222"/>
                  </a:lnTo>
                  <a:lnTo>
                    <a:pt x="282" y="216"/>
                  </a:lnTo>
                  <a:lnTo>
                    <a:pt x="282" y="210"/>
                  </a:lnTo>
                  <a:lnTo>
                    <a:pt x="282" y="204"/>
                  </a:lnTo>
                  <a:lnTo>
                    <a:pt x="282" y="198"/>
                  </a:lnTo>
                  <a:lnTo>
                    <a:pt x="282" y="192"/>
                  </a:lnTo>
                  <a:lnTo>
                    <a:pt x="282" y="186"/>
                  </a:lnTo>
                  <a:lnTo>
                    <a:pt x="282" y="180"/>
                  </a:lnTo>
                  <a:lnTo>
                    <a:pt x="288" y="174"/>
                  </a:lnTo>
                  <a:lnTo>
                    <a:pt x="288" y="168"/>
                  </a:lnTo>
                  <a:lnTo>
                    <a:pt x="288" y="162"/>
                  </a:lnTo>
                  <a:lnTo>
                    <a:pt x="288" y="156"/>
                  </a:lnTo>
                  <a:lnTo>
                    <a:pt x="288" y="150"/>
                  </a:lnTo>
                  <a:lnTo>
                    <a:pt x="288" y="144"/>
                  </a:lnTo>
                  <a:lnTo>
                    <a:pt x="288" y="138"/>
                  </a:lnTo>
                  <a:lnTo>
                    <a:pt x="294" y="132"/>
                  </a:lnTo>
                  <a:lnTo>
                    <a:pt x="294" y="126"/>
                  </a:lnTo>
                  <a:lnTo>
                    <a:pt x="294" y="120"/>
                  </a:lnTo>
                  <a:lnTo>
                    <a:pt x="294" y="114"/>
                  </a:lnTo>
                  <a:lnTo>
                    <a:pt x="294" y="108"/>
                  </a:lnTo>
                  <a:lnTo>
                    <a:pt x="294" y="102"/>
                  </a:lnTo>
                  <a:lnTo>
                    <a:pt x="300" y="96"/>
                  </a:lnTo>
                  <a:lnTo>
                    <a:pt x="300" y="90"/>
                  </a:lnTo>
                  <a:lnTo>
                    <a:pt x="300" y="84"/>
                  </a:lnTo>
                  <a:lnTo>
                    <a:pt x="300" y="78"/>
                  </a:lnTo>
                  <a:lnTo>
                    <a:pt x="300" y="72"/>
                  </a:lnTo>
                  <a:lnTo>
                    <a:pt x="300" y="66"/>
                  </a:lnTo>
                  <a:lnTo>
                    <a:pt x="306" y="60"/>
                  </a:lnTo>
                  <a:lnTo>
                    <a:pt x="306" y="54"/>
                  </a:lnTo>
                  <a:lnTo>
                    <a:pt x="306" y="48"/>
                  </a:lnTo>
                  <a:lnTo>
                    <a:pt x="306" y="42"/>
                  </a:lnTo>
                  <a:lnTo>
                    <a:pt x="306" y="36"/>
                  </a:lnTo>
                  <a:lnTo>
                    <a:pt x="306" y="30"/>
                  </a:lnTo>
                  <a:lnTo>
                    <a:pt x="312" y="24"/>
                  </a:lnTo>
                  <a:lnTo>
                    <a:pt x="312" y="18"/>
                  </a:lnTo>
                  <a:lnTo>
                    <a:pt x="312" y="12"/>
                  </a:lnTo>
                  <a:lnTo>
                    <a:pt x="312" y="6"/>
                  </a:lnTo>
                  <a:lnTo>
                    <a:pt x="312" y="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16" name="Freeform 24"/>
            <p:cNvSpPr>
              <a:spLocks/>
            </p:cNvSpPr>
            <p:nvPr/>
          </p:nvSpPr>
          <p:spPr bwMode="auto">
            <a:xfrm>
              <a:off x="1834" y="1876"/>
              <a:ext cx="354" cy="1248"/>
            </a:xfrm>
            <a:custGeom>
              <a:avLst/>
              <a:gdLst>
                <a:gd name="T0" fmla="*/ 6 w 354"/>
                <a:gd name="T1" fmla="*/ 66 h 1248"/>
                <a:gd name="T2" fmla="*/ 12 w 354"/>
                <a:gd name="T3" fmla="*/ 42 h 1248"/>
                <a:gd name="T4" fmla="*/ 18 w 354"/>
                <a:gd name="T5" fmla="*/ 24 h 1248"/>
                <a:gd name="T6" fmla="*/ 24 w 354"/>
                <a:gd name="T7" fmla="*/ 6 h 1248"/>
                <a:gd name="T8" fmla="*/ 42 w 354"/>
                <a:gd name="T9" fmla="*/ 0 h 1248"/>
                <a:gd name="T10" fmla="*/ 54 w 354"/>
                <a:gd name="T11" fmla="*/ 12 h 1248"/>
                <a:gd name="T12" fmla="*/ 60 w 354"/>
                <a:gd name="T13" fmla="*/ 30 h 1248"/>
                <a:gd name="T14" fmla="*/ 66 w 354"/>
                <a:gd name="T15" fmla="*/ 54 h 1248"/>
                <a:gd name="T16" fmla="*/ 72 w 354"/>
                <a:gd name="T17" fmla="*/ 72 h 1248"/>
                <a:gd name="T18" fmla="*/ 78 w 354"/>
                <a:gd name="T19" fmla="*/ 96 h 1248"/>
                <a:gd name="T20" fmla="*/ 78 w 354"/>
                <a:gd name="T21" fmla="*/ 120 h 1248"/>
                <a:gd name="T22" fmla="*/ 84 w 354"/>
                <a:gd name="T23" fmla="*/ 144 h 1248"/>
                <a:gd name="T24" fmla="*/ 90 w 354"/>
                <a:gd name="T25" fmla="*/ 162 h 1248"/>
                <a:gd name="T26" fmla="*/ 90 w 354"/>
                <a:gd name="T27" fmla="*/ 186 h 1248"/>
                <a:gd name="T28" fmla="*/ 96 w 354"/>
                <a:gd name="T29" fmla="*/ 210 h 1248"/>
                <a:gd name="T30" fmla="*/ 96 w 354"/>
                <a:gd name="T31" fmla="*/ 234 h 1248"/>
                <a:gd name="T32" fmla="*/ 102 w 354"/>
                <a:gd name="T33" fmla="*/ 258 h 1248"/>
                <a:gd name="T34" fmla="*/ 108 w 354"/>
                <a:gd name="T35" fmla="*/ 282 h 1248"/>
                <a:gd name="T36" fmla="*/ 108 w 354"/>
                <a:gd name="T37" fmla="*/ 306 h 1248"/>
                <a:gd name="T38" fmla="*/ 114 w 354"/>
                <a:gd name="T39" fmla="*/ 330 h 1248"/>
                <a:gd name="T40" fmla="*/ 114 w 354"/>
                <a:gd name="T41" fmla="*/ 354 h 1248"/>
                <a:gd name="T42" fmla="*/ 120 w 354"/>
                <a:gd name="T43" fmla="*/ 378 h 1248"/>
                <a:gd name="T44" fmla="*/ 120 w 354"/>
                <a:gd name="T45" fmla="*/ 402 h 1248"/>
                <a:gd name="T46" fmla="*/ 126 w 354"/>
                <a:gd name="T47" fmla="*/ 426 h 1248"/>
                <a:gd name="T48" fmla="*/ 126 w 354"/>
                <a:gd name="T49" fmla="*/ 450 h 1248"/>
                <a:gd name="T50" fmla="*/ 132 w 354"/>
                <a:gd name="T51" fmla="*/ 474 h 1248"/>
                <a:gd name="T52" fmla="*/ 138 w 354"/>
                <a:gd name="T53" fmla="*/ 498 h 1248"/>
                <a:gd name="T54" fmla="*/ 138 w 354"/>
                <a:gd name="T55" fmla="*/ 522 h 1248"/>
                <a:gd name="T56" fmla="*/ 144 w 354"/>
                <a:gd name="T57" fmla="*/ 540 h 1248"/>
                <a:gd name="T58" fmla="*/ 144 w 354"/>
                <a:gd name="T59" fmla="*/ 564 h 1248"/>
                <a:gd name="T60" fmla="*/ 150 w 354"/>
                <a:gd name="T61" fmla="*/ 588 h 1248"/>
                <a:gd name="T62" fmla="*/ 150 w 354"/>
                <a:gd name="T63" fmla="*/ 612 h 1248"/>
                <a:gd name="T64" fmla="*/ 156 w 354"/>
                <a:gd name="T65" fmla="*/ 630 h 1248"/>
                <a:gd name="T66" fmla="*/ 162 w 354"/>
                <a:gd name="T67" fmla="*/ 654 h 1248"/>
                <a:gd name="T68" fmla="*/ 168 w 354"/>
                <a:gd name="T69" fmla="*/ 678 h 1248"/>
                <a:gd name="T70" fmla="*/ 168 w 354"/>
                <a:gd name="T71" fmla="*/ 702 h 1248"/>
                <a:gd name="T72" fmla="*/ 174 w 354"/>
                <a:gd name="T73" fmla="*/ 720 h 1248"/>
                <a:gd name="T74" fmla="*/ 180 w 354"/>
                <a:gd name="T75" fmla="*/ 738 h 1248"/>
                <a:gd name="T76" fmla="*/ 186 w 354"/>
                <a:gd name="T77" fmla="*/ 756 h 1248"/>
                <a:gd name="T78" fmla="*/ 192 w 354"/>
                <a:gd name="T79" fmla="*/ 774 h 1248"/>
                <a:gd name="T80" fmla="*/ 198 w 354"/>
                <a:gd name="T81" fmla="*/ 798 h 1248"/>
                <a:gd name="T82" fmla="*/ 210 w 354"/>
                <a:gd name="T83" fmla="*/ 816 h 1248"/>
                <a:gd name="T84" fmla="*/ 222 w 354"/>
                <a:gd name="T85" fmla="*/ 828 h 1248"/>
                <a:gd name="T86" fmla="*/ 240 w 354"/>
                <a:gd name="T87" fmla="*/ 834 h 1248"/>
                <a:gd name="T88" fmla="*/ 252 w 354"/>
                <a:gd name="T89" fmla="*/ 846 h 1248"/>
                <a:gd name="T90" fmla="*/ 270 w 354"/>
                <a:gd name="T91" fmla="*/ 858 h 1248"/>
                <a:gd name="T92" fmla="*/ 282 w 354"/>
                <a:gd name="T93" fmla="*/ 876 h 1248"/>
                <a:gd name="T94" fmla="*/ 288 w 354"/>
                <a:gd name="T95" fmla="*/ 900 h 1248"/>
                <a:gd name="T96" fmla="*/ 294 w 354"/>
                <a:gd name="T97" fmla="*/ 924 h 1248"/>
                <a:gd name="T98" fmla="*/ 300 w 354"/>
                <a:gd name="T99" fmla="*/ 948 h 1248"/>
                <a:gd name="T100" fmla="*/ 306 w 354"/>
                <a:gd name="T101" fmla="*/ 966 h 1248"/>
                <a:gd name="T102" fmla="*/ 312 w 354"/>
                <a:gd name="T103" fmla="*/ 990 h 1248"/>
                <a:gd name="T104" fmla="*/ 318 w 354"/>
                <a:gd name="T105" fmla="*/ 1008 h 1248"/>
                <a:gd name="T106" fmla="*/ 318 w 354"/>
                <a:gd name="T107" fmla="*/ 1032 h 1248"/>
                <a:gd name="T108" fmla="*/ 324 w 354"/>
                <a:gd name="T109" fmla="*/ 1056 h 1248"/>
                <a:gd name="T110" fmla="*/ 330 w 354"/>
                <a:gd name="T111" fmla="*/ 1074 h 1248"/>
                <a:gd name="T112" fmla="*/ 330 w 354"/>
                <a:gd name="T113" fmla="*/ 1098 h 1248"/>
                <a:gd name="T114" fmla="*/ 336 w 354"/>
                <a:gd name="T115" fmla="*/ 1116 h 1248"/>
                <a:gd name="T116" fmla="*/ 336 w 354"/>
                <a:gd name="T117" fmla="*/ 1140 h 1248"/>
                <a:gd name="T118" fmla="*/ 342 w 354"/>
                <a:gd name="T119" fmla="*/ 1164 h 1248"/>
                <a:gd name="T120" fmla="*/ 342 w 354"/>
                <a:gd name="T121" fmla="*/ 1188 h 1248"/>
                <a:gd name="T122" fmla="*/ 348 w 354"/>
                <a:gd name="T123" fmla="*/ 1212 h 1248"/>
                <a:gd name="T124" fmla="*/ 348 w 354"/>
                <a:gd name="T125" fmla="*/ 1236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1248">
                  <a:moveTo>
                    <a:pt x="0" y="84"/>
                  </a:moveTo>
                  <a:lnTo>
                    <a:pt x="6" y="78"/>
                  </a:lnTo>
                  <a:lnTo>
                    <a:pt x="6" y="72"/>
                  </a:lnTo>
                  <a:lnTo>
                    <a:pt x="6" y="66"/>
                  </a:lnTo>
                  <a:lnTo>
                    <a:pt x="6" y="60"/>
                  </a:lnTo>
                  <a:lnTo>
                    <a:pt x="12" y="54"/>
                  </a:lnTo>
                  <a:lnTo>
                    <a:pt x="12" y="48"/>
                  </a:lnTo>
                  <a:lnTo>
                    <a:pt x="12" y="42"/>
                  </a:lnTo>
                  <a:lnTo>
                    <a:pt x="12" y="36"/>
                  </a:lnTo>
                  <a:lnTo>
                    <a:pt x="18" y="36"/>
                  </a:lnTo>
                  <a:lnTo>
                    <a:pt x="18" y="30"/>
                  </a:lnTo>
                  <a:lnTo>
                    <a:pt x="18" y="24"/>
                  </a:lnTo>
                  <a:lnTo>
                    <a:pt x="18" y="18"/>
                  </a:lnTo>
                  <a:lnTo>
                    <a:pt x="24" y="18"/>
                  </a:lnTo>
                  <a:lnTo>
                    <a:pt x="24" y="12"/>
                  </a:lnTo>
                  <a:lnTo>
                    <a:pt x="24" y="6"/>
                  </a:lnTo>
                  <a:lnTo>
                    <a:pt x="30" y="6"/>
                  </a:lnTo>
                  <a:lnTo>
                    <a:pt x="30" y="0"/>
                  </a:lnTo>
                  <a:lnTo>
                    <a:pt x="36" y="0"/>
                  </a:lnTo>
                  <a:lnTo>
                    <a:pt x="42" y="0"/>
                  </a:lnTo>
                  <a:lnTo>
                    <a:pt x="48" y="0"/>
                  </a:lnTo>
                  <a:lnTo>
                    <a:pt x="48" y="6"/>
                  </a:lnTo>
                  <a:lnTo>
                    <a:pt x="48" y="12"/>
                  </a:lnTo>
                  <a:lnTo>
                    <a:pt x="54" y="12"/>
                  </a:lnTo>
                  <a:lnTo>
                    <a:pt x="54" y="18"/>
                  </a:lnTo>
                  <a:lnTo>
                    <a:pt x="54" y="24"/>
                  </a:lnTo>
                  <a:lnTo>
                    <a:pt x="60" y="24"/>
                  </a:lnTo>
                  <a:lnTo>
                    <a:pt x="60" y="30"/>
                  </a:lnTo>
                  <a:lnTo>
                    <a:pt x="60" y="36"/>
                  </a:lnTo>
                  <a:lnTo>
                    <a:pt x="60" y="42"/>
                  </a:lnTo>
                  <a:lnTo>
                    <a:pt x="66" y="48"/>
                  </a:lnTo>
                  <a:lnTo>
                    <a:pt x="66" y="54"/>
                  </a:lnTo>
                  <a:lnTo>
                    <a:pt x="66" y="60"/>
                  </a:lnTo>
                  <a:lnTo>
                    <a:pt x="66" y="66"/>
                  </a:lnTo>
                  <a:lnTo>
                    <a:pt x="72" y="66"/>
                  </a:lnTo>
                  <a:lnTo>
                    <a:pt x="72" y="72"/>
                  </a:lnTo>
                  <a:lnTo>
                    <a:pt x="72" y="78"/>
                  </a:lnTo>
                  <a:lnTo>
                    <a:pt x="72" y="84"/>
                  </a:lnTo>
                  <a:lnTo>
                    <a:pt x="72" y="90"/>
                  </a:lnTo>
                  <a:lnTo>
                    <a:pt x="78" y="96"/>
                  </a:lnTo>
                  <a:lnTo>
                    <a:pt x="78" y="102"/>
                  </a:lnTo>
                  <a:lnTo>
                    <a:pt x="78" y="108"/>
                  </a:lnTo>
                  <a:lnTo>
                    <a:pt x="78" y="114"/>
                  </a:lnTo>
                  <a:lnTo>
                    <a:pt x="78" y="120"/>
                  </a:lnTo>
                  <a:lnTo>
                    <a:pt x="84" y="126"/>
                  </a:lnTo>
                  <a:lnTo>
                    <a:pt x="84" y="132"/>
                  </a:lnTo>
                  <a:lnTo>
                    <a:pt x="84" y="138"/>
                  </a:lnTo>
                  <a:lnTo>
                    <a:pt x="84" y="144"/>
                  </a:lnTo>
                  <a:lnTo>
                    <a:pt x="84" y="150"/>
                  </a:lnTo>
                  <a:lnTo>
                    <a:pt x="84" y="156"/>
                  </a:lnTo>
                  <a:lnTo>
                    <a:pt x="84" y="162"/>
                  </a:lnTo>
                  <a:lnTo>
                    <a:pt x="90" y="162"/>
                  </a:lnTo>
                  <a:lnTo>
                    <a:pt x="90" y="168"/>
                  </a:lnTo>
                  <a:lnTo>
                    <a:pt x="90" y="174"/>
                  </a:lnTo>
                  <a:lnTo>
                    <a:pt x="90" y="180"/>
                  </a:lnTo>
                  <a:lnTo>
                    <a:pt x="90" y="186"/>
                  </a:lnTo>
                  <a:lnTo>
                    <a:pt x="90" y="192"/>
                  </a:lnTo>
                  <a:lnTo>
                    <a:pt x="90" y="198"/>
                  </a:lnTo>
                  <a:lnTo>
                    <a:pt x="96" y="204"/>
                  </a:lnTo>
                  <a:lnTo>
                    <a:pt x="96" y="210"/>
                  </a:lnTo>
                  <a:lnTo>
                    <a:pt x="96" y="216"/>
                  </a:lnTo>
                  <a:lnTo>
                    <a:pt x="96" y="222"/>
                  </a:lnTo>
                  <a:lnTo>
                    <a:pt x="96" y="228"/>
                  </a:lnTo>
                  <a:lnTo>
                    <a:pt x="96" y="234"/>
                  </a:lnTo>
                  <a:lnTo>
                    <a:pt x="102" y="240"/>
                  </a:lnTo>
                  <a:lnTo>
                    <a:pt x="102" y="246"/>
                  </a:lnTo>
                  <a:lnTo>
                    <a:pt x="102" y="252"/>
                  </a:lnTo>
                  <a:lnTo>
                    <a:pt x="102" y="258"/>
                  </a:lnTo>
                  <a:lnTo>
                    <a:pt x="102" y="264"/>
                  </a:lnTo>
                  <a:lnTo>
                    <a:pt x="102" y="270"/>
                  </a:lnTo>
                  <a:lnTo>
                    <a:pt x="102" y="276"/>
                  </a:lnTo>
                  <a:lnTo>
                    <a:pt x="108" y="282"/>
                  </a:lnTo>
                  <a:lnTo>
                    <a:pt x="108" y="288"/>
                  </a:lnTo>
                  <a:lnTo>
                    <a:pt x="108" y="294"/>
                  </a:lnTo>
                  <a:lnTo>
                    <a:pt x="108" y="300"/>
                  </a:lnTo>
                  <a:lnTo>
                    <a:pt x="108" y="306"/>
                  </a:lnTo>
                  <a:lnTo>
                    <a:pt x="108" y="312"/>
                  </a:lnTo>
                  <a:lnTo>
                    <a:pt x="108" y="318"/>
                  </a:lnTo>
                  <a:lnTo>
                    <a:pt x="114" y="324"/>
                  </a:lnTo>
                  <a:lnTo>
                    <a:pt x="114" y="330"/>
                  </a:lnTo>
                  <a:lnTo>
                    <a:pt x="114" y="336"/>
                  </a:lnTo>
                  <a:lnTo>
                    <a:pt x="114" y="342"/>
                  </a:lnTo>
                  <a:lnTo>
                    <a:pt x="114" y="348"/>
                  </a:lnTo>
                  <a:lnTo>
                    <a:pt x="114" y="354"/>
                  </a:lnTo>
                  <a:lnTo>
                    <a:pt x="114" y="360"/>
                  </a:lnTo>
                  <a:lnTo>
                    <a:pt x="114" y="366"/>
                  </a:lnTo>
                  <a:lnTo>
                    <a:pt x="120" y="372"/>
                  </a:lnTo>
                  <a:lnTo>
                    <a:pt x="120" y="378"/>
                  </a:lnTo>
                  <a:lnTo>
                    <a:pt x="120" y="384"/>
                  </a:lnTo>
                  <a:lnTo>
                    <a:pt x="120" y="390"/>
                  </a:lnTo>
                  <a:lnTo>
                    <a:pt x="120" y="396"/>
                  </a:lnTo>
                  <a:lnTo>
                    <a:pt x="120" y="402"/>
                  </a:lnTo>
                  <a:lnTo>
                    <a:pt x="120" y="408"/>
                  </a:lnTo>
                  <a:lnTo>
                    <a:pt x="126" y="414"/>
                  </a:lnTo>
                  <a:lnTo>
                    <a:pt x="126" y="420"/>
                  </a:lnTo>
                  <a:lnTo>
                    <a:pt x="126" y="426"/>
                  </a:lnTo>
                  <a:lnTo>
                    <a:pt x="126" y="432"/>
                  </a:lnTo>
                  <a:lnTo>
                    <a:pt x="126" y="438"/>
                  </a:lnTo>
                  <a:lnTo>
                    <a:pt x="126" y="444"/>
                  </a:lnTo>
                  <a:lnTo>
                    <a:pt x="126" y="450"/>
                  </a:lnTo>
                  <a:lnTo>
                    <a:pt x="132" y="456"/>
                  </a:lnTo>
                  <a:lnTo>
                    <a:pt x="132" y="462"/>
                  </a:lnTo>
                  <a:lnTo>
                    <a:pt x="132" y="468"/>
                  </a:lnTo>
                  <a:lnTo>
                    <a:pt x="132" y="474"/>
                  </a:lnTo>
                  <a:lnTo>
                    <a:pt x="132" y="480"/>
                  </a:lnTo>
                  <a:lnTo>
                    <a:pt x="132" y="486"/>
                  </a:lnTo>
                  <a:lnTo>
                    <a:pt x="132" y="492"/>
                  </a:lnTo>
                  <a:lnTo>
                    <a:pt x="138" y="498"/>
                  </a:lnTo>
                  <a:lnTo>
                    <a:pt x="138" y="504"/>
                  </a:lnTo>
                  <a:lnTo>
                    <a:pt x="138" y="510"/>
                  </a:lnTo>
                  <a:lnTo>
                    <a:pt x="138" y="516"/>
                  </a:lnTo>
                  <a:lnTo>
                    <a:pt x="138" y="522"/>
                  </a:lnTo>
                  <a:lnTo>
                    <a:pt x="138" y="528"/>
                  </a:lnTo>
                  <a:lnTo>
                    <a:pt x="138" y="534"/>
                  </a:lnTo>
                  <a:lnTo>
                    <a:pt x="144" y="534"/>
                  </a:lnTo>
                  <a:lnTo>
                    <a:pt x="144" y="540"/>
                  </a:lnTo>
                  <a:lnTo>
                    <a:pt x="144" y="546"/>
                  </a:lnTo>
                  <a:lnTo>
                    <a:pt x="144" y="552"/>
                  </a:lnTo>
                  <a:lnTo>
                    <a:pt x="144" y="558"/>
                  </a:lnTo>
                  <a:lnTo>
                    <a:pt x="144" y="564"/>
                  </a:lnTo>
                  <a:lnTo>
                    <a:pt x="144" y="570"/>
                  </a:lnTo>
                  <a:lnTo>
                    <a:pt x="150" y="576"/>
                  </a:lnTo>
                  <a:lnTo>
                    <a:pt x="150" y="582"/>
                  </a:lnTo>
                  <a:lnTo>
                    <a:pt x="150" y="588"/>
                  </a:lnTo>
                  <a:lnTo>
                    <a:pt x="150" y="594"/>
                  </a:lnTo>
                  <a:lnTo>
                    <a:pt x="150" y="600"/>
                  </a:lnTo>
                  <a:lnTo>
                    <a:pt x="150" y="606"/>
                  </a:lnTo>
                  <a:lnTo>
                    <a:pt x="150" y="612"/>
                  </a:lnTo>
                  <a:lnTo>
                    <a:pt x="156" y="612"/>
                  </a:lnTo>
                  <a:lnTo>
                    <a:pt x="156" y="618"/>
                  </a:lnTo>
                  <a:lnTo>
                    <a:pt x="156" y="624"/>
                  </a:lnTo>
                  <a:lnTo>
                    <a:pt x="156" y="630"/>
                  </a:lnTo>
                  <a:lnTo>
                    <a:pt x="156" y="636"/>
                  </a:lnTo>
                  <a:lnTo>
                    <a:pt x="156" y="642"/>
                  </a:lnTo>
                  <a:lnTo>
                    <a:pt x="162" y="648"/>
                  </a:lnTo>
                  <a:lnTo>
                    <a:pt x="162" y="654"/>
                  </a:lnTo>
                  <a:lnTo>
                    <a:pt x="162" y="660"/>
                  </a:lnTo>
                  <a:lnTo>
                    <a:pt x="162" y="666"/>
                  </a:lnTo>
                  <a:lnTo>
                    <a:pt x="162" y="672"/>
                  </a:lnTo>
                  <a:lnTo>
                    <a:pt x="168" y="678"/>
                  </a:lnTo>
                  <a:lnTo>
                    <a:pt x="168" y="684"/>
                  </a:lnTo>
                  <a:lnTo>
                    <a:pt x="168" y="690"/>
                  </a:lnTo>
                  <a:lnTo>
                    <a:pt x="168" y="696"/>
                  </a:lnTo>
                  <a:lnTo>
                    <a:pt x="168" y="702"/>
                  </a:lnTo>
                  <a:lnTo>
                    <a:pt x="174" y="702"/>
                  </a:lnTo>
                  <a:lnTo>
                    <a:pt x="174" y="708"/>
                  </a:lnTo>
                  <a:lnTo>
                    <a:pt x="174" y="714"/>
                  </a:lnTo>
                  <a:lnTo>
                    <a:pt x="174" y="720"/>
                  </a:lnTo>
                  <a:lnTo>
                    <a:pt x="174" y="726"/>
                  </a:lnTo>
                  <a:lnTo>
                    <a:pt x="180" y="726"/>
                  </a:lnTo>
                  <a:lnTo>
                    <a:pt x="180" y="732"/>
                  </a:lnTo>
                  <a:lnTo>
                    <a:pt x="180" y="738"/>
                  </a:lnTo>
                  <a:lnTo>
                    <a:pt x="180" y="744"/>
                  </a:lnTo>
                  <a:lnTo>
                    <a:pt x="180" y="750"/>
                  </a:lnTo>
                  <a:lnTo>
                    <a:pt x="186" y="750"/>
                  </a:lnTo>
                  <a:lnTo>
                    <a:pt x="186" y="756"/>
                  </a:lnTo>
                  <a:lnTo>
                    <a:pt x="186" y="762"/>
                  </a:lnTo>
                  <a:lnTo>
                    <a:pt x="186" y="768"/>
                  </a:lnTo>
                  <a:lnTo>
                    <a:pt x="192" y="768"/>
                  </a:lnTo>
                  <a:lnTo>
                    <a:pt x="192" y="774"/>
                  </a:lnTo>
                  <a:lnTo>
                    <a:pt x="192" y="780"/>
                  </a:lnTo>
                  <a:lnTo>
                    <a:pt x="198" y="786"/>
                  </a:lnTo>
                  <a:lnTo>
                    <a:pt x="198" y="792"/>
                  </a:lnTo>
                  <a:lnTo>
                    <a:pt x="198" y="798"/>
                  </a:lnTo>
                  <a:lnTo>
                    <a:pt x="204" y="798"/>
                  </a:lnTo>
                  <a:lnTo>
                    <a:pt x="204" y="804"/>
                  </a:lnTo>
                  <a:lnTo>
                    <a:pt x="210" y="810"/>
                  </a:lnTo>
                  <a:lnTo>
                    <a:pt x="210" y="816"/>
                  </a:lnTo>
                  <a:lnTo>
                    <a:pt x="216" y="816"/>
                  </a:lnTo>
                  <a:lnTo>
                    <a:pt x="216" y="822"/>
                  </a:lnTo>
                  <a:lnTo>
                    <a:pt x="222" y="822"/>
                  </a:lnTo>
                  <a:lnTo>
                    <a:pt x="222" y="828"/>
                  </a:lnTo>
                  <a:lnTo>
                    <a:pt x="228" y="828"/>
                  </a:lnTo>
                  <a:lnTo>
                    <a:pt x="234" y="828"/>
                  </a:lnTo>
                  <a:lnTo>
                    <a:pt x="234" y="834"/>
                  </a:lnTo>
                  <a:lnTo>
                    <a:pt x="240" y="834"/>
                  </a:lnTo>
                  <a:lnTo>
                    <a:pt x="246" y="834"/>
                  </a:lnTo>
                  <a:lnTo>
                    <a:pt x="246" y="840"/>
                  </a:lnTo>
                  <a:lnTo>
                    <a:pt x="252" y="840"/>
                  </a:lnTo>
                  <a:lnTo>
                    <a:pt x="252" y="846"/>
                  </a:lnTo>
                  <a:lnTo>
                    <a:pt x="258" y="846"/>
                  </a:lnTo>
                  <a:lnTo>
                    <a:pt x="264" y="852"/>
                  </a:lnTo>
                  <a:lnTo>
                    <a:pt x="264" y="858"/>
                  </a:lnTo>
                  <a:lnTo>
                    <a:pt x="270" y="858"/>
                  </a:lnTo>
                  <a:lnTo>
                    <a:pt x="270" y="864"/>
                  </a:lnTo>
                  <a:lnTo>
                    <a:pt x="276" y="870"/>
                  </a:lnTo>
                  <a:lnTo>
                    <a:pt x="276" y="876"/>
                  </a:lnTo>
                  <a:lnTo>
                    <a:pt x="282" y="876"/>
                  </a:lnTo>
                  <a:lnTo>
                    <a:pt x="282" y="882"/>
                  </a:lnTo>
                  <a:lnTo>
                    <a:pt x="282" y="888"/>
                  </a:lnTo>
                  <a:lnTo>
                    <a:pt x="288" y="894"/>
                  </a:lnTo>
                  <a:lnTo>
                    <a:pt x="288" y="900"/>
                  </a:lnTo>
                  <a:lnTo>
                    <a:pt x="288" y="906"/>
                  </a:lnTo>
                  <a:lnTo>
                    <a:pt x="294" y="912"/>
                  </a:lnTo>
                  <a:lnTo>
                    <a:pt x="294" y="918"/>
                  </a:lnTo>
                  <a:lnTo>
                    <a:pt x="294" y="924"/>
                  </a:lnTo>
                  <a:lnTo>
                    <a:pt x="300" y="930"/>
                  </a:lnTo>
                  <a:lnTo>
                    <a:pt x="300" y="936"/>
                  </a:lnTo>
                  <a:lnTo>
                    <a:pt x="300" y="942"/>
                  </a:lnTo>
                  <a:lnTo>
                    <a:pt x="300" y="948"/>
                  </a:lnTo>
                  <a:lnTo>
                    <a:pt x="300" y="954"/>
                  </a:lnTo>
                  <a:lnTo>
                    <a:pt x="306" y="954"/>
                  </a:lnTo>
                  <a:lnTo>
                    <a:pt x="306" y="960"/>
                  </a:lnTo>
                  <a:lnTo>
                    <a:pt x="306" y="966"/>
                  </a:lnTo>
                  <a:lnTo>
                    <a:pt x="306" y="972"/>
                  </a:lnTo>
                  <a:lnTo>
                    <a:pt x="306" y="978"/>
                  </a:lnTo>
                  <a:lnTo>
                    <a:pt x="312" y="984"/>
                  </a:lnTo>
                  <a:lnTo>
                    <a:pt x="312" y="990"/>
                  </a:lnTo>
                  <a:lnTo>
                    <a:pt x="312" y="996"/>
                  </a:lnTo>
                  <a:lnTo>
                    <a:pt x="312" y="1002"/>
                  </a:lnTo>
                  <a:lnTo>
                    <a:pt x="312" y="1008"/>
                  </a:lnTo>
                  <a:lnTo>
                    <a:pt x="318" y="1008"/>
                  </a:lnTo>
                  <a:lnTo>
                    <a:pt x="318" y="1014"/>
                  </a:lnTo>
                  <a:lnTo>
                    <a:pt x="318" y="1020"/>
                  </a:lnTo>
                  <a:lnTo>
                    <a:pt x="318" y="1026"/>
                  </a:lnTo>
                  <a:lnTo>
                    <a:pt x="318" y="1032"/>
                  </a:lnTo>
                  <a:lnTo>
                    <a:pt x="318" y="1038"/>
                  </a:lnTo>
                  <a:lnTo>
                    <a:pt x="324" y="1044"/>
                  </a:lnTo>
                  <a:lnTo>
                    <a:pt x="324" y="1050"/>
                  </a:lnTo>
                  <a:lnTo>
                    <a:pt x="324" y="1056"/>
                  </a:lnTo>
                  <a:lnTo>
                    <a:pt x="324" y="1062"/>
                  </a:lnTo>
                  <a:lnTo>
                    <a:pt x="324" y="1068"/>
                  </a:lnTo>
                  <a:lnTo>
                    <a:pt x="324" y="1074"/>
                  </a:lnTo>
                  <a:lnTo>
                    <a:pt x="330" y="1074"/>
                  </a:lnTo>
                  <a:lnTo>
                    <a:pt x="330" y="1080"/>
                  </a:lnTo>
                  <a:lnTo>
                    <a:pt x="330" y="1086"/>
                  </a:lnTo>
                  <a:lnTo>
                    <a:pt x="330" y="1092"/>
                  </a:lnTo>
                  <a:lnTo>
                    <a:pt x="330" y="1098"/>
                  </a:lnTo>
                  <a:lnTo>
                    <a:pt x="330" y="1104"/>
                  </a:lnTo>
                  <a:lnTo>
                    <a:pt x="330" y="1110"/>
                  </a:lnTo>
                  <a:lnTo>
                    <a:pt x="330" y="1116"/>
                  </a:lnTo>
                  <a:lnTo>
                    <a:pt x="336" y="1116"/>
                  </a:lnTo>
                  <a:lnTo>
                    <a:pt x="336" y="1122"/>
                  </a:lnTo>
                  <a:lnTo>
                    <a:pt x="336" y="1128"/>
                  </a:lnTo>
                  <a:lnTo>
                    <a:pt x="336" y="1134"/>
                  </a:lnTo>
                  <a:lnTo>
                    <a:pt x="336" y="1140"/>
                  </a:lnTo>
                  <a:lnTo>
                    <a:pt x="336" y="1146"/>
                  </a:lnTo>
                  <a:lnTo>
                    <a:pt x="336" y="1152"/>
                  </a:lnTo>
                  <a:lnTo>
                    <a:pt x="342" y="1158"/>
                  </a:lnTo>
                  <a:lnTo>
                    <a:pt x="342" y="1164"/>
                  </a:lnTo>
                  <a:lnTo>
                    <a:pt x="342" y="1170"/>
                  </a:lnTo>
                  <a:lnTo>
                    <a:pt x="342" y="1176"/>
                  </a:lnTo>
                  <a:lnTo>
                    <a:pt x="342" y="1182"/>
                  </a:lnTo>
                  <a:lnTo>
                    <a:pt x="342" y="1188"/>
                  </a:lnTo>
                  <a:lnTo>
                    <a:pt x="342" y="1194"/>
                  </a:lnTo>
                  <a:lnTo>
                    <a:pt x="348" y="1200"/>
                  </a:lnTo>
                  <a:lnTo>
                    <a:pt x="348" y="1206"/>
                  </a:lnTo>
                  <a:lnTo>
                    <a:pt x="348" y="1212"/>
                  </a:lnTo>
                  <a:lnTo>
                    <a:pt x="348" y="1218"/>
                  </a:lnTo>
                  <a:lnTo>
                    <a:pt x="348" y="1224"/>
                  </a:lnTo>
                  <a:lnTo>
                    <a:pt x="348" y="1230"/>
                  </a:lnTo>
                  <a:lnTo>
                    <a:pt x="348" y="1236"/>
                  </a:lnTo>
                  <a:lnTo>
                    <a:pt x="354" y="1242"/>
                  </a:lnTo>
                  <a:lnTo>
                    <a:pt x="354" y="1248"/>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17" name="Freeform 25"/>
            <p:cNvSpPr>
              <a:spLocks/>
            </p:cNvSpPr>
            <p:nvPr/>
          </p:nvSpPr>
          <p:spPr bwMode="auto">
            <a:xfrm>
              <a:off x="2188" y="2644"/>
              <a:ext cx="336" cy="900"/>
            </a:xfrm>
            <a:custGeom>
              <a:avLst/>
              <a:gdLst>
                <a:gd name="T0" fmla="*/ 0 w 336"/>
                <a:gd name="T1" fmla="*/ 498 h 900"/>
                <a:gd name="T2" fmla="*/ 6 w 336"/>
                <a:gd name="T3" fmla="*/ 522 h 900"/>
                <a:gd name="T4" fmla="*/ 6 w 336"/>
                <a:gd name="T5" fmla="*/ 546 h 900"/>
                <a:gd name="T6" fmla="*/ 12 w 336"/>
                <a:gd name="T7" fmla="*/ 570 h 900"/>
                <a:gd name="T8" fmla="*/ 12 w 336"/>
                <a:gd name="T9" fmla="*/ 594 h 900"/>
                <a:gd name="T10" fmla="*/ 18 w 336"/>
                <a:gd name="T11" fmla="*/ 618 h 900"/>
                <a:gd name="T12" fmla="*/ 18 w 336"/>
                <a:gd name="T13" fmla="*/ 642 h 900"/>
                <a:gd name="T14" fmla="*/ 24 w 336"/>
                <a:gd name="T15" fmla="*/ 666 h 900"/>
                <a:gd name="T16" fmla="*/ 30 w 336"/>
                <a:gd name="T17" fmla="*/ 690 h 900"/>
                <a:gd name="T18" fmla="*/ 30 w 336"/>
                <a:gd name="T19" fmla="*/ 714 h 900"/>
                <a:gd name="T20" fmla="*/ 36 w 336"/>
                <a:gd name="T21" fmla="*/ 732 h 900"/>
                <a:gd name="T22" fmla="*/ 36 w 336"/>
                <a:gd name="T23" fmla="*/ 756 h 900"/>
                <a:gd name="T24" fmla="*/ 42 w 336"/>
                <a:gd name="T25" fmla="*/ 774 h 900"/>
                <a:gd name="T26" fmla="*/ 48 w 336"/>
                <a:gd name="T27" fmla="*/ 792 h 900"/>
                <a:gd name="T28" fmla="*/ 48 w 336"/>
                <a:gd name="T29" fmla="*/ 816 h 900"/>
                <a:gd name="T30" fmla="*/ 54 w 336"/>
                <a:gd name="T31" fmla="*/ 834 h 900"/>
                <a:gd name="T32" fmla="*/ 60 w 336"/>
                <a:gd name="T33" fmla="*/ 852 h 900"/>
                <a:gd name="T34" fmla="*/ 66 w 336"/>
                <a:gd name="T35" fmla="*/ 876 h 900"/>
                <a:gd name="T36" fmla="*/ 72 w 336"/>
                <a:gd name="T37" fmla="*/ 894 h 900"/>
                <a:gd name="T38" fmla="*/ 90 w 336"/>
                <a:gd name="T39" fmla="*/ 900 h 900"/>
                <a:gd name="T40" fmla="*/ 102 w 336"/>
                <a:gd name="T41" fmla="*/ 888 h 900"/>
                <a:gd name="T42" fmla="*/ 108 w 336"/>
                <a:gd name="T43" fmla="*/ 864 h 900"/>
                <a:gd name="T44" fmla="*/ 114 w 336"/>
                <a:gd name="T45" fmla="*/ 840 h 900"/>
                <a:gd name="T46" fmla="*/ 120 w 336"/>
                <a:gd name="T47" fmla="*/ 816 h 900"/>
                <a:gd name="T48" fmla="*/ 126 w 336"/>
                <a:gd name="T49" fmla="*/ 798 h 900"/>
                <a:gd name="T50" fmla="*/ 126 w 336"/>
                <a:gd name="T51" fmla="*/ 774 h 900"/>
                <a:gd name="T52" fmla="*/ 132 w 336"/>
                <a:gd name="T53" fmla="*/ 756 h 900"/>
                <a:gd name="T54" fmla="*/ 138 w 336"/>
                <a:gd name="T55" fmla="*/ 732 h 900"/>
                <a:gd name="T56" fmla="*/ 138 w 336"/>
                <a:gd name="T57" fmla="*/ 708 h 900"/>
                <a:gd name="T58" fmla="*/ 144 w 336"/>
                <a:gd name="T59" fmla="*/ 684 h 900"/>
                <a:gd name="T60" fmla="*/ 144 w 336"/>
                <a:gd name="T61" fmla="*/ 660 h 900"/>
                <a:gd name="T62" fmla="*/ 150 w 336"/>
                <a:gd name="T63" fmla="*/ 636 h 900"/>
                <a:gd name="T64" fmla="*/ 156 w 336"/>
                <a:gd name="T65" fmla="*/ 618 h 900"/>
                <a:gd name="T66" fmla="*/ 156 w 336"/>
                <a:gd name="T67" fmla="*/ 594 h 900"/>
                <a:gd name="T68" fmla="*/ 162 w 336"/>
                <a:gd name="T69" fmla="*/ 576 h 900"/>
                <a:gd name="T70" fmla="*/ 162 w 336"/>
                <a:gd name="T71" fmla="*/ 552 h 900"/>
                <a:gd name="T72" fmla="*/ 162 w 336"/>
                <a:gd name="T73" fmla="*/ 528 h 900"/>
                <a:gd name="T74" fmla="*/ 168 w 336"/>
                <a:gd name="T75" fmla="*/ 510 h 900"/>
                <a:gd name="T76" fmla="*/ 168 w 336"/>
                <a:gd name="T77" fmla="*/ 486 h 900"/>
                <a:gd name="T78" fmla="*/ 174 w 336"/>
                <a:gd name="T79" fmla="*/ 462 h 900"/>
                <a:gd name="T80" fmla="*/ 180 w 336"/>
                <a:gd name="T81" fmla="*/ 444 h 900"/>
                <a:gd name="T82" fmla="*/ 180 w 336"/>
                <a:gd name="T83" fmla="*/ 420 h 900"/>
                <a:gd name="T84" fmla="*/ 186 w 336"/>
                <a:gd name="T85" fmla="*/ 396 h 900"/>
                <a:gd name="T86" fmla="*/ 186 w 336"/>
                <a:gd name="T87" fmla="*/ 372 h 900"/>
                <a:gd name="T88" fmla="*/ 192 w 336"/>
                <a:gd name="T89" fmla="*/ 348 h 900"/>
                <a:gd name="T90" fmla="*/ 198 w 336"/>
                <a:gd name="T91" fmla="*/ 324 h 900"/>
                <a:gd name="T92" fmla="*/ 198 w 336"/>
                <a:gd name="T93" fmla="*/ 300 h 900"/>
                <a:gd name="T94" fmla="*/ 204 w 336"/>
                <a:gd name="T95" fmla="*/ 276 h 900"/>
                <a:gd name="T96" fmla="*/ 204 w 336"/>
                <a:gd name="T97" fmla="*/ 252 h 900"/>
                <a:gd name="T98" fmla="*/ 210 w 336"/>
                <a:gd name="T99" fmla="*/ 234 h 900"/>
                <a:gd name="T100" fmla="*/ 216 w 336"/>
                <a:gd name="T101" fmla="*/ 216 h 900"/>
                <a:gd name="T102" fmla="*/ 222 w 336"/>
                <a:gd name="T103" fmla="*/ 192 h 900"/>
                <a:gd name="T104" fmla="*/ 228 w 336"/>
                <a:gd name="T105" fmla="*/ 168 h 900"/>
                <a:gd name="T106" fmla="*/ 234 w 336"/>
                <a:gd name="T107" fmla="*/ 144 h 900"/>
                <a:gd name="T108" fmla="*/ 240 w 336"/>
                <a:gd name="T109" fmla="*/ 126 h 900"/>
                <a:gd name="T110" fmla="*/ 246 w 336"/>
                <a:gd name="T111" fmla="*/ 108 h 900"/>
                <a:gd name="T112" fmla="*/ 258 w 336"/>
                <a:gd name="T113" fmla="*/ 90 h 900"/>
                <a:gd name="T114" fmla="*/ 270 w 336"/>
                <a:gd name="T115" fmla="*/ 78 h 900"/>
                <a:gd name="T116" fmla="*/ 282 w 336"/>
                <a:gd name="T117" fmla="*/ 66 h 900"/>
                <a:gd name="T118" fmla="*/ 300 w 336"/>
                <a:gd name="T119" fmla="*/ 60 h 900"/>
                <a:gd name="T120" fmla="*/ 312 w 336"/>
                <a:gd name="T121" fmla="*/ 48 h 900"/>
                <a:gd name="T122" fmla="*/ 324 w 336"/>
                <a:gd name="T123" fmla="*/ 30 h 900"/>
                <a:gd name="T124" fmla="*/ 330 w 336"/>
                <a:gd name="T125" fmla="*/ 6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 h="900">
                  <a:moveTo>
                    <a:pt x="0" y="480"/>
                  </a:moveTo>
                  <a:lnTo>
                    <a:pt x="0" y="486"/>
                  </a:lnTo>
                  <a:lnTo>
                    <a:pt x="0" y="492"/>
                  </a:lnTo>
                  <a:lnTo>
                    <a:pt x="0" y="498"/>
                  </a:lnTo>
                  <a:lnTo>
                    <a:pt x="0" y="504"/>
                  </a:lnTo>
                  <a:lnTo>
                    <a:pt x="0" y="510"/>
                  </a:lnTo>
                  <a:lnTo>
                    <a:pt x="6" y="516"/>
                  </a:lnTo>
                  <a:lnTo>
                    <a:pt x="6" y="522"/>
                  </a:lnTo>
                  <a:lnTo>
                    <a:pt x="6" y="528"/>
                  </a:lnTo>
                  <a:lnTo>
                    <a:pt x="6" y="534"/>
                  </a:lnTo>
                  <a:lnTo>
                    <a:pt x="6" y="540"/>
                  </a:lnTo>
                  <a:lnTo>
                    <a:pt x="6" y="546"/>
                  </a:lnTo>
                  <a:lnTo>
                    <a:pt x="6" y="552"/>
                  </a:lnTo>
                  <a:lnTo>
                    <a:pt x="12" y="558"/>
                  </a:lnTo>
                  <a:lnTo>
                    <a:pt x="12" y="564"/>
                  </a:lnTo>
                  <a:lnTo>
                    <a:pt x="12" y="570"/>
                  </a:lnTo>
                  <a:lnTo>
                    <a:pt x="12" y="576"/>
                  </a:lnTo>
                  <a:lnTo>
                    <a:pt x="12" y="582"/>
                  </a:lnTo>
                  <a:lnTo>
                    <a:pt x="12" y="588"/>
                  </a:lnTo>
                  <a:lnTo>
                    <a:pt x="12" y="594"/>
                  </a:lnTo>
                  <a:lnTo>
                    <a:pt x="12" y="600"/>
                  </a:lnTo>
                  <a:lnTo>
                    <a:pt x="18" y="606"/>
                  </a:lnTo>
                  <a:lnTo>
                    <a:pt x="18" y="612"/>
                  </a:lnTo>
                  <a:lnTo>
                    <a:pt x="18" y="618"/>
                  </a:lnTo>
                  <a:lnTo>
                    <a:pt x="18" y="624"/>
                  </a:lnTo>
                  <a:lnTo>
                    <a:pt x="18" y="630"/>
                  </a:lnTo>
                  <a:lnTo>
                    <a:pt x="18" y="636"/>
                  </a:lnTo>
                  <a:lnTo>
                    <a:pt x="18" y="642"/>
                  </a:lnTo>
                  <a:lnTo>
                    <a:pt x="24" y="648"/>
                  </a:lnTo>
                  <a:lnTo>
                    <a:pt x="24" y="654"/>
                  </a:lnTo>
                  <a:lnTo>
                    <a:pt x="24" y="660"/>
                  </a:lnTo>
                  <a:lnTo>
                    <a:pt x="24" y="666"/>
                  </a:lnTo>
                  <a:lnTo>
                    <a:pt x="24" y="672"/>
                  </a:lnTo>
                  <a:lnTo>
                    <a:pt x="24" y="678"/>
                  </a:lnTo>
                  <a:lnTo>
                    <a:pt x="30" y="684"/>
                  </a:lnTo>
                  <a:lnTo>
                    <a:pt x="30" y="690"/>
                  </a:lnTo>
                  <a:lnTo>
                    <a:pt x="30" y="696"/>
                  </a:lnTo>
                  <a:lnTo>
                    <a:pt x="30" y="702"/>
                  </a:lnTo>
                  <a:lnTo>
                    <a:pt x="30" y="708"/>
                  </a:lnTo>
                  <a:lnTo>
                    <a:pt x="30" y="714"/>
                  </a:lnTo>
                  <a:lnTo>
                    <a:pt x="30" y="720"/>
                  </a:lnTo>
                  <a:lnTo>
                    <a:pt x="36" y="720"/>
                  </a:lnTo>
                  <a:lnTo>
                    <a:pt x="36" y="726"/>
                  </a:lnTo>
                  <a:lnTo>
                    <a:pt x="36" y="732"/>
                  </a:lnTo>
                  <a:lnTo>
                    <a:pt x="36" y="738"/>
                  </a:lnTo>
                  <a:lnTo>
                    <a:pt x="36" y="744"/>
                  </a:lnTo>
                  <a:lnTo>
                    <a:pt x="36" y="750"/>
                  </a:lnTo>
                  <a:lnTo>
                    <a:pt x="36" y="756"/>
                  </a:lnTo>
                  <a:lnTo>
                    <a:pt x="42" y="756"/>
                  </a:lnTo>
                  <a:lnTo>
                    <a:pt x="42" y="762"/>
                  </a:lnTo>
                  <a:lnTo>
                    <a:pt x="42" y="768"/>
                  </a:lnTo>
                  <a:lnTo>
                    <a:pt x="42" y="774"/>
                  </a:lnTo>
                  <a:lnTo>
                    <a:pt x="42" y="780"/>
                  </a:lnTo>
                  <a:lnTo>
                    <a:pt x="42" y="786"/>
                  </a:lnTo>
                  <a:lnTo>
                    <a:pt x="42" y="792"/>
                  </a:lnTo>
                  <a:lnTo>
                    <a:pt x="48" y="792"/>
                  </a:lnTo>
                  <a:lnTo>
                    <a:pt x="48" y="798"/>
                  </a:lnTo>
                  <a:lnTo>
                    <a:pt x="48" y="804"/>
                  </a:lnTo>
                  <a:lnTo>
                    <a:pt x="48" y="810"/>
                  </a:lnTo>
                  <a:lnTo>
                    <a:pt x="48" y="816"/>
                  </a:lnTo>
                  <a:lnTo>
                    <a:pt x="48" y="822"/>
                  </a:lnTo>
                  <a:lnTo>
                    <a:pt x="54" y="822"/>
                  </a:lnTo>
                  <a:lnTo>
                    <a:pt x="54" y="828"/>
                  </a:lnTo>
                  <a:lnTo>
                    <a:pt x="54" y="834"/>
                  </a:lnTo>
                  <a:lnTo>
                    <a:pt x="54" y="840"/>
                  </a:lnTo>
                  <a:lnTo>
                    <a:pt x="54" y="846"/>
                  </a:lnTo>
                  <a:lnTo>
                    <a:pt x="60" y="846"/>
                  </a:lnTo>
                  <a:lnTo>
                    <a:pt x="60" y="852"/>
                  </a:lnTo>
                  <a:lnTo>
                    <a:pt x="60" y="858"/>
                  </a:lnTo>
                  <a:lnTo>
                    <a:pt x="60" y="864"/>
                  </a:lnTo>
                  <a:lnTo>
                    <a:pt x="66" y="870"/>
                  </a:lnTo>
                  <a:lnTo>
                    <a:pt x="66" y="876"/>
                  </a:lnTo>
                  <a:lnTo>
                    <a:pt x="66" y="882"/>
                  </a:lnTo>
                  <a:lnTo>
                    <a:pt x="72" y="882"/>
                  </a:lnTo>
                  <a:lnTo>
                    <a:pt x="72" y="888"/>
                  </a:lnTo>
                  <a:lnTo>
                    <a:pt x="72" y="894"/>
                  </a:lnTo>
                  <a:lnTo>
                    <a:pt x="78" y="894"/>
                  </a:lnTo>
                  <a:lnTo>
                    <a:pt x="78" y="900"/>
                  </a:lnTo>
                  <a:lnTo>
                    <a:pt x="84" y="900"/>
                  </a:lnTo>
                  <a:lnTo>
                    <a:pt x="90" y="900"/>
                  </a:lnTo>
                  <a:lnTo>
                    <a:pt x="96" y="900"/>
                  </a:lnTo>
                  <a:lnTo>
                    <a:pt x="96" y="894"/>
                  </a:lnTo>
                  <a:lnTo>
                    <a:pt x="96" y="888"/>
                  </a:lnTo>
                  <a:lnTo>
                    <a:pt x="102" y="888"/>
                  </a:lnTo>
                  <a:lnTo>
                    <a:pt x="102" y="882"/>
                  </a:lnTo>
                  <a:lnTo>
                    <a:pt x="102" y="876"/>
                  </a:lnTo>
                  <a:lnTo>
                    <a:pt x="108" y="870"/>
                  </a:lnTo>
                  <a:lnTo>
                    <a:pt x="108" y="864"/>
                  </a:lnTo>
                  <a:lnTo>
                    <a:pt x="108" y="858"/>
                  </a:lnTo>
                  <a:lnTo>
                    <a:pt x="114" y="852"/>
                  </a:lnTo>
                  <a:lnTo>
                    <a:pt x="114" y="846"/>
                  </a:lnTo>
                  <a:lnTo>
                    <a:pt x="114" y="840"/>
                  </a:lnTo>
                  <a:lnTo>
                    <a:pt x="114" y="834"/>
                  </a:lnTo>
                  <a:lnTo>
                    <a:pt x="120" y="828"/>
                  </a:lnTo>
                  <a:lnTo>
                    <a:pt x="120" y="822"/>
                  </a:lnTo>
                  <a:lnTo>
                    <a:pt x="120" y="816"/>
                  </a:lnTo>
                  <a:lnTo>
                    <a:pt x="120" y="810"/>
                  </a:lnTo>
                  <a:lnTo>
                    <a:pt x="120" y="804"/>
                  </a:lnTo>
                  <a:lnTo>
                    <a:pt x="126" y="804"/>
                  </a:lnTo>
                  <a:lnTo>
                    <a:pt x="126" y="798"/>
                  </a:lnTo>
                  <a:lnTo>
                    <a:pt x="126" y="792"/>
                  </a:lnTo>
                  <a:lnTo>
                    <a:pt x="126" y="786"/>
                  </a:lnTo>
                  <a:lnTo>
                    <a:pt x="126" y="780"/>
                  </a:lnTo>
                  <a:lnTo>
                    <a:pt x="126" y="774"/>
                  </a:lnTo>
                  <a:lnTo>
                    <a:pt x="132" y="774"/>
                  </a:lnTo>
                  <a:lnTo>
                    <a:pt x="132" y="768"/>
                  </a:lnTo>
                  <a:lnTo>
                    <a:pt x="132" y="762"/>
                  </a:lnTo>
                  <a:lnTo>
                    <a:pt x="132" y="756"/>
                  </a:lnTo>
                  <a:lnTo>
                    <a:pt x="132" y="750"/>
                  </a:lnTo>
                  <a:lnTo>
                    <a:pt x="132" y="744"/>
                  </a:lnTo>
                  <a:lnTo>
                    <a:pt x="132" y="738"/>
                  </a:lnTo>
                  <a:lnTo>
                    <a:pt x="138" y="732"/>
                  </a:lnTo>
                  <a:lnTo>
                    <a:pt x="138" y="726"/>
                  </a:lnTo>
                  <a:lnTo>
                    <a:pt x="138" y="720"/>
                  </a:lnTo>
                  <a:lnTo>
                    <a:pt x="138" y="714"/>
                  </a:lnTo>
                  <a:lnTo>
                    <a:pt x="138" y="708"/>
                  </a:lnTo>
                  <a:lnTo>
                    <a:pt x="138" y="702"/>
                  </a:lnTo>
                  <a:lnTo>
                    <a:pt x="144" y="696"/>
                  </a:lnTo>
                  <a:lnTo>
                    <a:pt x="144" y="690"/>
                  </a:lnTo>
                  <a:lnTo>
                    <a:pt x="144" y="684"/>
                  </a:lnTo>
                  <a:lnTo>
                    <a:pt x="144" y="678"/>
                  </a:lnTo>
                  <a:lnTo>
                    <a:pt x="144" y="672"/>
                  </a:lnTo>
                  <a:lnTo>
                    <a:pt x="144" y="666"/>
                  </a:lnTo>
                  <a:lnTo>
                    <a:pt x="144" y="660"/>
                  </a:lnTo>
                  <a:lnTo>
                    <a:pt x="150" y="654"/>
                  </a:lnTo>
                  <a:lnTo>
                    <a:pt x="150" y="648"/>
                  </a:lnTo>
                  <a:lnTo>
                    <a:pt x="150" y="642"/>
                  </a:lnTo>
                  <a:lnTo>
                    <a:pt x="150" y="636"/>
                  </a:lnTo>
                  <a:lnTo>
                    <a:pt x="150" y="630"/>
                  </a:lnTo>
                  <a:lnTo>
                    <a:pt x="150" y="624"/>
                  </a:lnTo>
                  <a:lnTo>
                    <a:pt x="150" y="618"/>
                  </a:lnTo>
                  <a:lnTo>
                    <a:pt x="156" y="618"/>
                  </a:lnTo>
                  <a:lnTo>
                    <a:pt x="156" y="612"/>
                  </a:lnTo>
                  <a:lnTo>
                    <a:pt x="156" y="606"/>
                  </a:lnTo>
                  <a:lnTo>
                    <a:pt x="156" y="600"/>
                  </a:lnTo>
                  <a:lnTo>
                    <a:pt x="156" y="594"/>
                  </a:lnTo>
                  <a:lnTo>
                    <a:pt x="156" y="588"/>
                  </a:lnTo>
                  <a:lnTo>
                    <a:pt x="156" y="582"/>
                  </a:lnTo>
                  <a:lnTo>
                    <a:pt x="156" y="576"/>
                  </a:lnTo>
                  <a:lnTo>
                    <a:pt x="162" y="576"/>
                  </a:lnTo>
                  <a:lnTo>
                    <a:pt x="162" y="570"/>
                  </a:lnTo>
                  <a:lnTo>
                    <a:pt x="162" y="564"/>
                  </a:lnTo>
                  <a:lnTo>
                    <a:pt x="162" y="558"/>
                  </a:lnTo>
                  <a:lnTo>
                    <a:pt x="162" y="552"/>
                  </a:lnTo>
                  <a:lnTo>
                    <a:pt x="162" y="546"/>
                  </a:lnTo>
                  <a:lnTo>
                    <a:pt x="162" y="540"/>
                  </a:lnTo>
                  <a:lnTo>
                    <a:pt x="162" y="534"/>
                  </a:lnTo>
                  <a:lnTo>
                    <a:pt x="162" y="528"/>
                  </a:lnTo>
                  <a:lnTo>
                    <a:pt x="168" y="528"/>
                  </a:lnTo>
                  <a:lnTo>
                    <a:pt x="168" y="522"/>
                  </a:lnTo>
                  <a:lnTo>
                    <a:pt x="168" y="516"/>
                  </a:lnTo>
                  <a:lnTo>
                    <a:pt x="168" y="510"/>
                  </a:lnTo>
                  <a:lnTo>
                    <a:pt x="168" y="504"/>
                  </a:lnTo>
                  <a:lnTo>
                    <a:pt x="168" y="498"/>
                  </a:lnTo>
                  <a:lnTo>
                    <a:pt x="168" y="492"/>
                  </a:lnTo>
                  <a:lnTo>
                    <a:pt x="168" y="486"/>
                  </a:lnTo>
                  <a:lnTo>
                    <a:pt x="174" y="480"/>
                  </a:lnTo>
                  <a:lnTo>
                    <a:pt x="174" y="474"/>
                  </a:lnTo>
                  <a:lnTo>
                    <a:pt x="174" y="468"/>
                  </a:lnTo>
                  <a:lnTo>
                    <a:pt x="174" y="462"/>
                  </a:lnTo>
                  <a:lnTo>
                    <a:pt x="174" y="456"/>
                  </a:lnTo>
                  <a:lnTo>
                    <a:pt x="174" y="450"/>
                  </a:lnTo>
                  <a:lnTo>
                    <a:pt x="174" y="444"/>
                  </a:lnTo>
                  <a:lnTo>
                    <a:pt x="180" y="444"/>
                  </a:lnTo>
                  <a:lnTo>
                    <a:pt x="180" y="438"/>
                  </a:lnTo>
                  <a:lnTo>
                    <a:pt x="180" y="432"/>
                  </a:lnTo>
                  <a:lnTo>
                    <a:pt x="180" y="426"/>
                  </a:lnTo>
                  <a:lnTo>
                    <a:pt x="180" y="420"/>
                  </a:lnTo>
                  <a:lnTo>
                    <a:pt x="180" y="414"/>
                  </a:lnTo>
                  <a:lnTo>
                    <a:pt x="180" y="408"/>
                  </a:lnTo>
                  <a:lnTo>
                    <a:pt x="186" y="402"/>
                  </a:lnTo>
                  <a:lnTo>
                    <a:pt x="186" y="396"/>
                  </a:lnTo>
                  <a:lnTo>
                    <a:pt x="186" y="390"/>
                  </a:lnTo>
                  <a:lnTo>
                    <a:pt x="186" y="384"/>
                  </a:lnTo>
                  <a:lnTo>
                    <a:pt x="186" y="378"/>
                  </a:lnTo>
                  <a:lnTo>
                    <a:pt x="186" y="372"/>
                  </a:lnTo>
                  <a:lnTo>
                    <a:pt x="186" y="366"/>
                  </a:lnTo>
                  <a:lnTo>
                    <a:pt x="192" y="360"/>
                  </a:lnTo>
                  <a:lnTo>
                    <a:pt x="192" y="354"/>
                  </a:lnTo>
                  <a:lnTo>
                    <a:pt x="192" y="348"/>
                  </a:lnTo>
                  <a:lnTo>
                    <a:pt x="192" y="342"/>
                  </a:lnTo>
                  <a:lnTo>
                    <a:pt x="192" y="336"/>
                  </a:lnTo>
                  <a:lnTo>
                    <a:pt x="192" y="330"/>
                  </a:lnTo>
                  <a:lnTo>
                    <a:pt x="198" y="324"/>
                  </a:lnTo>
                  <a:lnTo>
                    <a:pt x="198" y="318"/>
                  </a:lnTo>
                  <a:lnTo>
                    <a:pt x="198" y="312"/>
                  </a:lnTo>
                  <a:lnTo>
                    <a:pt x="198" y="306"/>
                  </a:lnTo>
                  <a:lnTo>
                    <a:pt x="198" y="300"/>
                  </a:lnTo>
                  <a:lnTo>
                    <a:pt x="198" y="294"/>
                  </a:lnTo>
                  <a:lnTo>
                    <a:pt x="198" y="288"/>
                  </a:lnTo>
                  <a:lnTo>
                    <a:pt x="204" y="282"/>
                  </a:lnTo>
                  <a:lnTo>
                    <a:pt x="204" y="276"/>
                  </a:lnTo>
                  <a:lnTo>
                    <a:pt x="204" y="270"/>
                  </a:lnTo>
                  <a:lnTo>
                    <a:pt x="204" y="264"/>
                  </a:lnTo>
                  <a:lnTo>
                    <a:pt x="204" y="258"/>
                  </a:lnTo>
                  <a:lnTo>
                    <a:pt x="204" y="252"/>
                  </a:lnTo>
                  <a:lnTo>
                    <a:pt x="210" y="252"/>
                  </a:lnTo>
                  <a:lnTo>
                    <a:pt x="210" y="246"/>
                  </a:lnTo>
                  <a:lnTo>
                    <a:pt x="210" y="240"/>
                  </a:lnTo>
                  <a:lnTo>
                    <a:pt x="210" y="234"/>
                  </a:lnTo>
                  <a:lnTo>
                    <a:pt x="210" y="228"/>
                  </a:lnTo>
                  <a:lnTo>
                    <a:pt x="210" y="222"/>
                  </a:lnTo>
                  <a:lnTo>
                    <a:pt x="216" y="222"/>
                  </a:lnTo>
                  <a:lnTo>
                    <a:pt x="216" y="216"/>
                  </a:lnTo>
                  <a:lnTo>
                    <a:pt x="216" y="210"/>
                  </a:lnTo>
                  <a:lnTo>
                    <a:pt x="216" y="204"/>
                  </a:lnTo>
                  <a:lnTo>
                    <a:pt x="216" y="198"/>
                  </a:lnTo>
                  <a:lnTo>
                    <a:pt x="222" y="192"/>
                  </a:lnTo>
                  <a:lnTo>
                    <a:pt x="222" y="186"/>
                  </a:lnTo>
                  <a:lnTo>
                    <a:pt x="222" y="180"/>
                  </a:lnTo>
                  <a:lnTo>
                    <a:pt x="222" y="174"/>
                  </a:lnTo>
                  <a:lnTo>
                    <a:pt x="228" y="168"/>
                  </a:lnTo>
                  <a:lnTo>
                    <a:pt x="228" y="162"/>
                  </a:lnTo>
                  <a:lnTo>
                    <a:pt x="228" y="156"/>
                  </a:lnTo>
                  <a:lnTo>
                    <a:pt x="228" y="150"/>
                  </a:lnTo>
                  <a:lnTo>
                    <a:pt x="234" y="144"/>
                  </a:lnTo>
                  <a:lnTo>
                    <a:pt x="234" y="138"/>
                  </a:lnTo>
                  <a:lnTo>
                    <a:pt x="234" y="132"/>
                  </a:lnTo>
                  <a:lnTo>
                    <a:pt x="240" y="132"/>
                  </a:lnTo>
                  <a:lnTo>
                    <a:pt x="240" y="126"/>
                  </a:lnTo>
                  <a:lnTo>
                    <a:pt x="240" y="120"/>
                  </a:lnTo>
                  <a:lnTo>
                    <a:pt x="240" y="114"/>
                  </a:lnTo>
                  <a:lnTo>
                    <a:pt x="246" y="114"/>
                  </a:lnTo>
                  <a:lnTo>
                    <a:pt x="246" y="108"/>
                  </a:lnTo>
                  <a:lnTo>
                    <a:pt x="246" y="102"/>
                  </a:lnTo>
                  <a:lnTo>
                    <a:pt x="252" y="102"/>
                  </a:lnTo>
                  <a:lnTo>
                    <a:pt x="252" y="96"/>
                  </a:lnTo>
                  <a:lnTo>
                    <a:pt x="258" y="90"/>
                  </a:lnTo>
                  <a:lnTo>
                    <a:pt x="258" y="84"/>
                  </a:lnTo>
                  <a:lnTo>
                    <a:pt x="264" y="84"/>
                  </a:lnTo>
                  <a:lnTo>
                    <a:pt x="264" y="78"/>
                  </a:lnTo>
                  <a:lnTo>
                    <a:pt x="270" y="78"/>
                  </a:lnTo>
                  <a:lnTo>
                    <a:pt x="270" y="72"/>
                  </a:lnTo>
                  <a:lnTo>
                    <a:pt x="276" y="72"/>
                  </a:lnTo>
                  <a:lnTo>
                    <a:pt x="282" y="72"/>
                  </a:lnTo>
                  <a:lnTo>
                    <a:pt x="282" y="66"/>
                  </a:lnTo>
                  <a:lnTo>
                    <a:pt x="288" y="66"/>
                  </a:lnTo>
                  <a:lnTo>
                    <a:pt x="294" y="66"/>
                  </a:lnTo>
                  <a:lnTo>
                    <a:pt x="294" y="60"/>
                  </a:lnTo>
                  <a:lnTo>
                    <a:pt x="300" y="60"/>
                  </a:lnTo>
                  <a:lnTo>
                    <a:pt x="300" y="54"/>
                  </a:lnTo>
                  <a:lnTo>
                    <a:pt x="306" y="54"/>
                  </a:lnTo>
                  <a:lnTo>
                    <a:pt x="306" y="48"/>
                  </a:lnTo>
                  <a:lnTo>
                    <a:pt x="312" y="48"/>
                  </a:lnTo>
                  <a:lnTo>
                    <a:pt x="312" y="42"/>
                  </a:lnTo>
                  <a:lnTo>
                    <a:pt x="318" y="42"/>
                  </a:lnTo>
                  <a:lnTo>
                    <a:pt x="318" y="36"/>
                  </a:lnTo>
                  <a:lnTo>
                    <a:pt x="324" y="30"/>
                  </a:lnTo>
                  <a:lnTo>
                    <a:pt x="324" y="24"/>
                  </a:lnTo>
                  <a:lnTo>
                    <a:pt x="330" y="18"/>
                  </a:lnTo>
                  <a:lnTo>
                    <a:pt x="330" y="12"/>
                  </a:lnTo>
                  <a:lnTo>
                    <a:pt x="330" y="6"/>
                  </a:lnTo>
                  <a:lnTo>
                    <a:pt x="336" y="6"/>
                  </a:lnTo>
                  <a:lnTo>
                    <a:pt x="336" y="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89827" name="AutoShape 35"/>
          <p:cNvSpPr>
            <a:spLocks noChangeArrowheads="1"/>
          </p:cNvSpPr>
          <p:nvPr/>
        </p:nvSpPr>
        <p:spPr bwMode="auto">
          <a:xfrm>
            <a:off x="5346700" y="2489200"/>
            <a:ext cx="533400" cy="381000"/>
          </a:xfrm>
          <a:prstGeom prst="rightArrow">
            <a:avLst>
              <a:gd name="adj1" fmla="val 50000"/>
              <a:gd name="adj2" fmla="val 350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9828" name="Rectangle 36"/>
          <p:cNvSpPr>
            <a:spLocks noChangeArrowheads="1"/>
          </p:cNvSpPr>
          <p:nvPr/>
        </p:nvSpPr>
        <p:spPr bwMode="auto">
          <a:xfrm>
            <a:off x="6019800" y="3765550"/>
            <a:ext cx="2743200" cy="825500"/>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Se define una </a:t>
            </a:r>
            <a:r>
              <a:rPr lang="es-ES_tradnl" altLang="es-ES" sz="1600" u="sng">
                <a:effectLst>
                  <a:outerShdw blurRad="38100" dist="38100" dir="2700000" algn="tl">
                    <a:srgbClr val="000000"/>
                  </a:outerShdw>
                </a:effectLst>
              </a:rPr>
              <a:t>senoide equivalente</a:t>
            </a:r>
            <a:r>
              <a:rPr lang="es-ES_tradnl" altLang="es-ES" sz="1600">
                <a:effectLst>
                  <a:outerShdw blurRad="38100" dist="38100" dir="2700000" algn="tl">
                    <a:srgbClr val="000000"/>
                  </a:outerShdw>
                </a:effectLst>
              </a:rPr>
              <a:t> para los cálculos</a:t>
            </a:r>
            <a:endParaRPr lang="es-ES_tradnl" altLang="es-ES" sz="2400">
              <a:solidFill>
                <a:srgbClr val="000000"/>
              </a:solidFill>
              <a:effectLst/>
            </a:endParaRPr>
          </a:p>
        </p:txBody>
      </p:sp>
      <p:sp>
        <p:nvSpPr>
          <p:cNvPr id="289829" name="AutoShape 37"/>
          <p:cNvSpPr>
            <a:spLocks noChangeArrowheads="1"/>
          </p:cNvSpPr>
          <p:nvPr/>
        </p:nvSpPr>
        <p:spPr bwMode="auto">
          <a:xfrm rot="10800000">
            <a:off x="5397500" y="3956050"/>
            <a:ext cx="533400" cy="381000"/>
          </a:xfrm>
          <a:prstGeom prst="rightArrow">
            <a:avLst>
              <a:gd name="adj1" fmla="val 50000"/>
              <a:gd name="adj2" fmla="val 350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nvGrpSpPr>
          <p:cNvPr id="289845" name="Group 53"/>
          <p:cNvGrpSpPr>
            <a:grpSpLocks/>
          </p:cNvGrpSpPr>
          <p:nvPr/>
        </p:nvGrpSpPr>
        <p:grpSpPr bwMode="auto">
          <a:xfrm>
            <a:off x="4013200" y="3486150"/>
            <a:ext cx="1231900" cy="1123950"/>
            <a:chOff x="144" y="2208"/>
            <a:chExt cx="1950" cy="1860"/>
          </a:xfrm>
        </p:grpSpPr>
        <p:sp>
          <p:nvSpPr>
            <p:cNvPr id="289831" name="Freeform 39"/>
            <p:cNvSpPr>
              <a:spLocks/>
            </p:cNvSpPr>
            <p:nvPr/>
          </p:nvSpPr>
          <p:spPr bwMode="auto">
            <a:xfrm>
              <a:off x="144" y="2208"/>
              <a:ext cx="372" cy="930"/>
            </a:xfrm>
            <a:custGeom>
              <a:avLst/>
              <a:gdLst>
                <a:gd name="T0" fmla="*/ 0 w 372"/>
                <a:gd name="T1" fmla="*/ 912 h 930"/>
                <a:gd name="T2" fmla="*/ 6 w 372"/>
                <a:gd name="T3" fmla="*/ 888 h 930"/>
                <a:gd name="T4" fmla="*/ 12 w 372"/>
                <a:gd name="T5" fmla="*/ 864 h 930"/>
                <a:gd name="T6" fmla="*/ 12 w 372"/>
                <a:gd name="T7" fmla="*/ 840 h 930"/>
                <a:gd name="T8" fmla="*/ 18 w 372"/>
                <a:gd name="T9" fmla="*/ 816 h 930"/>
                <a:gd name="T10" fmla="*/ 24 w 372"/>
                <a:gd name="T11" fmla="*/ 792 h 930"/>
                <a:gd name="T12" fmla="*/ 24 w 372"/>
                <a:gd name="T13" fmla="*/ 768 h 930"/>
                <a:gd name="T14" fmla="*/ 30 w 372"/>
                <a:gd name="T15" fmla="*/ 744 h 930"/>
                <a:gd name="T16" fmla="*/ 36 w 372"/>
                <a:gd name="T17" fmla="*/ 720 h 930"/>
                <a:gd name="T18" fmla="*/ 36 w 372"/>
                <a:gd name="T19" fmla="*/ 696 h 930"/>
                <a:gd name="T20" fmla="*/ 42 w 372"/>
                <a:gd name="T21" fmla="*/ 672 h 930"/>
                <a:gd name="T22" fmla="*/ 48 w 372"/>
                <a:gd name="T23" fmla="*/ 648 h 930"/>
                <a:gd name="T24" fmla="*/ 48 w 372"/>
                <a:gd name="T25" fmla="*/ 624 h 930"/>
                <a:gd name="T26" fmla="*/ 54 w 372"/>
                <a:gd name="T27" fmla="*/ 600 h 930"/>
                <a:gd name="T28" fmla="*/ 54 w 372"/>
                <a:gd name="T29" fmla="*/ 576 h 930"/>
                <a:gd name="T30" fmla="*/ 60 w 372"/>
                <a:gd name="T31" fmla="*/ 552 h 930"/>
                <a:gd name="T32" fmla="*/ 66 w 372"/>
                <a:gd name="T33" fmla="*/ 528 h 930"/>
                <a:gd name="T34" fmla="*/ 72 w 372"/>
                <a:gd name="T35" fmla="*/ 504 h 930"/>
                <a:gd name="T36" fmla="*/ 72 w 372"/>
                <a:gd name="T37" fmla="*/ 480 h 930"/>
                <a:gd name="T38" fmla="*/ 78 w 372"/>
                <a:gd name="T39" fmla="*/ 456 h 930"/>
                <a:gd name="T40" fmla="*/ 84 w 372"/>
                <a:gd name="T41" fmla="*/ 432 h 930"/>
                <a:gd name="T42" fmla="*/ 90 w 372"/>
                <a:gd name="T43" fmla="*/ 408 h 930"/>
                <a:gd name="T44" fmla="*/ 90 w 372"/>
                <a:gd name="T45" fmla="*/ 384 h 930"/>
                <a:gd name="T46" fmla="*/ 96 w 372"/>
                <a:gd name="T47" fmla="*/ 360 h 930"/>
                <a:gd name="T48" fmla="*/ 102 w 372"/>
                <a:gd name="T49" fmla="*/ 342 h 930"/>
                <a:gd name="T50" fmla="*/ 102 w 372"/>
                <a:gd name="T51" fmla="*/ 318 h 930"/>
                <a:gd name="T52" fmla="*/ 108 w 372"/>
                <a:gd name="T53" fmla="*/ 300 h 930"/>
                <a:gd name="T54" fmla="*/ 114 w 372"/>
                <a:gd name="T55" fmla="*/ 276 h 930"/>
                <a:gd name="T56" fmla="*/ 120 w 372"/>
                <a:gd name="T57" fmla="*/ 258 h 930"/>
                <a:gd name="T58" fmla="*/ 126 w 372"/>
                <a:gd name="T59" fmla="*/ 240 h 930"/>
                <a:gd name="T60" fmla="*/ 126 w 372"/>
                <a:gd name="T61" fmla="*/ 216 h 930"/>
                <a:gd name="T62" fmla="*/ 132 w 372"/>
                <a:gd name="T63" fmla="*/ 192 h 930"/>
                <a:gd name="T64" fmla="*/ 138 w 372"/>
                <a:gd name="T65" fmla="*/ 168 h 930"/>
                <a:gd name="T66" fmla="*/ 144 w 372"/>
                <a:gd name="T67" fmla="*/ 150 h 930"/>
                <a:gd name="T68" fmla="*/ 150 w 372"/>
                <a:gd name="T69" fmla="*/ 126 h 930"/>
                <a:gd name="T70" fmla="*/ 156 w 372"/>
                <a:gd name="T71" fmla="*/ 108 h 930"/>
                <a:gd name="T72" fmla="*/ 162 w 372"/>
                <a:gd name="T73" fmla="*/ 90 h 930"/>
                <a:gd name="T74" fmla="*/ 174 w 372"/>
                <a:gd name="T75" fmla="*/ 72 h 930"/>
                <a:gd name="T76" fmla="*/ 180 w 372"/>
                <a:gd name="T77" fmla="*/ 54 h 930"/>
                <a:gd name="T78" fmla="*/ 186 w 372"/>
                <a:gd name="T79" fmla="*/ 36 h 930"/>
                <a:gd name="T80" fmla="*/ 198 w 372"/>
                <a:gd name="T81" fmla="*/ 24 h 930"/>
                <a:gd name="T82" fmla="*/ 210 w 372"/>
                <a:gd name="T83" fmla="*/ 12 h 930"/>
                <a:gd name="T84" fmla="*/ 222 w 372"/>
                <a:gd name="T85" fmla="*/ 0 h 930"/>
                <a:gd name="T86" fmla="*/ 240 w 372"/>
                <a:gd name="T87" fmla="*/ 6 h 930"/>
                <a:gd name="T88" fmla="*/ 252 w 372"/>
                <a:gd name="T89" fmla="*/ 18 h 930"/>
                <a:gd name="T90" fmla="*/ 264 w 372"/>
                <a:gd name="T91" fmla="*/ 30 h 930"/>
                <a:gd name="T92" fmla="*/ 276 w 372"/>
                <a:gd name="T93" fmla="*/ 42 h 930"/>
                <a:gd name="T94" fmla="*/ 282 w 372"/>
                <a:gd name="T95" fmla="*/ 60 h 930"/>
                <a:gd name="T96" fmla="*/ 288 w 372"/>
                <a:gd name="T97" fmla="*/ 84 h 930"/>
                <a:gd name="T98" fmla="*/ 300 w 372"/>
                <a:gd name="T99" fmla="*/ 102 h 930"/>
                <a:gd name="T100" fmla="*/ 306 w 372"/>
                <a:gd name="T101" fmla="*/ 126 h 930"/>
                <a:gd name="T102" fmla="*/ 312 w 372"/>
                <a:gd name="T103" fmla="*/ 144 h 930"/>
                <a:gd name="T104" fmla="*/ 318 w 372"/>
                <a:gd name="T105" fmla="*/ 162 h 930"/>
                <a:gd name="T106" fmla="*/ 324 w 372"/>
                <a:gd name="T107" fmla="*/ 186 h 930"/>
                <a:gd name="T108" fmla="*/ 330 w 372"/>
                <a:gd name="T109" fmla="*/ 210 h 930"/>
                <a:gd name="T110" fmla="*/ 336 w 372"/>
                <a:gd name="T111" fmla="*/ 234 h 930"/>
                <a:gd name="T112" fmla="*/ 342 w 372"/>
                <a:gd name="T113" fmla="*/ 258 h 930"/>
                <a:gd name="T114" fmla="*/ 348 w 372"/>
                <a:gd name="T115" fmla="*/ 282 h 930"/>
                <a:gd name="T116" fmla="*/ 348 w 372"/>
                <a:gd name="T117" fmla="*/ 306 h 930"/>
                <a:gd name="T118" fmla="*/ 354 w 372"/>
                <a:gd name="T119" fmla="*/ 324 h 930"/>
                <a:gd name="T120" fmla="*/ 360 w 372"/>
                <a:gd name="T121" fmla="*/ 348 h 930"/>
                <a:gd name="T122" fmla="*/ 366 w 372"/>
                <a:gd name="T123" fmla="*/ 372 h 930"/>
                <a:gd name="T124" fmla="*/ 372 w 372"/>
                <a:gd name="T125" fmla="*/ 39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 h="930">
                  <a:moveTo>
                    <a:pt x="0" y="930"/>
                  </a:moveTo>
                  <a:lnTo>
                    <a:pt x="0" y="924"/>
                  </a:lnTo>
                  <a:lnTo>
                    <a:pt x="0" y="918"/>
                  </a:lnTo>
                  <a:lnTo>
                    <a:pt x="0" y="912"/>
                  </a:lnTo>
                  <a:lnTo>
                    <a:pt x="6" y="906"/>
                  </a:lnTo>
                  <a:lnTo>
                    <a:pt x="6" y="900"/>
                  </a:lnTo>
                  <a:lnTo>
                    <a:pt x="6" y="894"/>
                  </a:lnTo>
                  <a:lnTo>
                    <a:pt x="6" y="888"/>
                  </a:lnTo>
                  <a:lnTo>
                    <a:pt x="6" y="882"/>
                  </a:lnTo>
                  <a:lnTo>
                    <a:pt x="6" y="876"/>
                  </a:lnTo>
                  <a:lnTo>
                    <a:pt x="12" y="870"/>
                  </a:lnTo>
                  <a:lnTo>
                    <a:pt x="12" y="864"/>
                  </a:lnTo>
                  <a:lnTo>
                    <a:pt x="12" y="858"/>
                  </a:lnTo>
                  <a:lnTo>
                    <a:pt x="12" y="852"/>
                  </a:lnTo>
                  <a:lnTo>
                    <a:pt x="12" y="846"/>
                  </a:lnTo>
                  <a:lnTo>
                    <a:pt x="12" y="840"/>
                  </a:lnTo>
                  <a:lnTo>
                    <a:pt x="18" y="834"/>
                  </a:lnTo>
                  <a:lnTo>
                    <a:pt x="18" y="828"/>
                  </a:lnTo>
                  <a:lnTo>
                    <a:pt x="18" y="822"/>
                  </a:lnTo>
                  <a:lnTo>
                    <a:pt x="18" y="816"/>
                  </a:lnTo>
                  <a:lnTo>
                    <a:pt x="18" y="810"/>
                  </a:lnTo>
                  <a:lnTo>
                    <a:pt x="18" y="804"/>
                  </a:lnTo>
                  <a:lnTo>
                    <a:pt x="18" y="798"/>
                  </a:lnTo>
                  <a:lnTo>
                    <a:pt x="24" y="792"/>
                  </a:lnTo>
                  <a:lnTo>
                    <a:pt x="24" y="786"/>
                  </a:lnTo>
                  <a:lnTo>
                    <a:pt x="24" y="780"/>
                  </a:lnTo>
                  <a:lnTo>
                    <a:pt x="24" y="774"/>
                  </a:lnTo>
                  <a:lnTo>
                    <a:pt x="24" y="768"/>
                  </a:lnTo>
                  <a:lnTo>
                    <a:pt x="24" y="762"/>
                  </a:lnTo>
                  <a:lnTo>
                    <a:pt x="30" y="756"/>
                  </a:lnTo>
                  <a:lnTo>
                    <a:pt x="30" y="750"/>
                  </a:lnTo>
                  <a:lnTo>
                    <a:pt x="30" y="744"/>
                  </a:lnTo>
                  <a:lnTo>
                    <a:pt x="30" y="738"/>
                  </a:lnTo>
                  <a:lnTo>
                    <a:pt x="30" y="732"/>
                  </a:lnTo>
                  <a:lnTo>
                    <a:pt x="30" y="726"/>
                  </a:lnTo>
                  <a:lnTo>
                    <a:pt x="36" y="720"/>
                  </a:lnTo>
                  <a:lnTo>
                    <a:pt x="36" y="714"/>
                  </a:lnTo>
                  <a:lnTo>
                    <a:pt x="36" y="708"/>
                  </a:lnTo>
                  <a:lnTo>
                    <a:pt x="36" y="702"/>
                  </a:lnTo>
                  <a:lnTo>
                    <a:pt x="36" y="696"/>
                  </a:lnTo>
                  <a:lnTo>
                    <a:pt x="36" y="690"/>
                  </a:lnTo>
                  <a:lnTo>
                    <a:pt x="42" y="684"/>
                  </a:lnTo>
                  <a:lnTo>
                    <a:pt x="42" y="678"/>
                  </a:lnTo>
                  <a:lnTo>
                    <a:pt x="42" y="672"/>
                  </a:lnTo>
                  <a:lnTo>
                    <a:pt x="42" y="666"/>
                  </a:lnTo>
                  <a:lnTo>
                    <a:pt x="42" y="660"/>
                  </a:lnTo>
                  <a:lnTo>
                    <a:pt x="42" y="654"/>
                  </a:lnTo>
                  <a:lnTo>
                    <a:pt x="48" y="648"/>
                  </a:lnTo>
                  <a:lnTo>
                    <a:pt x="48" y="642"/>
                  </a:lnTo>
                  <a:lnTo>
                    <a:pt x="48" y="636"/>
                  </a:lnTo>
                  <a:lnTo>
                    <a:pt x="48" y="630"/>
                  </a:lnTo>
                  <a:lnTo>
                    <a:pt x="48" y="624"/>
                  </a:lnTo>
                  <a:lnTo>
                    <a:pt x="48" y="618"/>
                  </a:lnTo>
                  <a:lnTo>
                    <a:pt x="54" y="612"/>
                  </a:lnTo>
                  <a:lnTo>
                    <a:pt x="54" y="606"/>
                  </a:lnTo>
                  <a:lnTo>
                    <a:pt x="54" y="600"/>
                  </a:lnTo>
                  <a:lnTo>
                    <a:pt x="54" y="594"/>
                  </a:lnTo>
                  <a:lnTo>
                    <a:pt x="54" y="588"/>
                  </a:lnTo>
                  <a:lnTo>
                    <a:pt x="54" y="582"/>
                  </a:lnTo>
                  <a:lnTo>
                    <a:pt x="54" y="576"/>
                  </a:lnTo>
                  <a:lnTo>
                    <a:pt x="60" y="570"/>
                  </a:lnTo>
                  <a:lnTo>
                    <a:pt x="60" y="564"/>
                  </a:lnTo>
                  <a:lnTo>
                    <a:pt x="60" y="558"/>
                  </a:lnTo>
                  <a:lnTo>
                    <a:pt x="60" y="552"/>
                  </a:lnTo>
                  <a:lnTo>
                    <a:pt x="60" y="546"/>
                  </a:lnTo>
                  <a:lnTo>
                    <a:pt x="66" y="540"/>
                  </a:lnTo>
                  <a:lnTo>
                    <a:pt x="66" y="534"/>
                  </a:lnTo>
                  <a:lnTo>
                    <a:pt x="66" y="528"/>
                  </a:lnTo>
                  <a:lnTo>
                    <a:pt x="66" y="522"/>
                  </a:lnTo>
                  <a:lnTo>
                    <a:pt x="66" y="516"/>
                  </a:lnTo>
                  <a:lnTo>
                    <a:pt x="66" y="510"/>
                  </a:lnTo>
                  <a:lnTo>
                    <a:pt x="72" y="504"/>
                  </a:lnTo>
                  <a:lnTo>
                    <a:pt x="72" y="498"/>
                  </a:lnTo>
                  <a:lnTo>
                    <a:pt x="72" y="492"/>
                  </a:lnTo>
                  <a:lnTo>
                    <a:pt x="72" y="486"/>
                  </a:lnTo>
                  <a:lnTo>
                    <a:pt x="72" y="480"/>
                  </a:lnTo>
                  <a:lnTo>
                    <a:pt x="78" y="474"/>
                  </a:lnTo>
                  <a:lnTo>
                    <a:pt x="78" y="468"/>
                  </a:lnTo>
                  <a:lnTo>
                    <a:pt x="78" y="462"/>
                  </a:lnTo>
                  <a:lnTo>
                    <a:pt x="78" y="456"/>
                  </a:lnTo>
                  <a:lnTo>
                    <a:pt x="78" y="450"/>
                  </a:lnTo>
                  <a:lnTo>
                    <a:pt x="78" y="444"/>
                  </a:lnTo>
                  <a:lnTo>
                    <a:pt x="84" y="438"/>
                  </a:lnTo>
                  <a:lnTo>
                    <a:pt x="84" y="432"/>
                  </a:lnTo>
                  <a:lnTo>
                    <a:pt x="84" y="426"/>
                  </a:lnTo>
                  <a:lnTo>
                    <a:pt x="84" y="420"/>
                  </a:lnTo>
                  <a:lnTo>
                    <a:pt x="84" y="414"/>
                  </a:lnTo>
                  <a:lnTo>
                    <a:pt x="90" y="408"/>
                  </a:lnTo>
                  <a:lnTo>
                    <a:pt x="90" y="402"/>
                  </a:lnTo>
                  <a:lnTo>
                    <a:pt x="90" y="396"/>
                  </a:lnTo>
                  <a:lnTo>
                    <a:pt x="90" y="390"/>
                  </a:lnTo>
                  <a:lnTo>
                    <a:pt x="90" y="384"/>
                  </a:lnTo>
                  <a:lnTo>
                    <a:pt x="90" y="378"/>
                  </a:lnTo>
                  <a:lnTo>
                    <a:pt x="96" y="372"/>
                  </a:lnTo>
                  <a:lnTo>
                    <a:pt x="96" y="366"/>
                  </a:lnTo>
                  <a:lnTo>
                    <a:pt x="96" y="360"/>
                  </a:lnTo>
                  <a:lnTo>
                    <a:pt x="96" y="354"/>
                  </a:lnTo>
                  <a:lnTo>
                    <a:pt x="96" y="348"/>
                  </a:lnTo>
                  <a:lnTo>
                    <a:pt x="102" y="348"/>
                  </a:lnTo>
                  <a:lnTo>
                    <a:pt x="102" y="342"/>
                  </a:lnTo>
                  <a:lnTo>
                    <a:pt x="102" y="336"/>
                  </a:lnTo>
                  <a:lnTo>
                    <a:pt x="102" y="330"/>
                  </a:lnTo>
                  <a:lnTo>
                    <a:pt x="102" y="324"/>
                  </a:lnTo>
                  <a:lnTo>
                    <a:pt x="102" y="318"/>
                  </a:lnTo>
                  <a:lnTo>
                    <a:pt x="108" y="318"/>
                  </a:lnTo>
                  <a:lnTo>
                    <a:pt x="108" y="312"/>
                  </a:lnTo>
                  <a:lnTo>
                    <a:pt x="108" y="306"/>
                  </a:lnTo>
                  <a:lnTo>
                    <a:pt x="108" y="300"/>
                  </a:lnTo>
                  <a:lnTo>
                    <a:pt x="108" y="294"/>
                  </a:lnTo>
                  <a:lnTo>
                    <a:pt x="114" y="288"/>
                  </a:lnTo>
                  <a:lnTo>
                    <a:pt x="114" y="282"/>
                  </a:lnTo>
                  <a:lnTo>
                    <a:pt x="114" y="276"/>
                  </a:lnTo>
                  <a:lnTo>
                    <a:pt x="114" y="270"/>
                  </a:lnTo>
                  <a:lnTo>
                    <a:pt x="114" y="264"/>
                  </a:lnTo>
                  <a:lnTo>
                    <a:pt x="120" y="264"/>
                  </a:lnTo>
                  <a:lnTo>
                    <a:pt x="120" y="258"/>
                  </a:lnTo>
                  <a:lnTo>
                    <a:pt x="120" y="252"/>
                  </a:lnTo>
                  <a:lnTo>
                    <a:pt x="120" y="246"/>
                  </a:lnTo>
                  <a:lnTo>
                    <a:pt x="120" y="240"/>
                  </a:lnTo>
                  <a:lnTo>
                    <a:pt x="126" y="240"/>
                  </a:lnTo>
                  <a:lnTo>
                    <a:pt x="126" y="234"/>
                  </a:lnTo>
                  <a:lnTo>
                    <a:pt x="126" y="228"/>
                  </a:lnTo>
                  <a:lnTo>
                    <a:pt x="126" y="222"/>
                  </a:lnTo>
                  <a:lnTo>
                    <a:pt x="126" y="216"/>
                  </a:lnTo>
                  <a:lnTo>
                    <a:pt x="132" y="210"/>
                  </a:lnTo>
                  <a:lnTo>
                    <a:pt x="132" y="204"/>
                  </a:lnTo>
                  <a:lnTo>
                    <a:pt x="132" y="198"/>
                  </a:lnTo>
                  <a:lnTo>
                    <a:pt x="132" y="192"/>
                  </a:lnTo>
                  <a:lnTo>
                    <a:pt x="138" y="186"/>
                  </a:lnTo>
                  <a:lnTo>
                    <a:pt x="138" y="180"/>
                  </a:lnTo>
                  <a:lnTo>
                    <a:pt x="138" y="174"/>
                  </a:lnTo>
                  <a:lnTo>
                    <a:pt x="138" y="168"/>
                  </a:lnTo>
                  <a:lnTo>
                    <a:pt x="144" y="168"/>
                  </a:lnTo>
                  <a:lnTo>
                    <a:pt x="144" y="162"/>
                  </a:lnTo>
                  <a:lnTo>
                    <a:pt x="144" y="156"/>
                  </a:lnTo>
                  <a:lnTo>
                    <a:pt x="144" y="150"/>
                  </a:lnTo>
                  <a:lnTo>
                    <a:pt x="150" y="144"/>
                  </a:lnTo>
                  <a:lnTo>
                    <a:pt x="150" y="138"/>
                  </a:lnTo>
                  <a:lnTo>
                    <a:pt x="150" y="132"/>
                  </a:lnTo>
                  <a:lnTo>
                    <a:pt x="150" y="126"/>
                  </a:lnTo>
                  <a:lnTo>
                    <a:pt x="156" y="126"/>
                  </a:lnTo>
                  <a:lnTo>
                    <a:pt x="156" y="120"/>
                  </a:lnTo>
                  <a:lnTo>
                    <a:pt x="156" y="114"/>
                  </a:lnTo>
                  <a:lnTo>
                    <a:pt x="156" y="108"/>
                  </a:lnTo>
                  <a:lnTo>
                    <a:pt x="162" y="108"/>
                  </a:lnTo>
                  <a:lnTo>
                    <a:pt x="162" y="102"/>
                  </a:lnTo>
                  <a:lnTo>
                    <a:pt x="162" y="96"/>
                  </a:lnTo>
                  <a:lnTo>
                    <a:pt x="162" y="90"/>
                  </a:lnTo>
                  <a:lnTo>
                    <a:pt x="168" y="90"/>
                  </a:lnTo>
                  <a:lnTo>
                    <a:pt x="168" y="84"/>
                  </a:lnTo>
                  <a:lnTo>
                    <a:pt x="168" y="78"/>
                  </a:lnTo>
                  <a:lnTo>
                    <a:pt x="174" y="72"/>
                  </a:lnTo>
                  <a:lnTo>
                    <a:pt x="174" y="66"/>
                  </a:lnTo>
                  <a:lnTo>
                    <a:pt x="174" y="60"/>
                  </a:lnTo>
                  <a:lnTo>
                    <a:pt x="180" y="60"/>
                  </a:lnTo>
                  <a:lnTo>
                    <a:pt x="180" y="54"/>
                  </a:lnTo>
                  <a:lnTo>
                    <a:pt x="180" y="48"/>
                  </a:lnTo>
                  <a:lnTo>
                    <a:pt x="186" y="48"/>
                  </a:lnTo>
                  <a:lnTo>
                    <a:pt x="186" y="42"/>
                  </a:lnTo>
                  <a:lnTo>
                    <a:pt x="186" y="36"/>
                  </a:lnTo>
                  <a:lnTo>
                    <a:pt x="192" y="36"/>
                  </a:lnTo>
                  <a:lnTo>
                    <a:pt x="192" y="30"/>
                  </a:lnTo>
                  <a:lnTo>
                    <a:pt x="198" y="30"/>
                  </a:lnTo>
                  <a:lnTo>
                    <a:pt x="198" y="24"/>
                  </a:lnTo>
                  <a:lnTo>
                    <a:pt x="198" y="18"/>
                  </a:lnTo>
                  <a:lnTo>
                    <a:pt x="204" y="18"/>
                  </a:lnTo>
                  <a:lnTo>
                    <a:pt x="204" y="12"/>
                  </a:lnTo>
                  <a:lnTo>
                    <a:pt x="210" y="12"/>
                  </a:lnTo>
                  <a:lnTo>
                    <a:pt x="210" y="6"/>
                  </a:lnTo>
                  <a:lnTo>
                    <a:pt x="216" y="6"/>
                  </a:lnTo>
                  <a:lnTo>
                    <a:pt x="222" y="6"/>
                  </a:lnTo>
                  <a:lnTo>
                    <a:pt x="222" y="0"/>
                  </a:lnTo>
                  <a:lnTo>
                    <a:pt x="228" y="0"/>
                  </a:lnTo>
                  <a:lnTo>
                    <a:pt x="234" y="0"/>
                  </a:lnTo>
                  <a:lnTo>
                    <a:pt x="234" y="6"/>
                  </a:lnTo>
                  <a:lnTo>
                    <a:pt x="240" y="6"/>
                  </a:lnTo>
                  <a:lnTo>
                    <a:pt x="246" y="6"/>
                  </a:lnTo>
                  <a:lnTo>
                    <a:pt x="246" y="12"/>
                  </a:lnTo>
                  <a:lnTo>
                    <a:pt x="252" y="12"/>
                  </a:lnTo>
                  <a:lnTo>
                    <a:pt x="252" y="18"/>
                  </a:lnTo>
                  <a:lnTo>
                    <a:pt x="258" y="18"/>
                  </a:lnTo>
                  <a:lnTo>
                    <a:pt x="258" y="24"/>
                  </a:lnTo>
                  <a:lnTo>
                    <a:pt x="264" y="24"/>
                  </a:lnTo>
                  <a:lnTo>
                    <a:pt x="264" y="30"/>
                  </a:lnTo>
                  <a:lnTo>
                    <a:pt x="270" y="30"/>
                  </a:lnTo>
                  <a:lnTo>
                    <a:pt x="270" y="36"/>
                  </a:lnTo>
                  <a:lnTo>
                    <a:pt x="270" y="42"/>
                  </a:lnTo>
                  <a:lnTo>
                    <a:pt x="276" y="42"/>
                  </a:lnTo>
                  <a:lnTo>
                    <a:pt x="276" y="48"/>
                  </a:lnTo>
                  <a:lnTo>
                    <a:pt x="276" y="54"/>
                  </a:lnTo>
                  <a:lnTo>
                    <a:pt x="282" y="54"/>
                  </a:lnTo>
                  <a:lnTo>
                    <a:pt x="282" y="60"/>
                  </a:lnTo>
                  <a:lnTo>
                    <a:pt x="282" y="66"/>
                  </a:lnTo>
                  <a:lnTo>
                    <a:pt x="288" y="72"/>
                  </a:lnTo>
                  <a:lnTo>
                    <a:pt x="288" y="78"/>
                  </a:lnTo>
                  <a:lnTo>
                    <a:pt x="288" y="84"/>
                  </a:lnTo>
                  <a:lnTo>
                    <a:pt x="294" y="84"/>
                  </a:lnTo>
                  <a:lnTo>
                    <a:pt x="294" y="90"/>
                  </a:lnTo>
                  <a:lnTo>
                    <a:pt x="294" y="96"/>
                  </a:lnTo>
                  <a:lnTo>
                    <a:pt x="300" y="102"/>
                  </a:lnTo>
                  <a:lnTo>
                    <a:pt x="300" y="108"/>
                  </a:lnTo>
                  <a:lnTo>
                    <a:pt x="300" y="114"/>
                  </a:lnTo>
                  <a:lnTo>
                    <a:pt x="306" y="120"/>
                  </a:lnTo>
                  <a:lnTo>
                    <a:pt x="306" y="126"/>
                  </a:lnTo>
                  <a:lnTo>
                    <a:pt x="306" y="132"/>
                  </a:lnTo>
                  <a:lnTo>
                    <a:pt x="306" y="138"/>
                  </a:lnTo>
                  <a:lnTo>
                    <a:pt x="312" y="138"/>
                  </a:lnTo>
                  <a:lnTo>
                    <a:pt x="312" y="144"/>
                  </a:lnTo>
                  <a:lnTo>
                    <a:pt x="312" y="150"/>
                  </a:lnTo>
                  <a:lnTo>
                    <a:pt x="312" y="156"/>
                  </a:lnTo>
                  <a:lnTo>
                    <a:pt x="318" y="156"/>
                  </a:lnTo>
                  <a:lnTo>
                    <a:pt x="318" y="162"/>
                  </a:lnTo>
                  <a:lnTo>
                    <a:pt x="318" y="168"/>
                  </a:lnTo>
                  <a:lnTo>
                    <a:pt x="318" y="174"/>
                  </a:lnTo>
                  <a:lnTo>
                    <a:pt x="324" y="180"/>
                  </a:lnTo>
                  <a:lnTo>
                    <a:pt x="324" y="186"/>
                  </a:lnTo>
                  <a:lnTo>
                    <a:pt x="324" y="192"/>
                  </a:lnTo>
                  <a:lnTo>
                    <a:pt x="324" y="198"/>
                  </a:lnTo>
                  <a:lnTo>
                    <a:pt x="330" y="204"/>
                  </a:lnTo>
                  <a:lnTo>
                    <a:pt x="330" y="210"/>
                  </a:lnTo>
                  <a:lnTo>
                    <a:pt x="330" y="216"/>
                  </a:lnTo>
                  <a:lnTo>
                    <a:pt x="330" y="222"/>
                  </a:lnTo>
                  <a:lnTo>
                    <a:pt x="336" y="228"/>
                  </a:lnTo>
                  <a:lnTo>
                    <a:pt x="336" y="234"/>
                  </a:lnTo>
                  <a:lnTo>
                    <a:pt x="336" y="240"/>
                  </a:lnTo>
                  <a:lnTo>
                    <a:pt x="336" y="246"/>
                  </a:lnTo>
                  <a:lnTo>
                    <a:pt x="342" y="252"/>
                  </a:lnTo>
                  <a:lnTo>
                    <a:pt x="342" y="258"/>
                  </a:lnTo>
                  <a:lnTo>
                    <a:pt x="342" y="264"/>
                  </a:lnTo>
                  <a:lnTo>
                    <a:pt x="342" y="270"/>
                  </a:lnTo>
                  <a:lnTo>
                    <a:pt x="342" y="276"/>
                  </a:lnTo>
                  <a:lnTo>
                    <a:pt x="348" y="282"/>
                  </a:lnTo>
                  <a:lnTo>
                    <a:pt x="348" y="288"/>
                  </a:lnTo>
                  <a:lnTo>
                    <a:pt x="348" y="294"/>
                  </a:lnTo>
                  <a:lnTo>
                    <a:pt x="348" y="300"/>
                  </a:lnTo>
                  <a:lnTo>
                    <a:pt x="348" y="306"/>
                  </a:lnTo>
                  <a:lnTo>
                    <a:pt x="354" y="306"/>
                  </a:lnTo>
                  <a:lnTo>
                    <a:pt x="354" y="312"/>
                  </a:lnTo>
                  <a:lnTo>
                    <a:pt x="354" y="318"/>
                  </a:lnTo>
                  <a:lnTo>
                    <a:pt x="354" y="324"/>
                  </a:lnTo>
                  <a:lnTo>
                    <a:pt x="354" y="330"/>
                  </a:lnTo>
                  <a:lnTo>
                    <a:pt x="360" y="336"/>
                  </a:lnTo>
                  <a:lnTo>
                    <a:pt x="360" y="342"/>
                  </a:lnTo>
                  <a:lnTo>
                    <a:pt x="360" y="348"/>
                  </a:lnTo>
                  <a:lnTo>
                    <a:pt x="360" y="354"/>
                  </a:lnTo>
                  <a:lnTo>
                    <a:pt x="360" y="360"/>
                  </a:lnTo>
                  <a:lnTo>
                    <a:pt x="366" y="366"/>
                  </a:lnTo>
                  <a:lnTo>
                    <a:pt x="366" y="372"/>
                  </a:lnTo>
                  <a:lnTo>
                    <a:pt x="366" y="378"/>
                  </a:lnTo>
                  <a:lnTo>
                    <a:pt x="366" y="384"/>
                  </a:lnTo>
                  <a:lnTo>
                    <a:pt x="366" y="390"/>
                  </a:lnTo>
                  <a:lnTo>
                    <a:pt x="372" y="396"/>
                  </a:lnTo>
                  <a:lnTo>
                    <a:pt x="372" y="402"/>
                  </a:lnTo>
                  <a:lnTo>
                    <a:pt x="372" y="408"/>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32" name="Freeform 40"/>
            <p:cNvSpPr>
              <a:spLocks/>
            </p:cNvSpPr>
            <p:nvPr/>
          </p:nvSpPr>
          <p:spPr bwMode="auto">
            <a:xfrm>
              <a:off x="516" y="2616"/>
              <a:ext cx="294" cy="1434"/>
            </a:xfrm>
            <a:custGeom>
              <a:avLst/>
              <a:gdLst>
                <a:gd name="T0" fmla="*/ 6 w 294"/>
                <a:gd name="T1" fmla="*/ 18 h 1434"/>
                <a:gd name="T2" fmla="*/ 6 w 294"/>
                <a:gd name="T3" fmla="*/ 42 h 1434"/>
                <a:gd name="T4" fmla="*/ 12 w 294"/>
                <a:gd name="T5" fmla="*/ 66 h 1434"/>
                <a:gd name="T6" fmla="*/ 18 w 294"/>
                <a:gd name="T7" fmla="*/ 84 h 1434"/>
                <a:gd name="T8" fmla="*/ 18 w 294"/>
                <a:gd name="T9" fmla="*/ 108 h 1434"/>
                <a:gd name="T10" fmla="*/ 24 w 294"/>
                <a:gd name="T11" fmla="*/ 132 h 1434"/>
                <a:gd name="T12" fmla="*/ 30 w 294"/>
                <a:gd name="T13" fmla="*/ 156 h 1434"/>
                <a:gd name="T14" fmla="*/ 30 w 294"/>
                <a:gd name="T15" fmla="*/ 180 h 1434"/>
                <a:gd name="T16" fmla="*/ 36 w 294"/>
                <a:gd name="T17" fmla="*/ 204 h 1434"/>
                <a:gd name="T18" fmla="*/ 42 w 294"/>
                <a:gd name="T19" fmla="*/ 228 h 1434"/>
                <a:gd name="T20" fmla="*/ 42 w 294"/>
                <a:gd name="T21" fmla="*/ 252 h 1434"/>
                <a:gd name="T22" fmla="*/ 48 w 294"/>
                <a:gd name="T23" fmla="*/ 276 h 1434"/>
                <a:gd name="T24" fmla="*/ 54 w 294"/>
                <a:gd name="T25" fmla="*/ 300 h 1434"/>
                <a:gd name="T26" fmla="*/ 54 w 294"/>
                <a:gd name="T27" fmla="*/ 324 h 1434"/>
                <a:gd name="T28" fmla="*/ 60 w 294"/>
                <a:gd name="T29" fmla="*/ 348 h 1434"/>
                <a:gd name="T30" fmla="*/ 66 w 294"/>
                <a:gd name="T31" fmla="*/ 372 h 1434"/>
                <a:gd name="T32" fmla="*/ 66 w 294"/>
                <a:gd name="T33" fmla="*/ 396 h 1434"/>
                <a:gd name="T34" fmla="*/ 72 w 294"/>
                <a:gd name="T35" fmla="*/ 420 h 1434"/>
                <a:gd name="T36" fmla="*/ 78 w 294"/>
                <a:gd name="T37" fmla="*/ 444 h 1434"/>
                <a:gd name="T38" fmla="*/ 78 w 294"/>
                <a:gd name="T39" fmla="*/ 468 h 1434"/>
                <a:gd name="T40" fmla="*/ 84 w 294"/>
                <a:gd name="T41" fmla="*/ 486 h 1434"/>
                <a:gd name="T42" fmla="*/ 84 w 294"/>
                <a:gd name="T43" fmla="*/ 510 h 1434"/>
                <a:gd name="T44" fmla="*/ 90 w 294"/>
                <a:gd name="T45" fmla="*/ 534 h 1434"/>
                <a:gd name="T46" fmla="*/ 90 w 294"/>
                <a:gd name="T47" fmla="*/ 558 h 1434"/>
                <a:gd name="T48" fmla="*/ 96 w 294"/>
                <a:gd name="T49" fmla="*/ 582 h 1434"/>
                <a:gd name="T50" fmla="*/ 102 w 294"/>
                <a:gd name="T51" fmla="*/ 606 h 1434"/>
                <a:gd name="T52" fmla="*/ 102 w 294"/>
                <a:gd name="T53" fmla="*/ 630 h 1434"/>
                <a:gd name="T54" fmla="*/ 108 w 294"/>
                <a:gd name="T55" fmla="*/ 654 h 1434"/>
                <a:gd name="T56" fmla="*/ 114 w 294"/>
                <a:gd name="T57" fmla="*/ 678 h 1434"/>
                <a:gd name="T58" fmla="*/ 114 w 294"/>
                <a:gd name="T59" fmla="*/ 702 h 1434"/>
                <a:gd name="T60" fmla="*/ 120 w 294"/>
                <a:gd name="T61" fmla="*/ 726 h 1434"/>
                <a:gd name="T62" fmla="*/ 126 w 294"/>
                <a:gd name="T63" fmla="*/ 750 h 1434"/>
                <a:gd name="T64" fmla="*/ 126 w 294"/>
                <a:gd name="T65" fmla="*/ 774 h 1434"/>
                <a:gd name="T66" fmla="*/ 132 w 294"/>
                <a:gd name="T67" fmla="*/ 798 h 1434"/>
                <a:gd name="T68" fmla="*/ 138 w 294"/>
                <a:gd name="T69" fmla="*/ 822 h 1434"/>
                <a:gd name="T70" fmla="*/ 138 w 294"/>
                <a:gd name="T71" fmla="*/ 846 h 1434"/>
                <a:gd name="T72" fmla="*/ 144 w 294"/>
                <a:gd name="T73" fmla="*/ 870 h 1434"/>
                <a:gd name="T74" fmla="*/ 150 w 294"/>
                <a:gd name="T75" fmla="*/ 894 h 1434"/>
                <a:gd name="T76" fmla="*/ 150 w 294"/>
                <a:gd name="T77" fmla="*/ 918 h 1434"/>
                <a:gd name="T78" fmla="*/ 156 w 294"/>
                <a:gd name="T79" fmla="*/ 942 h 1434"/>
                <a:gd name="T80" fmla="*/ 162 w 294"/>
                <a:gd name="T81" fmla="*/ 966 h 1434"/>
                <a:gd name="T82" fmla="*/ 162 w 294"/>
                <a:gd name="T83" fmla="*/ 990 h 1434"/>
                <a:gd name="T84" fmla="*/ 168 w 294"/>
                <a:gd name="T85" fmla="*/ 1014 h 1434"/>
                <a:gd name="T86" fmla="*/ 174 w 294"/>
                <a:gd name="T87" fmla="*/ 1032 h 1434"/>
                <a:gd name="T88" fmla="*/ 174 w 294"/>
                <a:gd name="T89" fmla="*/ 1056 h 1434"/>
                <a:gd name="T90" fmla="*/ 180 w 294"/>
                <a:gd name="T91" fmla="*/ 1074 h 1434"/>
                <a:gd name="T92" fmla="*/ 186 w 294"/>
                <a:gd name="T93" fmla="*/ 1092 h 1434"/>
                <a:gd name="T94" fmla="*/ 186 w 294"/>
                <a:gd name="T95" fmla="*/ 1116 h 1434"/>
                <a:gd name="T96" fmla="*/ 192 w 294"/>
                <a:gd name="T97" fmla="*/ 1140 h 1434"/>
                <a:gd name="T98" fmla="*/ 198 w 294"/>
                <a:gd name="T99" fmla="*/ 1164 h 1434"/>
                <a:gd name="T100" fmla="*/ 204 w 294"/>
                <a:gd name="T101" fmla="*/ 1188 h 1434"/>
                <a:gd name="T102" fmla="*/ 210 w 294"/>
                <a:gd name="T103" fmla="*/ 1206 h 1434"/>
                <a:gd name="T104" fmla="*/ 216 w 294"/>
                <a:gd name="T105" fmla="*/ 1230 h 1434"/>
                <a:gd name="T106" fmla="*/ 222 w 294"/>
                <a:gd name="T107" fmla="*/ 1248 h 1434"/>
                <a:gd name="T108" fmla="*/ 222 w 294"/>
                <a:gd name="T109" fmla="*/ 1272 h 1434"/>
                <a:gd name="T110" fmla="*/ 228 w 294"/>
                <a:gd name="T111" fmla="*/ 1296 h 1434"/>
                <a:gd name="T112" fmla="*/ 234 w 294"/>
                <a:gd name="T113" fmla="*/ 1314 h 1434"/>
                <a:gd name="T114" fmla="*/ 246 w 294"/>
                <a:gd name="T115" fmla="*/ 1338 h 1434"/>
                <a:gd name="T116" fmla="*/ 252 w 294"/>
                <a:gd name="T117" fmla="*/ 1362 h 1434"/>
                <a:gd name="T118" fmla="*/ 258 w 294"/>
                <a:gd name="T119" fmla="*/ 1380 h 1434"/>
                <a:gd name="T120" fmla="*/ 264 w 294"/>
                <a:gd name="T121" fmla="*/ 1398 h 1434"/>
                <a:gd name="T122" fmla="*/ 276 w 294"/>
                <a:gd name="T123" fmla="*/ 1410 h 1434"/>
                <a:gd name="T124" fmla="*/ 288 w 294"/>
                <a:gd name="T125" fmla="*/ 1428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 h="1434">
                  <a:moveTo>
                    <a:pt x="0" y="0"/>
                  </a:moveTo>
                  <a:lnTo>
                    <a:pt x="0" y="6"/>
                  </a:lnTo>
                  <a:lnTo>
                    <a:pt x="0" y="12"/>
                  </a:lnTo>
                  <a:lnTo>
                    <a:pt x="6" y="18"/>
                  </a:lnTo>
                  <a:lnTo>
                    <a:pt x="6" y="24"/>
                  </a:lnTo>
                  <a:lnTo>
                    <a:pt x="6" y="30"/>
                  </a:lnTo>
                  <a:lnTo>
                    <a:pt x="6" y="36"/>
                  </a:lnTo>
                  <a:lnTo>
                    <a:pt x="6" y="42"/>
                  </a:lnTo>
                  <a:lnTo>
                    <a:pt x="6" y="48"/>
                  </a:lnTo>
                  <a:lnTo>
                    <a:pt x="12" y="54"/>
                  </a:lnTo>
                  <a:lnTo>
                    <a:pt x="12" y="60"/>
                  </a:lnTo>
                  <a:lnTo>
                    <a:pt x="12" y="66"/>
                  </a:lnTo>
                  <a:lnTo>
                    <a:pt x="12" y="72"/>
                  </a:lnTo>
                  <a:lnTo>
                    <a:pt x="12" y="78"/>
                  </a:lnTo>
                  <a:lnTo>
                    <a:pt x="12" y="84"/>
                  </a:lnTo>
                  <a:lnTo>
                    <a:pt x="18" y="84"/>
                  </a:lnTo>
                  <a:lnTo>
                    <a:pt x="18" y="90"/>
                  </a:lnTo>
                  <a:lnTo>
                    <a:pt x="18" y="96"/>
                  </a:lnTo>
                  <a:lnTo>
                    <a:pt x="18" y="102"/>
                  </a:lnTo>
                  <a:lnTo>
                    <a:pt x="18" y="108"/>
                  </a:lnTo>
                  <a:lnTo>
                    <a:pt x="18" y="114"/>
                  </a:lnTo>
                  <a:lnTo>
                    <a:pt x="24" y="120"/>
                  </a:lnTo>
                  <a:lnTo>
                    <a:pt x="24" y="126"/>
                  </a:lnTo>
                  <a:lnTo>
                    <a:pt x="24" y="132"/>
                  </a:lnTo>
                  <a:lnTo>
                    <a:pt x="24" y="138"/>
                  </a:lnTo>
                  <a:lnTo>
                    <a:pt x="24" y="144"/>
                  </a:lnTo>
                  <a:lnTo>
                    <a:pt x="24" y="150"/>
                  </a:lnTo>
                  <a:lnTo>
                    <a:pt x="30" y="156"/>
                  </a:lnTo>
                  <a:lnTo>
                    <a:pt x="30" y="162"/>
                  </a:lnTo>
                  <a:lnTo>
                    <a:pt x="30" y="168"/>
                  </a:lnTo>
                  <a:lnTo>
                    <a:pt x="30" y="174"/>
                  </a:lnTo>
                  <a:lnTo>
                    <a:pt x="30" y="180"/>
                  </a:lnTo>
                  <a:lnTo>
                    <a:pt x="36" y="186"/>
                  </a:lnTo>
                  <a:lnTo>
                    <a:pt x="36" y="192"/>
                  </a:lnTo>
                  <a:lnTo>
                    <a:pt x="36" y="198"/>
                  </a:lnTo>
                  <a:lnTo>
                    <a:pt x="36" y="204"/>
                  </a:lnTo>
                  <a:lnTo>
                    <a:pt x="36" y="210"/>
                  </a:lnTo>
                  <a:lnTo>
                    <a:pt x="36" y="216"/>
                  </a:lnTo>
                  <a:lnTo>
                    <a:pt x="42" y="222"/>
                  </a:lnTo>
                  <a:lnTo>
                    <a:pt x="42" y="228"/>
                  </a:lnTo>
                  <a:lnTo>
                    <a:pt x="42" y="234"/>
                  </a:lnTo>
                  <a:lnTo>
                    <a:pt x="42" y="240"/>
                  </a:lnTo>
                  <a:lnTo>
                    <a:pt x="42" y="246"/>
                  </a:lnTo>
                  <a:lnTo>
                    <a:pt x="42" y="252"/>
                  </a:lnTo>
                  <a:lnTo>
                    <a:pt x="42" y="258"/>
                  </a:lnTo>
                  <a:lnTo>
                    <a:pt x="48" y="264"/>
                  </a:lnTo>
                  <a:lnTo>
                    <a:pt x="48" y="270"/>
                  </a:lnTo>
                  <a:lnTo>
                    <a:pt x="48" y="276"/>
                  </a:lnTo>
                  <a:lnTo>
                    <a:pt x="48" y="282"/>
                  </a:lnTo>
                  <a:lnTo>
                    <a:pt x="48" y="288"/>
                  </a:lnTo>
                  <a:lnTo>
                    <a:pt x="48" y="294"/>
                  </a:lnTo>
                  <a:lnTo>
                    <a:pt x="54" y="300"/>
                  </a:lnTo>
                  <a:lnTo>
                    <a:pt x="54" y="306"/>
                  </a:lnTo>
                  <a:lnTo>
                    <a:pt x="54" y="312"/>
                  </a:lnTo>
                  <a:lnTo>
                    <a:pt x="54" y="318"/>
                  </a:lnTo>
                  <a:lnTo>
                    <a:pt x="54" y="324"/>
                  </a:lnTo>
                  <a:lnTo>
                    <a:pt x="54" y="330"/>
                  </a:lnTo>
                  <a:lnTo>
                    <a:pt x="60" y="336"/>
                  </a:lnTo>
                  <a:lnTo>
                    <a:pt x="60" y="342"/>
                  </a:lnTo>
                  <a:lnTo>
                    <a:pt x="60" y="348"/>
                  </a:lnTo>
                  <a:lnTo>
                    <a:pt x="60" y="354"/>
                  </a:lnTo>
                  <a:lnTo>
                    <a:pt x="60" y="360"/>
                  </a:lnTo>
                  <a:lnTo>
                    <a:pt x="60" y="366"/>
                  </a:lnTo>
                  <a:lnTo>
                    <a:pt x="66" y="372"/>
                  </a:lnTo>
                  <a:lnTo>
                    <a:pt x="66" y="378"/>
                  </a:lnTo>
                  <a:lnTo>
                    <a:pt x="66" y="384"/>
                  </a:lnTo>
                  <a:lnTo>
                    <a:pt x="66" y="390"/>
                  </a:lnTo>
                  <a:lnTo>
                    <a:pt x="66" y="396"/>
                  </a:lnTo>
                  <a:lnTo>
                    <a:pt x="66" y="402"/>
                  </a:lnTo>
                  <a:lnTo>
                    <a:pt x="72" y="408"/>
                  </a:lnTo>
                  <a:lnTo>
                    <a:pt x="72" y="414"/>
                  </a:lnTo>
                  <a:lnTo>
                    <a:pt x="72" y="420"/>
                  </a:lnTo>
                  <a:lnTo>
                    <a:pt x="72" y="426"/>
                  </a:lnTo>
                  <a:lnTo>
                    <a:pt x="72" y="432"/>
                  </a:lnTo>
                  <a:lnTo>
                    <a:pt x="72" y="438"/>
                  </a:lnTo>
                  <a:lnTo>
                    <a:pt x="78" y="444"/>
                  </a:lnTo>
                  <a:lnTo>
                    <a:pt x="78" y="450"/>
                  </a:lnTo>
                  <a:lnTo>
                    <a:pt x="78" y="456"/>
                  </a:lnTo>
                  <a:lnTo>
                    <a:pt x="78" y="462"/>
                  </a:lnTo>
                  <a:lnTo>
                    <a:pt x="78" y="468"/>
                  </a:lnTo>
                  <a:lnTo>
                    <a:pt x="78" y="474"/>
                  </a:lnTo>
                  <a:lnTo>
                    <a:pt x="78" y="480"/>
                  </a:lnTo>
                  <a:lnTo>
                    <a:pt x="78" y="486"/>
                  </a:lnTo>
                  <a:lnTo>
                    <a:pt x="84" y="486"/>
                  </a:lnTo>
                  <a:lnTo>
                    <a:pt x="84" y="492"/>
                  </a:lnTo>
                  <a:lnTo>
                    <a:pt x="84" y="498"/>
                  </a:lnTo>
                  <a:lnTo>
                    <a:pt x="84" y="504"/>
                  </a:lnTo>
                  <a:lnTo>
                    <a:pt x="84" y="510"/>
                  </a:lnTo>
                  <a:lnTo>
                    <a:pt x="84" y="516"/>
                  </a:lnTo>
                  <a:lnTo>
                    <a:pt x="84" y="522"/>
                  </a:lnTo>
                  <a:lnTo>
                    <a:pt x="90" y="528"/>
                  </a:lnTo>
                  <a:lnTo>
                    <a:pt x="90" y="534"/>
                  </a:lnTo>
                  <a:lnTo>
                    <a:pt x="90" y="540"/>
                  </a:lnTo>
                  <a:lnTo>
                    <a:pt x="90" y="546"/>
                  </a:lnTo>
                  <a:lnTo>
                    <a:pt x="90" y="552"/>
                  </a:lnTo>
                  <a:lnTo>
                    <a:pt x="90" y="558"/>
                  </a:lnTo>
                  <a:lnTo>
                    <a:pt x="96" y="564"/>
                  </a:lnTo>
                  <a:lnTo>
                    <a:pt x="96" y="570"/>
                  </a:lnTo>
                  <a:lnTo>
                    <a:pt x="96" y="576"/>
                  </a:lnTo>
                  <a:lnTo>
                    <a:pt x="96" y="582"/>
                  </a:lnTo>
                  <a:lnTo>
                    <a:pt x="96" y="588"/>
                  </a:lnTo>
                  <a:lnTo>
                    <a:pt x="96" y="594"/>
                  </a:lnTo>
                  <a:lnTo>
                    <a:pt x="102" y="600"/>
                  </a:lnTo>
                  <a:lnTo>
                    <a:pt x="102" y="606"/>
                  </a:lnTo>
                  <a:lnTo>
                    <a:pt x="102" y="612"/>
                  </a:lnTo>
                  <a:lnTo>
                    <a:pt x="102" y="618"/>
                  </a:lnTo>
                  <a:lnTo>
                    <a:pt x="102" y="624"/>
                  </a:lnTo>
                  <a:lnTo>
                    <a:pt x="102" y="630"/>
                  </a:lnTo>
                  <a:lnTo>
                    <a:pt x="108" y="636"/>
                  </a:lnTo>
                  <a:lnTo>
                    <a:pt x="108" y="642"/>
                  </a:lnTo>
                  <a:lnTo>
                    <a:pt x="108" y="648"/>
                  </a:lnTo>
                  <a:lnTo>
                    <a:pt x="108" y="654"/>
                  </a:lnTo>
                  <a:lnTo>
                    <a:pt x="108" y="660"/>
                  </a:lnTo>
                  <a:lnTo>
                    <a:pt x="108" y="666"/>
                  </a:lnTo>
                  <a:lnTo>
                    <a:pt x="114" y="672"/>
                  </a:lnTo>
                  <a:lnTo>
                    <a:pt x="114" y="678"/>
                  </a:lnTo>
                  <a:lnTo>
                    <a:pt x="114" y="684"/>
                  </a:lnTo>
                  <a:lnTo>
                    <a:pt x="114" y="690"/>
                  </a:lnTo>
                  <a:lnTo>
                    <a:pt x="114" y="696"/>
                  </a:lnTo>
                  <a:lnTo>
                    <a:pt x="114" y="702"/>
                  </a:lnTo>
                  <a:lnTo>
                    <a:pt x="114" y="708"/>
                  </a:lnTo>
                  <a:lnTo>
                    <a:pt x="120" y="714"/>
                  </a:lnTo>
                  <a:lnTo>
                    <a:pt x="120" y="720"/>
                  </a:lnTo>
                  <a:lnTo>
                    <a:pt x="120" y="726"/>
                  </a:lnTo>
                  <a:lnTo>
                    <a:pt x="120" y="732"/>
                  </a:lnTo>
                  <a:lnTo>
                    <a:pt x="120" y="738"/>
                  </a:lnTo>
                  <a:lnTo>
                    <a:pt x="120" y="744"/>
                  </a:lnTo>
                  <a:lnTo>
                    <a:pt x="126" y="750"/>
                  </a:lnTo>
                  <a:lnTo>
                    <a:pt x="126" y="756"/>
                  </a:lnTo>
                  <a:lnTo>
                    <a:pt x="126" y="762"/>
                  </a:lnTo>
                  <a:lnTo>
                    <a:pt x="126" y="768"/>
                  </a:lnTo>
                  <a:lnTo>
                    <a:pt x="126" y="774"/>
                  </a:lnTo>
                  <a:lnTo>
                    <a:pt x="126" y="780"/>
                  </a:lnTo>
                  <a:lnTo>
                    <a:pt x="132" y="786"/>
                  </a:lnTo>
                  <a:lnTo>
                    <a:pt x="132" y="792"/>
                  </a:lnTo>
                  <a:lnTo>
                    <a:pt x="132" y="798"/>
                  </a:lnTo>
                  <a:lnTo>
                    <a:pt x="132" y="804"/>
                  </a:lnTo>
                  <a:lnTo>
                    <a:pt x="132" y="810"/>
                  </a:lnTo>
                  <a:lnTo>
                    <a:pt x="132" y="816"/>
                  </a:lnTo>
                  <a:lnTo>
                    <a:pt x="138" y="822"/>
                  </a:lnTo>
                  <a:lnTo>
                    <a:pt x="138" y="828"/>
                  </a:lnTo>
                  <a:lnTo>
                    <a:pt x="138" y="834"/>
                  </a:lnTo>
                  <a:lnTo>
                    <a:pt x="138" y="840"/>
                  </a:lnTo>
                  <a:lnTo>
                    <a:pt x="138" y="846"/>
                  </a:lnTo>
                  <a:lnTo>
                    <a:pt x="138" y="852"/>
                  </a:lnTo>
                  <a:lnTo>
                    <a:pt x="144" y="858"/>
                  </a:lnTo>
                  <a:lnTo>
                    <a:pt x="144" y="864"/>
                  </a:lnTo>
                  <a:lnTo>
                    <a:pt x="144" y="870"/>
                  </a:lnTo>
                  <a:lnTo>
                    <a:pt x="144" y="876"/>
                  </a:lnTo>
                  <a:lnTo>
                    <a:pt x="144" y="882"/>
                  </a:lnTo>
                  <a:lnTo>
                    <a:pt x="144" y="888"/>
                  </a:lnTo>
                  <a:lnTo>
                    <a:pt x="150" y="894"/>
                  </a:lnTo>
                  <a:lnTo>
                    <a:pt x="150" y="900"/>
                  </a:lnTo>
                  <a:lnTo>
                    <a:pt x="150" y="906"/>
                  </a:lnTo>
                  <a:lnTo>
                    <a:pt x="150" y="912"/>
                  </a:lnTo>
                  <a:lnTo>
                    <a:pt x="150" y="918"/>
                  </a:lnTo>
                  <a:lnTo>
                    <a:pt x="150" y="924"/>
                  </a:lnTo>
                  <a:lnTo>
                    <a:pt x="156" y="930"/>
                  </a:lnTo>
                  <a:lnTo>
                    <a:pt x="156" y="936"/>
                  </a:lnTo>
                  <a:lnTo>
                    <a:pt x="156" y="942"/>
                  </a:lnTo>
                  <a:lnTo>
                    <a:pt x="156" y="948"/>
                  </a:lnTo>
                  <a:lnTo>
                    <a:pt x="156" y="954"/>
                  </a:lnTo>
                  <a:lnTo>
                    <a:pt x="156" y="960"/>
                  </a:lnTo>
                  <a:lnTo>
                    <a:pt x="162" y="966"/>
                  </a:lnTo>
                  <a:lnTo>
                    <a:pt x="162" y="972"/>
                  </a:lnTo>
                  <a:lnTo>
                    <a:pt x="162" y="978"/>
                  </a:lnTo>
                  <a:lnTo>
                    <a:pt x="162" y="984"/>
                  </a:lnTo>
                  <a:lnTo>
                    <a:pt x="162" y="990"/>
                  </a:lnTo>
                  <a:lnTo>
                    <a:pt x="168" y="996"/>
                  </a:lnTo>
                  <a:lnTo>
                    <a:pt x="168" y="1002"/>
                  </a:lnTo>
                  <a:lnTo>
                    <a:pt x="168" y="1008"/>
                  </a:lnTo>
                  <a:lnTo>
                    <a:pt x="168" y="1014"/>
                  </a:lnTo>
                  <a:lnTo>
                    <a:pt x="168" y="1020"/>
                  </a:lnTo>
                  <a:lnTo>
                    <a:pt x="168" y="1026"/>
                  </a:lnTo>
                  <a:lnTo>
                    <a:pt x="174" y="1026"/>
                  </a:lnTo>
                  <a:lnTo>
                    <a:pt x="174" y="1032"/>
                  </a:lnTo>
                  <a:lnTo>
                    <a:pt x="174" y="1038"/>
                  </a:lnTo>
                  <a:lnTo>
                    <a:pt x="174" y="1044"/>
                  </a:lnTo>
                  <a:lnTo>
                    <a:pt x="174" y="1050"/>
                  </a:lnTo>
                  <a:lnTo>
                    <a:pt x="174" y="1056"/>
                  </a:lnTo>
                  <a:lnTo>
                    <a:pt x="180" y="1056"/>
                  </a:lnTo>
                  <a:lnTo>
                    <a:pt x="180" y="1062"/>
                  </a:lnTo>
                  <a:lnTo>
                    <a:pt x="180" y="1068"/>
                  </a:lnTo>
                  <a:lnTo>
                    <a:pt x="180" y="1074"/>
                  </a:lnTo>
                  <a:lnTo>
                    <a:pt x="180" y="1080"/>
                  </a:lnTo>
                  <a:lnTo>
                    <a:pt x="180" y="1086"/>
                  </a:lnTo>
                  <a:lnTo>
                    <a:pt x="186" y="1086"/>
                  </a:lnTo>
                  <a:lnTo>
                    <a:pt x="186" y="1092"/>
                  </a:lnTo>
                  <a:lnTo>
                    <a:pt x="186" y="1098"/>
                  </a:lnTo>
                  <a:lnTo>
                    <a:pt x="186" y="1104"/>
                  </a:lnTo>
                  <a:lnTo>
                    <a:pt x="186" y="1110"/>
                  </a:lnTo>
                  <a:lnTo>
                    <a:pt x="186" y="1116"/>
                  </a:lnTo>
                  <a:lnTo>
                    <a:pt x="192" y="1122"/>
                  </a:lnTo>
                  <a:lnTo>
                    <a:pt x="192" y="1128"/>
                  </a:lnTo>
                  <a:lnTo>
                    <a:pt x="192" y="1134"/>
                  </a:lnTo>
                  <a:lnTo>
                    <a:pt x="192" y="1140"/>
                  </a:lnTo>
                  <a:lnTo>
                    <a:pt x="192" y="1146"/>
                  </a:lnTo>
                  <a:lnTo>
                    <a:pt x="198" y="1152"/>
                  </a:lnTo>
                  <a:lnTo>
                    <a:pt x="198" y="1158"/>
                  </a:lnTo>
                  <a:lnTo>
                    <a:pt x="198" y="1164"/>
                  </a:lnTo>
                  <a:lnTo>
                    <a:pt x="198" y="1170"/>
                  </a:lnTo>
                  <a:lnTo>
                    <a:pt x="204" y="1176"/>
                  </a:lnTo>
                  <a:lnTo>
                    <a:pt x="204" y="1182"/>
                  </a:lnTo>
                  <a:lnTo>
                    <a:pt x="204" y="1188"/>
                  </a:lnTo>
                  <a:lnTo>
                    <a:pt x="204" y="1194"/>
                  </a:lnTo>
                  <a:lnTo>
                    <a:pt x="204" y="1200"/>
                  </a:lnTo>
                  <a:lnTo>
                    <a:pt x="210" y="1200"/>
                  </a:lnTo>
                  <a:lnTo>
                    <a:pt x="210" y="1206"/>
                  </a:lnTo>
                  <a:lnTo>
                    <a:pt x="210" y="1212"/>
                  </a:lnTo>
                  <a:lnTo>
                    <a:pt x="210" y="1218"/>
                  </a:lnTo>
                  <a:lnTo>
                    <a:pt x="210" y="1224"/>
                  </a:lnTo>
                  <a:lnTo>
                    <a:pt x="216" y="1230"/>
                  </a:lnTo>
                  <a:lnTo>
                    <a:pt x="216" y="1236"/>
                  </a:lnTo>
                  <a:lnTo>
                    <a:pt x="216" y="1242"/>
                  </a:lnTo>
                  <a:lnTo>
                    <a:pt x="216" y="1248"/>
                  </a:lnTo>
                  <a:lnTo>
                    <a:pt x="222" y="1248"/>
                  </a:lnTo>
                  <a:lnTo>
                    <a:pt x="222" y="1254"/>
                  </a:lnTo>
                  <a:lnTo>
                    <a:pt x="222" y="1260"/>
                  </a:lnTo>
                  <a:lnTo>
                    <a:pt x="222" y="1266"/>
                  </a:lnTo>
                  <a:lnTo>
                    <a:pt x="222" y="1272"/>
                  </a:lnTo>
                  <a:lnTo>
                    <a:pt x="228" y="1278"/>
                  </a:lnTo>
                  <a:lnTo>
                    <a:pt x="228" y="1284"/>
                  </a:lnTo>
                  <a:lnTo>
                    <a:pt x="228" y="1290"/>
                  </a:lnTo>
                  <a:lnTo>
                    <a:pt x="228" y="1296"/>
                  </a:lnTo>
                  <a:lnTo>
                    <a:pt x="234" y="1296"/>
                  </a:lnTo>
                  <a:lnTo>
                    <a:pt x="234" y="1302"/>
                  </a:lnTo>
                  <a:lnTo>
                    <a:pt x="234" y="1308"/>
                  </a:lnTo>
                  <a:lnTo>
                    <a:pt x="234" y="1314"/>
                  </a:lnTo>
                  <a:lnTo>
                    <a:pt x="240" y="1320"/>
                  </a:lnTo>
                  <a:lnTo>
                    <a:pt x="240" y="1326"/>
                  </a:lnTo>
                  <a:lnTo>
                    <a:pt x="240" y="1332"/>
                  </a:lnTo>
                  <a:lnTo>
                    <a:pt x="246" y="1338"/>
                  </a:lnTo>
                  <a:lnTo>
                    <a:pt x="246" y="1344"/>
                  </a:lnTo>
                  <a:lnTo>
                    <a:pt x="246" y="1350"/>
                  </a:lnTo>
                  <a:lnTo>
                    <a:pt x="252" y="1356"/>
                  </a:lnTo>
                  <a:lnTo>
                    <a:pt x="252" y="1362"/>
                  </a:lnTo>
                  <a:lnTo>
                    <a:pt x="252" y="1368"/>
                  </a:lnTo>
                  <a:lnTo>
                    <a:pt x="258" y="1368"/>
                  </a:lnTo>
                  <a:lnTo>
                    <a:pt x="258" y="1374"/>
                  </a:lnTo>
                  <a:lnTo>
                    <a:pt x="258" y="1380"/>
                  </a:lnTo>
                  <a:lnTo>
                    <a:pt x="258" y="1386"/>
                  </a:lnTo>
                  <a:lnTo>
                    <a:pt x="264" y="1386"/>
                  </a:lnTo>
                  <a:lnTo>
                    <a:pt x="264" y="1392"/>
                  </a:lnTo>
                  <a:lnTo>
                    <a:pt x="264" y="1398"/>
                  </a:lnTo>
                  <a:lnTo>
                    <a:pt x="270" y="1398"/>
                  </a:lnTo>
                  <a:lnTo>
                    <a:pt x="270" y="1404"/>
                  </a:lnTo>
                  <a:lnTo>
                    <a:pt x="270" y="1410"/>
                  </a:lnTo>
                  <a:lnTo>
                    <a:pt x="276" y="1410"/>
                  </a:lnTo>
                  <a:lnTo>
                    <a:pt x="276" y="1416"/>
                  </a:lnTo>
                  <a:lnTo>
                    <a:pt x="282" y="1422"/>
                  </a:lnTo>
                  <a:lnTo>
                    <a:pt x="282" y="1428"/>
                  </a:lnTo>
                  <a:lnTo>
                    <a:pt x="288" y="1428"/>
                  </a:lnTo>
                  <a:lnTo>
                    <a:pt x="288" y="1434"/>
                  </a:lnTo>
                  <a:lnTo>
                    <a:pt x="294" y="1434"/>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33" name="Freeform 41"/>
            <p:cNvSpPr>
              <a:spLocks/>
            </p:cNvSpPr>
            <p:nvPr/>
          </p:nvSpPr>
          <p:spPr bwMode="auto">
            <a:xfrm>
              <a:off x="810" y="2724"/>
              <a:ext cx="318" cy="1344"/>
            </a:xfrm>
            <a:custGeom>
              <a:avLst/>
              <a:gdLst>
                <a:gd name="T0" fmla="*/ 6 w 318"/>
                <a:gd name="T1" fmla="*/ 1338 h 1344"/>
                <a:gd name="T2" fmla="*/ 24 w 318"/>
                <a:gd name="T3" fmla="*/ 1344 h 1344"/>
                <a:gd name="T4" fmla="*/ 42 w 318"/>
                <a:gd name="T5" fmla="*/ 1338 h 1344"/>
                <a:gd name="T6" fmla="*/ 54 w 318"/>
                <a:gd name="T7" fmla="*/ 1326 h 1344"/>
                <a:gd name="T8" fmla="*/ 66 w 318"/>
                <a:gd name="T9" fmla="*/ 1308 h 1344"/>
                <a:gd name="T10" fmla="*/ 72 w 318"/>
                <a:gd name="T11" fmla="*/ 1290 h 1344"/>
                <a:gd name="T12" fmla="*/ 78 w 318"/>
                <a:gd name="T13" fmla="*/ 1272 h 1344"/>
                <a:gd name="T14" fmla="*/ 90 w 318"/>
                <a:gd name="T15" fmla="*/ 1254 h 1344"/>
                <a:gd name="T16" fmla="*/ 96 w 318"/>
                <a:gd name="T17" fmla="*/ 1236 h 1344"/>
                <a:gd name="T18" fmla="*/ 102 w 318"/>
                <a:gd name="T19" fmla="*/ 1218 h 1344"/>
                <a:gd name="T20" fmla="*/ 108 w 318"/>
                <a:gd name="T21" fmla="*/ 1200 h 1344"/>
                <a:gd name="T22" fmla="*/ 108 w 318"/>
                <a:gd name="T23" fmla="*/ 1176 h 1344"/>
                <a:gd name="T24" fmla="*/ 114 w 318"/>
                <a:gd name="T25" fmla="*/ 1158 h 1344"/>
                <a:gd name="T26" fmla="*/ 120 w 318"/>
                <a:gd name="T27" fmla="*/ 1134 h 1344"/>
                <a:gd name="T28" fmla="*/ 126 w 318"/>
                <a:gd name="T29" fmla="*/ 1110 h 1344"/>
                <a:gd name="T30" fmla="*/ 132 w 318"/>
                <a:gd name="T31" fmla="*/ 1086 h 1344"/>
                <a:gd name="T32" fmla="*/ 138 w 318"/>
                <a:gd name="T33" fmla="*/ 1062 h 1344"/>
                <a:gd name="T34" fmla="*/ 144 w 318"/>
                <a:gd name="T35" fmla="*/ 1044 h 1344"/>
                <a:gd name="T36" fmla="*/ 150 w 318"/>
                <a:gd name="T37" fmla="*/ 1020 h 1344"/>
                <a:gd name="T38" fmla="*/ 150 w 318"/>
                <a:gd name="T39" fmla="*/ 996 h 1344"/>
                <a:gd name="T40" fmla="*/ 156 w 318"/>
                <a:gd name="T41" fmla="*/ 978 h 1344"/>
                <a:gd name="T42" fmla="*/ 162 w 318"/>
                <a:gd name="T43" fmla="*/ 960 h 1344"/>
                <a:gd name="T44" fmla="*/ 162 w 318"/>
                <a:gd name="T45" fmla="*/ 936 h 1344"/>
                <a:gd name="T46" fmla="*/ 168 w 318"/>
                <a:gd name="T47" fmla="*/ 918 h 1344"/>
                <a:gd name="T48" fmla="*/ 174 w 318"/>
                <a:gd name="T49" fmla="*/ 894 h 1344"/>
                <a:gd name="T50" fmla="*/ 180 w 318"/>
                <a:gd name="T51" fmla="*/ 870 h 1344"/>
                <a:gd name="T52" fmla="*/ 180 w 318"/>
                <a:gd name="T53" fmla="*/ 846 h 1344"/>
                <a:gd name="T54" fmla="*/ 186 w 318"/>
                <a:gd name="T55" fmla="*/ 822 h 1344"/>
                <a:gd name="T56" fmla="*/ 192 w 318"/>
                <a:gd name="T57" fmla="*/ 798 h 1344"/>
                <a:gd name="T58" fmla="*/ 192 w 318"/>
                <a:gd name="T59" fmla="*/ 774 h 1344"/>
                <a:gd name="T60" fmla="*/ 198 w 318"/>
                <a:gd name="T61" fmla="*/ 750 h 1344"/>
                <a:gd name="T62" fmla="*/ 204 w 318"/>
                <a:gd name="T63" fmla="*/ 732 h 1344"/>
                <a:gd name="T64" fmla="*/ 204 w 318"/>
                <a:gd name="T65" fmla="*/ 708 h 1344"/>
                <a:gd name="T66" fmla="*/ 210 w 318"/>
                <a:gd name="T67" fmla="*/ 684 h 1344"/>
                <a:gd name="T68" fmla="*/ 216 w 318"/>
                <a:gd name="T69" fmla="*/ 660 h 1344"/>
                <a:gd name="T70" fmla="*/ 216 w 318"/>
                <a:gd name="T71" fmla="*/ 636 h 1344"/>
                <a:gd name="T72" fmla="*/ 222 w 318"/>
                <a:gd name="T73" fmla="*/ 612 h 1344"/>
                <a:gd name="T74" fmla="*/ 222 w 318"/>
                <a:gd name="T75" fmla="*/ 588 h 1344"/>
                <a:gd name="T76" fmla="*/ 228 w 318"/>
                <a:gd name="T77" fmla="*/ 564 h 1344"/>
                <a:gd name="T78" fmla="*/ 234 w 318"/>
                <a:gd name="T79" fmla="*/ 540 h 1344"/>
                <a:gd name="T80" fmla="*/ 234 w 318"/>
                <a:gd name="T81" fmla="*/ 516 h 1344"/>
                <a:gd name="T82" fmla="*/ 240 w 318"/>
                <a:gd name="T83" fmla="*/ 498 h 1344"/>
                <a:gd name="T84" fmla="*/ 240 w 318"/>
                <a:gd name="T85" fmla="*/ 474 h 1344"/>
                <a:gd name="T86" fmla="*/ 246 w 318"/>
                <a:gd name="T87" fmla="*/ 450 h 1344"/>
                <a:gd name="T88" fmla="*/ 252 w 318"/>
                <a:gd name="T89" fmla="*/ 426 h 1344"/>
                <a:gd name="T90" fmla="*/ 252 w 318"/>
                <a:gd name="T91" fmla="*/ 402 h 1344"/>
                <a:gd name="T92" fmla="*/ 258 w 318"/>
                <a:gd name="T93" fmla="*/ 378 h 1344"/>
                <a:gd name="T94" fmla="*/ 264 w 318"/>
                <a:gd name="T95" fmla="*/ 354 h 1344"/>
                <a:gd name="T96" fmla="*/ 264 w 318"/>
                <a:gd name="T97" fmla="*/ 330 h 1344"/>
                <a:gd name="T98" fmla="*/ 270 w 318"/>
                <a:gd name="T99" fmla="*/ 306 h 1344"/>
                <a:gd name="T100" fmla="*/ 270 w 318"/>
                <a:gd name="T101" fmla="*/ 282 h 1344"/>
                <a:gd name="T102" fmla="*/ 276 w 318"/>
                <a:gd name="T103" fmla="*/ 264 h 1344"/>
                <a:gd name="T104" fmla="*/ 282 w 318"/>
                <a:gd name="T105" fmla="*/ 240 h 1344"/>
                <a:gd name="T106" fmla="*/ 282 w 318"/>
                <a:gd name="T107" fmla="*/ 216 h 1344"/>
                <a:gd name="T108" fmla="*/ 288 w 318"/>
                <a:gd name="T109" fmla="*/ 192 h 1344"/>
                <a:gd name="T110" fmla="*/ 288 w 318"/>
                <a:gd name="T111" fmla="*/ 168 h 1344"/>
                <a:gd name="T112" fmla="*/ 294 w 318"/>
                <a:gd name="T113" fmla="*/ 150 h 1344"/>
                <a:gd name="T114" fmla="*/ 300 w 318"/>
                <a:gd name="T115" fmla="*/ 132 h 1344"/>
                <a:gd name="T116" fmla="*/ 300 w 318"/>
                <a:gd name="T117" fmla="*/ 108 h 1344"/>
                <a:gd name="T118" fmla="*/ 306 w 318"/>
                <a:gd name="T119" fmla="*/ 84 h 1344"/>
                <a:gd name="T120" fmla="*/ 312 w 318"/>
                <a:gd name="T121" fmla="*/ 60 h 1344"/>
                <a:gd name="T122" fmla="*/ 312 w 318"/>
                <a:gd name="T123" fmla="*/ 36 h 1344"/>
                <a:gd name="T124" fmla="*/ 318 w 318"/>
                <a:gd name="T125" fmla="*/ 12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8" h="1344">
                  <a:moveTo>
                    <a:pt x="0" y="1326"/>
                  </a:moveTo>
                  <a:lnTo>
                    <a:pt x="0" y="1332"/>
                  </a:lnTo>
                  <a:lnTo>
                    <a:pt x="6" y="1332"/>
                  </a:lnTo>
                  <a:lnTo>
                    <a:pt x="6" y="1338"/>
                  </a:lnTo>
                  <a:lnTo>
                    <a:pt x="12" y="1338"/>
                  </a:lnTo>
                  <a:lnTo>
                    <a:pt x="18" y="1338"/>
                  </a:lnTo>
                  <a:lnTo>
                    <a:pt x="18" y="1344"/>
                  </a:lnTo>
                  <a:lnTo>
                    <a:pt x="24" y="1344"/>
                  </a:lnTo>
                  <a:lnTo>
                    <a:pt x="30" y="1344"/>
                  </a:lnTo>
                  <a:lnTo>
                    <a:pt x="30" y="1338"/>
                  </a:lnTo>
                  <a:lnTo>
                    <a:pt x="36" y="1338"/>
                  </a:lnTo>
                  <a:lnTo>
                    <a:pt x="42" y="1338"/>
                  </a:lnTo>
                  <a:lnTo>
                    <a:pt x="42" y="1332"/>
                  </a:lnTo>
                  <a:lnTo>
                    <a:pt x="48" y="1332"/>
                  </a:lnTo>
                  <a:lnTo>
                    <a:pt x="48" y="1326"/>
                  </a:lnTo>
                  <a:lnTo>
                    <a:pt x="54" y="1326"/>
                  </a:lnTo>
                  <a:lnTo>
                    <a:pt x="54" y="1320"/>
                  </a:lnTo>
                  <a:lnTo>
                    <a:pt x="60" y="1314"/>
                  </a:lnTo>
                  <a:lnTo>
                    <a:pt x="60" y="1308"/>
                  </a:lnTo>
                  <a:lnTo>
                    <a:pt x="66" y="1308"/>
                  </a:lnTo>
                  <a:lnTo>
                    <a:pt x="66" y="1302"/>
                  </a:lnTo>
                  <a:lnTo>
                    <a:pt x="66" y="1296"/>
                  </a:lnTo>
                  <a:lnTo>
                    <a:pt x="72" y="1296"/>
                  </a:lnTo>
                  <a:lnTo>
                    <a:pt x="72" y="1290"/>
                  </a:lnTo>
                  <a:lnTo>
                    <a:pt x="72" y="1284"/>
                  </a:lnTo>
                  <a:lnTo>
                    <a:pt x="78" y="1284"/>
                  </a:lnTo>
                  <a:lnTo>
                    <a:pt x="78" y="1278"/>
                  </a:lnTo>
                  <a:lnTo>
                    <a:pt x="78" y="1272"/>
                  </a:lnTo>
                  <a:lnTo>
                    <a:pt x="84" y="1266"/>
                  </a:lnTo>
                  <a:lnTo>
                    <a:pt x="84" y="1260"/>
                  </a:lnTo>
                  <a:lnTo>
                    <a:pt x="84" y="1254"/>
                  </a:lnTo>
                  <a:lnTo>
                    <a:pt x="90" y="1254"/>
                  </a:lnTo>
                  <a:lnTo>
                    <a:pt x="90" y="1248"/>
                  </a:lnTo>
                  <a:lnTo>
                    <a:pt x="90" y="1242"/>
                  </a:lnTo>
                  <a:lnTo>
                    <a:pt x="90" y="1236"/>
                  </a:lnTo>
                  <a:lnTo>
                    <a:pt x="96" y="1236"/>
                  </a:lnTo>
                  <a:lnTo>
                    <a:pt x="96" y="1230"/>
                  </a:lnTo>
                  <a:lnTo>
                    <a:pt x="96" y="1224"/>
                  </a:lnTo>
                  <a:lnTo>
                    <a:pt x="96" y="1218"/>
                  </a:lnTo>
                  <a:lnTo>
                    <a:pt x="102" y="1218"/>
                  </a:lnTo>
                  <a:lnTo>
                    <a:pt x="102" y="1212"/>
                  </a:lnTo>
                  <a:lnTo>
                    <a:pt x="102" y="1206"/>
                  </a:lnTo>
                  <a:lnTo>
                    <a:pt x="102" y="1200"/>
                  </a:lnTo>
                  <a:lnTo>
                    <a:pt x="108" y="1200"/>
                  </a:lnTo>
                  <a:lnTo>
                    <a:pt x="108" y="1194"/>
                  </a:lnTo>
                  <a:lnTo>
                    <a:pt x="108" y="1188"/>
                  </a:lnTo>
                  <a:lnTo>
                    <a:pt x="108" y="1182"/>
                  </a:lnTo>
                  <a:lnTo>
                    <a:pt x="108" y="1176"/>
                  </a:lnTo>
                  <a:lnTo>
                    <a:pt x="114" y="1176"/>
                  </a:lnTo>
                  <a:lnTo>
                    <a:pt x="114" y="1170"/>
                  </a:lnTo>
                  <a:lnTo>
                    <a:pt x="114" y="1164"/>
                  </a:lnTo>
                  <a:lnTo>
                    <a:pt x="114" y="1158"/>
                  </a:lnTo>
                  <a:lnTo>
                    <a:pt x="120" y="1152"/>
                  </a:lnTo>
                  <a:lnTo>
                    <a:pt x="120" y="1146"/>
                  </a:lnTo>
                  <a:lnTo>
                    <a:pt x="120" y="1140"/>
                  </a:lnTo>
                  <a:lnTo>
                    <a:pt x="120" y="1134"/>
                  </a:lnTo>
                  <a:lnTo>
                    <a:pt x="126" y="1128"/>
                  </a:lnTo>
                  <a:lnTo>
                    <a:pt x="126" y="1122"/>
                  </a:lnTo>
                  <a:lnTo>
                    <a:pt x="126" y="1116"/>
                  </a:lnTo>
                  <a:lnTo>
                    <a:pt x="126" y="1110"/>
                  </a:lnTo>
                  <a:lnTo>
                    <a:pt x="132" y="1104"/>
                  </a:lnTo>
                  <a:lnTo>
                    <a:pt x="132" y="1098"/>
                  </a:lnTo>
                  <a:lnTo>
                    <a:pt x="132" y="1092"/>
                  </a:lnTo>
                  <a:lnTo>
                    <a:pt x="132" y="1086"/>
                  </a:lnTo>
                  <a:lnTo>
                    <a:pt x="138" y="1080"/>
                  </a:lnTo>
                  <a:lnTo>
                    <a:pt x="138" y="1074"/>
                  </a:lnTo>
                  <a:lnTo>
                    <a:pt x="138" y="1068"/>
                  </a:lnTo>
                  <a:lnTo>
                    <a:pt x="138" y="1062"/>
                  </a:lnTo>
                  <a:lnTo>
                    <a:pt x="138" y="1056"/>
                  </a:lnTo>
                  <a:lnTo>
                    <a:pt x="144" y="1056"/>
                  </a:lnTo>
                  <a:lnTo>
                    <a:pt x="144" y="1050"/>
                  </a:lnTo>
                  <a:lnTo>
                    <a:pt x="144" y="1044"/>
                  </a:lnTo>
                  <a:lnTo>
                    <a:pt x="144" y="1038"/>
                  </a:lnTo>
                  <a:lnTo>
                    <a:pt x="144" y="1032"/>
                  </a:lnTo>
                  <a:lnTo>
                    <a:pt x="144" y="1026"/>
                  </a:lnTo>
                  <a:lnTo>
                    <a:pt x="150" y="1020"/>
                  </a:lnTo>
                  <a:lnTo>
                    <a:pt x="150" y="1014"/>
                  </a:lnTo>
                  <a:lnTo>
                    <a:pt x="150" y="1008"/>
                  </a:lnTo>
                  <a:lnTo>
                    <a:pt x="150" y="1002"/>
                  </a:lnTo>
                  <a:lnTo>
                    <a:pt x="150" y="996"/>
                  </a:lnTo>
                  <a:lnTo>
                    <a:pt x="156" y="996"/>
                  </a:lnTo>
                  <a:lnTo>
                    <a:pt x="156" y="990"/>
                  </a:lnTo>
                  <a:lnTo>
                    <a:pt x="156" y="984"/>
                  </a:lnTo>
                  <a:lnTo>
                    <a:pt x="156" y="978"/>
                  </a:lnTo>
                  <a:lnTo>
                    <a:pt x="156" y="972"/>
                  </a:lnTo>
                  <a:lnTo>
                    <a:pt x="156" y="966"/>
                  </a:lnTo>
                  <a:lnTo>
                    <a:pt x="162" y="966"/>
                  </a:lnTo>
                  <a:lnTo>
                    <a:pt x="162" y="960"/>
                  </a:lnTo>
                  <a:lnTo>
                    <a:pt x="162" y="954"/>
                  </a:lnTo>
                  <a:lnTo>
                    <a:pt x="162" y="948"/>
                  </a:lnTo>
                  <a:lnTo>
                    <a:pt x="162" y="942"/>
                  </a:lnTo>
                  <a:lnTo>
                    <a:pt x="162" y="936"/>
                  </a:lnTo>
                  <a:lnTo>
                    <a:pt x="168" y="936"/>
                  </a:lnTo>
                  <a:lnTo>
                    <a:pt x="168" y="930"/>
                  </a:lnTo>
                  <a:lnTo>
                    <a:pt x="168" y="924"/>
                  </a:lnTo>
                  <a:lnTo>
                    <a:pt x="168" y="918"/>
                  </a:lnTo>
                  <a:lnTo>
                    <a:pt x="168" y="912"/>
                  </a:lnTo>
                  <a:lnTo>
                    <a:pt x="168" y="906"/>
                  </a:lnTo>
                  <a:lnTo>
                    <a:pt x="174" y="900"/>
                  </a:lnTo>
                  <a:lnTo>
                    <a:pt x="174" y="894"/>
                  </a:lnTo>
                  <a:lnTo>
                    <a:pt x="174" y="888"/>
                  </a:lnTo>
                  <a:lnTo>
                    <a:pt x="174" y="882"/>
                  </a:lnTo>
                  <a:lnTo>
                    <a:pt x="174" y="876"/>
                  </a:lnTo>
                  <a:lnTo>
                    <a:pt x="180" y="870"/>
                  </a:lnTo>
                  <a:lnTo>
                    <a:pt x="180" y="864"/>
                  </a:lnTo>
                  <a:lnTo>
                    <a:pt x="180" y="858"/>
                  </a:lnTo>
                  <a:lnTo>
                    <a:pt x="180" y="852"/>
                  </a:lnTo>
                  <a:lnTo>
                    <a:pt x="180" y="846"/>
                  </a:lnTo>
                  <a:lnTo>
                    <a:pt x="180" y="840"/>
                  </a:lnTo>
                  <a:lnTo>
                    <a:pt x="186" y="834"/>
                  </a:lnTo>
                  <a:lnTo>
                    <a:pt x="186" y="828"/>
                  </a:lnTo>
                  <a:lnTo>
                    <a:pt x="186" y="822"/>
                  </a:lnTo>
                  <a:lnTo>
                    <a:pt x="186" y="816"/>
                  </a:lnTo>
                  <a:lnTo>
                    <a:pt x="186" y="810"/>
                  </a:lnTo>
                  <a:lnTo>
                    <a:pt x="186" y="804"/>
                  </a:lnTo>
                  <a:lnTo>
                    <a:pt x="192" y="798"/>
                  </a:lnTo>
                  <a:lnTo>
                    <a:pt x="192" y="792"/>
                  </a:lnTo>
                  <a:lnTo>
                    <a:pt x="192" y="786"/>
                  </a:lnTo>
                  <a:lnTo>
                    <a:pt x="192" y="780"/>
                  </a:lnTo>
                  <a:lnTo>
                    <a:pt x="192" y="774"/>
                  </a:lnTo>
                  <a:lnTo>
                    <a:pt x="192" y="768"/>
                  </a:lnTo>
                  <a:lnTo>
                    <a:pt x="198" y="762"/>
                  </a:lnTo>
                  <a:lnTo>
                    <a:pt x="198" y="756"/>
                  </a:lnTo>
                  <a:lnTo>
                    <a:pt x="198" y="750"/>
                  </a:lnTo>
                  <a:lnTo>
                    <a:pt x="198" y="744"/>
                  </a:lnTo>
                  <a:lnTo>
                    <a:pt x="198" y="738"/>
                  </a:lnTo>
                  <a:lnTo>
                    <a:pt x="198" y="732"/>
                  </a:lnTo>
                  <a:lnTo>
                    <a:pt x="204" y="732"/>
                  </a:lnTo>
                  <a:lnTo>
                    <a:pt x="204" y="726"/>
                  </a:lnTo>
                  <a:lnTo>
                    <a:pt x="204" y="720"/>
                  </a:lnTo>
                  <a:lnTo>
                    <a:pt x="204" y="714"/>
                  </a:lnTo>
                  <a:lnTo>
                    <a:pt x="204" y="708"/>
                  </a:lnTo>
                  <a:lnTo>
                    <a:pt x="204" y="702"/>
                  </a:lnTo>
                  <a:lnTo>
                    <a:pt x="210" y="696"/>
                  </a:lnTo>
                  <a:lnTo>
                    <a:pt x="210" y="690"/>
                  </a:lnTo>
                  <a:lnTo>
                    <a:pt x="210" y="684"/>
                  </a:lnTo>
                  <a:lnTo>
                    <a:pt x="210" y="678"/>
                  </a:lnTo>
                  <a:lnTo>
                    <a:pt x="210" y="672"/>
                  </a:lnTo>
                  <a:lnTo>
                    <a:pt x="210" y="666"/>
                  </a:lnTo>
                  <a:lnTo>
                    <a:pt x="216" y="660"/>
                  </a:lnTo>
                  <a:lnTo>
                    <a:pt x="216" y="654"/>
                  </a:lnTo>
                  <a:lnTo>
                    <a:pt x="216" y="648"/>
                  </a:lnTo>
                  <a:lnTo>
                    <a:pt x="216" y="642"/>
                  </a:lnTo>
                  <a:lnTo>
                    <a:pt x="216" y="636"/>
                  </a:lnTo>
                  <a:lnTo>
                    <a:pt x="216" y="630"/>
                  </a:lnTo>
                  <a:lnTo>
                    <a:pt x="216" y="624"/>
                  </a:lnTo>
                  <a:lnTo>
                    <a:pt x="222" y="618"/>
                  </a:lnTo>
                  <a:lnTo>
                    <a:pt x="222" y="612"/>
                  </a:lnTo>
                  <a:lnTo>
                    <a:pt x="222" y="606"/>
                  </a:lnTo>
                  <a:lnTo>
                    <a:pt x="222" y="600"/>
                  </a:lnTo>
                  <a:lnTo>
                    <a:pt x="222" y="594"/>
                  </a:lnTo>
                  <a:lnTo>
                    <a:pt x="222" y="588"/>
                  </a:lnTo>
                  <a:lnTo>
                    <a:pt x="228" y="582"/>
                  </a:lnTo>
                  <a:lnTo>
                    <a:pt x="228" y="576"/>
                  </a:lnTo>
                  <a:lnTo>
                    <a:pt x="228" y="570"/>
                  </a:lnTo>
                  <a:lnTo>
                    <a:pt x="228" y="564"/>
                  </a:lnTo>
                  <a:lnTo>
                    <a:pt x="228" y="558"/>
                  </a:lnTo>
                  <a:lnTo>
                    <a:pt x="228" y="552"/>
                  </a:lnTo>
                  <a:lnTo>
                    <a:pt x="234" y="546"/>
                  </a:lnTo>
                  <a:lnTo>
                    <a:pt x="234" y="540"/>
                  </a:lnTo>
                  <a:lnTo>
                    <a:pt x="234" y="534"/>
                  </a:lnTo>
                  <a:lnTo>
                    <a:pt x="234" y="528"/>
                  </a:lnTo>
                  <a:lnTo>
                    <a:pt x="234" y="522"/>
                  </a:lnTo>
                  <a:lnTo>
                    <a:pt x="234" y="516"/>
                  </a:lnTo>
                  <a:lnTo>
                    <a:pt x="234" y="510"/>
                  </a:lnTo>
                  <a:lnTo>
                    <a:pt x="240" y="510"/>
                  </a:lnTo>
                  <a:lnTo>
                    <a:pt x="240" y="504"/>
                  </a:lnTo>
                  <a:lnTo>
                    <a:pt x="240" y="498"/>
                  </a:lnTo>
                  <a:lnTo>
                    <a:pt x="240" y="492"/>
                  </a:lnTo>
                  <a:lnTo>
                    <a:pt x="240" y="486"/>
                  </a:lnTo>
                  <a:lnTo>
                    <a:pt x="240" y="480"/>
                  </a:lnTo>
                  <a:lnTo>
                    <a:pt x="240" y="474"/>
                  </a:lnTo>
                  <a:lnTo>
                    <a:pt x="246" y="468"/>
                  </a:lnTo>
                  <a:lnTo>
                    <a:pt x="246" y="462"/>
                  </a:lnTo>
                  <a:lnTo>
                    <a:pt x="246" y="456"/>
                  </a:lnTo>
                  <a:lnTo>
                    <a:pt x="246" y="450"/>
                  </a:lnTo>
                  <a:lnTo>
                    <a:pt x="246" y="444"/>
                  </a:lnTo>
                  <a:lnTo>
                    <a:pt x="246" y="438"/>
                  </a:lnTo>
                  <a:lnTo>
                    <a:pt x="252" y="432"/>
                  </a:lnTo>
                  <a:lnTo>
                    <a:pt x="252" y="426"/>
                  </a:lnTo>
                  <a:lnTo>
                    <a:pt x="252" y="420"/>
                  </a:lnTo>
                  <a:lnTo>
                    <a:pt x="252" y="414"/>
                  </a:lnTo>
                  <a:lnTo>
                    <a:pt x="252" y="408"/>
                  </a:lnTo>
                  <a:lnTo>
                    <a:pt x="252" y="402"/>
                  </a:lnTo>
                  <a:lnTo>
                    <a:pt x="252" y="396"/>
                  </a:lnTo>
                  <a:lnTo>
                    <a:pt x="258" y="390"/>
                  </a:lnTo>
                  <a:lnTo>
                    <a:pt x="258" y="384"/>
                  </a:lnTo>
                  <a:lnTo>
                    <a:pt x="258" y="378"/>
                  </a:lnTo>
                  <a:lnTo>
                    <a:pt x="258" y="372"/>
                  </a:lnTo>
                  <a:lnTo>
                    <a:pt x="258" y="366"/>
                  </a:lnTo>
                  <a:lnTo>
                    <a:pt x="258" y="360"/>
                  </a:lnTo>
                  <a:lnTo>
                    <a:pt x="264" y="354"/>
                  </a:lnTo>
                  <a:lnTo>
                    <a:pt x="264" y="348"/>
                  </a:lnTo>
                  <a:lnTo>
                    <a:pt x="264" y="342"/>
                  </a:lnTo>
                  <a:lnTo>
                    <a:pt x="264" y="336"/>
                  </a:lnTo>
                  <a:lnTo>
                    <a:pt x="264" y="330"/>
                  </a:lnTo>
                  <a:lnTo>
                    <a:pt x="264" y="324"/>
                  </a:lnTo>
                  <a:lnTo>
                    <a:pt x="270" y="318"/>
                  </a:lnTo>
                  <a:lnTo>
                    <a:pt x="270" y="312"/>
                  </a:lnTo>
                  <a:lnTo>
                    <a:pt x="270" y="306"/>
                  </a:lnTo>
                  <a:lnTo>
                    <a:pt x="270" y="300"/>
                  </a:lnTo>
                  <a:lnTo>
                    <a:pt x="270" y="294"/>
                  </a:lnTo>
                  <a:lnTo>
                    <a:pt x="270" y="288"/>
                  </a:lnTo>
                  <a:lnTo>
                    <a:pt x="270" y="282"/>
                  </a:lnTo>
                  <a:lnTo>
                    <a:pt x="276" y="282"/>
                  </a:lnTo>
                  <a:lnTo>
                    <a:pt x="276" y="276"/>
                  </a:lnTo>
                  <a:lnTo>
                    <a:pt x="276" y="270"/>
                  </a:lnTo>
                  <a:lnTo>
                    <a:pt x="276" y="264"/>
                  </a:lnTo>
                  <a:lnTo>
                    <a:pt x="276" y="258"/>
                  </a:lnTo>
                  <a:lnTo>
                    <a:pt x="276" y="252"/>
                  </a:lnTo>
                  <a:lnTo>
                    <a:pt x="276" y="246"/>
                  </a:lnTo>
                  <a:lnTo>
                    <a:pt x="282" y="240"/>
                  </a:lnTo>
                  <a:lnTo>
                    <a:pt x="282" y="234"/>
                  </a:lnTo>
                  <a:lnTo>
                    <a:pt x="282" y="228"/>
                  </a:lnTo>
                  <a:lnTo>
                    <a:pt x="282" y="222"/>
                  </a:lnTo>
                  <a:lnTo>
                    <a:pt x="282" y="216"/>
                  </a:lnTo>
                  <a:lnTo>
                    <a:pt x="282" y="210"/>
                  </a:lnTo>
                  <a:lnTo>
                    <a:pt x="288" y="204"/>
                  </a:lnTo>
                  <a:lnTo>
                    <a:pt x="288" y="198"/>
                  </a:lnTo>
                  <a:lnTo>
                    <a:pt x="288" y="192"/>
                  </a:lnTo>
                  <a:lnTo>
                    <a:pt x="288" y="186"/>
                  </a:lnTo>
                  <a:lnTo>
                    <a:pt x="288" y="180"/>
                  </a:lnTo>
                  <a:lnTo>
                    <a:pt x="288" y="174"/>
                  </a:lnTo>
                  <a:lnTo>
                    <a:pt x="288" y="168"/>
                  </a:lnTo>
                  <a:lnTo>
                    <a:pt x="294" y="168"/>
                  </a:lnTo>
                  <a:lnTo>
                    <a:pt x="294" y="162"/>
                  </a:lnTo>
                  <a:lnTo>
                    <a:pt x="294" y="156"/>
                  </a:lnTo>
                  <a:lnTo>
                    <a:pt x="294" y="150"/>
                  </a:lnTo>
                  <a:lnTo>
                    <a:pt x="294" y="144"/>
                  </a:lnTo>
                  <a:lnTo>
                    <a:pt x="294" y="138"/>
                  </a:lnTo>
                  <a:lnTo>
                    <a:pt x="294" y="132"/>
                  </a:lnTo>
                  <a:lnTo>
                    <a:pt x="300" y="132"/>
                  </a:lnTo>
                  <a:lnTo>
                    <a:pt x="300" y="126"/>
                  </a:lnTo>
                  <a:lnTo>
                    <a:pt x="300" y="120"/>
                  </a:lnTo>
                  <a:lnTo>
                    <a:pt x="300" y="114"/>
                  </a:lnTo>
                  <a:lnTo>
                    <a:pt x="300" y="108"/>
                  </a:lnTo>
                  <a:lnTo>
                    <a:pt x="300" y="102"/>
                  </a:lnTo>
                  <a:lnTo>
                    <a:pt x="306" y="96"/>
                  </a:lnTo>
                  <a:lnTo>
                    <a:pt x="306" y="90"/>
                  </a:lnTo>
                  <a:lnTo>
                    <a:pt x="306" y="84"/>
                  </a:lnTo>
                  <a:lnTo>
                    <a:pt x="306" y="78"/>
                  </a:lnTo>
                  <a:lnTo>
                    <a:pt x="306" y="72"/>
                  </a:lnTo>
                  <a:lnTo>
                    <a:pt x="306" y="66"/>
                  </a:lnTo>
                  <a:lnTo>
                    <a:pt x="312" y="60"/>
                  </a:lnTo>
                  <a:lnTo>
                    <a:pt x="312" y="54"/>
                  </a:lnTo>
                  <a:lnTo>
                    <a:pt x="312" y="48"/>
                  </a:lnTo>
                  <a:lnTo>
                    <a:pt x="312" y="42"/>
                  </a:lnTo>
                  <a:lnTo>
                    <a:pt x="312" y="36"/>
                  </a:lnTo>
                  <a:lnTo>
                    <a:pt x="312" y="30"/>
                  </a:lnTo>
                  <a:lnTo>
                    <a:pt x="318" y="24"/>
                  </a:lnTo>
                  <a:lnTo>
                    <a:pt x="318" y="18"/>
                  </a:lnTo>
                  <a:lnTo>
                    <a:pt x="318" y="12"/>
                  </a:lnTo>
                  <a:lnTo>
                    <a:pt x="318" y="6"/>
                  </a:lnTo>
                  <a:lnTo>
                    <a:pt x="318" y="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34" name="Freeform 42"/>
            <p:cNvSpPr>
              <a:spLocks/>
            </p:cNvSpPr>
            <p:nvPr/>
          </p:nvSpPr>
          <p:spPr bwMode="auto">
            <a:xfrm>
              <a:off x="1128" y="2208"/>
              <a:ext cx="372" cy="798"/>
            </a:xfrm>
            <a:custGeom>
              <a:avLst/>
              <a:gdLst>
                <a:gd name="T0" fmla="*/ 6 w 372"/>
                <a:gd name="T1" fmla="*/ 504 h 798"/>
                <a:gd name="T2" fmla="*/ 6 w 372"/>
                <a:gd name="T3" fmla="*/ 480 h 798"/>
                <a:gd name="T4" fmla="*/ 12 w 372"/>
                <a:gd name="T5" fmla="*/ 456 h 798"/>
                <a:gd name="T6" fmla="*/ 18 w 372"/>
                <a:gd name="T7" fmla="*/ 432 h 798"/>
                <a:gd name="T8" fmla="*/ 24 w 372"/>
                <a:gd name="T9" fmla="*/ 408 h 798"/>
                <a:gd name="T10" fmla="*/ 24 w 372"/>
                <a:gd name="T11" fmla="*/ 384 h 798"/>
                <a:gd name="T12" fmla="*/ 30 w 372"/>
                <a:gd name="T13" fmla="*/ 360 h 798"/>
                <a:gd name="T14" fmla="*/ 36 w 372"/>
                <a:gd name="T15" fmla="*/ 336 h 798"/>
                <a:gd name="T16" fmla="*/ 42 w 372"/>
                <a:gd name="T17" fmla="*/ 312 h 798"/>
                <a:gd name="T18" fmla="*/ 48 w 372"/>
                <a:gd name="T19" fmla="*/ 288 h 798"/>
                <a:gd name="T20" fmla="*/ 48 w 372"/>
                <a:gd name="T21" fmla="*/ 264 h 798"/>
                <a:gd name="T22" fmla="*/ 54 w 372"/>
                <a:gd name="T23" fmla="*/ 246 h 798"/>
                <a:gd name="T24" fmla="*/ 60 w 372"/>
                <a:gd name="T25" fmla="*/ 222 h 798"/>
                <a:gd name="T26" fmla="*/ 66 w 372"/>
                <a:gd name="T27" fmla="*/ 198 h 798"/>
                <a:gd name="T28" fmla="*/ 72 w 372"/>
                <a:gd name="T29" fmla="*/ 180 h 798"/>
                <a:gd name="T30" fmla="*/ 78 w 372"/>
                <a:gd name="T31" fmla="*/ 162 h 798"/>
                <a:gd name="T32" fmla="*/ 84 w 372"/>
                <a:gd name="T33" fmla="*/ 144 h 798"/>
                <a:gd name="T34" fmla="*/ 90 w 372"/>
                <a:gd name="T35" fmla="*/ 126 h 798"/>
                <a:gd name="T36" fmla="*/ 96 w 372"/>
                <a:gd name="T37" fmla="*/ 108 h 798"/>
                <a:gd name="T38" fmla="*/ 102 w 372"/>
                <a:gd name="T39" fmla="*/ 90 h 798"/>
                <a:gd name="T40" fmla="*/ 108 w 372"/>
                <a:gd name="T41" fmla="*/ 72 h 798"/>
                <a:gd name="T42" fmla="*/ 114 w 372"/>
                <a:gd name="T43" fmla="*/ 48 h 798"/>
                <a:gd name="T44" fmla="*/ 126 w 372"/>
                <a:gd name="T45" fmla="*/ 36 h 798"/>
                <a:gd name="T46" fmla="*/ 132 w 372"/>
                <a:gd name="T47" fmla="*/ 18 h 798"/>
                <a:gd name="T48" fmla="*/ 144 w 372"/>
                <a:gd name="T49" fmla="*/ 6 h 798"/>
                <a:gd name="T50" fmla="*/ 162 w 372"/>
                <a:gd name="T51" fmla="*/ 0 h 798"/>
                <a:gd name="T52" fmla="*/ 180 w 372"/>
                <a:gd name="T53" fmla="*/ 6 h 798"/>
                <a:gd name="T54" fmla="*/ 192 w 372"/>
                <a:gd name="T55" fmla="*/ 18 h 798"/>
                <a:gd name="T56" fmla="*/ 204 w 372"/>
                <a:gd name="T57" fmla="*/ 30 h 798"/>
                <a:gd name="T58" fmla="*/ 210 w 372"/>
                <a:gd name="T59" fmla="*/ 48 h 798"/>
                <a:gd name="T60" fmla="*/ 216 w 372"/>
                <a:gd name="T61" fmla="*/ 66 h 798"/>
                <a:gd name="T62" fmla="*/ 228 w 372"/>
                <a:gd name="T63" fmla="*/ 84 h 798"/>
                <a:gd name="T64" fmla="*/ 234 w 372"/>
                <a:gd name="T65" fmla="*/ 108 h 798"/>
                <a:gd name="T66" fmla="*/ 240 w 372"/>
                <a:gd name="T67" fmla="*/ 132 h 798"/>
                <a:gd name="T68" fmla="*/ 246 w 372"/>
                <a:gd name="T69" fmla="*/ 156 h 798"/>
                <a:gd name="T70" fmla="*/ 252 w 372"/>
                <a:gd name="T71" fmla="*/ 174 h 798"/>
                <a:gd name="T72" fmla="*/ 258 w 372"/>
                <a:gd name="T73" fmla="*/ 192 h 798"/>
                <a:gd name="T74" fmla="*/ 264 w 372"/>
                <a:gd name="T75" fmla="*/ 216 h 798"/>
                <a:gd name="T76" fmla="*/ 270 w 372"/>
                <a:gd name="T77" fmla="*/ 240 h 798"/>
                <a:gd name="T78" fmla="*/ 276 w 372"/>
                <a:gd name="T79" fmla="*/ 264 h 798"/>
                <a:gd name="T80" fmla="*/ 282 w 372"/>
                <a:gd name="T81" fmla="*/ 282 h 798"/>
                <a:gd name="T82" fmla="*/ 288 w 372"/>
                <a:gd name="T83" fmla="*/ 306 h 798"/>
                <a:gd name="T84" fmla="*/ 288 w 372"/>
                <a:gd name="T85" fmla="*/ 330 h 798"/>
                <a:gd name="T86" fmla="*/ 294 w 372"/>
                <a:gd name="T87" fmla="*/ 348 h 798"/>
                <a:gd name="T88" fmla="*/ 300 w 372"/>
                <a:gd name="T89" fmla="*/ 372 h 798"/>
                <a:gd name="T90" fmla="*/ 306 w 372"/>
                <a:gd name="T91" fmla="*/ 396 h 798"/>
                <a:gd name="T92" fmla="*/ 306 w 372"/>
                <a:gd name="T93" fmla="*/ 420 h 798"/>
                <a:gd name="T94" fmla="*/ 312 w 372"/>
                <a:gd name="T95" fmla="*/ 444 h 798"/>
                <a:gd name="T96" fmla="*/ 318 w 372"/>
                <a:gd name="T97" fmla="*/ 462 h 798"/>
                <a:gd name="T98" fmla="*/ 318 w 372"/>
                <a:gd name="T99" fmla="*/ 486 h 798"/>
                <a:gd name="T100" fmla="*/ 324 w 372"/>
                <a:gd name="T101" fmla="*/ 510 h 798"/>
                <a:gd name="T102" fmla="*/ 330 w 372"/>
                <a:gd name="T103" fmla="*/ 534 h 798"/>
                <a:gd name="T104" fmla="*/ 330 w 372"/>
                <a:gd name="T105" fmla="*/ 558 h 798"/>
                <a:gd name="T106" fmla="*/ 336 w 372"/>
                <a:gd name="T107" fmla="*/ 582 h 798"/>
                <a:gd name="T108" fmla="*/ 342 w 372"/>
                <a:gd name="T109" fmla="*/ 606 h 798"/>
                <a:gd name="T110" fmla="*/ 342 w 372"/>
                <a:gd name="T111" fmla="*/ 630 h 798"/>
                <a:gd name="T112" fmla="*/ 348 w 372"/>
                <a:gd name="T113" fmla="*/ 648 h 798"/>
                <a:gd name="T114" fmla="*/ 354 w 372"/>
                <a:gd name="T115" fmla="*/ 666 h 798"/>
                <a:gd name="T116" fmla="*/ 354 w 372"/>
                <a:gd name="T117" fmla="*/ 690 h 798"/>
                <a:gd name="T118" fmla="*/ 360 w 372"/>
                <a:gd name="T119" fmla="*/ 714 h 798"/>
                <a:gd name="T120" fmla="*/ 360 w 372"/>
                <a:gd name="T121" fmla="*/ 738 h 798"/>
                <a:gd name="T122" fmla="*/ 366 w 372"/>
                <a:gd name="T123" fmla="*/ 762 h 798"/>
                <a:gd name="T124" fmla="*/ 372 w 372"/>
                <a:gd name="T125" fmla="*/ 786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 h="798">
                  <a:moveTo>
                    <a:pt x="0" y="516"/>
                  </a:moveTo>
                  <a:lnTo>
                    <a:pt x="0" y="510"/>
                  </a:lnTo>
                  <a:lnTo>
                    <a:pt x="6" y="510"/>
                  </a:lnTo>
                  <a:lnTo>
                    <a:pt x="6" y="504"/>
                  </a:lnTo>
                  <a:lnTo>
                    <a:pt x="6" y="498"/>
                  </a:lnTo>
                  <a:lnTo>
                    <a:pt x="6" y="492"/>
                  </a:lnTo>
                  <a:lnTo>
                    <a:pt x="6" y="486"/>
                  </a:lnTo>
                  <a:lnTo>
                    <a:pt x="6" y="480"/>
                  </a:lnTo>
                  <a:lnTo>
                    <a:pt x="6" y="474"/>
                  </a:lnTo>
                  <a:lnTo>
                    <a:pt x="12" y="468"/>
                  </a:lnTo>
                  <a:lnTo>
                    <a:pt x="12" y="462"/>
                  </a:lnTo>
                  <a:lnTo>
                    <a:pt x="12" y="456"/>
                  </a:lnTo>
                  <a:lnTo>
                    <a:pt x="12" y="450"/>
                  </a:lnTo>
                  <a:lnTo>
                    <a:pt x="12" y="444"/>
                  </a:lnTo>
                  <a:lnTo>
                    <a:pt x="18" y="438"/>
                  </a:lnTo>
                  <a:lnTo>
                    <a:pt x="18" y="432"/>
                  </a:lnTo>
                  <a:lnTo>
                    <a:pt x="18" y="426"/>
                  </a:lnTo>
                  <a:lnTo>
                    <a:pt x="18" y="420"/>
                  </a:lnTo>
                  <a:lnTo>
                    <a:pt x="18" y="414"/>
                  </a:lnTo>
                  <a:lnTo>
                    <a:pt x="24" y="408"/>
                  </a:lnTo>
                  <a:lnTo>
                    <a:pt x="24" y="402"/>
                  </a:lnTo>
                  <a:lnTo>
                    <a:pt x="24" y="396"/>
                  </a:lnTo>
                  <a:lnTo>
                    <a:pt x="24" y="390"/>
                  </a:lnTo>
                  <a:lnTo>
                    <a:pt x="24" y="384"/>
                  </a:lnTo>
                  <a:lnTo>
                    <a:pt x="30" y="378"/>
                  </a:lnTo>
                  <a:lnTo>
                    <a:pt x="30" y="372"/>
                  </a:lnTo>
                  <a:lnTo>
                    <a:pt x="30" y="366"/>
                  </a:lnTo>
                  <a:lnTo>
                    <a:pt x="30" y="360"/>
                  </a:lnTo>
                  <a:lnTo>
                    <a:pt x="30" y="354"/>
                  </a:lnTo>
                  <a:lnTo>
                    <a:pt x="36" y="348"/>
                  </a:lnTo>
                  <a:lnTo>
                    <a:pt x="36" y="342"/>
                  </a:lnTo>
                  <a:lnTo>
                    <a:pt x="36" y="336"/>
                  </a:lnTo>
                  <a:lnTo>
                    <a:pt x="36" y="330"/>
                  </a:lnTo>
                  <a:lnTo>
                    <a:pt x="36" y="324"/>
                  </a:lnTo>
                  <a:lnTo>
                    <a:pt x="42" y="318"/>
                  </a:lnTo>
                  <a:lnTo>
                    <a:pt x="42" y="312"/>
                  </a:lnTo>
                  <a:lnTo>
                    <a:pt x="42" y="306"/>
                  </a:lnTo>
                  <a:lnTo>
                    <a:pt x="42" y="300"/>
                  </a:lnTo>
                  <a:lnTo>
                    <a:pt x="42" y="294"/>
                  </a:lnTo>
                  <a:lnTo>
                    <a:pt x="48" y="288"/>
                  </a:lnTo>
                  <a:lnTo>
                    <a:pt x="48" y="282"/>
                  </a:lnTo>
                  <a:lnTo>
                    <a:pt x="48" y="276"/>
                  </a:lnTo>
                  <a:lnTo>
                    <a:pt x="48" y="270"/>
                  </a:lnTo>
                  <a:lnTo>
                    <a:pt x="48" y="264"/>
                  </a:lnTo>
                  <a:lnTo>
                    <a:pt x="54" y="264"/>
                  </a:lnTo>
                  <a:lnTo>
                    <a:pt x="54" y="258"/>
                  </a:lnTo>
                  <a:lnTo>
                    <a:pt x="54" y="252"/>
                  </a:lnTo>
                  <a:lnTo>
                    <a:pt x="54" y="246"/>
                  </a:lnTo>
                  <a:lnTo>
                    <a:pt x="54" y="240"/>
                  </a:lnTo>
                  <a:lnTo>
                    <a:pt x="60" y="234"/>
                  </a:lnTo>
                  <a:lnTo>
                    <a:pt x="60" y="228"/>
                  </a:lnTo>
                  <a:lnTo>
                    <a:pt x="60" y="222"/>
                  </a:lnTo>
                  <a:lnTo>
                    <a:pt x="60" y="216"/>
                  </a:lnTo>
                  <a:lnTo>
                    <a:pt x="66" y="210"/>
                  </a:lnTo>
                  <a:lnTo>
                    <a:pt x="66" y="204"/>
                  </a:lnTo>
                  <a:lnTo>
                    <a:pt x="66" y="198"/>
                  </a:lnTo>
                  <a:lnTo>
                    <a:pt x="66" y="192"/>
                  </a:lnTo>
                  <a:lnTo>
                    <a:pt x="72" y="192"/>
                  </a:lnTo>
                  <a:lnTo>
                    <a:pt x="72" y="186"/>
                  </a:lnTo>
                  <a:lnTo>
                    <a:pt x="72" y="180"/>
                  </a:lnTo>
                  <a:lnTo>
                    <a:pt x="72" y="174"/>
                  </a:lnTo>
                  <a:lnTo>
                    <a:pt x="72" y="168"/>
                  </a:lnTo>
                  <a:lnTo>
                    <a:pt x="78" y="168"/>
                  </a:lnTo>
                  <a:lnTo>
                    <a:pt x="78" y="162"/>
                  </a:lnTo>
                  <a:lnTo>
                    <a:pt x="78" y="156"/>
                  </a:lnTo>
                  <a:lnTo>
                    <a:pt x="78" y="150"/>
                  </a:lnTo>
                  <a:lnTo>
                    <a:pt x="78" y="144"/>
                  </a:lnTo>
                  <a:lnTo>
                    <a:pt x="84" y="144"/>
                  </a:lnTo>
                  <a:lnTo>
                    <a:pt x="84" y="138"/>
                  </a:lnTo>
                  <a:lnTo>
                    <a:pt x="84" y="132"/>
                  </a:lnTo>
                  <a:lnTo>
                    <a:pt x="84" y="126"/>
                  </a:lnTo>
                  <a:lnTo>
                    <a:pt x="90" y="126"/>
                  </a:lnTo>
                  <a:lnTo>
                    <a:pt x="90" y="120"/>
                  </a:lnTo>
                  <a:lnTo>
                    <a:pt x="90" y="114"/>
                  </a:lnTo>
                  <a:lnTo>
                    <a:pt x="90" y="108"/>
                  </a:lnTo>
                  <a:lnTo>
                    <a:pt x="96" y="108"/>
                  </a:lnTo>
                  <a:lnTo>
                    <a:pt x="96" y="102"/>
                  </a:lnTo>
                  <a:lnTo>
                    <a:pt x="96" y="96"/>
                  </a:lnTo>
                  <a:lnTo>
                    <a:pt x="96" y="90"/>
                  </a:lnTo>
                  <a:lnTo>
                    <a:pt x="102" y="90"/>
                  </a:lnTo>
                  <a:lnTo>
                    <a:pt x="102" y="84"/>
                  </a:lnTo>
                  <a:lnTo>
                    <a:pt x="102" y="78"/>
                  </a:lnTo>
                  <a:lnTo>
                    <a:pt x="108" y="78"/>
                  </a:lnTo>
                  <a:lnTo>
                    <a:pt x="108" y="72"/>
                  </a:lnTo>
                  <a:lnTo>
                    <a:pt x="108" y="66"/>
                  </a:lnTo>
                  <a:lnTo>
                    <a:pt x="114" y="60"/>
                  </a:lnTo>
                  <a:lnTo>
                    <a:pt x="114" y="54"/>
                  </a:lnTo>
                  <a:lnTo>
                    <a:pt x="114" y="48"/>
                  </a:lnTo>
                  <a:lnTo>
                    <a:pt x="120" y="48"/>
                  </a:lnTo>
                  <a:lnTo>
                    <a:pt x="120" y="42"/>
                  </a:lnTo>
                  <a:lnTo>
                    <a:pt x="120" y="36"/>
                  </a:lnTo>
                  <a:lnTo>
                    <a:pt x="126" y="36"/>
                  </a:lnTo>
                  <a:lnTo>
                    <a:pt x="126" y="30"/>
                  </a:lnTo>
                  <a:lnTo>
                    <a:pt x="132" y="30"/>
                  </a:lnTo>
                  <a:lnTo>
                    <a:pt x="132" y="24"/>
                  </a:lnTo>
                  <a:lnTo>
                    <a:pt x="132" y="18"/>
                  </a:lnTo>
                  <a:lnTo>
                    <a:pt x="138" y="18"/>
                  </a:lnTo>
                  <a:lnTo>
                    <a:pt x="138" y="12"/>
                  </a:lnTo>
                  <a:lnTo>
                    <a:pt x="144" y="12"/>
                  </a:lnTo>
                  <a:lnTo>
                    <a:pt x="144" y="6"/>
                  </a:lnTo>
                  <a:lnTo>
                    <a:pt x="150" y="6"/>
                  </a:lnTo>
                  <a:lnTo>
                    <a:pt x="156" y="6"/>
                  </a:lnTo>
                  <a:lnTo>
                    <a:pt x="156" y="0"/>
                  </a:lnTo>
                  <a:lnTo>
                    <a:pt x="162" y="0"/>
                  </a:lnTo>
                  <a:lnTo>
                    <a:pt x="168" y="0"/>
                  </a:lnTo>
                  <a:lnTo>
                    <a:pt x="168" y="6"/>
                  </a:lnTo>
                  <a:lnTo>
                    <a:pt x="174" y="6"/>
                  </a:lnTo>
                  <a:lnTo>
                    <a:pt x="180" y="6"/>
                  </a:lnTo>
                  <a:lnTo>
                    <a:pt x="180" y="12"/>
                  </a:lnTo>
                  <a:lnTo>
                    <a:pt x="186" y="12"/>
                  </a:lnTo>
                  <a:lnTo>
                    <a:pt x="186" y="18"/>
                  </a:lnTo>
                  <a:lnTo>
                    <a:pt x="192" y="18"/>
                  </a:lnTo>
                  <a:lnTo>
                    <a:pt x="192" y="24"/>
                  </a:lnTo>
                  <a:lnTo>
                    <a:pt x="198" y="24"/>
                  </a:lnTo>
                  <a:lnTo>
                    <a:pt x="198" y="30"/>
                  </a:lnTo>
                  <a:lnTo>
                    <a:pt x="204" y="30"/>
                  </a:lnTo>
                  <a:lnTo>
                    <a:pt x="204" y="36"/>
                  </a:lnTo>
                  <a:lnTo>
                    <a:pt x="204" y="42"/>
                  </a:lnTo>
                  <a:lnTo>
                    <a:pt x="210" y="42"/>
                  </a:lnTo>
                  <a:lnTo>
                    <a:pt x="210" y="48"/>
                  </a:lnTo>
                  <a:lnTo>
                    <a:pt x="210" y="54"/>
                  </a:lnTo>
                  <a:lnTo>
                    <a:pt x="216" y="54"/>
                  </a:lnTo>
                  <a:lnTo>
                    <a:pt x="216" y="60"/>
                  </a:lnTo>
                  <a:lnTo>
                    <a:pt x="216" y="66"/>
                  </a:lnTo>
                  <a:lnTo>
                    <a:pt x="222" y="72"/>
                  </a:lnTo>
                  <a:lnTo>
                    <a:pt x="222" y="78"/>
                  </a:lnTo>
                  <a:lnTo>
                    <a:pt x="222" y="84"/>
                  </a:lnTo>
                  <a:lnTo>
                    <a:pt x="228" y="84"/>
                  </a:lnTo>
                  <a:lnTo>
                    <a:pt x="228" y="90"/>
                  </a:lnTo>
                  <a:lnTo>
                    <a:pt x="228" y="96"/>
                  </a:lnTo>
                  <a:lnTo>
                    <a:pt x="234" y="102"/>
                  </a:lnTo>
                  <a:lnTo>
                    <a:pt x="234" y="108"/>
                  </a:lnTo>
                  <a:lnTo>
                    <a:pt x="234" y="114"/>
                  </a:lnTo>
                  <a:lnTo>
                    <a:pt x="240" y="120"/>
                  </a:lnTo>
                  <a:lnTo>
                    <a:pt x="240" y="126"/>
                  </a:lnTo>
                  <a:lnTo>
                    <a:pt x="240" y="132"/>
                  </a:lnTo>
                  <a:lnTo>
                    <a:pt x="246" y="138"/>
                  </a:lnTo>
                  <a:lnTo>
                    <a:pt x="246" y="144"/>
                  </a:lnTo>
                  <a:lnTo>
                    <a:pt x="246" y="150"/>
                  </a:lnTo>
                  <a:lnTo>
                    <a:pt x="246" y="156"/>
                  </a:lnTo>
                  <a:lnTo>
                    <a:pt x="252" y="156"/>
                  </a:lnTo>
                  <a:lnTo>
                    <a:pt x="252" y="162"/>
                  </a:lnTo>
                  <a:lnTo>
                    <a:pt x="252" y="168"/>
                  </a:lnTo>
                  <a:lnTo>
                    <a:pt x="252" y="174"/>
                  </a:lnTo>
                  <a:lnTo>
                    <a:pt x="252" y="180"/>
                  </a:lnTo>
                  <a:lnTo>
                    <a:pt x="258" y="180"/>
                  </a:lnTo>
                  <a:lnTo>
                    <a:pt x="258" y="186"/>
                  </a:lnTo>
                  <a:lnTo>
                    <a:pt x="258" y="192"/>
                  </a:lnTo>
                  <a:lnTo>
                    <a:pt x="258" y="198"/>
                  </a:lnTo>
                  <a:lnTo>
                    <a:pt x="264" y="204"/>
                  </a:lnTo>
                  <a:lnTo>
                    <a:pt x="264" y="210"/>
                  </a:lnTo>
                  <a:lnTo>
                    <a:pt x="264" y="216"/>
                  </a:lnTo>
                  <a:lnTo>
                    <a:pt x="264" y="222"/>
                  </a:lnTo>
                  <a:lnTo>
                    <a:pt x="270" y="228"/>
                  </a:lnTo>
                  <a:lnTo>
                    <a:pt x="270" y="234"/>
                  </a:lnTo>
                  <a:lnTo>
                    <a:pt x="270" y="240"/>
                  </a:lnTo>
                  <a:lnTo>
                    <a:pt x="270" y="246"/>
                  </a:lnTo>
                  <a:lnTo>
                    <a:pt x="276" y="252"/>
                  </a:lnTo>
                  <a:lnTo>
                    <a:pt x="276" y="258"/>
                  </a:lnTo>
                  <a:lnTo>
                    <a:pt x="276" y="264"/>
                  </a:lnTo>
                  <a:lnTo>
                    <a:pt x="276" y="270"/>
                  </a:lnTo>
                  <a:lnTo>
                    <a:pt x="276" y="276"/>
                  </a:lnTo>
                  <a:lnTo>
                    <a:pt x="282" y="276"/>
                  </a:lnTo>
                  <a:lnTo>
                    <a:pt x="282" y="282"/>
                  </a:lnTo>
                  <a:lnTo>
                    <a:pt x="282" y="288"/>
                  </a:lnTo>
                  <a:lnTo>
                    <a:pt x="282" y="294"/>
                  </a:lnTo>
                  <a:lnTo>
                    <a:pt x="282" y="300"/>
                  </a:lnTo>
                  <a:lnTo>
                    <a:pt x="288" y="306"/>
                  </a:lnTo>
                  <a:lnTo>
                    <a:pt x="288" y="312"/>
                  </a:lnTo>
                  <a:lnTo>
                    <a:pt x="288" y="318"/>
                  </a:lnTo>
                  <a:lnTo>
                    <a:pt x="288" y="324"/>
                  </a:lnTo>
                  <a:lnTo>
                    <a:pt x="288" y="330"/>
                  </a:lnTo>
                  <a:lnTo>
                    <a:pt x="288" y="336"/>
                  </a:lnTo>
                  <a:lnTo>
                    <a:pt x="294" y="336"/>
                  </a:lnTo>
                  <a:lnTo>
                    <a:pt x="294" y="342"/>
                  </a:lnTo>
                  <a:lnTo>
                    <a:pt x="294" y="348"/>
                  </a:lnTo>
                  <a:lnTo>
                    <a:pt x="294" y="354"/>
                  </a:lnTo>
                  <a:lnTo>
                    <a:pt x="294" y="360"/>
                  </a:lnTo>
                  <a:lnTo>
                    <a:pt x="300" y="366"/>
                  </a:lnTo>
                  <a:lnTo>
                    <a:pt x="300" y="372"/>
                  </a:lnTo>
                  <a:lnTo>
                    <a:pt x="300" y="378"/>
                  </a:lnTo>
                  <a:lnTo>
                    <a:pt x="300" y="384"/>
                  </a:lnTo>
                  <a:lnTo>
                    <a:pt x="300" y="390"/>
                  </a:lnTo>
                  <a:lnTo>
                    <a:pt x="306" y="396"/>
                  </a:lnTo>
                  <a:lnTo>
                    <a:pt x="306" y="402"/>
                  </a:lnTo>
                  <a:lnTo>
                    <a:pt x="306" y="408"/>
                  </a:lnTo>
                  <a:lnTo>
                    <a:pt x="306" y="414"/>
                  </a:lnTo>
                  <a:lnTo>
                    <a:pt x="306" y="420"/>
                  </a:lnTo>
                  <a:lnTo>
                    <a:pt x="312" y="426"/>
                  </a:lnTo>
                  <a:lnTo>
                    <a:pt x="312" y="432"/>
                  </a:lnTo>
                  <a:lnTo>
                    <a:pt x="312" y="438"/>
                  </a:lnTo>
                  <a:lnTo>
                    <a:pt x="312" y="444"/>
                  </a:lnTo>
                  <a:lnTo>
                    <a:pt x="312" y="450"/>
                  </a:lnTo>
                  <a:lnTo>
                    <a:pt x="312" y="456"/>
                  </a:lnTo>
                  <a:lnTo>
                    <a:pt x="318" y="456"/>
                  </a:lnTo>
                  <a:lnTo>
                    <a:pt x="318" y="462"/>
                  </a:lnTo>
                  <a:lnTo>
                    <a:pt x="318" y="468"/>
                  </a:lnTo>
                  <a:lnTo>
                    <a:pt x="318" y="474"/>
                  </a:lnTo>
                  <a:lnTo>
                    <a:pt x="318" y="480"/>
                  </a:lnTo>
                  <a:lnTo>
                    <a:pt x="318" y="486"/>
                  </a:lnTo>
                  <a:lnTo>
                    <a:pt x="324" y="492"/>
                  </a:lnTo>
                  <a:lnTo>
                    <a:pt x="324" y="498"/>
                  </a:lnTo>
                  <a:lnTo>
                    <a:pt x="324" y="504"/>
                  </a:lnTo>
                  <a:lnTo>
                    <a:pt x="324" y="510"/>
                  </a:lnTo>
                  <a:lnTo>
                    <a:pt x="324" y="516"/>
                  </a:lnTo>
                  <a:lnTo>
                    <a:pt x="324" y="522"/>
                  </a:lnTo>
                  <a:lnTo>
                    <a:pt x="330" y="528"/>
                  </a:lnTo>
                  <a:lnTo>
                    <a:pt x="330" y="534"/>
                  </a:lnTo>
                  <a:lnTo>
                    <a:pt x="330" y="540"/>
                  </a:lnTo>
                  <a:lnTo>
                    <a:pt x="330" y="546"/>
                  </a:lnTo>
                  <a:lnTo>
                    <a:pt x="330" y="552"/>
                  </a:lnTo>
                  <a:lnTo>
                    <a:pt x="330" y="558"/>
                  </a:lnTo>
                  <a:lnTo>
                    <a:pt x="336" y="564"/>
                  </a:lnTo>
                  <a:lnTo>
                    <a:pt x="336" y="570"/>
                  </a:lnTo>
                  <a:lnTo>
                    <a:pt x="336" y="576"/>
                  </a:lnTo>
                  <a:lnTo>
                    <a:pt x="336" y="582"/>
                  </a:lnTo>
                  <a:lnTo>
                    <a:pt x="336" y="588"/>
                  </a:lnTo>
                  <a:lnTo>
                    <a:pt x="336" y="594"/>
                  </a:lnTo>
                  <a:lnTo>
                    <a:pt x="342" y="600"/>
                  </a:lnTo>
                  <a:lnTo>
                    <a:pt x="342" y="606"/>
                  </a:lnTo>
                  <a:lnTo>
                    <a:pt x="342" y="612"/>
                  </a:lnTo>
                  <a:lnTo>
                    <a:pt x="342" y="618"/>
                  </a:lnTo>
                  <a:lnTo>
                    <a:pt x="342" y="624"/>
                  </a:lnTo>
                  <a:lnTo>
                    <a:pt x="342" y="630"/>
                  </a:lnTo>
                  <a:lnTo>
                    <a:pt x="348" y="630"/>
                  </a:lnTo>
                  <a:lnTo>
                    <a:pt x="348" y="636"/>
                  </a:lnTo>
                  <a:lnTo>
                    <a:pt x="348" y="642"/>
                  </a:lnTo>
                  <a:lnTo>
                    <a:pt x="348" y="648"/>
                  </a:lnTo>
                  <a:lnTo>
                    <a:pt x="348" y="654"/>
                  </a:lnTo>
                  <a:lnTo>
                    <a:pt x="348" y="660"/>
                  </a:lnTo>
                  <a:lnTo>
                    <a:pt x="348" y="666"/>
                  </a:lnTo>
                  <a:lnTo>
                    <a:pt x="354" y="666"/>
                  </a:lnTo>
                  <a:lnTo>
                    <a:pt x="354" y="672"/>
                  </a:lnTo>
                  <a:lnTo>
                    <a:pt x="354" y="678"/>
                  </a:lnTo>
                  <a:lnTo>
                    <a:pt x="354" y="684"/>
                  </a:lnTo>
                  <a:lnTo>
                    <a:pt x="354" y="690"/>
                  </a:lnTo>
                  <a:lnTo>
                    <a:pt x="354" y="696"/>
                  </a:lnTo>
                  <a:lnTo>
                    <a:pt x="360" y="702"/>
                  </a:lnTo>
                  <a:lnTo>
                    <a:pt x="360" y="708"/>
                  </a:lnTo>
                  <a:lnTo>
                    <a:pt x="360" y="714"/>
                  </a:lnTo>
                  <a:lnTo>
                    <a:pt x="360" y="720"/>
                  </a:lnTo>
                  <a:lnTo>
                    <a:pt x="360" y="726"/>
                  </a:lnTo>
                  <a:lnTo>
                    <a:pt x="360" y="732"/>
                  </a:lnTo>
                  <a:lnTo>
                    <a:pt x="360" y="738"/>
                  </a:lnTo>
                  <a:lnTo>
                    <a:pt x="366" y="744"/>
                  </a:lnTo>
                  <a:lnTo>
                    <a:pt x="366" y="750"/>
                  </a:lnTo>
                  <a:lnTo>
                    <a:pt x="366" y="756"/>
                  </a:lnTo>
                  <a:lnTo>
                    <a:pt x="366" y="762"/>
                  </a:lnTo>
                  <a:lnTo>
                    <a:pt x="366" y="768"/>
                  </a:lnTo>
                  <a:lnTo>
                    <a:pt x="366" y="774"/>
                  </a:lnTo>
                  <a:lnTo>
                    <a:pt x="372" y="780"/>
                  </a:lnTo>
                  <a:lnTo>
                    <a:pt x="372" y="786"/>
                  </a:lnTo>
                  <a:lnTo>
                    <a:pt x="372" y="792"/>
                  </a:lnTo>
                  <a:lnTo>
                    <a:pt x="372" y="798"/>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35" name="Freeform 43"/>
            <p:cNvSpPr>
              <a:spLocks/>
            </p:cNvSpPr>
            <p:nvPr/>
          </p:nvSpPr>
          <p:spPr bwMode="auto">
            <a:xfrm>
              <a:off x="1500" y="3006"/>
              <a:ext cx="366" cy="1062"/>
            </a:xfrm>
            <a:custGeom>
              <a:avLst/>
              <a:gdLst>
                <a:gd name="T0" fmla="*/ 0 w 366"/>
                <a:gd name="T1" fmla="*/ 18 h 1062"/>
                <a:gd name="T2" fmla="*/ 6 w 366"/>
                <a:gd name="T3" fmla="*/ 36 h 1062"/>
                <a:gd name="T4" fmla="*/ 12 w 366"/>
                <a:gd name="T5" fmla="*/ 60 h 1062"/>
                <a:gd name="T6" fmla="*/ 12 w 366"/>
                <a:gd name="T7" fmla="*/ 84 h 1062"/>
                <a:gd name="T8" fmla="*/ 18 w 366"/>
                <a:gd name="T9" fmla="*/ 108 h 1062"/>
                <a:gd name="T10" fmla="*/ 24 w 366"/>
                <a:gd name="T11" fmla="*/ 132 h 1062"/>
                <a:gd name="T12" fmla="*/ 24 w 366"/>
                <a:gd name="T13" fmla="*/ 156 h 1062"/>
                <a:gd name="T14" fmla="*/ 30 w 366"/>
                <a:gd name="T15" fmla="*/ 180 h 1062"/>
                <a:gd name="T16" fmla="*/ 30 w 366"/>
                <a:gd name="T17" fmla="*/ 204 h 1062"/>
                <a:gd name="T18" fmla="*/ 36 w 366"/>
                <a:gd name="T19" fmla="*/ 228 h 1062"/>
                <a:gd name="T20" fmla="*/ 42 w 366"/>
                <a:gd name="T21" fmla="*/ 252 h 1062"/>
                <a:gd name="T22" fmla="*/ 42 w 366"/>
                <a:gd name="T23" fmla="*/ 276 h 1062"/>
                <a:gd name="T24" fmla="*/ 48 w 366"/>
                <a:gd name="T25" fmla="*/ 300 h 1062"/>
                <a:gd name="T26" fmla="*/ 54 w 366"/>
                <a:gd name="T27" fmla="*/ 324 h 1062"/>
                <a:gd name="T28" fmla="*/ 54 w 366"/>
                <a:gd name="T29" fmla="*/ 348 h 1062"/>
                <a:gd name="T30" fmla="*/ 60 w 366"/>
                <a:gd name="T31" fmla="*/ 372 h 1062"/>
                <a:gd name="T32" fmla="*/ 60 w 366"/>
                <a:gd name="T33" fmla="*/ 396 h 1062"/>
                <a:gd name="T34" fmla="*/ 66 w 366"/>
                <a:gd name="T35" fmla="*/ 420 h 1062"/>
                <a:gd name="T36" fmla="*/ 72 w 366"/>
                <a:gd name="T37" fmla="*/ 444 h 1062"/>
                <a:gd name="T38" fmla="*/ 72 w 366"/>
                <a:gd name="T39" fmla="*/ 468 h 1062"/>
                <a:gd name="T40" fmla="*/ 78 w 366"/>
                <a:gd name="T41" fmla="*/ 486 h 1062"/>
                <a:gd name="T42" fmla="*/ 84 w 366"/>
                <a:gd name="T43" fmla="*/ 510 h 1062"/>
                <a:gd name="T44" fmla="*/ 84 w 366"/>
                <a:gd name="T45" fmla="*/ 534 h 1062"/>
                <a:gd name="T46" fmla="*/ 90 w 366"/>
                <a:gd name="T47" fmla="*/ 558 h 1062"/>
                <a:gd name="T48" fmla="*/ 96 w 366"/>
                <a:gd name="T49" fmla="*/ 582 h 1062"/>
                <a:gd name="T50" fmla="*/ 96 w 366"/>
                <a:gd name="T51" fmla="*/ 606 h 1062"/>
                <a:gd name="T52" fmla="*/ 102 w 366"/>
                <a:gd name="T53" fmla="*/ 624 h 1062"/>
                <a:gd name="T54" fmla="*/ 108 w 366"/>
                <a:gd name="T55" fmla="*/ 648 h 1062"/>
                <a:gd name="T56" fmla="*/ 114 w 366"/>
                <a:gd name="T57" fmla="*/ 672 h 1062"/>
                <a:gd name="T58" fmla="*/ 114 w 366"/>
                <a:gd name="T59" fmla="*/ 696 h 1062"/>
                <a:gd name="T60" fmla="*/ 120 w 366"/>
                <a:gd name="T61" fmla="*/ 720 h 1062"/>
                <a:gd name="T62" fmla="*/ 126 w 366"/>
                <a:gd name="T63" fmla="*/ 744 h 1062"/>
                <a:gd name="T64" fmla="*/ 132 w 366"/>
                <a:gd name="T65" fmla="*/ 762 h 1062"/>
                <a:gd name="T66" fmla="*/ 132 w 366"/>
                <a:gd name="T67" fmla="*/ 786 h 1062"/>
                <a:gd name="T68" fmla="*/ 138 w 366"/>
                <a:gd name="T69" fmla="*/ 804 h 1062"/>
                <a:gd name="T70" fmla="*/ 144 w 366"/>
                <a:gd name="T71" fmla="*/ 828 h 1062"/>
                <a:gd name="T72" fmla="*/ 150 w 366"/>
                <a:gd name="T73" fmla="*/ 852 h 1062"/>
                <a:gd name="T74" fmla="*/ 156 w 366"/>
                <a:gd name="T75" fmla="*/ 876 h 1062"/>
                <a:gd name="T76" fmla="*/ 162 w 366"/>
                <a:gd name="T77" fmla="*/ 894 h 1062"/>
                <a:gd name="T78" fmla="*/ 168 w 366"/>
                <a:gd name="T79" fmla="*/ 918 h 1062"/>
                <a:gd name="T80" fmla="*/ 174 w 366"/>
                <a:gd name="T81" fmla="*/ 942 h 1062"/>
                <a:gd name="T82" fmla="*/ 186 w 366"/>
                <a:gd name="T83" fmla="*/ 966 h 1062"/>
                <a:gd name="T84" fmla="*/ 192 w 366"/>
                <a:gd name="T85" fmla="*/ 984 h 1062"/>
                <a:gd name="T86" fmla="*/ 198 w 366"/>
                <a:gd name="T87" fmla="*/ 1008 h 1062"/>
                <a:gd name="T88" fmla="*/ 210 w 366"/>
                <a:gd name="T89" fmla="*/ 1020 h 1062"/>
                <a:gd name="T90" fmla="*/ 216 w 366"/>
                <a:gd name="T91" fmla="*/ 1038 h 1062"/>
                <a:gd name="T92" fmla="*/ 228 w 366"/>
                <a:gd name="T93" fmla="*/ 1050 h 1062"/>
                <a:gd name="T94" fmla="*/ 246 w 366"/>
                <a:gd name="T95" fmla="*/ 1062 h 1062"/>
                <a:gd name="T96" fmla="*/ 264 w 366"/>
                <a:gd name="T97" fmla="*/ 1056 h 1062"/>
                <a:gd name="T98" fmla="*/ 276 w 366"/>
                <a:gd name="T99" fmla="*/ 1044 h 1062"/>
                <a:gd name="T100" fmla="*/ 288 w 366"/>
                <a:gd name="T101" fmla="*/ 1032 h 1062"/>
                <a:gd name="T102" fmla="*/ 294 w 366"/>
                <a:gd name="T103" fmla="*/ 1014 h 1062"/>
                <a:gd name="T104" fmla="*/ 306 w 366"/>
                <a:gd name="T105" fmla="*/ 1002 h 1062"/>
                <a:gd name="T106" fmla="*/ 312 w 366"/>
                <a:gd name="T107" fmla="*/ 978 h 1062"/>
                <a:gd name="T108" fmla="*/ 318 w 366"/>
                <a:gd name="T109" fmla="*/ 960 h 1062"/>
                <a:gd name="T110" fmla="*/ 324 w 366"/>
                <a:gd name="T111" fmla="*/ 942 h 1062"/>
                <a:gd name="T112" fmla="*/ 330 w 366"/>
                <a:gd name="T113" fmla="*/ 924 h 1062"/>
                <a:gd name="T114" fmla="*/ 336 w 366"/>
                <a:gd name="T115" fmla="*/ 900 h 1062"/>
                <a:gd name="T116" fmla="*/ 342 w 366"/>
                <a:gd name="T117" fmla="*/ 876 h 1062"/>
                <a:gd name="T118" fmla="*/ 348 w 366"/>
                <a:gd name="T119" fmla="*/ 852 h 1062"/>
                <a:gd name="T120" fmla="*/ 354 w 366"/>
                <a:gd name="T121" fmla="*/ 828 h 1062"/>
                <a:gd name="T122" fmla="*/ 360 w 366"/>
                <a:gd name="T123" fmla="*/ 804 h 1062"/>
                <a:gd name="T124" fmla="*/ 366 w 366"/>
                <a:gd name="T125" fmla="*/ 786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6" h="1062">
                  <a:moveTo>
                    <a:pt x="0" y="0"/>
                  </a:moveTo>
                  <a:lnTo>
                    <a:pt x="0" y="6"/>
                  </a:lnTo>
                  <a:lnTo>
                    <a:pt x="0" y="12"/>
                  </a:lnTo>
                  <a:lnTo>
                    <a:pt x="0" y="18"/>
                  </a:lnTo>
                  <a:lnTo>
                    <a:pt x="6" y="18"/>
                  </a:lnTo>
                  <a:lnTo>
                    <a:pt x="6" y="24"/>
                  </a:lnTo>
                  <a:lnTo>
                    <a:pt x="6" y="30"/>
                  </a:lnTo>
                  <a:lnTo>
                    <a:pt x="6" y="36"/>
                  </a:lnTo>
                  <a:lnTo>
                    <a:pt x="6" y="42"/>
                  </a:lnTo>
                  <a:lnTo>
                    <a:pt x="6" y="48"/>
                  </a:lnTo>
                  <a:lnTo>
                    <a:pt x="6" y="54"/>
                  </a:lnTo>
                  <a:lnTo>
                    <a:pt x="12" y="60"/>
                  </a:lnTo>
                  <a:lnTo>
                    <a:pt x="12" y="66"/>
                  </a:lnTo>
                  <a:lnTo>
                    <a:pt x="12" y="72"/>
                  </a:lnTo>
                  <a:lnTo>
                    <a:pt x="12" y="78"/>
                  </a:lnTo>
                  <a:lnTo>
                    <a:pt x="12" y="84"/>
                  </a:lnTo>
                  <a:lnTo>
                    <a:pt x="12" y="90"/>
                  </a:lnTo>
                  <a:lnTo>
                    <a:pt x="18" y="96"/>
                  </a:lnTo>
                  <a:lnTo>
                    <a:pt x="18" y="102"/>
                  </a:lnTo>
                  <a:lnTo>
                    <a:pt x="18" y="108"/>
                  </a:lnTo>
                  <a:lnTo>
                    <a:pt x="18" y="114"/>
                  </a:lnTo>
                  <a:lnTo>
                    <a:pt x="18" y="120"/>
                  </a:lnTo>
                  <a:lnTo>
                    <a:pt x="18" y="126"/>
                  </a:lnTo>
                  <a:lnTo>
                    <a:pt x="24" y="132"/>
                  </a:lnTo>
                  <a:lnTo>
                    <a:pt x="24" y="138"/>
                  </a:lnTo>
                  <a:lnTo>
                    <a:pt x="24" y="144"/>
                  </a:lnTo>
                  <a:lnTo>
                    <a:pt x="24" y="150"/>
                  </a:lnTo>
                  <a:lnTo>
                    <a:pt x="24" y="156"/>
                  </a:lnTo>
                  <a:lnTo>
                    <a:pt x="24" y="162"/>
                  </a:lnTo>
                  <a:lnTo>
                    <a:pt x="24" y="168"/>
                  </a:lnTo>
                  <a:lnTo>
                    <a:pt x="30" y="174"/>
                  </a:lnTo>
                  <a:lnTo>
                    <a:pt x="30" y="180"/>
                  </a:lnTo>
                  <a:lnTo>
                    <a:pt x="30" y="186"/>
                  </a:lnTo>
                  <a:lnTo>
                    <a:pt x="30" y="192"/>
                  </a:lnTo>
                  <a:lnTo>
                    <a:pt x="30" y="198"/>
                  </a:lnTo>
                  <a:lnTo>
                    <a:pt x="30" y="204"/>
                  </a:lnTo>
                  <a:lnTo>
                    <a:pt x="36" y="210"/>
                  </a:lnTo>
                  <a:lnTo>
                    <a:pt x="36" y="216"/>
                  </a:lnTo>
                  <a:lnTo>
                    <a:pt x="36" y="222"/>
                  </a:lnTo>
                  <a:lnTo>
                    <a:pt x="36" y="228"/>
                  </a:lnTo>
                  <a:lnTo>
                    <a:pt x="36" y="234"/>
                  </a:lnTo>
                  <a:lnTo>
                    <a:pt x="36" y="240"/>
                  </a:lnTo>
                  <a:lnTo>
                    <a:pt x="36" y="246"/>
                  </a:lnTo>
                  <a:lnTo>
                    <a:pt x="42" y="252"/>
                  </a:lnTo>
                  <a:lnTo>
                    <a:pt x="42" y="258"/>
                  </a:lnTo>
                  <a:lnTo>
                    <a:pt x="42" y="264"/>
                  </a:lnTo>
                  <a:lnTo>
                    <a:pt x="42" y="270"/>
                  </a:lnTo>
                  <a:lnTo>
                    <a:pt x="42" y="276"/>
                  </a:lnTo>
                  <a:lnTo>
                    <a:pt x="42" y="282"/>
                  </a:lnTo>
                  <a:lnTo>
                    <a:pt x="48" y="288"/>
                  </a:lnTo>
                  <a:lnTo>
                    <a:pt x="48" y="294"/>
                  </a:lnTo>
                  <a:lnTo>
                    <a:pt x="48" y="300"/>
                  </a:lnTo>
                  <a:lnTo>
                    <a:pt x="48" y="306"/>
                  </a:lnTo>
                  <a:lnTo>
                    <a:pt x="48" y="312"/>
                  </a:lnTo>
                  <a:lnTo>
                    <a:pt x="48" y="318"/>
                  </a:lnTo>
                  <a:lnTo>
                    <a:pt x="54" y="324"/>
                  </a:lnTo>
                  <a:lnTo>
                    <a:pt x="54" y="330"/>
                  </a:lnTo>
                  <a:lnTo>
                    <a:pt x="54" y="336"/>
                  </a:lnTo>
                  <a:lnTo>
                    <a:pt x="54" y="342"/>
                  </a:lnTo>
                  <a:lnTo>
                    <a:pt x="54" y="348"/>
                  </a:lnTo>
                  <a:lnTo>
                    <a:pt x="54" y="354"/>
                  </a:lnTo>
                  <a:lnTo>
                    <a:pt x="60" y="360"/>
                  </a:lnTo>
                  <a:lnTo>
                    <a:pt x="60" y="366"/>
                  </a:lnTo>
                  <a:lnTo>
                    <a:pt x="60" y="372"/>
                  </a:lnTo>
                  <a:lnTo>
                    <a:pt x="60" y="378"/>
                  </a:lnTo>
                  <a:lnTo>
                    <a:pt x="60" y="384"/>
                  </a:lnTo>
                  <a:lnTo>
                    <a:pt x="60" y="390"/>
                  </a:lnTo>
                  <a:lnTo>
                    <a:pt x="60" y="396"/>
                  </a:lnTo>
                  <a:lnTo>
                    <a:pt x="66" y="402"/>
                  </a:lnTo>
                  <a:lnTo>
                    <a:pt x="66" y="408"/>
                  </a:lnTo>
                  <a:lnTo>
                    <a:pt x="66" y="414"/>
                  </a:lnTo>
                  <a:lnTo>
                    <a:pt x="66" y="420"/>
                  </a:lnTo>
                  <a:lnTo>
                    <a:pt x="66" y="426"/>
                  </a:lnTo>
                  <a:lnTo>
                    <a:pt x="66" y="432"/>
                  </a:lnTo>
                  <a:lnTo>
                    <a:pt x="72" y="438"/>
                  </a:lnTo>
                  <a:lnTo>
                    <a:pt x="72" y="444"/>
                  </a:lnTo>
                  <a:lnTo>
                    <a:pt x="72" y="450"/>
                  </a:lnTo>
                  <a:lnTo>
                    <a:pt x="72" y="456"/>
                  </a:lnTo>
                  <a:lnTo>
                    <a:pt x="72" y="462"/>
                  </a:lnTo>
                  <a:lnTo>
                    <a:pt x="72" y="468"/>
                  </a:lnTo>
                  <a:lnTo>
                    <a:pt x="78" y="468"/>
                  </a:lnTo>
                  <a:lnTo>
                    <a:pt x="78" y="474"/>
                  </a:lnTo>
                  <a:lnTo>
                    <a:pt x="78" y="480"/>
                  </a:lnTo>
                  <a:lnTo>
                    <a:pt x="78" y="486"/>
                  </a:lnTo>
                  <a:lnTo>
                    <a:pt x="78" y="492"/>
                  </a:lnTo>
                  <a:lnTo>
                    <a:pt x="78" y="498"/>
                  </a:lnTo>
                  <a:lnTo>
                    <a:pt x="84" y="504"/>
                  </a:lnTo>
                  <a:lnTo>
                    <a:pt x="84" y="510"/>
                  </a:lnTo>
                  <a:lnTo>
                    <a:pt x="84" y="516"/>
                  </a:lnTo>
                  <a:lnTo>
                    <a:pt x="84" y="522"/>
                  </a:lnTo>
                  <a:lnTo>
                    <a:pt x="84" y="528"/>
                  </a:lnTo>
                  <a:lnTo>
                    <a:pt x="84" y="534"/>
                  </a:lnTo>
                  <a:lnTo>
                    <a:pt x="90" y="540"/>
                  </a:lnTo>
                  <a:lnTo>
                    <a:pt x="90" y="546"/>
                  </a:lnTo>
                  <a:lnTo>
                    <a:pt x="90" y="552"/>
                  </a:lnTo>
                  <a:lnTo>
                    <a:pt x="90" y="558"/>
                  </a:lnTo>
                  <a:lnTo>
                    <a:pt x="90" y="564"/>
                  </a:lnTo>
                  <a:lnTo>
                    <a:pt x="96" y="570"/>
                  </a:lnTo>
                  <a:lnTo>
                    <a:pt x="96" y="576"/>
                  </a:lnTo>
                  <a:lnTo>
                    <a:pt x="96" y="582"/>
                  </a:lnTo>
                  <a:lnTo>
                    <a:pt x="96" y="588"/>
                  </a:lnTo>
                  <a:lnTo>
                    <a:pt x="96" y="594"/>
                  </a:lnTo>
                  <a:lnTo>
                    <a:pt x="96" y="600"/>
                  </a:lnTo>
                  <a:lnTo>
                    <a:pt x="96" y="606"/>
                  </a:lnTo>
                  <a:lnTo>
                    <a:pt x="102" y="606"/>
                  </a:lnTo>
                  <a:lnTo>
                    <a:pt x="102" y="612"/>
                  </a:lnTo>
                  <a:lnTo>
                    <a:pt x="102" y="618"/>
                  </a:lnTo>
                  <a:lnTo>
                    <a:pt x="102" y="624"/>
                  </a:lnTo>
                  <a:lnTo>
                    <a:pt x="102" y="630"/>
                  </a:lnTo>
                  <a:lnTo>
                    <a:pt x="102" y="636"/>
                  </a:lnTo>
                  <a:lnTo>
                    <a:pt x="108" y="642"/>
                  </a:lnTo>
                  <a:lnTo>
                    <a:pt x="108" y="648"/>
                  </a:lnTo>
                  <a:lnTo>
                    <a:pt x="108" y="654"/>
                  </a:lnTo>
                  <a:lnTo>
                    <a:pt x="108" y="660"/>
                  </a:lnTo>
                  <a:lnTo>
                    <a:pt x="108" y="666"/>
                  </a:lnTo>
                  <a:lnTo>
                    <a:pt x="114" y="672"/>
                  </a:lnTo>
                  <a:lnTo>
                    <a:pt x="114" y="678"/>
                  </a:lnTo>
                  <a:lnTo>
                    <a:pt x="114" y="684"/>
                  </a:lnTo>
                  <a:lnTo>
                    <a:pt x="114" y="690"/>
                  </a:lnTo>
                  <a:lnTo>
                    <a:pt x="114" y="696"/>
                  </a:lnTo>
                  <a:lnTo>
                    <a:pt x="120" y="702"/>
                  </a:lnTo>
                  <a:lnTo>
                    <a:pt x="120" y="708"/>
                  </a:lnTo>
                  <a:lnTo>
                    <a:pt x="120" y="714"/>
                  </a:lnTo>
                  <a:lnTo>
                    <a:pt x="120" y="720"/>
                  </a:lnTo>
                  <a:lnTo>
                    <a:pt x="120" y="726"/>
                  </a:lnTo>
                  <a:lnTo>
                    <a:pt x="126" y="732"/>
                  </a:lnTo>
                  <a:lnTo>
                    <a:pt x="126" y="738"/>
                  </a:lnTo>
                  <a:lnTo>
                    <a:pt x="126" y="744"/>
                  </a:lnTo>
                  <a:lnTo>
                    <a:pt x="126" y="750"/>
                  </a:lnTo>
                  <a:lnTo>
                    <a:pt x="126" y="756"/>
                  </a:lnTo>
                  <a:lnTo>
                    <a:pt x="132" y="756"/>
                  </a:lnTo>
                  <a:lnTo>
                    <a:pt x="132" y="762"/>
                  </a:lnTo>
                  <a:lnTo>
                    <a:pt x="132" y="768"/>
                  </a:lnTo>
                  <a:lnTo>
                    <a:pt x="132" y="774"/>
                  </a:lnTo>
                  <a:lnTo>
                    <a:pt x="132" y="780"/>
                  </a:lnTo>
                  <a:lnTo>
                    <a:pt x="132" y="786"/>
                  </a:lnTo>
                  <a:lnTo>
                    <a:pt x="138" y="786"/>
                  </a:lnTo>
                  <a:lnTo>
                    <a:pt x="138" y="792"/>
                  </a:lnTo>
                  <a:lnTo>
                    <a:pt x="138" y="798"/>
                  </a:lnTo>
                  <a:lnTo>
                    <a:pt x="138" y="804"/>
                  </a:lnTo>
                  <a:lnTo>
                    <a:pt x="138" y="810"/>
                  </a:lnTo>
                  <a:lnTo>
                    <a:pt x="144" y="816"/>
                  </a:lnTo>
                  <a:lnTo>
                    <a:pt x="144" y="822"/>
                  </a:lnTo>
                  <a:lnTo>
                    <a:pt x="144" y="828"/>
                  </a:lnTo>
                  <a:lnTo>
                    <a:pt x="144" y="834"/>
                  </a:lnTo>
                  <a:lnTo>
                    <a:pt x="150" y="840"/>
                  </a:lnTo>
                  <a:lnTo>
                    <a:pt x="150" y="846"/>
                  </a:lnTo>
                  <a:lnTo>
                    <a:pt x="150" y="852"/>
                  </a:lnTo>
                  <a:lnTo>
                    <a:pt x="150" y="858"/>
                  </a:lnTo>
                  <a:lnTo>
                    <a:pt x="156" y="864"/>
                  </a:lnTo>
                  <a:lnTo>
                    <a:pt x="156" y="870"/>
                  </a:lnTo>
                  <a:lnTo>
                    <a:pt x="156" y="876"/>
                  </a:lnTo>
                  <a:lnTo>
                    <a:pt x="156" y="882"/>
                  </a:lnTo>
                  <a:lnTo>
                    <a:pt x="162" y="882"/>
                  </a:lnTo>
                  <a:lnTo>
                    <a:pt x="162" y="888"/>
                  </a:lnTo>
                  <a:lnTo>
                    <a:pt x="162" y="894"/>
                  </a:lnTo>
                  <a:lnTo>
                    <a:pt x="162" y="900"/>
                  </a:lnTo>
                  <a:lnTo>
                    <a:pt x="168" y="906"/>
                  </a:lnTo>
                  <a:lnTo>
                    <a:pt x="168" y="912"/>
                  </a:lnTo>
                  <a:lnTo>
                    <a:pt x="168" y="918"/>
                  </a:lnTo>
                  <a:lnTo>
                    <a:pt x="168" y="924"/>
                  </a:lnTo>
                  <a:lnTo>
                    <a:pt x="174" y="930"/>
                  </a:lnTo>
                  <a:lnTo>
                    <a:pt x="174" y="936"/>
                  </a:lnTo>
                  <a:lnTo>
                    <a:pt x="174" y="942"/>
                  </a:lnTo>
                  <a:lnTo>
                    <a:pt x="180" y="948"/>
                  </a:lnTo>
                  <a:lnTo>
                    <a:pt x="180" y="954"/>
                  </a:lnTo>
                  <a:lnTo>
                    <a:pt x="180" y="960"/>
                  </a:lnTo>
                  <a:lnTo>
                    <a:pt x="186" y="966"/>
                  </a:lnTo>
                  <a:lnTo>
                    <a:pt x="186" y="972"/>
                  </a:lnTo>
                  <a:lnTo>
                    <a:pt x="186" y="978"/>
                  </a:lnTo>
                  <a:lnTo>
                    <a:pt x="192" y="978"/>
                  </a:lnTo>
                  <a:lnTo>
                    <a:pt x="192" y="984"/>
                  </a:lnTo>
                  <a:lnTo>
                    <a:pt x="192" y="990"/>
                  </a:lnTo>
                  <a:lnTo>
                    <a:pt x="198" y="996"/>
                  </a:lnTo>
                  <a:lnTo>
                    <a:pt x="198" y="1002"/>
                  </a:lnTo>
                  <a:lnTo>
                    <a:pt x="198" y="1008"/>
                  </a:lnTo>
                  <a:lnTo>
                    <a:pt x="204" y="1008"/>
                  </a:lnTo>
                  <a:lnTo>
                    <a:pt x="204" y="1014"/>
                  </a:lnTo>
                  <a:lnTo>
                    <a:pt x="204" y="1020"/>
                  </a:lnTo>
                  <a:lnTo>
                    <a:pt x="210" y="1020"/>
                  </a:lnTo>
                  <a:lnTo>
                    <a:pt x="210" y="1026"/>
                  </a:lnTo>
                  <a:lnTo>
                    <a:pt x="210" y="1032"/>
                  </a:lnTo>
                  <a:lnTo>
                    <a:pt x="216" y="1032"/>
                  </a:lnTo>
                  <a:lnTo>
                    <a:pt x="216" y="1038"/>
                  </a:lnTo>
                  <a:lnTo>
                    <a:pt x="222" y="1038"/>
                  </a:lnTo>
                  <a:lnTo>
                    <a:pt x="222" y="1044"/>
                  </a:lnTo>
                  <a:lnTo>
                    <a:pt x="228" y="1044"/>
                  </a:lnTo>
                  <a:lnTo>
                    <a:pt x="228" y="1050"/>
                  </a:lnTo>
                  <a:lnTo>
                    <a:pt x="234" y="1050"/>
                  </a:lnTo>
                  <a:lnTo>
                    <a:pt x="234" y="1056"/>
                  </a:lnTo>
                  <a:lnTo>
                    <a:pt x="240" y="1056"/>
                  </a:lnTo>
                  <a:lnTo>
                    <a:pt x="246" y="1062"/>
                  </a:lnTo>
                  <a:lnTo>
                    <a:pt x="252" y="1062"/>
                  </a:lnTo>
                  <a:lnTo>
                    <a:pt x="258" y="1062"/>
                  </a:lnTo>
                  <a:lnTo>
                    <a:pt x="258" y="1056"/>
                  </a:lnTo>
                  <a:lnTo>
                    <a:pt x="264" y="1056"/>
                  </a:lnTo>
                  <a:lnTo>
                    <a:pt x="270" y="1056"/>
                  </a:lnTo>
                  <a:lnTo>
                    <a:pt x="270" y="1050"/>
                  </a:lnTo>
                  <a:lnTo>
                    <a:pt x="276" y="1050"/>
                  </a:lnTo>
                  <a:lnTo>
                    <a:pt x="276" y="1044"/>
                  </a:lnTo>
                  <a:lnTo>
                    <a:pt x="282" y="1044"/>
                  </a:lnTo>
                  <a:lnTo>
                    <a:pt x="282" y="1038"/>
                  </a:lnTo>
                  <a:lnTo>
                    <a:pt x="282" y="1032"/>
                  </a:lnTo>
                  <a:lnTo>
                    <a:pt x="288" y="1032"/>
                  </a:lnTo>
                  <a:lnTo>
                    <a:pt x="288" y="1026"/>
                  </a:lnTo>
                  <a:lnTo>
                    <a:pt x="294" y="1026"/>
                  </a:lnTo>
                  <a:lnTo>
                    <a:pt x="294" y="1020"/>
                  </a:lnTo>
                  <a:lnTo>
                    <a:pt x="294" y="1014"/>
                  </a:lnTo>
                  <a:lnTo>
                    <a:pt x="300" y="1014"/>
                  </a:lnTo>
                  <a:lnTo>
                    <a:pt x="300" y="1008"/>
                  </a:lnTo>
                  <a:lnTo>
                    <a:pt x="300" y="1002"/>
                  </a:lnTo>
                  <a:lnTo>
                    <a:pt x="306" y="1002"/>
                  </a:lnTo>
                  <a:lnTo>
                    <a:pt x="306" y="996"/>
                  </a:lnTo>
                  <a:lnTo>
                    <a:pt x="306" y="990"/>
                  </a:lnTo>
                  <a:lnTo>
                    <a:pt x="312" y="984"/>
                  </a:lnTo>
                  <a:lnTo>
                    <a:pt x="312" y="978"/>
                  </a:lnTo>
                  <a:lnTo>
                    <a:pt x="312" y="972"/>
                  </a:lnTo>
                  <a:lnTo>
                    <a:pt x="318" y="972"/>
                  </a:lnTo>
                  <a:lnTo>
                    <a:pt x="318" y="966"/>
                  </a:lnTo>
                  <a:lnTo>
                    <a:pt x="318" y="960"/>
                  </a:lnTo>
                  <a:lnTo>
                    <a:pt x="318" y="954"/>
                  </a:lnTo>
                  <a:lnTo>
                    <a:pt x="324" y="954"/>
                  </a:lnTo>
                  <a:lnTo>
                    <a:pt x="324" y="948"/>
                  </a:lnTo>
                  <a:lnTo>
                    <a:pt x="324" y="942"/>
                  </a:lnTo>
                  <a:lnTo>
                    <a:pt x="324" y="936"/>
                  </a:lnTo>
                  <a:lnTo>
                    <a:pt x="330" y="936"/>
                  </a:lnTo>
                  <a:lnTo>
                    <a:pt x="330" y="930"/>
                  </a:lnTo>
                  <a:lnTo>
                    <a:pt x="330" y="924"/>
                  </a:lnTo>
                  <a:lnTo>
                    <a:pt x="330" y="918"/>
                  </a:lnTo>
                  <a:lnTo>
                    <a:pt x="336" y="912"/>
                  </a:lnTo>
                  <a:lnTo>
                    <a:pt x="336" y="906"/>
                  </a:lnTo>
                  <a:lnTo>
                    <a:pt x="336" y="900"/>
                  </a:lnTo>
                  <a:lnTo>
                    <a:pt x="342" y="894"/>
                  </a:lnTo>
                  <a:lnTo>
                    <a:pt x="342" y="888"/>
                  </a:lnTo>
                  <a:lnTo>
                    <a:pt x="342" y="882"/>
                  </a:lnTo>
                  <a:lnTo>
                    <a:pt x="342" y="876"/>
                  </a:lnTo>
                  <a:lnTo>
                    <a:pt x="348" y="870"/>
                  </a:lnTo>
                  <a:lnTo>
                    <a:pt x="348" y="864"/>
                  </a:lnTo>
                  <a:lnTo>
                    <a:pt x="348" y="858"/>
                  </a:lnTo>
                  <a:lnTo>
                    <a:pt x="348" y="852"/>
                  </a:lnTo>
                  <a:lnTo>
                    <a:pt x="354" y="846"/>
                  </a:lnTo>
                  <a:lnTo>
                    <a:pt x="354" y="840"/>
                  </a:lnTo>
                  <a:lnTo>
                    <a:pt x="354" y="834"/>
                  </a:lnTo>
                  <a:lnTo>
                    <a:pt x="354" y="828"/>
                  </a:lnTo>
                  <a:lnTo>
                    <a:pt x="360" y="822"/>
                  </a:lnTo>
                  <a:lnTo>
                    <a:pt x="360" y="816"/>
                  </a:lnTo>
                  <a:lnTo>
                    <a:pt x="360" y="810"/>
                  </a:lnTo>
                  <a:lnTo>
                    <a:pt x="360" y="804"/>
                  </a:lnTo>
                  <a:lnTo>
                    <a:pt x="360" y="798"/>
                  </a:lnTo>
                  <a:lnTo>
                    <a:pt x="366" y="798"/>
                  </a:lnTo>
                  <a:lnTo>
                    <a:pt x="366" y="792"/>
                  </a:lnTo>
                  <a:lnTo>
                    <a:pt x="366" y="786"/>
                  </a:lnTo>
                  <a:lnTo>
                    <a:pt x="366" y="780"/>
                  </a:lnTo>
                  <a:lnTo>
                    <a:pt x="366" y="774"/>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289836" name="Freeform 44"/>
            <p:cNvSpPr>
              <a:spLocks/>
            </p:cNvSpPr>
            <p:nvPr/>
          </p:nvSpPr>
          <p:spPr bwMode="auto">
            <a:xfrm rot="-393134">
              <a:off x="1824" y="3024"/>
              <a:ext cx="270" cy="756"/>
            </a:xfrm>
            <a:custGeom>
              <a:avLst/>
              <a:gdLst>
                <a:gd name="T0" fmla="*/ 6 w 270"/>
                <a:gd name="T1" fmla="*/ 1440 h 1458"/>
                <a:gd name="T2" fmla="*/ 12 w 270"/>
                <a:gd name="T3" fmla="*/ 1422 h 1458"/>
                <a:gd name="T4" fmla="*/ 18 w 270"/>
                <a:gd name="T5" fmla="*/ 1398 h 1458"/>
                <a:gd name="T6" fmla="*/ 18 w 270"/>
                <a:gd name="T7" fmla="*/ 1374 h 1458"/>
                <a:gd name="T8" fmla="*/ 24 w 270"/>
                <a:gd name="T9" fmla="*/ 1350 h 1458"/>
                <a:gd name="T10" fmla="*/ 30 w 270"/>
                <a:gd name="T11" fmla="*/ 1326 h 1458"/>
                <a:gd name="T12" fmla="*/ 36 w 270"/>
                <a:gd name="T13" fmla="*/ 1302 h 1458"/>
                <a:gd name="T14" fmla="*/ 36 w 270"/>
                <a:gd name="T15" fmla="*/ 1278 h 1458"/>
                <a:gd name="T16" fmla="*/ 42 w 270"/>
                <a:gd name="T17" fmla="*/ 1260 h 1458"/>
                <a:gd name="T18" fmla="*/ 48 w 270"/>
                <a:gd name="T19" fmla="*/ 1236 h 1458"/>
                <a:gd name="T20" fmla="*/ 48 w 270"/>
                <a:gd name="T21" fmla="*/ 1212 h 1458"/>
                <a:gd name="T22" fmla="*/ 54 w 270"/>
                <a:gd name="T23" fmla="*/ 1194 h 1458"/>
                <a:gd name="T24" fmla="*/ 54 w 270"/>
                <a:gd name="T25" fmla="*/ 1170 h 1458"/>
                <a:gd name="T26" fmla="*/ 60 w 270"/>
                <a:gd name="T27" fmla="*/ 1146 h 1458"/>
                <a:gd name="T28" fmla="*/ 66 w 270"/>
                <a:gd name="T29" fmla="*/ 1122 h 1458"/>
                <a:gd name="T30" fmla="*/ 66 w 270"/>
                <a:gd name="T31" fmla="*/ 1098 h 1458"/>
                <a:gd name="T32" fmla="*/ 72 w 270"/>
                <a:gd name="T33" fmla="*/ 1074 h 1458"/>
                <a:gd name="T34" fmla="*/ 78 w 270"/>
                <a:gd name="T35" fmla="*/ 1056 h 1458"/>
                <a:gd name="T36" fmla="*/ 78 w 270"/>
                <a:gd name="T37" fmla="*/ 1032 h 1458"/>
                <a:gd name="T38" fmla="*/ 84 w 270"/>
                <a:gd name="T39" fmla="*/ 1008 h 1458"/>
                <a:gd name="T40" fmla="*/ 90 w 270"/>
                <a:gd name="T41" fmla="*/ 984 h 1458"/>
                <a:gd name="T42" fmla="*/ 90 w 270"/>
                <a:gd name="T43" fmla="*/ 960 h 1458"/>
                <a:gd name="T44" fmla="*/ 96 w 270"/>
                <a:gd name="T45" fmla="*/ 936 h 1458"/>
                <a:gd name="T46" fmla="*/ 96 w 270"/>
                <a:gd name="T47" fmla="*/ 912 h 1458"/>
                <a:gd name="T48" fmla="*/ 102 w 270"/>
                <a:gd name="T49" fmla="*/ 888 h 1458"/>
                <a:gd name="T50" fmla="*/ 108 w 270"/>
                <a:gd name="T51" fmla="*/ 864 h 1458"/>
                <a:gd name="T52" fmla="*/ 108 w 270"/>
                <a:gd name="T53" fmla="*/ 840 h 1458"/>
                <a:gd name="T54" fmla="*/ 114 w 270"/>
                <a:gd name="T55" fmla="*/ 816 h 1458"/>
                <a:gd name="T56" fmla="*/ 120 w 270"/>
                <a:gd name="T57" fmla="*/ 792 h 1458"/>
                <a:gd name="T58" fmla="*/ 120 w 270"/>
                <a:gd name="T59" fmla="*/ 768 h 1458"/>
                <a:gd name="T60" fmla="*/ 126 w 270"/>
                <a:gd name="T61" fmla="*/ 744 h 1458"/>
                <a:gd name="T62" fmla="*/ 126 w 270"/>
                <a:gd name="T63" fmla="*/ 720 h 1458"/>
                <a:gd name="T64" fmla="*/ 132 w 270"/>
                <a:gd name="T65" fmla="*/ 696 h 1458"/>
                <a:gd name="T66" fmla="*/ 138 w 270"/>
                <a:gd name="T67" fmla="*/ 672 h 1458"/>
                <a:gd name="T68" fmla="*/ 138 w 270"/>
                <a:gd name="T69" fmla="*/ 648 h 1458"/>
                <a:gd name="T70" fmla="*/ 144 w 270"/>
                <a:gd name="T71" fmla="*/ 624 h 1458"/>
                <a:gd name="T72" fmla="*/ 150 w 270"/>
                <a:gd name="T73" fmla="*/ 600 h 1458"/>
                <a:gd name="T74" fmla="*/ 150 w 270"/>
                <a:gd name="T75" fmla="*/ 576 h 1458"/>
                <a:gd name="T76" fmla="*/ 156 w 270"/>
                <a:gd name="T77" fmla="*/ 552 h 1458"/>
                <a:gd name="T78" fmla="*/ 162 w 270"/>
                <a:gd name="T79" fmla="*/ 528 h 1458"/>
                <a:gd name="T80" fmla="*/ 162 w 270"/>
                <a:gd name="T81" fmla="*/ 504 h 1458"/>
                <a:gd name="T82" fmla="*/ 168 w 270"/>
                <a:gd name="T83" fmla="*/ 480 h 1458"/>
                <a:gd name="T84" fmla="*/ 174 w 270"/>
                <a:gd name="T85" fmla="*/ 462 h 1458"/>
                <a:gd name="T86" fmla="*/ 174 w 270"/>
                <a:gd name="T87" fmla="*/ 438 h 1458"/>
                <a:gd name="T88" fmla="*/ 180 w 270"/>
                <a:gd name="T89" fmla="*/ 414 h 1458"/>
                <a:gd name="T90" fmla="*/ 186 w 270"/>
                <a:gd name="T91" fmla="*/ 390 h 1458"/>
                <a:gd name="T92" fmla="*/ 186 w 270"/>
                <a:gd name="T93" fmla="*/ 366 h 1458"/>
                <a:gd name="T94" fmla="*/ 192 w 270"/>
                <a:gd name="T95" fmla="*/ 342 h 1458"/>
                <a:gd name="T96" fmla="*/ 198 w 270"/>
                <a:gd name="T97" fmla="*/ 324 h 1458"/>
                <a:gd name="T98" fmla="*/ 198 w 270"/>
                <a:gd name="T99" fmla="*/ 300 h 1458"/>
                <a:gd name="T100" fmla="*/ 204 w 270"/>
                <a:gd name="T101" fmla="*/ 282 h 1458"/>
                <a:gd name="T102" fmla="*/ 210 w 270"/>
                <a:gd name="T103" fmla="*/ 264 h 1458"/>
                <a:gd name="T104" fmla="*/ 210 w 270"/>
                <a:gd name="T105" fmla="*/ 240 h 1458"/>
                <a:gd name="T106" fmla="*/ 216 w 270"/>
                <a:gd name="T107" fmla="*/ 222 h 1458"/>
                <a:gd name="T108" fmla="*/ 222 w 270"/>
                <a:gd name="T109" fmla="*/ 198 h 1458"/>
                <a:gd name="T110" fmla="*/ 228 w 270"/>
                <a:gd name="T111" fmla="*/ 174 h 1458"/>
                <a:gd name="T112" fmla="*/ 234 w 270"/>
                <a:gd name="T113" fmla="*/ 150 h 1458"/>
                <a:gd name="T114" fmla="*/ 234 w 270"/>
                <a:gd name="T115" fmla="*/ 126 h 1458"/>
                <a:gd name="T116" fmla="*/ 240 w 270"/>
                <a:gd name="T117" fmla="*/ 102 h 1458"/>
                <a:gd name="T118" fmla="*/ 246 w 270"/>
                <a:gd name="T119" fmla="*/ 78 h 1458"/>
                <a:gd name="T120" fmla="*/ 252 w 270"/>
                <a:gd name="T121" fmla="*/ 54 h 1458"/>
                <a:gd name="T122" fmla="*/ 258 w 270"/>
                <a:gd name="T123" fmla="*/ 36 h 1458"/>
                <a:gd name="T124" fmla="*/ 270 w 270"/>
                <a:gd name="T125" fmla="*/ 12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1458">
                  <a:moveTo>
                    <a:pt x="0" y="1458"/>
                  </a:moveTo>
                  <a:lnTo>
                    <a:pt x="6" y="1452"/>
                  </a:lnTo>
                  <a:lnTo>
                    <a:pt x="6" y="1446"/>
                  </a:lnTo>
                  <a:lnTo>
                    <a:pt x="6" y="1440"/>
                  </a:lnTo>
                  <a:lnTo>
                    <a:pt x="6" y="1434"/>
                  </a:lnTo>
                  <a:lnTo>
                    <a:pt x="6" y="1428"/>
                  </a:lnTo>
                  <a:lnTo>
                    <a:pt x="12" y="1428"/>
                  </a:lnTo>
                  <a:lnTo>
                    <a:pt x="12" y="1422"/>
                  </a:lnTo>
                  <a:lnTo>
                    <a:pt x="12" y="1416"/>
                  </a:lnTo>
                  <a:lnTo>
                    <a:pt x="12" y="1410"/>
                  </a:lnTo>
                  <a:lnTo>
                    <a:pt x="12" y="1404"/>
                  </a:lnTo>
                  <a:lnTo>
                    <a:pt x="18" y="1398"/>
                  </a:lnTo>
                  <a:lnTo>
                    <a:pt x="18" y="1392"/>
                  </a:lnTo>
                  <a:lnTo>
                    <a:pt x="18" y="1386"/>
                  </a:lnTo>
                  <a:lnTo>
                    <a:pt x="18" y="1380"/>
                  </a:lnTo>
                  <a:lnTo>
                    <a:pt x="18" y="1374"/>
                  </a:lnTo>
                  <a:lnTo>
                    <a:pt x="18" y="1368"/>
                  </a:lnTo>
                  <a:lnTo>
                    <a:pt x="24" y="1362"/>
                  </a:lnTo>
                  <a:lnTo>
                    <a:pt x="24" y="1356"/>
                  </a:lnTo>
                  <a:lnTo>
                    <a:pt x="24" y="1350"/>
                  </a:lnTo>
                  <a:lnTo>
                    <a:pt x="24" y="1344"/>
                  </a:lnTo>
                  <a:lnTo>
                    <a:pt x="24" y="1338"/>
                  </a:lnTo>
                  <a:lnTo>
                    <a:pt x="30" y="1332"/>
                  </a:lnTo>
                  <a:lnTo>
                    <a:pt x="30" y="1326"/>
                  </a:lnTo>
                  <a:lnTo>
                    <a:pt x="30" y="1320"/>
                  </a:lnTo>
                  <a:lnTo>
                    <a:pt x="30" y="1314"/>
                  </a:lnTo>
                  <a:lnTo>
                    <a:pt x="30" y="1308"/>
                  </a:lnTo>
                  <a:lnTo>
                    <a:pt x="36" y="1302"/>
                  </a:lnTo>
                  <a:lnTo>
                    <a:pt x="36" y="1296"/>
                  </a:lnTo>
                  <a:lnTo>
                    <a:pt x="36" y="1290"/>
                  </a:lnTo>
                  <a:lnTo>
                    <a:pt x="36" y="1284"/>
                  </a:lnTo>
                  <a:lnTo>
                    <a:pt x="36" y="1278"/>
                  </a:lnTo>
                  <a:lnTo>
                    <a:pt x="36" y="1272"/>
                  </a:lnTo>
                  <a:lnTo>
                    <a:pt x="42" y="1272"/>
                  </a:lnTo>
                  <a:lnTo>
                    <a:pt x="42" y="1266"/>
                  </a:lnTo>
                  <a:lnTo>
                    <a:pt x="42" y="1260"/>
                  </a:lnTo>
                  <a:lnTo>
                    <a:pt x="42" y="1254"/>
                  </a:lnTo>
                  <a:lnTo>
                    <a:pt x="42" y="1248"/>
                  </a:lnTo>
                  <a:lnTo>
                    <a:pt x="42" y="1242"/>
                  </a:lnTo>
                  <a:lnTo>
                    <a:pt x="48" y="1236"/>
                  </a:lnTo>
                  <a:lnTo>
                    <a:pt x="48" y="1230"/>
                  </a:lnTo>
                  <a:lnTo>
                    <a:pt x="48" y="1224"/>
                  </a:lnTo>
                  <a:lnTo>
                    <a:pt x="48" y="1218"/>
                  </a:lnTo>
                  <a:lnTo>
                    <a:pt x="48" y="1212"/>
                  </a:lnTo>
                  <a:lnTo>
                    <a:pt x="48" y="1206"/>
                  </a:lnTo>
                  <a:lnTo>
                    <a:pt x="54" y="1206"/>
                  </a:lnTo>
                  <a:lnTo>
                    <a:pt x="54" y="1200"/>
                  </a:lnTo>
                  <a:lnTo>
                    <a:pt x="54" y="1194"/>
                  </a:lnTo>
                  <a:lnTo>
                    <a:pt x="54" y="1188"/>
                  </a:lnTo>
                  <a:lnTo>
                    <a:pt x="54" y="1182"/>
                  </a:lnTo>
                  <a:lnTo>
                    <a:pt x="54" y="1176"/>
                  </a:lnTo>
                  <a:lnTo>
                    <a:pt x="54" y="1170"/>
                  </a:lnTo>
                  <a:lnTo>
                    <a:pt x="60" y="1164"/>
                  </a:lnTo>
                  <a:lnTo>
                    <a:pt x="60" y="1158"/>
                  </a:lnTo>
                  <a:lnTo>
                    <a:pt x="60" y="1152"/>
                  </a:lnTo>
                  <a:lnTo>
                    <a:pt x="60" y="1146"/>
                  </a:lnTo>
                  <a:lnTo>
                    <a:pt x="60" y="1140"/>
                  </a:lnTo>
                  <a:lnTo>
                    <a:pt x="60" y="1134"/>
                  </a:lnTo>
                  <a:lnTo>
                    <a:pt x="66" y="1128"/>
                  </a:lnTo>
                  <a:lnTo>
                    <a:pt x="66" y="1122"/>
                  </a:lnTo>
                  <a:lnTo>
                    <a:pt x="66" y="1116"/>
                  </a:lnTo>
                  <a:lnTo>
                    <a:pt x="66" y="1110"/>
                  </a:lnTo>
                  <a:lnTo>
                    <a:pt x="66" y="1104"/>
                  </a:lnTo>
                  <a:lnTo>
                    <a:pt x="66" y="1098"/>
                  </a:lnTo>
                  <a:lnTo>
                    <a:pt x="72" y="1092"/>
                  </a:lnTo>
                  <a:lnTo>
                    <a:pt x="72" y="1086"/>
                  </a:lnTo>
                  <a:lnTo>
                    <a:pt x="72" y="1080"/>
                  </a:lnTo>
                  <a:lnTo>
                    <a:pt x="72" y="1074"/>
                  </a:lnTo>
                  <a:lnTo>
                    <a:pt x="72" y="1068"/>
                  </a:lnTo>
                  <a:lnTo>
                    <a:pt x="72" y="1062"/>
                  </a:lnTo>
                  <a:lnTo>
                    <a:pt x="78" y="1062"/>
                  </a:lnTo>
                  <a:lnTo>
                    <a:pt x="78" y="1056"/>
                  </a:lnTo>
                  <a:lnTo>
                    <a:pt x="78" y="1050"/>
                  </a:lnTo>
                  <a:lnTo>
                    <a:pt x="78" y="1044"/>
                  </a:lnTo>
                  <a:lnTo>
                    <a:pt x="78" y="1038"/>
                  </a:lnTo>
                  <a:lnTo>
                    <a:pt x="78" y="1032"/>
                  </a:lnTo>
                  <a:lnTo>
                    <a:pt x="78" y="1026"/>
                  </a:lnTo>
                  <a:lnTo>
                    <a:pt x="84" y="1020"/>
                  </a:lnTo>
                  <a:lnTo>
                    <a:pt x="84" y="1014"/>
                  </a:lnTo>
                  <a:lnTo>
                    <a:pt x="84" y="1008"/>
                  </a:lnTo>
                  <a:lnTo>
                    <a:pt x="84" y="1002"/>
                  </a:lnTo>
                  <a:lnTo>
                    <a:pt x="84" y="996"/>
                  </a:lnTo>
                  <a:lnTo>
                    <a:pt x="84" y="990"/>
                  </a:lnTo>
                  <a:lnTo>
                    <a:pt x="90" y="984"/>
                  </a:lnTo>
                  <a:lnTo>
                    <a:pt x="90" y="978"/>
                  </a:lnTo>
                  <a:lnTo>
                    <a:pt x="90" y="972"/>
                  </a:lnTo>
                  <a:lnTo>
                    <a:pt x="90" y="966"/>
                  </a:lnTo>
                  <a:lnTo>
                    <a:pt x="90" y="960"/>
                  </a:lnTo>
                  <a:lnTo>
                    <a:pt x="90" y="954"/>
                  </a:lnTo>
                  <a:lnTo>
                    <a:pt x="90" y="948"/>
                  </a:lnTo>
                  <a:lnTo>
                    <a:pt x="96" y="942"/>
                  </a:lnTo>
                  <a:lnTo>
                    <a:pt x="96" y="936"/>
                  </a:lnTo>
                  <a:lnTo>
                    <a:pt x="96" y="930"/>
                  </a:lnTo>
                  <a:lnTo>
                    <a:pt x="96" y="924"/>
                  </a:lnTo>
                  <a:lnTo>
                    <a:pt x="96" y="918"/>
                  </a:lnTo>
                  <a:lnTo>
                    <a:pt x="96" y="912"/>
                  </a:lnTo>
                  <a:lnTo>
                    <a:pt x="102" y="906"/>
                  </a:lnTo>
                  <a:lnTo>
                    <a:pt x="102" y="900"/>
                  </a:lnTo>
                  <a:lnTo>
                    <a:pt x="102" y="894"/>
                  </a:lnTo>
                  <a:lnTo>
                    <a:pt x="102" y="888"/>
                  </a:lnTo>
                  <a:lnTo>
                    <a:pt x="102" y="882"/>
                  </a:lnTo>
                  <a:lnTo>
                    <a:pt x="102" y="876"/>
                  </a:lnTo>
                  <a:lnTo>
                    <a:pt x="108" y="870"/>
                  </a:lnTo>
                  <a:lnTo>
                    <a:pt x="108" y="864"/>
                  </a:lnTo>
                  <a:lnTo>
                    <a:pt x="108" y="858"/>
                  </a:lnTo>
                  <a:lnTo>
                    <a:pt x="108" y="852"/>
                  </a:lnTo>
                  <a:lnTo>
                    <a:pt x="108" y="846"/>
                  </a:lnTo>
                  <a:lnTo>
                    <a:pt x="108" y="840"/>
                  </a:lnTo>
                  <a:lnTo>
                    <a:pt x="114" y="834"/>
                  </a:lnTo>
                  <a:lnTo>
                    <a:pt x="114" y="828"/>
                  </a:lnTo>
                  <a:lnTo>
                    <a:pt x="114" y="822"/>
                  </a:lnTo>
                  <a:lnTo>
                    <a:pt x="114" y="816"/>
                  </a:lnTo>
                  <a:lnTo>
                    <a:pt x="114" y="810"/>
                  </a:lnTo>
                  <a:lnTo>
                    <a:pt x="114" y="804"/>
                  </a:lnTo>
                  <a:lnTo>
                    <a:pt x="120" y="798"/>
                  </a:lnTo>
                  <a:lnTo>
                    <a:pt x="120" y="792"/>
                  </a:lnTo>
                  <a:lnTo>
                    <a:pt x="120" y="786"/>
                  </a:lnTo>
                  <a:lnTo>
                    <a:pt x="120" y="780"/>
                  </a:lnTo>
                  <a:lnTo>
                    <a:pt x="120" y="774"/>
                  </a:lnTo>
                  <a:lnTo>
                    <a:pt x="120" y="768"/>
                  </a:lnTo>
                  <a:lnTo>
                    <a:pt x="120" y="762"/>
                  </a:lnTo>
                  <a:lnTo>
                    <a:pt x="126" y="756"/>
                  </a:lnTo>
                  <a:lnTo>
                    <a:pt x="126" y="750"/>
                  </a:lnTo>
                  <a:lnTo>
                    <a:pt x="126" y="744"/>
                  </a:lnTo>
                  <a:lnTo>
                    <a:pt x="126" y="738"/>
                  </a:lnTo>
                  <a:lnTo>
                    <a:pt x="126" y="732"/>
                  </a:lnTo>
                  <a:lnTo>
                    <a:pt x="126" y="726"/>
                  </a:lnTo>
                  <a:lnTo>
                    <a:pt x="126" y="720"/>
                  </a:lnTo>
                  <a:lnTo>
                    <a:pt x="132" y="714"/>
                  </a:lnTo>
                  <a:lnTo>
                    <a:pt x="132" y="708"/>
                  </a:lnTo>
                  <a:lnTo>
                    <a:pt x="132" y="702"/>
                  </a:lnTo>
                  <a:lnTo>
                    <a:pt x="132" y="696"/>
                  </a:lnTo>
                  <a:lnTo>
                    <a:pt x="132" y="690"/>
                  </a:lnTo>
                  <a:lnTo>
                    <a:pt x="132" y="684"/>
                  </a:lnTo>
                  <a:lnTo>
                    <a:pt x="138" y="678"/>
                  </a:lnTo>
                  <a:lnTo>
                    <a:pt x="138" y="672"/>
                  </a:lnTo>
                  <a:lnTo>
                    <a:pt x="138" y="666"/>
                  </a:lnTo>
                  <a:lnTo>
                    <a:pt x="138" y="660"/>
                  </a:lnTo>
                  <a:lnTo>
                    <a:pt x="138" y="654"/>
                  </a:lnTo>
                  <a:lnTo>
                    <a:pt x="138" y="648"/>
                  </a:lnTo>
                  <a:lnTo>
                    <a:pt x="144" y="642"/>
                  </a:lnTo>
                  <a:lnTo>
                    <a:pt x="144" y="636"/>
                  </a:lnTo>
                  <a:lnTo>
                    <a:pt x="144" y="630"/>
                  </a:lnTo>
                  <a:lnTo>
                    <a:pt x="144" y="624"/>
                  </a:lnTo>
                  <a:lnTo>
                    <a:pt x="144" y="618"/>
                  </a:lnTo>
                  <a:lnTo>
                    <a:pt x="144" y="612"/>
                  </a:lnTo>
                  <a:lnTo>
                    <a:pt x="150" y="606"/>
                  </a:lnTo>
                  <a:lnTo>
                    <a:pt x="150" y="600"/>
                  </a:lnTo>
                  <a:lnTo>
                    <a:pt x="150" y="594"/>
                  </a:lnTo>
                  <a:lnTo>
                    <a:pt x="150" y="588"/>
                  </a:lnTo>
                  <a:lnTo>
                    <a:pt x="150" y="582"/>
                  </a:lnTo>
                  <a:lnTo>
                    <a:pt x="150" y="576"/>
                  </a:lnTo>
                  <a:lnTo>
                    <a:pt x="156" y="570"/>
                  </a:lnTo>
                  <a:lnTo>
                    <a:pt x="156" y="564"/>
                  </a:lnTo>
                  <a:lnTo>
                    <a:pt x="156" y="558"/>
                  </a:lnTo>
                  <a:lnTo>
                    <a:pt x="156" y="552"/>
                  </a:lnTo>
                  <a:lnTo>
                    <a:pt x="156" y="546"/>
                  </a:lnTo>
                  <a:lnTo>
                    <a:pt x="156" y="540"/>
                  </a:lnTo>
                  <a:lnTo>
                    <a:pt x="162" y="534"/>
                  </a:lnTo>
                  <a:lnTo>
                    <a:pt x="162" y="528"/>
                  </a:lnTo>
                  <a:lnTo>
                    <a:pt x="162" y="522"/>
                  </a:lnTo>
                  <a:lnTo>
                    <a:pt x="162" y="516"/>
                  </a:lnTo>
                  <a:lnTo>
                    <a:pt x="162" y="510"/>
                  </a:lnTo>
                  <a:lnTo>
                    <a:pt x="162" y="504"/>
                  </a:lnTo>
                  <a:lnTo>
                    <a:pt x="162" y="498"/>
                  </a:lnTo>
                  <a:lnTo>
                    <a:pt x="168" y="492"/>
                  </a:lnTo>
                  <a:lnTo>
                    <a:pt x="168" y="486"/>
                  </a:lnTo>
                  <a:lnTo>
                    <a:pt x="168" y="480"/>
                  </a:lnTo>
                  <a:lnTo>
                    <a:pt x="168" y="474"/>
                  </a:lnTo>
                  <a:lnTo>
                    <a:pt x="168" y="468"/>
                  </a:lnTo>
                  <a:lnTo>
                    <a:pt x="168" y="462"/>
                  </a:lnTo>
                  <a:lnTo>
                    <a:pt x="174" y="462"/>
                  </a:lnTo>
                  <a:lnTo>
                    <a:pt x="174" y="456"/>
                  </a:lnTo>
                  <a:lnTo>
                    <a:pt x="174" y="450"/>
                  </a:lnTo>
                  <a:lnTo>
                    <a:pt x="174" y="444"/>
                  </a:lnTo>
                  <a:lnTo>
                    <a:pt x="174" y="438"/>
                  </a:lnTo>
                  <a:lnTo>
                    <a:pt x="174" y="432"/>
                  </a:lnTo>
                  <a:lnTo>
                    <a:pt x="180" y="426"/>
                  </a:lnTo>
                  <a:lnTo>
                    <a:pt x="180" y="420"/>
                  </a:lnTo>
                  <a:lnTo>
                    <a:pt x="180" y="414"/>
                  </a:lnTo>
                  <a:lnTo>
                    <a:pt x="180" y="408"/>
                  </a:lnTo>
                  <a:lnTo>
                    <a:pt x="180" y="402"/>
                  </a:lnTo>
                  <a:lnTo>
                    <a:pt x="180" y="396"/>
                  </a:lnTo>
                  <a:lnTo>
                    <a:pt x="186" y="390"/>
                  </a:lnTo>
                  <a:lnTo>
                    <a:pt x="186" y="384"/>
                  </a:lnTo>
                  <a:lnTo>
                    <a:pt x="186" y="378"/>
                  </a:lnTo>
                  <a:lnTo>
                    <a:pt x="186" y="372"/>
                  </a:lnTo>
                  <a:lnTo>
                    <a:pt x="186" y="366"/>
                  </a:lnTo>
                  <a:lnTo>
                    <a:pt x="192" y="360"/>
                  </a:lnTo>
                  <a:lnTo>
                    <a:pt x="192" y="354"/>
                  </a:lnTo>
                  <a:lnTo>
                    <a:pt x="192" y="348"/>
                  </a:lnTo>
                  <a:lnTo>
                    <a:pt x="192" y="342"/>
                  </a:lnTo>
                  <a:lnTo>
                    <a:pt x="192" y="336"/>
                  </a:lnTo>
                  <a:lnTo>
                    <a:pt x="192" y="330"/>
                  </a:lnTo>
                  <a:lnTo>
                    <a:pt x="198" y="330"/>
                  </a:lnTo>
                  <a:lnTo>
                    <a:pt x="198" y="324"/>
                  </a:lnTo>
                  <a:lnTo>
                    <a:pt x="198" y="318"/>
                  </a:lnTo>
                  <a:lnTo>
                    <a:pt x="198" y="312"/>
                  </a:lnTo>
                  <a:lnTo>
                    <a:pt x="198" y="306"/>
                  </a:lnTo>
                  <a:lnTo>
                    <a:pt x="198" y="300"/>
                  </a:lnTo>
                  <a:lnTo>
                    <a:pt x="198" y="294"/>
                  </a:lnTo>
                  <a:lnTo>
                    <a:pt x="204" y="294"/>
                  </a:lnTo>
                  <a:lnTo>
                    <a:pt x="204" y="288"/>
                  </a:lnTo>
                  <a:lnTo>
                    <a:pt x="204" y="282"/>
                  </a:lnTo>
                  <a:lnTo>
                    <a:pt x="204" y="276"/>
                  </a:lnTo>
                  <a:lnTo>
                    <a:pt x="204" y="270"/>
                  </a:lnTo>
                  <a:lnTo>
                    <a:pt x="204" y="264"/>
                  </a:lnTo>
                  <a:lnTo>
                    <a:pt x="210" y="264"/>
                  </a:lnTo>
                  <a:lnTo>
                    <a:pt x="210" y="258"/>
                  </a:lnTo>
                  <a:lnTo>
                    <a:pt x="210" y="252"/>
                  </a:lnTo>
                  <a:lnTo>
                    <a:pt x="210" y="246"/>
                  </a:lnTo>
                  <a:lnTo>
                    <a:pt x="210" y="240"/>
                  </a:lnTo>
                  <a:lnTo>
                    <a:pt x="210" y="234"/>
                  </a:lnTo>
                  <a:lnTo>
                    <a:pt x="216" y="234"/>
                  </a:lnTo>
                  <a:lnTo>
                    <a:pt x="216" y="228"/>
                  </a:lnTo>
                  <a:lnTo>
                    <a:pt x="216" y="222"/>
                  </a:lnTo>
                  <a:lnTo>
                    <a:pt x="216" y="216"/>
                  </a:lnTo>
                  <a:lnTo>
                    <a:pt x="216" y="210"/>
                  </a:lnTo>
                  <a:lnTo>
                    <a:pt x="222" y="204"/>
                  </a:lnTo>
                  <a:lnTo>
                    <a:pt x="222" y="198"/>
                  </a:lnTo>
                  <a:lnTo>
                    <a:pt x="222" y="192"/>
                  </a:lnTo>
                  <a:lnTo>
                    <a:pt x="222" y="186"/>
                  </a:lnTo>
                  <a:lnTo>
                    <a:pt x="222" y="180"/>
                  </a:lnTo>
                  <a:lnTo>
                    <a:pt x="228" y="174"/>
                  </a:lnTo>
                  <a:lnTo>
                    <a:pt x="228" y="168"/>
                  </a:lnTo>
                  <a:lnTo>
                    <a:pt x="228" y="162"/>
                  </a:lnTo>
                  <a:lnTo>
                    <a:pt x="228" y="156"/>
                  </a:lnTo>
                  <a:lnTo>
                    <a:pt x="234" y="150"/>
                  </a:lnTo>
                  <a:lnTo>
                    <a:pt x="234" y="144"/>
                  </a:lnTo>
                  <a:lnTo>
                    <a:pt x="234" y="138"/>
                  </a:lnTo>
                  <a:lnTo>
                    <a:pt x="234" y="132"/>
                  </a:lnTo>
                  <a:lnTo>
                    <a:pt x="234" y="126"/>
                  </a:lnTo>
                  <a:lnTo>
                    <a:pt x="240" y="120"/>
                  </a:lnTo>
                  <a:lnTo>
                    <a:pt x="240" y="114"/>
                  </a:lnTo>
                  <a:lnTo>
                    <a:pt x="240" y="108"/>
                  </a:lnTo>
                  <a:lnTo>
                    <a:pt x="240" y="102"/>
                  </a:lnTo>
                  <a:lnTo>
                    <a:pt x="246" y="96"/>
                  </a:lnTo>
                  <a:lnTo>
                    <a:pt x="246" y="90"/>
                  </a:lnTo>
                  <a:lnTo>
                    <a:pt x="246" y="84"/>
                  </a:lnTo>
                  <a:lnTo>
                    <a:pt x="246" y="78"/>
                  </a:lnTo>
                  <a:lnTo>
                    <a:pt x="252" y="72"/>
                  </a:lnTo>
                  <a:lnTo>
                    <a:pt x="252" y="66"/>
                  </a:lnTo>
                  <a:lnTo>
                    <a:pt x="252" y="60"/>
                  </a:lnTo>
                  <a:lnTo>
                    <a:pt x="252" y="54"/>
                  </a:lnTo>
                  <a:lnTo>
                    <a:pt x="258" y="54"/>
                  </a:lnTo>
                  <a:lnTo>
                    <a:pt x="258" y="48"/>
                  </a:lnTo>
                  <a:lnTo>
                    <a:pt x="258" y="42"/>
                  </a:lnTo>
                  <a:lnTo>
                    <a:pt x="258" y="36"/>
                  </a:lnTo>
                  <a:lnTo>
                    <a:pt x="264" y="30"/>
                  </a:lnTo>
                  <a:lnTo>
                    <a:pt x="264" y="24"/>
                  </a:lnTo>
                  <a:lnTo>
                    <a:pt x="264" y="18"/>
                  </a:lnTo>
                  <a:lnTo>
                    <a:pt x="270" y="12"/>
                  </a:lnTo>
                  <a:lnTo>
                    <a:pt x="270" y="6"/>
                  </a:lnTo>
                  <a:lnTo>
                    <a:pt x="270" y="0"/>
                  </a:lnTo>
                </a:path>
              </a:pathLst>
            </a:custGeom>
            <a:noFill/>
            <a:ln w="9525">
              <a:solidFill>
                <a:schemeClr val="accent2"/>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289846" name="AutoShape 54"/>
          <p:cNvSpPr>
            <a:spLocks noChangeArrowheads="1"/>
          </p:cNvSpPr>
          <p:nvPr/>
        </p:nvSpPr>
        <p:spPr bwMode="auto">
          <a:xfrm rot="5400000">
            <a:off x="7124700" y="3263900"/>
            <a:ext cx="533400" cy="381000"/>
          </a:xfrm>
          <a:prstGeom prst="rightArrow">
            <a:avLst>
              <a:gd name="adj1" fmla="val 50000"/>
              <a:gd name="adj2" fmla="val 350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9847" name="AutoShape 55"/>
          <p:cNvSpPr>
            <a:spLocks noChangeArrowheads="1"/>
          </p:cNvSpPr>
          <p:nvPr/>
        </p:nvSpPr>
        <p:spPr bwMode="auto">
          <a:xfrm rot="10800000">
            <a:off x="3327400" y="3968750"/>
            <a:ext cx="533400" cy="381000"/>
          </a:xfrm>
          <a:prstGeom prst="rightArrow">
            <a:avLst>
              <a:gd name="adj1" fmla="val 50000"/>
              <a:gd name="adj2" fmla="val 350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9848" name="Rectangle 56"/>
          <p:cNvSpPr>
            <a:spLocks noChangeArrowheads="1"/>
          </p:cNvSpPr>
          <p:nvPr/>
        </p:nvSpPr>
        <p:spPr bwMode="auto">
          <a:xfrm>
            <a:off x="508000" y="4016375"/>
            <a:ext cx="2743200" cy="336550"/>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PROPIEDADES</a:t>
            </a:r>
            <a:endParaRPr lang="es-ES_tradnl" altLang="es-ES" sz="2400">
              <a:solidFill>
                <a:srgbClr val="000000"/>
              </a:solidFill>
              <a:effectLst/>
            </a:endParaRPr>
          </a:p>
        </p:txBody>
      </p:sp>
      <p:sp>
        <p:nvSpPr>
          <p:cNvPr id="289849" name="Rectangle 57"/>
          <p:cNvSpPr>
            <a:spLocks noChangeArrowheads="1"/>
          </p:cNvSpPr>
          <p:nvPr/>
        </p:nvSpPr>
        <p:spPr bwMode="auto">
          <a:xfrm>
            <a:off x="1955800" y="5003800"/>
            <a:ext cx="5029200" cy="581025"/>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Igual valor eficaz que la corriente real de vacío: inferior al 10% de la corriente nominal</a:t>
            </a:r>
            <a:endParaRPr lang="es-ES_tradnl" altLang="es-ES" sz="2400">
              <a:solidFill>
                <a:srgbClr val="000000"/>
              </a:solidFill>
              <a:effectLst/>
            </a:endParaRPr>
          </a:p>
        </p:txBody>
      </p:sp>
      <p:sp>
        <p:nvSpPr>
          <p:cNvPr id="289850" name="Rectangle 58"/>
          <p:cNvSpPr>
            <a:spLocks noChangeArrowheads="1"/>
          </p:cNvSpPr>
          <p:nvPr/>
        </p:nvSpPr>
        <p:spPr bwMode="auto">
          <a:xfrm>
            <a:off x="584200" y="5738813"/>
            <a:ext cx="6400800" cy="611187"/>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dirty="0">
                <a:effectLst>
                  <a:outerShdw blurRad="38100" dist="38100" dir="2700000" algn="tl">
                    <a:srgbClr val="000000"/>
                  </a:outerShdw>
                </a:effectLst>
              </a:rPr>
              <a:t>Desfase respecto a la tensión aplicada que cumpla: </a:t>
            </a:r>
            <a:r>
              <a:rPr lang="es-ES_tradnl" altLang="es-ES" sz="1800" dirty="0">
                <a:effectLst>
                  <a:outerShdw blurRad="38100" dist="38100" dir="2700000" algn="tl">
                    <a:srgbClr val="000000"/>
                  </a:outerShdw>
                </a:effectLst>
              </a:rPr>
              <a:t>U</a:t>
            </a:r>
            <a:r>
              <a:rPr lang="es-ES_tradnl" altLang="es-ES" sz="1800" baseline="-25000" dirty="0">
                <a:effectLst>
                  <a:outerShdw blurRad="38100" dist="38100" dir="2700000" algn="tl">
                    <a:srgbClr val="000000"/>
                  </a:outerShdw>
                </a:effectLst>
              </a:rPr>
              <a:t>1</a:t>
            </a:r>
            <a:r>
              <a:rPr lang="es-ES_tradnl" altLang="es-ES" sz="1800" dirty="0">
                <a:effectLst>
                  <a:outerShdw blurRad="38100" dist="38100" dir="2700000" algn="tl">
                    <a:srgbClr val="000000"/>
                  </a:outerShdw>
                </a:effectLst>
              </a:rPr>
              <a:t>*I</a:t>
            </a:r>
            <a:r>
              <a:rPr lang="es-ES_tradnl" altLang="es-ES" sz="1800" baseline="-25000" dirty="0">
                <a:effectLst>
                  <a:outerShdw blurRad="38100" dist="38100" dir="2700000" algn="tl">
                    <a:srgbClr val="000000"/>
                  </a:outerShdw>
                </a:effectLst>
              </a:rPr>
              <a:t>0</a:t>
            </a:r>
            <a:r>
              <a:rPr lang="es-ES_tradnl" altLang="es-ES" sz="1800" dirty="0">
                <a:effectLst>
                  <a:outerShdw blurRad="38100" dist="38100" dir="2700000" algn="tl">
                    <a:srgbClr val="000000"/>
                  </a:outerShdw>
                </a:effectLst>
              </a:rPr>
              <a:t>*Cos</a:t>
            </a:r>
            <a:r>
              <a:rPr lang="es-ES_tradnl" altLang="es-ES" sz="1800" dirty="0">
                <a:effectLst>
                  <a:outerShdw blurRad="38100" dist="38100" dir="2700000" algn="tl">
                    <a:srgbClr val="000000"/>
                  </a:outerShdw>
                </a:effectLst>
                <a:sym typeface="Symbol" pitchFamily="18" charset="2"/>
              </a:rPr>
              <a:t></a:t>
            </a:r>
            <a:r>
              <a:rPr lang="es-ES_tradnl" altLang="es-ES" sz="1800" baseline="-25000" dirty="0">
                <a:effectLst>
                  <a:outerShdw blurRad="38100" dist="38100" dir="2700000" algn="tl">
                    <a:srgbClr val="000000"/>
                  </a:outerShdw>
                </a:effectLst>
                <a:sym typeface="Symbol" pitchFamily="18" charset="2"/>
              </a:rPr>
              <a:t>0</a:t>
            </a:r>
            <a:r>
              <a:rPr lang="es-ES_tradnl" altLang="es-ES" sz="1800" dirty="0">
                <a:effectLst>
                  <a:outerShdw blurRad="38100" dist="38100" dir="2700000" algn="tl">
                    <a:srgbClr val="000000"/>
                  </a:outerShdw>
                </a:effectLst>
                <a:sym typeface="Symbol" pitchFamily="18" charset="2"/>
              </a:rPr>
              <a:t>=Pérdidas </a:t>
            </a:r>
            <a:r>
              <a:rPr lang="es-ES_tradnl" altLang="es-ES" sz="1800" dirty="0" smtClean="0">
                <a:effectLst>
                  <a:outerShdw blurRad="38100" dist="38100" dir="2700000" algn="tl">
                    <a:srgbClr val="000000"/>
                  </a:outerShdw>
                </a:effectLst>
                <a:sym typeface="Symbol" pitchFamily="18" charset="2"/>
              </a:rPr>
              <a:t>magnéticas</a:t>
            </a:r>
            <a:endParaRPr lang="es-ES_tradnl" altLang="es-ES" sz="1800" dirty="0">
              <a:effectLst>
                <a:outerShdw blurRad="38100" dist="38100" dir="2700000" algn="tl">
                  <a:srgbClr val="000000"/>
                </a:outerShdw>
              </a:effectLst>
            </a:endParaRPr>
          </a:p>
        </p:txBody>
      </p:sp>
      <p:sp>
        <p:nvSpPr>
          <p:cNvPr id="289851" name="AutoShape 59"/>
          <p:cNvSpPr>
            <a:spLocks noChangeArrowheads="1"/>
          </p:cNvSpPr>
          <p:nvPr/>
        </p:nvSpPr>
        <p:spPr bwMode="auto">
          <a:xfrm rot="5400000">
            <a:off x="1955800" y="4521200"/>
            <a:ext cx="533400" cy="381000"/>
          </a:xfrm>
          <a:prstGeom prst="rightArrow">
            <a:avLst>
              <a:gd name="adj1" fmla="val 50000"/>
              <a:gd name="adj2" fmla="val 350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9852" name="AutoShape 60"/>
          <p:cNvSpPr>
            <a:spLocks noChangeArrowheads="1"/>
          </p:cNvSpPr>
          <p:nvPr/>
        </p:nvSpPr>
        <p:spPr bwMode="auto">
          <a:xfrm rot="5400000">
            <a:off x="933450" y="4883150"/>
            <a:ext cx="1282700" cy="381000"/>
          </a:xfrm>
          <a:prstGeom prst="rightArrow">
            <a:avLst>
              <a:gd name="adj1" fmla="val 49167"/>
              <a:gd name="adj2" fmla="val 69687"/>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89826"/>
                                        </p:tgtEl>
                                        <p:attrNameLst>
                                          <p:attrName>style.visibility</p:attrName>
                                        </p:attrNameLst>
                                      </p:cBhvr>
                                      <p:to>
                                        <p:strVal val="visible"/>
                                      </p:to>
                                    </p:set>
                                    <p:animEffect transition="in" filter="dissolve">
                                      <p:cBhvr>
                                        <p:cTn id="11" dur="500"/>
                                        <p:tgtEl>
                                          <p:spTgt spid="28982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9827"/>
                                        </p:tgtEl>
                                        <p:attrNameLst>
                                          <p:attrName>style.visibility</p:attrName>
                                        </p:attrNameLst>
                                      </p:cBhvr>
                                      <p:to>
                                        <p:strVal val="visible"/>
                                      </p:to>
                                    </p:set>
                                    <p:animEffect transition="in" filter="dissolve">
                                      <p:cBhvr>
                                        <p:cTn id="15" dur="500"/>
                                        <p:tgtEl>
                                          <p:spTgt spid="28982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89798"/>
                                        </p:tgtEl>
                                        <p:attrNameLst>
                                          <p:attrName>style.visibility</p:attrName>
                                        </p:attrNameLst>
                                      </p:cBhvr>
                                      <p:to>
                                        <p:strVal val="visible"/>
                                      </p:to>
                                    </p:set>
                                    <p:animEffect transition="in" filter="dissolve">
                                      <p:cBhvr>
                                        <p:cTn id="19" dur="500"/>
                                        <p:tgtEl>
                                          <p:spTgt spid="2897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89846"/>
                                        </p:tgtEl>
                                        <p:attrNameLst>
                                          <p:attrName>style.visibility</p:attrName>
                                        </p:attrNameLst>
                                      </p:cBhvr>
                                      <p:to>
                                        <p:strVal val="visible"/>
                                      </p:to>
                                    </p:set>
                                    <p:animEffect transition="in" filter="dissolve">
                                      <p:cBhvr>
                                        <p:cTn id="24" dur="500"/>
                                        <p:tgtEl>
                                          <p:spTgt spid="289846"/>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89828"/>
                                        </p:tgtEl>
                                        <p:attrNameLst>
                                          <p:attrName>style.visibility</p:attrName>
                                        </p:attrNameLst>
                                      </p:cBhvr>
                                      <p:to>
                                        <p:strVal val="visible"/>
                                      </p:to>
                                    </p:set>
                                    <p:animEffect transition="in" filter="dissolve">
                                      <p:cBhvr>
                                        <p:cTn id="28" dur="500"/>
                                        <p:tgtEl>
                                          <p:spTgt spid="289828"/>
                                        </p:tgtEl>
                                      </p:cBhvr>
                                    </p:animEffect>
                                  </p:childTnLst>
                                </p:cTn>
                              </p:par>
                            </p:childTnLst>
                          </p:cTn>
                        </p:par>
                        <p:par>
                          <p:cTn id="29" fill="hold" nodeType="afterGroup">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289829"/>
                                        </p:tgtEl>
                                        <p:attrNameLst>
                                          <p:attrName>style.visibility</p:attrName>
                                        </p:attrNameLst>
                                      </p:cBhvr>
                                      <p:to>
                                        <p:strVal val="visible"/>
                                      </p:to>
                                    </p:set>
                                    <p:animEffect transition="in" filter="dissolve">
                                      <p:cBhvr>
                                        <p:cTn id="32" dur="500"/>
                                        <p:tgtEl>
                                          <p:spTgt spid="289829"/>
                                        </p:tgtEl>
                                      </p:cBhvr>
                                    </p:animEffect>
                                  </p:childTnLst>
                                </p:cTn>
                              </p:par>
                            </p:childTnLst>
                          </p:cTn>
                        </p:par>
                        <p:par>
                          <p:cTn id="33" fill="hold" nodeType="afterGroup">
                            <p:stCondLst>
                              <p:cond delay="1500"/>
                            </p:stCondLst>
                            <p:childTnLst>
                              <p:par>
                                <p:cTn id="34" presetID="9" presetClass="entr" presetSubtype="0" fill="hold" nodeType="afterEffect">
                                  <p:stCondLst>
                                    <p:cond delay="0"/>
                                  </p:stCondLst>
                                  <p:childTnLst>
                                    <p:set>
                                      <p:cBhvr>
                                        <p:cTn id="35" dur="1" fill="hold">
                                          <p:stCondLst>
                                            <p:cond delay="0"/>
                                          </p:stCondLst>
                                        </p:cTn>
                                        <p:tgtEl>
                                          <p:spTgt spid="289845"/>
                                        </p:tgtEl>
                                        <p:attrNameLst>
                                          <p:attrName>style.visibility</p:attrName>
                                        </p:attrNameLst>
                                      </p:cBhvr>
                                      <p:to>
                                        <p:strVal val="visible"/>
                                      </p:to>
                                    </p:set>
                                    <p:animEffect transition="in" filter="dissolve">
                                      <p:cBhvr>
                                        <p:cTn id="36" dur="500"/>
                                        <p:tgtEl>
                                          <p:spTgt spid="2898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89847"/>
                                        </p:tgtEl>
                                        <p:attrNameLst>
                                          <p:attrName>style.visibility</p:attrName>
                                        </p:attrNameLst>
                                      </p:cBhvr>
                                      <p:to>
                                        <p:strVal val="visible"/>
                                      </p:to>
                                    </p:set>
                                    <p:animEffect transition="in" filter="dissolve">
                                      <p:cBhvr>
                                        <p:cTn id="41" dur="500"/>
                                        <p:tgtEl>
                                          <p:spTgt spid="289847"/>
                                        </p:tgtEl>
                                      </p:cBhvr>
                                    </p:animEffect>
                                  </p:childTnLst>
                                </p:cTn>
                              </p:par>
                            </p:childTnLst>
                          </p:cTn>
                        </p:par>
                        <p:par>
                          <p:cTn id="42" fill="hold" nodeType="afterGroup">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89848"/>
                                        </p:tgtEl>
                                        <p:attrNameLst>
                                          <p:attrName>style.visibility</p:attrName>
                                        </p:attrNameLst>
                                      </p:cBhvr>
                                      <p:to>
                                        <p:strVal val="visible"/>
                                      </p:to>
                                    </p:set>
                                    <p:animEffect transition="in" filter="dissolve">
                                      <p:cBhvr>
                                        <p:cTn id="45" dur="500"/>
                                        <p:tgtEl>
                                          <p:spTgt spid="28984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89851"/>
                                        </p:tgtEl>
                                        <p:attrNameLst>
                                          <p:attrName>style.visibility</p:attrName>
                                        </p:attrNameLst>
                                      </p:cBhvr>
                                      <p:to>
                                        <p:strVal val="visible"/>
                                      </p:to>
                                    </p:set>
                                    <p:animEffect transition="in" filter="dissolve">
                                      <p:cBhvr>
                                        <p:cTn id="50" dur="500"/>
                                        <p:tgtEl>
                                          <p:spTgt spid="289851"/>
                                        </p:tgtEl>
                                      </p:cBhvr>
                                    </p:animEffect>
                                  </p:childTnLst>
                                </p:cTn>
                              </p:par>
                            </p:childTnLst>
                          </p:cTn>
                        </p:par>
                        <p:par>
                          <p:cTn id="51" fill="hold" nodeType="afterGroup">
                            <p:stCondLst>
                              <p:cond delay="500"/>
                            </p:stCondLst>
                            <p:childTnLst>
                              <p:par>
                                <p:cTn id="52" presetID="9" presetClass="entr" presetSubtype="0" fill="hold" grpId="0" nodeType="afterEffect">
                                  <p:stCondLst>
                                    <p:cond delay="0"/>
                                  </p:stCondLst>
                                  <p:childTnLst>
                                    <p:set>
                                      <p:cBhvr>
                                        <p:cTn id="53" dur="1" fill="hold">
                                          <p:stCondLst>
                                            <p:cond delay="0"/>
                                          </p:stCondLst>
                                        </p:cTn>
                                        <p:tgtEl>
                                          <p:spTgt spid="289849"/>
                                        </p:tgtEl>
                                        <p:attrNameLst>
                                          <p:attrName>style.visibility</p:attrName>
                                        </p:attrNameLst>
                                      </p:cBhvr>
                                      <p:to>
                                        <p:strVal val="visible"/>
                                      </p:to>
                                    </p:set>
                                    <p:animEffect transition="in" filter="dissolve">
                                      <p:cBhvr>
                                        <p:cTn id="54" dur="500"/>
                                        <p:tgtEl>
                                          <p:spTgt spid="28984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89852"/>
                                        </p:tgtEl>
                                        <p:attrNameLst>
                                          <p:attrName>style.visibility</p:attrName>
                                        </p:attrNameLst>
                                      </p:cBhvr>
                                      <p:to>
                                        <p:strVal val="visible"/>
                                      </p:to>
                                    </p:set>
                                    <p:animEffect transition="in" filter="dissolve">
                                      <p:cBhvr>
                                        <p:cTn id="59" dur="500"/>
                                        <p:tgtEl>
                                          <p:spTgt spid="289852"/>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9850"/>
                                        </p:tgtEl>
                                        <p:attrNameLst>
                                          <p:attrName>style.visibility</p:attrName>
                                        </p:attrNameLst>
                                      </p:cBhvr>
                                      <p:to>
                                        <p:strVal val="visible"/>
                                      </p:to>
                                    </p:set>
                                    <p:animEffect transition="in" filter="dissolve">
                                      <p:cBhvr>
                                        <p:cTn id="63" dur="500"/>
                                        <p:tgtEl>
                                          <p:spTgt spid="289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7" grpId="0" animBg="1"/>
      <p:bldP spid="289798" grpId="0" animBg="1" autoUpdateAnimBg="0"/>
      <p:bldP spid="289827" grpId="0" animBg="1"/>
      <p:bldP spid="289828" grpId="0" animBg="1" autoUpdateAnimBg="0"/>
      <p:bldP spid="289829" grpId="0" animBg="1"/>
      <p:bldP spid="289846" grpId="0" animBg="1"/>
      <p:bldP spid="289847" grpId="0" animBg="1"/>
      <p:bldP spid="289848" grpId="0" animBg="1" autoUpdateAnimBg="0"/>
      <p:bldP spid="289849" grpId="0" animBg="1" autoUpdateAnimBg="0"/>
      <p:bldP spid="289850" grpId="0" animBg="1" autoUpdateAnimBg="0"/>
      <p:bldP spid="289851" grpId="0" animBg="1"/>
      <p:bldP spid="2898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76200" y="3048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4.5 Corriente de vacío IV: pérdidas y diagrama fasorial</a:t>
            </a:r>
            <a:endParaRPr lang="es-ES_tradnl" altLang="es-ES"/>
          </a:p>
        </p:txBody>
      </p:sp>
      <p:grpSp>
        <p:nvGrpSpPr>
          <p:cNvPr id="293952" name="Group 64"/>
          <p:cNvGrpSpPr>
            <a:grpSpLocks/>
          </p:cNvGrpSpPr>
          <p:nvPr/>
        </p:nvGrpSpPr>
        <p:grpSpPr bwMode="auto">
          <a:xfrm>
            <a:off x="1676400" y="1719263"/>
            <a:ext cx="6781800" cy="1087437"/>
            <a:chOff x="1056" y="1083"/>
            <a:chExt cx="4272" cy="685"/>
          </a:xfrm>
        </p:grpSpPr>
        <p:sp>
          <p:nvSpPr>
            <p:cNvPr id="293930" name="Text Box 42"/>
            <p:cNvSpPr txBox="1">
              <a:spLocks noChangeArrowheads="1"/>
            </p:cNvSpPr>
            <p:nvPr/>
          </p:nvSpPr>
          <p:spPr bwMode="auto">
            <a:xfrm>
              <a:off x="1056" y="1083"/>
              <a:ext cx="1248" cy="3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600">
                  <a:effectLst>
                    <a:outerShdw blurRad="38100" dist="38100" dir="2700000" algn="tl">
                      <a:srgbClr val="000000"/>
                    </a:outerShdw>
                  </a:effectLst>
                </a:rPr>
                <a:t>Senoide equivalente</a:t>
              </a:r>
              <a:endParaRPr lang="es-ES_tradnl" altLang="es-ES" sz="1500">
                <a:solidFill>
                  <a:schemeClr val="accent2"/>
                </a:solidFill>
                <a:effectLst>
                  <a:outerShdw blurRad="38100" dist="38100" dir="2700000" algn="tl">
                    <a:srgbClr val="000000"/>
                  </a:outerShdw>
                </a:effectLst>
              </a:endParaRPr>
            </a:p>
          </p:txBody>
        </p:sp>
        <p:sp>
          <p:nvSpPr>
            <p:cNvPr id="293933" name="AutoShape 45"/>
            <p:cNvSpPr>
              <a:spLocks noChangeArrowheads="1"/>
            </p:cNvSpPr>
            <p:nvPr/>
          </p:nvSpPr>
          <p:spPr bwMode="auto">
            <a:xfrm rot="-5400000">
              <a:off x="1120" y="1517"/>
              <a:ext cx="240" cy="144"/>
            </a:xfrm>
            <a:prstGeom prst="rightArrow">
              <a:avLst>
                <a:gd name="adj1" fmla="val 50000"/>
                <a:gd name="adj2" fmla="val 41667"/>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93934" name="Text Box 46"/>
            <p:cNvSpPr txBox="1">
              <a:spLocks noChangeArrowheads="1"/>
            </p:cNvSpPr>
            <p:nvPr/>
          </p:nvSpPr>
          <p:spPr bwMode="auto">
            <a:xfrm>
              <a:off x="4416" y="1142"/>
              <a:ext cx="912" cy="3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600">
                  <a:effectLst>
                    <a:outerShdw blurRad="38100" dist="38100" dir="2700000" algn="tl">
                      <a:srgbClr val="000000"/>
                    </a:outerShdw>
                  </a:effectLst>
                </a:rPr>
                <a:t>Senoide equivalente</a:t>
              </a:r>
              <a:endParaRPr lang="es-ES_tradnl" altLang="es-ES" sz="1500">
                <a:solidFill>
                  <a:schemeClr val="accent2"/>
                </a:solidFill>
                <a:effectLst>
                  <a:outerShdw blurRad="38100" dist="38100" dir="2700000" algn="tl">
                    <a:srgbClr val="000000"/>
                  </a:outerShdw>
                </a:effectLst>
              </a:endParaRPr>
            </a:p>
          </p:txBody>
        </p:sp>
        <p:sp>
          <p:nvSpPr>
            <p:cNvPr id="293935" name="AutoShape 47"/>
            <p:cNvSpPr>
              <a:spLocks noChangeArrowheads="1"/>
            </p:cNvSpPr>
            <p:nvPr/>
          </p:nvSpPr>
          <p:spPr bwMode="auto">
            <a:xfrm rot="-5400000">
              <a:off x="4461" y="1595"/>
              <a:ext cx="240" cy="105"/>
            </a:xfrm>
            <a:prstGeom prst="rightArrow">
              <a:avLst>
                <a:gd name="adj1" fmla="val 50000"/>
                <a:gd name="adj2" fmla="val 57143"/>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293953" name="Group 65"/>
          <p:cNvGrpSpPr>
            <a:grpSpLocks/>
          </p:cNvGrpSpPr>
          <p:nvPr/>
        </p:nvGrpSpPr>
        <p:grpSpPr bwMode="auto">
          <a:xfrm>
            <a:off x="6383338" y="5029200"/>
            <a:ext cx="1922462" cy="1341438"/>
            <a:chOff x="4021" y="3168"/>
            <a:chExt cx="1211" cy="845"/>
          </a:xfrm>
        </p:grpSpPr>
        <p:pic>
          <p:nvPicPr>
            <p:cNvPr id="29394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 y="3168"/>
              <a:ext cx="1211" cy="2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3946" name="Text Box 58"/>
            <p:cNvSpPr txBox="1">
              <a:spLocks noChangeArrowheads="1"/>
            </p:cNvSpPr>
            <p:nvPr/>
          </p:nvSpPr>
          <p:spPr bwMode="auto">
            <a:xfrm>
              <a:off x="4136" y="3436"/>
              <a:ext cx="1096" cy="5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a:effectLst>
                    <a:outerShdw blurRad="38100" dist="38100" dir="2700000" algn="tl">
                      <a:srgbClr val="000000"/>
                    </a:outerShdw>
                  </a:effectLst>
                </a:rPr>
                <a:t>P=pérdidas por histéresis en él núcleo</a:t>
              </a:r>
              <a:endParaRPr lang="es-ES_tradnl" altLang="es-ES" sz="1800">
                <a:solidFill>
                  <a:schemeClr val="accent2"/>
                </a:solidFill>
                <a:effectLst>
                  <a:outerShdw blurRad="38100" dist="38100" dir="2700000" algn="tl">
                    <a:srgbClr val="000000"/>
                  </a:outerShdw>
                </a:effectLst>
              </a:endParaRPr>
            </a:p>
          </p:txBody>
        </p:sp>
      </p:grpSp>
      <p:sp>
        <p:nvSpPr>
          <p:cNvPr id="293951" name="AutoShape 63"/>
          <p:cNvSpPr>
            <a:spLocks noChangeArrowheads="1"/>
          </p:cNvSpPr>
          <p:nvPr/>
        </p:nvSpPr>
        <p:spPr bwMode="auto">
          <a:xfrm>
            <a:off x="7239000" y="4648200"/>
            <a:ext cx="304800" cy="381000"/>
          </a:xfrm>
          <a:prstGeom prst="downArrow">
            <a:avLst>
              <a:gd name="adj1" fmla="val 58333"/>
              <a:gd name="adj2" fmla="val 47917"/>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293966" name="Group 78"/>
          <p:cNvGrpSpPr>
            <a:grpSpLocks/>
          </p:cNvGrpSpPr>
          <p:nvPr/>
        </p:nvGrpSpPr>
        <p:grpSpPr bwMode="auto">
          <a:xfrm>
            <a:off x="596900" y="1887538"/>
            <a:ext cx="2755900" cy="2455862"/>
            <a:chOff x="376" y="1189"/>
            <a:chExt cx="1736" cy="1547"/>
          </a:xfrm>
        </p:grpSpPr>
        <p:grpSp>
          <p:nvGrpSpPr>
            <p:cNvPr id="293938" name="Group 50"/>
            <p:cNvGrpSpPr>
              <a:grpSpLocks/>
            </p:cNvGrpSpPr>
            <p:nvPr/>
          </p:nvGrpSpPr>
          <p:grpSpPr bwMode="auto">
            <a:xfrm>
              <a:off x="384" y="1189"/>
              <a:ext cx="1728" cy="1547"/>
              <a:chOff x="384" y="1189"/>
              <a:chExt cx="1728" cy="1547"/>
            </a:xfrm>
          </p:grpSpPr>
          <p:pic>
            <p:nvPicPr>
              <p:cNvPr id="29392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189"/>
                <a:ext cx="1601" cy="15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3925" name="Text Box 37"/>
              <p:cNvSpPr txBox="1">
                <a:spLocks noChangeArrowheads="1"/>
              </p:cNvSpPr>
              <p:nvPr/>
            </p:nvSpPr>
            <p:spPr bwMode="auto">
              <a:xfrm>
                <a:off x="816" y="2188"/>
                <a:ext cx="1296" cy="509"/>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700" u="sng">
                    <a:effectLst>
                      <a:outerShdw blurRad="38100" dist="38100" dir="2700000" algn="tl">
                        <a:srgbClr val="000000"/>
                      </a:outerShdw>
                    </a:effectLst>
                  </a:rPr>
                  <a:t>NO</a:t>
                </a:r>
                <a:r>
                  <a:rPr lang="es-ES_tradnl" altLang="es-ES" sz="1500">
                    <a:effectLst>
                      <a:outerShdw blurRad="38100" dist="38100" dir="2700000" algn="tl">
                        <a:srgbClr val="000000"/>
                      </a:outerShdw>
                    </a:effectLst>
                  </a:rPr>
                  <a:t> se considera el ciclo de histéresis:</a:t>
                </a:r>
              </a:p>
              <a:p>
                <a:pPr algn="l">
                  <a:spcBef>
                    <a:spcPct val="0"/>
                  </a:spcBef>
                </a:pPr>
                <a:r>
                  <a:rPr lang="es-ES_tradnl" altLang="es-ES" sz="1500" u="sng">
                    <a:effectLst>
                      <a:outerShdw blurRad="38100" dist="38100" dir="2700000" algn="tl">
                        <a:srgbClr val="000000"/>
                      </a:outerShdw>
                    </a:effectLst>
                  </a:rPr>
                  <a:t>NO HAY PÉRDIDAS</a:t>
                </a:r>
                <a:endParaRPr lang="es-ES_tradnl" altLang="es-ES" sz="1500" u="sng">
                  <a:solidFill>
                    <a:schemeClr val="accent2"/>
                  </a:solidFill>
                  <a:effectLst>
                    <a:outerShdw blurRad="38100" dist="38100" dir="2700000" algn="tl">
                      <a:srgbClr val="000000"/>
                    </a:outerShdw>
                  </a:effectLst>
                </a:endParaRPr>
              </a:p>
            </p:txBody>
          </p:sp>
        </p:grpSp>
        <p:sp>
          <p:nvSpPr>
            <p:cNvPr id="293955" name="Line 67"/>
            <p:cNvSpPr>
              <a:spLocks noChangeShapeType="1"/>
            </p:cNvSpPr>
            <p:nvPr/>
          </p:nvSpPr>
          <p:spPr bwMode="auto">
            <a:xfrm>
              <a:off x="376" y="1416"/>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56" name="Line 68"/>
            <p:cNvSpPr>
              <a:spLocks noChangeShapeType="1"/>
            </p:cNvSpPr>
            <p:nvPr/>
          </p:nvSpPr>
          <p:spPr bwMode="auto">
            <a:xfrm>
              <a:off x="680" y="1408"/>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57" name="Line 69"/>
            <p:cNvSpPr>
              <a:spLocks noChangeShapeType="1"/>
            </p:cNvSpPr>
            <p:nvPr/>
          </p:nvSpPr>
          <p:spPr bwMode="auto">
            <a:xfrm>
              <a:off x="1200" y="1936"/>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58" name="Line 70"/>
            <p:cNvSpPr>
              <a:spLocks noChangeShapeType="1"/>
            </p:cNvSpPr>
            <p:nvPr/>
          </p:nvSpPr>
          <p:spPr bwMode="auto">
            <a:xfrm>
              <a:off x="1784" y="2064"/>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59" name="Line 71"/>
            <p:cNvSpPr>
              <a:spLocks noChangeShapeType="1"/>
            </p:cNvSpPr>
            <p:nvPr/>
          </p:nvSpPr>
          <p:spPr bwMode="auto">
            <a:xfrm>
              <a:off x="528" y="2728"/>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293968" name="Group 80"/>
          <p:cNvGrpSpPr>
            <a:grpSpLocks/>
          </p:cNvGrpSpPr>
          <p:nvPr/>
        </p:nvGrpSpPr>
        <p:grpSpPr bwMode="auto">
          <a:xfrm>
            <a:off x="1524000" y="4495800"/>
            <a:ext cx="4038600" cy="1936750"/>
            <a:chOff x="960" y="2832"/>
            <a:chExt cx="2544" cy="1220"/>
          </a:xfrm>
        </p:grpSpPr>
        <p:grpSp>
          <p:nvGrpSpPr>
            <p:cNvPr id="293954" name="Group 66"/>
            <p:cNvGrpSpPr>
              <a:grpSpLocks/>
            </p:cNvGrpSpPr>
            <p:nvPr/>
          </p:nvGrpSpPr>
          <p:grpSpPr bwMode="auto">
            <a:xfrm>
              <a:off x="960" y="2832"/>
              <a:ext cx="2544" cy="1220"/>
              <a:chOff x="960" y="2832"/>
              <a:chExt cx="2544" cy="1220"/>
            </a:xfrm>
          </p:grpSpPr>
          <p:pic>
            <p:nvPicPr>
              <p:cNvPr id="293924"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832"/>
                <a:ext cx="1605" cy="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3949" name="Text Box 61"/>
              <p:cNvSpPr txBox="1">
                <a:spLocks noChangeArrowheads="1"/>
              </p:cNvSpPr>
              <p:nvPr/>
            </p:nvSpPr>
            <p:spPr bwMode="auto">
              <a:xfrm>
                <a:off x="1248" y="3706"/>
                <a:ext cx="1008"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Componente magnetizante</a:t>
                </a:r>
              </a:p>
            </p:txBody>
          </p:sp>
          <p:sp>
            <p:nvSpPr>
              <p:cNvPr id="293950" name="Text Box 62"/>
              <p:cNvSpPr txBox="1">
                <a:spLocks noChangeArrowheads="1"/>
              </p:cNvSpPr>
              <p:nvPr/>
            </p:nvSpPr>
            <p:spPr bwMode="auto">
              <a:xfrm>
                <a:off x="2496" y="3192"/>
                <a:ext cx="1008"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Componente de pérdidas</a:t>
                </a:r>
              </a:p>
            </p:txBody>
          </p:sp>
        </p:grpSp>
        <p:sp>
          <p:nvSpPr>
            <p:cNvPr id="293960" name="Line 72"/>
            <p:cNvSpPr>
              <a:spLocks noChangeShapeType="1"/>
            </p:cNvSpPr>
            <p:nvPr/>
          </p:nvSpPr>
          <p:spPr bwMode="auto">
            <a:xfrm>
              <a:off x="2280" y="3056"/>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293967" name="Group 79"/>
          <p:cNvGrpSpPr>
            <a:grpSpLocks/>
          </p:cNvGrpSpPr>
          <p:nvPr/>
        </p:nvGrpSpPr>
        <p:grpSpPr bwMode="auto">
          <a:xfrm>
            <a:off x="5778500" y="2192338"/>
            <a:ext cx="2755900" cy="2455862"/>
            <a:chOff x="3640" y="1381"/>
            <a:chExt cx="1736" cy="1547"/>
          </a:xfrm>
        </p:grpSpPr>
        <p:grpSp>
          <p:nvGrpSpPr>
            <p:cNvPr id="293939" name="Group 51"/>
            <p:cNvGrpSpPr>
              <a:grpSpLocks/>
            </p:cNvGrpSpPr>
            <p:nvPr/>
          </p:nvGrpSpPr>
          <p:grpSpPr bwMode="auto">
            <a:xfrm>
              <a:off x="3648" y="1381"/>
              <a:ext cx="1728" cy="1547"/>
              <a:chOff x="3648" y="1237"/>
              <a:chExt cx="1728" cy="1547"/>
            </a:xfrm>
          </p:grpSpPr>
          <p:pic>
            <p:nvPicPr>
              <p:cNvPr id="29392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1237"/>
                <a:ext cx="1601" cy="15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3926" name="Text Box 38"/>
              <p:cNvSpPr txBox="1">
                <a:spLocks noChangeArrowheads="1"/>
              </p:cNvSpPr>
              <p:nvPr/>
            </p:nvSpPr>
            <p:spPr bwMode="auto">
              <a:xfrm>
                <a:off x="4080" y="2223"/>
                <a:ext cx="1296" cy="509"/>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700" u="sng">
                    <a:effectLst>
                      <a:outerShdw blurRad="38100" dist="38100" dir="2700000" algn="tl">
                        <a:srgbClr val="000000"/>
                      </a:outerShdw>
                    </a:effectLst>
                  </a:rPr>
                  <a:t>SÍ</a:t>
                </a:r>
                <a:r>
                  <a:rPr lang="es-ES_tradnl" altLang="es-ES" sz="1500">
                    <a:effectLst>
                      <a:outerShdw blurRad="38100" dist="38100" dir="2700000" algn="tl">
                        <a:srgbClr val="000000"/>
                      </a:outerShdw>
                    </a:effectLst>
                  </a:rPr>
                  <a:t> se considera el ciclo de histéresis:</a:t>
                </a:r>
              </a:p>
              <a:p>
                <a:pPr algn="l">
                  <a:spcBef>
                    <a:spcPct val="0"/>
                  </a:spcBef>
                </a:pPr>
                <a:r>
                  <a:rPr lang="es-ES_tradnl" altLang="es-ES" sz="1500" u="sng">
                    <a:effectLst>
                      <a:outerShdw blurRad="38100" dist="38100" dir="2700000" algn="tl">
                        <a:srgbClr val="000000"/>
                      </a:outerShdw>
                    </a:effectLst>
                  </a:rPr>
                  <a:t>HAY PÉRDIDAS</a:t>
                </a:r>
                <a:endParaRPr lang="es-ES_tradnl" altLang="es-ES" sz="1500" u="sng">
                  <a:solidFill>
                    <a:schemeClr val="accent2"/>
                  </a:solidFill>
                  <a:effectLst>
                    <a:outerShdw blurRad="38100" dist="38100" dir="2700000" algn="tl">
                      <a:srgbClr val="000000"/>
                    </a:outerShdw>
                  </a:effectLst>
                </a:endParaRPr>
              </a:p>
            </p:txBody>
          </p:sp>
        </p:grpSp>
        <p:sp>
          <p:nvSpPr>
            <p:cNvPr id="293961" name="Line 73"/>
            <p:cNvSpPr>
              <a:spLocks noChangeShapeType="1"/>
            </p:cNvSpPr>
            <p:nvPr/>
          </p:nvSpPr>
          <p:spPr bwMode="auto">
            <a:xfrm>
              <a:off x="3640" y="1608"/>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62" name="Line 74"/>
            <p:cNvSpPr>
              <a:spLocks noChangeShapeType="1"/>
            </p:cNvSpPr>
            <p:nvPr/>
          </p:nvSpPr>
          <p:spPr bwMode="auto">
            <a:xfrm>
              <a:off x="3944" y="1608"/>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63" name="Line 75"/>
            <p:cNvSpPr>
              <a:spLocks noChangeShapeType="1"/>
            </p:cNvSpPr>
            <p:nvPr/>
          </p:nvSpPr>
          <p:spPr bwMode="auto">
            <a:xfrm>
              <a:off x="3784" y="2928"/>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64" name="Line 76"/>
            <p:cNvSpPr>
              <a:spLocks noChangeShapeType="1"/>
            </p:cNvSpPr>
            <p:nvPr/>
          </p:nvSpPr>
          <p:spPr bwMode="auto">
            <a:xfrm>
              <a:off x="5064" y="2256"/>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3965" name="Line 77"/>
            <p:cNvSpPr>
              <a:spLocks noChangeShapeType="1"/>
            </p:cNvSpPr>
            <p:nvPr/>
          </p:nvSpPr>
          <p:spPr bwMode="auto">
            <a:xfrm>
              <a:off x="4512" y="1984"/>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3967"/>
                                        </p:tgtEl>
                                        <p:attrNameLst>
                                          <p:attrName>style.visibility</p:attrName>
                                        </p:attrNameLst>
                                      </p:cBhvr>
                                      <p:to>
                                        <p:strVal val="visible"/>
                                      </p:to>
                                    </p:set>
                                    <p:animEffect transition="in" filter="dissolve">
                                      <p:cBhvr>
                                        <p:cTn id="7" dur="500"/>
                                        <p:tgtEl>
                                          <p:spTgt spid="293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3952"/>
                                        </p:tgtEl>
                                        <p:attrNameLst>
                                          <p:attrName>style.visibility</p:attrName>
                                        </p:attrNameLst>
                                      </p:cBhvr>
                                      <p:to>
                                        <p:strVal val="visible"/>
                                      </p:to>
                                    </p:set>
                                    <p:animEffect transition="in" filter="dissolve">
                                      <p:cBhvr>
                                        <p:cTn id="12" dur="500"/>
                                        <p:tgtEl>
                                          <p:spTgt spid="2939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3951"/>
                                        </p:tgtEl>
                                        <p:attrNameLst>
                                          <p:attrName>style.visibility</p:attrName>
                                        </p:attrNameLst>
                                      </p:cBhvr>
                                      <p:to>
                                        <p:strVal val="visible"/>
                                      </p:to>
                                    </p:set>
                                    <p:animEffect transition="in" filter="dissolve">
                                      <p:cBhvr>
                                        <p:cTn id="17" dur="500"/>
                                        <p:tgtEl>
                                          <p:spTgt spid="293951"/>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293953"/>
                                        </p:tgtEl>
                                        <p:attrNameLst>
                                          <p:attrName>style.visibility</p:attrName>
                                        </p:attrNameLst>
                                      </p:cBhvr>
                                      <p:to>
                                        <p:strVal val="visible"/>
                                      </p:to>
                                    </p:set>
                                    <p:animEffect transition="in" filter="dissolve">
                                      <p:cBhvr>
                                        <p:cTn id="21" dur="500"/>
                                        <p:tgtEl>
                                          <p:spTgt spid="2939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93968"/>
                                        </p:tgtEl>
                                        <p:attrNameLst>
                                          <p:attrName>style.visibility</p:attrName>
                                        </p:attrNameLst>
                                      </p:cBhvr>
                                      <p:to>
                                        <p:strVal val="visible"/>
                                      </p:to>
                                    </p:set>
                                    <p:animEffect transition="in" filter="dissolve">
                                      <p:cBhvr>
                                        <p:cTn id="26" dur="500"/>
                                        <p:tgtEl>
                                          <p:spTgt spid="29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76200" y="762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4.6 Flujo de dispersión</a:t>
            </a:r>
            <a:endParaRPr lang="es-ES_tradnl" altLang="es-ES"/>
          </a:p>
        </p:txBody>
      </p:sp>
      <p:grpSp>
        <p:nvGrpSpPr>
          <p:cNvPr id="295311" name="Group 399"/>
          <p:cNvGrpSpPr>
            <a:grpSpLocks/>
          </p:cNvGrpSpPr>
          <p:nvPr/>
        </p:nvGrpSpPr>
        <p:grpSpPr bwMode="auto">
          <a:xfrm>
            <a:off x="133672" y="1143000"/>
            <a:ext cx="5791200" cy="2590800"/>
            <a:chOff x="192" y="720"/>
            <a:chExt cx="3648" cy="1632"/>
          </a:xfrm>
        </p:grpSpPr>
        <p:sp>
          <p:nvSpPr>
            <p:cNvPr id="295015" name="Line 103"/>
            <p:cNvSpPr>
              <a:spLocks noChangeShapeType="1"/>
            </p:cNvSpPr>
            <p:nvPr/>
          </p:nvSpPr>
          <p:spPr bwMode="auto">
            <a:xfrm rot="5400000">
              <a:off x="518" y="1712"/>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16" name="Line 104"/>
            <p:cNvSpPr>
              <a:spLocks noChangeShapeType="1"/>
            </p:cNvSpPr>
            <p:nvPr/>
          </p:nvSpPr>
          <p:spPr bwMode="auto">
            <a:xfrm>
              <a:off x="2332" y="1954"/>
              <a:ext cx="107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17" name="Line 105"/>
            <p:cNvSpPr>
              <a:spLocks noChangeShapeType="1"/>
            </p:cNvSpPr>
            <p:nvPr/>
          </p:nvSpPr>
          <p:spPr bwMode="auto">
            <a:xfrm>
              <a:off x="768" y="1952"/>
              <a:ext cx="105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018" name="Group 106"/>
            <p:cNvGrpSpPr>
              <a:grpSpLocks/>
            </p:cNvGrpSpPr>
            <p:nvPr/>
          </p:nvGrpSpPr>
          <p:grpSpPr bwMode="auto">
            <a:xfrm>
              <a:off x="1428" y="1018"/>
              <a:ext cx="1297" cy="1334"/>
              <a:chOff x="1092" y="1540"/>
              <a:chExt cx="1297" cy="1334"/>
            </a:xfrm>
          </p:grpSpPr>
          <p:sp>
            <p:nvSpPr>
              <p:cNvPr id="295019" name="Rectangle 107"/>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5020" name="Rectangle 108"/>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5021" name="Rectangle 109"/>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5022" name="Rectangle 110"/>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95023" name="Line 111"/>
            <p:cNvSpPr>
              <a:spLocks noChangeShapeType="1"/>
            </p:cNvSpPr>
            <p:nvPr/>
          </p:nvSpPr>
          <p:spPr bwMode="auto">
            <a:xfrm flipV="1">
              <a:off x="1818" y="138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24" name="Line 112"/>
            <p:cNvSpPr>
              <a:spLocks noChangeShapeType="1"/>
            </p:cNvSpPr>
            <p:nvPr/>
          </p:nvSpPr>
          <p:spPr bwMode="auto">
            <a:xfrm flipV="1">
              <a:off x="2327" y="1424"/>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25" name="Oval 113"/>
            <p:cNvSpPr>
              <a:spLocks noChangeArrowheads="1"/>
            </p:cNvSpPr>
            <p:nvPr/>
          </p:nvSpPr>
          <p:spPr bwMode="auto">
            <a:xfrm>
              <a:off x="748" y="193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26" name="Oval 114"/>
            <p:cNvSpPr>
              <a:spLocks noChangeArrowheads="1"/>
            </p:cNvSpPr>
            <p:nvPr/>
          </p:nvSpPr>
          <p:spPr bwMode="auto">
            <a:xfrm>
              <a:off x="3360" y="192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27" name="AutoShape 115"/>
            <p:cNvSpPr>
              <a:spLocks noChangeArrowheads="1"/>
            </p:cNvSpPr>
            <p:nvPr/>
          </p:nvSpPr>
          <p:spPr bwMode="auto">
            <a:xfrm>
              <a:off x="576" y="150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28" name="AutoShape 116"/>
            <p:cNvSpPr>
              <a:spLocks noChangeArrowheads="1"/>
            </p:cNvSpPr>
            <p:nvPr/>
          </p:nvSpPr>
          <p:spPr bwMode="auto">
            <a:xfrm>
              <a:off x="3357" y="148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29" name="Rectangle 117"/>
            <p:cNvSpPr>
              <a:spLocks noChangeArrowheads="1"/>
            </p:cNvSpPr>
            <p:nvPr/>
          </p:nvSpPr>
          <p:spPr bwMode="auto">
            <a:xfrm>
              <a:off x="3392" y="157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295030" name="Rectangle 118"/>
            <p:cNvSpPr>
              <a:spLocks noChangeArrowheads="1"/>
            </p:cNvSpPr>
            <p:nvPr/>
          </p:nvSpPr>
          <p:spPr bwMode="auto">
            <a:xfrm>
              <a:off x="192" y="1584"/>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295032" name="Rectangle 120"/>
            <p:cNvSpPr>
              <a:spLocks noChangeArrowheads="1"/>
            </p:cNvSpPr>
            <p:nvPr/>
          </p:nvSpPr>
          <p:spPr bwMode="auto">
            <a:xfrm>
              <a:off x="2880" y="1200"/>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(t)=0</a:t>
              </a:r>
              <a:endParaRPr lang="es-ES" altLang="es-ES" sz="1700">
                <a:effectLst/>
              </a:endParaRPr>
            </a:p>
          </p:txBody>
        </p:sp>
        <p:sp>
          <p:nvSpPr>
            <p:cNvPr id="295033" name="AutoShape 121"/>
            <p:cNvSpPr>
              <a:spLocks noChangeArrowheads="1"/>
            </p:cNvSpPr>
            <p:nvPr/>
          </p:nvSpPr>
          <p:spPr bwMode="auto">
            <a:xfrm>
              <a:off x="1536" y="1110"/>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34" name="AutoShape 122"/>
            <p:cNvSpPr>
              <a:spLocks noChangeAspect="1" noChangeArrowheads="1"/>
            </p:cNvSpPr>
            <p:nvPr/>
          </p:nvSpPr>
          <p:spPr bwMode="auto">
            <a:xfrm>
              <a:off x="1584" y="1158"/>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35" name="AutoShape 123"/>
            <p:cNvSpPr>
              <a:spLocks noChangeAspect="1" noChangeArrowheads="1"/>
            </p:cNvSpPr>
            <p:nvPr/>
          </p:nvSpPr>
          <p:spPr bwMode="auto">
            <a:xfrm>
              <a:off x="1632" y="1206"/>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36" name="AutoShape 124"/>
            <p:cNvSpPr>
              <a:spLocks noChangeAspect="1" noChangeArrowheads="1"/>
            </p:cNvSpPr>
            <p:nvPr/>
          </p:nvSpPr>
          <p:spPr bwMode="auto">
            <a:xfrm>
              <a:off x="1680" y="1254"/>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70" name="Line 158"/>
            <p:cNvSpPr>
              <a:spLocks noChangeShapeType="1"/>
            </p:cNvSpPr>
            <p:nvPr/>
          </p:nvSpPr>
          <p:spPr bwMode="auto">
            <a:xfrm>
              <a:off x="2320" y="1446"/>
              <a:ext cx="108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071" name="Group 159"/>
            <p:cNvGrpSpPr>
              <a:grpSpLocks/>
            </p:cNvGrpSpPr>
            <p:nvPr/>
          </p:nvGrpSpPr>
          <p:grpSpPr bwMode="auto">
            <a:xfrm>
              <a:off x="2320" y="1436"/>
              <a:ext cx="522" cy="66"/>
              <a:chOff x="1984" y="1964"/>
              <a:chExt cx="522" cy="66"/>
            </a:xfrm>
          </p:grpSpPr>
          <p:sp>
            <p:nvSpPr>
              <p:cNvPr id="295072" name="Line 160"/>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73" name="Line 161"/>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74" name="Line 162"/>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75" name="Group 163"/>
            <p:cNvGrpSpPr>
              <a:grpSpLocks/>
            </p:cNvGrpSpPr>
            <p:nvPr/>
          </p:nvGrpSpPr>
          <p:grpSpPr bwMode="auto">
            <a:xfrm>
              <a:off x="2320" y="1496"/>
              <a:ext cx="522" cy="66"/>
              <a:chOff x="1062" y="1959"/>
              <a:chExt cx="522" cy="66"/>
            </a:xfrm>
          </p:grpSpPr>
          <p:sp>
            <p:nvSpPr>
              <p:cNvPr id="295076" name="Line 16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77" name="Line 16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78" name="Line 16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79" name="Group 167"/>
            <p:cNvGrpSpPr>
              <a:grpSpLocks/>
            </p:cNvGrpSpPr>
            <p:nvPr/>
          </p:nvGrpSpPr>
          <p:grpSpPr bwMode="auto">
            <a:xfrm>
              <a:off x="2320" y="1554"/>
              <a:ext cx="522" cy="66"/>
              <a:chOff x="1062" y="1959"/>
              <a:chExt cx="522" cy="66"/>
            </a:xfrm>
          </p:grpSpPr>
          <p:sp>
            <p:nvSpPr>
              <p:cNvPr id="295080" name="Line 16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81" name="Line 16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82" name="Line 17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83" name="Group 171"/>
            <p:cNvGrpSpPr>
              <a:grpSpLocks/>
            </p:cNvGrpSpPr>
            <p:nvPr/>
          </p:nvGrpSpPr>
          <p:grpSpPr bwMode="auto">
            <a:xfrm>
              <a:off x="2320" y="1610"/>
              <a:ext cx="522" cy="66"/>
              <a:chOff x="1062" y="1959"/>
              <a:chExt cx="522" cy="66"/>
            </a:xfrm>
          </p:grpSpPr>
          <p:sp>
            <p:nvSpPr>
              <p:cNvPr id="295084" name="Line 17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85" name="Line 17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86" name="Line 17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87" name="Group 175"/>
            <p:cNvGrpSpPr>
              <a:grpSpLocks/>
            </p:cNvGrpSpPr>
            <p:nvPr/>
          </p:nvGrpSpPr>
          <p:grpSpPr bwMode="auto">
            <a:xfrm>
              <a:off x="2320" y="1667"/>
              <a:ext cx="522" cy="66"/>
              <a:chOff x="1062" y="1959"/>
              <a:chExt cx="522" cy="66"/>
            </a:xfrm>
          </p:grpSpPr>
          <p:sp>
            <p:nvSpPr>
              <p:cNvPr id="295088" name="Line 17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89" name="Line 17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90" name="Line 17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91" name="Group 179"/>
            <p:cNvGrpSpPr>
              <a:grpSpLocks/>
            </p:cNvGrpSpPr>
            <p:nvPr/>
          </p:nvGrpSpPr>
          <p:grpSpPr bwMode="auto">
            <a:xfrm>
              <a:off x="2320" y="1724"/>
              <a:ext cx="522" cy="66"/>
              <a:chOff x="1062" y="1959"/>
              <a:chExt cx="522" cy="66"/>
            </a:xfrm>
          </p:grpSpPr>
          <p:sp>
            <p:nvSpPr>
              <p:cNvPr id="295092" name="Line 18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93" name="Line 18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94" name="Line 18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95" name="Group 183"/>
            <p:cNvGrpSpPr>
              <a:grpSpLocks/>
            </p:cNvGrpSpPr>
            <p:nvPr/>
          </p:nvGrpSpPr>
          <p:grpSpPr bwMode="auto">
            <a:xfrm>
              <a:off x="2320" y="1782"/>
              <a:ext cx="522" cy="66"/>
              <a:chOff x="1062" y="1959"/>
              <a:chExt cx="522" cy="66"/>
            </a:xfrm>
          </p:grpSpPr>
          <p:sp>
            <p:nvSpPr>
              <p:cNvPr id="295096" name="Line 18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97" name="Line 18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98" name="Line 18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99" name="Group 187"/>
            <p:cNvGrpSpPr>
              <a:grpSpLocks/>
            </p:cNvGrpSpPr>
            <p:nvPr/>
          </p:nvGrpSpPr>
          <p:grpSpPr bwMode="auto">
            <a:xfrm>
              <a:off x="2316" y="1838"/>
              <a:ext cx="522" cy="66"/>
              <a:chOff x="1062" y="1959"/>
              <a:chExt cx="522" cy="66"/>
            </a:xfrm>
          </p:grpSpPr>
          <p:sp>
            <p:nvSpPr>
              <p:cNvPr id="295100" name="Line 18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01" name="Line 18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02" name="Line 19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5104" name="Line 192"/>
            <p:cNvSpPr>
              <a:spLocks noChangeShapeType="1"/>
            </p:cNvSpPr>
            <p:nvPr/>
          </p:nvSpPr>
          <p:spPr bwMode="auto">
            <a:xfrm rot="10800000">
              <a:off x="3168" y="1443"/>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105" name="Group 193"/>
            <p:cNvGrpSpPr>
              <a:grpSpLocks noChangeAspect="1"/>
            </p:cNvGrpSpPr>
            <p:nvPr/>
          </p:nvGrpSpPr>
          <p:grpSpPr bwMode="auto">
            <a:xfrm>
              <a:off x="648" y="1576"/>
              <a:ext cx="248" cy="248"/>
              <a:chOff x="624" y="3168"/>
              <a:chExt cx="288" cy="288"/>
            </a:xfrm>
          </p:grpSpPr>
          <p:sp>
            <p:nvSpPr>
              <p:cNvPr id="295106" name="Oval 194"/>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295107" name="Freeform 195"/>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5113" name="Oval 201"/>
            <p:cNvSpPr>
              <a:spLocks noChangeArrowheads="1"/>
            </p:cNvSpPr>
            <p:nvPr/>
          </p:nvSpPr>
          <p:spPr bwMode="auto">
            <a:xfrm>
              <a:off x="3356" y="142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14" name="Rectangle 202"/>
            <p:cNvSpPr>
              <a:spLocks noChangeArrowheads="1"/>
            </p:cNvSpPr>
            <p:nvPr/>
          </p:nvSpPr>
          <p:spPr bwMode="auto">
            <a:xfrm>
              <a:off x="1872" y="816"/>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295115" name="Line 203"/>
            <p:cNvSpPr>
              <a:spLocks noChangeShapeType="1"/>
            </p:cNvSpPr>
            <p:nvPr/>
          </p:nvSpPr>
          <p:spPr bwMode="auto">
            <a:xfrm>
              <a:off x="2070" y="111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16" name="Line 204"/>
            <p:cNvSpPr>
              <a:spLocks noChangeShapeType="1"/>
            </p:cNvSpPr>
            <p:nvPr/>
          </p:nvSpPr>
          <p:spPr bwMode="auto">
            <a:xfrm>
              <a:off x="2070" y="120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17" name="Line 205"/>
            <p:cNvSpPr>
              <a:spLocks noChangeShapeType="1"/>
            </p:cNvSpPr>
            <p:nvPr/>
          </p:nvSpPr>
          <p:spPr bwMode="auto">
            <a:xfrm flipH="1" flipV="1">
              <a:off x="2064" y="211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18" name="Line 206"/>
            <p:cNvSpPr>
              <a:spLocks noChangeShapeType="1"/>
            </p:cNvSpPr>
            <p:nvPr/>
          </p:nvSpPr>
          <p:spPr bwMode="auto">
            <a:xfrm flipH="1" flipV="1">
              <a:off x="2064" y="221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011" name="Oval 99"/>
            <p:cNvSpPr>
              <a:spLocks noChangeArrowheads="1"/>
            </p:cNvSpPr>
            <p:nvPr/>
          </p:nvSpPr>
          <p:spPr bwMode="auto">
            <a:xfrm>
              <a:off x="1152" y="1200"/>
              <a:ext cx="354" cy="9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21" name="Oval 209"/>
            <p:cNvSpPr>
              <a:spLocks noChangeAspect="1" noChangeArrowheads="1"/>
            </p:cNvSpPr>
            <p:nvPr/>
          </p:nvSpPr>
          <p:spPr bwMode="auto">
            <a:xfrm>
              <a:off x="1171" y="1248"/>
              <a:ext cx="317" cy="8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22" name="Oval 210"/>
            <p:cNvSpPr>
              <a:spLocks noChangeAspect="1" noChangeArrowheads="1"/>
            </p:cNvSpPr>
            <p:nvPr/>
          </p:nvSpPr>
          <p:spPr bwMode="auto">
            <a:xfrm>
              <a:off x="1184" y="1302"/>
              <a:ext cx="286" cy="772"/>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23" name="Oval 211"/>
            <p:cNvSpPr>
              <a:spLocks noChangeAspect="1" noChangeArrowheads="1"/>
            </p:cNvSpPr>
            <p:nvPr/>
          </p:nvSpPr>
          <p:spPr bwMode="auto">
            <a:xfrm>
              <a:off x="1200" y="1344"/>
              <a:ext cx="256" cy="691"/>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37" name="Line 125"/>
            <p:cNvSpPr>
              <a:spLocks noChangeShapeType="1"/>
            </p:cNvSpPr>
            <p:nvPr/>
          </p:nvSpPr>
          <p:spPr bwMode="auto">
            <a:xfrm>
              <a:off x="768" y="1446"/>
              <a:ext cx="10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038" name="Group 126"/>
            <p:cNvGrpSpPr>
              <a:grpSpLocks/>
            </p:cNvGrpSpPr>
            <p:nvPr/>
          </p:nvGrpSpPr>
          <p:grpSpPr bwMode="auto">
            <a:xfrm>
              <a:off x="1398" y="1437"/>
              <a:ext cx="522" cy="66"/>
              <a:chOff x="1062" y="1959"/>
              <a:chExt cx="522" cy="66"/>
            </a:xfrm>
          </p:grpSpPr>
          <p:sp>
            <p:nvSpPr>
              <p:cNvPr id="295039" name="Line 12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40" name="Line 12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41" name="Line 12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42" name="Group 130"/>
            <p:cNvGrpSpPr>
              <a:grpSpLocks/>
            </p:cNvGrpSpPr>
            <p:nvPr/>
          </p:nvGrpSpPr>
          <p:grpSpPr bwMode="auto">
            <a:xfrm>
              <a:off x="1398" y="1494"/>
              <a:ext cx="522" cy="66"/>
              <a:chOff x="1062" y="1959"/>
              <a:chExt cx="522" cy="66"/>
            </a:xfrm>
          </p:grpSpPr>
          <p:sp>
            <p:nvSpPr>
              <p:cNvPr id="295043" name="Line 13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44" name="Line 13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45" name="Line 13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46" name="Group 134"/>
            <p:cNvGrpSpPr>
              <a:grpSpLocks/>
            </p:cNvGrpSpPr>
            <p:nvPr/>
          </p:nvGrpSpPr>
          <p:grpSpPr bwMode="auto">
            <a:xfrm>
              <a:off x="1398" y="1552"/>
              <a:ext cx="522" cy="66"/>
              <a:chOff x="1062" y="1959"/>
              <a:chExt cx="522" cy="66"/>
            </a:xfrm>
          </p:grpSpPr>
          <p:sp>
            <p:nvSpPr>
              <p:cNvPr id="295047" name="Line 13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48" name="Line 13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49" name="Line 13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50" name="Group 138"/>
            <p:cNvGrpSpPr>
              <a:grpSpLocks/>
            </p:cNvGrpSpPr>
            <p:nvPr/>
          </p:nvGrpSpPr>
          <p:grpSpPr bwMode="auto">
            <a:xfrm>
              <a:off x="1398" y="1608"/>
              <a:ext cx="522" cy="66"/>
              <a:chOff x="1062" y="1959"/>
              <a:chExt cx="522" cy="66"/>
            </a:xfrm>
          </p:grpSpPr>
          <p:sp>
            <p:nvSpPr>
              <p:cNvPr id="295051" name="Line 13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52" name="Line 14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53" name="Line 14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54" name="Group 142"/>
            <p:cNvGrpSpPr>
              <a:grpSpLocks/>
            </p:cNvGrpSpPr>
            <p:nvPr/>
          </p:nvGrpSpPr>
          <p:grpSpPr bwMode="auto">
            <a:xfrm>
              <a:off x="1398" y="1665"/>
              <a:ext cx="522" cy="66"/>
              <a:chOff x="1062" y="1959"/>
              <a:chExt cx="522" cy="66"/>
            </a:xfrm>
          </p:grpSpPr>
          <p:sp>
            <p:nvSpPr>
              <p:cNvPr id="295055" name="Line 14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56" name="Line 14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57" name="Line 14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58" name="Group 146"/>
            <p:cNvGrpSpPr>
              <a:grpSpLocks/>
            </p:cNvGrpSpPr>
            <p:nvPr/>
          </p:nvGrpSpPr>
          <p:grpSpPr bwMode="auto">
            <a:xfrm>
              <a:off x="1398" y="1722"/>
              <a:ext cx="522" cy="66"/>
              <a:chOff x="1062" y="1959"/>
              <a:chExt cx="522" cy="66"/>
            </a:xfrm>
          </p:grpSpPr>
          <p:sp>
            <p:nvSpPr>
              <p:cNvPr id="295059" name="Line 14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60" name="Line 14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61" name="Line 14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62" name="Group 150"/>
            <p:cNvGrpSpPr>
              <a:grpSpLocks/>
            </p:cNvGrpSpPr>
            <p:nvPr/>
          </p:nvGrpSpPr>
          <p:grpSpPr bwMode="auto">
            <a:xfrm>
              <a:off x="1398" y="1780"/>
              <a:ext cx="522" cy="66"/>
              <a:chOff x="1062" y="1959"/>
              <a:chExt cx="522" cy="66"/>
            </a:xfrm>
          </p:grpSpPr>
          <p:sp>
            <p:nvSpPr>
              <p:cNvPr id="295063" name="Line 15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64" name="Line 15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65" name="Line 15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066" name="Group 154"/>
            <p:cNvGrpSpPr>
              <a:grpSpLocks/>
            </p:cNvGrpSpPr>
            <p:nvPr/>
          </p:nvGrpSpPr>
          <p:grpSpPr bwMode="auto">
            <a:xfrm>
              <a:off x="1398" y="1836"/>
              <a:ext cx="522" cy="66"/>
              <a:chOff x="1062" y="1959"/>
              <a:chExt cx="522" cy="66"/>
            </a:xfrm>
          </p:grpSpPr>
          <p:sp>
            <p:nvSpPr>
              <p:cNvPr id="295067" name="Line 15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68" name="Line 15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069" name="Line 15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5031" name="Rectangle 119"/>
            <p:cNvSpPr>
              <a:spLocks noChangeArrowheads="1"/>
            </p:cNvSpPr>
            <p:nvPr/>
          </p:nvSpPr>
          <p:spPr bwMode="auto">
            <a:xfrm>
              <a:off x="720" y="1200"/>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0</a:t>
              </a:r>
              <a:r>
                <a:rPr lang="es-ES_tradnl" altLang="es-ES" sz="1500">
                  <a:effectLst/>
                </a:rPr>
                <a:t>(t)</a:t>
              </a:r>
              <a:endParaRPr lang="es-ES" altLang="es-ES" sz="1700">
                <a:effectLst/>
              </a:endParaRPr>
            </a:p>
          </p:txBody>
        </p:sp>
        <p:sp>
          <p:nvSpPr>
            <p:cNvPr id="295103" name="Line 191"/>
            <p:cNvSpPr>
              <a:spLocks noChangeShapeType="1"/>
            </p:cNvSpPr>
            <p:nvPr/>
          </p:nvSpPr>
          <p:spPr bwMode="auto">
            <a:xfrm rot="10800000">
              <a:off x="882" y="144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08" name="Oval 196"/>
            <p:cNvSpPr>
              <a:spLocks noChangeArrowheads="1"/>
            </p:cNvSpPr>
            <p:nvPr/>
          </p:nvSpPr>
          <p:spPr bwMode="auto">
            <a:xfrm>
              <a:off x="748" y="141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27" name="Text Box 215"/>
            <p:cNvSpPr txBox="1">
              <a:spLocks noChangeArrowheads="1"/>
            </p:cNvSpPr>
            <p:nvPr/>
          </p:nvSpPr>
          <p:spPr bwMode="auto">
            <a:xfrm>
              <a:off x="192" y="720"/>
              <a:ext cx="1336"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dirty="0">
                  <a:solidFill>
                    <a:schemeClr val="accent2"/>
                  </a:solidFill>
                  <a:effectLst>
                    <a:outerShdw blurRad="38100" dist="38100" dir="2700000" algn="tl">
                      <a:srgbClr val="000000"/>
                    </a:outerShdw>
                  </a:effectLst>
                </a:rPr>
                <a:t>Flujo de dispersión: se cierra por el aire</a:t>
              </a:r>
              <a:endParaRPr lang="es-ES_tradnl" altLang="es-ES" dirty="0">
                <a:solidFill>
                  <a:schemeClr val="accent2"/>
                </a:solidFill>
                <a:effectLst>
                  <a:outerShdw blurRad="38100" dist="38100" dir="2700000" algn="tl">
                    <a:srgbClr val="000000"/>
                  </a:outerShdw>
                </a:effectLst>
              </a:endParaRPr>
            </a:p>
          </p:txBody>
        </p:sp>
        <p:sp>
          <p:nvSpPr>
            <p:cNvPr id="295128" name="AutoShape 216"/>
            <p:cNvSpPr>
              <a:spLocks noChangeArrowheads="1"/>
            </p:cNvSpPr>
            <p:nvPr/>
          </p:nvSpPr>
          <p:spPr bwMode="auto">
            <a:xfrm rot="-2494230">
              <a:off x="1000" y="1032"/>
              <a:ext cx="192" cy="240"/>
            </a:xfrm>
            <a:prstGeom prst="downArrow">
              <a:avLst>
                <a:gd name="adj1" fmla="val 50000"/>
                <a:gd name="adj2" fmla="val 31250"/>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sp>
        <p:nvSpPr>
          <p:cNvPr id="295129" name="Rectangle 217"/>
          <p:cNvSpPr>
            <a:spLocks noChangeArrowheads="1"/>
          </p:cNvSpPr>
          <p:nvPr/>
        </p:nvSpPr>
        <p:spPr bwMode="auto">
          <a:xfrm>
            <a:off x="6020552" y="1110673"/>
            <a:ext cx="2743200" cy="8255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dirty="0">
                <a:effectLst>
                  <a:outerShdw blurRad="38100" dist="38100" dir="2700000" algn="tl">
                    <a:srgbClr val="000000"/>
                  </a:outerShdw>
                </a:effectLst>
              </a:rPr>
              <a:t>Representación simplificada del flujo de dispersión (primario)</a:t>
            </a:r>
            <a:endParaRPr lang="es-ES_tradnl" altLang="es-ES" sz="2400" dirty="0">
              <a:solidFill>
                <a:srgbClr val="000000"/>
              </a:solidFill>
              <a:effectLst/>
            </a:endParaRPr>
          </a:p>
        </p:txBody>
      </p:sp>
      <p:sp>
        <p:nvSpPr>
          <p:cNvPr id="295130" name="Text Box 218"/>
          <p:cNvSpPr txBox="1">
            <a:spLocks noChangeArrowheads="1"/>
          </p:cNvSpPr>
          <p:nvPr/>
        </p:nvSpPr>
        <p:spPr bwMode="auto">
          <a:xfrm>
            <a:off x="6020552" y="2342573"/>
            <a:ext cx="2032000" cy="1235075"/>
          </a:xfrm>
          <a:prstGeom prst="rect">
            <a:avLst/>
          </a:prstGeom>
          <a:gradFill rotWithShape="0">
            <a:gsLst>
              <a:gs pos="0">
                <a:srgbClr val="FF0000">
                  <a:gamma/>
                  <a:shade val="46275"/>
                  <a:invGamma/>
                </a:srgbClr>
              </a:gs>
              <a:gs pos="100000">
                <a:srgbClr val="FF0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En vacío no circula corriente por el secundario y, por tanto, no produce flujo de dispersión</a:t>
            </a:r>
            <a:endParaRPr lang="es-ES_tradnl" altLang="es-ES" sz="1500">
              <a:solidFill>
                <a:schemeClr val="accent2"/>
              </a:solidFill>
              <a:effectLst>
                <a:outerShdw blurRad="38100" dist="38100" dir="2700000" algn="tl">
                  <a:srgbClr val="000000"/>
                </a:outerShdw>
              </a:effectLst>
            </a:endParaRPr>
          </a:p>
        </p:txBody>
      </p:sp>
      <p:sp>
        <p:nvSpPr>
          <p:cNvPr id="295131" name="Text Box 219"/>
          <p:cNvSpPr txBox="1">
            <a:spLocks noChangeArrowheads="1"/>
          </p:cNvSpPr>
          <p:nvPr/>
        </p:nvSpPr>
        <p:spPr bwMode="auto">
          <a:xfrm>
            <a:off x="7372672" y="3819818"/>
            <a:ext cx="1447800" cy="2631490"/>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dirty="0" smtClean="0">
                <a:effectLst>
                  <a:outerShdw blurRad="38100" dist="38100" dir="2700000" algn="tl">
                    <a:srgbClr val="000000"/>
                  </a:outerShdw>
                </a:effectLst>
              </a:rPr>
              <a:t>A efectos de cálculo y análisis</a:t>
            </a:r>
            <a:r>
              <a:rPr lang="es-ES_tradnl" altLang="es-ES" sz="1500" dirty="0">
                <a:effectLst>
                  <a:outerShdw blurRad="38100" dist="38100" dir="2700000" algn="tl">
                    <a:srgbClr val="000000"/>
                  </a:outerShdw>
                </a:effectLst>
              </a:rPr>
              <a:t>, se colocará en serie con el primario </a:t>
            </a:r>
            <a:r>
              <a:rPr lang="es-ES_tradnl" altLang="es-ES" sz="1500" dirty="0">
                <a:effectLst>
                  <a:outerShdw blurRad="38100" dist="38100" dir="2700000" algn="tl">
                    <a:srgbClr val="000000"/>
                  </a:outerShdw>
                </a:effectLst>
              </a:rPr>
              <a:t>una bobina que será la que genere el flujo de dispersión</a:t>
            </a:r>
            <a:endParaRPr lang="es-ES_tradnl" altLang="es-ES" sz="1500" dirty="0">
              <a:solidFill>
                <a:schemeClr val="accent2"/>
              </a:solidFill>
              <a:effectLst>
                <a:outerShdw blurRad="38100" dist="38100" dir="2700000" algn="tl">
                  <a:srgbClr val="000000"/>
                </a:outerShdw>
              </a:effectLst>
            </a:endParaRPr>
          </a:p>
        </p:txBody>
      </p:sp>
      <p:sp>
        <p:nvSpPr>
          <p:cNvPr id="295132" name="AutoShape 220"/>
          <p:cNvSpPr>
            <a:spLocks noChangeArrowheads="1"/>
          </p:cNvSpPr>
          <p:nvPr/>
        </p:nvSpPr>
        <p:spPr bwMode="auto">
          <a:xfrm>
            <a:off x="6947652" y="1961573"/>
            <a:ext cx="368300" cy="355600"/>
          </a:xfrm>
          <a:prstGeom prst="downArrow">
            <a:avLst>
              <a:gd name="adj1" fmla="val 50000"/>
              <a:gd name="adj2" fmla="val 43181"/>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95133" name="AutoShape 221"/>
          <p:cNvSpPr>
            <a:spLocks noChangeArrowheads="1"/>
          </p:cNvSpPr>
          <p:nvPr/>
        </p:nvSpPr>
        <p:spPr bwMode="auto">
          <a:xfrm>
            <a:off x="8351002" y="1961573"/>
            <a:ext cx="368300" cy="1831975"/>
          </a:xfrm>
          <a:prstGeom prst="downArrow">
            <a:avLst>
              <a:gd name="adj1" fmla="val 50000"/>
              <a:gd name="adj2" fmla="val 90479"/>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95309" name="AutoShape 397"/>
          <p:cNvSpPr>
            <a:spLocks noChangeArrowheads="1"/>
          </p:cNvSpPr>
          <p:nvPr/>
        </p:nvSpPr>
        <p:spPr bwMode="auto">
          <a:xfrm rot="-16200000">
            <a:off x="6553522" y="3956050"/>
            <a:ext cx="368300" cy="1016000"/>
          </a:xfrm>
          <a:prstGeom prst="downArrow">
            <a:avLst>
              <a:gd name="adj1" fmla="val 58630"/>
              <a:gd name="adj2" fmla="val 74138"/>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nvGrpSpPr>
          <p:cNvPr id="295318" name="Group 406"/>
          <p:cNvGrpSpPr>
            <a:grpSpLocks/>
          </p:cNvGrpSpPr>
          <p:nvPr/>
        </p:nvGrpSpPr>
        <p:grpSpPr bwMode="auto">
          <a:xfrm>
            <a:off x="133672" y="3994150"/>
            <a:ext cx="7086600" cy="2482850"/>
            <a:chOff x="144" y="2516"/>
            <a:chExt cx="4464" cy="1564"/>
          </a:xfrm>
        </p:grpSpPr>
        <p:sp>
          <p:nvSpPr>
            <p:cNvPr id="295149" name="Rectangle 237"/>
            <p:cNvSpPr>
              <a:spLocks noChangeArrowheads="1"/>
            </p:cNvSpPr>
            <p:nvPr/>
          </p:nvSpPr>
          <p:spPr bwMode="auto">
            <a:xfrm>
              <a:off x="4112" y="330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grpSp>
          <p:nvGrpSpPr>
            <p:cNvPr id="295317" name="Group 405"/>
            <p:cNvGrpSpPr>
              <a:grpSpLocks/>
            </p:cNvGrpSpPr>
            <p:nvPr/>
          </p:nvGrpSpPr>
          <p:grpSpPr bwMode="auto">
            <a:xfrm>
              <a:off x="144" y="2516"/>
              <a:ext cx="4464" cy="1564"/>
              <a:chOff x="144" y="2516"/>
              <a:chExt cx="4464" cy="1564"/>
            </a:xfrm>
          </p:grpSpPr>
          <p:sp>
            <p:nvSpPr>
              <p:cNvPr id="295303" name="Line 391"/>
              <p:cNvSpPr>
                <a:spLocks noChangeShapeType="1"/>
              </p:cNvSpPr>
              <p:nvPr/>
            </p:nvSpPr>
            <p:spPr bwMode="auto">
              <a:xfrm>
                <a:off x="744" y="3174"/>
                <a:ext cx="4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295135" name="Line 223"/>
              <p:cNvSpPr>
                <a:spLocks noChangeShapeType="1"/>
              </p:cNvSpPr>
              <p:nvPr/>
            </p:nvSpPr>
            <p:spPr bwMode="auto">
              <a:xfrm rot="5400000">
                <a:off x="470" y="3440"/>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36" name="Line 224"/>
              <p:cNvSpPr>
                <a:spLocks noChangeShapeType="1"/>
              </p:cNvSpPr>
              <p:nvPr/>
            </p:nvSpPr>
            <p:spPr bwMode="auto">
              <a:xfrm>
                <a:off x="3444" y="3682"/>
                <a:ext cx="107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37" name="Line 225"/>
              <p:cNvSpPr>
                <a:spLocks noChangeShapeType="1"/>
              </p:cNvSpPr>
              <p:nvPr/>
            </p:nvSpPr>
            <p:spPr bwMode="auto">
              <a:xfrm>
                <a:off x="720" y="3680"/>
                <a:ext cx="221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138" name="Group 226"/>
              <p:cNvGrpSpPr>
                <a:grpSpLocks/>
              </p:cNvGrpSpPr>
              <p:nvPr/>
            </p:nvGrpSpPr>
            <p:grpSpPr bwMode="auto">
              <a:xfrm>
                <a:off x="2540" y="2746"/>
                <a:ext cx="1297" cy="1334"/>
                <a:chOff x="1092" y="1540"/>
                <a:chExt cx="1297" cy="1334"/>
              </a:xfrm>
            </p:grpSpPr>
            <p:sp>
              <p:nvSpPr>
                <p:cNvPr id="295139" name="Rectangle 227"/>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5140" name="Rectangle 228"/>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5141" name="Rectangle 229"/>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5142" name="Rectangle 230"/>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95143" name="Line 231"/>
              <p:cNvSpPr>
                <a:spLocks noChangeShapeType="1"/>
              </p:cNvSpPr>
              <p:nvPr/>
            </p:nvSpPr>
            <p:spPr bwMode="auto">
              <a:xfrm flipV="1">
                <a:off x="2930" y="3108"/>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44" name="Line 232"/>
              <p:cNvSpPr>
                <a:spLocks noChangeShapeType="1"/>
              </p:cNvSpPr>
              <p:nvPr/>
            </p:nvSpPr>
            <p:spPr bwMode="auto">
              <a:xfrm flipV="1">
                <a:off x="3439" y="3152"/>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45" name="Oval 233"/>
              <p:cNvSpPr>
                <a:spLocks noChangeArrowheads="1"/>
              </p:cNvSpPr>
              <p:nvPr/>
            </p:nvSpPr>
            <p:spPr bwMode="auto">
              <a:xfrm>
                <a:off x="700" y="365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46" name="Oval 234"/>
              <p:cNvSpPr>
                <a:spLocks noChangeArrowheads="1"/>
              </p:cNvSpPr>
              <p:nvPr/>
            </p:nvSpPr>
            <p:spPr bwMode="auto">
              <a:xfrm>
                <a:off x="4472" y="365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47" name="AutoShape 235"/>
              <p:cNvSpPr>
                <a:spLocks noChangeArrowheads="1"/>
              </p:cNvSpPr>
              <p:nvPr/>
            </p:nvSpPr>
            <p:spPr bwMode="auto">
              <a:xfrm>
                <a:off x="528" y="323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48" name="AutoShape 236"/>
              <p:cNvSpPr>
                <a:spLocks noChangeArrowheads="1"/>
              </p:cNvSpPr>
              <p:nvPr/>
            </p:nvSpPr>
            <p:spPr bwMode="auto">
              <a:xfrm>
                <a:off x="4469" y="321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50" name="Rectangle 238"/>
              <p:cNvSpPr>
                <a:spLocks noChangeArrowheads="1"/>
              </p:cNvSpPr>
              <p:nvPr/>
            </p:nvSpPr>
            <p:spPr bwMode="auto">
              <a:xfrm>
                <a:off x="144" y="3312"/>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295151" name="Rectangle 239"/>
              <p:cNvSpPr>
                <a:spLocks noChangeArrowheads="1"/>
              </p:cNvSpPr>
              <p:nvPr/>
            </p:nvSpPr>
            <p:spPr bwMode="auto">
              <a:xfrm>
                <a:off x="3992" y="2928"/>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(t)=0</a:t>
                </a:r>
                <a:endParaRPr lang="es-ES" altLang="es-ES" sz="1700">
                  <a:effectLst/>
                </a:endParaRPr>
              </a:p>
            </p:txBody>
          </p:sp>
          <p:sp>
            <p:nvSpPr>
              <p:cNvPr id="295152" name="AutoShape 240"/>
              <p:cNvSpPr>
                <a:spLocks noChangeArrowheads="1"/>
              </p:cNvSpPr>
              <p:nvPr/>
            </p:nvSpPr>
            <p:spPr bwMode="auto">
              <a:xfrm>
                <a:off x="2648" y="2838"/>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53" name="AutoShape 241"/>
              <p:cNvSpPr>
                <a:spLocks noChangeAspect="1" noChangeArrowheads="1"/>
              </p:cNvSpPr>
              <p:nvPr/>
            </p:nvSpPr>
            <p:spPr bwMode="auto">
              <a:xfrm>
                <a:off x="2696" y="2886"/>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54" name="AutoShape 242"/>
              <p:cNvSpPr>
                <a:spLocks noChangeAspect="1" noChangeArrowheads="1"/>
              </p:cNvSpPr>
              <p:nvPr/>
            </p:nvSpPr>
            <p:spPr bwMode="auto">
              <a:xfrm>
                <a:off x="2744" y="2934"/>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55" name="AutoShape 243"/>
              <p:cNvSpPr>
                <a:spLocks noChangeAspect="1" noChangeArrowheads="1"/>
              </p:cNvSpPr>
              <p:nvPr/>
            </p:nvSpPr>
            <p:spPr bwMode="auto">
              <a:xfrm>
                <a:off x="2792" y="2982"/>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56" name="Line 244"/>
              <p:cNvSpPr>
                <a:spLocks noChangeShapeType="1"/>
              </p:cNvSpPr>
              <p:nvPr/>
            </p:nvSpPr>
            <p:spPr bwMode="auto">
              <a:xfrm>
                <a:off x="3432" y="3174"/>
                <a:ext cx="108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157" name="Group 245"/>
              <p:cNvGrpSpPr>
                <a:grpSpLocks/>
              </p:cNvGrpSpPr>
              <p:nvPr/>
            </p:nvGrpSpPr>
            <p:grpSpPr bwMode="auto">
              <a:xfrm>
                <a:off x="3432" y="3164"/>
                <a:ext cx="522" cy="66"/>
                <a:chOff x="1984" y="1964"/>
                <a:chExt cx="522" cy="66"/>
              </a:xfrm>
            </p:grpSpPr>
            <p:sp>
              <p:nvSpPr>
                <p:cNvPr id="295158" name="Line 246"/>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59" name="Line 247"/>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60" name="Line 248"/>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61" name="Group 249"/>
              <p:cNvGrpSpPr>
                <a:grpSpLocks/>
              </p:cNvGrpSpPr>
              <p:nvPr/>
            </p:nvGrpSpPr>
            <p:grpSpPr bwMode="auto">
              <a:xfrm>
                <a:off x="3432" y="3224"/>
                <a:ext cx="522" cy="66"/>
                <a:chOff x="1062" y="1959"/>
                <a:chExt cx="522" cy="66"/>
              </a:xfrm>
            </p:grpSpPr>
            <p:sp>
              <p:nvSpPr>
                <p:cNvPr id="295162" name="Line 25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63" name="Line 25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64" name="Line 25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65" name="Group 253"/>
              <p:cNvGrpSpPr>
                <a:grpSpLocks/>
              </p:cNvGrpSpPr>
              <p:nvPr/>
            </p:nvGrpSpPr>
            <p:grpSpPr bwMode="auto">
              <a:xfrm>
                <a:off x="3432" y="3282"/>
                <a:ext cx="522" cy="66"/>
                <a:chOff x="1062" y="1959"/>
                <a:chExt cx="522" cy="66"/>
              </a:xfrm>
            </p:grpSpPr>
            <p:sp>
              <p:nvSpPr>
                <p:cNvPr id="295166" name="Line 25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67" name="Line 25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68" name="Line 25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69" name="Group 257"/>
              <p:cNvGrpSpPr>
                <a:grpSpLocks/>
              </p:cNvGrpSpPr>
              <p:nvPr/>
            </p:nvGrpSpPr>
            <p:grpSpPr bwMode="auto">
              <a:xfrm>
                <a:off x="3432" y="3338"/>
                <a:ext cx="522" cy="66"/>
                <a:chOff x="1062" y="1959"/>
                <a:chExt cx="522" cy="66"/>
              </a:xfrm>
            </p:grpSpPr>
            <p:sp>
              <p:nvSpPr>
                <p:cNvPr id="295170" name="Line 25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71" name="Line 25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72" name="Line 26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73" name="Group 261"/>
              <p:cNvGrpSpPr>
                <a:grpSpLocks/>
              </p:cNvGrpSpPr>
              <p:nvPr/>
            </p:nvGrpSpPr>
            <p:grpSpPr bwMode="auto">
              <a:xfrm>
                <a:off x="3432" y="3395"/>
                <a:ext cx="522" cy="66"/>
                <a:chOff x="1062" y="1959"/>
                <a:chExt cx="522" cy="66"/>
              </a:xfrm>
            </p:grpSpPr>
            <p:sp>
              <p:nvSpPr>
                <p:cNvPr id="295174" name="Line 26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75" name="Line 26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76" name="Line 26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77" name="Group 265"/>
              <p:cNvGrpSpPr>
                <a:grpSpLocks/>
              </p:cNvGrpSpPr>
              <p:nvPr/>
            </p:nvGrpSpPr>
            <p:grpSpPr bwMode="auto">
              <a:xfrm>
                <a:off x="3432" y="3452"/>
                <a:ext cx="522" cy="66"/>
                <a:chOff x="1062" y="1959"/>
                <a:chExt cx="522" cy="66"/>
              </a:xfrm>
            </p:grpSpPr>
            <p:sp>
              <p:nvSpPr>
                <p:cNvPr id="295178" name="Line 26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79" name="Line 26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80" name="Line 26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81" name="Group 269"/>
              <p:cNvGrpSpPr>
                <a:grpSpLocks/>
              </p:cNvGrpSpPr>
              <p:nvPr/>
            </p:nvGrpSpPr>
            <p:grpSpPr bwMode="auto">
              <a:xfrm>
                <a:off x="3432" y="3510"/>
                <a:ext cx="522" cy="66"/>
                <a:chOff x="1062" y="1959"/>
                <a:chExt cx="522" cy="66"/>
              </a:xfrm>
            </p:grpSpPr>
            <p:sp>
              <p:nvSpPr>
                <p:cNvPr id="295182" name="Line 27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83" name="Line 27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84" name="Line 27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185" name="Group 273"/>
              <p:cNvGrpSpPr>
                <a:grpSpLocks/>
              </p:cNvGrpSpPr>
              <p:nvPr/>
            </p:nvGrpSpPr>
            <p:grpSpPr bwMode="auto">
              <a:xfrm>
                <a:off x="3428" y="3566"/>
                <a:ext cx="522" cy="66"/>
                <a:chOff x="1062" y="1959"/>
                <a:chExt cx="522" cy="66"/>
              </a:xfrm>
            </p:grpSpPr>
            <p:sp>
              <p:nvSpPr>
                <p:cNvPr id="295186" name="Line 27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87" name="Line 27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188" name="Line 27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5189" name="Line 277"/>
              <p:cNvSpPr>
                <a:spLocks noChangeShapeType="1"/>
              </p:cNvSpPr>
              <p:nvPr/>
            </p:nvSpPr>
            <p:spPr bwMode="auto">
              <a:xfrm rot="10800000">
                <a:off x="4280" y="3171"/>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190" name="Group 278"/>
              <p:cNvGrpSpPr>
                <a:grpSpLocks noChangeAspect="1"/>
              </p:cNvGrpSpPr>
              <p:nvPr/>
            </p:nvGrpSpPr>
            <p:grpSpPr bwMode="auto">
              <a:xfrm>
                <a:off x="600" y="3304"/>
                <a:ext cx="248" cy="248"/>
                <a:chOff x="624" y="3168"/>
                <a:chExt cx="288" cy="288"/>
              </a:xfrm>
            </p:grpSpPr>
            <p:sp>
              <p:nvSpPr>
                <p:cNvPr id="295191" name="Oval 279"/>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295192" name="Freeform 280"/>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5193" name="Oval 281"/>
              <p:cNvSpPr>
                <a:spLocks noChangeArrowheads="1"/>
              </p:cNvSpPr>
              <p:nvPr/>
            </p:nvSpPr>
            <p:spPr bwMode="auto">
              <a:xfrm>
                <a:off x="4468" y="315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94" name="Rectangle 282"/>
              <p:cNvSpPr>
                <a:spLocks noChangeArrowheads="1"/>
              </p:cNvSpPr>
              <p:nvPr/>
            </p:nvSpPr>
            <p:spPr bwMode="auto">
              <a:xfrm>
                <a:off x="2840" y="2650"/>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295195" name="Line 283"/>
              <p:cNvSpPr>
                <a:spLocks noChangeShapeType="1"/>
              </p:cNvSpPr>
              <p:nvPr/>
            </p:nvSpPr>
            <p:spPr bwMode="auto">
              <a:xfrm>
                <a:off x="3182" y="283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96" name="Line 284"/>
              <p:cNvSpPr>
                <a:spLocks noChangeShapeType="1"/>
              </p:cNvSpPr>
              <p:nvPr/>
            </p:nvSpPr>
            <p:spPr bwMode="auto">
              <a:xfrm>
                <a:off x="3182" y="293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97" name="Line 285"/>
              <p:cNvSpPr>
                <a:spLocks noChangeShapeType="1"/>
              </p:cNvSpPr>
              <p:nvPr/>
            </p:nvSpPr>
            <p:spPr bwMode="auto">
              <a:xfrm flipH="1" flipV="1">
                <a:off x="3176" y="384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198" name="Line 286"/>
              <p:cNvSpPr>
                <a:spLocks noChangeShapeType="1"/>
              </p:cNvSpPr>
              <p:nvPr/>
            </p:nvSpPr>
            <p:spPr bwMode="auto">
              <a:xfrm flipH="1" flipV="1">
                <a:off x="3176" y="394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5203" name="Line 291"/>
              <p:cNvSpPr>
                <a:spLocks noChangeShapeType="1"/>
              </p:cNvSpPr>
              <p:nvPr/>
            </p:nvSpPr>
            <p:spPr bwMode="auto">
              <a:xfrm>
                <a:off x="2256" y="3174"/>
                <a:ext cx="68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5204" name="Group 292"/>
              <p:cNvGrpSpPr>
                <a:grpSpLocks/>
              </p:cNvGrpSpPr>
              <p:nvPr/>
            </p:nvGrpSpPr>
            <p:grpSpPr bwMode="auto">
              <a:xfrm>
                <a:off x="2510" y="3165"/>
                <a:ext cx="522" cy="66"/>
                <a:chOff x="1062" y="1959"/>
                <a:chExt cx="522" cy="66"/>
              </a:xfrm>
            </p:grpSpPr>
            <p:sp>
              <p:nvSpPr>
                <p:cNvPr id="295205" name="Line 29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06" name="Line 29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07" name="Line 29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08" name="Group 296"/>
              <p:cNvGrpSpPr>
                <a:grpSpLocks/>
              </p:cNvGrpSpPr>
              <p:nvPr/>
            </p:nvGrpSpPr>
            <p:grpSpPr bwMode="auto">
              <a:xfrm>
                <a:off x="2510" y="3222"/>
                <a:ext cx="522" cy="66"/>
                <a:chOff x="1062" y="1959"/>
                <a:chExt cx="522" cy="66"/>
              </a:xfrm>
            </p:grpSpPr>
            <p:sp>
              <p:nvSpPr>
                <p:cNvPr id="295209" name="Line 29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10" name="Line 29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11" name="Line 29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12" name="Group 300"/>
              <p:cNvGrpSpPr>
                <a:grpSpLocks/>
              </p:cNvGrpSpPr>
              <p:nvPr/>
            </p:nvGrpSpPr>
            <p:grpSpPr bwMode="auto">
              <a:xfrm>
                <a:off x="2510" y="3280"/>
                <a:ext cx="522" cy="66"/>
                <a:chOff x="1062" y="1959"/>
                <a:chExt cx="522" cy="66"/>
              </a:xfrm>
            </p:grpSpPr>
            <p:sp>
              <p:nvSpPr>
                <p:cNvPr id="295213" name="Line 30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14" name="Line 30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15" name="Line 30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16" name="Group 304"/>
              <p:cNvGrpSpPr>
                <a:grpSpLocks/>
              </p:cNvGrpSpPr>
              <p:nvPr/>
            </p:nvGrpSpPr>
            <p:grpSpPr bwMode="auto">
              <a:xfrm>
                <a:off x="2510" y="3336"/>
                <a:ext cx="522" cy="66"/>
                <a:chOff x="1062" y="1959"/>
                <a:chExt cx="522" cy="66"/>
              </a:xfrm>
            </p:grpSpPr>
            <p:sp>
              <p:nvSpPr>
                <p:cNvPr id="295217" name="Line 30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18" name="Line 30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19" name="Line 30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20" name="Group 308"/>
              <p:cNvGrpSpPr>
                <a:grpSpLocks/>
              </p:cNvGrpSpPr>
              <p:nvPr/>
            </p:nvGrpSpPr>
            <p:grpSpPr bwMode="auto">
              <a:xfrm>
                <a:off x="2510" y="3393"/>
                <a:ext cx="522" cy="66"/>
                <a:chOff x="1062" y="1959"/>
                <a:chExt cx="522" cy="66"/>
              </a:xfrm>
            </p:grpSpPr>
            <p:sp>
              <p:nvSpPr>
                <p:cNvPr id="295221" name="Line 30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22" name="Line 31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23" name="Line 31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24" name="Group 312"/>
              <p:cNvGrpSpPr>
                <a:grpSpLocks/>
              </p:cNvGrpSpPr>
              <p:nvPr/>
            </p:nvGrpSpPr>
            <p:grpSpPr bwMode="auto">
              <a:xfrm>
                <a:off x="2510" y="3450"/>
                <a:ext cx="522" cy="66"/>
                <a:chOff x="1062" y="1959"/>
                <a:chExt cx="522" cy="66"/>
              </a:xfrm>
            </p:grpSpPr>
            <p:sp>
              <p:nvSpPr>
                <p:cNvPr id="295225" name="Line 31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26" name="Line 31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27" name="Line 31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28" name="Group 316"/>
              <p:cNvGrpSpPr>
                <a:grpSpLocks/>
              </p:cNvGrpSpPr>
              <p:nvPr/>
            </p:nvGrpSpPr>
            <p:grpSpPr bwMode="auto">
              <a:xfrm>
                <a:off x="2510" y="3508"/>
                <a:ext cx="522" cy="66"/>
                <a:chOff x="1062" y="1959"/>
                <a:chExt cx="522" cy="66"/>
              </a:xfrm>
            </p:grpSpPr>
            <p:sp>
              <p:nvSpPr>
                <p:cNvPr id="295229" name="Line 31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30" name="Line 31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31" name="Line 31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32" name="Group 320"/>
              <p:cNvGrpSpPr>
                <a:grpSpLocks/>
              </p:cNvGrpSpPr>
              <p:nvPr/>
            </p:nvGrpSpPr>
            <p:grpSpPr bwMode="auto">
              <a:xfrm>
                <a:off x="2510" y="3564"/>
                <a:ext cx="522" cy="66"/>
                <a:chOff x="1062" y="1959"/>
                <a:chExt cx="522" cy="66"/>
              </a:xfrm>
            </p:grpSpPr>
            <p:sp>
              <p:nvSpPr>
                <p:cNvPr id="295233" name="Line 32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34" name="Line 32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35" name="Line 32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5236" name="Rectangle 324"/>
              <p:cNvSpPr>
                <a:spLocks noChangeArrowheads="1"/>
              </p:cNvSpPr>
              <p:nvPr/>
            </p:nvSpPr>
            <p:spPr bwMode="auto">
              <a:xfrm>
                <a:off x="720" y="2928"/>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0</a:t>
                </a:r>
                <a:r>
                  <a:rPr lang="es-ES_tradnl" altLang="es-ES" sz="1500">
                    <a:effectLst/>
                  </a:rPr>
                  <a:t>(t)</a:t>
                </a:r>
                <a:endParaRPr lang="es-ES" altLang="es-ES" sz="1700">
                  <a:effectLst/>
                </a:endParaRPr>
              </a:p>
            </p:txBody>
          </p:sp>
          <p:sp>
            <p:nvSpPr>
              <p:cNvPr id="295237" name="Line 325"/>
              <p:cNvSpPr>
                <a:spLocks noChangeShapeType="1"/>
              </p:cNvSpPr>
              <p:nvPr/>
            </p:nvSpPr>
            <p:spPr bwMode="auto">
              <a:xfrm rot="10800000">
                <a:off x="834" y="3174"/>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38" name="Oval 326"/>
              <p:cNvSpPr>
                <a:spLocks noChangeArrowheads="1"/>
              </p:cNvSpPr>
              <p:nvPr/>
            </p:nvSpPr>
            <p:spPr bwMode="auto">
              <a:xfrm>
                <a:off x="700" y="314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95245" name="Group 333"/>
              <p:cNvGrpSpPr>
                <a:grpSpLocks/>
              </p:cNvGrpSpPr>
              <p:nvPr/>
            </p:nvGrpSpPr>
            <p:grpSpPr bwMode="auto">
              <a:xfrm rot="5400000">
                <a:off x="1938" y="2542"/>
                <a:ext cx="354" cy="954"/>
                <a:chOff x="1248" y="1296"/>
                <a:chExt cx="354" cy="954"/>
              </a:xfrm>
            </p:grpSpPr>
            <p:sp>
              <p:nvSpPr>
                <p:cNvPr id="295241" name="Oval 329"/>
                <p:cNvSpPr>
                  <a:spLocks noChangeArrowheads="1"/>
                </p:cNvSpPr>
                <p:nvPr/>
              </p:nvSpPr>
              <p:spPr bwMode="auto">
                <a:xfrm>
                  <a:off x="1248" y="1296"/>
                  <a:ext cx="354" cy="9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42" name="Oval 330"/>
                <p:cNvSpPr>
                  <a:spLocks noChangeAspect="1" noChangeArrowheads="1"/>
                </p:cNvSpPr>
                <p:nvPr/>
              </p:nvSpPr>
              <p:spPr bwMode="auto">
                <a:xfrm>
                  <a:off x="1267" y="1344"/>
                  <a:ext cx="317" cy="8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43" name="Oval 331"/>
                <p:cNvSpPr>
                  <a:spLocks noChangeAspect="1" noChangeArrowheads="1"/>
                </p:cNvSpPr>
                <p:nvPr/>
              </p:nvSpPr>
              <p:spPr bwMode="auto">
                <a:xfrm>
                  <a:off x="1280" y="1398"/>
                  <a:ext cx="286" cy="772"/>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244" name="Oval 332"/>
                <p:cNvSpPr>
                  <a:spLocks noChangeAspect="1" noChangeArrowheads="1"/>
                </p:cNvSpPr>
                <p:nvPr/>
              </p:nvSpPr>
              <p:spPr bwMode="auto">
                <a:xfrm>
                  <a:off x="1296" y="1440"/>
                  <a:ext cx="256" cy="691"/>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5246" name="Group 334"/>
              <p:cNvGrpSpPr>
                <a:grpSpLocks/>
              </p:cNvGrpSpPr>
              <p:nvPr/>
            </p:nvGrpSpPr>
            <p:grpSpPr bwMode="auto">
              <a:xfrm>
                <a:off x="1872" y="3070"/>
                <a:ext cx="404" cy="191"/>
                <a:chOff x="0" y="1"/>
                <a:chExt cx="20003" cy="19999"/>
              </a:xfrm>
            </p:grpSpPr>
            <p:grpSp>
              <p:nvGrpSpPr>
                <p:cNvPr id="295247" name="Group 335"/>
                <p:cNvGrpSpPr>
                  <a:grpSpLocks/>
                </p:cNvGrpSpPr>
                <p:nvPr/>
              </p:nvGrpSpPr>
              <p:grpSpPr bwMode="auto">
                <a:xfrm>
                  <a:off x="0" y="544"/>
                  <a:ext cx="4733" cy="19456"/>
                  <a:chOff x="0" y="0"/>
                  <a:chExt cx="20000" cy="20000"/>
                </a:xfrm>
              </p:grpSpPr>
              <p:grpSp>
                <p:nvGrpSpPr>
                  <p:cNvPr id="295248" name="Group 336"/>
                  <p:cNvGrpSpPr>
                    <a:grpSpLocks/>
                  </p:cNvGrpSpPr>
                  <p:nvPr/>
                </p:nvGrpSpPr>
                <p:grpSpPr bwMode="auto">
                  <a:xfrm>
                    <a:off x="0" y="0"/>
                    <a:ext cx="20000" cy="12903"/>
                    <a:chOff x="0" y="0"/>
                    <a:chExt cx="20000" cy="20000"/>
                  </a:xfrm>
                </p:grpSpPr>
                <p:sp>
                  <p:nvSpPr>
                    <p:cNvPr id="295249" name="Arc 337"/>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50" name="Arc 338"/>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5251" name="Group 339"/>
                  <p:cNvGrpSpPr>
                    <a:grpSpLocks/>
                  </p:cNvGrpSpPr>
                  <p:nvPr/>
                </p:nvGrpSpPr>
                <p:grpSpPr bwMode="auto">
                  <a:xfrm>
                    <a:off x="12888" y="12043"/>
                    <a:ext cx="7027" cy="7957"/>
                    <a:chOff x="0" y="0"/>
                    <a:chExt cx="20000" cy="20000"/>
                  </a:xfrm>
                </p:grpSpPr>
                <p:sp>
                  <p:nvSpPr>
                    <p:cNvPr id="295252" name="Arc 340"/>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53" name="Arc 341"/>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5254" name="Group 342"/>
                <p:cNvGrpSpPr>
                  <a:grpSpLocks/>
                </p:cNvGrpSpPr>
                <p:nvPr/>
              </p:nvGrpSpPr>
              <p:grpSpPr bwMode="auto">
                <a:xfrm>
                  <a:off x="3070" y="377"/>
                  <a:ext cx="4714" cy="19456"/>
                  <a:chOff x="0" y="0"/>
                  <a:chExt cx="20004" cy="20000"/>
                </a:xfrm>
              </p:grpSpPr>
              <p:grpSp>
                <p:nvGrpSpPr>
                  <p:cNvPr id="295255" name="Group 343"/>
                  <p:cNvGrpSpPr>
                    <a:grpSpLocks/>
                  </p:cNvGrpSpPr>
                  <p:nvPr/>
                </p:nvGrpSpPr>
                <p:grpSpPr bwMode="auto">
                  <a:xfrm>
                    <a:off x="0" y="0"/>
                    <a:ext cx="19919" cy="12903"/>
                    <a:chOff x="0" y="0"/>
                    <a:chExt cx="20004" cy="20000"/>
                  </a:xfrm>
                </p:grpSpPr>
                <p:sp>
                  <p:nvSpPr>
                    <p:cNvPr id="295256" name="Arc 344"/>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57" name="Arc 345"/>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5258" name="Group 346"/>
                  <p:cNvGrpSpPr>
                    <a:grpSpLocks/>
                  </p:cNvGrpSpPr>
                  <p:nvPr/>
                </p:nvGrpSpPr>
                <p:grpSpPr bwMode="auto">
                  <a:xfrm>
                    <a:off x="12692" y="12043"/>
                    <a:ext cx="7312" cy="7957"/>
                    <a:chOff x="-1" y="0"/>
                    <a:chExt cx="20001" cy="20000"/>
                  </a:xfrm>
                </p:grpSpPr>
                <p:sp>
                  <p:nvSpPr>
                    <p:cNvPr id="295259" name="Arc 347"/>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60" name="Arc 348"/>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5261" name="Group 349"/>
                <p:cNvGrpSpPr>
                  <a:grpSpLocks/>
                </p:cNvGrpSpPr>
                <p:nvPr/>
              </p:nvGrpSpPr>
              <p:grpSpPr bwMode="auto">
                <a:xfrm>
                  <a:off x="6100" y="377"/>
                  <a:ext cx="4734" cy="19456"/>
                  <a:chOff x="0" y="0"/>
                  <a:chExt cx="20000" cy="20000"/>
                </a:xfrm>
              </p:grpSpPr>
              <p:grpSp>
                <p:nvGrpSpPr>
                  <p:cNvPr id="295262" name="Group 350"/>
                  <p:cNvGrpSpPr>
                    <a:grpSpLocks/>
                  </p:cNvGrpSpPr>
                  <p:nvPr/>
                </p:nvGrpSpPr>
                <p:grpSpPr bwMode="auto">
                  <a:xfrm>
                    <a:off x="0" y="0"/>
                    <a:ext cx="20000" cy="12903"/>
                    <a:chOff x="0" y="0"/>
                    <a:chExt cx="20000" cy="20000"/>
                  </a:xfrm>
                </p:grpSpPr>
                <p:sp>
                  <p:nvSpPr>
                    <p:cNvPr id="295263" name="Arc 35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64" name="Arc 35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5265" name="Group 353"/>
                  <p:cNvGrpSpPr>
                    <a:grpSpLocks/>
                  </p:cNvGrpSpPr>
                  <p:nvPr/>
                </p:nvGrpSpPr>
                <p:grpSpPr bwMode="auto">
                  <a:xfrm>
                    <a:off x="12886" y="12043"/>
                    <a:ext cx="7030" cy="7957"/>
                    <a:chOff x="0" y="0"/>
                    <a:chExt cx="20000" cy="20000"/>
                  </a:xfrm>
                </p:grpSpPr>
                <p:sp>
                  <p:nvSpPr>
                    <p:cNvPr id="295266" name="Arc 354"/>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67" name="Arc 355"/>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5268" name="Group 356"/>
                <p:cNvGrpSpPr>
                  <a:grpSpLocks/>
                </p:cNvGrpSpPr>
                <p:nvPr/>
              </p:nvGrpSpPr>
              <p:grpSpPr bwMode="auto">
                <a:xfrm>
                  <a:off x="9170" y="168"/>
                  <a:ext cx="4734" cy="19497"/>
                  <a:chOff x="0" y="0"/>
                  <a:chExt cx="20000" cy="20000"/>
                </a:xfrm>
              </p:grpSpPr>
              <p:grpSp>
                <p:nvGrpSpPr>
                  <p:cNvPr id="295269" name="Group 357"/>
                  <p:cNvGrpSpPr>
                    <a:grpSpLocks/>
                  </p:cNvGrpSpPr>
                  <p:nvPr/>
                </p:nvGrpSpPr>
                <p:grpSpPr bwMode="auto">
                  <a:xfrm>
                    <a:off x="0" y="0"/>
                    <a:ext cx="20000" cy="12876"/>
                    <a:chOff x="0" y="0"/>
                    <a:chExt cx="20000" cy="20000"/>
                  </a:xfrm>
                </p:grpSpPr>
                <p:sp>
                  <p:nvSpPr>
                    <p:cNvPr id="295270" name="Arc 358"/>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71" name="Arc 359"/>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5272" name="Group 360"/>
                  <p:cNvGrpSpPr>
                    <a:grpSpLocks/>
                  </p:cNvGrpSpPr>
                  <p:nvPr/>
                </p:nvGrpSpPr>
                <p:grpSpPr bwMode="auto">
                  <a:xfrm>
                    <a:off x="12886" y="12060"/>
                    <a:ext cx="6945" cy="7940"/>
                    <a:chOff x="-1" y="0"/>
                    <a:chExt cx="20001" cy="20000"/>
                  </a:xfrm>
                </p:grpSpPr>
                <p:sp>
                  <p:nvSpPr>
                    <p:cNvPr id="295273" name="Arc 361"/>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74" name="Arc 362"/>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5275" name="Group 363"/>
                <p:cNvGrpSpPr>
                  <a:grpSpLocks/>
                </p:cNvGrpSpPr>
                <p:nvPr/>
              </p:nvGrpSpPr>
              <p:grpSpPr bwMode="auto">
                <a:xfrm>
                  <a:off x="12240" y="168"/>
                  <a:ext cx="4694" cy="19497"/>
                  <a:chOff x="0" y="0"/>
                  <a:chExt cx="20000" cy="20000"/>
                </a:xfrm>
              </p:grpSpPr>
              <p:grpSp>
                <p:nvGrpSpPr>
                  <p:cNvPr id="295276" name="Group 364"/>
                  <p:cNvGrpSpPr>
                    <a:grpSpLocks/>
                  </p:cNvGrpSpPr>
                  <p:nvPr/>
                </p:nvGrpSpPr>
                <p:grpSpPr bwMode="auto">
                  <a:xfrm>
                    <a:off x="0" y="0"/>
                    <a:ext cx="20000" cy="12876"/>
                    <a:chOff x="0" y="0"/>
                    <a:chExt cx="20000" cy="20000"/>
                  </a:xfrm>
                </p:grpSpPr>
                <p:sp>
                  <p:nvSpPr>
                    <p:cNvPr id="295277" name="Arc 365"/>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78" name="Arc 366"/>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5279" name="Group 367"/>
                  <p:cNvGrpSpPr>
                    <a:grpSpLocks/>
                  </p:cNvGrpSpPr>
                  <p:nvPr/>
                </p:nvGrpSpPr>
                <p:grpSpPr bwMode="auto">
                  <a:xfrm>
                    <a:off x="12829" y="12060"/>
                    <a:ext cx="7171" cy="7940"/>
                    <a:chOff x="0" y="0"/>
                    <a:chExt cx="20000" cy="20000"/>
                  </a:xfrm>
                </p:grpSpPr>
                <p:sp>
                  <p:nvSpPr>
                    <p:cNvPr id="295280" name="Arc 368"/>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81" name="Arc 369"/>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5282" name="Group 370"/>
                <p:cNvGrpSpPr>
                  <a:grpSpLocks/>
                </p:cNvGrpSpPr>
                <p:nvPr/>
              </p:nvGrpSpPr>
              <p:grpSpPr bwMode="auto">
                <a:xfrm>
                  <a:off x="15290" y="1"/>
                  <a:ext cx="4713" cy="12552"/>
                  <a:chOff x="0" y="0"/>
                  <a:chExt cx="19995" cy="20000"/>
                </a:xfrm>
              </p:grpSpPr>
              <p:sp>
                <p:nvSpPr>
                  <p:cNvPr id="295283" name="Arc 371"/>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5284" name="Arc 372"/>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5285" name="Group 373"/>
              <p:cNvGrpSpPr>
                <a:grpSpLocks/>
              </p:cNvGrpSpPr>
              <p:nvPr/>
            </p:nvGrpSpPr>
            <p:grpSpPr bwMode="auto">
              <a:xfrm>
                <a:off x="1200" y="3082"/>
                <a:ext cx="333" cy="186"/>
                <a:chOff x="0" y="0"/>
                <a:chExt cx="20002" cy="20000"/>
              </a:xfrm>
            </p:grpSpPr>
            <p:grpSp>
              <p:nvGrpSpPr>
                <p:cNvPr id="295286" name="Group 374"/>
                <p:cNvGrpSpPr>
                  <a:grpSpLocks/>
                </p:cNvGrpSpPr>
                <p:nvPr/>
              </p:nvGrpSpPr>
              <p:grpSpPr bwMode="auto">
                <a:xfrm>
                  <a:off x="1346" y="0"/>
                  <a:ext cx="3366" cy="19743"/>
                  <a:chOff x="0" y="0"/>
                  <a:chExt cx="20000" cy="20000"/>
                </a:xfrm>
              </p:grpSpPr>
              <p:sp>
                <p:nvSpPr>
                  <p:cNvPr id="295287" name="Line 375"/>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5288" name="Line 376"/>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5289" name="Group 377"/>
                <p:cNvGrpSpPr>
                  <a:grpSpLocks/>
                </p:cNvGrpSpPr>
                <p:nvPr/>
              </p:nvGrpSpPr>
              <p:grpSpPr bwMode="auto">
                <a:xfrm>
                  <a:off x="4736" y="43"/>
                  <a:ext cx="3366" cy="19743"/>
                  <a:chOff x="0" y="0"/>
                  <a:chExt cx="20000" cy="20000"/>
                </a:xfrm>
              </p:grpSpPr>
              <p:sp>
                <p:nvSpPr>
                  <p:cNvPr id="295290" name="Line 378"/>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5291" name="Line 379"/>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5292" name="Group 380"/>
                <p:cNvGrpSpPr>
                  <a:grpSpLocks/>
                </p:cNvGrpSpPr>
                <p:nvPr/>
              </p:nvGrpSpPr>
              <p:grpSpPr bwMode="auto">
                <a:xfrm>
                  <a:off x="8126" y="0"/>
                  <a:ext cx="3366" cy="19743"/>
                  <a:chOff x="0" y="0"/>
                  <a:chExt cx="20000" cy="20000"/>
                </a:xfrm>
              </p:grpSpPr>
              <p:sp>
                <p:nvSpPr>
                  <p:cNvPr id="295293" name="Line 381"/>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5294" name="Line 382"/>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5295" name="Group 383"/>
                <p:cNvGrpSpPr>
                  <a:grpSpLocks/>
                </p:cNvGrpSpPr>
                <p:nvPr/>
              </p:nvGrpSpPr>
              <p:grpSpPr bwMode="auto">
                <a:xfrm>
                  <a:off x="11636" y="257"/>
                  <a:ext cx="3366" cy="19743"/>
                  <a:chOff x="0" y="0"/>
                  <a:chExt cx="20000" cy="20000"/>
                </a:xfrm>
              </p:grpSpPr>
              <p:sp>
                <p:nvSpPr>
                  <p:cNvPr id="295296" name="Line 384"/>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5297" name="Line 385"/>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5298" name="Group 386"/>
                <p:cNvGrpSpPr>
                  <a:grpSpLocks/>
                </p:cNvGrpSpPr>
                <p:nvPr/>
              </p:nvGrpSpPr>
              <p:grpSpPr bwMode="auto">
                <a:xfrm>
                  <a:off x="15242" y="257"/>
                  <a:ext cx="3366" cy="19743"/>
                  <a:chOff x="0" y="0"/>
                  <a:chExt cx="20000" cy="20000"/>
                </a:xfrm>
              </p:grpSpPr>
              <p:sp>
                <p:nvSpPr>
                  <p:cNvPr id="295299" name="Line 387"/>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5300" name="Line 388"/>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295301" name="Line 389"/>
                <p:cNvSpPr>
                  <a:spLocks noChangeShapeType="1"/>
                </p:cNvSpPr>
                <p:nvPr/>
              </p:nvSpPr>
              <p:spPr bwMode="auto">
                <a:xfrm flipH="1">
                  <a:off x="0" y="257"/>
                  <a:ext cx="1250" cy="12591"/>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5302" name="Line 390"/>
                <p:cNvSpPr>
                  <a:spLocks noChangeShapeType="1"/>
                </p:cNvSpPr>
                <p:nvPr/>
              </p:nvSpPr>
              <p:spPr bwMode="auto">
                <a:xfrm>
                  <a:off x="18728" y="728"/>
                  <a:ext cx="1274" cy="1212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295304" name="Line 392"/>
              <p:cNvSpPr>
                <a:spLocks noChangeShapeType="1"/>
              </p:cNvSpPr>
              <p:nvPr/>
            </p:nvSpPr>
            <p:spPr bwMode="auto">
              <a:xfrm>
                <a:off x="1536" y="3178"/>
                <a:ext cx="33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305" name="Rectangle 393"/>
              <p:cNvSpPr>
                <a:spLocks noChangeArrowheads="1"/>
              </p:cNvSpPr>
              <p:nvPr/>
            </p:nvSpPr>
            <p:spPr bwMode="auto">
              <a:xfrm>
                <a:off x="1248" y="288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295306" name="Rectangle 394"/>
              <p:cNvSpPr>
                <a:spLocks noChangeArrowheads="1"/>
              </p:cNvSpPr>
              <p:nvPr/>
            </p:nvSpPr>
            <p:spPr bwMode="auto">
              <a:xfrm>
                <a:off x="1968" y="288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295307" name="Text Box 395"/>
              <p:cNvSpPr txBox="1">
                <a:spLocks noChangeArrowheads="1"/>
              </p:cNvSpPr>
              <p:nvPr/>
            </p:nvSpPr>
            <p:spPr bwMode="auto">
              <a:xfrm>
                <a:off x="1728" y="2516"/>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Flujo de </a:t>
                </a:r>
              </a:p>
              <a:p>
                <a:pPr algn="ctr">
                  <a:spcBef>
                    <a:spcPct val="0"/>
                  </a:spcBef>
                </a:pPr>
                <a:r>
                  <a:rPr lang="es-ES_tradnl" altLang="es-ES">
                    <a:solidFill>
                      <a:schemeClr val="accent2"/>
                    </a:solidFill>
                    <a:effectLst>
                      <a:outerShdw blurRad="38100" dist="38100" dir="2700000" algn="tl">
                        <a:srgbClr val="000000"/>
                      </a:outerShdw>
                    </a:effectLst>
                  </a:rPr>
                  <a:t>dispersión</a:t>
                </a:r>
              </a:p>
            </p:txBody>
          </p:sp>
          <p:sp>
            <p:nvSpPr>
              <p:cNvPr id="295308" name="Text Box 396"/>
              <p:cNvSpPr txBox="1">
                <a:spLocks noChangeArrowheads="1"/>
              </p:cNvSpPr>
              <p:nvPr/>
            </p:nvSpPr>
            <p:spPr bwMode="auto">
              <a:xfrm>
                <a:off x="960" y="2530"/>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Resistencia</a:t>
                </a:r>
              </a:p>
              <a:p>
                <a:pPr algn="ctr">
                  <a:spcBef>
                    <a:spcPct val="0"/>
                  </a:spcBef>
                </a:pPr>
                <a:r>
                  <a:rPr lang="es-ES_tradnl" altLang="es-ES">
                    <a:solidFill>
                      <a:schemeClr val="accent2"/>
                    </a:solidFill>
                    <a:effectLst>
                      <a:outerShdw blurRad="38100" dist="38100" dir="2700000" algn="tl">
                        <a:srgbClr val="000000"/>
                      </a:outerShdw>
                    </a:effectLst>
                  </a:rPr>
                  <a:t>interna</a:t>
                </a:r>
              </a:p>
            </p:txBody>
          </p:sp>
          <p:sp>
            <p:nvSpPr>
              <p:cNvPr id="295312" name="AutoShape 400"/>
              <p:cNvSpPr>
                <a:spLocks noChangeArrowheads="1"/>
              </p:cNvSpPr>
              <p:nvPr/>
            </p:nvSpPr>
            <p:spPr bwMode="auto">
              <a:xfrm rot="-5400000">
                <a:off x="1327" y="3089"/>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313" name="AutoShape 401"/>
              <p:cNvSpPr>
                <a:spLocks noChangeArrowheads="1"/>
              </p:cNvSpPr>
              <p:nvPr/>
            </p:nvSpPr>
            <p:spPr bwMode="auto">
              <a:xfrm rot="-5400000">
                <a:off x="2047" y="3089"/>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5315" name="Rectangle 403"/>
              <p:cNvSpPr>
                <a:spLocks noChangeArrowheads="1"/>
              </p:cNvSpPr>
              <p:nvPr/>
            </p:nvSpPr>
            <p:spPr bwMode="auto">
              <a:xfrm>
                <a:off x="2088" y="3302"/>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295316" name="AutoShape 404"/>
              <p:cNvSpPr>
                <a:spLocks noChangeArrowheads="1"/>
              </p:cNvSpPr>
              <p:nvPr/>
            </p:nvSpPr>
            <p:spPr bwMode="auto">
              <a:xfrm rot="10800000">
                <a:off x="2448" y="321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grpSp>
        <p:nvGrpSpPr>
          <p:cNvPr id="295324" name="Group 412"/>
          <p:cNvGrpSpPr>
            <a:grpSpLocks/>
          </p:cNvGrpSpPr>
          <p:nvPr/>
        </p:nvGrpSpPr>
        <p:grpSpPr bwMode="auto">
          <a:xfrm>
            <a:off x="352747" y="6019800"/>
            <a:ext cx="3286125" cy="479425"/>
            <a:chOff x="282" y="3792"/>
            <a:chExt cx="2070" cy="302"/>
          </a:xfrm>
        </p:grpSpPr>
        <p:pic>
          <p:nvPicPr>
            <p:cNvPr id="295319" name="Picture 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 y="3792"/>
              <a:ext cx="2070" cy="3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5320" name="Line 408"/>
            <p:cNvSpPr>
              <a:spLocks noChangeShapeType="1"/>
            </p:cNvSpPr>
            <p:nvPr/>
          </p:nvSpPr>
          <p:spPr bwMode="auto">
            <a:xfrm>
              <a:off x="288" y="403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295321" name="Line 409"/>
            <p:cNvSpPr>
              <a:spLocks noChangeShapeType="1"/>
            </p:cNvSpPr>
            <p:nvPr/>
          </p:nvSpPr>
          <p:spPr bwMode="auto">
            <a:xfrm>
              <a:off x="1024" y="407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295322" name="Line 410"/>
            <p:cNvSpPr>
              <a:spLocks noChangeShapeType="1"/>
            </p:cNvSpPr>
            <p:nvPr/>
          </p:nvSpPr>
          <p:spPr bwMode="auto">
            <a:xfrm>
              <a:off x="1816" y="407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295323" name="Line 411"/>
            <p:cNvSpPr>
              <a:spLocks noChangeShapeType="1"/>
            </p:cNvSpPr>
            <p:nvPr/>
          </p:nvSpPr>
          <p:spPr bwMode="auto">
            <a:xfrm>
              <a:off x="2168" y="407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5132"/>
                                        </p:tgtEl>
                                        <p:attrNameLst>
                                          <p:attrName>style.visibility</p:attrName>
                                        </p:attrNameLst>
                                      </p:cBhvr>
                                      <p:to>
                                        <p:strVal val="visible"/>
                                      </p:to>
                                    </p:set>
                                    <p:animEffect transition="in" filter="dissolve">
                                      <p:cBhvr>
                                        <p:cTn id="7" dur="500"/>
                                        <p:tgtEl>
                                          <p:spTgt spid="2951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5130"/>
                                        </p:tgtEl>
                                        <p:attrNameLst>
                                          <p:attrName>style.visibility</p:attrName>
                                        </p:attrNameLst>
                                      </p:cBhvr>
                                      <p:to>
                                        <p:strVal val="visible"/>
                                      </p:to>
                                    </p:set>
                                    <p:animEffect transition="in" filter="dissolve">
                                      <p:cBhvr>
                                        <p:cTn id="11" dur="500"/>
                                        <p:tgtEl>
                                          <p:spTgt spid="2951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95133"/>
                                        </p:tgtEl>
                                        <p:attrNameLst>
                                          <p:attrName>style.visibility</p:attrName>
                                        </p:attrNameLst>
                                      </p:cBhvr>
                                      <p:to>
                                        <p:strVal val="visible"/>
                                      </p:to>
                                    </p:set>
                                    <p:animEffect transition="in" filter="dissolve">
                                      <p:cBhvr>
                                        <p:cTn id="16" dur="500"/>
                                        <p:tgtEl>
                                          <p:spTgt spid="29513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95131"/>
                                        </p:tgtEl>
                                        <p:attrNameLst>
                                          <p:attrName>style.visibility</p:attrName>
                                        </p:attrNameLst>
                                      </p:cBhvr>
                                      <p:to>
                                        <p:strVal val="visible"/>
                                      </p:to>
                                    </p:set>
                                    <p:animEffect transition="in" filter="dissolve">
                                      <p:cBhvr>
                                        <p:cTn id="20" dur="500"/>
                                        <p:tgtEl>
                                          <p:spTgt spid="2951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95309"/>
                                        </p:tgtEl>
                                        <p:attrNameLst>
                                          <p:attrName>style.visibility</p:attrName>
                                        </p:attrNameLst>
                                      </p:cBhvr>
                                      <p:to>
                                        <p:strVal val="visible"/>
                                      </p:to>
                                    </p:set>
                                    <p:animEffect transition="in" filter="dissolve">
                                      <p:cBhvr>
                                        <p:cTn id="25" dur="500"/>
                                        <p:tgtEl>
                                          <p:spTgt spid="295309"/>
                                        </p:tgtEl>
                                      </p:cBhvr>
                                    </p:animEffect>
                                  </p:childTnLst>
                                </p:cTn>
                              </p:par>
                            </p:childTnLst>
                          </p:cTn>
                        </p:par>
                        <p:par>
                          <p:cTn id="26" fill="hold" nodeType="afterGroup">
                            <p:stCondLst>
                              <p:cond delay="500"/>
                            </p:stCondLst>
                            <p:childTnLst>
                              <p:par>
                                <p:cTn id="27" presetID="2" presetClass="entr" presetSubtype="4" fill="hold" nodeType="afterEffect">
                                  <p:stCondLst>
                                    <p:cond delay="0"/>
                                  </p:stCondLst>
                                  <p:childTnLst>
                                    <p:set>
                                      <p:cBhvr>
                                        <p:cTn id="28" dur="1" fill="hold">
                                          <p:stCondLst>
                                            <p:cond delay="0"/>
                                          </p:stCondLst>
                                        </p:cTn>
                                        <p:tgtEl>
                                          <p:spTgt spid="295318"/>
                                        </p:tgtEl>
                                        <p:attrNameLst>
                                          <p:attrName>style.visibility</p:attrName>
                                        </p:attrNameLst>
                                      </p:cBhvr>
                                      <p:to>
                                        <p:strVal val="visible"/>
                                      </p:to>
                                    </p:set>
                                    <p:anim calcmode="lin" valueType="num">
                                      <p:cBhvr additive="base">
                                        <p:cTn id="29" dur="500" fill="hold"/>
                                        <p:tgtEl>
                                          <p:spTgt spid="295318"/>
                                        </p:tgtEl>
                                        <p:attrNameLst>
                                          <p:attrName>ppt_x</p:attrName>
                                        </p:attrNameLst>
                                      </p:cBhvr>
                                      <p:tavLst>
                                        <p:tav tm="0">
                                          <p:val>
                                            <p:strVal val="#ppt_x"/>
                                          </p:val>
                                        </p:tav>
                                        <p:tav tm="100000">
                                          <p:val>
                                            <p:strVal val="#ppt_x"/>
                                          </p:val>
                                        </p:tav>
                                      </p:tavLst>
                                    </p:anim>
                                    <p:anim calcmode="lin" valueType="num">
                                      <p:cBhvr additive="base">
                                        <p:cTn id="30" dur="500" fill="hold"/>
                                        <p:tgtEl>
                                          <p:spTgt spid="29531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295324"/>
                                        </p:tgtEl>
                                        <p:attrNameLst>
                                          <p:attrName>style.visibility</p:attrName>
                                        </p:attrNameLst>
                                      </p:cBhvr>
                                      <p:to>
                                        <p:strVal val="visible"/>
                                      </p:to>
                                    </p:set>
                                    <p:anim calcmode="lin" valueType="num">
                                      <p:cBhvr>
                                        <p:cTn id="35" dur="500" fill="hold"/>
                                        <p:tgtEl>
                                          <p:spTgt spid="295324"/>
                                        </p:tgtEl>
                                        <p:attrNameLst>
                                          <p:attrName>ppt_w</p:attrName>
                                        </p:attrNameLst>
                                      </p:cBhvr>
                                      <p:tavLst>
                                        <p:tav tm="0">
                                          <p:val>
                                            <p:fltVal val="0"/>
                                          </p:val>
                                        </p:tav>
                                        <p:tav tm="100000">
                                          <p:val>
                                            <p:strVal val="#ppt_w"/>
                                          </p:val>
                                        </p:tav>
                                      </p:tavLst>
                                    </p:anim>
                                    <p:anim calcmode="lin" valueType="num">
                                      <p:cBhvr>
                                        <p:cTn id="36" dur="500" fill="hold"/>
                                        <p:tgtEl>
                                          <p:spTgt spid="295324"/>
                                        </p:tgtEl>
                                        <p:attrNameLst>
                                          <p:attrName>ppt_h</p:attrName>
                                        </p:attrNameLst>
                                      </p:cBhvr>
                                      <p:tavLst>
                                        <p:tav tm="0">
                                          <p:val>
                                            <p:fltVal val="0"/>
                                          </p:val>
                                        </p:tav>
                                        <p:tav tm="100000">
                                          <p:val>
                                            <p:strVal val="#ppt_h"/>
                                          </p:val>
                                        </p:tav>
                                      </p:tavLst>
                                    </p:anim>
                                    <p:anim calcmode="lin" valueType="num">
                                      <p:cBhvr>
                                        <p:cTn id="37" dur="500" fill="hold"/>
                                        <p:tgtEl>
                                          <p:spTgt spid="295324"/>
                                        </p:tgtEl>
                                        <p:attrNameLst>
                                          <p:attrName>ppt_x</p:attrName>
                                        </p:attrNameLst>
                                      </p:cBhvr>
                                      <p:tavLst>
                                        <p:tav tm="0">
                                          <p:val>
                                            <p:fltVal val="0.5"/>
                                          </p:val>
                                        </p:tav>
                                        <p:tav tm="100000">
                                          <p:val>
                                            <p:strVal val="#ppt_x"/>
                                          </p:val>
                                        </p:tav>
                                      </p:tavLst>
                                    </p:anim>
                                    <p:anim calcmode="lin" valueType="num">
                                      <p:cBhvr>
                                        <p:cTn id="38" dur="500" fill="hold"/>
                                        <p:tgtEl>
                                          <p:spTgt spid="2953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130" grpId="0" animBg="1" autoUpdateAnimBg="0"/>
      <p:bldP spid="295131" grpId="0" animBg="1" autoUpdateAnimBg="0"/>
      <p:bldP spid="295132" grpId="0" animBg="1"/>
      <p:bldP spid="295133" grpId="0" animBg="1"/>
      <p:bldP spid="2953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76200" y="304800"/>
            <a:ext cx="8991600" cy="1143000"/>
          </a:xfrm>
          <a:noFill/>
          <a:ln/>
          <a:effectLst>
            <a:outerShdw dist="35921" dir="2700000" algn="ctr" rotWithShape="0">
              <a:schemeClr val="bg2"/>
            </a:outerShdw>
          </a:effectLst>
        </p:spPr>
        <p:txBody>
          <a:bodyPr/>
          <a:lstStyle/>
          <a:p>
            <a:pPr algn="r"/>
            <a:r>
              <a:rPr lang="es-ES_tradnl" altLang="es-ES" sz="4700" b="1">
                <a:latin typeface="Tahoma" pitchFamily="34" charset="0"/>
              </a:rPr>
              <a:t>4.7 Diagrama fasorial del transformador en vacío</a:t>
            </a:r>
            <a:endParaRPr lang="es-ES_tradnl" altLang="es-ES"/>
          </a:p>
        </p:txBody>
      </p:sp>
      <p:sp>
        <p:nvSpPr>
          <p:cNvPr id="298094" name="Rectangle 110"/>
          <p:cNvSpPr>
            <a:spLocks noChangeArrowheads="1"/>
          </p:cNvSpPr>
          <p:nvPr/>
        </p:nvSpPr>
        <p:spPr bwMode="auto">
          <a:xfrm>
            <a:off x="2667000" y="2286000"/>
            <a:ext cx="6019800" cy="915988"/>
          </a:xfrm>
          <a:prstGeom prst="rect">
            <a:avLst/>
          </a:prstGeom>
          <a:gradFill rotWithShape="0">
            <a:gsLst>
              <a:gs pos="0">
                <a:srgbClr val="008000">
                  <a:gamma/>
                  <a:shade val="0"/>
                  <a:invGamma/>
                </a:srgbClr>
              </a:gs>
              <a:gs pos="50000">
                <a:srgbClr val="008000"/>
              </a:gs>
              <a:gs pos="100000">
                <a:srgbClr val="008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Los caídas de tensión en R</a:t>
            </a:r>
            <a:r>
              <a:rPr lang="es-ES_tradnl" altLang="es-ES" sz="1800" baseline="-25000">
                <a:effectLst>
                  <a:outerShdw blurRad="38100" dist="38100" dir="2700000" algn="tl">
                    <a:srgbClr val="000000"/>
                  </a:outerShdw>
                </a:effectLst>
              </a:rPr>
              <a:t>1</a:t>
            </a:r>
            <a:r>
              <a:rPr lang="es-ES_tradnl" altLang="es-ES" sz="1800">
                <a:effectLst>
                  <a:outerShdw blurRad="38100" dist="38100" dir="2700000" algn="tl">
                    <a:srgbClr val="000000"/>
                  </a:outerShdw>
                </a:effectLst>
              </a:rPr>
              <a:t> y X</a:t>
            </a:r>
            <a:r>
              <a:rPr lang="es-ES_tradnl" altLang="es-ES" sz="1800" baseline="-25000">
                <a:effectLst>
                  <a:outerShdw blurRad="38100" dist="38100" dir="2700000" algn="tl">
                    <a:srgbClr val="000000"/>
                  </a:outerShdw>
                </a:effectLst>
              </a:rPr>
              <a:t>d1</a:t>
            </a:r>
            <a:r>
              <a:rPr lang="es-ES_tradnl" altLang="es-ES" sz="1800">
                <a:effectLst>
                  <a:outerShdw blurRad="38100" dist="38100" dir="2700000" algn="tl">
                    <a:srgbClr val="000000"/>
                  </a:outerShdw>
                </a:effectLst>
              </a:rPr>
              <a:t> son prácticamente </a:t>
            </a:r>
            <a:r>
              <a:rPr lang="es-ES_tradnl" altLang="es-ES" sz="1800" u="sng">
                <a:effectLst>
                  <a:outerShdw blurRad="38100" dist="38100" dir="2700000" algn="tl">
                    <a:srgbClr val="000000"/>
                  </a:outerShdw>
                </a:effectLst>
              </a:rPr>
              <a:t>despreciables</a:t>
            </a:r>
            <a:r>
              <a:rPr lang="es-ES_tradnl" altLang="es-ES" sz="1800">
                <a:effectLst>
                  <a:outerShdw blurRad="38100" dist="38100" dir="2700000" algn="tl">
                    <a:srgbClr val="000000"/>
                  </a:outerShdw>
                </a:effectLst>
              </a:rPr>
              <a:t> (del orden del 0,2 al 6% de U</a:t>
            </a:r>
            <a:r>
              <a:rPr lang="es-ES_tradnl" altLang="es-ES" sz="1800" baseline="-25000">
                <a:effectLst>
                  <a:outerShdw blurRad="38100" dist="38100" dir="2700000" algn="tl">
                    <a:srgbClr val="000000"/>
                  </a:outerShdw>
                </a:effectLst>
              </a:rPr>
              <a:t>1</a:t>
            </a:r>
            <a:r>
              <a:rPr lang="es-ES_tradnl" altLang="es-ES" sz="1800">
                <a:effectLst>
                  <a:outerShdw blurRad="38100" dist="38100" dir="2700000" algn="tl">
                    <a:srgbClr val="000000"/>
                  </a:outerShdw>
                </a:effectLst>
              </a:rPr>
              <a:t>)</a:t>
            </a:r>
            <a:endParaRPr lang="es-ES_tradnl" altLang="es-ES" sz="1800">
              <a:solidFill>
                <a:srgbClr val="000000"/>
              </a:solidFill>
              <a:effectLst/>
            </a:endParaRPr>
          </a:p>
        </p:txBody>
      </p:sp>
      <p:sp>
        <p:nvSpPr>
          <p:cNvPr id="298095" name="Text Box 111"/>
          <p:cNvSpPr txBox="1">
            <a:spLocks noChangeArrowheads="1"/>
          </p:cNvSpPr>
          <p:nvPr/>
        </p:nvSpPr>
        <p:spPr bwMode="auto">
          <a:xfrm>
            <a:off x="2946400" y="4648200"/>
            <a:ext cx="1066800" cy="457200"/>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2400">
                <a:effectLst>
                  <a:outerShdw blurRad="38100" dist="38100" dir="2700000" algn="tl">
                    <a:srgbClr val="000000"/>
                  </a:outerShdw>
                </a:effectLst>
              </a:rPr>
              <a:t>U</a:t>
            </a:r>
            <a:r>
              <a:rPr lang="es-ES_tradnl" altLang="es-ES" sz="2400" baseline="-25000">
                <a:effectLst>
                  <a:outerShdw blurRad="38100" dist="38100" dir="2700000" algn="tl">
                    <a:srgbClr val="000000"/>
                  </a:outerShdw>
                </a:effectLst>
              </a:rPr>
              <a:t>1</a:t>
            </a:r>
            <a:r>
              <a:rPr lang="es-ES" altLang="es-ES" sz="2400">
                <a:effectLst>
                  <a:outerShdw blurRad="38100" dist="38100" dir="2700000" algn="tl">
                    <a:srgbClr val="000000"/>
                  </a:outerShdw>
                </a:effectLst>
                <a:sym typeface="Symbol" pitchFamily="18" charset="2"/>
              </a:rPr>
              <a:t></a:t>
            </a:r>
            <a:r>
              <a:rPr lang="es-ES_tradnl" altLang="es-ES" sz="2400">
                <a:effectLst>
                  <a:outerShdw blurRad="38100" dist="38100" dir="2700000" algn="tl">
                    <a:srgbClr val="000000"/>
                  </a:outerShdw>
                </a:effectLst>
                <a:sym typeface="Symbol" pitchFamily="18" charset="2"/>
              </a:rPr>
              <a:t>e</a:t>
            </a:r>
            <a:r>
              <a:rPr lang="es-ES_tradnl" altLang="es-ES" sz="2400" baseline="-25000">
                <a:effectLst>
                  <a:outerShdw blurRad="38100" dist="38100" dir="2700000" algn="tl">
                    <a:srgbClr val="000000"/>
                  </a:outerShdw>
                </a:effectLst>
                <a:sym typeface="Symbol" pitchFamily="18" charset="2"/>
              </a:rPr>
              <a:t>1</a:t>
            </a:r>
          </a:p>
        </p:txBody>
      </p:sp>
      <p:sp>
        <p:nvSpPr>
          <p:cNvPr id="298097" name="AutoShape 113"/>
          <p:cNvSpPr>
            <a:spLocks noChangeArrowheads="1"/>
          </p:cNvSpPr>
          <p:nvPr/>
        </p:nvSpPr>
        <p:spPr bwMode="auto">
          <a:xfrm>
            <a:off x="6324600" y="4038600"/>
            <a:ext cx="368300" cy="596900"/>
          </a:xfrm>
          <a:prstGeom prst="downArrow">
            <a:avLst>
              <a:gd name="adj1" fmla="val 50000"/>
              <a:gd name="adj2" fmla="val 69982"/>
            </a:avLst>
          </a:prstGeom>
          <a:gradFill rotWithShape="0">
            <a:gsLst>
              <a:gs pos="0">
                <a:schemeClr val="tx1">
                  <a:gamma/>
                  <a:shade val="0"/>
                  <a:invGamma/>
                </a:schemeClr>
              </a:gs>
              <a:gs pos="50000">
                <a:schemeClr val="tx1"/>
              </a:gs>
              <a:gs pos="100000">
                <a:schemeClr val="tx1">
                  <a:gamma/>
                  <a:shade val="0"/>
                  <a:invGamma/>
                </a:schemeClr>
              </a:gs>
            </a:gsLst>
            <a:lin ang="2700000" scaled="1"/>
          </a:gra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98098" name="AutoShape 114"/>
          <p:cNvSpPr>
            <a:spLocks noChangeArrowheads="1"/>
          </p:cNvSpPr>
          <p:nvPr/>
        </p:nvSpPr>
        <p:spPr bwMode="auto">
          <a:xfrm>
            <a:off x="3276600" y="3289300"/>
            <a:ext cx="368300" cy="1270000"/>
          </a:xfrm>
          <a:prstGeom prst="downArrow">
            <a:avLst>
              <a:gd name="adj1" fmla="val 50000"/>
              <a:gd name="adj2" fmla="val 83190"/>
            </a:avLst>
          </a:prstGeom>
          <a:gradFill rotWithShape="0">
            <a:gsLst>
              <a:gs pos="0">
                <a:schemeClr val="tx1">
                  <a:gamma/>
                  <a:shade val="0"/>
                  <a:invGamma/>
                </a:schemeClr>
              </a:gs>
              <a:gs pos="50000">
                <a:schemeClr val="tx1"/>
              </a:gs>
              <a:gs pos="100000">
                <a:schemeClr val="tx1">
                  <a:gamma/>
                  <a:shade val="0"/>
                  <a:invGamma/>
                </a:schemeClr>
              </a:gs>
            </a:gsLst>
            <a:lin ang="2700000" scaled="1"/>
          </a:gra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298272" name="Picture 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28588"/>
            <a:ext cx="2659062" cy="6653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8276" name="Rectangle 292"/>
          <p:cNvSpPr>
            <a:spLocks noChangeArrowheads="1"/>
          </p:cNvSpPr>
          <p:nvPr/>
        </p:nvSpPr>
        <p:spPr bwMode="auto">
          <a:xfrm>
            <a:off x="4267200" y="3363913"/>
            <a:ext cx="4419600" cy="641350"/>
          </a:xfrm>
          <a:prstGeom prst="rect">
            <a:avLst/>
          </a:prstGeom>
          <a:gradFill rotWithShape="0">
            <a:gsLst>
              <a:gs pos="0">
                <a:srgbClr val="D60093">
                  <a:gamma/>
                  <a:shade val="0"/>
                  <a:invGamma/>
                </a:srgbClr>
              </a:gs>
              <a:gs pos="50000">
                <a:srgbClr val="D60093"/>
              </a:gs>
              <a:gs pos="100000">
                <a:srgbClr val="D60093">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Las pérdidas por efecto Joule en R</a:t>
            </a:r>
            <a:r>
              <a:rPr lang="es-ES_tradnl" altLang="es-ES" sz="1800" baseline="-25000">
                <a:effectLst>
                  <a:outerShdw blurRad="38100" dist="38100" dir="2700000" algn="tl">
                    <a:srgbClr val="000000"/>
                  </a:outerShdw>
                </a:effectLst>
              </a:rPr>
              <a:t>1</a:t>
            </a:r>
            <a:r>
              <a:rPr lang="es-ES_tradnl" altLang="es-ES" sz="1800">
                <a:effectLst>
                  <a:outerShdw blurRad="38100" dist="38100" dir="2700000" algn="tl">
                    <a:srgbClr val="000000"/>
                  </a:outerShdw>
                </a:effectLst>
              </a:rPr>
              <a:t> son también muy bajas</a:t>
            </a:r>
            <a:endParaRPr lang="es-ES_tradnl" altLang="es-ES" sz="1800">
              <a:solidFill>
                <a:srgbClr val="000000"/>
              </a:solidFill>
              <a:effectLst/>
            </a:endParaRPr>
          </a:p>
        </p:txBody>
      </p:sp>
      <p:sp>
        <p:nvSpPr>
          <p:cNvPr id="298277" name="Text Box 293"/>
          <p:cNvSpPr txBox="1">
            <a:spLocks noChangeArrowheads="1"/>
          </p:cNvSpPr>
          <p:nvPr/>
        </p:nvSpPr>
        <p:spPr bwMode="auto">
          <a:xfrm>
            <a:off x="4343400" y="4648200"/>
            <a:ext cx="4267200" cy="457200"/>
          </a:xfrm>
          <a:prstGeom prst="rect">
            <a:avLst/>
          </a:prstGeom>
          <a:gradFill rotWithShape="0">
            <a:gsLst>
              <a:gs pos="0">
                <a:srgbClr val="FF0000">
                  <a:gamma/>
                  <a:shade val="0"/>
                  <a:invGamma/>
                </a:srgbClr>
              </a:gs>
              <a:gs pos="50000">
                <a:srgbClr val="FF0000"/>
              </a:gs>
              <a:gs pos="100000">
                <a:srgbClr val="FF0000">
                  <a:gamma/>
                  <a:shade val="0"/>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2400">
                <a:effectLst>
                  <a:outerShdw blurRad="38100" dist="38100" dir="2700000" algn="tl">
                    <a:srgbClr val="000000"/>
                  </a:outerShdw>
                </a:effectLst>
              </a:rPr>
              <a:t>U</a:t>
            </a:r>
            <a:r>
              <a:rPr lang="es-ES_tradnl" altLang="es-ES" sz="2400" baseline="-25000">
                <a:effectLst>
                  <a:outerShdw blurRad="38100" dist="38100" dir="2700000" algn="tl">
                    <a:srgbClr val="000000"/>
                  </a:outerShdw>
                </a:effectLst>
              </a:rPr>
              <a:t>1</a:t>
            </a:r>
            <a:r>
              <a:rPr lang="es-ES_tradnl" altLang="es-ES" sz="2400">
                <a:effectLst>
                  <a:outerShdw blurRad="38100" dist="38100" dir="2700000" algn="tl">
                    <a:srgbClr val="000000"/>
                  </a:outerShdw>
                </a:effectLst>
              </a:rPr>
              <a:t>*I</a:t>
            </a:r>
            <a:r>
              <a:rPr lang="es-ES_tradnl" altLang="es-ES" sz="2400" baseline="-25000">
                <a:effectLst>
                  <a:outerShdw blurRad="38100" dist="38100" dir="2700000" algn="tl">
                    <a:srgbClr val="000000"/>
                  </a:outerShdw>
                </a:effectLst>
              </a:rPr>
              <a:t>0</a:t>
            </a:r>
            <a:r>
              <a:rPr lang="es-ES_tradnl" altLang="es-ES" sz="2400">
                <a:effectLst>
                  <a:outerShdw blurRad="38100" dist="38100" dir="2700000" algn="tl">
                    <a:srgbClr val="000000"/>
                  </a:outerShdw>
                </a:effectLst>
              </a:rPr>
              <a:t>*Cos</a:t>
            </a:r>
            <a:r>
              <a:rPr lang="es-ES_tradnl" altLang="es-ES" sz="2400">
                <a:effectLst>
                  <a:outerShdw blurRad="38100" dist="38100" dir="2700000" algn="tl">
                    <a:srgbClr val="000000"/>
                  </a:outerShdw>
                </a:effectLst>
                <a:sym typeface="Symbol" pitchFamily="18" charset="2"/>
              </a:rPr>
              <a:t></a:t>
            </a:r>
            <a:r>
              <a:rPr lang="es-ES_tradnl" altLang="es-ES" sz="2400" baseline="-25000">
                <a:effectLst>
                  <a:outerShdw blurRad="38100" dist="38100" dir="2700000" algn="tl">
                    <a:srgbClr val="000000"/>
                  </a:outerShdw>
                </a:effectLst>
                <a:sym typeface="Symbol" pitchFamily="18" charset="2"/>
              </a:rPr>
              <a:t>0 </a:t>
            </a:r>
            <a:r>
              <a:rPr lang="es-ES" altLang="es-ES" sz="2400">
                <a:effectLst>
                  <a:outerShdw blurRad="38100" dist="38100" dir="2700000" algn="tl">
                    <a:srgbClr val="000000"/>
                  </a:outerShdw>
                </a:effectLst>
                <a:sym typeface="Symbol" pitchFamily="18" charset="2"/>
              </a:rPr>
              <a:t></a:t>
            </a:r>
            <a:r>
              <a:rPr lang="es-ES_tradnl" altLang="es-ES" sz="2400">
                <a:effectLst>
                  <a:outerShdw blurRad="38100" dist="38100" dir="2700000" algn="tl">
                    <a:srgbClr val="000000"/>
                  </a:outerShdw>
                </a:effectLst>
                <a:sym typeface="Symbol" pitchFamily="18" charset="2"/>
              </a:rPr>
              <a:t> Pérdidas Fe</a:t>
            </a:r>
          </a:p>
        </p:txBody>
      </p:sp>
      <p:grpSp>
        <p:nvGrpSpPr>
          <p:cNvPr id="298279" name="Group 295"/>
          <p:cNvGrpSpPr>
            <a:grpSpLocks/>
          </p:cNvGrpSpPr>
          <p:nvPr/>
        </p:nvGrpSpPr>
        <p:grpSpPr bwMode="auto">
          <a:xfrm>
            <a:off x="990600" y="5464175"/>
            <a:ext cx="3286125" cy="479425"/>
            <a:chOff x="282" y="3792"/>
            <a:chExt cx="2070" cy="302"/>
          </a:xfrm>
        </p:grpSpPr>
        <p:pic>
          <p:nvPicPr>
            <p:cNvPr id="298280" name="Picture 2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 y="3792"/>
              <a:ext cx="2070" cy="3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8281" name="Line 297"/>
            <p:cNvSpPr>
              <a:spLocks noChangeShapeType="1"/>
            </p:cNvSpPr>
            <p:nvPr/>
          </p:nvSpPr>
          <p:spPr bwMode="auto">
            <a:xfrm>
              <a:off x="288" y="403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298282" name="Line 298"/>
            <p:cNvSpPr>
              <a:spLocks noChangeShapeType="1"/>
            </p:cNvSpPr>
            <p:nvPr/>
          </p:nvSpPr>
          <p:spPr bwMode="auto">
            <a:xfrm>
              <a:off x="1024" y="407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298283" name="Line 299"/>
            <p:cNvSpPr>
              <a:spLocks noChangeShapeType="1"/>
            </p:cNvSpPr>
            <p:nvPr/>
          </p:nvSpPr>
          <p:spPr bwMode="auto">
            <a:xfrm>
              <a:off x="1816" y="407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298284" name="Line 300"/>
            <p:cNvSpPr>
              <a:spLocks noChangeShapeType="1"/>
            </p:cNvSpPr>
            <p:nvPr/>
          </p:nvSpPr>
          <p:spPr bwMode="auto">
            <a:xfrm>
              <a:off x="2168" y="4072"/>
              <a:ext cx="144"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8094"/>
                                        </p:tgtEl>
                                        <p:attrNameLst>
                                          <p:attrName>style.visibility</p:attrName>
                                        </p:attrNameLst>
                                      </p:cBhvr>
                                      <p:to>
                                        <p:strVal val="visible"/>
                                      </p:to>
                                    </p:set>
                                    <p:animEffect transition="in" filter="dissolve">
                                      <p:cBhvr>
                                        <p:cTn id="7" dur="500"/>
                                        <p:tgtEl>
                                          <p:spTgt spid="298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8098"/>
                                        </p:tgtEl>
                                        <p:attrNameLst>
                                          <p:attrName>style.visibility</p:attrName>
                                        </p:attrNameLst>
                                      </p:cBhvr>
                                      <p:to>
                                        <p:strVal val="visible"/>
                                      </p:to>
                                    </p:set>
                                    <p:animEffect transition="in" filter="dissolve">
                                      <p:cBhvr>
                                        <p:cTn id="12" dur="500"/>
                                        <p:tgtEl>
                                          <p:spTgt spid="298098"/>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98095"/>
                                        </p:tgtEl>
                                        <p:attrNameLst>
                                          <p:attrName>style.visibility</p:attrName>
                                        </p:attrNameLst>
                                      </p:cBhvr>
                                      <p:to>
                                        <p:strVal val="visible"/>
                                      </p:to>
                                    </p:set>
                                    <p:animEffect transition="in" filter="dissolve">
                                      <p:cBhvr>
                                        <p:cTn id="16" dur="500"/>
                                        <p:tgtEl>
                                          <p:spTgt spid="2980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98276"/>
                                        </p:tgtEl>
                                        <p:attrNameLst>
                                          <p:attrName>style.visibility</p:attrName>
                                        </p:attrNameLst>
                                      </p:cBhvr>
                                      <p:to>
                                        <p:strVal val="visible"/>
                                      </p:to>
                                    </p:set>
                                    <p:animEffect transition="in" filter="dissolve">
                                      <p:cBhvr>
                                        <p:cTn id="21" dur="500"/>
                                        <p:tgtEl>
                                          <p:spTgt spid="29827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98097"/>
                                        </p:tgtEl>
                                        <p:attrNameLst>
                                          <p:attrName>style.visibility</p:attrName>
                                        </p:attrNameLst>
                                      </p:cBhvr>
                                      <p:to>
                                        <p:strVal val="visible"/>
                                      </p:to>
                                    </p:set>
                                    <p:animEffect transition="in" filter="dissolve">
                                      <p:cBhvr>
                                        <p:cTn id="26" dur="500"/>
                                        <p:tgtEl>
                                          <p:spTgt spid="29809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98277"/>
                                        </p:tgtEl>
                                        <p:attrNameLst>
                                          <p:attrName>style.visibility</p:attrName>
                                        </p:attrNameLst>
                                      </p:cBhvr>
                                      <p:to>
                                        <p:strVal val="visible"/>
                                      </p:to>
                                    </p:set>
                                    <p:animEffect transition="in" filter="dissolve">
                                      <p:cBhvr>
                                        <p:cTn id="30" dur="500"/>
                                        <p:tgtEl>
                                          <p:spTgt spid="29827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298279"/>
                                        </p:tgtEl>
                                        <p:attrNameLst>
                                          <p:attrName>style.visibility</p:attrName>
                                        </p:attrNameLst>
                                      </p:cBhvr>
                                      <p:to>
                                        <p:strVal val="visible"/>
                                      </p:to>
                                    </p:set>
                                    <p:anim calcmode="lin" valueType="num">
                                      <p:cBhvr>
                                        <p:cTn id="35" dur="500" fill="hold"/>
                                        <p:tgtEl>
                                          <p:spTgt spid="298279"/>
                                        </p:tgtEl>
                                        <p:attrNameLst>
                                          <p:attrName>ppt_w</p:attrName>
                                        </p:attrNameLst>
                                      </p:cBhvr>
                                      <p:tavLst>
                                        <p:tav tm="0">
                                          <p:val>
                                            <p:fltVal val="0"/>
                                          </p:val>
                                        </p:tav>
                                        <p:tav tm="100000">
                                          <p:val>
                                            <p:strVal val="#ppt_w"/>
                                          </p:val>
                                        </p:tav>
                                      </p:tavLst>
                                    </p:anim>
                                    <p:anim calcmode="lin" valueType="num">
                                      <p:cBhvr>
                                        <p:cTn id="36" dur="500" fill="hold"/>
                                        <p:tgtEl>
                                          <p:spTgt spid="298279"/>
                                        </p:tgtEl>
                                        <p:attrNameLst>
                                          <p:attrName>ppt_h</p:attrName>
                                        </p:attrNameLst>
                                      </p:cBhvr>
                                      <p:tavLst>
                                        <p:tav tm="0">
                                          <p:val>
                                            <p:fltVal val="0"/>
                                          </p:val>
                                        </p:tav>
                                        <p:tav tm="100000">
                                          <p:val>
                                            <p:strVal val="#ppt_h"/>
                                          </p:val>
                                        </p:tav>
                                      </p:tavLst>
                                    </p:anim>
                                    <p:anim calcmode="lin" valueType="num">
                                      <p:cBhvr>
                                        <p:cTn id="37" dur="500" fill="hold"/>
                                        <p:tgtEl>
                                          <p:spTgt spid="298279"/>
                                        </p:tgtEl>
                                        <p:attrNameLst>
                                          <p:attrName>ppt_x</p:attrName>
                                        </p:attrNameLst>
                                      </p:cBhvr>
                                      <p:tavLst>
                                        <p:tav tm="0">
                                          <p:val>
                                            <p:fltVal val="0.5"/>
                                          </p:val>
                                        </p:tav>
                                        <p:tav tm="100000">
                                          <p:val>
                                            <p:strVal val="#ppt_x"/>
                                          </p:val>
                                        </p:tav>
                                      </p:tavLst>
                                    </p:anim>
                                    <p:anim calcmode="lin" valueType="num">
                                      <p:cBhvr>
                                        <p:cTn id="38" dur="500" fill="hold"/>
                                        <p:tgtEl>
                                          <p:spTgt spid="29827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94" grpId="0" animBg="1" autoUpdateAnimBg="0"/>
      <p:bldP spid="298095" grpId="0" animBg="1" autoUpdateAnimBg="0"/>
      <p:bldP spid="298097" grpId="0" animBg="1"/>
      <p:bldP spid="298098" grpId="0" animBg="1"/>
      <p:bldP spid="298276" grpId="0" animBg="1" autoUpdateAnimBg="0"/>
      <p:bldP spid="2982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742950" y="152400"/>
            <a:ext cx="7715250" cy="1143000"/>
          </a:xfrm>
          <a:noFill/>
          <a:ln/>
          <a:effectLst>
            <a:outerShdw dist="35921" dir="2700000" algn="ctr" rotWithShape="0">
              <a:schemeClr val="bg2"/>
            </a:outerShdw>
          </a:effectLst>
        </p:spPr>
        <p:txBody>
          <a:bodyPr/>
          <a:lstStyle/>
          <a:p>
            <a:r>
              <a:rPr lang="es-ES_tradnl" altLang="es-ES" sz="4700" b="1">
                <a:latin typeface="Tahoma" pitchFamily="34" charset="0"/>
              </a:rPr>
              <a:t>4.1 Generalidades</a:t>
            </a:r>
            <a:endParaRPr lang="es-ES_tradnl" altLang="es-ES"/>
          </a:p>
        </p:txBody>
      </p:sp>
      <p:sp>
        <p:nvSpPr>
          <p:cNvPr id="274564" name="Rectangle 132"/>
          <p:cNvSpPr>
            <a:spLocks noChangeArrowheads="1"/>
          </p:cNvSpPr>
          <p:nvPr/>
        </p:nvSpPr>
        <p:spPr bwMode="auto">
          <a:xfrm>
            <a:off x="152400" y="1112838"/>
            <a:ext cx="1981200"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800" dirty="0">
                <a:effectLst>
                  <a:outerShdw blurRad="38100" dist="38100" dir="2700000" algn="tl">
                    <a:srgbClr val="000000"/>
                  </a:outerShdw>
                </a:effectLst>
              </a:rPr>
              <a:t>Transformador</a:t>
            </a:r>
          </a:p>
          <a:p>
            <a:pPr algn="l">
              <a:spcBef>
                <a:spcPct val="0"/>
              </a:spcBef>
            </a:pPr>
            <a:r>
              <a:rPr lang="es-ES" altLang="es-ES" sz="1800" dirty="0">
                <a:effectLst>
                  <a:outerShdw blurRad="38100" dist="38100" dir="2700000" algn="tl">
                    <a:srgbClr val="000000"/>
                  </a:outerShdw>
                </a:effectLst>
              </a:rPr>
              <a:t>elemental</a:t>
            </a:r>
            <a:endParaRPr lang="es-ES_tradnl" altLang="es-ES" sz="1800" dirty="0">
              <a:effectLst/>
            </a:endParaRPr>
          </a:p>
        </p:txBody>
      </p:sp>
      <p:sp>
        <p:nvSpPr>
          <p:cNvPr id="274565" name="Rectangle 133"/>
          <p:cNvSpPr>
            <a:spLocks noChangeArrowheads="1"/>
          </p:cNvSpPr>
          <p:nvPr/>
        </p:nvSpPr>
        <p:spPr bwMode="auto">
          <a:xfrm>
            <a:off x="5105400" y="1628775"/>
            <a:ext cx="3810000" cy="1160463"/>
          </a:xfrm>
          <a:prstGeom prst="rect">
            <a:avLst/>
          </a:prstGeom>
          <a:gradFill rotWithShape="0">
            <a:gsLst>
              <a:gs pos="0">
                <a:srgbClr val="008000">
                  <a:gamma/>
                  <a:shade val="0"/>
                  <a:invGamma/>
                </a:srgbClr>
              </a:gs>
              <a:gs pos="50000">
                <a:srgbClr val="008000"/>
              </a:gs>
              <a:gs pos="100000">
                <a:srgbClr val="008000">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dirty="0">
                <a:effectLst>
                  <a:outerShdw blurRad="38100" dist="38100" dir="2700000" algn="tl">
                    <a:srgbClr val="000000"/>
                  </a:outerShdw>
                </a:effectLst>
              </a:rPr>
              <a:t>Se utilizan en redes eléctricas para convertir un sistema </a:t>
            </a:r>
            <a:r>
              <a:rPr lang="es-ES" altLang="es-ES" sz="1600" u="sng" dirty="0">
                <a:effectLst>
                  <a:outerShdw blurRad="38100" dist="38100" dir="2700000" algn="tl">
                    <a:srgbClr val="000000"/>
                  </a:outerShdw>
                </a:effectLst>
              </a:rPr>
              <a:t>de tensiones</a:t>
            </a:r>
            <a:r>
              <a:rPr lang="es-ES" altLang="es-ES" sz="1600" dirty="0">
                <a:effectLst>
                  <a:outerShdw blurRad="38100" dist="38100" dir="2700000" algn="tl">
                    <a:srgbClr val="000000"/>
                  </a:outerShdw>
                </a:effectLst>
              </a:rPr>
              <a:t> (</a:t>
            </a:r>
            <a:r>
              <a:rPr lang="es-ES" altLang="es-ES" sz="1600" dirty="0" smtClean="0">
                <a:effectLst>
                  <a:outerShdw blurRad="38100" dist="38100" dir="2700000" algn="tl">
                    <a:srgbClr val="000000"/>
                  </a:outerShdw>
                </a:effectLst>
              </a:rPr>
              <a:t>monofásico o </a:t>
            </a:r>
            <a:r>
              <a:rPr lang="es-ES" altLang="es-ES" sz="1600" dirty="0">
                <a:effectLst>
                  <a:outerShdw blurRad="38100" dist="38100" dir="2700000" algn="tl">
                    <a:srgbClr val="000000"/>
                  </a:outerShdw>
                </a:effectLst>
              </a:rPr>
              <a:t>trifásico) en otro de igual frecuencia y </a:t>
            </a:r>
            <a:r>
              <a:rPr lang="es-ES" altLang="es-ES" sz="2200" dirty="0">
                <a:effectLst>
                  <a:outerShdw blurRad="38100" dist="38100" dir="2700000" algn="tl">
                    <a:srgbClr val="000000"/>
                  </a:outerShdw>
                </a:effectLst>
              </a:rPr>
              <a:t>&gt;</a:t>
            </a:r>
            <a:r>
              <a:rPr lang="es-ES" altLang="es-ES" sz="1600" dirty="0">
                <a:effectLst>
                  <a:outerShdw blurRad="38100" dist="38100" dir="2700000" algn="tl">
                    <a:srgbClr val="000000"/>
                  </a:outerShdw>
                </a:effectLst>
              </a:rPr>
              <a:t> o </a:t>
            </a:r>
            <a:r>
              <a:rPr lang="es-ES" altLang="es-ES" sz="2200" dirty="0">
                <a:effectLst>
                  <a:outerShdw blurRad="38100" dist="38100" dir="2700000" algn="tl">
                    <a:srgbClr val="000000"/>
                  </a:outerShdw>
                </a:effectLst>
              </a:rPr>
              <a:t>&lt;</a:t>
            </a:r>
            <a:r>
              <a:rPr lang="es-ES" altLang="es-ES" sz="1600" dirty="0">
                <a:effectLst>
                  <a:outerShdw blurRad="38100" dist="38100" dir="2700000" algn="tl">
                    <a:srgbClr val="000000"/>
                  </a:outerShdw>
                </a:effectLst>
              </a:rPr>
              <a:t> tensión</a:t>
            </a:r>
            <a:endParaRPr lang="es-ES_tradnl" altLang="es-ES" sz="2400" dirty="0">
              <a:solidFill>
                <a:srgbClr val="000000"/>
              </a:solidFill>
              <a:effectLst/>
            </a:endParaRPr>
          </a:p>
        </p:txBody>
      </p:sp>
      <p:sp>
        <p:nvSpPr>
          <p:cNvPr id="274566" name="Rectangle 134"/>
          <p:cNvSpPr>
            <a:spLocks noChangeArrowheads="1"/>
          </p:cNvSpPr>
          <p:nvPr/>
        </p:nvSpPr>
        <p:spPr bwMode="auto">
          <a:xfrm>
            <a:off x="5105400" y="2971800"/>
            <a:ext cx="3810000" cy="855663"/>
          </a:xfrm>
          <a:prstGeom prst="rect">
            <a:avLst/>
          </a:prstGeom>
          <a:gradFill rotWithShape="0">
            <a:gsLst>
              <a:gs pos="0">
                <a:srgbClr val="008000">
                  <a:gamma/>
                  <a:shade val="0"/>
                  <a:invGamma/>
                </a:srgbClr>
              </a:gs>
              <a:gs pos="50000">
                <a:srgbClr val="008000"/>
              </a:gs>
              <a:gs pos="100000">
                <a:srgbClr val="008000">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a:effectLst>
                  <a:outerShdw blurRad="38100" dist="38100" dir="2700000" algn="tl">
                    <a:srgbClr val="000000"/>
                  </a:outerShdw>
                </a:effectLst>
              </a:rPr>
              <a:t>La conversión se realiza práctica-mente sin pérdidas </a:t>
            </a:r>
            <a:r>
              <a:rPr lang="es-ES" altLang="es-ES" sz="1800">
                <a:effectLst>
                  <a:outerShdw blurRad="38100" dist="38100" dir="2700000" algn="tl">
                    <a:srgbClr val="000000"/>
                  </a:outerShdw>
                </a:effectLst>
              </a:rPr>
              <a:t>Pot</a:t>
            </a:r>
            <a:r>
              <a:rPr lang="es-ES" altLang="es-ES" sz="1800" baseline="-25000">
                <a:effectLst>
                  <a:outerShdw blurRad="38100" dist="38100" dir="2700000" algn="tl">
                    <a:srgbClr val="000000"/>
                  </a:outerShdw>
                </a:effectLst>
              </a:rPr>
              <a:t>entrada</a:t>
            </a:r>
            <a:r>
              <a:rPr lang="es-ES" altLang="es-ES" sz="1800">
                <a:effectLst>
                  <a:outerShdw blurRad="38100" dist="38100" dir="2700000" algn="tl">
                    <a:srgbClr val="000000"/>
                  </a:outerShdw>
                </a:effectLst>
                <a:sym typeface="Symbol" pitchFamily="18" charset="2"/>
              </a:rPr>
              <a:t>Potencia</a:t>
            </a:r>
            <a:r>
              <a:rPr lang="es-ES" altLang="es-ES" sz="1800" baseline="-25000">
                <a:effectLst>
                  <a:outerShdw blurRad="38100" dist="38100" dir="2700000" algn="tl">
                    <a:srgbClr val="000000"/>
                  </a:outerShdw>
                </a:effectLst>
                <a:sym typeface="Symbol" pitchFamily="18" charset="2"/>
              </a:rPr>
              <a:t>salida</a:t>
            </a:r>
            <a:endParaRPr lang="es-ES_tradnl" altLang="es-ES" sz="2400">
              <a:solidFill>
                <a:srgbClr val="000000"/>
              </a:solidFill>
              <a:effectLst/>
            </a:endParaRPr>
          </a:p>
        </p:txBody>
      </p:sp>
      <p:sp>
        <p:nvSpPr>
          <p:cNvPr id="274567" name="Rectangle 135"/>
          <p:cNvSpPr>
            <a:spLocks noChangeArrowheads="1"/>
          </p:cNvSpPr>
          <p:nvPr/>
        </p:nvSpPr>
        <p:spPr bwMode="auto">
          <a:xfrm>
            <a:off x="5105400" y="4051300"/>
            <a:ext cx="3810000" cy="825500"/>
          </a:xfrm>
          <a:prstGeom prst="rect">
            <a:avLst/>
          </a:prstGeom>
          <a:gradFill rotWithShape="0">
            <a:gsLst>
              <a:gs pos="0">
                <a:srgbClr val="008000">
                  <a:gamma/>
                  <a:shade val="0"/>
                  <a:invGamma/>
                </a:srgbClr>
              </a:gs>
              <a:gs pos="50000">
                <a:srgbClr val="008000"/>
              </a:gs>
              <a:gs pos="100000">
                <a:srgbClr val="008000">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dirty="0">
                <a:effectLst>
                  <a:outerShdw blurRad="38100" dist="38100" dir="2700000" algn="tl">
                    <a:srgbClr val="000000"/>
                  </a:outerShdw>
                </a:effectLst>
              </a:rPr>
              <a:t>Las intensidades son inversamente proporcionales a las tensiones en cada </a:t>
            </a:r>
            <a:r>
              <a:rPr lang="es-ES" altLang="es-ES" sz="1600" dirty="0" smtClean="0">
                <a:effectLst>
                  <a:outerShdw blurRad="38100" dist="38100" dir="2700000" algn="tl">
                    <a:srgbClr val="000000"/>
                  </a:outerShdw>
                </a:effectLst>
              </a:rPr>
              <a:t>lado de la máquina</a:t>
            </a:r>
            <a:endParaRPr lang="es-ES_tradnl" altLang="es-ES" sz="2400" dirty="0">
              <a:solidFill>
                <a:srgbClr val="000000"/>
              </a:solidFill>
              <a:effectLst/>
            </a:endParaRPr>
          </a:p>
        </p:txBody>
      </p:sp>
      <p:sp>
        <p:nvSpPr>
          <p:cNvPr id="274568" name="Rectangle 136"/>
          <p:cNvSpPr>
            <a:spLocks noChangeArrowheads="1"/>
          </p:cNvSpPr>
          <p:nvPr/>
        </p:nvSpPr>
        <p:spPr bwMode="auto">
          <a:xfrm>
            <a:off x="304800" y="5165725"/>
            <a:ext cx="4267200" cy="366713"/>
          </a:xfrm>
          <a:prstGeom prst="rect">
            <a:avLst/>
          </a:prstGeom>
          <a:gradFill rotWithShape="0">
            <a:gsLst>
              <a:gs pos="0">
                <a:srgbClr val="5F5F5F">
                  <a:gamma/>
                  <a:shade val="0"/>
                  <a:invGamma/>
                </a:srgbClr>
              </a:gs>
              <a:gs pos="50000">
                <a:srgbClr val="5F5F5F"/>
              </a:gs>
              <a:gs pos="100000">
                <a:srgbClr val="5F5F5F">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5F5F5F"/>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dirty="0">
                <a:effectLst>
                  <a:outerShdw blurRad="38100" dist="38100" dir="2700000" algn="tl">
                    <a:srgbClr val="000000"/>
                  </a:outerShdw>
                </a:effectLst>
              </a:rPr>
              <a:t>Transformador </a:t>
            </a:r>
            <a:r>
              <a:rPr lang="es-ES" altLang="es-ES" sz="1600" u="sng" dirty="0">
                <a:effectLst>
                  <a:outerShdw blurRad="38100" dist="38100" dir="2700000" algn="tl">
                    <a:srgbClr val="000000"/>
                  </a:outerShdw>
                </a:effectLst>
              </a:rPr>
              <a:t>elevador</a:t>
            </a:r>
            <a:r>
              <a:rPr lang="es-ES" altLang="es-ES" sz="1600" dirty="0">
                <a:effectLst>
                  <a:outerShdw blurRad="38100" dist="38100" dir="2700000" algn="tl">
                    <a:srgbClr val="000000"/>
                  </a:outerShdw>
                </a:effectLst>
              </a:rPr>
              <a:t>: </a:t>
            </a:r>
            <a:r>
              <a:rPr lang="es-ES" altLang="es-ES" sz="1800" dirty="0" smtClean="0">
                <a:effectLst>
                  <a:outerShdw blurRad="38100" dist="38100" dir="2700000" algn="tl">
                    <a:srgbClr val="000000"/>
                  </a:outerShdw>
                </a:effectLst>
              </a:rPr>
              <a:t>V</a:t>
            </a:r>
            <a:r>
              <a:rPr lang="es-ES" altLang="es-ES" sz="1800" baseline="-25000" dirty="0" smtClean="0">
                <a:effectLst>
                  <a:outerShdw blurRad="38100" dist="38100" dir="2700000" algn="tl">
                    <a:srgbClr val="000000"/>
                  </a:outerShdw>
                </a:effectLst>
              </a:rPr>
              <a:t>2</a:t>
            </a:r>
            <a:r>
              <a:rPr lang="es-ES" altLang="es-ES" sz="1800" dirty="0" smtClean="0">
                <a:effectLst>
                  <a:outerShdw blurRad="38100" dist="38100" dir="2700000" algn="tl">
                    <a:srgbClr val="000000"/>
                  </a:outerShdw>
                </a:effectLst>
              </a:rPr>
              <a:t>&gt;V</a:t>
            </a:r>
            <a:r>
              <a:rPr lang="es-ES" altLang="es-ES" sz="1800" baseline="-25000" dirty="0" smtClean="0">
                <a:effectLst>
                  <a:outerShdw blurRad="38100" dist="38100" dir="2700000" algn="tl">
                    <a:srgbClr val="000000"/>
                  </a:outerShdw>
                </a:effectLst>
              </a:rPr>
              <a:t>1</a:t>
            </a:r>
            <a:r>
              <a:rPr lang="es-ES" altLang="es-ES" sz="1800" dirty="0" smtClean="0">
                <a:effectLst>
                  <a:outerShdw blurRad="38100" dist="38100" dir="2700000" algn="tl">
                    <a:srgbClr val="000000"/>
                  </a:outerShdw>
                </a:effectLst>
              </a:rPr>
              <a:t> </a:t>
            </a:r>
            <a:r>
              <a:rPr lang="es-ES" altLang="es-ES" sz="1800" dirty="0">
                <a:effectLst>
                  <a:outerShdw blurRad="38100" dist="38100" dir="2700000" algn="tl">
                    <a:srgbClr val="000000"/>
                  </a:outerShdw>
                </a:effectLst>
              </a:rPr>
              <a:t>I</a:t>
            </a:r>
            <a:r>
              <a:rPr lang="es-ES" altLang="es-ES" sz="1800" baseline="-25000" dirty="0">
                <a:effectLst>
                  <a:outerShdw blurRad="38100" dist="38100" dir="2700000" algn="tl">
                    <a:srgbClr val="000000"/>
                  </a:outerShdw>
                </a:effectLst>
              </a:rPr>
              <a:t>2</a:t>
            </a:r>
            <a:r>
              <a:rPr lang="es-ES" altLang="es-ES" sz="1800" dirty="0">
                <a:effectLst>
                  <a:outerShdw blurRad="38100" dist="38100" dir="2700000" algn="tl">
                    <a:srgbClr val="000000"/>
                  </a:outerShdw>
                </a:effectLst>
              </a:rPr>
              <a:t>&lt;I</a:t>
            </a:r>
            <a:r>
              <a:rPr lang="es-ES" altLang="es-ES" sz="1800" baseline="-25000" dirty="0">
                <a:effectLst>
                  <a:outerShdw blurRad="38100" dist="38100" dir="2700000" algn="tl">
                    <a:srgbClr val="000000"/>
                  </a:outerShdw>
                </a:effectLst>
              </a:rPr>
              <a:t>1</a:t>
            </a:r>
            <a:endParaRPr lang="es-ES_tradnl" altLang="es-ES" sz="1800" dirty="0">
              <a:solidFill>
                <a:srgbClr val="000000"/>
              </a:solidFill>
              <a:effectLst/>
            </a:endParaRPr>
          </a:p>
        </p:txBody>
      </p:sp>
      <p:sp>
        <p:nvSpPr>
          <p:cNvPr id="274569" name="Rectangle 137"/>
          <p:cNvSpPr>
            <a:spLocks noChangeArrowheads="1"/>
          </p:cNvSpPr>
          <p:nvPr/>
        </p:nvSpPr>
        <p:spPr bwMode="auto">
          <a:xfrm>
            <a:off x="4699000" y="5165725"/>
            <a:ext cx="4216400" cy="366713"/>
          </a:xfrm>
          <a:prstGeom prst="rect">
            <a:avLst/>
          </a:prstGeom>
          <a:gradFill rotWithShape="0">
            <a:gsLst>
              <a:gs pos="0">
                <a:srgbClr val="5F5F5F">
                  <a:gamma/>
                  <a:shade val="0"/>
                  <a:invGamma/>
                </a:srgbClr>
              </a:gs>
              <a:gs pos="50000">
                <a:srgbClr val="5F5F5F"/>
              </a:gs>
              <a:gs pos="100000">
                <a:srgbClr val="5F5F5F">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5F5F5F"/>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a:effectLst>
                  <a:outerShdw blurRad="38100" dist="38100" dir="2700000" algn="tl">
                    <a:srgbClr val="000000"/>
                  </a:outerShdw>
                </a:effectLst>
              </a:rPr>
              <a:t>Transformador </a:t>
            </a:r>
            <a:r>
              <a:rPr lang="es-ES" altLang="es-ES" sz="1600" u="sng">
                <a:effectLst>
                  <a:outerShdw blurRad="38100" dist="38100" dir="2700000" algn="tl">
                    <a:srgbClr val="000000"/>
                  </a:outerShdw>
                </a:effectLst>
              </a:rPr>
              <a:t>reductor</a:t>
            </a:r>
            <a:r>
              <a:rPr lang="es-ES" altLang="es-ES" sz="1600">
                <a:effectLst>
                  <a:outerShdw blurRad="38100" dist="38100" dir="2700000" algn="tl">
                    <a:srgbClr val="000000"/>
                  </a:outerShdw>
                </a:effectLst>
              </a:rPr>
              <a:t>: </a:t>
            </a:r>
            <a:r>
              <a:rPr lang="es-ES" altLang="es-ES" sz="1800">
                <a:effectLst>
                  <a:outerShdw blurRad="38100" dist="38100" dir="2700000" algn="tl">
                    <a:srgbClr val="000000"/>
                  </a:outerShdw>
                </a:effectLst>
              </a:rPr>
              <a:t>V</a:t>
            </a:r>
            <a:r>
              <a:rPr lang="es-ES" altLang="es-ES" sz="1800" baseline="-25000">
                <a:effectLst>
                  <a:outerShdw blurRad="38100" dist="38100" dir="2700000" algn="tl">
                    <a:srgbClr val="000000"/>
                  </a:outerShdw>
                </a:effectLst>
              </a:rPr>
              <a:t>2</a:t>
            </a:r>
            <a:r>
              <a:rPr lang="es-ES" altLang="es-ES" sz="1800">
                <a:effectLst>
                  <a:outerShdw blurRad="38100" dist="38100" dir="2700000" algn="tl">
                    <a:srgbClr val="000000"/>
                  </a:outerShdw>
                </a:effectLst>
              </a:rPr>
              <a:t>&lt;V</a:t>
            </a:r>
            <a:r>
              <a:rPr lang="es-ES" altLang="es-ES" sz="1800" baseline="-25000">
                <a:effectLst>
                  <a:outerShdw blurRad="38100" dist="38100" dir="2700000" algn="tl">
                    <a:srgbClr val="000000"/>
                  </a:outerShdw>
                </a:effectLst>
              </a:rPr>
              <a:t>1</a:t>
            </a:r>
            <a:r>
              <a:rPr lang="es-ES" altLang="es-ES" sz="1800">
                <a:effectLst>
                  <a:outerShdw blurRad="38100" dist="38100" dir="2700000" algn="tl">
                    <a:srgbClr val="000000"/>
                  </a:outerShdw>
                </a:effectLst>
              </a:rPr>
              <a:t>, I</a:t>
            </a:r>
            <a:r>
              <a:rPr lang="es-ES" altLang="es-ES" sz="1800" baseline="-25000">
                <a:effectLst>
                  <a:outerShdw blurRad="38100" dist="38100" dir="2700000" algn="tl">
                    <a:srgbClr val="000000"/>
                  </a:outerShdw>
                </a:effectLst>
              </a:rPr>
              <a:t>2</a:t>
            </a:r>
            <a:r>
              <a:rPr lang="es-ES" altLang="es-ES" sz="1800">
                <a:effectLst>
                  <a:outerShdw blurRad="38100" dist="38100" dir="2700000" algn="tl">
                    <a:srgbClr val="000000"/>
                  </a:outerShdw>
                </a:effectLst>
              </a:rPr>
              <a:t>&gt;I</a:t>
            </a:r>
            <a:r>
              <a:rPr lang="es-ES" altLang="es-ES" sz="1800" baseline="-25000">
                <a:effectLst>
                  <a:outerShdw blurRad="38100" dist="38100" dir="2700000" algn="tl">
                    <a:srgbClr val="000000"/>
                  </a:outerShdw>
                </a:effectLst>
              </a:rPr>
              <a:t>1</a:t>
            </a:r>
            <a:endParaRPr lang="es-ES_tradnl" altLang="es-ES" sz="1800">
              <a:solidFill>
                <a:srgbClr val="000000"/>
              </a:solidFill>
              <a:effectLst/>
            </a:endParaRPr>
          </a:p>
        </p:txBody>
      </p:sp>
      <p:sp>
        <p:nvSpPr>
          <p:cNvPr id="274570" name="Rectangle 138"/>
          <p:cNvSpPr>
            <a:spLocks noChangeArrowheads="1"/>
          </p:cNvSpPr>
          <p:nvPr/>
        </p:nvSpPr>
        <p:spPr bwMode="auto">
          <a:xfrm>
            <a:off x="304800" y="5713413"/>
            <a:ext cx="8610600" cy="641350"/>
          </a:xfrm>
          <a:prstGeom prst="rect">
            <a:avLst/>
          </a:prstGeom>
          <a:solidFill>
            <a:srgbClr val="CC3300"/>
          </a:soli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p:spPr>
        <p:txBody>
          <a:bodyPr anchor="ctr">
            <a:spAutoFit/>
            <a:flatTx/>
          </a:bodyPr>
          <a:lstStyle/>
          <a:p>
            <a:pPr algn="ctr">
              <a:spcBef>
                <a:spcPct val="0"/>
              </a:spcBef>
            </a:pPr>
            <a:r>
              <a:rPr lang="es-ES" altLang="es-ES" sz="1800" dirty="0">
                <a:effectLst>
                  <a:outerShdw blurRad="38100" dist="38100" dir="2700000" algn="tl">
                    <a:srgbClr val="000000"/>
                  </a:outerShdw>
                </a:effectLst>
              </a:rPr>
              <a:t>Los valores nominales que definen a un transformador son: </a:t>
            </a:r>
            <a:r>
              <a:rPr lang="es-ES" altLang="es-ES" sz="1800" dirty="0" err="1">
                <a:effectLst>
                  <a:outerShdw blurRad="38100" dist="38100" dir="2700000" algn="tl">
                    <a:srgbClr val="000000"/>
                  </a:outerShdw>
                </a:effectLst>
              </a:rPr>
              <a:t>Pot</a:t>
            </a:r>
            <a:r>
              <a:rPr lang="es-ES_tradnl" altLang="es-ES" sz="1800" dirty="0" err="1">
                <a:effectLst>
                  <a:outerShdw blurRad="38100" dist="38100" dir="2700000" algn="tl">
                    <a:srgbClr val="000000"/>
                  </a:outerShdw>
                </a:effectLst>
              </a:rPr>
              <a:t>encia</a:t>
            </a:r>
            <a:r>
              <a:rPr lang="es-ES" altLang="es-ES" sz="1800" dirty="0">
                <a:effectLst>
                  <a:outerShdw blurRad="38100" dist="38100" dir="2700000" algn="tl">
                    <a:srgbClr val="000000"/>
                  </a:outerShdw>
                </a:effectLst>
              </a:rPr>
              <a:t> aparente (S), </a:t>
            </a:r>
            <a:r>
              <a:rPr lang="es-ES" altLang="es-ES" sz="1800" dirty="0" smtClean="0">
                <a:effectLst>
                  <a:outerShdw blurRad="38100" dist="38100" dir="2700000" algn="tl">
                    <a:srgbClr val="000000"/>
                  </a:outerShdw>
                </a:effectLst>
              </a:rPr>
              <a:t>Tensión línea </a:t>
            </a:r>
            <a:r>
              <a:rPr lang="es-ES" altLang="es-ES" sz="1800" dirty="0">
                <a:effectLst>
                  <a:outerShdw blurRad="38100" dist="38100" dir="2700000" algn="tl">
                    <a:srgbClr val="000000"/>
                  </a:outerShdw>
                </a:effectLst>
              </a:rPr>
              <a:t>(U), </a:t>
            </a:r>
            <a:r>
              <a:rPr lang="es-ES" altLang="es-ES" sz="1800" dirty="0" smtClean="0">
                <a:effectLst>
                  <a:outerShdw blurRad="38100" dist="38100" dir="2700000" algn="tl">
                    <a:srgbClr val="000000"/>
                  </a:outerShdw>
                </a:effectLst>
              </a:rPr>
              <a:t>Corriente línea (I) y </a:t>
            </a:r>
            <a:r>
              <a:rPr lang="es-ES" altLang="es-ES" sz="1800" dirty="0">
                <a:effectLst>
                  <a:outerShdw blurRad="38100" dist="38100" dir="2700000" algn="tl">
                    <a:srgbClr val="000000"/>
                  </a:outerShdw>
                </a:effectLst>
              </a:rPr>
              <a:t>frecuencia (f)</a:t>
            </a:r>
            <a:endParaRPr lang="es-ES_tradnl" altLang="es-ES" sz="1800" dirty="0">
              <a:solidFill>
                <a:srgbClr val="000000"/>
              </a:solidFill>
              <a:effectLst/>
            </a:endParaRPr>
          </a:p>
        </p:txBody>
      </p:sp>
      <p:grpSp>
        <p:nvGrpSpPr>
          <p:cNvPr id="274572" name="Group 140"/>
          <p:cNvGrpSpPr>
            <a:grpSpLocks/>
          </p:cNvGrpSpPr>
          <p:nvPr/>
        </p:nvGrpSpPr>
        <p:grpSpPr bwMode="auto">
          <a:xfrm>
            <a:off x="152400" y="1447800"/>
            <a:ext cx="5029200" cy="3505200"/>
            <a:chOff x="96" y="912"/>
            <a:chExt cx="3168" cy="2208"/>
          </a:xfrm>
        </p:grpSpPr>
        <p:sp>
          <p:nvSpPr>
            <p:cNvPr id="274554" name="Rectangle 122"/>
            <p:cNvSpPr>
              <a:spLocks noChangeArrowheads="1"/>
            </p:cNvSpPr>
            <p:nvPr/>
          </p:nvSpPr>
          <p:spPr bwMode="auto">
            <a:xfrm>
              <a:off x="2448" y="2256"/>
              <a:ext cx="816" cy="19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a:effectLst/>
                </a:rPr>
                <a:t>Secundario</a:t>
              </a:r>
              <a:endParaRPr lang="es-ES" altLang="es-ES" sz="1700">
                <a:effectLst/>
              </a:endParaRPr>
            </a:p>
          </p:txBody>
        </p:sp>
        <p:grpSp>
          <p:nvGrpSpPr>
            <p:cNvPr id="274571" name="Group 139"/>
            <p:cNvGrpSpPr>
              <a:grpSpLocks/>
            </p:cNvGrpSpPr>
            <p:nvPr/>
          </p:nvGrpSpPr>
          <p:grpSpPr bwMode="auto">
            <a:xfrm>
              <a:off x="96" y="912"/>
              <a:ext cx="2912" cy="2208"/>
              <a:chOff x="96" y="912"/>
              <a:chExt cx="2912" cy="2208"/>
            </a:xfrm>
          </p:grpSpPr>
          <p:sp>
            <p:nvSpPr>
              <p:cNvPr id="274531" name="Line 99"/>
              <p:cNvSpPr>
                <a:spLocks noChangeShapeType="1"/>
              </p:cNvSpPr>
              <p:nvPr/>
            </p:nvSpPr>
            <p:spPr bwMode="auto">
              <a:xfrm>
                <a:off x="1804" y="2188"/>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496" name="Line 64"/>
              <p:cNvSpPr>
                <a:spLocks noChangeShapeType="1"/>
              </p:cNvSpPr>
              <p:nvPr/>
            </p:nvSpPr>
            <p:spPr bwMode="auto">
              <a:xfrm>
                <a:off x="382" y="2186"/>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74457" name="Group 25"/>
              <p:cNvGrpSpPr>
                <a:grpSpLocks/>
              </p:cNvGrpSpPr>
              <p:nvPr/>
            </p:nvGrpSpPr>
            <p:grpSpPr bwMode="auto">
              <a:xfrm>
                <a:off x="900" y="1252"/>
                <a:ext cx="1297" cy="1334"/>
                <a:chOff x="1092" y="1540"/>
                <a:chExt cx="1297" cy="1334"/>
              </a:xfrm>
            </p:grpSpPr>
            <p:sp>
              <p:nvSpPr>
                <p:cNvPr id="274456" name="Rectangle 24"/>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4455" name="Rectangle 23"/>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4453" name="Rectangle 21"/>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4454" name="Rectangle 22"/>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74459" name="Line 27"/>
              <p:cNvSpPr>
                <a:spLocks noChangeShapeType="1"/>
              </p:cNvSpPr>
              <p:nvPr/>
            </p:nvSpPr>
            <p:spPr bwMode="auto">
              <a:xfrm flipV="1">
                <a:off x="1290" y="161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30" name="Line 98"/>
              <p:cNvSpPr>
                <a:spLocks noChangeShapeType="1"/>
              </p:cNvSpPr>
              <p:nvPr/>
            </p:nvSpPr>
            <p:spPr bwMode="auto">
              <a:xfrm flipV="1">
                <a:off x="1799" y="165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36" name="Oval 104"/>
              <p:cNvSpPr>
                <a:spLocks noChangeArrowheads="1"/>
              </p:cNvSpPr>
              <p:nvPr/>
            </p:nvSpPr>
            <p:spPr bwMode="auto">
              <a:xfrm>
                <a:off x="364" y="216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37" name="Oval 105"/>
              <p:cNvSpPr>
                <a:spLocks noChangeArrowheads="1"/>
              </p:cNvSpPr>
              <p:nvPr/>
            </p:nvSpPr>
            <p:spPr bwMode="auto">
              <a:xfrm>
                <a:off x="2684" y="165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38" name="Oval 106"/>
              <p:cNvSpPr>
                <a:spLocks noChangeArrowheads="1"/>
              </p:cNvSpPr>
              <p:nvPr/>
            </p:nvSpPr>
            <p:spPr bwMode="auto">
              <a:xfrm>
                <a:off x="2688" y="216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39" name="AutoShape 107"/>
              <p:cNvSpPr>
                <a:spLocks noChangeArrowheads="1"/>
              </p:cNvSpPr>
              <p:nvPr/>
            </p:nvSpPr>
            <p:spPr bwMode="auto">
              <a:xfrm>
                <a:off x="363" y="1725"/>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44" name="AutoShape 112"/>
              <p:cNvSpPr>
                <a:spLocks noChangeArrowheads="1"/>
              </p:cNvSpPr>
              <p:nvPr/>
            </p:nvSpPr>
            <p:spPr bwMode="auto">
              <a:xfrm>
                <a:off x="2685" y="172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45" name="Rectangle 113"/>
              <p:cNvSpPr>
                <a:spLocks noChangeArrowheads="1"/>
              </p:cNvSpPr>
              <p:nvPr/>
            </p:nvSpPr>
            <p:spPr bwMode="auto">
              <a:xfrm>
                <a:off x="2720" y="1792"/>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V</a:t>
                </a:r>
                <a:r>
                  <a:rPr lang="es-ES_tradnl" altLang="es-ES" sz="1900" baseline="-25000">
                    <a:effectLst/>
                  </a:rPr>
                  <a:t>2</a:t>
                </a:r>
                <a:endParaRPr lang="es-ES" altLang="es-ES" sz="1700">
                  <a:effectLst/>
                </a:endParaRPr>
              </a:p>
            </p:txBody>
          </p:sp>
          <p:sp>
            <p:nvSpPr>
              <p:cNvPr id="274546" name="Rectangle 114"/>
              <p:cNvSpPr>
                <a:spLocks noChangeArrowheads="1"/>
              </p:cNvSpPr>
              <p:nvPr/>
            </p:nvSpPr>
            <p:spPr bwMode="auto">
              <a:xfrm>
                <a:off x="96" y="1792"/>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V</a:t>
                </a:r>
                <a:r>
                  <a:rPr lang="es-ES_tradnl" altLang="es-ES" sz="1900" baseline="-25000">
                    <a:effectLst/>
                  </a:rPr>
                  <a:t>1</a:t>
                </a:r>
                <a:endParaRPr lang="es-ES" altLang="es-ES" sz="1700">
                  <a:effectLst/>
                </a:endParaRPr>
              </a:p>
            </p:txBody>
          </p:sp>
          <p:sp>
            <p:nvSpPr>
              <p:cNvPr id="274547" name="Rectangle 115"/>
              <p:cNvSpPr>
                <a:spLocks noChangeArrowheads="1"/>
              </p:cNvSpPr>
              <p:nvPr/>
            </p:nvSpPr>
            <p:spPr bwMode="auto">
              <a:xfrm>
                <a:off x="496" y="1392"/>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I</a:t>
                </a:r>
                <a:r>
                  <a:rPr lang="es-ES_tradnl" altLang="es-ES" sz="1900" baseline="-25000">
                    <a:effectLst/>
                  </a:rPr>
                  <a:t>1</a:t>
                </a:r>
                <a:endParaRPr lang="es-ES" altLang="es-ES" sz="1700">
                  <a:effectLst/>
                </a:endParaRPr>
              </a:p>
            </p:txBody>
          </p:sp>
          <p:sp>
            <p:nvSpPr>
              <p:cNvPr id="274548" name="Rectangle 116"/>
              <p:cNvSpPr>
                <a:spLocks noChangeArrowheads="1"/>
              </p:cNvSpPr>
              <p:nvPr/>
            </p:nvSpPr>
            <p:spPr bwMode="auto">
              <a:xfrm>
                <a:off x="2360" y="1408"/>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I</a:t>
                </a:r>
                <a:r>
                  <a:rPr lang="es-ES_tradnl" altLang="es-ES" sz="1900" baseline="-25000">
                    <a:effectLst/>
                  </a:rPr>
                  <a:t>2</a:t>
                </a:r>
                <a:endParaRPr lang="es-ES" altLang="es-ES" sz="1700">
                  <a:effectLst/>
                </a:endParaRPr>
              </a:p>
            </p:txBody>
          </p:sp>
          <p:sp>
            <p:nvSpPr>
              <p:cNvPr id="274549" name="Rectangle 117"/>
              <p:cNvSpPr>
                <a:spLocks noChangeArrowheads="1"/>
              </p:cNvSpPr>
              <p:nvPr/>
            </p:nvSpPr>
            <p:spPr bwMode="auto">
              <a:xfrm>
                <a:off x="870" y="2794"/>
                <a:ext cx="1392" cy="326"/>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ctr">
                  <a:spcBef>
                    <a:spcPct val="0"/>
                  </a:spcBef>
                </a:pPr>
                <a:r>
                  <a:rPr lang="es-ES_tradnl" altLang="es-ES">
                    <a:effectLst/>
                  </a:rPr>
                  <a:t>Núcleo de chapa magnética aislada</a:t>
                </a:r>
                <a:endParaRPr lang="es-ES" altLang="es-ES" sz="1700">
                  <a:effectLst/>
                </a:endParaRPr>
              </a:p>
            </p:txBody>
          </p:sp>
          <p:sp>
            <p:nvSpPr>
              <p:cNvPr id="274550" name="AutoShape 118"/>
              <p:cNvSpPr>
                <a:spLocks noChangeArrowheads="1"/>
              </p:cNvSpPr>
              <p:nvPr/>
            </p:nvSpPr>
            <p:spPr bwMode="auto">
              <a:xfrm>
                <a:off x="1488" y="2592"/>
                <a:ext cx="144" cy="240"/>
              </a:xfrm>
              <a:prstGeom prst="upArrow">
                <a:avLst>
                  <a:gd name="adj1" fmla="val 50000"/>
                  <a:gd name="adj2" fmla="val 55556"/>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4551" name="Rectangle 119"/>
              <p:cNvSpPr>
                <a:spLocks noChangeArrowheads="1"/>
              </p:cNvSpPr>
              <p:nvPr/>
            </p:nvSpPr>
            <p:spPr bwMode="auto">
              <a:xfrm>
                <a:off x="96" y="2304"/>
                <a:ext cx="624" cy="19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a:effectLst/>
                  </a:rPr>
                  <a:t>Primario</a:t>
                </a:r>
                <a:endParaRPr lang="es-ES" altLang="es-ES" sz="1700">
                  <a:effectLst/>
                </a:endParaRPr>
              </a:p>
            </p:txBody>
          </p:sp>
          <p:sp>
            <p:nvSpPr>
              <p:cNvPr id="274552" name="AutoShape 120"/>
              <p:cNvSpPr>
                <a:spLocks noChangeArrowheads="1"/>
              </p:cNvSpPr>
              <p:nvPr/>
            </p:nvSpPr>
            <p:spPr bwMode="auto">
              <a:xfrm rot="3175244">
                <a:off x="704" y="2188"/>
                <a:ext cx="144" cy="240"/>
              </a:xfrm>
              <a:prstGeom prst="upArrow">
                <a:avLst>
                  <a:gd name="adj1" fmla="val 50000"/>
                  <a:gd name="adj2" fmla="val 55556"/>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4553" name="AutoShape 121"/>
              <p:cNvSpPr>
                <a:spLocks noChangeArrowheads="1"/>
              </p:cNvSpPr>
              <p:nvPr/>
            </p:nvSpPr>
            <p:spPr bwMode="auto">
              <a:xfrm rot="-3466483">
                <a:off x="2288" y="2164"/>
                <a:ext cx="144" cy="240"/>
              </a:xfrm>
              <a:prstGeom prst="upArrow">
                <a:avLst>
                  <a:gd name="adj1" fmla="val 50000"/>
                  <a:gd name="adj2" fmla="val 55556"/>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4556" name="AutoShape 124"/>
              <p:cNvSpPr>
                <a:spLocks noChangeArrowheads="1"/>
              </p:cNvSpPr>
              <p:nvPr/>
            </p:nvSpPr>
            <p:spPr bwMode="auto">
              <a:xfrm>
                <a:off x="1008" y="1344"/>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57" name="AutoShape 125"/>
              <p:cNvSpPr>
                <a:spLocks noChangeAspect="1" noChangeArrowheads="1"/>
              </p:cNvSpPr>
              <p:nvPr/>
            </p:nvSpPr>
            <p:spPr bwMode="auto">
              <a:xfrm>
                <a:off x="1056" y="1392"/>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58" name="AutoShape 126"/>
              <p:cNvSpPr>
                <a:spLocks noChangeAspect="1" noChangeArrowheads="1"/>
              </p:cNvSpPr>
              <p:nvPr/>
            </p:nvSpPr>
            <p:spPr bwMode="auto">
              <a:xfrm>
                <a:off x="1104" y="1440"/>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59" name="AutoShape 127"/>
              <p:cNvSpPr>
                <a:spLocks noChangeAspect="1" noChangeArrowheads="1"/>
              </p:cNvSpPr>
              <p:nvPr/>
            </p:nvSpPr>
            <p:spPr bwMode="auto">
              <a:xfrm>
                <a:off x="1152" y="1488"/>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4560" name="AutoShape 128"/>
              <p:cNvSpPr>
                <a:spLocks noChangeArrowheads="1"/>
              </p:cNvSpPr>
              <p:nvPr/>
            </p:nvSpPr>
            <p:spPr bwMode="auto">
              <a:xfrm rot="10800000">
                <a:off x="1476" y="1098"/>
                <a:ext cx="144" cy="240"/>
              </a:xfrm>
              <a:prstGeom prst="upArrow">
                <a:avLst>
                  <a:gd name="adj1" fmla="val 50000"/>
                  <a:gd name="adj2" fmla="val 55556"/>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4561" name="Rectangle 129"/>
              <p:cNvSpPr>
                <a:spLocks noChangeArrowheads="1"/>
              </p:cNvSpPr>
              <p:nvPr/>
            </p:nvSpPr>
            <p:spPr bwMode="auto">
              <a:xfrm>
                <a:off x="864" y="912"/>
                <a:ext cx="1392" cy="19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ctr">
                  <a:spcBef>
                    <a:spcPct val="0"/>
                  </a:spcBef>
                </a:pPr>
                <a:r>
                  <a:rPr lang="es-ES_tradnl" altLang="es-ES">
                    <a:effectLst/>
                  </a:rPr>
                  <a:t>Flujo magnético</a:t>
                </a:r>
                <a:endParaRPr lang="es-ES" altLang="es-ES" sz="1700">
                  <a:effectLst/>
                </a:endParaRPr>
              </a:p>
            </p:txBody>
          </p:sp>
          <p:sp>
            <p:nvSpPr>
              <p:cNvPr id="274458" name="Line 26"/>
              <p:cNvSpPr>
                <a:spLocks noChangeShapeType="1"/>
              </p:cNvSpPr>
              <p:nvPr/>
            </p:nvSpPr>
            <p:spPr bwMode="auto">
              <a:xfrm>
                <a:off x="384" y="1680"/>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74467" name="Group 35"/>
              <p:cNvGrpSpPr>
                <a:grpSpLocks/>
              </p:cNvGrpSpPr>
              <p:nvPr/>
            </p:nvGrpSpPr>
            <p:grpSpPr bwMode="auto">
              <a:xfrm>
                <a:off x="870" y="1671"/>
                <a:ext cx="522" cy="66"/>
                <a:chOff x="1062" y="1959"/>
                <a:chExt cx="522" cy="66"/>
              </a:xfrm>
            </p:grpSpPr>
            <p:sp>
              <p:nvSpPr>
                <p:cNvPr id="274460" name="Line 2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61" name="Line 2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66" name="Line 3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68" name="Group 36"/>
              <p:cNvGrpSpPr>
                <a:grpSpLocks/>
              </p:cNvGrpSpPr>
              <p:nvPr/>
            </p:nvGrpSpPr>
            <p:grpSpPr bwMode="auto">
              <a:xfrm>
                <a:off x="870" y="1728"/>
                <a:ext cx="522" cy="66"/>
                <a:chOff x="1062" y="1959"/>
                <a:chExt cx="522" cy="66"/>
              </a:xfrm>
            </p:grpSpPr>
            <p:sp>
              <p:nvSpPr>
                <p:cNvPr id="274469" name="Line 3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70" name="Line 3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71" name="Line 3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72" name="Group 40"/>
              <p:cNvGrpSpPr>
                <a:grpSpLocks/>
              </p:cNvGrpSpPr>
              <p:nvPr/>
            </p:nvGrpSpPr>
            <p:grpSpPr bwMode="auto">
              <a:xfrm>
                <a:off x="870" y="1786"/>
                <a:ext cx="522" cy="66"/>
                <a:chOff x="1062" y="1959"/>
                <a:chExt cx="522" cy="66"/>
              </a:xfrm>
            </p:grpSpPr>
            <p:sp>
              <p:nvSpPr>
                <p:cNvPr id="274473" name="Line 4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74" name="Line 4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75" name="Line 4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76" name="Group 44"/>
              <p:cNvGrpSpPr>
                <a:grpSpLocks/>
              </p:cNvGrpSpPr>
              <p:nvPr/>
            </p:nvGrpSpPr>
            <p:grpSpPr bwMode="auto">
              <a:xfrm>
                <a:off x="870" y="1842"/>
                <a:ext cx="522" cy="66"/>
                <a:chOff x="1062" y="1959"/>
                <a:chExt cx="522" cy="66"/>
              </a:xfrm>
            </p:grpSpPr>
            <p:sp>
              <p:nvSpPr>
                <p:cNvPr id="274477" name="Line 4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78" name="Line 4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79" name="Line 4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80" name="Group 48"/>
              <p:cNvGrpSpPr>
                <a:grpSpLocks/>
              </p:cNvGrpSpPr>
              <p:nvPr/>
            </p:nvGrpSpPr>
            <p:grpSpPr bwMode="auto">
              <a:xfrm>
                <a:off x="870" y="1899"/>
                <a:ext cx="522" cy="66"/>
                <a:chOff x="1062" y="1959"/>
                <a:chExt cx="522" cy="66"/>
              </a:xfrm>
            </p:grpSpPr>
            <p:sp>
              <p:nvSpPr>
                <p:cNvPr id="274481" name="Line 4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82" name="Line 5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83" name="Line 5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84" name="Group 52"/>
              <p:cNvGrpSpPr>
                <a:grpSpLocks/>
              </p:cNvGrpSpPr>
              <p:nvPr/>
            </p:nvGrpSpPr>
            <p:grpSpPr bwMode="auto">
              <a:xfrm>
                <a:off x="870" y="1956"/>
                <a:ext cx="522" cy="66"/>
                <a:chOff x="1062" y="1959"/>
                <a:chExt cx="522" cy="66"/>
              </a:xfrm>
            </p:grpSpPr>
            <p:sp>
              <p:nvSpPr>
                <p:cNvPr id="274485" name="Line 5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86" name="Line 5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87" name="Line 5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88" name="Group 56"/>
              <p:cNvGrpSpPr>
                <a:grpSpLocks/>
              </p:cNvGrpSpPr>
              <p:nvPr/>
            </p:nvGrpSpPr>
            <p:grpSpPr bwMode="auto">
              <a:xfrm>
                <a:off x="870" y="2014"/>
                <a:ext cx="522" cy="66"/>
                <a:chOff x="1062" y="1959"/>
                <a:chExt cx="522" cy="66"/>
              </a:xfrm>
            </p:grpSpPr>
            <p:sp>
              <p:nvSpPr>
                <p:cNvPr id="274489" name="Line 5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90" name="Line 5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91" name="Line 5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492" name="Group 60"/>
              <p:cNvGrpSpPr>
                <a:grpSpLocks/>
              </p:cNvGrpSpPr>
              <p:nvPr/>
            </p:nvGrpSpPr>
            <p:grpSpPr bwMode="auto">
              <a:xfrm>
                <a:off x="870" y="2070"/>
                <a:ext cx="522" cy="66"/>
                <a:chOff x="1062" y="1959"/>
                <a:chExt cx="522" cy="66"/>
              </a:xfrm>
            </p:grpSpPr>
            <p:sp>
              <p:nvSpPr>
                <p:cNvPr id="274493" name="Line 6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94" name="Line 6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495" name="Line 6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74497" name="Line 65"/>
              <p:cNvSpPr>
                <a:spLocks noChangeShapeType="1"/>
              </p:cNvSpPr>
              <p:nvPr/>
            </p:nvSpPr>
            <p:spPr bwMode="auto">
              <a:xfrm>
                <a:off x="1792" y="1680"/>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74532" name="Group 100"/>
              <p:cNvGrpSpPr>
                <a:grpSpLocks/>
              </p:cNvGrpSpPr>
              <p:nvPr/>
            </p:nvGrpSpPr>
            <p:grpSpPr bwMode="auto">
              <a:xfrm>
                <a:off x="1792" y="1670"/>
                <a:ext cx="522" cy="66"/>
                <a:chOff x="1984" y="1964"/>
                <a:chExt cx="522" cy="66"/>
              </a:xfrm>
            </p:grpSpPr>
            <p:sp>
              <p:nvSpPr>
                <p:cNvPr id="274499" name="Line 67"/>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00" name="Line 68"/>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01" name="Line 69"/>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02" name="Group 70"/>
              <p:cNvGrpSpPr>
                <a:grpSpLocks/>
              </p:cNvGrpSpPr>
              <p:nvPr/>
            </p:nvGrpSpPr>
            <p:grpSpPr bwMode="auto">
              <a:xfrm>
                <a:off x="1792" y="1730"/>
                <a:ext cx="522" cy="66"/>
                <a:chOff x="1062" y="1959"/>
                <a:chExt cx="522" cy="66"/>
              </a:xfrm>
            </p:grpSpPr>
            <p:sp>
              <p:nvSpPr>
                <p:cNvPr id="274503" name="Line 7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04" name="Line 7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05" name="Line 7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06" name="Group 74"/>
              <p:cNvGrpSpPr>
                <a:grpSpLocks/>
              </p:cNvGrpSpPr>
              <p:nvPr/>
            </p:nvGrpSpPr>
            <p:grpSpPr bwMode="auto">
              <a:xfrm>
                <a:off x="1792" y="1788"/>
                <a:ext cx="522" cy="66"/>
                <a:chOff x="1062" y="1959"/>
                <a:chExt cx="522" cy="66"/>
              </a:xfrm>
            </p:grpSpPr>
            <p:sp>
              <p:nvSpPr>
                <p:cNvPr id="274507" name="Line 7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08" name="Line 7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09" name="Line 7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10" name="Group 78"/>
              <p:cNvGrpSpPr>
                <a:grpSpLocks/>
              </p:cNvGrpSpPr>
              <p:nvPr/>
            </p:nvGrpSpPr>
            <p:grpSpPr bwMode="auto">
              <a:xfrm>
                <a:off x="1792" y="1844"/>
                <a:ext cx="522" cy="66"/>
                <a:chOff x="1062" y="1959"/>
                <a:chExt cx="522" cy="66"/>
              </a:xfrm>
            </p:grpSpPr>
            <p:sp>
              <p:nvSpPr>
                <p:cNvPr id="274511" name="Line 7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12" name="Line 8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13" name="Line 8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14" name="Group 82"/>
              <p:cNvGrpSpPr>
                <a:grpSpLocks/>
              </p:cNvGrpSpPr>
              <p:nvPr/>
            </p:nvGrpSpPr>
            <p:grpSpPr bwMode="auto">
              <a:xfrm>
                <a:off x="1792" y="1901"/>
                <a:ext cx="522" cy="66"/>
                <a:chOff x="1062" y="1959"/>
                <a:chExt cx="522" cy="66"/>
              </a:xfrm>
            </p:grpSpPr>
            <p:sp>
              <p:nvSpPr>
                <p:cNvPr id="274515" name="Line 8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16" name="Line 8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17" name="Line 8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18" name="Group 86"/>
              <p:cNvGrpSpPr>
                <a:grpSpLocks/>
              </p:cNvGrpSpPr>
              <p:nvPr/>
            </p:nvGrpSpPr>
            <p:grpSpPr bwMode="auto">
              <a:xfrm>
                <a:off x="1792" y="1958"/>
                <a:ext cx="522" cy="66"/>
                <a:chOff x="1062" y="1959"/>
                <a:chExt cx="522" cy="66"/>
              </a:xfrm>
            </p:grpSpPr>
            <p:sp>
              <p:nvSpPr>
                <p:cNvPr id="274519" name="Line 8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20" name="Line 8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21" name="Line 8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22" name="Group 90"/>
              <p:cNvGrpSpPr>
                <a:grpSpLocks/>
              </p:cNvGrpSpPr>
              <p:nvPr/>
            </p:nvGrpSpPr>
            <p:grpSpPr bwMode="auto">
              <a:xfrm>
                <a:off x="1792" y="2016"/>
                <a:ext cx="522" cy="66"/>
                <a:chOff x="1062" y="1959"/>
                <a:chExt cx="522" cy="66"/>
              </a:xfrm>
            </p:grpSpPr>
            <p:sp>
              <p:nvSpPr>
                <p:cNvPr id="274523" name="Line 9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24" name="Line 9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25" name="Line 9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4526" name="Group 94"/>
              <p:cNvGrpSpPr>
                <a:grpSpLocks/>
              </p:cNvGrpSpPr>
              <p:nvPr/>
            </p:nvGrpSpPr>
            <p:grpSpPr bwMode="auto">
              <a:xfrm>
                <a:off x="1788" y="2072"/>
                <a:ext cx="522" cy="66"/>
                <a:chOff x="1062" y="1959"/>
                <a:chExt cx="522" cy="66"/>
              </a:xfrm>
            </p:grpSpPr>
            <p:sp>
              <p:nvSpPr>
                <p:cNvPr id="274527" name="Line 9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28" name="Line 9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29" name="Line 9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74542" name="Line 110"/>
              <p:cNvSpPr>
                <a:spLocks noChangeShapeType="1"/>
              </p:cNvSpPr>
              <p:nvPr/>
            </p:nvSpPr>
            <p:spPr bwMode="auto">
              <a:xfrm rot="10800000">
                <a:off x="642" y="1680"/>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43" name="Line 111"/>
              <p:cNvSpPr>
                <a:spLocks noChangeShapeType="1"/>
              </p:cNvSpPr>
              <p:nvPr/>
            </p:nvSpPr>
            <p:spPr bwMode="auto">
              <a:xfrm rot="10800000">
                <a:off x="2496" y="1677"/>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4535" name="Oval 103"/>
              <p:cNvSpPr>
                <a:spLocks noChangeArrowheads="1"/>
              </p:cNvSpPr>
              <p:nvPr/>
            </p:nvSpPr>
            <p:spPr bwMode="auto">
              <a:xfrm>
                <a:off x="364" y="165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4565"/>
                                        </p:tgtEl>
                                        <p:attrNameLst>
                                          <p:attrName>style.visibility</p:attrName>
                                        </p:attrNameLst>
                                      </p:cBhvr>
                                      <p:to>
                                        <p:strVal val="visible"/>
                                      </p:to>
                                    </p:set>
                                    <p:anim calcmode="lin" valueType="num">
                                      <p:cBhvr>
                                        <p:cTn id="7" dur="500" fill="hold"/>
                                        <p:tgtEl>
                                          <p:spTgt spid="274565"/>
                                        </p:tgtEl>
                                        <p:attrNameLst>
                                          <p:attrName>ppt_w</p:attrName>
                                        </p:attrNameLst>
                                      </p:cBhvr>
                                      <p:tavLst>
                                        <p:tav tm="0">
                                          <p:val>
                                            <p:fltVal val="0"/>
                                          </p:val>
                                        </p:tav>
                                        <p:tav tm="100000">
                                          <p:val>
                                            <p:strVal val="#ppt_w"/>
                                          </p:val>
                                        </p:tav>
                                      </p:tavLst>
                                    </p:anim>
                                    <p:anim calcmode="lin" valueType="num">
                                      <p:cBhvr>
                                        <p:cTn id="8" dur="500" fill="hold"/>
                                        <p:tgtEl>
                                          <p:spTgt spid="274565"/>
                                        </p:tgtEl>
                                        <p:attrNameLst>
                                          <p:attrName>ppt_h</p:attrName>
                                        </p:attrNameLst>
                                      </p:cBhvr>
                                      <p:tavLst>
                                        <p:tav tm="0">
                                          <p:val>
                                            <p:fltVal val="0"/>
                                          </p:val>
                                        </p:tav>
                                        <p:tav tm="100000">
                                          <p:val>
                                            <p:strVal val="#ppt_h"/>
                                          </p:val>
                                        </p:tav>
                                      </p:tavLst>
                                    </p:anim>
                                    <p:anim calcmode="lin" valueType="num">
                                      <p:cBhvr>
                                        <p:cTn id="9" dur="500" fill="hold"/>
                                        <p:tgtEl>
                                          <p:spTgt spid="274565"/>
                                        </p:tgtEl>
                                        <p:attrNameLst>
                                          <p:attrName>ppt_x</p:attrName>
                                        </p:attrNameLst>
                                      </p:cBhvr>
                                      <p:tavLst>
                                        <p:tav tm="0">
                                          <p:val>
                                            <p:fltVal val="0.5"/>
                                          </p:val>
                                        </p:tav>
                                        <p:tav tm="100000">
                                          <p:val>
                                            <p:strVal val="#ppt_x"/>
                                          </p:val>
                                        </p:tav>
                                      </p:tavLst>
                                    </p:anim>
                                    <p:anim calcmode="lin" valueType="num">
                                      <p:cBhvr>
                                        <p:cTn id="10" dur="500" fill="hold"/>
                                        <p:tgtEl>
                                          <p:spTgt spid="27456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4566"/>
                                        </p:tgtEl>
                                        <p:attrNameLst>
                                          <p:attrName>style.visibility</p:attrName>
                                        </p:attrNameLst>
                                      </p:cBhvr>
                                      <p:to>
                                        <p:strVal val="visible"/>
                                      </p:to>
                                    </p:set>
                                    <p:anim calcmode="lin" valueType="num">
                                      <p:cBhvr>
                                        <p:cTn id="15" dur="500" fill="hold"/>
                                        <p:tgtEl>
                                          <p:spTgt spid="274566"/>
                                        </p:tgtEl>
                                        <p:attrNameLst>
                                          <p:attrName>ppt_w</p:attrName>
                                        </p:attrNameLst>
                                      </p:cBhvr>
                                      <p:tavLst>
                                        <p:tav tm="0">
                                          <p:val>
                                            <p:fltVal val="0"/>
                                          </p:val>
                                        </p:tav>
                                        <p:tav tm="100000">
                                          <p:val>
                                            <p:strVal val="#ppt_w"/>
                                          </p:val>
                                        </p:tav>
                                      </p:tavLst>
                                    </p:anim>
                                    <p:anim calcmode="lin" valueType="num">
                                      <p:cBhvr>
                                        <p:cTn id="16" dur="500" fill="hold"/>
                                        <p:tgtEl>
                                          <p:spTgt spid="274566"/>
                                        </p:tgtEl>
                                        <p:attrNameLst>
                                          <p:attrName>ppt_h</p:attrName>
                                        </p:attrNameLst>
                                      </p:cBhvr>
                                      <p:tavLst>
                                        <p:tav tm="0">
                                          <p:val>
                                            <p:fltVal val="0"/>
                                          </p:val>
                                        </p:tav>
                                        <p:tav tm="100000">
                                          <p:val>
                                            <p:strVal val="#ppt_h"/>
                                          </p:val>
                                        </p:tav>
                                      </p:tavLst>
                                    </p:anim>
                                    <p:anim calcmode="lin" valueType="num">
                                      <p:cBhvr>
                                        <p:cTn id="17" dur="500" fill="hold"/>
                                        <p:tgtEl>
                                          <p:spTgt spid="274566"/>
                                        </p:tgtEl>
                                        <p:attrNameLst>
                                          <p:attrName>ppt_x</p:attrName>
                                        </p:attrNameLst>
                                      </p:cBhvr>
                                      <p:tavLst>
                                        <p:tav tm="0">
                                          <p:val>
                                            <p:fltVal val="0.5"/>
                                          </p:val>
                                        </p:tav>
                                        <p:tav tm="100000">
                                          <p:val>
                                            <p:strVal val="#ppt_x"/>
                                          </p:val>
                                        </p:tav>
                                      </p:tavLst>
                                    </p:anim>
                                    <p:anim calcmode="lin" valueType="num">
                                      <p:cBhvr>
                                        <p:cTn id="18" dur="500" fill="hold"/>
                                        <p:tgtEl>
                                          <p:spTgt spid="27456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74567"/>
                                        </p:tgtEl>
                                        <p:attrNameLst>
                                          <p:attrName>style.visibility</p:attrName>
                                        </p:attrNameLst>
                                      </p:cBhvr>
                                      <p:to>
                                        <p:strVal val="visible"/>
                                      </p:to>
                                    </p:set>
                                    <p:anim calcmode="lin" valueType="num">
                                      <p:cBhvr>
                                        <p:cTn id="23" dur="500" fill="hold"/>
                                        <p:tgtEl>
                                          <p:spTgt spid="274567"/>
                                        </p:tgtEl>
                                        <p:attrNameLst>
                                          <p:attrName>ppt_w</p:attrName>
                                        </p:attrNameLst>
                                      </p:cBhvr>
                                      <p:tavLst>
                                        <p:tav tm="0">
                                          <p:val>
                                            <p:fltVal val="0"/>
                                          </p:val>
                                        </p:tav>
                                        <p:tav tm="100000">
                                          <p:val>
                                            <p:strVal val="#ppt_w"/>
                                          </p:val>
                                        </p:tav>
                                      </p:tavLst>
                                    </p:anim>
                                    <p:anim calcmode="lin" valueType="num">
                                      <p:cBhvr>
                                        <p:cTn id="24" dur="500" fill="hold"/>
                                        <p:tgtEl>
                                          <p:spTgt spid="274567"/>
                                        </p:tgtEl>
                                        <p:attrNameLst>
                                          <p:attrName>ppt_h</p:attrName>
                                        </p:attrNameLst>
                                      </p:cBhvr>
                                      <p:tavLst>
                                        <p:tav tm="0">
                                          <p:val>
                                            <p:fltVal val="0"/>
                                          </p:val>
                                        </p:tav>
                                        <p:tav tm="100000">
                                          <p:val>
                                            <p:strVal val="#ppt_h"/>
                                          </p:val>
                                        </p:tav>
                                      </p:tavLst>
                                    </p:anim>
                                    <p:anim calcmode="lin" valueType="num">
                                      <p:cBhvr>
                                        <p:cTn id="25" dur="500" fill="hold"/>
                                        <p:tgtEl>
                                          <p:spTgt spid="274567"/>
                                        </p:tgtEl>
                                        <p:attrNameLst>
                                          <p:attrName>ppt_x</p:attrName>
                                        </p:attrNameLst>
                                      </p:cBhvr>
                                      <p:tavLst>
                                        <p:tav tm="0">
                                          <p:val>
                                            <p:fltVal val="0.5"/>
                                          </p:val>
                                        </p:tav>
                                        <p:tav tm="100000">
                                          <p:val>
                                            <p:strVal val="#ppt_x"/>
                                          </p:val>
                                        </p:tav>
                                      </p:tavLst>
                                    </p:anim>
                                    <p:anim calcmode="lin" valueType="num">
                                      <p:cBhvr>
                                        <p:cTn id="26" dur="500" fill="hold"/>
                                        <p:tgtEl>
                                          <p:spTgt spid="27456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74568"/>
                                        </p:tgtEl>
                                        <p:attrNameLst>
                                          <p:attrName>style.visibility</p:attrName>
                                        </p:attrNameLst>
                                      </p:cBhvr>
                                      <p:to>
                                        <p:strVal val="visible"/>
                                      </p:to>
                                    </p:set>
                                    <p:anim calcmode="lin" valueType="num">
                                      <p:cBhvr>
                                        <p:cTn id="31" dur="500" fill="hold"/>
                                        <p:tgtEl>
                                          <p:spTgt spid="274568"/>
                                        </p:tgtEl>
                                        <p:attrNameLst>
                                          <p:attrName>ppt_w</p:attrName>
                                        </p:attrNameLst>
                                      </p:cBhvr>
                                      <p:tavLst>
                                        <p:tav tm="0">
                                          <p:val>
                                            <p:fltVal val="0"/>
                                          </p:val>
                                        </p:tav>
                                        <p:tav tm="100000">
                                          <p:val>
                                            <p:strVal val="#ppt_w"/>
                                          </p:val>
                                        </p:tav>
                                      </p:tavLst>
                                    </p:anim>
                                    <p:anim calcmode="lin" valueType="num">
                                      <p:cBhvr>
                                        <p:cTn id="32" dur="500" fill="hold"/>
                                        <p:tgtEl>
                                          <p:spTgt spid="274568"/>
                                        </p:tgtEl>
                                        <p:attrNameLst>
                                          <p:attrName>ppt_h</p:attrName>
                                        </p:attrNameLst>
                                      </p:cBhvr>
                                      <p:tavLst>
                                        <p:tav tm="0">
                                          <p:val>
                                            <p:fltVal val="0"/>
                                          </p:val>
                                        </p:tav>
                                        <p:tav tm="100000">
                                          <p:val>
                                            <p:strVal val="#ppt_h"/>
                                          </p:val>
                                        </p:tav>
                                      </p:tavLst>
                                    </p:anim>
                                    <p:anim calcmode="lin" valueType="num">
                                      <p:cBhvr>
                                        <p:cTn id="33" dur="500" fill="hold"/>
                                        <p:tgtEl>
                                          <p:spTgt spid="274568"/>
                                        </p:tgtEl>
                                        <p:attrNameLst>
                                          <p:attrName>ppt_x</p:attrName>
                                        </p:attrNameLst>
                                      </p:cBhvr>
                                      <p:tavLst>
                                        <p:tav tm="0">
                                          <p:val>
                                            <p:fltVal val="0.5"/>
                                          </p:val>
                                        </p:tav>
                                        <p:tav tm="100000">
                                          <p:val>
                                            <p:strVal val="#ppt_x"/>
                                          </p:val>
                                        </p:tav>
                                      </p:tavLst>
                                    </p:anim>
                                    <p:anim calcmode="lin" valueType="num">
                                      <p:cBhvr>
                                        <p:cTn id="34" dur="500" fill="hold"/>
                                        <p:tgtEl>
                                          <p:spTgt spid="274568"/>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274569"/>
                                        </p:tgtEl>
                                        <p:attrNameLst>
                                          <p:attrName>style.visibility</p:attrName>
                                        </p:attrNameLst>
                                      </p:cBhvr>
                                      <p:to>
                                        <p:strVal val="visible"/>
                                      </p:to>
                                    </p:set>
                                    <p:anim calcmode="lin" valueType="num">
                                      <p:cBhvr>
                                        <p:cTn id="39" dur="500" fill="hold"/>
                                        <p:tgtEl>
                                          <p:spTgt spid="274569"/>
                                        </p:tgtEl>
                                        <p:attrNameLst>
                                          <p:attrName>ppt_w</p:attrName>
                                        </p:attrNameLst>
                                      </p:cBhvr>
                                      <p:tavLst>
                                        <p:tav tm="0">
                                          <p:val>
                                            <p:fltVal val="0"/>
                                          </p:val>
                                        </p:tav>
                                        <p:tav tm="100000">
                                          <p:val>
                                            <p:strVal val="#ppt_w"/>
                                          </p:val>
                                        </p:tav>
                                      </p:tavLst>
                                    </p:anim>
                                    <p:anim calcmode="lin" valueType="num">
                                      <p:cBhvr>
                                        <p:cTn id="40" dur="500" fill="hold"/>
                                        <p:tgtEl>
                                          <p:spTgt spid="274569"/>
                                        </p:tgtEl>
                                        <p:attrNameLst>
                                          <p:attrName>ppt_h</p:attrName>
                                        </p:attrNameLst>
                                      </p:cBhvr>
                                      <p:tavLst>
                                        <p:tav tm="0">
                                          <p:val>
                                            <p:fltVal val="0"/>
                                          </p:val>
                                        </p:tav>
                                        <p:tav tm="100000">
                                          <p:val>
                                            <p:strVal val="#ppt_h"/>
                                          </p:val>
                                        </p:tav>
                                      </p:tavLst>
                                    </p:anim>
                                    <p:anim calcmode="lin" valueType="num">
                                      <p:cBhvr>
                                        <p:cTn id="41" dur="500" fill="hold"/>
                                        <p:tgtEl>
                                          <p:spTgt spid="274569"/>
                                        </p:tgtEl>
                                        <p:attrNameLst>
                                          <p:attrName>ppt_x</p:attrName>
                                        </p:attrNameLst>
                                      </p:cBhvr>
                                      <p:tavLst>
                                        <p:tav tm="0">
                                          <p:val>
                                            <p:fltVal val="0.5"/>
                                          </p:val>
                                        </p:tav>
                                        <p:tav tm="100000">
                                          <p:val>
                                            <p:strVal val="#ppt_x"/>
                                          </p:val>
                                        </p:tav>
                                      </p:tavLst>
                                    </p:anim>
                                    <p:anim calcmode="lin" valueType="num">
                                      <p:cBhvr>
                                        <p:cTn id="42" dur="500" fill="hold"/>
                                        <p:tgtEl>
                                          <p:spTgt spid="274569"/>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274570"/>
                                        </p:tgtEl>
                                        <p:attrNameLst>
                                          <p:attrName>style.visibility</p:attrName>
                                        </p:attrNameLst>
                                      </p:cBhvr>
                                      <p:to>
                                        <p:strVal val="visible"/>
                                      </p:to>
                                    </p:set>
                                    <p:anim calcmode="lin" valueType="num">
                                      <p:cBhvr>
                                        <p:cTn id="47" dur="500" fill="hold"/>
                                        <p:tgtEl>
                                          <p:spTgt spid="274570"/>
                                        </p:tgtEl>
                                        <p:attrNameLst>
                                          <p:attrName>ppt_w</p:attrName>
                                        </p:attrNameLst>
                                      </p:cBhvr>
                                      <p:tavLst>
                                        <p:tav tm="0">
                                          <p:val>
                                            <p:fltVal val="0"/>
                                          </p:val>
                                        </p:tav>
                                        <p:tav tm="100000">
                                          <p:val>
                                            <p:strVal val="#ppt_w"/>
                                          </p:val>
                                        </p:tav>
                                      </p:tavLst>
                                    </p:anim>
                                    <p:anim calcmode="lin" valueType="num">
                                      <p:cBhvr>
                                        <p:cTn id="48" dur="500" fill="hold"/>
                                        <p:tgtEl>
                                          <p:spTgt spid="274570"/>
                                        </p:tgtEl>
                                        <p:attrNameLst>
                                          <p:attrName>ppt_h</p:attrName>
                                        </p:attrNameLst>
                                      </p:cBhvr>
                                      <p:tavLst>
                                        <p:tav tm="0">
                                          <p:val>
                                            <p:fltVal val="0"/>
                                          </p:val>
                                        </p:tav>
                                        <p:tav tm="100000">
                                          <p:val>
                                            <p:strVal val="#ppt_h"/>
                                          </p:val>
                                        </p:tav>
                                      </p:tavLst>
                                    </p:anim>
                                    <p:anim calcmode="lin" valueType="num">
                                      <p:cBhvr>
                                        <p:cTn id="49" dur="500" fill="hold"/>
                                        <p:tgtEl>
                                          <p:spTgt spid="274570"/>
                                        </p:tgtEl>
                                        <p:attrNameLst>
                                          <p:attrName>ppt_x</p:attrName>
                                        </p:attrNameLst>
                                      </p:cBhvr>
                                      <p:tavLst>
                                        <p:tav tm="0">
                                          <p:val>
                                            <p:fltVal val="0.5"/>
                                          </p:val>
                                        </p:tav>
                                        <p:tav tm="100000">
                                          <p:val>
                                            <p:strVal val="#ppt_x"/>
                                          </p:val>
                                        </p:tav>
                                      </p:tavLst>
                                    </p:anim>
                                    <p:anim calcmode="lin" valueType="num">
                                      <p:cBhvr>
                                        <p:cTn id="50" dur="500" fill="hold"/>
                                        <p:tgtEl>
                                          <p:spTgt spid="2745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565" grpId="0" animBg="1" autoUpdateAnimBg="0"/>
      <p:bldP spid="274566" grpId="0" animBg="1" autoUpdateAnimBg="0"/>
      <p:bldP spid="274567" grpId="0" animBg="1" autoUpdateAnimBg="0"/>
      <p:bldP spid="274568" grpId="0" animBg="1" autoUpdateAnimBg="0"/>
      <p:bldP spid="274569" grpId="0" animBg="1" autoUpdateAnimBg="0"/>
      <p:bldP spid="274570"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type="title"/>
          </p:nvPr>
        </p:nvSpPr>
        <p:spPr>
          <a:xfrm>
            <a:off x="152400" y="3810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4.8 El transformador en carga I</a:t>
            </a:r>
            <a:endParaRPr lang="es-ES_tradnl" altLang="es-ES"/>
          </a:p>
        </p:txBody>
      </p:sp>
      <p:grpSp>
        <p:nvGrpSpPr>
          <p:cNvPr id="305563" name="Group 411"/>
          <p:cNvGrpSpPr>
            <a:grpSpLocks/>
          </p:cNvGrpSpPr>
          <p:nvPr/>
        </p:nvGrpSpPr>
        <p:grpSpPr bwMode="auto">
          <a:xfrm>
            <a:off x="127000" y="1905000"/>
            <a:ext cx="9017000" cy="2482850"/>
            <a:chOff x="80" y="1344"/>
            <a:chExt cx="5680" cy="1564"/>
          </a:xfrm>
        </p:grpSpPr>
        <p:sp>
          <p:nvSpPr>
            <p:cNvPr id="305307" name="Line 155"/>
            <p:cNvSpPr>
              <a:spLocks noChangeShapeType="1"/>
            </p:cNvSpPr>
            <p:nvPr/>
          </p:nvSpPr>
          <p:spPr bwMode="auto">
            <a:xfrm>
              <a:off x="680" y="2002"/>
              <a:ext cx="4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5308" name="Line 156"/>
            <p:cNvSpPr>
              <a:spLocks noChangeShapeType="1"/>
            </p:cNvSpPr>
            <p:nvPr/>
          </p:nvSpPr>
          <p:spPr bwMode="auto">
            <a:xfrm rot="5400000">
              <a:off x="406" y="2268"/>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09" name="Line 157"/>
            <p:cNvSpPr>
              <a:spLocks noChangeShapeType="1"/>
            </p:cNvSpPr>
            <p:nvPr/>
          </p:nvSpPr>
          <p:spPr bwMode="auto">
            <a:xfrm>
              <a:off x="3380" y="2510"/>
              <a:ext cx="1836"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10" name="Line 158"/>
            <p:cNvSpPr>
              <a:spLocks noChangeShapeType="1"/>
            </p:cNvSpPr>
            <p:nvPr/>
          </p:nvSpPr>
          <p:spPr bwMode="auto">
            <a:xfrm>
              <a:off x="656" y="2508"/>
              <a:ext cx="221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5311" name="Group 159"/>
            <p:cNvGrpSpPr>
              <a:grpSpLocks/>
            </p:cNvGrpSpPr>
            <p:nvPr/>
          </p:nvGrpSpPr>
          <p:grpSpPr bwMode="auto">
            <a:xfrm>
              <a:off x="2476" y="1574"/>
              <a:ext cx="1297" cy="1334"/>
              <a:chOff x="1092" y="1540"/>
              <a:chExt cx="1297" cy="1334"/>
            </a:xfrm>
          </p:grpSpPr>
          <p:sp>
            <p:nvSpPr>
              <p:cNvPr id="305312" name="Rectangle 160"/>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5313" name="Rectangle 161"/>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5314" name="Rectangle 162"/>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5315" name="Rectangle 163"/>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05316" name="Line 164"/>
            <p:cNvSpPr>
              <a:spLocks noChangeShapeType="1"/>
            </p:cNvSpPr>
            <p:nvPr/>
          </p:nvSpPr>
          <p:spPr bwMode="auto">
            <a:xfrm flipV="1">
              <a:off x="2866" y="1936"/>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17" name="Line 165"/>
            <p:cNvSpPr>
              <a:spLocks noChangeShapeType="1"/>
            </p:cNvSpPr>
            <p:nvPr/>
          </p:nvSpPr>
          <p:spPr bwMode="auto">
            <a:xfrm flipV="1">
              <a:off x="3375" y="1980"/>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18" name="Oval 166"/>
            <p:cNvSpPr>
              <a:spLocks noChangeArrowheads="1"/>
            </p:cNvSpPr>
            <p:nvPr/>
          </p:nvSpPr>
          <p:spPr bwMode="auto">
            <a:xfrm>
              <a:off x="636" y="248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20" name="AutoShape 168"/>
            <p:cNvSpPr>
              <a:spLocks noChangeArrowheads="1"/>
            </p:cNvSpPr>
            <p:nvPr/>
          </p:nvSpPr>
          <p:spPr bwMode="auto">
            <a:xfrm>
              <a:off x="464" y="2060"/>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22" name="Rectangle 170"/>
            <p:cNvSpPr>
              <a:spLocks noChangeArrowheads="1"/>
            </p:cNvSpPr>
            <p:nvPr/>
          </p:nvSpPr>
          <p:spPr bwMode="auto">
            <a:xfrm>
              <a:off x="80" y="2140"/>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305324" name="AutoShape 172"/>
            <p:cNvSpPr>
              <a:spLocks noChangeArrowheads="1"/>
            </p:cNvSpPr>
            <p:nvPr/>
          </p:nvSpPr>
          <p:spPr bwMode="auto">
            <a:xfrm>
              <a:off x="2584" y="1666"/>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25" name="AutoShape 173"/>
            <p:cNvSpPr>
              <a:spLocks noChangeAspect="1" noChangeArrowheads="1"/>
            </p:cNvSpPr>
            <p:nvPr/>
          </p:nvSpPr>
          <p:spPr bwMode="auto">
            <a:xfrm>
              <a:off x="2632" y="1714"/>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26" name="AutoShape 174"/>
            <p:cNvSpPr>
              <a:spLocks noChangeAspect="1" noChangeArrowheads="1"/>
            </p:cNvSpPr>
            <p:nvPr/>
          </p:nvSpPr>
          <p:spPr bwMode="auto">
            <a:xfrm>
              <a:off x="2680" y="1762"/>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27" name="AutoShape 175"/>
            <p:cNvSpPr>
              <a:spLocks noChangeAspect="1" noChangeArrowheads="1"/>
            </p:cNvSpPr>
            <p:nvPr/>
          </p:nvSpPr>
          <p:spPr bwMode="auto">
            <a:xfrm>
              <a:off x="2728" y="1810"/>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28" name="Line 176"/>
            <p:cNvSpPr>
              <a:spLocks noChangeShapeType="1"/>
            </p:cNvSpPr>
            <p:nvPr/>
          </p:nvSpPr>
          <p:spPr bwMode="auto">
            <a:xfrm>
              <a:off x="3368" y="2002"/>
              <a:ext cx="648"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5329" name="Group 177"/>
            <p:cNvGrpSpPr>
              <a:grpSpLocks/>
            </p:cNvGrpSpPr>
            <p:nvPr/>
          </p:nvGrpSpPr>
          <p:grpSpPr bwMode="auto">
            <a:xfrm>
              <a:off x="3368" y="1992"/>
              <a:ext cx="522" cy="66"/>
              <a:chOff x="1984" y="1964"/>
              <a:chExt cx="522" cy="66"/>
            </a:xfrm>
          </p:grpSpPr>
          <p:sp>
            <p:nvSpPr>
              <p:cNvPr id="305330" name="Line 178"/>
              <p:cNvSpPr>
                <a:spLocks noChangeShapeType="1"/>
              </p:cNvSpPr>
              <p:nvPr/>
            </p:nvSpPr>
            <p:spPr bwMode="auto">
              <a:xfrm flipV="1">
                <a:off x="2395" y="196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31" name="Line 179"/>
              <p:cNvSpPr>
                <a:spLocks noChangeShapeType="1"/>
              </p:cNvSpPr>
              <p:nvPr/>
            </p:nvSpPr>
            <p:spPr bwMode="auto">
              <a:xfrm>
                <a:off x="1984" y="203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32" name="Line 180"/>
              <p:cNvSpPr>
                <a:spLocks noChangeShapeType="1"/>
              </p:cNvSpPr>
              <p:nvPr/>
            </p:nvSpPr>
            <p:spPr bwMode="auto">
              <a:xfrm flipV="1">
                <a:off x="1991" y="201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33" name="Group 181"/>
            <p:cNvGrpSpPr>
              <a:grpSpLocks/>
            </p:cNvGrpSpPr>
            <p:nvPr/>
          </p:nvGrpSpPr>
          <p:grpSpPr bwMode="auto">
            <a:xfrm>
              <a:off x="3368" y="2052"/>
              <a:ext cx="522" cy="66"/>
              <a:chOff x="1062" y="1959"/>
              <a:chExt cx="522" cy="66"/>
            </a:xfrm>
          </p:grpSpPr>
          <p:sp>
            <p:nvSpPr>
              <p:cNvPr id="305334" name="Line 182"/>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35" name="Line 183"/>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36" name="Line 184"/>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37" name="Group 185"/>
            <p:cNvGrpSpPr>
              <a:grpSpLocks/>
            </p:cNvGrpSpPr>
            <p:nvPr/>
          </p:nvGrpSpPr>
          <p:grpSpPr bwMode="auto">
            <a:xfrm>
              <a:off x="3368" y="2110"/>
              <a:ext cx="522" cy="66"/>
              <a:chOff x="1062" y="1959"/>
              <a:chExt cx="522" cy="66"/>
            </a:xfrm>
          </p:grpSpPr>
          <p:sp>
            <p:nvSpPr>
              <p:cNvPr id="305338" name="Line 186"/>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39" name="Line 187"/>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40" name="Line 188"/>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41" name="Group 189"/>
            <p:cNvGrpSpPr>
              <a:grpSpLocks/>
            </p:cNvGrpSpPr>
            <p:nvPr/>
          </p:nvGrpSpPr>
          <p:grpSpPr bwMode="auto">
            <a:xfrm>
              <a:off x="3368" y="2166"/>
              <a:ext cx="522" cy="66"/>
              <a:chOff x="1062" y="1959"/>
              <a:chExt cx="522" cy="66"/>
            </a:xfrm>
          </p:grpSpPr>
          <p:sp>
            <p:nvSpPr>
              <p:cNvPr id="305342" name="Line 190"/>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43" name="Line 191"/>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44" name="Line 192"/>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45" name="Group 193"/>
            <p:cNvGrpSpPr>
              <a:grpSpLocks/>
            </p:cNvGrpSpPr>
            <p:nvPr/>
          </p:nvGrpSpPr>
          <p:grpSpPr bwMode="auto">
            <a:xfrm>
              <a:off x="3368" y="2223"/>
              <a:ext cx="522" cy="66"/>
              <a:chOff x="1062" y="1959"/>
              <a:chExt cx="522" cy="66"/>
            </a:xfrm>
          </p:grpSpPr>
          <p:sp>
            <p:nvSpPr>
              <p:cNvPr id="305346" name="Line 194"/>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47" name="Line 195"/>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48" name="Line 196"/>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49" name="Group 197"/>
            <p:cNvGrpSpPr>
              <a:grpSpLocks/>
            </p:cNvGrpSpPr>
            <p:nvPr/>
          </p:nvGrpSpPr>
          <p:grpSpPr bwMode="auto">
            <a:xfrm>
              <a:off x="3368" y="2280"/>
              <a:ext cx="522" cy="66"/>
              <a:chOff x="1062" y="1959"/>
              <a:chExt cx="522" cy="66"/>
            </a:xfrm>
          </p:grpSpPr>
          <p:sp>
            <p:nvSpPr>
              <p:cNvPr id="305350" name="Line 198"/>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51" name="Line 199"/>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52" name="Line 200"/>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53" name="Group 201"/>
            <p:cNvGrpSpPr>
              <a:grpSpLocks/>
            </p:cNvGrpSpPr>
            <p:nvPr/>
          </p:nvGrpSpPr>
          <p:grpSpPr bwMode="auto">
            <a:xfrm>
              <a:off x="3368" y="2338"/>
              <a:ext cx="522" cy="66"/>
              <a:chOff x="1062" y="1959"/>
              <a:chExt cx="522" cy="66"/>
            </a:xfrm>
          </p:grpSpPr>
          <p:sp>
            <p:nvSpPr>
              <p:cNvPr id="305354" name="Line 202"/>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55" name="Line 203"/>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56" name="Line 204"/>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57" name="Group 205"/>
            <p:cNvGrpSpPr>
              <a:grpSpLocks/>
            </p:cNvGrpSpPr>
            <p:nvPr/>
          </p:nvGrpSpPr>
          <p:grpSpPr bwMode="auto">
            <a:xfrm>
              <a:off x="3364" y="2394"/>
              <a:ext cx="522" cy="66"/>
              <a:chOff x="1062" y="1959"/>
              <a:chExt cx="522" cy="66"/>
            </a:xfrm>
          </p:grpSpPr>
          <p:sp>
            <p:nvSpPr>
              <p:cNvPr id="305358" name="Line 206"/>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59" name="Line 207"/>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60" name="Line 208"/>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62" name="Group 210"/>
            <p:cNvGrpSpPr>
              <a:grpSpLocks noChangeAspect="1"/>
            </p:cNvGrpSpPr>
            <p:nvPr/>
          </p:nvGrpSpPr>
          <p:grpSpPr bwMode="auto">
            <a:xfrm>
              <a:off x="536" y="2132"/>
              <a:ext cx="248" cy="248"/>
              <a:chOff x="624" y="3168"/>
              <a:chExt cx="288" cy="288"/>
            </a:xfrm>
          </p:grpSpPr>
          <p:sp>
            <p:nvSpPr>
              <p:cNvPr id="305363" name="Oval 211"/>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5364" name="Freeform 212"/>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5366" name="Rectangle 214"/>
            <p:cNvSpPr>
              <a:spLocks noChangeArrowheads="1"/>
            </p:cNvSpPr>
            <p:nvPr/>
          </p:nvSpPr>
          <p:spPr bwMode="auto">
            <a:xfrm>
              <a:off x="2776" y="1478"/>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sym typeface="Symbol" pitchFamily="18" charset="2"/>
                </a:rPr>
                <a:t></a:t>
              </a:r>
              <a:r>
                <a:rPr lang="es-ES_tradnl" altLang="es-ES" sz="1600" baseline="-25000">
                  <a:effectLst/>
                </a:rPr>
                <a:t> </a:t>
              </a:r>
              <a:r>
                <a:rPr lang="es-ES_tradnl" altLang="es-ES" sz="1600">
                  <a:effectLst/>
                </a:rPr>
                <a:t>(t)</a:t>
              </a:r>
              <a:endParaRPr lang="es-ES" altLang="es-ES" sz="1700">
                <a:effectLst/>
              </a:endParaRPr>
            </a:p>
          </p:txBody>
        </p:sp>
        <p:sp>
          <p:nvSpPr>
            <p:cNvPr id="305367" name="Line 215"/>
            <p:cNvSpPr>
              <a:spLocks noChangeShapeType="1"/>
            </p:cNvSpPr>
            <p:nvPr/>
          </p:nvSpPr>
          <p:spPr bwMode="auto">
            <a:xfrm>
              <a:off x="3118" y="166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68" name="Line 216"/>
            <p:cNvSpPr>
              <a:spLocks noChangeShapeType="1"/>
            </p:cNvSpPr>
            <p:nvPr/>
          </p:nvSpPr>
          <p:spPr bwMode="auto">
            <a:xfrm>
              <a:off x="3118" y="176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69" name="Line 217"/>
            <p:cNvSpPr>
              <a:spLocks noChangeShapeType="1"/>
            </p:cNvSpPr>
            <p:nvPr/>
          </p:nvSpPr>
          <p:spPr bwMode="auto">
            <a:xfrm flipH="1" flipV="1">
              <a:off x="3112" y="266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70" name="Line 218"/>
            <p:cNvSpPr>
              <a:spLocks noChangeShapeType="1"/>
            </p:cNvSpPr>
            <p:nvPr/>
          </p:nvSpPr>
          <p:spPr bwMode="auto">
            <a:xfrm flipH="1" flipV="1">
              <a:off x="3112" y="277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371" name="Line 219"/>
            <p:cNvSpPr>
              <a:spLocks noChangeShapeType="1"/>
            </p:cNvSpPr>
            <p:nvPr/>
          </p:nvSpPr>
          <p:spPr bwMode="auto">
            <a:xfrm>
              <a:off x="2192" y="2002"/>
              <a:ext cx="68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5372" name="Group 220"/>
            <p:cNvGrpSpPr>
              <a:grpSpLocks/>
            </p:cNvGrpSpPr>
            <p:nvPr/>
          </p:nvGrpSpPr>
          <p:grpSpPr bwMode="auto">
            <a:xfrm>
              <a:off x="2446" y="1993"/>
              <a:ext cx="522" cy="66"/>
              <a:chOff x="1062" y="1959"/>
              <a:chExt cx="522" cy="66"/>
            </a:xfrm>
          </p:grpSpPr>
          <p:sp>
            <p:nvSpPr>
              <p:cNvPr id="305373" name="Line 22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74" name="Line 22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75" name="Line 22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76" name="Group 224"/>
            <p:cNvGrpSpPr>
              <a:grpSpLocks/>
            </p:cNvGrpSpPr>
            <p:nvPr/>
          </p:nvGrpSpPr>
          <p:grpSpPr bwMode="auto">
            <a:xfrm>
              <a:off x="2446" y="2050"/>
              <a:ext cx="522" cy="66"/>
              <a:chOff x="1062" y="1959"/>
              <a:chExt cx="522" cy="66"/>
            </a:xfrm>
          </p:grpSpPr>
          <p:sp>
            <p:nvSpPr>
              <p:cNvPr id="305377" name="Line 22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78" name="Line 22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79" name="Line 22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80" name="Group 228"/>
            <p:cNvGrpSpPr>
              <a:grpSpLocks/>
            </p:cNvGrpSpPr>
            <p:nvPr/>
          </p:nvGrpSpPr>
          <p:grpSpPr bwMode="auto">
            <a:xfrm>
              <a:off x="2446" y="2108"/>
              <a:ext cx="522" cy="66"/>
              <a:chOff x="1062" y="1959"/>
              <a:chExt cx="522" cy="66"/>
            </a:xfrm>
          </p:grpSpPr>
          <p:sp>
            <p:nvSpPr>
              <p:cNvPr id="305381" name="Line 22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82" name="Line 23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83" name="Line 23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84" name="Group 232"/>
            <p:cNvGrpSpPr>
              <a:grpSpLocks/>
            </p:cNvGrpSpPr>
            <p:nvPr/>
          </p:nvGrpSpPr>
          <p:grpSpPr bwMode="auto">
            <a:xfrm>
              <a:off x="2446" y="2164"/>
              <a:ext cx="522" cy="66"/>
              <a:chOff x="1062" y="1959"/>
              <a:chExt cx="522" cy="66"/>
            </a:xfrm>
          </p:grpSpPr>
          <p:sp>
            <p:nvSpPr>
              <p:cNvPr id="305385" name="Line 23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86" name="Line 23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87" name="Line 23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88" name="Group 236"/>
            <p:cNvGrpSpPr>
              <a:grpSpLocks/>
            </p:cNvGrpSpPr>
            <p:nvPr/>
          </p:nvGrpSpPr>
          <p:grpSpPr bwMode="auto">
            <a:xfrm>
              <a:off x="2446" y="2221"/>
              <a:ext cx="522" cy="66"/>
              <a:chOff x="1062" y="1959"/>
              <a:chExt cx="522" cy="66"/>
            </a:xfrm>
          </p:grpSpPr>
          <p:sp>
            <p:nvSpPr>
              <p:cNvPr id="305389" name="Line 23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90" name="Line 23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91" name="Line 23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92" name="Group 240"/>
            <p:cNvGrpSpPr>
              <a:grpSpLocks/>
            </p:cNvGrpSpPr>
            <p:nvPr/>
          </p:nvGrpSpPr>
          <p:grpSpPr bwMode="auto">
            <a:xfrm>
              <a:off x="2446" y="2278"/>
              <a:ext cx="522" cy="66"/>
              <a:chOff x="1062" y="1959"/>
              <a:chExt cx="522" cy="66"/>
            </a:xfrm>
          </p:grpSpPr>
          <p:sp>
            <p:nvSpPr>
              <p:cNvPr id="305393" name="Line 24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94" name="Line 24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95" name="Line 24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396" name="Group 244"/>
            <p:cNvGrpSpPr>
              <a:grpSpLocks/>
            </p:cNvGrpSpPr>
            <p:nvPr/>
          </p:nvGrpSpPr>
          <p:grpSpPr bwMode="auto">
            <a:xfrm>
              <a:off x="2446" y="2336"/>
              <a:ext cx="522" cy="66"/>
              <a:chOff x="1062" y="1959"/>
              <a:chExt cx="522" cy="66"/>
            </a:xfrm>
          </p:grpSpPr>
          <p:sp>
            <p:nvSpPr>
              <p:cNvPr id="305397" name="Line 24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98" name="Line 24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399" name="Line 24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400" name="Group 248"/>
            <p:cNvGrpSpPr>
              <a:grpSpLocks/>
            </p:cNvGrpSpPr>
            <p:nvPr/>
          </p:nvGrpSpPr>
          <p:grpSpPr bwMode="auto">
            <a:xfrm>
              <a:off x="2446" y="2392"/>
              <a:ext cx="522" cy="66"/>
              <a:chOff x="1062" y="1959"/>
              <a:chExt cx="522" cy="66"/>
            </a:xfrm>
          </p:grpSpPr>
          <p:sp>
            <p:nvSpPr>
              <p:cNvPr id="305401" name="Line 24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02" name="Line 25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03" name="Line 25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5404" name="Rectangle 252"/>
            <p:cNvSpPr>
              <a:spLocks noChangeArrowheads="1"/>
            </p:cNvSpPr>
            <p:nvPr/>
          </p:nvSpPr>
          <p:spPr bwMode="auto">
            <a:xfrm>
              <a:off x="656" y="1756"/>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a:t>
              </a:r>
              <a:r>
                <a:rPr lang="es-ES_tradnl" altLang="es-ES" sz="1500">
                  <a:effectLst/>
                </a:rPr>
                <a:t>(t)</a:t>
              </a:r>
              <a:endParaRPr lang="es-ES" altLang="es-ES" sz="1700">
                <a:effectLst/>
              </a:endParaRPr>
            </a:p>
          </p:txBody>
        </p:sp>
        <p:sp>
          <p:nvSpPr>
            <p:cNvPr id="305405" name="Line 253"/>
            <p:cNvSpPr>
              <a:spLocks noChangeShapeType="1"/>
            </p:cNvSpPr>
            <p:nvPr/>
          </p:nvSpPr>
          <p:spPr bwMode="auto">
            <a:xfrm rot="10800000">
              <a:off x="770" y="2002"/>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06" name="Oval 254"/>
            <p:cNvSpPr>
              <a:spLocks noChangeArrowheads="1"/>
            </p:cNvSpPr>
            <p:nvPr/>
          </p:nvSpPr>
          <p:spPr bwMode="auto">
            <a:xfrm>
              <a:off x="636" y="197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5407" name="Group 255"/>
            <p:cNvGrpSpPr>
              <a:grpSpLocks/>
            </p:cNvGrpSpPr>
            <p:nvPr/>
          </p:nvGrpSpPr>
          <p:grpSpPr bwMode="auto">
            <a:xfrm rot="5400000">
              <a:off x="1874" y="1370"/>
              <a:ext cx="354" cy="954"/>
              <a:chOff x="1248" y="1296"/>
              <a:chExt cx="354" cy="954"/>
            </a:xfrm>
          </p:grpSpPr>
          <p:sp>
            <p:nvSpPr>
              <p:cNvPr id="305408" name="Oval 256"/>
              <p:cNvSpPr>
                <a:spLocks noChangeArrowheads="1"/>
              </p:cNvSpPr>
              <p:nvPr/>
            </p:nvSpPr>
            <p:spPr bwMode="auto">
              <a:xfrm>
                <a:off x="1248" y="1296"/>
                <a:ext cx="354" cy="9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09" name="Oval 257"/>
              <p:cNvSpPr>
                <a:spLocks noChangeAspect="1" noChangeArrowheads="1"/>
              </p:cNvSpPr>
              <p:nvPr/>
            </p:nvSpPr>
            <p:spPr bwMode="auto">
              <a:xfrm>
                <a:off x="1267" y="1344"/>
                <a:ext cx="317" cy="8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10" name="Oval 258"/>
              <p:cNvSpPr>
                <a:spLocks noChangeAspect="1" noChangeArrowheads="1"/>
              </p:cNvSpPr>
              <p:nvPr/>
            </p:nvSpPr>
            <p:spPr bwMode="auto">
              <a:xfrm>
                <a:off x="1280" y="1398"/>
                <a:ext cx="286" cy="772"/>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11" name="Oval 259"/>
              <p:cNvSpPr>
                <a:spLocks noChangeAspect="1" noChangeArrowheads="1"/>
              </p:cNvSpPr>
              <p:nvPr/>
            </p:nvSpPr>
            <p:spPr bwMode="auto">
              <a:xfrm>
                <a:off x="1296" y="1440"/>
                <a:ext cx="256" cy="691"/>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412" name="Group 260"/>
            <p:cNvGrpSpPr>
              <a:grpSpLocks/>
            </p:cNvGrpSpPr>
            <p:nvPr/>
          </p:nvGrpSpPr>
          <p:grpSpPr bwMode="auto">
            <a:xfrm>
              <a:off x="1808" y="1898"/>
              <a:ext cx="404" cy="191"/>
              <a:chOff x="0" y="1"/>
              <a:chExt cx="20003" cy="19999"/>
            </a:xfrm>
          </p:grpSpPr>
          <p:grpSp>
            <p:nvGrpSpPr>
              <p:cNvPr id="305413" name="Group 261"/>
              <p:cNvGrpSpPr>
                <a:grpSpLocks/>
              </p:cNvGrpSpPr>
              <p:nvPr/>
            </p:nvGrpSpPr>
            <p:grpSpPr bwMode="auto">
              <a:xfrm>
                <a:off x="0" y="544"/>
                <a:ext cx="4733" cy="19456"/>
                <a:chOff x="0" y="0"/>
                <a:chExt cx="20000" cy="20000"/>
              </a:xfrm>
            </p:grpSpPr>
            <p:grpSp>
              <p:nvGrpSpPr>
                <p:cNvPr id="305414" name="Group 262"/>
                <p:cNvGrpSpPr>
                  <a:grpSpLocks/>
                </p:cNvGrpSpPr>
                <p:nvPr/>
              </p:nvGrpSpPr>
              <p:grpSpPr bwMode="auto">
                <a:xfrm>
                  <a:off x="0" y="0"/>
                  <a:ext cx="20000" cy="12903"/>
                  <a:chOff x="0" y="0"/>
                  <a:chExt cx="20000" cy="20000"/>
                </a:xfrm>
              </p:grpSpPr>
              <p:sp>
                <p:nvSpPr>
                  <p:cNvPr id="305415" name="Arc 263"/>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16" name="Arc 264"/>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417" name="Group 265"/>
                <p:cNvGrpSpPr>
                  <a:grpSpLocks/>
                </p:cNvGrpSpPr>
                <p:nvPr/>
              </p:nvGrpSpPr>
              <p:grpSpPr bwMode="auto">
                <a:xfrm>
                  <a:off x="12888" y="12043"/>
                  <a:ext cx="7027" cy="7957"/>
                  <a:chOff x="0" y="0"/>
                  <a:chExt cx="20000" cy="20000"/>
                </a:xfrm>
              </p:grpSpPr>
              <p:sp>
                <p:nvSpPr>
                  <p:cNvPr id="305418" name="Arc 266"/>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19" name="Arc 267"/>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420" name="Group 268"/>
              <p:cNvGrpSpPr>
                <a:grpSpLocks/>
              </p:cNvGrpSpPr>
              <p:nvPr/>
            </p:nvGrpSpPr>
            <p:grpSpPr bwMode="auto">
              <a:xfrm>
                <a:off x="3070" y="377"/>
                <a:ext cx="4714" cy="19456"/>
                <a:chOff x="0" y="0"/>
                <a:chExt cx="20004" cy="20000"/>
              </a:xfrm>
            </p:grpSpPr>
            <p:grpSp>
              <p:nvGrpSpPr>
                <p:cNvPr id="305421" name="Group 269"/>
                <p:cNvGrpSpPr>
                  <a:grpSpLocks/>
                </p:cNvGrpSpPr>
                <p:nvPr/>
              </p:nvGrpSpPr>
              <p:grpSpPr bwMode="auto">
                <a:xfrm>
                  <a:off x="0" y="0"/>
                  <a:ext cx="19919" cy="12903"/>
                  <a:chOff x="0" y="0"/>
                  <a:chExt cx="20004" cy="20000"/>
                </a:xfrm>
              </p:grpSpPr>
              <p:sp>
                <p:nvSpPr>
                  <p:cNvPr id="305422" name="Arc 270"/>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23" name="Arc 271"/>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424" name="Group 272"/>
                <p:cNvGrpSpPr>
                  <a:grpSpLocks/>
                </p:cNvGrpSpPr>
                <p:nvPr/>
              </p:nvGrpSpPr>
              <p:grpSpPr bwMode="auto">
                <a:xfrm>
                  <a:off x="12692" y="12043"/>
                  <a:ext cx="7312" cy="7957"/>
                  <a:chOff x="-1" y="0"/>
                  <a:chExt cx="20001" cy="20000"/>
                </a:xfrm>
              </p:grpSpPr>
              <p:sp>
                <p:nvSpPr>
                  <p:cNvPr id="305425" name="Arc 273"/>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26" name="Arc 274"/>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427" name="Group 275"/>
              <p:cNvGrpSpPr>
                <a:grpSpLocks/>
              </p:cNvGrpSpPr>
              <p:nvPr/>
            </p:nvGrpSpPr>
            <p:grpSpPr bwMode="auto">
              <a:xfrm>
                <a:off x="6100" y="377"/>
                <a:ext cx="4734" cy="19456"/>
                <a:chOff x="0" y="0"/>
                <a:chExt cx="20000" cy="20000"/>
              </a:xfrm>
            </p:grpSpPr>
            <p:grpSp>
              <p:nvGrpSpPr>
                <p:cNvPr id="305428" name="Group 276"/>
                <p:cNvGrpSpPr>
                  <a:grpSpLocks/>
                </p:cNvGrpSpPr>
                <p:nvPr/>
              </p:nvGrpSpPr>
              <p:grpSpPr bwMode="auto">
                <a:xfrm>
                  <a:off x="0" y="0"/>
                  <a:ext cx="20000" cy="12903"/>
                  <a:chOff x="0" y="0"/>
                  <a:chExt cx="20000" cy="20000"/>
                </a:xfrm>
              </p:grpSpPr>
              <p:sp>
                <p:nvSpPr>
                  <p:cNvPr id="305429" name="Arc 27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30" name="Arc 27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431" name="Group 279"/>
                <p:cNvGrpSpPr>
                  <a:grpSpLocks/>
                </p:cNvGrpSpPr>
                <p:nvPr/>
              </p:nvGrpSpPr>
              <p:grpSpPr bwMode="auto">
                <a:xfrm>
                  <a:off x="12886" y="12043"/>
                  <a:ext cx="7030" cy="7957"/>
                  <a:chOff x="0" y="0"/>
                  <a:chExt cx="20000" cy="20000"/>
                </a:xfrm>
              </p:grpSpPr>
              <p:sp>
                <p:nvSpPr>
                  <p:cNvPr id="305432" name="Arc 280"/>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33" name="Arc 281"/>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434" name="Group 282"/>
              <p:cNvGrpSpPr>
                <a:grpSpLocks/>
              </p:cNvGrpSpPr>
              <p:nvPr/>
            </p:nvGrpSpPr>
            <p:grpSpPr bwMode="auto">
              <a:xfrm>
                <a:off x="9170" y="168"/>
                <a:ext cx="4734" cy="19497"/>
                <a:chOff x="0" y="0"/>
                <a:chExt cx="20000" cy="20000"/>
              </a:xfrm>
            </p:grpSpPr>
            <p:grpSp>
              <p:nvGrpSpPr>
                <p:cNvPr id="305435" name="Group 283"/>
                <p:cNvGrpSpPr>
                  <a:grpSpLocks/>
                </p:cNvGrpSpPr>
                <p:nvPr/>
              </p:nvGrpSpPr>
              <p:grpSpPr bwMode="auto">
                <a:xfrm>
                  <a:off x="0" y="0"/>
                  <a:ext cx="20000" cy="12876"/>
                  <a:chOff x="0" y="0"/>
                  <a:chExt cx="20000" cy="20000"/>
                </a:xfrm>
              </p:grpSpPr>
              <p:sp>
                <p:nvSpPr>
                  <p:cNvPr id="305436" name="Arc 28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37" name="Arc 28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438" name="Group 286"/>
                <p:cNvGrpSpPr>
                  <a:grpSpLocks/>
                </p:cNvGrpSpPr>
                <p:nvPr/>
              </p:nvGrpSpPr>
              <p:grpSpPr bwMode="auto">
                <a:xfrm>
                  <a:off x="12886" y="12060"/>
                  <a:ext cx="6945" cy="7940"/>
                  <a:chOff x="-1" y="0"/>
                  <a:chExt cx="20001" cy="20000"/>
                </a:xfrm>
              </p:grpSpPr>
              <p:sp>
                <p:nvSpPr>
                  <p:cNvPr id="305439" name="Arc 287"/>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40" name="Arc 288"/>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441" name="Group 289"/>
              <p:cNvGrpSpPr>
                <a:grpSpLocks/>
              </p:cNvGrpSpPr>
              <p:nvPr/>
            </p:nvGrpSpPr>
            <p:grpSpPr bwMode="auto">
              <a:xfrm>
                <a:off x="12240" y="168"/>
                <a:ext cx="4694" cy="19497"/>
                <a:chOff x="0" y="0"/>
                <a:chExt cx="20000" cy="20000"/>
              </a:xfrm>
            </p:grpSpPr>
            <p:grpSp>
              <p:nvGrpSpPr>
                <p:cNvPr id="305442" name="Group 290"/>
                <p:cNvGrpSpPr>
                  <a:grpSpLocks/>
                </p:cNvGrpSpPr>
                <p:nvPr/>
              </p:nvGrpSpPr>
              <p:grpSpPr bwMode="auto">
                <a:xfrm>
                  <a:off x="0" y="0"/>
                  <a:ext cx="20000" cy="12876"/>
                  <a:chOff x="0" y="0"/>
                  <a:chExt cx="20000" cy="20000"/>
                </a:xfrm>
              </p:grpSpPr>
              <p:sp>
                <p:nvSpPr>
                  <p:cNvPr id="305443" name="Arc 291"/>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44" name="Arc 292"/>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445" name="Group 293"/>
                <p:cNvGrpSpPr>
                  <a:grpSpLocks/>
                </p:cNvGrpSpPr>
                <p:nvPr/>
              </p:nvGrpSpPr>
              <p:grpSpPr bwMode="auto">
                <a:xfrm>
                  <a:off x="12829" y="12060"/>
                  <a:ext cx="7171" cy="7940"/>
                  <a:chOff x="0" y="0"/>
                  <a:chExt cx="20000" cy="20000"/>
                </a:xfrm>
              </p:grpSpPr>
              <p:sp>
                <p:nvSpPr>
                  <p:cNvPr id="305446" name="Arc 294"/>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47" name="Arc 295"/>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448" name="Group 296"/>
              <p:cNvGrpSpPr>
                <a:grpSpLocks/>
              </p:cNvGrpSpPr>
              <p:nvPr/>
            </p:nvGrpSpPr>
            <p:grpSpPr bwMode="auto">
              <a:xfrm>
                <a:off x="15290" y="1"/>
                <a:ext cx="4713" cy="12552"/>
                <a:chOff x="0" y="0"/>
                <a:chExt cx="19995" cy="20000"/>
              </a:xfrm>
            </p:grpSpPr>
            <p:sp>
              <p:nvSpPr>
                <p:cNvPr id="305449" name="Arc 297"/>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450" name="Arc 298"/>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451" name="Group 299"/>
            <p:cNvGrpSpPr>
              <a:grpSpLocks/>
            </p:cNvGrpSpPr>
            <p:nvPr/>
          </p:nvGrpSpPr>
          <p:grpSpPr bwMode="auto">
            <a:xfrm>
              <a:off x="1136" y="1910"/>
              <a:ext cx="333" cy="186"/>
              <a:chOff x="0" y="0"/>
              <a:chExt cx="20002" cy="20000"/>
            </a:xfrm>
          </p:grpSpPr>
          <p:grpSp>
            <p:nvGrpSpPr>
              <p:cNvPr id="305452" name="Group 300"/>
              <p:cNvGrpSpPr>
                <a:grpSpLocks/>
              </p:cNvGrpSpPr>
              <p:nvPr/>
            </p:nvGrpSpPr>
            <p:grpSpPr bwMode="auto">
              <a:xfrm>
                <a:off x="1346" y="0"/>
                <a:ext cx="3366" cy="19743"/>
                <a:chOff x="0" y="0"/>
                <a:chExt cx="20000" cy="20000"/>
              </a:xfrm>
            </p:grpSpPr>
            <p:sp>
              <p:nvSpPr>
                <p:cNvPr id="305453" name="Line 301"/>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54" name="Line 302"/>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55" name="Group 303"/>
              <p:cNvGrpSpPr>
                <a:grpSpLocks/>
              </p:cNvGrpSpPr>
              <p:nvPr/>
            </p:nvGrpSpPr>
            <p:grpSpPr bwMode="auto">
              <a:xfrm>
                <a:off x="4736" y="43"/>
                <a:ext cx="3366" cy="19743"/>
                <a:chOff x="0" y="0"/>
                <a:chExt cx="20000" cy="20000"/>
              </a:xfrm>
            </p:grpSpPr>
            <p:sp>
              <p:nvSpPr>
                <p:cNvPr id="305456" name="Line 304"/>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57" name="Line 305"/>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58" name="Group 306"/>
              <p:cNvGrpSpPr>
                <a:grpSpLocks/>
              </p:cNvGrpSpPr>
              <p:nvPr/>
            </p:nvGrpSpPr>
            <p:grpSpPr bwMode="auto">
              <a:xfrm>
                <a:off x="8126" y="0"/>
                <a:ext cx="3366" cy="19743"/>
                <a:chOff x="0" y="0"/>
                <a:chExt cx="20000" cy="20000"/>
              </a:xfrm>
            </p:grpSpPr>
            <p:sp>
              <p:nvSpPr>
                <p:cNvPr id="305459" name="Line 307"/>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60" name="Line 308"/>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61" name="Group 309"/>
              <p:cNvGrpSpPr>
                <a:grpSpLocks/>
              </p:cNvGrpSpPr>
              <p:nvPr/>
            </p:nvGrpSpPr>
            <p:grpSpPr bwMode="auto">
              <a:xfrm>
                <a:off x="11636" y="257"/>
                <a:ext cx="3366" cy="19743"/>
                <a:chOff x="0" y="0"/>
                <a:chExt cx="20000" cy="20000"/>
              </a:xfrm>
            </p:grpSpPr>
            <p:sp>
              <p:nvSpPr>
                <p:cNvPr id="305462" name="Line 310"/>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63" name="Line 311"/>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64" name="Group 312"/>
              <p:cNvGrpSpPr>
                <a:grpSpLocks/>
              </p:cNvGrpSpPr>
              <p:nvPr/>
            </p:nvGrpSpPr>
            <p:grpSpPr bwMode="auto">
              <a:xfrm>
                <a:off x="15242" y="257"/>
                <a:ext cx="3366" cy="19743"/>
                <a:chOff x="0" y="0"/>
                <a:chExt cx="20000" cy="20000"/>
              </a:xfrm>
            </p:grpSpPr>
            <p:sp>
              <p:nvSpPr>
                <p:cNvPr id="305465" name="Line 313"/>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66" name="Line 314"/>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5467" name="Line 315"/>
              <p:cNvSpPr>
                <a:spLocks noChangeShapeType="1"/>
              </p:cNvSpPr>
              <p:nvPr/>
            </p:nvSpPr>
            <p:spPr bwMode="auto">
              <a:xfrm flipH="1">
                <a:off x="0" y="257"/>
                <a:ext cx="1250" cy="12591"/>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68" name="Line 316"/>
              <p:cNvSpPr>
                <a:spLocks noChangeShapeType="1"/>
              </p:cNvSpPr>
              <p:nvPr/>
            </p:nvSpPr>
            <p:spPr bwMode="auto">
              <a:xfrm>
                <a:off x="18728" y="728"/>
                <a:ext cx="1274" cy="1212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5469" name="Line 317"/>
            <p:cNvSpPr>
              <a:spLocks noChangeShapeType="1"/>
            </p:cNvSpPr>
            <p:nvPr/>
          </p:nvSpPr>
          <p:spPr bwMode="auto">
            <a:xfrm>
              <a:off x="1472" y="2006"/>
              <a:ext cx="33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70" name="Rectangle 318"/>
            <p:cNvSpPr>
              <a:spLocks noChangeArrowheads="1"/>
            </p:cNvSpPr>
            <p:nvPr/>
          </p:nvSpPr>
          <p:spPr bwMode="auto">
            <a:xfrm>
              <a:off x="1184" y="170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305471" name="Rectangle 319"/>
            <p:cNvSpPr>
              <a:spLocks noChangeArrowheads="1"/>
            </p:cNvSpPr>
            <p:nvPr/>
          </p:nvSpPr>
          <p:spPr bwMode="auto">
            <a:xfrm>
              <a:off x="1904" y="170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305472" name="Text Box 320"/>
            <p:cNvSpPr txBox="1">
              <a:spLocks noChangeArrowheads="1"/>
            </p:cNvSpPr>
            <p:nvPr/>
          </p:nvSpPr>
          <p:spPr bwMode="auto">
            <a:xfrm>
              <a:off x="1664" y="1344"/>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Flujo de </a:t>
              </a:r>
            </a:p>
            <a:p>
              <a:pPr algn="ctr">
                <a:spcBef>
                  <a:spcPct val="0"/>
                </a:spcBef>
              </a:pPr>
              <a:r>
                <a:rPr lang="es-ES_tradnl" altLang="es-ES">
                  <a:solidFill>
                    <a:schemeClr val="accent2"/>
                  </a:solidFill>
                  <a:effectLst>
                    <a:outerShdw blurRad="38100" dist="38100" dir="2700000" algn="tl">
                      <a:srgbClr val="000000"/>
                    </a:outerShdw>
                  </a:effectLst>
                </a:rPr>
                <a:t>dispersión</a:t>
              </a:r>
            </a:p>
          </p:txBody>
        </p:sp>
        <p:sp>
          <p:nvSpPr>
            <p:cNvPr id="305473" name="Text Box 321"/>
            <p:cNvSpPr txBox="1">
              <a:spLocks noChangeArrowheads="1"/>
            </p:cNvSpPr>
            <p:nvPr/>
          </p:nvSpPr>
          <p:spPr bwMode="auto">
            <a:xfrm>
              <a:off x="896" y="1358"/>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Resistencia</a:t>
              </a:r>
            </a:p>
            <a:p>
              <a:pPr algn="ctr">
                <a:spcBef>
                  <a:spcPct val="0"/>
                </a:spcBef>
              </a:pPr>
              <a:r>
                <a:rPr lang="es-ES_tradnl" altLang="es-ES">
                  <a:solidFill>
                    <a:schemeClr val="accent2"/>
                  </a:solidFill>
                  <a:effectLst>
                    <a:outerShdw blurRad="38100" dist="38100" dir="2700000" algn="tl">
                      <a:srgbClr val="000000"/>
                    </a:outerShdw>
                  </a:effectLst>
                </a:rPr>
                <a:t>interna</a:t>
              </a:r>
            </a:p>
          </p:txBody>
        </p:sp>
        <p:sp>
          <p:nvSpPr>
            <p:cNvPr id="305474" name="AutoShape 322"/>
            <p:cNvSpPr>
              <a:spLocks noChangeArrowheads="1"/>
            </p:cNvSpPr>
            <p:nvPr/>
          </p:nvSpPr>
          <p:spPr bwMode="auto">
            <a:xfrm rot="-5400000">
              <a:off x="1263" y="1917"/>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75" name="AutoShape 323"/>
            <p:cNvSpPr>
              <a:spLocks noChangeArrowheads="1"/>
            </p:cNvSpPr>
            <p:nvPr/>
          </p:nvSpPr>
          <p:spPr bwMode="auto">
            <a:xfrm rot="-5400000">
              <a:off x="1983" y="1917"/>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76" name="Rectangle 324"/>
            <p:cNvSpPr>
              <a:spLocks noChangeArrowheads="1"/>
            </p:cNvSpPr>
            <p:nvPr/>
          </p:nvSpPr>
          <p:spPr bwMode="auto">
            <a:xfrm>
              <a:off x="2024" y="2130"/>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305477" name="AutoShape 325"/>
            <p:cNvSpPr>
              <a:spLocks noChangeArrowheads="1"/>
            </p:cNvSpPr>
            <p:nvPr/>
          </p:nvSpPr>
          <p:spPr bwMode="auto">
            <a:xfrm rot="10800000">
              <a:off x="2384" y="204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78" name="Rectangle 326"/>
            <p:cNvSpPr>
              <a:spLocks noChangeArrowheads="1"/>
            </p:cNvSpPr>
            <p:nvPr/>
          </p:nvSpPr>
          <p:spPr bwMode="auto">
            <a:xfrm>
              <a:off x="5312" y="213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305479" name="Line 327"/>
            <p:cNvSpPr>
              <a:spLocks noChangeShapeType="1"/>
            </p:cNvSpPr>
            <p:nvPr/>
          </p:nvSpPr>
          <p:spPr bwMode="auto">
            <a:xfrm rot="5400000">
              <a:off x="4934" y="2262"/>
              <a:ext cx="5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80" name="Oval 328"/>
            <p:cNvSpPr>
              <a:spLocks noChangeArrowheads="1"/>
            </p:cNvSpPr>
            <p:nvPr/>
          </p:nvSpPr>
          <p:spPr bwMode="auto">
            <a:xfrm>
              <a:off x="5168" y="247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481" name="AutoShape 329"/>
            <p:cNvSpPr>
              <a:spLocks noChangeArrowheads="1"/>
            </p:cNvSpPr>
            <p:nvPr/>
          </p:nvSpPr>
          <p:spPr bwMode="auto">
            <a:xfrm flipV="1">
              <a:off x="5280" y="205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85" name="Rectangle 333"/>
            <p:cNvSpPr>
              <a:spLocks noChangeArrowheads="1"/>
            </p:cNvSpPr>
            <p:nvPr/>
          </p:nvSpPr>
          <p:spPr bwMode="auto">
            <a:xfrm>
              <a:off x="5120" y="2070"/>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305486" name="Group 334"/>
            <p:cNvGrpSpPr>
              <a:grpSpLocks/>
            </p:cNvGrpSpPr>
            <p:nvPr/>
          </p:nvGrpSpPr>
          <p:grpSpPr bwMode="auto">
            <a:xfrm>
              <a:off x="4730" y="1888"/>
              <a:ext cx="333" cy="186"/>
              <a:chOff x="0" y="0"/>
              <a:chExt cx="20002" cy="20000"/>
            </a:xfrm>
          </p:grpSpPr>
          <p:grpSp>
            <p:nvGrpSpPr>
              <p:cNvPr id="305487" name="Group 335"/>
              <p:cNvGrpSpPr>
                <a:grpSpLocks/>
              </p:cNvGrpSpPr>
              <p:nvPr/>
            </p:nvGrpSpPr>
            <p:grpSpPr bwMode="auto">
              <a:xfrm>
                <a:off x="1346" y="0"/>
                <a:ext cx="3366" cy="19743"/>
                <a:chOff x="0" y="0"/>
                <a:chExt cx="20000" cy="20000"/>
              </a:xfrm>
            </p:grpSpPr>
            <p:sp>
              <p:nvSpPr>
                <p:cNvPr id="305488" name="Line 336"/>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89" name="Line 337"/>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90" name="Group 338"/>
              <p:cNvGrpSpPr>
                <a:grpSpLocks/>
              </p:cNvGrpSpPr>
              <p:nvPr/>
            </p:nvGrpSpPr>
            <p:grpSpPr bwMode="auto">
              <a:xfrm>
                <a:off x="4736" y="43"/>
                <a:ext cx="3366" cy="19743"/>
                <a:chOff x="0" y="0"/>
                <a:chExt cx="20000" cy="20000"/>
              </a:xfrm>
            </p:grpSpPr>
            <p:sp>
              <p:nvSpPr>
                <p:cNvPr id="305491" name="Line 339"/>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92" name="Line 340"/>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93" name="Group 341"/>
              <p:cNvGrpSpPr>
                <a:grpSpLocks/>
              </p:cNvGrpSpPr>
              <p:nvPr/>
            </p:nvGrpSpPr>
            <p:grpSpPr bwMode="auto">
              <a:xfrm>
                <a:off x="8126" y="0"/>
                <a:ext cx="3366" cy="19743"/>
                <a:chOff x="0" y="0"/>
                <a:chExt cx="20000" cy="20000"/>
              </a:xfrm>
            </p:grpSpPr>
            <p:sp>
              <p:nvSpPr>
                <p:cNvPr id="305494" name="Line 342"/>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95" name="Line 343"/>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96" name="Group 344"/>
              <p:cNvGrpSpPr>
                <a:grpSpLocks/>
              </p:cNvGrpSpPr>
              <p:nvPr/>
            </p:nvGrpSpPr>
            <p:grpSpPr bwMode="auto">
              <a:xfrm>
                <a:off x="11636" y="257"/>
                <a:ext cx="3366" cy="19743"/>
                <a:chOff x="0" y="0"/>
                <a:chExt cx="20000" cy="20000"/>
              </a:xfrm>
            </p:grpSpPr>
            <p:sp>
              <p:nvSpPr>
                <p:cNvPr id="305497" name="Line 345"/>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498" name="Line 346"/>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5499" name="Group 347"/>
              <p:cNvGrpSpPr>
                <a:grpSpLocks/>
              </p:cNvGrpSpPr>
              <p:nvPr/>
            </p:nvGrpSpPr>
            <p:grpSpPr bwMode="auto">
              <a:xfrm>
                <a:off x="15242" y="257"/>
                <a:ext cx="3366" cy="19743"/>
                <a:chOff x="0" y="0"/>
                <a:chExt cx="20000" cy="20000"/>
              </a:xfrm>
            </p:grpSpPr>
            <p:sp>
              <p:nvSpPr>
                <p:cNvPr id="305500" name="Line 348"/>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501" name="Line 349"/>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5502" name="Line 350"/>
              <p:cNvSpPr>
                <a:spLocks noChangeShapeType="1"/>
              </p:cNvSpPr>
              <p:nvPr/>
            </p:nvSpPr>
            <p:spPr bwMode="auto">
              <a:xfrm flipH="1">
                <a:off x="0" y="257"/>
                <a:ext cx="1250" cy="12591"/>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5503" name="Line 351"/>
              <p:cNvSpPr>
                <a:spLocks noChangeShapeType="1"/>
              </p:cNvSpPr>
              <p:nvPr/>
            </p:nvSpPr>
            <p:spPr bwMode="auto">
              <a:xfrm>
                <a:off x="18728" y="728"/>
                <a:ext cx="1274" cy="1212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5504" name="Rectangle 352"/>
            <p:cNvSpPr>
              <a:spLocks noChangeArrowheads="1"/>
            </p:cNvSpPr>
            <p:nvPr/>
          </p:nvSpPr>
          <p:spPr bwMode="auto">
            <a:xfrm>
              <a:off x="4760" y="171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endParaRPr lang="es-ES" altLang="es-ES" sz="1500" baseline="-25000">
                <a:effectLst/>
              </a:endParaRPr>
            </a:p>
          </p:txBody>
        </p:sp>
        <p:sp>
          <p:nvSpPr>
            <p:cNvPr id="305505" name="Text Box 353"/>
            <p:cNvSpPr txBox="1">
              <a:spLocks noChangeArrowheads="1"/>
            </p:cNvSpPr>
            <p:nvPr/>
          </p:nvSpPr>
          <p:spPr bwMode="auto">
            <a:xfrm>
              <a:off x="4544" y="1347"/>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Resistencia</a:t>
              </a:r>
            </a:p>
            <a:p>
              <a:pPr algn="ctr">
                <a:spcBef>
                  <a:spcPct val="0"/>
                </a:spcBef>
              </a:pPr>
              <a:r>
                <a:rPr lang="es-ES_tradnl" altLang="es-ES">
                  <a:solidFill>
                    <a:schemeClr val="accent2"/>
                  </a:solidFill>
                  <a:effectLst>
                    <a:outerShdw blurRad="38100" dist="38100" dir="2700000" algn="tl">
                      <a:srgbClr val="000000"/>
                    </a:outerShdw>
                  </a:effectLst>
                </a:rPr>
                <a:t>interna</a:t>
              </a:r>
            </a:p>
          </p:txBody>
        </p:sp>
        <p:grpSp>
          <p:nvGrpSpPr>
            <p:cNvPr id="305506" name="Group 354"/>
            <p:cNvGrpSpPr>
              <a:grpSpLocks/>
            </p:cNvGrpSpPr>
            <p:nvPr/>
          </p:nvGrpSpPr>
          <p:grpSpPr bwMode="auto">
            <a:xfrm rot="5400000">
              <a:off x="4076" y="1370"/>
              <a:ext cx="354" cy="954"/>
              <a:chOff x="1248" y="1296"/>
              <a:chExt cx="354" cy="954"/>
            </a:xfrm>
          </p:grpSpPr>
          <p:sp>
            <p:nvSpPr>
              <p:cNvPr id="305507" name="Oval 355"/>
              <p:cNvSpPr>
                <a:spLocks noChangeArrowheads="1"/>
              </p:cNvSpPr>
              <p:nvPr/>
            </p:nvSpPr>
            <p:spPr bwMode="auto">
              <a:xfrm>
                <a:off x="1248" y="1296"/>
                <a:ext cx="354" cy="9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508" name="Oval 356"/>
              <p:cNvSpPr>
                <a:spLocks noChangeAspect="1" noChangeArrowheads="1"/>
              </p:cNvSpPr>
              <p:nvPr/>
            </p:nvSpPr>
            <p:spPr bwMode="auto">
              <a:xfrm>
                <a:off x="1267" y="1344"/>
                <a:ext cx="317" cy="8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509" name="Oval 357"/>
              <p:cNvSpPr>
                <a:spLocks noChangeAspect="1" noChangeArrowheads="1"/>
              </p:cNvSpPr>
              <p:nvPr/>
            </p:nvSpPr>
            <p:spPr bwMode="auto">
              <a:xfrm>
                <a:off x="1280" y="1398"/>
                <a:ext cx="286" cy="772"/>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510" name="Oval 358"/>
              <p:cNvSpPr>
                <a:spLocks noChangeAspect="1" noChangeArrowheads="1"/>
              </p:cNvSpPr>
              <p:nvPr/>
            </p:nvSpPr>
            <p:spPr bwMode="auto">
              <a:xfrm>
                <a:off x="1296" y="1440"/>
                <a:ext cx="256" cy="691"/>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511" name="Group 359"/>
            <p:cNvGrpSpPr>
              <a:grpSpLocks/>
            </p:cNvGrpSpPr>
            <p:nvPr/>
          </p:nvGrpSpPr>
          <p:grpSpPr bwMode="auto">
            <a:xfrm>
              <a:off x="4010" y="1898"/>
              <a:ext cx="404" cy="191"/>
              <a:chOff x="0" y="1"/>
              <a:chExt cx="20003" cy="19999"/>
            </a:xfrm>
          </p:grpSpPr>
          <p:grpSp>
            <p:nvGrpSpPr>
              <p:cNvPr id="305512" name="Group 360"/>
              <p:cNvGrpSpPr>
                <a:grpSpLocks/>
              </p:cNvGrpSpPr>
              <p:nvPr/>
            </p:nvGrpSpPr>
            <p:grpSpPr bwMode="auto">
              <a:xfrm>
                <a:off x="0" y="544"/>
                <a:ext cx="4733" cy="19456"/>
                <a:chOff x="0" y="0"/>
                <a:chExt cx="20000" cy="20000"/>
              </a:xfrm>
            </p:grpSpPr>
            <p:grpSp>
              <p:nvGrpSpPr>
                <p:cNvPr id="305513" name="Group 361"/>
                <p:cNvGrpSpPr>
                  <a:grpSpLocks/>
                </p:cNvGrpSpPr>
                <p:nvPr/>
              </p:nvGrpSpPr>
              <p:grpSpPr bwMode="auto">
                <a:xfrm>
                  <a:off x="0" y="0"/>
                  <a:ext cx="20000" cy="12903"/>
                  <a:chOff x="0" y="0"/>
                  <a:chExt cx="20000" cy="20000"/>
                </a:xfrm>
              </p:grpSpPr>
              <p:sp>
                <p:nvSpPr>
                  <p:cNvPr id="305514" name="Arc 362"/>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15" name="Arc 363"/>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516" name="Group 364"/>
                <p:cNvGrpSpPr>
                  <a:grpSpLocks/>
                </p:cNvGrpSpPr>
                <p:nvPr/>
              </p:nvGrpSpPr>
              <p:grpSpPr bwMode="auto">
                <a:xfrm>
                  <a:off x="12888" y="12043"/>
                  <a:ext cx="7027" cy="7957"/>
                  <a:chOff x="0" y="0"/>
                  <a:chExt cx="20000" cy="20000"/>
                </a:xfrm>
              </p:grpSpPr>
              <p:sp>
                <p:nvSpPr>
                  <p:cNvPr id="305517" name="Arc 365"/>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18" name="Arc 366"/>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519" name="Group 367"/>
              <p:cNvGrpSpPr>
                <a:grpSpLocks/>
              </p:cNvGrpSpPr>
              <p:nvPr/>
            </p:nvGrpSpPr>
            <p:grpSpPr bwMode="auto">
              <a:xfrm>
                <a:off x="3070" y="377"/>
                <a:ext cx="4714" cy="19456"/>
                <a:chOff x="0" y="0"/>
                <a:chExt cx="20004" cy="20000"/>
              </a:xfrm>
            </p:grpSpPr>
            <p:grpSp>
              <p:nvGrpSpPr>
                <p:cNvPr id="305520" name="Group 368"/>
                <p:cNvGrpSpPr>
                  <a:grpSpLocks/>
                </p:cNvGrpSpPr>
                <p:nvPr/>
              </p:nvGrpSpPr>
              <p:grpSpPr bwMode="auto">
                <a:xfrm>
                  <a:off x="0" y="0"/>
                  <a:ext cx="19919" cy="12903"/>
                  <a:chOff x="0" y="0"/>
                  <a:chExt cx="20004" cy="20000"/>
                </a:xfrm>
              </p:grpSpPr>
              <p:sp>
                <p:nvSpPr>
                  <p:cNvPr id="305521" name="Arc 369"/>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22" name="Arc 370"/>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523" name="Group 371"/>
                <p:cNvGrpSpPr>
                  <a:grpSpLocks/>
                </p:cNvGrpSpPr>
                <p:nvPr/>
              </p:nvGrpSpPr>
              <p:grpSpPr bwMode="auto">
                <a:xfrm>
                  <a:off x="12692" y="12043"/>
                  <a:ext cx="7312" cy="7957"/>
                  <a:chOff x="-1" y="0"/>
                  <a:chExt cx="20001" cy="20000"/>
                </a:xfrm>
              </p:grpSpPr>
              <p:sp>
                <p:nvSpPr>
                  <p:cNvPr id="305524" name="Arc 372"/>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25" name="Arc 373"/>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526" name="Group 374"/>
              <p:cNvGrpSpPr>
                <a:grpSpLocks/>
              </p:cNvGrpSpPr>
              <p:nvPr/>
            </p:nvGrpSpPr>
            <p:grpSpPr bwMode="auto">
              <a:xfrm>
                <a:off x="6100" y="377"/>
                <a:ext cx="4734" cy="19456"/>
                <a:chOff x="0" y="0"/>
                <a:chExt cx="20000" cy="20000"/>
              </a:xfrm>
            </p:grpSpPr>
            <p:grpSp>
              <p:nvGrpSpPr>
                <p:cNvPr id="305527" name="Group 375"/>
                <p:cNvGrpSpPr>
                  <a:grpSpLocks/>
                </p:cNvGrpSpPr>
                <p:nvPr/>
              </p:nvGrpSpPr>
              <p:grpSpPr bwMode="auto">
                <a:xfrm>
                  <a:off x="0" y="0"/>
                  <a:ext cx="20000" cy="12903"/>
                  <a:chOff x="0" y="0"/>
                  <a:chExt cx="20000" cy="20000"/>
                </a:xfrm>
              </p:grpSpPr>
              <p:sp>
                <p:nvSpPr>
                  <p:cNvPr id="305528" name="Arc 376"/>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29" name="Arc 377"/>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530" name="Group 378"/>
                <p:cNvGrpSpPr>
                  <a:grpSpLocks/>
                </p:cNvGrpSpPr>
                <p:nvPr/>
              </p:nvGrpSpPr>
              <p:grpSpPr bwMode="auto">
                <a:xfrm>
                  <a:off x="12886" y="12043"/>
                  <a:ext cx="7030" cy="7957"/>
                  <a:chOff x="0" y="0"/>
                  <a:chExt cx="20000" cy="20000"/>
                </a:xfrm>
              </p:grpSpPr>
              <p:sp>
                <p:nvSpPr>
                  <p:cNvPr id="305531" name="Arc 379"/>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32" name="Arc 380"/>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533" name="Group 381"/>
              <p:cNvGrpSpPr>
                <a:grpSpLocks/>
              </p:cNvGrpSpPr>
              <p:nvPr/>
            </p:nvGrpSpPr>
            <p:grpSpPr bwMode="auto">
              <a:xfrm>
                <a:off x="9170" y="168"/>
                <a:ext cx="4734" cy="19497"/>
                <a:chOff x="0" y="0"/>
                <a:chExt cx="20000" cy="20000"/>
              </a:xfrm>
            </p:grpSpPr>
            <p:grpSp>
              <p:nvGrpSpPr>
                <p:cNvPr id="305534" name="Group 382"/>
                <p:cNvGrpSpPr>
                  <a:grpSpLocks/>
                </p:cNvGrpSpPr>
                <p:nvPr/>
              </p:nvGrpSpPr>
              <p:grpSpPr bwMode="auto">
                <a:xfrm>
                  <a:off x="0" y="0"/>
                  <a:ext cx="20000" cy="12876"/>
                  <a:chOff x="0" y="0"/>
                  <a:chExt cx="20000" cy="20000"/>
                </a:xfrm>
              </p:grpSpPr>
              <p:sp>
                <p:nvSpPr>
                  <p:cNvPr id="305535" name="Arc 38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36" name="Arc 38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537" name="Group 385"/>
                <p:cNvGrpSpPr>
                  <a:grpSpLocks/>
                </p:cNvGrpSpPr>
                <p:nvPr/>
              </p:nvGrpSpPr>
              <p:grpSpPr bwMode="auto">
                <a:xfrm>
                  <a:off x="12886" y="12060"/>
                  <a:ext cx="6945" cy="7940"/>
                  <a:chOff x="-1" y="0"/>
                  <a:chExt cx="20001" cy="20000"/>
                </a:xfrm>
              </p:grpSpPr>
              <p:sp>
                <p:nvSpPr>
                  <p:cNvPr id="305538" name="Arc 386"/>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39" name="Arc 387"/>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540" name="Group 388"/>
              <p:cNvGrpSpPr>
                <a:grpSpLocks/>
              </p:cNvGrpSpPr>
              <p:nvPr/>
            </p:nvGrpSpPr>
            <p:grpSpPr bwMode="auto">
              <a:xfrm>
                <a:off x="12240" y="168"/>
                <a:ext cx="4694" cy="19497"/>
                <a:chOff x="0" y="0"/>
                <a:chExt cx="20000" cy="20000"/>
              </a:xfrm>
            </p:grpSpPr>
            <p:grpSp>
              <p:nvGrpSpPr>
                <p:cNvPr id="305541" name="Group 389"/>
                <p:cNvGrpSpPr>
                  <a:grpSpLocks/>
                </p:cNvGrpSpPr>
                <p:nvPr/>
              </p:nvGrpSpPr>
              <p:grpSpPr bwMode="auto">
                <a:xfrm>
                  <a:off x="0" y="0"/>
                  <a:ext cx="20000" cy="12876"/>
                  <a:chOff x="0" y="0"/>
                  <a:chExt cx="20000" cy="20000"/>
                </a:xfrm>
              </p:grpSpPr>
              <p:sp>
                <p:nvSpPr>
                  <p:cNvPr id="305542" name="Arc 390"/>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43" name="Arc 391"/>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5544" name="Group 392"/>
                <p:cNvGrpSpPr>
                  <a:grpSpLocks/>
                </p:cNvGrpSpPr>
                <p:nvPr/>
              </p:nvGrpSpPr>
              <p:grpSpPr bwMode="auto">
                <a:xfrm>
                  <a:off x="12829" y="12060"/>
                  <a:ext cx="7171" cy="7940"/>
                  <a:chOff x="0" y="0"/>
                  <a:chExt cx="20000" cy="20000"/>
                </a:xfrm>
              </p:grpSpPr>
              <p:sp>
                <p:nvSpPr>
                  <p:cNvPr id="305545" name="Arc 393"/>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46" name="Arc 394"/>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5547" name="Group 395"/>
              <p:cNvGrpSpPr>
                <a:grpSpLocks/>
              </p:cNvGrpSpPr>
              <p:nvPr/>
            </p:nvGrpSpPr>
            <p:grpSpPr bwMode="auto">
              <a:xfrm>
                <a:off x="15290" y="1"/>
                <a:ext cx="4713" cy="12552"/>
                <a:chOff x="0" y="0"/>
                <a:chExt cx="19995" cy="20000"/>
              </a:xfrm>
            </p:grpSpPr>
            <p:sp>
              <p:nvSpPr>
                <p:cNvPr id="305548" name="Arc 396"/>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5549" name="Arc 397"/>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305550" name="Rectangle 398"/>
            <p:cNvSpPr>
              <a:spLocks noChangeArrowheads="1"/>
            </p:cNvSpPr>
            <p:nvPr/>
          </p:nvSpPr>
          <p:spPr bwMode="auto">
            <a:xfrm>
              <a:off x="4106" y="170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endParaRPr lang="es-ES" altLang="es-ES" sz="1500" baseline="-25000">
                <a:effectLst/>
              </a:endParaRPr>
            </a:p>
          </p:txBody>
        </p:sp>
        <p:sp>
          <p:nvSpPr>
            <p:cNvPr id="305551" name="Text Box 399"/>
            <p:cNvSpPr txBox="1">
              <a:spLocks noChangeArrowheads="1"/>
            </p:cNvSpPr>
            <p:nvPr/>
          </p:nvSpPr>
          <p:spPr bwMode="auto">
            <a:xfrm>
              <a:off x="3866" y="1344"/>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Flujo de </a:t>
              </a:r>
            </a:p>
            <a:p>
              <a:pPr algn="ctr">
                <a:spcBef>
                  <a:spcPct val="0"/>
                </a:spcBef>
              </a:pPr>
              <a:r>
                <a:rPr lang="es-ES_tradnl" altLang="es-ES">
                  <a:solidFill>
                    <a:schemeClr val="accent2"/>
                  </a:solidFill>
                  <a:effectLst>
                    <a:outerShdw blurRad="38100" dist="38100" dir="2700000" algn="tl">
                      <a:srgbClr val="000000"/>
                    </a:outerShdw>
                  </a:effectLst>
                </a:rPr>
                <a:t>dispersión</a:t>
              </a:r>
            </a:p>
          </p:txBody>
        </p:sp>
        <p:sp>
          <p:nvSpPr>
            <p:cNvPr id="305553" name="Line 401"/>
            <p:cNvSpPr>
              <a:spLocks noChangeShapeType="1"/>
            </p:cNvSpPr>
            <p:nvPr/>
          </p:nvSpPr>
          <p:spPr bwMode="auto">
            <a:xfrm>
              <a:off x="4412" y="2017"/>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554" name="Line 402"/>
            <p:cNvSpPr>
              <a:spLocks noChangeShapeType="1"/>
            </p:cNvSpPr>
            <p:nvPr/>
          </p:nvSpPr>
          <p:spPr bwMode="auto">
            <a:xfrm>
              <a:off x="5068" y="1997"/>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484" name="Oval 332"/>
            <p:cNvSpPr>
              <a:spLocks noChangeArrowheads="1"/>
            </p:cNvSpPr>
            <p:nvPr/>
          </p:nvSpPr>
          <p:spPr bwMode="auto">
            <a:xfrm>
              <a:off x="5164" y="197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5482" name="Rectangle 330"/>
            <p:cNvSpPr>
              <a:spLocks noChangeArrowheads="1"/>
            </p:cNvSpPr>
            <p:nvPr/>
          </p:nvSpPr>
          <p:spPr bwMode="auto">
            <a:xfrm>
              <a:off x="4404" y="2016"/>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305483" name="Line 331"/>
            <p:cNvSpPr>
              <a:spLocks noChangeShapeType="1"/>
            </p:cNvSpPr>
            <p:nvPr/>
          </p:nvSpPr>
          <p:spPr bwMode="auto">
            <a:xfrm rot="10800000" flipH="1">
              <a:off x="4528" y="201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5556" name="Rectangle 404"/>
            <p:cNvSpPr>
              <a:spLocks noChangeArrowheads="1"/>
            </p:cNvSpPr>
            <p:nvPr/>
          </p:nvSpPr>
          <p:spPr bwMode="auto">
            <a:xfrm>
              <a:off x="3908" y="2124"/>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2</a:t>
              </a:r>
              <a:r>
                <a:rPr lang="es-ES_tradnl" altLang="es-ES" sz="1500">
                  <a:effectLst/>
                </a:rPr>
                <a:t>(t)</a:t>
              </a:r>
              <a:endParaRPr lang="es-ES" altLang="es-ES" sz="1700">
                <a:effectLst/>
              </a:endParaRPr>
            </a:p>
          </p:txBody>
        </p:sp>
        <p:sp>
          <p:nvSpPr>
            <p:cNvPr id="305557" name="AutoShape 405"/>
            <p:cNvSpPr>
              <a:spLocks noChangeArrowheads="1"/>
            </p:cNvSpPr>
            <p:nvPr/>
          </p:nvSpPr>
          <p:spPr bwMode="auto">
            <a:xfrm rot="10800000">
              <a:off x="3896" y="2030"/>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5562" name="Group 410"/>
          <p:cNvGrpSpPr>
            <a:grpSpLocks/>
          </p:cNvGrpSpPr>
          <p:nvPr/>
        </p:nvGrpSpPr>
        <p:grpSpPr bwMode="auto">
          <a:xfrm>
            <a:off x="5867400" y="2809875"/>
            <a:ext cx="2819400" cy="2828925"/>
            <a:chOff x="3680" y="1940"/>
            <a:chExt cx="1776" cy="1782"/>
          </a:xfrm>
        </p:grpSpPr>
        <p:sp>
          <p:nvSpPr>
            <p:cNvPr id="305559" name="Text Box 407"/>
            <p:cNvSpPr txBox="1">
              <a:spLocks noChangeArrowheads="1"/>
            </p:cNvSpPr>
            <p:nvPr/>
          </p:nvSpPr>
          <p:spPr bwMode="auto">
            <a:xfrm>
              <a:off x="3680" y="3128"/>
              <a:ext cx="1776" cy="59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a:solidFill>
                    <a:schemeClr val="accent2"/>
                  </a:solidFill>
                  <a:effectLst>
                    <a:outerShdw blurRad="38100" dist="38100" dir="2700000" algn="tl">
                      <a:srgbClr val="000000"/>
                    </a:outerShdw>
                  </a:effectLst>
                </a:rPr>
                <a:t>Se  ha invertido el sentido de I</a:t>
              </a:r>
              <a:r>
                <a:rPr lang="es-ES_tradnl" altLang="es-ES" baseline="-25000">
                  <a:solidFill>
                    <a:schemeClr val="accent2"/>
                  </a:solidFill>
                  <a:effectLst>
                    <a:outerShdw blurRad="38100" dist="38100" dir="2700000" algn="tl">
                      <a:srgbClr val="000000"/>
                    </a:outerShdw>
                  </a:effectLst>
                </a:rPr>
                <a:t>2</a:t>
              </a:r>
              <a:r>
                <a:rPr lang="es-ES_tradnl" altLang="es-ES">
                  <a:solidFill>
                    <a:schemeClr val="accent2"/>
                  </a:solidFill>
                  <a:effectLst>
                    <a:outerShdw blurRad="38100" dist="38100" dir="2700000" algn="tl">
                      <a:srgbClr val="000000"/>
                    </a:outerShdw>
                  </a:effectLst>
                </a:rPr>
                <a:t>(t) para que en el diagrama fasorial I</a:t>
              </a:r>
              <a:r>
                <a:rPr lang="es-ES_tradnl" altLang="es-ES" baseline="-25000">
                  <a:solidFill>
                    <a:schemeClr val="accent2"/>
                  </a:solidFill>
                  <a:effectLst>
                    <a:outerShdw blurRad="38100" dist="38100" dir="2700000" algn="tl">
                      <a:srgbClr val="000000"/>
                    </a:outerShdw>
                  </a:effectLst>
                </a:rPr>
                <a:t>1</a:t>
              </a:r>
              <a:r>
                <a:rPr lang="es-ES_tradnl" altLang="es-ES">
                  <a:solidFill>
                    <a:schemeClr val="accent2"/>
                  </a:solidFill>
                  <a:effectLst>
                    <a:outerShdw blurRad="38100" dist="38100" dir="2700000" algn="tl">
                      <a:srgbClr val="000000"/>
                    </a:outerShdw>
                  </a:effectLst>
                </a:rPr>
                <a:t>(t) e I</a:t>
              </a:r>
              <a:r>
                <a:rPr lang="es-ES_tradnl" altLang="es-ES" baseline="-25000">
                  <a:solidFill>
                    <a:schemeClr val="accent2"/>
                  </a:solidFill>
                  <a:effectLst>
                    <a:outerShdw blurRad="38100" dist="38100" dir="2700000" algn="tl">
                      <a:srgbClr val="000000"/>
                    </a:outerShdw>
                  </a:effectLst>
                </a:rPr>
                <a:t>2</a:t>
              </a:r>
              <a:r>
                <a:rPr lang="es-ES_tradnl" altLang="es-ES">
                  <a:solidFill>
                    <a:schemeClr val="accent2"/>
                  </a:solidFill>
                  <a:effectLst>
                    <a:outerShdw blurRad="38100" dist="38100" dir="2700000" algn="tl">
                      <a:srgbClr val="000000"/>
                    </a:outerShdw>
                  </a:effectLst>
                </a:rPr>
                <a:t>(t) </a:t>
              </a:r>
              <a:r>
                <a:rPr lang="es-ES_tradnl" altLang="es-ES" u="sng">
                  <a:solidFill>
                    <a:schemeClr val="accent2"/>
                  </a:solidFill>
                  <a:effectLst>
                    <a:outerShdw blurRad="38100" dist="38100" dir="2700000" algn="tl">
                      <a:srgbClr val="000000"/>
                    </a:outerShdw>
                  </a:effectLst>
                </a:rPr>
                <a:t>NO APAREZCAN SUPERPUESTAS</a:t>
              </a:r>
              <a:endParaRPr lang="es-ES_tradnl" altLang="es-ES">
                <a:solidFill>
                  <a:schemeClr val="accent2"/>
                </a:solidFill>
                <a:effectLst>
                  <a:outerShdw blurRad="38100" dist="38100" dir="2700000" algn="tl">
                    <a:srgbClr val="000000"/>
                  </a:outerShdw>
                </a:effectLst>
              </a:endParaRPr>
            </a:p>
          </p:txBody>
        </p:sp>
        <p:sp>
          <p:nvSpPr>
            <p:cNvPr id="305560" name="Oval 408"/>
            <p:cNvSpPr>
              <a:spLocks noChangeArrowheads="1"/>
            </p:cNvSpPr>
            <p:nvPr/>
          </p:nvSpPr>
          <p:spPr bwMode="auto">
            <a:xfrm rot="5400000">
              <a:off x="4396" y="1940"/>
              <a:ext cx="384" cy="384"/>
            </a:xfrm>
            <a:prstGeom prst="ellipse">
              <a:avLst/>
            </a:prstGeom>
            <a:noFill/>
            <a:ln w="9525">
              <a:solidFill>
                <a:schemeClr val="accent2"/>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05561" name="Line 409"/>
            <p:cNvSpPr>
              <a:spLocks noChangeShapeType="1"/>
            </p:cNvSpPr>
            <p:nvPr/>
          </p:nvSpPr>
          <p:spPr bwMode="auto">
            <a:xfrm rot="5400000">
              <a:off x="4172" y="2724"/>
              <a:ext cx="808" cy="0"/>
            </a:xfrm>
            <a:prstGeom prst="line">
              <a:avLst/>
            </a:prstGeom>
            <a:noFill/>
            <a:ln w="15875">
              <a:solidFill>
                <a:schemeClr val="accent2"/>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305564" name="Rectangle 412"/>
          <p:cNvSpPr>
            <a:spLocks noChangeArrowheads="1"/>
          </p:cNvSpPr>
          <p:nvPr/>
        </p:nvSpPr>
        <p:spPr bwMode="auto">
          <a:xfrm>
            <a:off x="609600" y="4724400"/>
            <a:ext cx="5029200" cy="915988"/>
          </a:xfrm>
          <a:prstGeom prst="rect">
            <a:avLst/>
          </a:prstGeom>
          <a:gradFill rotWithShape="0">
            <a:gsLst>
              <a:gs pos="0">
                <a:srgbClr val="008000">
                  <a:gamma/>
                  <a:shade val="0"/>
                  <a:invGamma/>
                </a:srgbClr>
              </a:gs>
              <a:gs pos="50000">
                <a:srgbClr val="008000"/>
              </a:gs>
              <a:gs pos="100000">
                <a:srgbClr val="008000">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800">
                <a:effectLst>
                  <a:outerShdw blurRad="38100" dist="38100" dir="2700000" algn="tl">
                    <a:srgbClr val="000000"/>
                  </a:outerShdw>
                </a:effectLst>
              </a:rPr>
              <a:t>El secundario del transformador presentará una resistencia interna y una reactancia de dispersión como el primario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05565" name="Rectangle 413"/>
          <p:cNvSpPr>
            <a:spLocks noChangeArrowheads="1"/>
          </p:cNvSpPr>
          <p:nvPr/>
        </p:nvSpPr>
        <p:spPr bwMode="auto">
          <a:xfrm>
            <a:off x="609600" y="5832475"/>
            <a:ext cx="8001000" cy="641350"/>
          </a:xfrm>
          <a:prstGeom prst="rect">
            <a:avLst/>
          </a:prstGeom>
          <a:gradFill rotWithShape="0">
            <a:gsLst>
              <a:gs pos="0">
                <a:srgbClr val="CC0099">
                  <a:gamma/>
                  <a:shade val="0"/>
                  <a:invGamma/>
                </a:srgbClr>
              </a:gs>
              <a:gs pos="100000">
                <a:srgbClr val="CC0099"/>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800">
                <a:effectLst>
                  <a:outerShdw blurRad="38100" dist="38100" dir="2700000" algn="tl">
                    <a:srgbClr val="000000"/>
                  </a:outerShdw>
                </a:effectLst>
              </a:rPr>
              <a:t>Las caídas de tensión </a:t>
            </a:r>
            <a:r>
              <a:rPr lang="es-ES_tradnl" altLang="es-ES" sz="1800" u="sng">
                <a:effectLst>
                  <a:outerShdw blurRad="38100" dist="38100" dir="2700000" algn="tl">
                    <a:srgbClr val="000000"/>
                  </a:outerShdw>
                </a:effectLst>
              </a:rPr>
              <a:t>EN CARGA</a:t>
            </a:r>
            <a:r>
              <a:rPr lang="es-ES_tradnl" altLang="es-ES" sz="1800">
                <a:effectLst>
                  <a:outerShdw blurRad="38100" dist="38100" dir="2700000" algn="tl">
                    <a:srgbClr val="000000"/>
                  </a:outerShdw>
                </a:effectLst>
              </a:rPr>
              <a:t> en las resistencias y reactancias parásitas son muy pequeñas: del 0,2 al 6% de U</a:t>
            </a:r>
            <a:r>
              <a:rPr lang="es-ES_tradnl" altLang="es-ES" sz="1800" baseline="-25000">
                <a:effectLst>
                  <a:outerShdw blurRad="38100" dist="38100" dir="2700000" algn="tl">
                    <a:srgbClr val="000000"/>
                  </a:outerShdw>
                </a:effectLst>
              </a:rPr>
              <a:t>1</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5564"/>
                                        </p:tgtEl>
                                        <p:attrNameLst>
                                          <p:attrName>style.visibility</p:attrName>
                                        </p:attrNameLst>
                                      </p:cBhvr>
                                      <p:to>
                                        <p:strVal val="visible"/>
                                      </p:to>
                                    </p:set>
                                    <p:animEffect transition="in" filter="dissolve">
                                      <p:cBhvr>
                                        <p:cTn id="7" dur="500"/>
                                        <p:tgtEl>
                                          <p:spTgt spid="305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5565"/>
                                        </p:tgtEl>
                                        <p:attrNameLst>
                                          <p:attrName>style.visibility</p:attrName>
                                        </p:attrNameLst>
                                      </p:cBhvr>
                                      <p:to>
                                        <p:strVal val="visible"/>
                                      </p:to>
                                    </p:set>
                                    <p:animEffect transition="in" filter="dissolve">
                                      <p:cBhvr>
                                        <p:cTn id="12" dur="500"/>
                                        <p:tgtEl>
                                          <p:spTgt spid="3055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5562"/>
                                        </p:tgtEl>
                                        <p:attrNameLst>
                                          <p:attrName>style.visibility</p:attrName>
                                        </p:attrNameLst>
                                      </p:cBhvr>
                                      <p:to>
                                        <p:strVal val="visible"/>
                                      </p:to>
                                    </p:set>
                                    <p:animEffect transition="in" filter="dissolve">
                                      <p:cBhvr>
                                        <p:cTn id="17" dur="500"/>
                                        <p:tgtEl>
                                          <p:spTgt spid="305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564" grpId="0" animBg="1" autoUpdateAnimBg="0"/>
      <p:bldP spid="30556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51" name="Rectangle 591"/>
          <p:cNvSpPr>
            <a:spLocks noChangeArrowheads="1"/>
          </p:cNvSpPr>
          <p:nvPr/>
        </p:nvSpPr>
        <p:spPr bwMode="auto">
          <a:xfrm>
            <a:off x="1048544" y="1265238"/>
            <a:ext cx="1170781" cy="331788"/>
          </a:xfrm>
          <a:prstGeom prst="rect">
            <a:avLst/>
          </a:prstGeom>
          <a:solidFill>
            <a:srgbClr val="C00000"/>
          </a:solidFill>
          <a:ln>
            <a:noFill/>
          </a:ln>
          <a:effectLst>
            <a:outerShdw dist="28398" dir="3806097" algn="ctr" rotWithShape="0">
              <a:schemeClr val="bg2"/>
            </a:outerShdw>
          </a:effectLst>
          <a:extLst/>
        </p:spPr>
        <p:txBody>
          <a:bodyPr wrap="square">
            <a:spAutoFit/>
          </a:bodyPr>
          <a:lstStyle/>
          <a:p>
            <a:pPr>
              <a:spcBef>
                <a:spcPct val="0"/>
              </a:spcBef>
            </a:pPr>
            <a:r>
              <a:rPr lang="es-ES_tradnl" altLang="es-ES" sz="1500">
                <a:effectLst>
                  <a:outerShdw blurRad="38100" dist="38100" dir="2700000" algn="tl">
                    <a:srgbClr val="000000"/>
                  </a:outerShdw>
                </a:effectLst>
              </a:rPr>
              <a:t>+I</a:t>
            </a:r>
            <a:r>
              <a:rPr lang="es-ES_tradnl" altLang="es-ES" sz="1500" baseline="-25000">
                <a:effectLst>
                  <a:outerShdw blurRad="38100" dist="38100" dir="2700000" algn="tl">
                    <a:srgbClr val="000000"/>
                  </a:outerShdw>
                </a:effectLst>
              </a:rPr>
              <a:t>2</a:t>
            </a:r>
            <a:r>
              <a:rPr lang="es-ES_tradnl" altLang="es-ES" sz="1500">
                <a:effectLst>
                  <a:outerShdw blurRad="38100" dist="38100" dir="2700000" algn="tl">
                    <a:srgbClr val="000000"/>
                  </a:outerShdw>
                </a:effectLst>
              </a:rPr>
              <a:t>’(t)</a:t>
            </a:r>
            <a:endParaRPr lang="es-ES" altLang="es-ES" sz="1700">
              <a:effectLst/>
            </a:endParaRPr>
          </a:p>
        </p:txBody>
      </p:sp>
      <p:sp>
        <p:nvSpPr>
          <p:cNvPr id="296962" name="Rectangle 2"/>
          <p:cNvSpPr>
            <a:spLocks noGrp="1" noChangeArrowheads="1"/>
          </p:cNvSpPr>
          <p:nvPr>
            <p:ph type="title"/>
          </p:nvPr>
        </p:nvSpPr>
        <p:spPr>
          <a:xfrm>
            <a:off x="0" y="-152400"/>
            <a:ext cx="9144000" cy="1143000"/>
          </a:xfrm>
          <a:noFill/>
          <a:ln/>
          <a:effectLst>
            <a:outerShdw dist="35921" dir="2700000" algn="ctr" rotWithShape="0">
              <a:schemeClr val="bg2"/>
            </a:outerShdw>
          </a:effectLst>
        </p:spPr>
        <p:txBody>
          <a:bodyPr/>
          <a:lstStyle/>
          <a:p>
            <a:pPr algn="r"/>
            <a:r>
              <a:rPr lang="es-ES_tradnl" altLang="es-ES" sz="4300" b="1">
                <a:latin typeface="Tahoma" pitchFamily="34" charset="0"/>
              </a:rPr>
              <a:t>4.9 El transformador en carga II</a:t>
            </a:r>
            <a:endParaRPr lang="es-ES_tradnl" altLang="es-ES" sz="4300"/>
          </a:p>
        </p:txBody>
      </p:sp>
      <p:sp>
        <p:nvSpPr>
          <p:cNvPr id="297255" name="Rectangle 295"/>
          <p:cNvSpPr>
            <a:spLocks noChangeArrowheads="1"/>
          </p:cNvSpPr>
          <p:nvPr/>
        </p:nvSpPr>
        <p:spPr bwMode="auto">
          <a:xfrm>
            <a:off x="279400" y="3453308"/>
            <a:ext cx="4292600" cy="839788"/>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wrap="square" anchor="ctr">
            <a:spAutoFit/>
          </a:bodyPr>
          <a:lstStyle/>
          <a:p>
            <a:pPr algn="ctr">
              <a:spcBef>
                <a:spcPct val="0"/>
              </a:spcBef>
            </a:pPr>
            <a:r>
              <a:rPr lang="es-ES_tradnl" altLang="es-ES" sz="1600">
                <a:effectLst>
                  <a:outerShdw blurRad="38100" dist="38100" dir="2700000" algn="tl">
                    <a:srgbClr val="000000"/>
                  </a:outerShdw>
                </a:effectLst>
              </a:rPr>
              <a:t>Al cerrarse el secundario circulará por él una corriente I</a:t>
            </a:r>
            <a:r>
              <a:rPr lang="es-ES_tradnl" altLang="es-ES" sz="1600" baseline="-25000">
                <a:effectLst>
                  <a:outerShdw blurRad="38100" dist="38100" dir="2700000" algn="tl">
                    <a:srgbClr val="000000"/>
                  </a:outerShdw>
                </a:effectLst>
              </a:rPr>
              <a:t>2</a:t>
            </a:r>
            <a:r>
              <a:rPr lang="es-ES_tradnl" altLang="es-ES" sz="1600">
                <a:effectLst>
                  <a:outerShdw blurRad="38100" dist="38100" dir="2700000" algn="tl">
                    <a:srgbClr val="000000"/>
                  </a:outerShdw>
                </a:effectLst>
              </a:rPr>
              <a:t>(t) que creará una nueva fuerza magnetomotriz </a:t>
            </a: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r>
              <a:rPr lang="es-ES_tradnl" altLang="es-ES" sz="1700">
                <a:effectLst>
                  <a:outerShdw blurRad="38100" dist="38100" dir="2700000" algn="tl">
                    <a:srgbClr val="000000"/>
                  </a:outerShdw>
                </a:effectLst>
              </a:rPr>
              <a:t>*I</a:t>
            </a:r>
            <a:r>
              <a:rPr lang="es-ES_tradnl" altLang="es-ES" sz="1700" baseline="-25000">
                <a:effectLst>
                  <a:outerShdw blurRad="38100" dist="38100" dir="2700000" algn="tl">
                    <a:srgbClr val="000000"/>
                  </a:outerShdw>
                </a:effectLst>
              </a:rPr>
              <a:t>2</a:t>
            </a:r>
            <a:r>
              <a:rPr lang="es-ES_tradnl" altLang="es-ES" sz="1700">
                <a:effectLst>
                  <a:outerShdw blurRad="38100" dist="38100" dir="2700000" algn="tl">
                    <a:srgbClr val="000000"/>
                  </a:outerShdw>
                </a:effectLst>
              </a:rPr>
              <a:t>(t)</a:t>
            </a:r>
            <a:endParaRPr lang="es-ES_tradnl" altLang="es-ES" sz="2400">
              <a:solidFill>
                <a:srgbClr val="000000"/>
              </a:solidFill>
              <a:effectLst/>
            </a:endParaRPr>
          </a:p>
        </p:txBody>
      </p:sp>
      <p:sp>
        <p:nvSpPr>
          <p:cNvPr id="297257" name="Rectangle 297"/>
          <p:cNvSpPr>
            <a:spLocks noChangeArrowheads="1"/>
          </p:cNvSpPr>
          <p:nvPr/>
        </p:nvSpPr>
        <p:spPr bwMode="auto">
          <a:xfrm>
            <a:off x="5181600" y="3446958"/>
            <a:ext cx="3733800" cy="825500"/>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dirty="0">
                <a:effectLst>
                  <a:outerShdw blurRad="38100" dist="38100" dir="2700000" algn="tl">
                    <a:srgbClr val="000000"/>
                  </a:outerShdw>
                </a:effectLst>
              </a:rPr>
              <a:t>La nueva </a:t>
            </a:r>
            <a:r>
              <a:rPr lang="es-ES_tradnl" altLang="es-ES" sz="1600" dirty="0" smtClean="0">
                <a:effectLst>
                  <a:outerShdw blurRad="38100" dist="38100" dir="2700000" algn="tl">
                    <a:srgbClr val="000000"/>
                  </a:outerShdw>
                </a:effectLst>
              </a:rPr>
              <a:t>FMM</a:t>
            </a:r>
            <a:r>
              <a:rPr lang="es-ES_tradnl" altLang="es-ES" sz="1600" dirty="0" smtClean="0">
                <a:effectLst>
                  <a:outerShdw blurRad="38100" dist="38100" dir="2700000" algn="tl">
                    <a:srgbClr val="000000"/>
                  </a:outerShdw>
                </a:effectLst>
              </a:rPr>
              <a:t> </a:t>
            </a:r>
            <a:r>
              <a:rPr lang="es-ES_tradnl" altLang="es-ES" sz="1600" u="sng" dirty="0">
                <a:effectLst>
                  <a:outerShdw blurRad="38100" dist="38100" dir="2700000" algn="tl">
                    <a:srgbClr val="000000"/>
                  </a:outerShdw>
                </a:effectLst>
              </a:rPr>
              <a:t>NO  podrá</a:t>
            </a:r>
            <a:r>
              <a:rPr lang="es-ES_tradnl" altLang="es-ES" sz="1600" dirty="0">
                <a:effectLst>
                  <a:outerShdw blurRad="38100" dist="38100" dir="2700000" algn="tl">
                    <a:srgbClr val="000000"/>
                  </a:outerShdw>
                </a:effectLst>
              </a:rPr>
              <a:t> alterar el flujo, ya que si así fuera se </a:t>
            </a:r>
            <a:r>
              <a:rPr lang="es-ES_tradnl" altLang="es-ES" sz="1600" dirty="0" err="1">
                <a:effectLst>
                  <a:outerShdw blurRad="38100" dist="38100" dir="2700000" algn="tl">
                    <a:srgbClr val="000000"/>
                  </a:outerShdw>
                </a:effectLst>
              </a:rPr>
              <a:t>modi-ficaría</a:t>
            </a:r>
            <a:r>
              <a:rPr lang="es-ES_tradnl" altLang="es-ES" sz="1600" dirty="0">
                <a:effectLst>
                  <a:outerShdw blurRad="38100" dist="38100" dir="2700000" algn="tl">
                    <a:srgbClr val="000000"/>
                  </a:outerShdw>
                </a:effectLst>
              </a:rPr>
              <a:t> E</a:t>
            </a:r>
            <a:r>
              <a:rPr lang="es-ES_tradnl" altLang="es-ES" sz="1600" baseline="-25000" dirty="0">
                <a:effectLst>
                  <a:outerShdw blurRad="38100" dist="38100" dir="2700000" algn="tl">
                    <a:srgbClr val="000000"/>
                  </a:outerShdw>
                </a:effectLst>
              </a:rPr>
              <a:t>1</a:t>
            </a:r>
            <a:r>
              <a:rPr lang="es-ES_tradnl" altLang="es-ES" sz="1600" dirty="0">
                <a:effectLst>
                  <a:outerShdw blurRad="38100" dist="38100" dir="2700000" algn="tl">
                    <a:srgbClr val="000000"/>
                  </a:outerShdw>
                </a:effectLst>
              </a:rPr>
              <a:t> que está fijada por U</a:t>
            </a:r>
            <a:r>
              <a:rPr lang="es-ES_tradnl" altLang="es-ES" sz="1600" baseline="-25000" dirty="0">
                <a:effectLst>
                  <a:outerShdw blurRad="38100" dist="38100" dir="2700000" algn="tl">
                    <a:srgbClr val="000000"/>
                  </a:outerShdw>
                </a:effectLst>
              </a:rPr>
              <a:t>1                                                            </a:t>
            </a:r>
            <a:endParaRPr lang="es-ES_tradnl" altLang="es-ES" sz="2400" dirty="0">
              <a:solidFill>
                <a:srgbClr val="000000"/>
              </a:solidFill>
              <a:effectLst/>
            </a:endParaRPr>
          </a:p>
        </p:txBody>
      </p:sp>
      <p:sp>
        <p:nvSpPr>
          <p:cNvPr id="297258" name="Rectangle 298"/>
          <p:cNvSpPr>
            <a:spLocks noChangeArrowheads="1"/>
          </p:cNvSpPr>
          <p:nvPr/>
        </p:nvSpPr>
        <p:spPr bwMode="auto">
          <a:xfrm>
            <a:off x="5334000" y="4761409"/>
            <a:ext cx="3581400" cy="855662"/>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Esto sólo es posible si en el primario aparece una corriente </a:t>
            </a:r>
            <a:r>
              <a:rPr lang="es-ES_tradnl" altLang="es-ES" sz="1800">
                <a:effectLst>
                  <a:outerShdw blurRad="38100" dist="38100" dir="2700000" algn="tl">
                    <a:srgbClr val="000000"/>
                  </a:outerShdw>
                </a:effectLst>
              </a:rPr>
              <a:t>I</a:t>
            </a:r>
            <a:r>
              <a:rPr lang="es-ES_tradnl" altLang="es-ES" sz="1800" baseline="-25000">
                <a:effectLst>
                  <a:outerShdw blurRad="38100" dist="38100" dir="2700000" algn="tl">
                    <a:srgbClr val="000000"/>
                  </a:outerShdw>
                </a:effectLst>
              </a:rPr>
              <a:t>2</a:t>
            </a:r>
            <a:r>
              <a:rPr lang="es-ES_tradnl" altLang="es-ES" sz="1800">
                <a:effectLst>
                  <a:outerShdw blurRad="38100" dist="38100" dir="2700000" algn="tl">
                    <a:srgbClr val="000000"/>
                  </a:outerShdw>
                </a:effectLst>
              </a:rPr>
              <a:t>’(t)</a:t>
            </a:r>
            <a:r>
              <a:rPr lang="es-ES_tradnl" altLang="es-ES" sz="1600">
                <a:effectLst>
                  <a:outerShdw blurRad="38100" dist="38100" dir="2700000" algn="tl">
                    <a:srgbClr val="000000"/>
                  </a:outerShdw>
                </a:effectLst>
              </a:rPr>
              <a:t> que verifique:</a:t>
            </a:r>
            <a:endParaRPr lang="es-ES_tradnl" altLang="es-ES" sz="2400">
              <a:solidFill>
                <a:srgbClr val="000000"/>
              </a:solidFill>
              <a:effectLst/>
            </a:endParaRPr>
          </a:p>
        </p:txBody>
      </p:sp>
      <p:grpSp>
        <p:nvGrpSpPr>
          <p:cNvPr id="297554" name="Group 594"/>
          <p:cNvGrpSpPr>
            <a:grpSpLocks/>
          </p:cNvGrpSpPr>
          <p:nvPr/>
        </p:nvGrpSpPr>
        <p:grpSpPr bwMode="auto">
          <a:xfrm>
            <a:off x="6177929" y="6197600"/>
            <a:ext cx="1922463" cy="366713"/>
            <a:chOff x="3928" y="3904"/>
            <a:chExt cx="1211" cy="231"/>
          </a:xfrm>
        </p:grpSpPr>
        <p:pic>
          <p:nvPicPr>
            <p:cNvPr id="297553" name="Picture 5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 y="3904"/>
              <a:ext cx="1211"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
          <p:nvSpPr>
            <p:cNvPr id="297260" name="Line 300"/>
            <p:cNvSpPr>
              <a:spLocks noChangeShapeType="1"/>
            </p:cNvSpPr>
            <p:nvPr/>
          </p:nvSpPr>
          <p:spPr bwMode="auto">
            <a:xfrm>
              <a:off x="4227" y="4128"/>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7261" name="Line 301"/>
            <p:cNvSpPr>
              <a:spLocks noChangeShapeType="1"/>
            </p:cNvSpPr>
            <p:nvPr/>
          </p:nvSpPr>
          <p:spPr bwMode="auto">
            <a:xfrm>
              <a:off x="4944" y="4125"/>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297263" name="AutoShape 303"/>
          <p:cNvSpPr>
            <a:spLocks noChangeArrowheads="1"/>
          </p:cNvSpPr>
          <p:nvPr/>
        </p:nvSpPr>
        <p:spPr bwMode="auto">
          <a:xfrm>
            <a:off x="4607147" y="3602533"/>
            <a:ext cx="540917" cy="442271"/>
          </a:xfrm>
          <a:prstGeom prst="rightArrow">
            <a:avLst>
              <a:gd name="adj1" fmla="val 50000"/>
              <a:gd name="adj2" fmla="val 58333"/>
            </a:avLst>
          </a:prstGeom>
          <a:solidFill>
            <a:schemeClr val="tx1">
              <a:lumMod val="75000"/>
            </a:schemeClr>
          </a:solidFill>
          <a:ln w="3175">
            <a:solidFill>
              <a:schemeClr val="bg2"/>
            </a:solidFill>
            <a:miter lim="800000"/>
            <a:headEnd/>
            <a:tailEnd/>
          </a:ln>
          <a:effectLst>
            <a:outerShdw dist="17961" dir="2700000" algn="ctr" rotWithShape="0">
              <a:schemeClr val="bg2"/>
            </a:outerShdw>
          </a:effectLst>
        </p:spPr>
        <p:txBody>
          <a:bodyPr wrap="square" anchor="ctr">
            <a:spAutoFit/>
          </a:bodyPr>
          <a:lstStyle/>
          <a:p>
            <a:endParaRPr lang="es-ES"/>
          </a:p>
        </p:txBody>
      </p:sp>
      <p:sp>
        <p:nvSpPr>
          <p:cNvPr id="297265" name="AutoShape 305"/>
          <p:cNvSpPr>
            <a:spLocks noChangeArrowheads="1"/>
          </p:cNvSpPr>
          <p:nvPr/>
        </p:nvSpPr>
        <p:spPr bwMode="auto">
          <a:xfrm rot="5400000">
            <a:off x="6878638" y="4369296"/>
            <a:ext cx="457200" cy="304800"/>
          </a:xfrm>
          <a:prstGeom prst="rightArrow">
            <a:avLst>
              <a:gd name="adj1" fmla="val 50000"/>
              <a:gd name="adj2" fmla="val 58333"/>
            </a:avLst>
          </a:prstGeom>
          <a:solidFill>
            <a:schemeClr val="tx1">
              <a:lumMod val="75000"/>
            </a:schemeClr>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sp>
        <p:nvSpPr>
          <p:cNvPr id="297266" name="AutoShape 306"/>
          <p:cNvSpPr>
            <a:spLocks noChangeArrowheads="1"/>
          </p:cNvSpPr>
          <p:nvPr/>
        </p:nvSpPr>
        <p:spPr bwMode="auto">
          <a:xfrm rot="5400000">
            <a:off x="6837449" y="5826211"/>
            <a:ext cx="527844" cy="341934"/>
          </a:xfrm>
          <a:prstGeom prst="rightArrow">
            <a:avLst>
              <a:gd name="adj1" fmla="val 50000"/>
              <a:gd name="adj2" fmla="val 58333"/>
            </a:avLst>
          </a:prstGeom>
          <a:solidFill>
            <a:schemeClr val="tx1">
              <a:lumMod val="75000"/>
            </a:schemeClr>
          </a:solidFill>
          <a:ln w="3175">
            <a:solidFill>
              <a:schemeClr val="bg2"/>
            </a:solidFill>
            <a:miter lim="800000"/>
            <a:headEnd/>
            <a:tailEnd/>
          </a:ln>
          <a:effectLst>
            <a:outerShdw dist="17961" dir="2700000" algn="ctr" rotWithShape="0">
              <a:schemeClr val="bg2"/>
            </a:outerShdw>
          </a:effectLst>
        </p:spPr>
        <p:txBody>
          <a:bodyPr wrap="square" anchor="ctr">
            <a:spAutoFit/>
          </a:bodyPr>
          <a:lstStyle/>
          <a:p>
            <a:endParaRPr lang="es-ES"/>
          </a:p>
        </p:txBody>
      </p:sp>
      <p:sp>
        <p:nvSpPr>
          <p:cNvPr id="297286" name="AutoShape 326"/>
          <p:cNvSpPr>
            <a:spLocks noChangeArrowheads="1"/>
          </p:cNvSpPr>
          <p:nvPr/>
        </p:nvSpPr>
        <p:spPr bwMode="auto">
          <a:xfrm rot="10800000">
            <a:off x="4572001" y="6148737"/>
            <a:ext cx="1587500" cy="448614"/>
          </a:xfrm>
          <a:prstGeom prst="rightArrow">
            <a:avLst>
              <a:gd name="adj1" fmla="val 50000"/>
              <a:gd name="adj2" fmla="val 58333"/>
            </a:avLst>
          </a:prstGeom>
          <a:solidFill>
            <a:schemeClr val="tx1">
              <a:lumMod val="75000"/>
            </a:schemeClr>
          </a:solidFill>
          <a:ln w="3175">
            <a:solidFill>
              <a:schemeClr val="bg2"/>
            </a:solidFill>
            <a:miter lim="800000"/>
            <a:headEnd/>
            <a:tailEnd/>
          </a:ln>
          <a:effectLst>
            <a:outerShdw dist="17961" dir="2700000" algn="ctr" rotWithShape="0">
              <a:schemeClr val="bg2"/>
            </a:outerShdw>
          </a:effectLst>
        </p:spPr>
        <p:txBody>
          <a:bodyPr wrap="square" anchor="ctr">
            <a:spAutoFit/>
          </a:bodyPr>
          <a:lstStyle/>
          <a:p>
            <a:endParaRPr lang="es-ES"/>
          </a:p>
        </p:txBody>
      </p:sp>
      <p:grpSp>
        <p:nvGrpSpPr>
          <p:cNvPr id="297552" name="Group 592"/>
          <p:cNvGrpSpPr>
            <a:grpSpLocks/>
          </p:cNvGrpSpPr>
          <p:nvPr/>
        </p:nvGrpSpPr>
        <p:grpSpPr bwMode="auto">
          <a:xfrm>
            <a:off x="127000" y="762000"/>
            <a:ext cx="9017000" cy="2571750"/>
            <a:chOff x="80" y="480"/>
            <a:chExt cx="5680" cy="1620"/>
          </a:xfrm>
        </p:grpSpPr>
        <p:sp>
          <p:nvSpPr>
            <p:cNvPr id="297470" name="Rectangle 510"/>
            <p:cNvSpPr>
              <a:spLocks noChangeArrowheads="1"/>
            </p:cNvSpPr>
            <p:nvPr/>
          </p:nvSpPr>
          <p:spPr bwMode="auto">
            <a:xfrm>
              <a:off x="5312" y="127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dirty="0">
                  <a:effectLst/>
                </a:rPr>
                <a:t>U</a:t>
              </a:r>
              <a:r>
                <a:rPr lang="es-ES_tradnl" altLang="es-ES" sz="1500" baseline="-25000" dirty="0">
                  <a:effectLst/>
                </a:rPr>
                <a:t>2</a:t>
              </a:r>
              <a:r>
                <a:rPr lang="es-ES_tradnl" altLang="es-ES" sz="1500" dirty="0">
                  <a:effectLst/>
                </a:rPr>
                <a:t>(t)</a:t>
              </a:r>
              <a:endParaRPr lang="es-ES" altLang="es-ES" sz="1700" dirty="0">
                <a:effectLst/>
              </a:endParaRPr>
            </a:p>
          </p:txBody>
        </p:sp>
        <p:grpSp>
          <p:nvGrpSpPr>
            <p:cNvPr id="297550" name="Group 590"/>
            <p:cNvGrpSpPr>
              <a:grpSpLocks/>
            </p:cNvGrpSpPr>
            <p:nvPr/>
          </p:nvGrpSpPr>
          <p:grpSpPr bwMode="auto">
            <a:xfrm>
              <a:off x="80" y="480"/>
              <a:ext cx="5254" cy="1620"/>
              <a:chOff x="80" y="480"/>
              <a:chExt cx="5254" cy="1620"/>
            </a:xfrm>
          </p:grpSpPr>
          <p:sp>
            <p:nvSpPr>
              <p:cNvPr id="297304" name="Line 344"/>
              <p:cNvSpPr>
                <a:spLocks noChangeShapeType="1"/>
              </p:cNvSpPr>
              <p:nvPr/>
            </p:nvSpPr>
            <p:spPr bwMode="auto">
              <a:xfrm>
                <a:off x="680" y="1136"/>
                <a:ext cx="4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297305" name="Line 345"/>
              <p:cNvSpPr>
                <a:spLocks noChangeShapeType="1"/>
              </p:cNvSpPr>
              <p:nvPr/>
            </p:nvSpPr>
            <p:spPr bwMode="auto">
              <a:xfrm rot="5400000">
                <a:off x="406" y="1404"/>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06" name="Line 346"/>
              <p:cNvSpPr>
                <a:spLocks noChangeShapeType="1"/>
              </p:cNvSpPr>
              <p:nvPr/>
            </p:nvSpPr>
            <p:spPr bwMode="auto">
              <a:xfrm>
                <a:off x="3380" y="1646"/>
                <a:ext cx="1836"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07" name="Line 347"/>
              <p:cNvSpPr>
                <a:spLocks noChangeShapeType="1"/>
              </p:cNvSpPr>
              <p:nvPr/>
            </p:nvSpPr>
            <p:spPr bwMode="auto">
              <a:xfrm>
                <a:off x="656" y="1644"/>
                <a:ext cx="221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7308" name="Group 348"/>
              <p:cNvGrpSpPr>
                <a:grpSpLocks/>
              </p:cNvGrpSpPr>
              <p:nvPr/>
            </p:nvGrpSpPr>
            <p:grpSpPr bwMode="auto">
              <a:xfrm>
                <a:off x="2476" y="710"/>
                <a:ext cx="1297" cy="1334"/>
                <a:chOff x="1092" y="1540"/>
                <a:chExt cx="1297" cy="1334"/>
              </a:xfrm>
            </p:grpSpPr>
            <p:sp>
              <p:nvSpPr>
                <p:cNvPr id="297309" name="Rectangle 349"/>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7310" name="Rectangle 350"/>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7311" name="Rectangle 351"/>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97312" name="Rectangle 352"/>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97313" name="Line 353"/>
              <p:cNvSpPr>
                <a:spLocks noChangeShapeType="1"/>
              </p:cNvSpPr>
              <p:nvPr/>
            </p:nvSpPr>
            <p:spPr bwMode="auto">
              <a:xfrm flipV="1">
                <a:off x="2866" y="107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14" name="Line 354"/>
              <p:cNvSpPr>
                <a:spLocks noChangeShapeType="1"/>
              </p:cNvSpPr>
              <p:nvPr/>
            </p:nvSpPr>
            <p:spPr bwMode="auto">
              <a:xfrm flipV="1">
                <a:off x="3375" y="1116"/>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15" name="Oval 355"/>
              <p:cNvSpPr>
                <a:spLocks noChangeArrowheads="1"/>
              </p:cNvSpPr>
              <p:nvPr/>
            </p:nvSpPr>
            <p:spPr bwMode="auto">
              <a:xfrm>
                <a:off x="636" y="162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16" name="AutoShape 356"/>
              <p:cNvSpPr>
                <a:spLocks noChangeArrowheads="1"/>
              </p:cNvSpPr>
              <p:nvPr/>
            </p:nvSpPr>
            <p:spPr bwMode="auto">
              <a:xfrm>
                <a:off x="464" y="119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17" name="Rectangle 357"/>
              <p:cNvSpPr>
                <a:spLocks noChangeArrowheads="1"/>
              </p:cNvSpPr>
              <p:nvPr/>
            </p:nvSpPr>
            <p:spPr bwMode="auto">
              <a:xfrm>
                <a:off x="80" y="1276"/>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297318" name="AutoShape 358"/>
              <p:cNvSpPr>
                <a:spLocks noChangeArrowheads="1"/>
              </p:cNvSpPr>
              <p:nvPr/>
            </p:nvSpPr>
            <p:spPr bwMode="auto">
              <a:xfrm>
                <a:off x="2584" y="802"/>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19" name="AutoShape 359"/>
              <p:cNvSpPr>
                <a:spLocks noChangeAspect="1" noChangeArrowheads="1"/>
              </p:cNvSpPr>
              <p:nvPr/>
            </p:nvSpPr>
            <p:spPr bwMode="auto">
              <a:xfrm>
                <a:off x="2632" y="850"/>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20" name="AutoShape 360"/>
              <p:cNvSpPr>
                <a:spLocks noChangeAspect="1" noChangeArrowheads="1"/>
              </p:cNvSpPr>
              <p:nvPr/>
            </p:nvSpPr>
            <p:spPr bwMode="auto">
              <a:xfrm>
                <a:off x="2680" y="898"/>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21" name="AutoShape 361"/>
              <p:cNvSpPr>
                <a:spLocks noChangeAspect="1" noChangeArrowheads="1"/>
              </p:cNvSpPr>
              <p:nvPr/>
            </p:nvSpPr>
            <p:spPr bwMode="auto">
              <a:xfrm>
                <a:off x="2728" y="946"/>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22" name="Line 362"/>
              <p:cNvSpPr>
                <a:spLocks noChangeShapeType="1"/>
              </p:cNvSpPr>
              <p:nvPr/>
            </p:nvSpPr>
            <p:spPr bwMode="auto">
              <a:xfrm>
                <a:off x="3368" y="1138"/>
                <a:ext cx="648"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7323" name="Group 363"/>
              <p:cNvGrpSpPr>
                <a:grpSpLocks/>
              </p:cNvGrpSpPr>
              <p:nvPr/>
            </p:nvGrpSpPr>
            <p:grpSpPr bwMode="auto">
              <a:xfrm>
                <a:off x="3368" y="1128"/>
                <a:ext cx="522" cy="66"/>
                <a:chOff x="1984" y="1964"/>
                <a:chExt cx="522" cy="66"/>
              </a:xfrm>
            </p:grpSpPr>
            <p:sp>
              <p:nvSpPr>
                <p:cNvPr id="297324" name="Line 364"/>
                <p:cNvSpPr>
                  <a:spLocks noChangeShapeType="1"/>
                </p:cNvSpPr>
                <p:nvPr/>
              </p:nvSpPr>
              <p:spPr bwMode="auto">
                <a:xfrm flipV="1">
                  <a:off x="2395" y="196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25" name="Line 365"/>
                <p:cNvSpPr>
                  <a:spLocks noChangeShapeType="1"/>
                </p:cNvSpPr>
                <p:nvPr/>
              </p:nvSpPr>
              <p:spPr bwMode="auto">
                <a:xfrm>
                  <a:off x="1984" y="203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26" name="Line 366"/>
                <p:cNvSpPr>
                  <a:spLocks noChangeShapeType="1"/>
                </p:cNvSpPr>
                <p:nvPr/>
              </p:nvSpPr>
              <p:spPr bwMode="auto">
                <a:xfrm flipV="1">
                  <a:off x="1991" y="201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27" name="Group 367"/>
              <p:cNvGrpSpPr>
                <a:grpSpLocks/>
              </p:cNvGrpSpPr>
              <p:nvPr/>
            </p:nvGrpSpPr>
            <p:grpSpPr bwMode="auto">
              <a:xfrm>
                <a:off x="3368" y="1188"/>
                <a:ext cx="522" cy="66"/>
                <a:chOff x="1062" y="1959"/>
                <a:chExt cx="522" cy="66"/>
              </a:xfrm>
            </p:grpSpPr>
            <p:sp>
              <p:nvSpPr>
                <p:cNvPr id="297328" name="Line 368"/>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29" name="Line 369"/>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30" name="Line 370"/>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31" name="Group 371"/>
              <p:cNvGrpSpPr>
                <a:grpSpLocks/>
              </p:cNvGrpSpPr>
              <p:nvPr/>
            </p:nvGrpSpPr>
            <p:grpSpPr bwMode="auto">
              <a:xfrm>
                <a:off x="3368" y="1246"/>
                <a:ext cx="522" cy="66"/>
                <a:chOff x="1062" y="1959"/>
                <a:chExt cx="522" cy="66"/>
              </a:xfrm>
            </p:grpSpPr>
            <p:sp>
              <p:nvSpPr>
                <p:cNvPr id="297332" name="Line 372"/>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33" name="Line 373"/>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34" name="Line 374"/>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35" name="Group 375"/>
              <p:cNvGrpSpPr>
                <a:grpSpLocks/>
              </p:cNvGrpSpPr>
              <p:nvPr/>
            </p:nvGrpSpPr>
            <p:grpSpPr bwMode="auto">
              <a:xfrm>
                <a:off x="3368" y="1302"/>
                <a:ext cx="522" cy="66"/>
                <a:chOff x="1062" y="1959"/>
                <a:chExt cx="522" cy="66"/>
              </a:xfrm>
            </p:grpSpPr>
            <p:sp>
              <p:nvSpPr>
                <p:cNvPr id="297336" name="Line 376"/>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37" name="Line 377"/>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38" name="Line 378"/>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39" name="Group 379"/>
              <p:cNvGrpSpPr>
                <a:grpSpLocks/>
              </p:cNvGrpSpPr>
              <p:nvPr/>
            </p:nvGrpSpPr>
            <p:grpSpPr bwMode="auto">
              <a:xfrm>
                <a:off x="3368" y="1359"/>
                <a:ext cx="522" cy="66"/>
                <a:chOff x="1062" y="1959"/>
                <a:chExt cx="522" cy="66"/>
              </a:xfrm>
            </p:grpSpPr>
            <p:sp>
              <p:nvSpPr>
                <p:cNvPr id="297340" name="Line 380"/>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41" name="Line 381"/>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42" name="Line 382"/>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43" name="Group 383"/>
              <p:cNvGrpSpPr>
                <a:grpSpLocks/>
              </p:cNvGrpSpPr>
              <p:nvPr/>
            </p:nvGrpSpPr>
            <p:grpSpPr bwMode="auto">
              <a:xfrm>
                <a:off x="3368" y="1416"/>
                <a:ext cx="522" cy="66"/>
                <a:chOff x="1062" y="1959"/>
                <a:chExt cx="522" cy="66"/>
              </a:xfrm>
            </p:grpSpPr>
            <p:sp>
              <p:nvSpPr>
                <p:cNvPr id="297344" name="Line 384"/>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45" name="Line 385"/>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46" name="Line 386"/>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47" name="Group 387"/>
              <p:cNvGrpSpPr>
                <a:grpSpLocks/>
              </p:cNvGrpSpPr>
              <p:nvPr/>
            </p:nvGrpSpPr>
            <p:grpSpPr bwMode="auto">
              <a:xfrm>
                <a:off x="3368" y="1474"/>
                <a:ext cx="522" cy="66"/>
                <a:chOff x="1062" y="1959"/>
                <a:chExt cx="522" cy="66"/>
              </a:xfrm>
            </p:grpSpPr>
            <p:sp>
              <p:nvSpPr>
                <p:cNvPr id="297348" name="Line 388"/>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49" name="Line 389"/>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50" name="Line 390"/>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51" name="Group 391"/>
              <p:cNvGrpSpPr>
                <a:grpSpLocks/>
              </p:cNvGrpSpPr>
              <p:nvPr/>
            </p:nvGrpSpPr>
            <p:grpSpPr bwMode="auto">
              <a:xfrm>
                <a:off x="3364" y="1530"/>
                <a:ext cx="522" cy="66"/>
                <a:chOff x="1062" y="1959"/>
                <a:chExt cx="522" cy="66"/>
              </a:xfrm>
            </p:grpSpPr>
            <p:sp>
              <p:nvSpPr>
                <p:cNvPr id="297352" name="Line 392"/>
                <p:cNvSpPr>
                  <a:spLocks noChangeShapeType="1"/>
                </p:cNvSpPr>
                <p:nvPr/>
              </p:nvSpPr>
              <p:spPr bwMode="auto">
                <a:xfrm flipV="1">
                  <a:off x="1473" y="1959"/>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53" name="Line 393"/>
                <p:cNvSpPr>
                  <a:spLocks noChangeShapeType="1"/>
                </p:cNvSpPr>
                <p:nvPr/>
              </p:nvSpPr>
              <p:spPr bwMode="auto">
                <a:xfrm>
                  <a:off x="1062" y="2025"/>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54" name="Line 394"/>
                <p:cNvSpPr>
                  <a:spLocks noChangeShapeType="1"/>
                </p:cNvSpPr>
                <p:nvPr/>
              </p:nvSpPr>
              <p:spPr bwMode="auto">
                <a:xfrm flipV="1">
                  <a:off x="1069" y="2008"/>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55" name="Group 395"/>
              <p:cNvGrpSpPr>
                <a:grpSpLocks noChangeAspect="1"/>
              </p:cNvGrpSpPr>
              <p:nvPr/>
            </p:nvGrpSpPr>
            <p:grpSpPr bwMode="auto">
              <a:xfrm>
                <a:off x="536" y="1268"/>
                <a:ext cx="248" cy="248"/>
                <a:chOff x="624" y="3168"/>
                <a:chExt cx="288" cy="288"/>
              </a:xfrm>
            </p:grpSpPr>
            <p:sp>
              <p:nvSpPr>
                <p:cNvPr id="297356" name="Oval 396"/>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297357" name="Freeform 397"/>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7358" name="Rectangle 398"/>
              <p:cNvSpPr>
                <a:spLocks noChangeArrowheads="1"/>
              </p:cNvSpPr>
              <p:nvPr/>
            </p:nvSpPr>
            <p:spPr bwMode="auto">
              <a:xfrm>
                <a:off x="2776" y="614"/>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sym typeface="Symbol" pitchFamily="18" charset="2"/>
                  </a:rPr>
                  <a:t></a:t>
                </a:r>
                <a:r>
                  <a:rPr lang="es-ES_tradnl" altLang="es-ES" sz="1600" baseline="-25000">
                    <a:effectLst/>
                  </a:rPr>
                  <a:t> </a:t>
                </a:r>
                <a:r>
                  <a:rPr lang="es-ES_tradnl" altLang="es-ES" sz="1600">
                    <a:effectLst/>
                  </a:rPr>
                  <a:t>(t)</a:t>
                </a:r>
                <a:endParaRPr lang="es-ES" altLang="es-ES" sz="1700">
                  <a:effectLst/>
                </a:endParaRPr>
              </a:p>
            </p:txBody>
          </p:sp>
          <p:sp>
            <p:nvSpPr>
              <p:cNvPr id="297359" name="Line 399"/>
              <p:cNvSpPr>
                <a:spLocks noChangeShapeType="1"/>
              </p:cNvSpPr>
              <p:nvPr/>
            </p:nvSpPr>
            <p:spPr bwMode="auto">
              <a:xfrm>
                <a:off x="3118" y="80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60" name="Line 400"/>
              <p:cNvSpPr>
                <a:spLocks noChangeShapeType="1"/>
              </p:cNvSpPr>
              <p:nvPr/>
            </p:nvSpPr>
            <p:spPr bwMode="auto">
              <a:xfrm>
                <a:off x="3118" y="89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61" name="Line 401"/>
              <p:cNvSpPr>
                <a:spLocks noChangeShapeType="1"/>
              </p:cNvSpPr>
              <p:nvPr/>
            </p:nvSpPr>
            <p:spPr bwMode="auto">
              <a:xfrm flipH="1" flipV="1">
                <a:off x="3112" y="180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62" name="Line 402"/>
              <p:cNvSpPr>
                <a:spLocks noChangeShapeType="1"/>
              </p:cNvSpPr>
              <p:nvPr/>
            </p:nvSpPr>
            <p:spPr bwMode="auto">
              <a:xfrm flipH="1" flipV="1">
                <a:off x="3112" y="190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363" name="Line 403"/>
              <p:cNvSpPr>
                <a:spLocks noChangeShapeType="1"/>
              </p:cNvSpPr>
              <p:nvPr/>
            </p:nvSpPr>
            <p:spPr bwMode="auto">
              <a:xfrm>
                <a:off x="2192" y="1138"/>
                <a:ext cx="68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97364" name="Group 404"/>
              <p:cNvGrpSpPr>
                <a:grpSpLocks/>
              </p:cNvGrpSpPr>
              <p:nvPr/>
            </p:nvGrpSpPr>
            <p:grpSpPr bwMode="auto">
              <a:xfrm>
                <a:off x="2446" y="1129"/>
                <a:ext cx="522" cy="66"/>
                <a:chOff x="1062" y="1959"/>
                <a:chExt cx="522" cy="66"/>
              </a:xfrm>
            </p:grpSpPr>
            <p:sp>
              <p:nvSpPr>
                <p:cNvPr id="297365" name="Line 40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66" name="Line 40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67" name="Line 40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68" name="Group 408"/>
              <p:cNvGrpSpPr>
                <a:grpSpLocks/>
              </p:cNvGrpSpPr>
              <p:nvPr/>
            </p:nvGrpSpPr>
            <p:grpSpPr bwMode="auto">
              <a:xfrm>
                <a:off x="2446" y="1186"/>
                <a:ext cx="522" cy="66"/>
                <a:chOff x="1062" y="1959"/>
                <a:chExt cx="522" cy="66"/>
              </a:xfrm>
            </p:grpSpPr>
            <p:sp>
              <p:nvSpPr>
                <p:cNvPr id="297369" name="Line 40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70" name="Line 41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71" name="Line 41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72" name="Group 412"/>
              <p:cNvGrpSpPr>
                <a:grpSpLocks/>
              </p:cNvGrpSpPr>
              <p:nvPr/>
            </p:nvGrpSpPr>
            <p:grpSpPr bwMode="auto">
              <a:xfrm>
                <a:off x="2446" y="1244"/>
                <a:ext cx="522" cy="66"/>
                <a:chOff x="1062" y="1959"/>
                <a:chExt cx="522" cy="66"/>
              </a:xfrm>
            </p:grpSpPr>
            <p:sp>
              <p:nvSpPr>
                <p:cNvPr id="297373" name="Line 41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74" name="Line 41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75" name="Line 41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76" name="Group 416"/>
              <p:cNvGrpSpPr>
                <a:grpSpLocks/>
              </p:cNvGrpSpPr>
              <p:nvPr/>
            </p:nvGrpSpPr>
            <p:grpSpPr bwMode="auto">
              <a:xfrm>
                <a:off x="2446" y="1300"/>
                <a:ext cx="522" cy="66"/>
                <a:chOff x="1062" y="1959"/>
                <a:chExt cx="522" cy="66"/>
              </a:xfrm>
            </p:grpSpPr>
            <p:sp>
              <p:nvSpPr>
                <p:cNvPr id="297377" name="Line 41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78" name="Line 41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79" name="Line 41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80" name="Group 420"/>
              <p:cNvGrpSpPr>
                <a:grpSpLocks/>
              </p:cNvGrpSpPr>
              <p:nvPr/>
            </p:nvGrpSpPr>
            <p:grpSpPr bwMode="auto">
              <a:xfrm>
                <a:off x="2446" y="1357"/>
                <a:ext cx="522" cy="66"/>
                <a:chOff x="1062" y="1959"/>
                <a:chExt cx="522" cy="66"/>
              </a:xfrm>
            </p:grpSpPr>
            <p:sp>
              <p:nvSpPr>
                <p:cNvPr id="297381" name="Line 42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82" name="Line 42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83" name="Line 42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84" name="Group 424"/>
              <p:cNvGrpSpPr>
                <a:grpSpLocks/>
              </p:cNvGrpSpPr>
              <p:nvPr/>
            </p:nvGrpSpPr>
            <p:grpSpPr bwMode="auto">
              <a:xfrm>
                <a:off x="2446" y="1414"/>
                <a:ext cx="522" cy="66"/>
                <a:chOff x="1062" y="1959"/>
                <a:chExt cx="522" cy="66"/>
              </a:xfrm>
            </p:grpSpPr>
            <p:sp>
              <p:nvSpPr>
                <p:cNvPr id="297385" name="Line 42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86" name="Line 42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87" name="Line 42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88" name="Group 428"/>
              <p:cNvGrpSpPr>
                <a:grpSpLocks/>
              </p:cNvGrpSpPr>
              <p:nvPr/>
            </p:nvGrpSpPr>
            <p:grpSpPr bwMode="auto">
              <a:xfrm>
                <a:off x="2446" y="1472"/>
                <a:ext cx="522" cy="66"/>
                <a:chOff x="1062" y="1959"/>
                <a:chExt cx="522" cy="66"/>
              </a:xfrm>
            </p:grpSpPr>
            <p:sp>
              <p:nvSpPr>
                <p:cNvPr id="297389" name="Line 42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90" name="Line 43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91" name="Line 43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392" name="Group 432"/>
              <p:cNvGrpSpPr>
                <a:grpSpLocks/>
              </p:cNvGrpSpPr>
              <p:nvPr/>
            </p:nvGrpSpPr>
            <p:grpSpPr bwMode="auto">
              <a:xfrm>
                <a:off x="2446" y="1528"/>
                <a:ext cx="522" cy="66"/>
                <a:chOff x="1062" y="1959"/>
                <a:chExt cx="522" cy="66"/>
              </a:xfrm>
            </p:grpSpPr>
            <p:sp>
              <p:nvSpPr>
                <p:cNvPr id="297393" name="Line 43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94" name="Line 43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95" name="Line 43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97397" name="Line 437"/>
              <p:cNvSpPr>
                <a:spLocks noChangeShapeType="1"/>
              </p:cNvSpPr>
              <p:nvPr/>
            </p:nvSpPr>
            <p:spPr bwMode="auto">
              <a:xfrm rot="10800000">
                <a:off x="770" y="113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398" name="Oval 438"/>
              <p:cNvSpPr>
                <a:spLocks noChangeArrowheads="1"/>
              </p:cNvSpPr>
              <p:nvPr/>
            </p:nvSpPr>
            <p:spPr bwMode="auto">
              <a:xfrm>
                <a:off x="636" y="111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97399" name="Group 439"/>
              <p:cNvGrpSpPr>
                <a:grpSpLocks/>
              </p:cNvGrpSpPr>
              <p:nvPr/>
            </p:nvGrpSpPr>
            <p:grpSpPr bwMode="auto">
              <a:xfrm rot="5400000">
                <a:off x="1874" y="506"/>
                <a:ext cx="354" cy="954"/>
                <a:chOff x="1248" y="1296"/>
                <a:chExt cx="354" cy="954"/>
              </a:xfrm>
            </p:grpSpPr>
            <p:sp>
              <p:nvSpPr>
                <p:cNvPr id="297400" name="Oval 440"/>
                <p:cNvSpPr>
                  <a:spLocks noChangeArrowheads="1"/>
                </p:cNvSpPr>
                <p:nvPr/>
              </p:nvSpPr>
              <p:spPr bwMode="auto">
                <a:xfrm>
                  <a:off x="1248" y="1296"/>
                  <a:ext cx="354" cy="9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01" name="Oval 441"/>
                <p:cNvSpPr>
                  <a:spLocks noChangeAspect="1" noChangeArrowheads="1"/>
                </p:cNvSpPr>
                <p:nvPr/>
              </p:nvSpPr>
              <p:spPr bwMode="auto">
                <a:xfrm>
                  <a:off x="1267" y="1344"/>
                  <a:ext cx="317" cy="8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02" name="Oval 442"/>
                <p:cNvSpPr>
                  <a:spLocks noChangeAspect="1" noChangeArrowheads="1"/>
                </p:cNvSpPr>
                <p:nvPr/>
              </p:nvSpPr>
              <p:spPr bwMode="auto">
                <a:xfrm>
                  <a:off x="1280" y="1398"/>
                  <a:ext cx="286" cy="772"/>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03" name="Oval 443"/>
                <p:cNvSpPr>
                  <a:spLocks noChangeAspect="1" noChangeArrowheads="1"/>
                </p:cNvSpPr>
                <p:nvPr/>
              </p:nvSpPr>
              <p:spPr bwMode="auto">
                <a:xfrm>
                  <a:off x="1296" y="1440"/>
                  <a:ext cx="256" cy="691"/>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404" name="Group 444"/>
              <p:cNvGrpSpPr>
                <a:grpSpLocks/>
              </p:cNvGrpSpPr>
              <p:nvPr/>
            </p:nvGrpSpPr>
            <p:grpSpPr bwMode="auto">
              <a:xfrm>
                <a:off x="1808" y="1034"/>
                <a:ext cx="404" cy="191"/>
                <a:chOff x="0" y="1"/>
                <a:chExt cx="20003" cy="19999"/>
              </a:xfrm>
            </p:grpSpPr>
            <p:grpSp>
              <p:nvGrpSpPr>
                <p:cNvPr id="297405" name="Group 445"/>
                <p:cNvGrpSpPr>
                  <a:grpSpLocks/>
                </p:cNvGrpSpPr>
                <p:nvPr/>
              </p:nvGrpSpPr>
              <p:grpSpPr bwMode="auto">
                <a:xfrm>
                  <a:off x="0" y="544"/>
                  <a:ext cx="4733" cy="19456"/>
                  <a:chOff x="0" y="0"/>
                  <a:chExt cx="20000" cy="20000"/>
                </a:xfrm>
              </p:grpSpPr>
              <p:grpSp>
                <p:nvGrpSpPr>
                  <p:cNvPr id="297406" name="Group 446"/>
                  <p:cNvGrpSpPr>
                    <a:grpSpLocks/>
                  </p:cNvGrpSpPr>
                  <p:nvPr/>
                </p:nvGrpSpPr>
                <p:grpSpPr bwMode="auto">
                  <a:xfrm>
                    <a:off x="0" y="0"/>
                    <a:ext cx="20000" cy="12903"/>
                    <a:chOff x="0" y="0"/>
                    <a:chExt cx="20000" cy="20000"/>
                  </a:xfrm>
                </p:grpSpPr>
                <p:sp>
                  <p:nvSpPr>
                    <p:cNvPr id="297407" name="Arc 447"/>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08" name="Arc 448"/>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409" name="Group 449"/>
                  <p:cNvGrpSpPr>
                    <a:grpSpLocks/>
                  </p:cNvGrpSpPr>
                  <p:nvPr/>
                </p:nvGrpSpPr>
                <p:grpSpPr bwMode="auto">
                  <a:xfrm>
                    <a:off x="12888" y="12043"/>
                    <a:ext cx="7027" cy="7957"/>
                    <a:chOff x="0" y="0"/>
                    <a:chExt cx="20000" cy="20000"/>
                  </a:xfrm>
                </p:grpSpPr>
                <p:sp>
                  <p:nvSpPr>
                    <p:cNvPr id="297410" name="Arc 450"/>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11" name="Arc 451"/>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412" name="Group 452"/>
                <p:cNvGrpSpPr>
                  <a:grpSpLocks/>
                </p:cNvGrpSpPr>
                <p:nvPr/>
              </p:nvGrpSpPr>
              <p:grpSpPr bwMode="auto">
                <a:xfrm>
                  <a:off x="3070" y="377"/>
                  <a:ext cx="4714" cy="19456"/>
                  <a:chOff x="0" y="0"/>
                  <a:chExt cx="20004" cy="20000"/>
                </a:xfrm>
              </p:grpSpPr>
              <p:grpSp>
                <p:nvGrpSpPr>
                  <p:cNvPr id="297413" name="Group 453"/>
                  <p:cNvGrpSpPr>
                    <a:grpSpLocks/>
                  </p:cNvGrpSpPr>
                  <p:nvPr/>
                </p:nvGrpSpPr>
                <p:grpSpPr bwMode="auto">
                  <a:xfrm>
                    <a:off x="0" y="0"/>
                    <a:ext cx="19919" cy="12903"/>
                    <a:chOff x="0" y="0"/>
                    <a:chExt cx="20004" cy="20000"/>
                  </a:xfrm>
                </p:grpSpPr>
                <p:sp>
                  <p:nvSpPr>
                    <p:cNvPr id="297414" name="Arc 454"/>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15" name="Arc 455"/>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416" name="Group 456"/>
                  <p:cNvGrpSpPr>
                    <a:grpSpLocks/>
                  </p:cNvGrpSpPr>
                  <p:nvPr/>
                </p:nvGrpSpPr>
                <p:grpSpPr bwMode="auto">
                  <a:xfrm>
                    <a:off x="12692" y="12043"/>
                    <a:ext cx="7312" cy="7957"/>
                    <a:chOff x="-1" y="0"/>
                    <a:chExt cx="20001" cy="20000"/>
                  </a:xfrm>
                </p:grpSpPr>
                <p:sp>
                  <p:nvSpPr>
                    <p:cNvPr id="297417" name="Arc 457"/>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18" name="Arc 458"/>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419" name="Group 459"/>
                <p:cNvGrpSpPr>
                  <a:grpSpLocks/>
                </p:cNvGrpSpPr>
                <p:nvPr/>
              </p:nvGrpSpPr>
              <p:grpSpPr bwMode="auto">
                <a:xfrm>
                  <a:off x="6100" y="377"/>
                  <a:ext cx="4734" cy="19456"/>
                  <a:chOff x="0" y="0"/>
                  <a:chExt cx="20000" cy="20000"/>
                </a:xfrm>
              </p:grpSpPr>
              <p:grpSp>
                <p:nvGrpSpPr>
                  <p:cNvPr id="297420" name="Group 460"/>
                  <p:cNvGrpSpPr>
                    <a:grpSpLocks/>
                  </p:cNvGrpSpPr>
                  <p:nvPr/>
                </p:nvGrpSpPr>
                <p:grpSpPr bwMode="auto">
                  <a:xfrm>
                    <a:off x="0" y="0"/>
                    <a:ext cx="20000" cy="12903"/>
                    <a:chOff x="0" y="0"/>
                    <a:chExt cx="20000" cy="20000"/>
                  </a:xfrm>
                </p:grpSpPr>
                <p:sp>
                  <p:nvSpPr>
                    <p:cNvPr id="297421" name="Arc 46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22" name="Arc 46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423" name="Group 463"/>
                  <p:cNvGrpSpPr>
                    <a:grpSpLocks/>
                  </p:cNvGrpSpPr>
                  <p:nvPr/>
                </p:nvGrpSpPr>
                <p:grpSpPr bwMode="auto">
                  <a:xfrm>
                    <a:off x="12886" y="12043"/>
                    <a:ext cx="7030" cy="7957"/>
                    <a:chOff x="0" y="0"/>
                    <a:chExt cx="20000" cy="20000"/>
                  </a:xfrm>
                </p:grpSpPr>
                <p:sp>
                  <p:nvSpPr>
                    <p:cNvPr id="297424" name="Arc 464"/>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25" name="Arc 465"/>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426" name="Group 466"/>
                <p:cNvGrpSpPr>
                  <a:grpSpLocks/>
                </p:cNvGrpSpPr>
                <p:nvPr/>
              </p:nvGrpSpPr>
              <p:grpSpPr bwMode="auto">
                <a:xfrm>
                  <a:off x="9170" y="168"/>
                  <a:ext cx="4734" cy="19497"/>
                  <a:chOff x="0" y="0"/>
                  <a:chExt cx="20000" cy="20000"/>
                </a:xfrm>
              </p:grpSpPr>
              <p:grpSp>
                <p:nvGrpSpPr>
                  <p:cNvPr id="297427" name="Group 467"/>
                  <p:cNvGrpSpPr>
                    <a:grpSpLocks/>
                  </p:cNvGrpSpPr>
                  <p:nvPr/>
                </p:nvGrpSpPr>
                <p:grpSpPr bwMode="auto">
                  <a:xfrm>
                    <a:off x="0" y="0"/>
                    <a:ext cx="20000" cy="12876"/>
                    <a:chOff x="0" y="0"/>
                    <a:chExt cx="20000" cy="20000"/>
                  </a:xfrm>
                </p:grpSpPr>
                <p:sp>
                  <p:nvSpPr>
                    <p:cNvPr id="297428" name="Arc 468"/>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29" name="Arc 469"/>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430" name="Group 470"/>
                  <p:cNvGrpSpPr>
                    <a:grpSpLocks/>
                  </p:cNvGrpSpPr>
                  <p:nvPr/>
                </p:nvGrpSpPr>
                <p:grpSpPr bwMode="auto">
                  <a:xfrm>
                    <a:off x="12886" y="12060"/>
                    <a:ext cx="6945" cy="7940"/>
                    <a:chOff x="-1" y="0"/>
                    <a:chExt cx="20001" cy="20000"/>
                  </a:xfrm>
                </p:grpSpPr>
                <p:sp>
                  <p:nvSpPr>
                    <p:cNvPr id="297431" name="Arc 471"/>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32" name="Arc 472"/>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433" name="Group 473"/>
                <p:cNvGrpSpPr>
                  <a:grpSpLocks/>
                </p:cNvGrpSpPr>
                <p:nvPr/>
              </p:nvGrpSpPr>
              <p:grpSpPr bwMode="auto">
                <a:xfrm>
                  <a:off x="12240" y="168"/>
                  <a:ext cx="4694" cy="19497"/>
                  <a:chOff x="0" y="0"/>
                  <a:chExt cx="20000" cy="20000"/>
                </a:xfrm>
              </p:grpSpPr>
              <p:grpSp>
                <p:nvGrpSpPr>
                  <p:cNvPr id="297434" name="Group 474"/>
                  <p:cNvGrpSpPr>
                    <a:grpSpLocks/>
                  </p:cNvGrpSpPr>
                  <p:nvPr/>
                </p:nvGrpSpPr>
                <p:grpSpPr bwMode="auto">
                  <a:xfrm>
                    <a:off x="0" y="0"/>
                    <a:ext cx="20000" cy="12876"/>
                    <a:chOff x="0" y="0"/>
                    <a:chExt cx="20000" cy="20000"/>
                  </a:xfrm>
                </p:grpSpPr>
                <p:sp>
                  <p:nvSpPr>
                    <p:cNvPr id="297435" name="Arc 475"/>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36" name="Arc 476"/>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437" name="Group 477"/>
                  <p:cNvGrpSpPr>
                    <a:grpSpLocks/>
                  </p:cNvGrpSpPr>
                  <p:nvPr/>
                </p:nvGrpSpPr>
                <p:grpSpPr bwMode="auto">
                  <a:xfrm>
                    <a:off x="12829" y="12060"/>
                    <a:ext cx="7171" cy="7940"/>
                    <a:chOff x="0" y="0"/>
                    <a:chExt cx="20000" cy="20000"/>
                  </a:xfrm>
                </p:grpSpPr>
                <p:sp>
                  <p:nvSpPr>
                    <p:cNvPr id="297438" name="Arc 478"/>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39" name="Arc 479"/>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440" name="Group 480"/>
                <p:cNvGrpSpPr>
                  <a:grpSpLocks/>
                </p:cNvGrpSpPr>
                <p:nvPr/>
              </p:nvGrpSpPr>
              <p:grpSpPr bwMode="auto">
                <a:xfrm>
                  <a:off x="15290" y="1"/>
                  <a:ext cx="4713" cy="12552"/>
                  <a:chOff x="0" y="0"/>
                  <a:chExt cx="19995" cy="20000"/>
                </a:xfrm>
              </p:grpSpPr>
              <p:sp>
                <p:nvSpPr>
                  <p:cNvPr id="297441" name="Arc 481"/>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442" name="Arc 482"/>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443" name="Group 483"/>
              <p:cNvGrpSpPr>
                <a:grpSpLocks/>
              </p:cNvGrpSpPr>
              <p:nvPr/>
            </p:nvGrpSpPr>
            <p:grpSpPr bwMode="auto">
              <a:xfrm>
                <a:off x="1136" y="1046"/>
                <a:ext cx="333" cy="186"/>
                <a:chOff x="0" y="0"/>
                <a:chExt cx="20002" cy="20000"/>
              </a:xfrm>
            </p:grpSpPr>
            <p:grpSp>
              <p:nvGrpSpPr>
                <p:cNvPr id="297444" name="Group 484"/>
                <p:cNvGrpSpPr>
                  <a:grpSpLocks/>
                </p:cNvGrpSpPr>
                <p:nvPr/>
              </p:nvGrpSpPr>
              <p:grpSpPr bwMode="auto">
                <a:xfrm>
                  <a:off x="1346" y="0"/>
                  <a:ext cx="3366" cy="19743"/>
                  <a:chOff x="0" y="0"/>
                  <a:chExt cx="20000" cy="20000"/>
                </a:xfrm>
              </p:grpSpPr>
              <p:sp>
                <p:nvSpPr>
                  <p:cNvPr id="297445" name="Line 485"/>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46" name="Line 486"/>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47" name="Group 487"/>
                <p:cNvGrpSpPr>
                  <a:grpSpLocks/>
                </p:cNvGrpSpPr>
                <p:nvPr/>
              </p:nvGrpSpPr>
              <p:grpSpPr bwMode="auto">
                <a:xfrm>
                  <a:off x="4736" y="43"/>
                  <a:ext cx="3366" cy="19743"/>
                  <a:chOff x="0" y="0"/>
                  <a:chExt cx="20000" cy="20000"/>
                </a:xfrm>
              </p:grpSpPr>
              <p:sp>
                <p:nvSpPr>
                  <p:cNvPr id="297448" name="Line 488"/>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49" name="Line 489"/>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50" name="Group 490"/>
                <p:cNvGrpSpPr>
                  <a:grpSpLocks/>
                </p:cNvGrpSpPr>
                <p:nvPr/>
              </p:nvGrpSpPr>
              <p:grpSpPr bwMode="auto">
                <a:xfrm>
                  <a:off x="8126" y="0"/>
                  <a:ext cx="3366" cy="19743"/>
                  <a:chOff x="0" y="0"/>
                  <a:chExt cx="20000" cy="20000"/>
                </a:xfrm>
              </p:grpSpPr>
              <p:sp>
                <p:nvSpPr>
                  <p:cNvPr id="297451" name="Line 491"/>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52" name="Line 492"/>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53" name="Group 493"/>
                <p:cNvGrpSpPr>
                  <a:grpSpLocks/>
                </p:cNvGrpSpPr>
                <p:nvPr/>
              </p:nvGrpSpPr>
              <p:grpSpPr bwMode="auto">
                <a:xfrm>
                  <a:off x="11636" y="257"/>
                  <a:ext cx="3366" cy="19743"/>
                  <a:chOff x="0" y="0"/>
                  <a:chExt cx="20000" cy="20000"/>
                </a:xfrm>
              </p:grpSpPr>
              <p:sp>
                <p:nvSpPr>
                  <p:cNvPr id="297454" name="Line 494"/>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55" name="Line 495"/>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56" name="Group 496"/>
                <p:cNvGrpSpPr>
                  <a:grpSpLocks/>
                </p:cNvGrpSpPr>
                <p:nvPr/>
              </p:nvGrpSpPr>
              <p:grpSpPr bwMode="auto">
                <a:xfrm>
                  <a:off x="15242" y="257"/>
                  <a:ext cx="3366" cy="19743"/>
                  <a:chOff x="0" y="0"/>
                  <a:chExt cx="20000" cy="20000"/>
                </a:xfrm>
              </p:grpSpPr>
              <p:sp>
                <p:nvSpPr>
                  <p:cNvPr id="297457" name="Line 497"/>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58" name="Line 498"/>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297459" name="Line 499"/>
                <p:cNvSpPr>
                  <a:spLocks noChangeShapeType="1"/>
                </p:cNvSpPr>
                <p:nvPr/>
              </p:nvSpPr>
              <p:spPr bwMode="auto">
                <a:xfrm flipH="1">
                  <a:off x="0" y="257"/>
                  <a:ext cx="1250" cy="12591"/>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60" name="Line 500"/>
                <p:cNvSpPr>
                  <a:spLocks noChangeShapeType="1"/>
                </p:cNvSpPr>
                <p:nvPr/>
              </p:nvSpPr>
              <p:spPr bwMode="auto">
                <a:xfrm>
                  <a:off x="18728" y="728"/>
                  <a:ext cx="1274" cy="1212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297461" name="Line 501"/>
              <p:cNvSpPr>
                <a:spLocks noChangeShapeType="1"/>
              </p:cNvSpPr>
              <p:nvPr/>
            </p:nvSpPr>
            <p:spPr bwMode="auto">
              <a:xfrm>
                <a:off x="1472" y="1142"/>
                <a:ext cx="33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62" name="Rectangle 502"/>
              <p:cNvSpPr>
                <a:spLocks noChangeArrowheads="1"/>
              </p:cNvSpPr>
              <p:nvPr/>
            </p:nvSpPr>
            <p:spPr bwMode="auto">
              <a:xfrm>
                <a:off x="1376" y="886"/>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297463" name="Rectangle 503"/>
              <p:cNvSpPr>
                <a:spLocks noChangeArrowheads="1"/>
              </p:cNvSpPr>
              <p:nvPr/>
            </p:nvSpPr>
            <p:spPr bwMode="auto">
              <a:xfrm>
                <a:off x="1904" y="84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297464" name="Text Box 504"/>
              <p:cNvSpPr txBox="1">
                <a:spLocks noChangeArrowheads="1"/>
              </p:cNvSpPr>
              <p:nvPr/>
            </p:nvSpPr>
            <p:spPr bwMode="auto">
              <a:xfrm>
                <a:off x="1664" y="480"/>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Flujo de </a:t>
                </a:r>
              </a:p>
              <a:p>
                <a:pPr algn="ctr">
                  <a:spcBef>
                    <a:spcPct val="0"/>
                  </a:spcBef>
                </a:pPr>
                <a:r>
                  <a:rPr lang="es-ES_tradnl" altLang="es-ES">
                    <a:solidFill>
                      <a:schemeClr val="accent2"/>
                    </a:solidFill>
                    <a:effectLst>
                      <a:outerShdw blurRad="38100" dist="38100" dir="2700000" algn="tl">
                        <a:srgbClr val="000000"/>
                      </a:outerShdw>
                    </a:effectLst>
                  </a:rPr>
                  <a:t>dispersión</a:t>
                </a:r>
              </a:p>
            </p:txBody>
          </p:sp>
          <p:sp>
            <p:nvSpPr>
              <p:cNvPr id="297465" name="Text Box 505"/>
              <p:cNvSpPr txBox="1">
                <a:spLocks noChangeArrowheads="1"/>
              </p:cNvSpPr>
              <p:nvPr/>
            </p:nvSpPr>
            <p:spPr bwMode="auto">
              <a:xfrm>
                <a:off x="896" y="494"/>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Resistencia</a:t>
                </a:r>
              </a:p>
              <a:p>
                <a:pPr algn="ctr">
                  <a:spcBef>
                    <a:spcPct val="0"/>
                  </a:spcBef>
                </a:pPr>
                <a:r>
                  <a:rPr lang="es-ES_tradnl" altLang="es-ES">
                    <a:solidFill>
                      <a:schemeClr val="accent2"/>
                    </a:solidFill>
                    <a:effectLst>
                      <a:outerShdw blurRad="38100" dist="38100" dir="2700000" algn="tl">
                        <a:srgbClr val="000000"/>
                      </a:outerShdw>
                    </a:effectLst>
                  </a:rPr>
                  <a:t>interna</a:t>
                </a:r>
              </a:p>
            </p:txBody>
          </p:sp>
          <p:sp>
            <p:nvSpPr>
              <p:cNvPr id="297466" name="AutoShape 506"/>
              <p:cNvSpPr>
                <a:spLocks noChangeArrowheads="1"/>
              </p:cNvSpPr>
              <p:nvPr/>
            </p:nvSpPr>
            <p:spPr bwMode="auto">
              <a:xfrm rot="-5400000">
                <a:off x="1247" y="1065"/>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67" name="AutoShape 507"/>
              <p:cNvSpPr>
                <a:spLocks noChangeArrowheads="1"/>
              </p:cNvSpPr>
              <p:nvPr/>
            </p:nvSpPr>
            <p:spPr bwMode="auto">
              <a:xfrm rot="-5400000">
                <a:off x="1983" y="1053"/>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68" name="Rectangle 508"/>
              <p:cNvSpPr>
                <a:spLocks noChangeArrowheads="1"/>
              </p:cNvSpPr>
              <p:nvPr/>
            </p:nvSpPr>
            <p:spPr bwMode="auto">
              <a:xfrm>
                <a:off x="2024" y="1266"/>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297469" name="AutoShape 509"/>
              <p:cNvSpPr>
                <a:spLocks noChangeArrowheads="1"/>
              </p:cNvSpPr>
              <p:nvPr/>
            </p:nvSpPr>
            <p:spPr bwMode="auto">
              <a:xfrm rot="10800000">
                <a:off x="2384" y="1180"/>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71" name="Line 511"/>
              <p:cNvSpPr>
                <a:spLocks noChangeShapeType="1"/>
              </p:cNvSpPr>
              <p:nvPr/>
            </p:nvSpPr>
            <p:spPr bwMode="auto">
              <a:xfrm rot="5400000">
                <a:off x="4934" y="1398"/>
                <a:ext cx="5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72" name="Oval 512"/>
              <p:cNvSpPr>
                <a:spLocks noChangeArrowheads="1"/>
              </p:cNvSpPr>
              <p:nvPr/>
            </p:nvSpPr>
            <p:spPr bwMode="auto">
              <a:xfrm>
                <a:off x="5168" y="161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473" name="AutoShape 513"/>
              <p:cNvSpPr>
                <a:spLocks noChangeArrowheads="1"/>
              </p:cNvSpPr>
              <p:nvPr/>
            </p:nvSpPr>
            <p:spPr bwMode="auto">
              <a:xfrm flipV="1">
                <a:off x="5280" y="118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74" name="Rectangle 514"/>
              <p:cNvSpPr>
                <a:spLocks noChangeArrowheads="1"/>
              </p:cNvSpPr>
              <p:nvPr/>
            </p:nvSpPr>
            <p:spPr bwMode="auto">
              <a:xfrm>
                <a:off x="5120" y="1206"/>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297475" name="Group 515"/>
              <p:cNvGrpSpPr>
                <a:grpSpLocks/>
              </p:cNvGrpSpPr>
              <p:nvPr/>
            </p:nvGrpSpPr>
            <p:grpSpPr bwMode="auto">
              <a:xfrm>
                <a:off x="4730" y="1024"/>
                <a:ext cx="333" cy="186"/>
                <a:chOff x="0" y="0"/>
                <a:chExt cx="20002" cy="20000"/>
              </a:xfrm>
            </p:grpSpPr>
            <p:grpSp>
              <p:nvGrpSpPr>
                <p:cNvPr id="297476" name="Group 516"/>
                <p:cNvGrpSpPr>
                  <a:grpSpLocks/>
                </p:cNvGrpSpPr>
                <p:nvPr/>
              </p:nvGrpSpPr>
              <p:grpSpPr bwMode="auto">
                <a:xfrm>
                  <a:off x="1346" y="0"/>
                  <a:ext cx="3366" cy="19743"/>
                  <a:chOff x="0" y="0"/>
                  <a:chExt cx="20000" cy="20000"/>
                </a:xfrm>
              </p:grpSpPr>
              <p:sp>
                <p:nvSpPr>
                  <p:cNvPr id="297477" name="Line 517"/>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78" name="Line 518"/>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79" name="Group 519"/>
                <p:cNvGrpSpPr>
                  <a:grpSpLocks/>
                </p:cNvGrpSpPr>
                <p:nvPr/>
              </p:nvGrpSpPr>
              <p:grpSpPr bwMode="auto">
                <a:xfrm>
                  <a:off x="4736" y="43"/>
                  <a:ext cx="3366" cy="19743"/>
                  <a:chOff x="0" y="0"/>
                  <a:chExt cx="20000" cy="20000"/>
                </a:xfrm>
              </p:grpSpPr>
              <p:sp>
                <p:nvSpPr>
                  <p:cNvPr id="297480" name="Line 520"/>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81" name="Line 521"/>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82" name="Group 522"/>
                <p:cNvGrpSpPr>
                  <a:grpSpLocks/>
                </p:cNvGrpSpPr>
                <p:nvPr/>
              </p:nvGrpSpPr>
              <p:grpSpPr bwMode="auto">
                <a:xfrm>
                  <a:off x="8126" y="0"/>
                  <a:ext cx="3366" cy="19743"/>
                  <a:chOff x="0" y="0"/>
                  <a:chExt cx="20000" cy="20000"/>
                </a:xfrm>
              </p:grpSpPr>
              <p:sp>
                <p:nvSpPr>
                  <p:cNvPr id="297483" name="Line 523"/>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84" name="Line 524"/>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85" name="Group 525"/>
                <p:cNvGrpSpPr>
                  <a:grpSpLocks/>
                </p:cNvGrpSpPr>
                <p:nvPr/>
              </p:nvGrpSpPr>
              <p:grpSpPr bwMode="auto">
                <a:xfrm>
                  <a:off x="11636" y="257"/>
                  <a:ext cx="3366" cy="19743"/>
                  <a:chOff x="0" y="0"/>
                  <a:chExt cx="20000" cy="20000"/>
                </a:xfrm>
              </p:grpSpPr>
              <p:sp>
                <p:nvSpPr>
                  <p:cNvPr id="297486" name="Line 526"/>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87" name="Line 527"/>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297488" name="Group 528"/>
                <p:cNvGrpSpPr>
                  <a:grpSpLocks/>
                </p:cNvGrpSpPr>
                <p:nvPr/>
              </p:nvGrpSpPr>
              <p:grpSpPr bwMode="auto">
                <a:xfrm>
                  <a:off x="15242" y="257"/>
                  <a:ext cx="3366" cy="19743"/>
                  <a:chOff x="0" y="0"/>
                  <a:chExt cx="20000" cy="20000"/>
                </a:xfrm>
              </p:grpSpPr>
              <p:sp>
                <p:nvSpPr>
                  <p:cNvPr id="297489" name="Line 529"/>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90" name="Line 530"/>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297491" name="Line 531"/>
                <p:cNvSpPr>
                  <a:spLocks noChangeShapeType="1"/>
                </p:cNvSpPr>
                <p:nvPr/>
              </p:nvSpPr>
              <p:spPr bwMode="auto">
                <a:xfrm flipH="1">
                  <a:off x="0" y="257"/>
                  <a:ext cx="1250" cy="12591"/>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297492" name="Line 532"/>
                <p:cNvSpPr>
                  <a:spLocks noChangeShapeType="1"/>
                </p:cNvSpPr>
                <p:nvPr/>
              </p:nvSpPr>
              <p:spPr bwMode="auto">
                <a:xfrm>
                  <a:off x="18728" y="728"/>
                  <a:ext cx="1274" cy="1212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297493" name="Rectangle 533"/>
              <p:cNvSpPr>
                <a:spLocks noChangeArrowheads="1"/>
              </p:cNvSpPr>
              <p:nvPr/>
            </p:nvSpPr>
            <p:spPr bwMode="auto">
              <a:xfrm>
                <a:off x="4760" y="85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endParaRPr lang="es-ES" altLang="es-ES" sz="1500" baseline="-25000">
                  <a:effectLst/>
                </a:endParaRPr>
              </a:p>
            </p:txBody>
          </p:sp>
          <p:sp>
            <p:nvSpPr>
              <p:cNvPr id="297494" name="Text Box 534"/>
              <p:cNvSpPr txBox="1">
                <a:spLocks noChangeArrowheads="1"/>
              </p:cNvSpPr>
              <p:nvPr/>
            </p:nvSpPr>
            <p:spPr bwMode="auto">
              <a:xfrm>
                <a:off x="4544" y="483"/>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Resistencia</a:t>
                </a:r>
              </a:p>
              <a:p>
                <a:pPr algn="ctr">
                  <a:spcBef>
                    <a:spcPct val="0"/>
                  </a:spcBef>
                </a:pPr>
                <a:r>
                  <a:rPr lang="es-ES_tradnl" altLang="es-ES">
                    <a:solidFill>
                      <a:schemeClr val="accent2"/>
                    </a:solidFill>
                    <a:effectLst>
                      <a:outerShdw blurRad="38100" dist="38100" dir="2700000" algn="tl">
                        <a:srgbClr val="000000"/>
                      </a:outerShdw>
                    </a:effectLst>
                  </a:rPr>
                  <a:t>interna</a:t>
                </a:r>
              </a:p>
            </p:txBody>
          </p:sp>
          <p:grpSp>
            <p:nvGrpSpPr>
              <p:cNvPr id="297495" name="Group 535"/>
              <p:cNvGrpSpPr>
                <a:grpSpLocks/>
              </p:cNvGrpSpPr>
              <p:nvPr/>
            </p:nvGrpSpPr>
            <p:grpSpPr bwMode="auto">
              <a:xfrm rot="5400000">
                <a:off x="4076" y="506"/>
                <a:ext cx="354" cy="954"/>
                <a:chOff x="1248" y="1296"/>
                <a:chExt cx="354" cy="954"/>
              </a:xfrm>
            </p:grpSpPr>
            <p:sp>
              <p:nvSpPr>
                <p:cNvPr id="297496" name="Oval 536"/>
                <p:cNvSpPr>
                  <a:spLocks noChangeArrowheads="1"/>
                </p:cNvSpPr>
                <p:nvPr/>
              </p:nvSpPr>
              <p:spPr bwMode="auto">
                <a:xfrm>
                  <a:off x="1248" y="1296"/>
                  <a:ext cx="354" cy="9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97" name="Oval 537"/>
                <p:cNvSpPr>
                  <a:spLocks noChangeAspect="1" noChangeArrowheads="1"/>
                </p:cNvSpPr>
                <p:nvPr/>
              </p:nvSpPr>
              <p:spPr bwMode="auto">
                <a:xfrm>
                  <a:off x="1267" y="1344"/>
                  <a:ext cx="317" cy="854"/>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98" name="Oval 538"/>
                <p:cNvSpPr>
                  <a:spLocks noChangeAspect="1" noChangeArrowheads="1"/>
                </p:cNvSpPr>
                <p:nvPr/>
              </p:nvSpPr>
              <p:spPr bwMode="auto">
                <a:xfrm>
                  <a:off x="1280" y="1398"/>
                  <a:ext cx="286" cy="772"/>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499" name="Oval 539"/>
                <p:cNvSpPr>
                  <a:spLocks noChangeAspect="1" noChangeArrowheads="1"/>
                </p:cNvSpPr>
                <p:nvPr/>
              </p:nvSpPr>
              <p:spPr bwMode="auto">
                <a:xfrm>
                  <a:off x="1296" y="1440"/>
                  <a:ext cx="256" cy="691"/>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97500" name="Group 540"/>
              <p:cNvGrpSpPr>
                <a:grpSpLocks/>
              </p:cNvGrpSpPr>
              <p:nvPr/>
            </p:nvGrpSpPr>
            <p:grpSpPr bwMode="auto">
              <a:xfrm>
                <a:off x="4010" y="1034"/>
                <a:ext cx="404" cy="191"/>
                <a:chOff x="0" y="1"/>
                <a:chExt cx="20003" cy="19999"/>
              </a:xfrm>
            </p:grpSpPr>
            <p:grpSp>
              <p:nvGrpSpPr>
                <p:cNvPr id="297501" name="Group 541"/>
                <p:cNvGrpSpPr>
                  <a:grpSpLocks/>
                </p:cNvGrpSpPr>
                <p:nvPr/>
              </p:nvGrpSpPr>
              <p:grpSpPr bwMode="auto">
                <a:xfrm>
                  <a:off x="0" y="544"/>
                  <a:ext cx="4733" cy="19456"/>
                  <a:chOff x="0" y="0"/>
                  <a:chExt cx="20000" cy="20000"/>
                </a:xfrm>
              </p:grpSpPr>
              <p:grpSp>
                <p:nvGrpSpPr>
                  <p:cNvPr id="297502" name="Group 542"/>
                  <p:cNvGrpSpPr>
                    <a:grpSpLocks/>
                  </p:cNvGrpSpPr>
                  <p:nvPr/>
                </p:nvGrpSpPr>
                <p:grpSpPr bwMode="auto">
                  <a:xfrm>
                    <a:off x="0" y="0"/>
                    <a:ext cx="20000" cy="12903"/>
                    <a:chOff x="0" y="0"/>
                    <a:chExt cx="20000" cy="20000"/>
                  </a:xfrm>
                </p:grpSpPr>
                <p:sp>
                  <p:nvSpPr>
                    <p:cNvPr id="297503" name="Arc 543"/>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04" name="Arc 544"/>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505" name="Group 545"/>
                  <p:cNvGrpSpPr>
                    <a:grpSpLocks/>
                  </p:cNvGrpSpPr>
                  <p:nvPr/>
                </p:nvGrpSpPr>
                <p:grpSpPr bwMode="auto">
                  <a:xfrm>
                    <a:off x="12888" y="12043"/>
                    <a:ext cx="7027" cy="7957"/>
                    <a:chOff x="0" y="0"/>
                    <a:chExt cx="20000" cy="20000"/>
                  </a:xfrm>
                </p:grpSpPr>
                <p:sp>
                  <p:nvSpPr>
                    <p:cNvPr id="297506" name="Arc 546"/>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07" name="Arc 547"/>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508" name="Group 548"/>
                <p:cNvGrpSpPr>
                  <a:grpSpLocks/>
                </p:cNvGrpSpPr>
                <p:nvPr/>
              </p:nvGrpSpPr>
              <p:grpSpPr bwMode="auto">
                <a:xfrm>
                  <a:off x="3070" y="377"/>
                  <a:ext cx="4714" cy="19456"/>
                  <a:chOff x="0" y="0"/>
                  <a:chExt cx="20004" cy="20000"/>
                </a:xfrm>
              </p:grpSpPr>
              <p:grpSp>
                <p:nvGrpSpPr>
                  <p:cNvPr id="297509" name="Group 549"/>
                  <p:cNvGrpSpPr>
                    <a:grpSpLocks/>
                  </p:cNvGrpSpPr>
                  <p:nvPr/>
                </p:nvGrpSpPr>
                <p:grpSpPr bwMode="auto">
                  <a:xfrm>
                    <a:off x="0" y="0"/>
                    <a:ext cx="19919" cy="12903"/>
                    <a:chOff x="0" y="0"/>
                    <a:chExt cx="20004" cy="20000"/>
                  </a:xfrm>
                </p:grpSpPr>
                <p:sp>
                  <p:nvSpPr>
                    <p:cNvPr id="297510" name="Arc 550"/>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11" name="Arc 551"/>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512" name="Group 552"/>
                  <p:cNvGrpSpPr>
                    <a:grpSpLocks/>
                  </p:cNvGrpSpPr>
                  <p:nvPr/>
                </p:nvGrpSpPr>
                <p:grpSpPr bwMode="auto">
                  <a:xfrm>
                    <a:off x="12692" y="12043"/>
                    <a:ext cx="7312" cy="7957"/>
                    <a:chOff x="-1" y="0"/>
                    <a:chExt cx="20001" cy="20000"/>
                  </a:xfrm>
                </p:grpSpPr>
                <p:sp>
                  <p:nvSpPr>
                    <p:cNvPr id="297513" name="Arc 553"/>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14" name="Arc 554"/>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515" name="Group 555"/>
                <p:cNvGrpSpPr>
                  <a:grpSpLocks/>
                </p:cNvGrpSpPr>
                <p:nvPr/>
              </p:nvGrpSpPr>
              <p:grpSpPr bwMode="auto">
                <a:xfrm>
                  <a:off x="6100" y="377"/>
                  <a:ext cx="4734" cy="19456"/>
                  <a:chOff x="0" y="0"/>
                  <a:chExt cx="20000" cy="20000"/>
                </a:xfrm>
              </p:grpSpPr>
              <p:grpSp>
                <p:nvGrpSpPr>
                  <p:cNvPr id="297516" name="Group 556"/>
                  <p:cNvGrpSpPr>
                    <a:grpSpLocks/>
                  </p:cNvGrpSpPr>
                  <p:nvPr/>
                </p:nvGrpSpPr>
                <p:grpSpPr bwMode="auto">
                  <a:xfrm>
                    <a:off x="0" y="0"/>
                    <a:ext cx="20000" cy="12903"/>
                    <a:chOff x="0" y="0"/>
                    <a:chExt cx="20000" cy="20000"/>
                  </a:xfrm>
                </p:grpSpPr>
                <p:sp>
                  <p:nvSpPr>
                    <p:cNvPr id="297517" name="Arc 55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18" name="Arc 55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519" name="Group 559"/>
                  <p:cNvGrpSpPr>
                    <a:grpSpLocks/>
                  </p:cNvGrpSpPr>
                  <p:nvPr/>
                </p:nvGrpSpPr>
                <p:grpSpPr bwMode="auto">
                  <a:xfrm>
                    <a:off x="12886" y="12043"/>
                    <a:ext cx="7030" cy="7957"/>
                    <a:chOff x="0" y="0"/>
                    <a:chExt cx="20000" cy="20000"/>
                  </a:xfrm>
                </p:grpSpPr>
                <p:sp>
                  <p:nvSpPr>
                    <p:cNvPr id="297520" name="Arc 560"/>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21" name="Arc 561"/>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522" name="Group 562"/>
                <p:cNvGrpSpPr>
                  <a:grpSpLocks/>
                </p:cNvGrpSpPr>
                <p:nvPr/>
              </p:nvGrpSpPr>
              <p:grpSpPr bwMode="auto">
                <a:xfrm>
                  <a:off x="9170" y="168"/>
                  <a:ext cx="4734" cy="19497"/>
                  <a:chOff x="0" y="0"/>
                  <a:chExt cx="20000" cy="20000"/>
                </a:xfrm>
              </p:grpSpPr>
              <p:grpSp>
                <p:nvGrpSpPr>
                  <p:cNvPr id="297523" name="Group 563"/>
                  <p:cNvGrpSpPr>
                    <a:grpSpLocks/>
                  </p:cNvGrpSpPr>
                  <p:nvPr/>
                </p:nvGrpSpPr>
                <p:grpSpPr bwMode="auto">
                  <a:xfrm>
                    <a:off x="0" y="0"/>
                    <a:ext cx="20000" cy="12876"/>
                    <a:chOff x="0" y="0"/>
                    <a:chExt cx="20000" cy="20000"/>
                  </a:xfrm>
                </p:grpSpPr>
                <p:sp>
                  <p:nvSpPr>
                    <p:cNvPr id="297524" name="Arc 56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25" name="Arc 56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526" name="Group 566"/>
                  <p:cNvGrpSpPr>
                    <a:grpSpLocks/>
                  </p:cNvGrpSpPr>
                  <p:nvPr/>
                </p:nvGrpSpPr>
                <p:grpSpPr bwMode="auto">
                  <a:xfrm>
                    <a:off x="12886" y="12060"/>
                    <a:ext cx="6945" cy="7940"/>
                    <a:chOff x="-1" y="0"/>
                    <a:chExt cx="20001" cy="20000"/>
                  </a:xfrm>
                </p:grpSpPr>
                <p:sp>
                  <p:nvSpPr>
                    <p:cNvPr id="297527" name="Arc 567"/>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28" name="Arc 568"/>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529" name="Group 569"/>
                <p:cNvGrpSpPr>
                  <a:grpSpLocks/>
                </p:cNvGrpSpPr>
                <p:nvPr/>
              </p:nvGrpSpPr>
              <p:grpSpPr bwMode="auto">
                <a:xfrm>
                  <a:off x="12240" y="168"/>
                  <a:ext cx="4694" cy="19497"/>
                  <a:chOff x="0" y="0"/>
                  <a:chExt cx="20000" cy="20000"/>
                </a:xfrm>
              </p:grpSpPr>
              <p:grpSp>
                <p:nvGrpSpPr>
                  <p:cNvPr id="297530" name="Group 570"/>
                  <p:cNvGrpSpPr>
                    <a:grpSpLocks/>
                  </p:cNvGrpSpPr>
                  <p:nvPr/>
                </p:nvGrpSpPr>
                <p:grpSpPr bwMode="auto">
                  <a:xfrm>
                    <a:off x="0" y="0"/>
                    <a:ext cx="20000" cy="12876"/>
                    <a:chOff x="0" y="0"/>
                    <a:chExt cx="20000" cy="20000"/>
                  </a:xfrm>
                </p:grpSpPr>
                <p:sp>
                  <p:nvSpPr>
                    <p:cNvPr id="297531" name="Arc 571"/>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32" name="Arc 572"/>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297533" name="Group 573"/>
                  <p:cNvGrpSpPr>
                    <a:grpSpLocks/>
                  </p:cNvGrpSpPr>
                  <p:nvPr/>
                </p:nvGrpSpPr>
                <p:grpSpPr bwMode="auto">
                  <a:xfrm>
                    <a:off x="12829" y="12060"/>
                    <a:ext cx="7171" cy="7940"/>
                    <a:chOff x="0" y="0"/>
                    <a:chExt cx="20000" cy="20000"/>
                  </a:xfrm>
                </p:grpSpPr>
                <p:sp>
                  <p:nvSpPr>
                    <p:cNvPr id="297534" name="Arc 574"/>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35" name="Arc 575"/>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297536" name="Group 576"/>
                <p:cNvGrpSpPr>
                  <a:grpSpLocks/>
                </p:cNvGrpSpPr>
                <p:nvPr/>
              </p:nvGrpSpPr>
              <p:grpSpPr bwMode="auto">
                <a:xfrm>
                  <a:off x="15290" y="1"/>
                  <a:ext cx="4713" cy="12552"/>
                  <a:chOff x="0" y="0"/>
                  <a:chExt cx="19995" cy="20000"/>
                </a:xfrm>
              </p:grpSpPr>
              <p:sp>
                <p:nvSpPr>
                  <p:cNvPr id="297537" name="Arc 577"/>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297538" name="Arc 578"/>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297539" name="Rectangle 579"/>
              <p:cNvSpPr>
                <a:spLocks noChangeArrowheads="1"/>
              </p:cNvSpPr>
              <p:nvPr/>
            </p:nvSpPr>
            <p:spPr bwMode="auto">
              <a:xfrm>
                <a:off x="4106" y="84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endParaRPr lang="es-ES" altLang="es-ES" sz="1500" baseline="-25000">
                  <a:effectLst/>
                </a:endParaRPr>
              </a:p>
            </p:txBody>
          </p:sp>
          <p:sp>
            <p:nvSpPr>
              <p:cNvPr id="297540" name="Text Box 580"/>
              <p:cNvSpPr txBox="1">
                <a:spLocks noChangeArrowheads="1"/>
              </p:cNvSpPr>
              <p:nvPr/>
            </p:nvSpPr>
            <p:spPr bwMode="auto">
              <a:xfrm>
                <a:off x="3866" y="480"/>
                <a:ext cx="768"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a:solidFill>
                      <a:schemeClr val="accent2"/>
                    </a:solidFill>
                    <a:effectLst>
                      <a:outerShdw blurRad="38100" dist="38100" dir="2700000" algn="tl">
                        <a:srgbClr val="000000"/>
                      </a:outerShdw>
                    </a:effectLst>
                  </a:rPr>
                  <a:t>Flujo de </a:t>
                </a:r>
              </a:p>
              <a:p>
                <a:pPr algn="ctr">
                  <a:spcBef>
                    <a:spcPct val="0"/>
                  </a:spcBef>
                </a:pPr>
                <a:r>
                  <a:rPr lang="es-ES_tradnl" altLang="es-ES">
                    <a:solidFill>
                      <a:schemeClr val="accent2"/>
                    </a:solidFill>
                    <a:effectLst>
                      <a:outerShdw blurRad="38100" dist="38100" dir="2700000" algn="tl">
                        <a:srgbClr val="000000"/>
                      </a:outerShdw>
                    </a:effectLst>
                  </a:rPr>
                  <a:t>dispersión</a:t>
                </a:r>
              </a:p>
            </p:txBody>
          </p:sp>
          <p:sp>
            <p:nvSpPr>
              <p:cNvPr id="297541" name="Line 581"/>
              <p:cNvSpPr>
                <a:spLocks noChangeShapeType="1"/>
              </p:cNvSpPr>
              <p:nvPr/>
            </p:nvSpPr>
            <p:spPr bwMode="auto">
              <a:xfrm>
                <a:off x="4412" y="1153"/>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542" name="Line 582"/>
              <p:cNvSpPr>
                <a:spLocks noChangeShapeType="1"/>
              </p:cNvSpPr>
              <p:nvPr/>
            </p:nvSpPr>
            <p:spPr bwMode="auto">
              <a:xfrm>
                <a:off x="5068" y="1133"/>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543" name="Oval 583"/>
              <p:cNvSpPr>
                <a:spLocks noChangeArrowheads="1"/>
              </p:cNvSpPr>
              <p:nvPr/>
            </p:nvSpPr>
            <p:spPr bwMode="auto">
              <a:xfrm>
                <a:off x="5164" y="110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97544" name="Rectangle 584"/>
              <p:cNvSpPr>
                <a:spLocks noChangeArrowheads="1"/>
              </p:cNvSpPr>
              <p:nvPr/>
            </p:nvSpPr>
            <p:spPr bwMode="auto">
              <a:xfrm>
                <a:off x="4404" y="1152"/>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297545" name="Line 585"/>
              <p:cNvSpPr>
                <a:spLocks noChangeShapeType="1"/>
              </p:cNvSpPr>
              <p:nvPr/>
            </p:nvSpPr>
            <p:spPr bwMode="auto">
              <a:xfrm rot="10800000" flipH="1">
                <a:off x="4528" y="1152"/>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546" name="Rectangle 586"/>
              <p:cNvSpPr>
                <a:spLocks noChangeArrowheads="1"/>
              </p:cNvSpPr>
              <p:nvPr/>
            </p:nvSpPr>
            <p:spPr bwMode="auto">
              <a:xfrm>
                <a:off x="3908" y="1260"/>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2</a:t>
                </a:r>
                <a:r>
                  <a:rPr lang="es-ES_tradnl" altLang="es-ES" sz="1500">
                    <a:effectLst/>
                  </a:rPr>
                  <a:t>(t)</a:t>
                </a:r>
                <a:endParaRPr lang="es-ES" altLang="es-ES" sz="1700">
                  <a:effectLst/>
                </a:endParaRPr>
              </a:p>
            </p:txBody>
          </p:sp>
          <p:sp>
            <p:nvSpPr>
              <p:cNvPr id="297547" name="AutoShape 587"/>
              <p:cNvSpPr>
                <a:spLocks noChangeArrowheads="1"/>
              </p:cNvSpPr>
              <p:nvPr/>
            </p:nvSpPr>
            <p:spPr bwMode="auto">
              <a:xfrm rot="10800000">
                <a:off x="3896" y="116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97256" name="Rectangle 296"/>
              <p:cNvSpPr>
                <a:spLocks noChangeArrowheads="1"/>
              </p:cNvSpPr>
              <p:nvPr/>
            </p:nvSpPr>
            <p:spPr bwMode="auto">
              <a:xfrm>
                <a:off x="176" y="1751"/>
                <a:ext cx="2176" cy="349"/>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wrap="square" anchor="ctr">
                <a:spAutoFit/>
              </a:bodyPr>
              <a:lstStyle/>
              <a:p>
                <a:pPr algn="ctr">
                  <a:spcBef>
                    <a:spcPct val="0"/>
                  </a:spcBef>
                </a:pPr>
                <a:r>
                  <a:rPr lang="es-ES_tradnl" altLang="es-ES">
                    <a:effectLst>
                      <a:outerShdw blurRad="38100" dist="38100" dir="2700000" algn="tl">
                        <a:srgbClr val="000000"/>
                      </a:outerShdw>
                    </a:effectLst>
                  </a:rPr>
                  <a:t>Las caídas de tensión en R</a:t>
                </a:r>
                <a:r>
                  <a:rPr lang="es-ES_tradnl" altLang="es-ES" baseline="-25000">
                    <a:effectLst>
                      <a:outerShdw blurRad="38100" dist="38100" dir="2700000" algn="tl">
                        <a:srgbClr val="000000"/>
                      </a:outerShdw>
                    </a:effectLst>
                  </a:rPr>
                  <a:t>1 </a:t>
                </a:r>
                <a:r>
                  <a:rPr lang="es-ES" altLang="es-ES">
                    <a:effectLst>
                      <a:outerShdw blurRad="38100" dist="38100" dir="2700000" algn="tl">
                        <a:srgbClr val="000000"/>
                      </a:outerShdw>
                    </a:effectLst>
                    <a:sym typeface="Symbol" pitchFamily="18" charset="2"/>
                  </a:rPr>
                  <a:t>y X</a:t>
                </a:r>
                <a:r>
                  <a:rPr lang="es-ES" altLang="es-ES" baseline="-25000">
                    <a:effectLst>
                      <a:outerShdw blurRad="38100" dist="38100" dir="2700000" algn="tl">
                        <a:srgbClr val="000000"/>
                      </a:outerShdw>
                    </a:effectLst>
                    <a:sym typeface="Symbol" pitchFamily="18" charset="2"/>
                  </a:rPr>
                  <a:t>d1</a:t>
                </a:r>
                <a:r>
                  <a:rPr lang="es-ES_tradnl" altLang="es-ES" baseline="-25000">
                    <a:effectLst>
                      <a:outerShdw blurRad="38100" dist="38100" dir="2700000" algn="tl">
                        <a:srgbClr val="000000"/>
                      </a:outerShdw>
                    </a:effectLst>
                    <a:sym typeface="Symbol" pitchFamily="18" charset="2"/>
                  </a:rPr>
                  <a:t> </a:t>
                </a:r>
                <a:r>
                  <a:rPr lang="es-ES_tradnl" altLang="es-ES">
                    <a:effectLst>
                      <a:outerShdw blurRad="38100" dist="38100" dir="2700000" algn="tl">
                        <a:srgbClr val="000000"/>
                      </a:outerShdw>
                    </a:effectLst>
                    <a:sym typeface="Symbol" pitchFamily="18" charset="2"/>
                  </a:rPr>
                  <a:t>son muy pequeñas, </a:t>
                </a:r>
                <a:r>
                  <a:rPr lang="es-ES" altLang="es-ES">
                    <a:effectLst>
                      <a:outerShdw blurRad="38100" dist="38100" dir="2700000" algn="tl">
                        <a:srgbClr val="000000"/>
                      </a:outerShdw>
                    </a:effectLst>
                    <a:sym typeface="Symbol" pitchFamily="18" charset="2"/>
                  </a:rPr>
                  <a:t> por tanto, </a:t>
                </a:r>
                <a:r>
                  <a:rPr lang="es-ES" altLang="es-ES" sz="1600">
                    <a:effectLst>
                      <a:outerShdw blurRad="38100" dist="38100" dir="2700000" algn="tl">
                        <a:srgbClr val="000000"/>
                      </a:outerShdw>
                    </a:effectLst>
                    <a:sym typeface="Symbol" pitchFamily="18" charset="2"/>
                  </a:rPr>
                  <a:t>U</a:t>
                </a:r>
                <a:r>
                  <a:rPr lang="es-ES" altLang="es-ES" sz="1600" baseline="-25000">
                    <a:effectLst>
                      <a:outerShdw blurRad="38100" dist="38100" dir="2700000" algn="tl">
                        <a:srgbClr val="000000"/>
                      </a:outerShdw>
                    </a:effectLst>
                    <a:sym typeface="Symbol" pitchFamily="18" charset="2"/>
                  </a:rPr>
                  <a:t>1</a:t>
                </a:r>
                <a:r>
                  <a:rPr lang="es-ES" altLang="es-ES" sz="1600">
                    <a:effectLst>
                      <a:outerShdw blurRad="38100" dist="38100" dir="2700000" algn="tl">
                        <a:srgbClr val="000000"/>
                      </a:outerShdw>
                    </a:effectLst>
                    <a:sym typeface="Symbol" pitchFamily="18" charset="2"/>
                  </a:rPr>
                  <a:t>  E</a:t>
                </a:r>
                <a:r>
                  <a:rPr lang="es-ES" altLang="es-ES" sz="1600" baseline="-25000">
                    <a:effectLst>
                      <a:outerShdw blurRad="38100" dist="38100" dir="2700000" algn="tl">
                        <a:srgbClr val="000000"/>
                      </a:outerShdw>
                    </a:effectLst>
                    <a:sym typeface="Symbol" pitchFamily="18" charset="2"/>
                  </a:rPr>
                  <a:t>1</a:t>
                </a:r>
                <a:endParaRPr lang="es-ES_tradnl" altLang="es-ES" sz="1600" baseline="-25000">
                  <a:effectLst>
                    <a:outerShdw blurRad="38100" dist="38100" dir="2700000" algn="tl">
                      <a:srgbClr val="000000"/>
                    </a:outerShdw>
                  </a:effectLst>
                  <a:sym typeface="Symbol" pitchFamily="18" charset="2"/>
                </a:endParaRPr>
              </a:p>
            </p:txBody>
          </p:sp>
          <p:sp>
            <p:nvSpPr>
              <p:cNvPr id="297396" name="Rectangle 436"/>
              <p:cNvSpPr>
                <a:spLocks noChangeArrowheads="1"/>
              </p:cNvSpPr>
              <p:nvPr/>
            </p:nvSpPr>
            <p:spPr bwMode="auto">
              <a:xfrm>
                <a:off x="656" y="800"/>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0</a:t>
                </a:r>
                <a:r>
                  <a:rPr lang="es-ES_tradnl" altLang="es-ES" sz="1500">
                    <a:effectLst/>
                  </a:rPr>
                  <a:t>(t)</a:t>
                </a:r>
                <a:endParaRPr lang="es-ES" altLang="es-ES" sz="1700">
                  <a:effectLst/>
                </a:endParaRPr>
              </a:p>
            </p:txBody>
          </p:sp>
        </p:grpSp>
      </p:grpSp>
      <p:grpSp>
        <p:nvGrpSpPr>
          <p:cNvPr id="2" name="Grupo 1"/>
          <p:cNvGrpSpPr/>
          <p:nvPr/>
        </p:nvGrpSpPr>
        <p:grpSpPr>
          <a:xfrm>
            <a:off x="241300" y="4437112"/>
            <a:ext cx="4330700" cy="2221802"/>
            <a:chOff x="241300" y="4437112"/>
            <a:chExt cx="4330700" cy="2221802"/>
          </a:xfrm>
        </p:grpSpPr>
        <p:grpSp>
          <p:nvGrpSpPr>
            <p:cNvPr id="297279" name="Group 319"/>
            <p:cNvGrpSpPr>
              <a:grpSpLocks/>
            </p:cNvGrpSpPr>
            <p:nvPr/>
          </p:nvGrpSpPr>
          <p:grpSpPr bwMode="auto">
            <a:xfrm>
              <a:off x="2424113" y="4808584"/>
              <a:ext cx="2147887" cy="688975"/>
              <a:chOff x="1008" y="3552"/>
              <a:chExt cx="1353" cy="434"/>
            </a:xfrm>
          </p:grpSpPr>
          <p:pic>
            <p:nvPicPr>
              <p:cNvPr id="297275" name="Picture 3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3552"/>
                <a:ext cx="1353" cy="43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7276" name="Line 316"/>
              <p:cNvSpPr>
                <a:spLocks noChangeShapeType="1"/>
              </p:cNvSpPr>
              <p:nvPr/>
            </p:nvSpPr>
            <p:spPr bwMode="auto">
              <a:xfrm>
                <a:off x="1743" y="3861"/>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7277" name="Line 317"/>
              <p:cNvSpPr>
                <a:spLocks noChangeShapeType="1"/>
              </p:cNvSpPr>
              <p:nvPr/>
            </p:nvSpPr>
            <p:spPr bwMode="auto">
              <a:xfrm>
                <a:off x="1029" y="3855"/>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7278" name="Line 318"/>
              <p:cNvSpPr>
                <a:spLocks noChangeShapeType="1"/>
              </p:cNvSpPr>
              <p:nvPr/>
            </p:nvSpPr>
            <p:spPr bwMode="auto">
              <a:xfrm>
                <a:off x="2112" y="3798"/>
                <a:ext cx="240"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297288" name="AutoShape 328"/>
            <p:cNvSpPr>
              <a:spLocks noChangeArrowheads="1"/>
            </p:cNvSpPr>
            <p:nvPr/>
          </p:nvSpPr>
          <p:spPr bwMode="auto">
            <a:xfrm rot="10800000">
              <a:off x="1752600" y="4989559"/>
              <a:ext cx="622300" cy="304800"/>
            </a:xfrm>
            <a:prstGeom prst="rightArrow">
              <a:avLst>
                <a:gd name="adj1" fmla="val 50000"/>
                <a:gd name="adj2" fmla="val 58333"/>
              </a:avLst>
            </a:prstGeom>
            <a:solidFill>
              <a:schemeClr val="tx1">
                <a:lumMod val="75000"/>
              </a:schemeClr>
            </a:solidFill>
            <a:ln w="3175">
              <a:solidFill>
                <a:schemeClr val="bg2"/>
              </a:solidFill>
              <a:miter lim="800000"/>
              <a:headEnd/>
              <a:tailEnd/>
            </a:ln>
            <a:effectLst>
              <a:outerShdw dist="17961" dir="2700000" algn="ctr" rotWithShape="0">
                <a:schemeClr val="bg2"/>
              </a:outerShdw>
            </a:effectLst>
          </p:spPr>
          <p:txBody>
            <a:bodyPr wrap="square" anchor="ctr">
              <a:spAutoFit/>
            </a:bodyPr>
            <a:lstStyle/>
            <a:p>
              <a:endParaRPr lang="es-ES"/>
            </a:p>
          </p:txBody>
        </p:sp>
        <p:grpSp>
          <p:nvGrpSpPr>
            <p:cNvPr id="297301" name="Group 341"/>
            <p:cNvGrpSpPr>
              <a:grpSpLocks/>
            </p:cNvGrpSpPr>
            <p:nvPr/>
          </p:nvGrpSpPr>
          <p:grpSpPr bwMode="auto">
            <a:xfrm>
              <a:off x="241300" y="4437112"/>
              <a:ext cx="3340100" cy="946150"/>
              <a:chOff x="248" y="2924"/>
              <a:chExt cx="2104" cy="596"/>
            </a:xfrm>
          </p:grpSpPr>
          <p:sp>
            <p:nvSpPr>
              <p:cNvPr id="297293" name="Rectangle 333"/>
              <p:cNvSpPr>
                <a:spLocks noChangeArrowheads="1"/>
              </p:cNvSpPr>
              <p:nvPr/>
            </p:nvSpPr>
            <p:spPr bwMode="auto">
              <a:xfrm>
                <a:off x="296" y="3208"/>
                <a:ext cx="840" cy="312"/>
              </a:xfrm>
              <a:prstGeom prst="rect">
                <a:avLst/>
              </a:prstGeom>
              <a:solidFill>
                <a:srgbClr val="C0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297285" name="Group 325"/>
              <p:cNvGrpSpPr>
                <a:grpSpLocks/>
              </p:cNvGrpSpPr>
              <p:nvPr/>
            </p:nvGrpSpPr>
            <p:grpSpPr bwMode="auto">
              <a:xfrm>
                <a:off x="300" y="3208"/>
                <a:ext cx="812" cy="265"/>
                <a:chOff x="516" y="3141"/>
                <a:chExt cx="812" cy="216"/>
              </a:xfrm>
            </p:grpSpPr>
            <p:pic>
              <p:nvPicPr>
                <p:cNvPr id="297280" name="Picture 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 y="3141"/>
                  <a:ext cx="812" cy="21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7281" name="Line 321"/>
                <p:cNvSpPr>
                  <a:spLocks noChangeShapeType="1"/>
                </p:cNvSpPr>
                <p:nvPr/>
              </p:nvSpPr>
              <p:spPr bwMode="auto">
                <a:xfrm>
                  <a:off x="528" y="334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7283" name="Line 323"/>
                <p:cNvSpPr>
                  <a:spLocks noChangeShapeType="1"/>
                </p:cNvSpPr>
                <p:nvPr/>
              </p:nvSpPr>
              <p:spPr bwMode="auto">
                <a:xfrm>
                  <a:off x="807" y="3343"/>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7284" name="Line 324"/>
                <p:cNvSpPr>
                  <a:spLocks noChangeShapeType="1"/>
                </p:cNvSpPr>
                <p:nvPr/>
              </p:nvSpPr>
              <p:spPr bwMode="auto">
                <a:xfrm>
                  <a:off x="1113" y="3343"/>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297294" name="Text Box 334"/>
              <p:cNvSpPr txBox="1">
                <a:spLocks noChangeArrowheads="1"/>
              </p:cNvSpPr>
              <p:nvPr/>
            </p:nvSpPr>
            <p:spPr bwMode="auto">
              <a:xfrm>
                <a:off x="248" y="2924"/>
                <a:ext cx="2104" cy="2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wrap="square" anchor="ctr">
                <a:spAutoFit/>
              </a:bodyPr>
              <a:lstStyle/>
              <a:p>
                <a:pPr algn="l">
                  <a:spcBef>
                    <a:spcPct val="0"/>
                  </a:spcBef>
                </a:pPr>
                <a:r>
                  <a:rPr lang="es-ES_tradnl" altLang="es-ES" sz="1700" dirty="0">
                    <a:effectLst>
                      <a:outerShdw blurRad="38100" dist="38100" dir="2700000" algn="tl">
                        <a:srgbClr val="000000"/>
                      </a:outerShdw>
                    </a:effectLst>
                  </a:rPr>
                  <a:t>Nueva </a:t>
                </a:r>
                <a:r>
                  <a:rPr lang="es-ES_tradnl" altLang="es-ES" sz="1700" dirty="0" smtClean="0">
                    <a:effectLst>
                      <a:outerShdw blurRad="38100" dist="38100" dir="2700000" algn="tl">
                        <a:srgbClr val="000000"/>
                      </a:outerShdw>
                    </a:effectLst>
                  </a:rPr>
                  <a:t>corriente primario</a:t>
                </a:r>
                <a:endParaRPr lang="es-ES_tradnl" altLang="es-ES" sz="1700" dirty="0">
                  <a:effectLst>
                    <a:outerShdw blurRad="38100" dist="38100" dir="2700000" algn="tl">
                      <a:srgbClr val="000000"/>
                    </a:outerShdw>
                  </a:effectLst>
                </a:endParaRPr>
              </a:p>
            </p:txBody>
          </p:sp>
        </p:grpSp>
        <p:sp>
          <p:nvSpPr>
            <p:cNvPr id="285" name="Rectangle 298"/>
            <p:cNvSpPr>
              <a:spLocks noChangeArrowheads="1"/>
            </p:cNvSpPr>
            <p:nvPr/>
          </p:nvSpPr>
          <p:spPr bwMode="auto">
            <a:xfrm>
              <a:off x="260609" y="5581696"/>
              <a:ext cx="4275137" cy="1077218"/>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wrap="square" anchor="ctr">
              <a:spAutoFit/>
            </a:bodyPr>
            <a:lstStyle/>
            <a:p>
              <a:pPr algn="ctr">
                <a:spcBef>
                  <a:spcPct val="0"/>
                </a:spcBef>
              </a:pPr>
              <a:r>
                <a:rPr lang="es-ES_tradnl" altLang="es-ES" sz="1600" dirty="0" smtClean="0">
                  <a:effectLst>
                    <a:outerShdw blurRad="38100" dist="38100" dir="2700000" algn="tl">
                      <a:srgbClr val="000000"/>
                    </a:outerShdw>
                  </a:effectLst>
                </a:rPr>
                <a:t>Flujo y FMM pueden considerarse idénticos antes y después de introducir la carga pues vienen fijados por la tensión aplicada al primario</a:t>
              </a:r>
              <a:endParaRPr lang="es-ES_tradnl" altLang="es-ES" sz="2400" dirty="0">
                <a:solidFill>
                  <a:srgbClr val="000000"/>
                </a:solidFill>
                <a:effectLst/>
              </a:endParaRPr>
            </a:p>
          </p:txBody>
        </p:sp>
      </p:grpSp>
      <p:sp>
        <p:nvSpPr>
          <p:cNvPr id="287" name="Rectangle 510"/>
          <p:cNvSpPr>
            <a:spLocks noChangeArrowheads="1"/>
          </p:cNvSpPr>
          <p:nvPr/>
        </p:nvSpPr>
        <p:spPr bwMode="auto">
          <a:xfrm>
            <a:off x="7802563" y="2127034"/>
            <a:ext cx="711200" cy="320675"/>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dirty="0" err="1" smtClean="0">
                <a:effectLst/>
              </a:rPr>
              <a:t>Z</a:t>
            </a:r>
            <a:r>
              <a:rPr lang="es-ES_tradnl" altLang="es-ES" sz="1500" baseline="-25000" dirty="0" err="1" smtClean="0">
                <a:effectLst/>
              </a:rPr>
              <a:t>c</a:t>
            </a:r>
            <a:endParaRPr lang="es-ES" altLang="es-ES" sz="1700" dirty="0">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255"/>
                                        </p:tgtEl>
                                        <p:attrNameLst>
                                          <p:attrName>style.visibility</p:attrName>
                                        </p:attrNameLst>
                                      </p:cBhvr>
                                      <p:to>
                                        <p:strVal val="visible"/>
                                      </p:to>
                                    </p:set>
                                    <p:animEffect transition="in" filter="dissolve">
                                      <p:cBhvr>
                                        <p:cTn id="7" dur="500"/>
                                        <p:tgtEl>
                                          <p:spTgt spid="297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263"/>
                                        </p:tgtEl>
                                        <p:attrNameLst>
                                          <p:attrName>style.visibility</p:attrName>
                                        </p:attrNameLst>
                                      </p:cBhvr>
                                      <p:to>
                                        <p:strVal val="visible"/>
                                      </p:to>
                                    </p:set>
                                    <p:animEffect transition="in" filter="dissolve">
                                      <p:cBhvr>
                                        <p:cTn id="12" dur="500"/>
                                        <p:tgtEl>
                                          <p:spTgt spid="29726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97257"/>
                                        </p:tgtEl>
                                        <p:attrNameLst>
                                          <p:attrName>style.visibility</p:attrName>
                                        </p:attrNameLst>
                                      </p:cBhvr>
                                      <p:to>
                                        <p:strVal val="visible"/>
                                      </p:to>
                                    </p:set>
                                    <p:animEffect transition="in" filter="dissolve">
                                      <p:cBhvr>
                                        <p:cTn id="16" dur="500"/>
                                        <p:tgtEl>
                                          <p:spTgt spid="2972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97265"/>
                                        </p:tgtEl>
                                        <p:attrNameLst>
                                          <p:attrName>style.visibility</p:attrName>
                                        </p:attrNameLst>
                                      </p:cBhvr>
                                      <p:to>
                                        <p:strVal val="visible"/>
                                      </p:to>
                                    </p:set>
                                    <p:animEffect transition="in" filter="dissolve">
                                      <p:cBhvr>
                                        <p:cTn id="21" dur="500"/>
                                        <p:tgtEl>
                                          <p:spTgt spid="297265"/>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97258"/>
                                        </p:tgtEl>
                                        <p:attrNameLst>
                                          <p:attrName>style.visibility</p:attrName>
                                        </p:attrNameLst>
                                      </p:cBhvr>
                                      <p:to>
                                        <p:strVal val="visible"/>
                                      </p:to>
                                    </p:set>
                                    <p:animEffect transition="in" filter="dissolve">
                                      <p:cBhvr>
                                        <p:cTn id="25" dur="500"/>
                                        <p:tgtEl>
                                          <p:spTgt spid="2972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97266"/>
                                        </p:tgtEl>
                                        <p:attrNameLst>
                                          <p:attrName>style.visibility</p:attrName>
                                        </p:attrNameLst>
                                      </p:cBhvr>
                                      <p:to>
                                        <p:strVal val="visible"/>
                                      </p:to>
                                    </p:set>
                                    <p:animEffect transition="in" filter="dissolve">
                                      <p:cBhvr>
                                        <p:cTn id="30" dur="500"/>
                                        <p:tgtEl>
                                          <p:spTgt spid="297266"/>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97551"/>
                                        </p:tgtEl>
                                        <p:attrNameLst>
                                          <p:attrName>style.visibility</p:attrName>
                                        </p:attrNameLst>
                                      </p:cBhvr>
                                      <p:to>
                                        <p:strVal val="visible"/>
                                      </p:to>
                                    </p:set>
                                    <p:animEffect transition="in" filter="dissolve">
                                      <p:cBhvr>
                                        <p:cTn id="34" dur="500"/>
                                        <p:tgtEl>
                                          <p:spTgt spid="297551"/>
                                        </p:tgtEl>
                                      </p:cBhvr>
                                    </p:animEffect>
                                  </p:childTnLst>
                                </p:cTn>
                              </p:par>
                            </p:childTnLst>
                          </p:cTn>
                        </p:par>
                        <p:par>
                          <p:cTn id="35" fill="hold" nodeType="afterGroup">
                            <p:stCondLst>
                              <p:cond delay="1000"/>
                            </p:stCondLst>
                            <p:childTnLst>
                              <p:par>
                                <p:cTn id="36" presetID="9" presetClass="entr" presetSubtype="0" fill="hold" nodeType="afterEffect">
                                  <p:stCondLst>
                                    <p:cond delay="0"/>
                                  </p:stCondLst>
                                  <p:childTnLst>
                                    <p:set>
                                      <p:cBhvr>
                                        <p:cTn id="37" dur="1" fill="hold">
                                          <p:stCondLst>
                                            <p:cond delay="0"/>
                                          </p:stCondLst>
                                        </p:cTn>
                                        <p:tgtEl>
                                          <p:spTgt spid="297554"/>
                                        </p:tgtEl>
                                        <p:attrNameLst>
                                          <p:attrName>style.visibility</p:attrName>
                                        </p:attrNameLst>
                                      </p:cBhvr>
                                      <p:to>
                                        <p:strVal val="visible"/>
                                      </p:to>
                                    </p:set>
                                    <p:animEffect transition="in" filter="dissolve">
                                      <p:cBhvr>
                                        <p:cTn id="38" dur="500"/>
                                        <p:tgtEl>
                                          <p:spTgt spid="29755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7286"/>
                                        </p:tgtEl>
                                        <p:attrNameLst>
                                          <p:attrName>style.visibility</p:attrName>
                                        </p:attrNameLst>
                                      </p:cBhvr>
                                      <p:to>
                                        <p:strVal val="visible"/>
                                      </p:to>
                                    </p:set>
                                    <p:animEffect transition="in" filter="dissolve">
                                      <p:cBhvr>
                                        <p:cTn id="43" dur="500"/>
                                        <p:tgtEl>
                                          <p:spTgt spid="29728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551" grpId="0" animBg="1" autoUpdateAnimBg="0"/>
      <p:bldP spid="297255" grpId="0" animBg="1" autoUpdateAnimBg="0"/>
      <p:bldP spid="297257" grpId="0" animBg="1" autoUpdateAnimBg="0"/>
      <p:bldP spid="297258" grpId="0" animBg="1" autoUpdateAnimBg="0"/>
      <p:bldP spid="297263" grpId="0" animBg="1"/>
      <p:bldP spid="297265" grpId="0" animBg="1"/>
      <p:bldP spid="297266" grpId="0" animBg="1"/>
      <p:bldP spid="2972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188" name="Group 180"/>
          <p:cNvGrpSpPr>
            <a:grpSpLocks/>
          </p:cNvGrpSpPr>
          <p:nvPr/>
        </p:nvGrpSpPr>
        <p:grpSpPr bwMode="auto">
          <a:xfrm>
            <a:off x="1098550" y="4133850"/>
            <a:ext cx="1311275" cy="2525713"/>
            <a:chOff x="2006" y="1620"/>
            <a:chExt cx="826" cy="1591"/>
          </a:xfrm>
        </p:grpSpPr>
        <p:grpSp>
          <p:nvGrpSpPr>
            <p:cNvPr id="299189" name="Group 181"/>
            <p:cNvGrpSpPr>
              <a:grpSpLocks/>
            </p:cNvGrpSpPr>
            <p:nvPr/>
          </p:nvGrpSpPr>
          <p:grpSpPr bwMode="auto">
            <a:xfrm>
              <a:off x="2074" y="1645"/>
              <a:ext cx="758" cy="1566"/>
              <a:chOff x="2074" y="1645"/>
              <a:chExt cx="758" cy="1566"/>
            </a:xfrm>
          </p:grpSpPr>
          <p:grpSp>
            <p:nvGrpSpPr>
              <p:cNvPr id="299190" name="Group 182"/>
              <p:cNvGrpSpPr>
                <a:grpSpLocks/>
              </p:cNvGrpSpPr>
              <p:nvPr/>
            </p:nvGrpSpPr>
            <p:grpSpPr bwMode="auto">
              <a:xfrm>
                <a:off x="2074" y="1684"/>
                <a:ext cx="86" cy="1527"/>
                <a:chOff x="2074" y="1684"/>
                <a:chExt cx="86" cy="1527"/>
              </a:xfrm>
            </p:grpSpPr>
            <p:sp>
              <p:nvSpPr>
                <p:cNvPr id="299191" name="Rectangle 183"/>
                <p:cNvSpPr>
                  <a:spLocks noChangeArrowheads="1"/>
                </p:cNvSpPr>
                <p:nvPr/>
              </p:nvSpPr>
              <p:spPr bwMode="auto">
                <a:xfrm>
                  <a:off x="2108" y="1684"/>
                  <a:ext cx="16" cy="1442"/>
                </a:xfrm>
                <a:prstGeom prst="rect">
                  <a:avLst/>
                </a:prstGeom>
                <a:solidFill>
                  <a:srgbClr val="FF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99192" name="Freeform 184"/>
                <p:cNvSpPr>
                  <a:spLocks/>
                </p:cNvSpPr>
                <p:nvPr/>
              </p:nvSpPr>
              <p:spPr bwMode="auto">
                <a:xfrm>
                  <a:off x="2074" y="3123"/>
                  <a:ext cx="86" cy="88"/>
                </a:xfrm>
                <a:custGeom>
                  <a:avLst/>
                  <a:gdLst>
                    <a:gd name="T0" fmla="*/ 0 w 86"/>
                    <a:gd name="T1" fmla="*/ 0 h 88"/>
                    <a:gd name="T2" fmla="*/ 44 w 86"/>
                    <a:gd name="T3" fmla="*/ 88 h 88"/>
                    <a:gd name="T4" fmla="*/ 86 w 86"/>
                    <a:gd name="T5" fmla="*/ 0 h 88"/>
                    <a:gd name="T6" fmla="*/ 0 w 86"/>
                    <a:gd name="T7" fmla="*/ 0 h 88"/>
                  </a:gdLst>
                  <a:ahLst/>
                  <a:cxnLst>
                    <a:cxn ang="0">
                      <a:pos x="T0" y="T1"/>
                    </a:cxn>
                    <a:cxn ang="0">
                      <a:pos x="T2" y="T3"/>
                    </a:cxn>
                    <a:cxn ang="0">
                      <a:pos x="T4" y="T5"/>
                    </a:cxn>
                    <a:cxn ang="0">
                      <a:pos x="T6" y="T7"/>
                    </a:cxn>
                  </a:cxnLst>
                  <a:rect l="0" t="0" r="r" b="b"/>
                  <a:pathLst>
                    <a:path w="86" h="88">
                      <a:moveTo>
                        <a:pt x="0" y="0"/>
                      </a:moveTo>
                      <a:lnTo>
                        <a:pt x="44" y="88"/>
                      </a:lnTo>
                      <a:lnTo>
                        <a:pt x="86" y="0"/>
                      </a:lnTo>
                      <a:lnTo>
                        <a:pt x="0" y="0"/>
                      </a:lnTo>
                      <a:close/>
                    </a:path>
                  </a:pathLst>
                </a:custGeom>
                <a:solidFill>
                  <a:srgbClr val="FF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nvGrpSpPr>
              <p:cNvPr id="299193" name="Group 185"/>
              <p:cNvGrpSpPr>
                <a:grpSpLocks/>
              </p:cNvGrpSpPr>
              <p:nvPr/>
            </p:nvGrpSpPr>
            <p:grpSpPr bwMode="auto">
              <a:xfrm>
                <a:off x="2110" y="1645"/>
                <a:ext cx="722" cy="87"/>
                <a:chOff x="2110" y="1645"/>
                <a:chExt cx="722" cy="87"/>
              </a:xfrm>
            </p:grpSpPr>
            <p:sp>
              <p:nvSpPr>
                <p:cNvPr id="299194" name="Rectangle 186"/>
                <p:cNvSpPr>
                  <a:spLocks noChangeArrowheads="1"/>
                </p:cNvSpPr>
                <p:nvPr/>
              </p:nvSpPr>
              <p:spPr bwMode="auto">
                <a:xfrm>
                  <a:off x="2110" y="1680"/>
                  <a:ext cx="638" cy="15"/>
                </a:xfrm>
                <a:prstGeom prst="rect">
                  <a:avLst/>
                </a:prstGeom>
                <a:solidFill>
                  <a:srgbClr val="00FFFF"/>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99195" name="Freeform 187"/>
                <p:cNvSpPr>
                  <a:spLocks/>
                </p:cNvSpPr>
                <p:nvPr/>
              </p:nvSpPr>
              <p:spPr bwMode="auto">
                <a:xfrm>
                  <a:off x="2744" y="1645"/>
                  <a:ext cx="88" cy="87"/>
                </a:xfrm>
                <a:custGeom>
                  <a:avLst/>
                  <a:gdLst>
                    <a:gd name="T0" fmla="*/ 0 w 88"/>
                    <a:gd name="T1" fmla="*/ 87 h 87"/>
                    <a:gd name="T2" fmla="*/ 88 w 88"/>
                    <a:gd name="T3" fmla="*/ 45 h 87"/>
                    <a:gd name="T4" fmla="*/ 0 w 88"/>
                    <a:gd name="T5" fmla="*/ 0 h 87"/>
                    <a:gd name="T6" fmla="*/ 0 w 88"/>
                    <a:gd name="T7" fmla="*/ 87 h 87"/>
                  </a:gdLst>
                  <a:ahLst/>
                  <a:cxnLst>
                    <a:cxn ang="0">
                      <a:pos x="T0" y="T1"/>
                    </a:cxn>
                    <a:cxn ang="0">
                      <a:pos x="T2" y="T3"/>
                    </a:cxn>
                    <a:cxn ang="0">
                      <a:pos x="T4" y="T5"/>
                    </a:cxn>
                    <a:cxn ang="0">
                      <a:pos x="T6" y="T7"/>
                    </a:cxn>
                  </a:cxnLst>
                  <a:rect l="0" t="0" r="r" b="b"/>
                  <a:pathLst>
                    <a:path w="88" h="87">
                      <a:moveTo>
                        <a:pt x="0" y="87"/>
                      </a:moveTo>
                      <a:lnTo>
                        <a:pt x="88" y="45"/>
                      </a:lnTo>
                      <a:lnTo>
                        <a:pt x="0" y="0"/>
                      </a:lnTo>
                      <a:lnTo>
                        <a:pt x="0" y="87"/>
                      </a:lnTo>
                      <a:close/>
                    </a:path>
                  </a:pathLst>
                </a:custGeom>
                <a:solidFill>
                  <a:srgbClr val="00FFFF"/>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nvGrpSpPr>
              <p:cNvPr id="299196" name="Group 188"/>
              <p:cNvGrpSpPr>
                <a:grpSpLocks/>
              </p:cNvGrpSpPr>
              <p:nvPr/>
            </p:nvGrpSpPr>
            <p:grpSpPr bwMode="auto">
              <a:xfrm>
                <a:off x="2074" y="1688"/>
                <a:ext cx="86" cy="935"/>
                <a:chOff x="2074" y="1688"/>
                <a:chExt cx="86" cy="935"/>
              </a:xfrm>
            </p:grpSpPr>
            <p:sp>
              <p:nvSpPr>
                <p:cNvPr id="299197" name="Rectangle 189"/>
                <p:cNvSpPr>
                  <a:spLocks noChangeArrowheads="1"/>
                </p:cNvSpPr>
                <p:nvPr/>
              </p:nvSpPr>
              <p:spPr bwMode="auto">
                <a:xfrm>
                  <a:off x="2108" y="1688"/>
                  <a:ext cx="16" cy="851"/>
                </a:xfrm>
                <a:prstGeom prst="rect">
                  <a:avLst/>
                </a:pr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99198" name="Freeform 190"/>
                <p:cNvSpPr>
                  <a:spLocks/>
                </p:cNvSpPr>
                <p:nvPr/>
              </p:nvSpPr>
              <p:spPr bwMode="auto">
                <a:xfrm>
                  <a:off x="2074" y="2535"/>
                  <a:ext cx="86" cy="88"/>
                </a:xfrm>
                <a:custGeom>
                  <a:avLst/>
                  <a:gdLst>
                    <a:gd name="T0" fmla="*/ 0 w 86"/>
                    <a:gd name="T1" fmla="*/ 0 h 88"/>
                    <a:gd name="T2" fmla="*/ 44 w 86"/>
                    <a:gd name="T3" fmla="*/ 88 h 88"/>
                    <a:gd name="T4" fmla="*/ 86 w 86"/>
                    <a:gd name="T5" fmla="*/ 0 h 88"/>
                    <a:gd name="T6" fmla="*/ 0 w 86"/>
                    <a:gd name="T7" fmla="*/ 0 h 88"/>
                  </a:gdLst>
                  <a:ahLst/>
                  <a:cxnLst>
                    <a:cxn ang="0">
                      <a:pos x="T0" y="T1"/>
                    </a:cxn>
                    <a:cxn ang="0">
                      <a:pos x="T2" y="T3"/>
                    </a:cxn>
                    <a:cxn ang="0">
                      <a:pos x="T4" y="T5"/>
                    </a:cxn>
                    <a:cxn ang="0">
                      <a:pos x="T6" y="T7"/>
                    </a:cxn>
                  </a:cxnLst>
                  <a:rect l="0" t="0" r="r" b="b"/>
                  <a:pathLst>
                    <a:path w="86" h="88">
                      <a:moveTo>
                        <a:pt x="0" y="0"/>
                      </a:moveTo>
                      <a:lnTo>
                        <a:pt x="44" y="88"/>
                      </a:lnTo>
                      <a:lnTo>
                        <a:pt x="86" y="0"/>
                      </a:lnTo>
                      <a:lnTo>
                        <a:pt x="0" y="0"/>
                      </a:lnTo>
                      <a:close/>
                    </a:path>
                  </a:pathLst>
                </a:cu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sp>
          <p:nvSpPr>
            <p:cNvPr id="299199" name="Text Box 191"/>
            <p:cNvSpPr txBox="1">
              <a:spLocks noChangeArrowheads="1"/>
            </p:cNvSpPr>
            <p:nvPr/>
          </p:nvSpPr>
          <p:spPr bwMode="auto">
            <a:xfrm>
              <a:off x="2089" y="2256"/>
              <a:ext cx="26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_tradnl" altLang="es-ES" sz="1800">
                  <a:solidFill>
                    <a:schemeClr val="accent2"/>
                  </a:solidFill>
                  <a:effectLst>
                    <a:outerShdw blurRad="38100" dist="38100" dir="2700000" algn="tl">
                      <a:srgbClr val="000000"/>
                    </a:outerShdw>
                  </a:effectLst>
                </a:rPr>
                <a:t>e</a:t>
              </a:r>
              <a:r>
                <a:rPr lang="es-ES_tradnl" altLang="es-ES" sz="1800" baseline="-25000">
                  <a:solidFill>
                    <a:schemeClr val="accent2"/>
                  </a:solidFill>
                  <a:effectLst>
                    <a:outerShdw blurRad="38100" dist="38100" dir="2700000" algn="tl">
                      <a:srgbClr val="000000"/>
                    </a:outerShdw>
                  </a:effectLst>
                </a:rPr>
                <a:t>2</a:t>
              </a:r>
              <a:endParaRPr lang="es-ES" altLang="es-ES" sz="1800" baseline="-25000">
                <a:solidFill>
                  <a:schemeClr val="accent2"/>
                </a:solidFill>
                <a:effectLst>
                  <a:outerShdw blurRad="38100" dist="38100" dir="2700000" algn="tl">
                    <a:srgbClr val="000000"/>
                  </a:outerShdw>
                </a:effectLst>
              </a:endParaRPr>
            </a:p>
          </p:txBody>
        </p:sp>
        <p:sp>
          <p:nvSpPr>
            <p:cNvPr id="299200" name="Text Box 192"/>
            <p:cNvSpPr txBox="1">
              <a:spLocks noChangeArrowheads="1"/>
            </p:cNvSpPr>
            <p:nvPr/>
          </p:nvSpPr>
          <p:spPr bwMode="auto">
            <a:xfrm>
              <a:off x="2006" y="2889"/>
              <a:ext cx="346"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r>
                <a:rPr lang="es-ES_tradnl" altLang="es-ES" sz="1800">
                  <a:solidFill>
                    <a:srgbClr val="FFB163"/>
                  </a:solidFill>
                  <a:effectLst>
                    <a:outerShdw blurRad="38100" dist="38100" dir="2700000" algn="tl">
                      <a:srgbClr val="000000"/>
                    </a:outerShdw>
                  </a:effectLst>
                </a:rPr>
                <a:t>e</a:t>
              </a:r>
              <a:r>
                <a:rPr lang="es-ES_tradnl" altLang="es-ES" sz="1800" baseline="-25000">
                  <a:solidFill>
                    <a:srgbClr val="FFB163"/>
                  </a:solidFill>
                  <a:effectLst>
                    <a:outerShdw blurRad="38100" dist="38100" dir="2700000" algn="tl">
                      <a:srgbClr val="000000"/>
                    </a:outerShdw>
                  </a:effectLst>
                </a:rPr>
                <a:t>1</a:t>
              </a:r>
              <a:endParaRPr lang="es-ES" altLang="es-ES" sz="1800" baseline="-25000">
                <a:solidFill>
                  <a:srgbClr val="FFB163"/>
                </a:solidFill>
                <a:effectLst>
                  <a:outerShdw blurRad="38100" dist="38100" dir="2700000" algn="tl">
                    <a:srgbClr val="000000"/>
                  </a:outerShdw>
                </a:effectLst>
              </a:endParaRPr>
            </a:p>
          </p:txBody>
        </p:sp>
        <p:sp>
          <p:nvSpPr>
            <p:cNvPr id="299201" name="Text Box 193"/>
            <p:cNvSpPr txBox="1">
              <a:spLocks noChangeArrowheads="1"/>
            </p:cNvSpPr>
            <p:nvPr/>
          </p:nvSpPr>
          <p:spPr bwMode="auto">
            <a:xfrm>
              <a:off x="2496" y="1620"/>
              <a:ext cx="20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r>
                <a:rPr lang="es-ES" altLang="es-ES" sz="1800">
                  <a:solidFill>
                    <a:schemeClr val="accent1"/>
                  </a:solidFill>
                  <a:effectLst>
                    <a:outerShdw blurRad="38100" dist="38100" dir="2700000" algn="tl">
                      <a:srgbClr val="000000"/>
                    </a:outerShdw>
                  </a:effectLst>
                  <a:sym typeface="Symbol" pitchFamily="18" charset="2"/>
                </a:rPr>
                <a:t></a:t>
              </a:r>
              <a:endParaRPr lang="es-ES" altLang="es-ES" sz="1800">
                <a:solidFill>
                  <a:schemeClr val="accent1"/>
                </a:solidFill>
                <a:effectLst>
                  <a:outerShdw blurRad="38100" dist="38100" dir="2700000" algn="tl">
                    <a:srgbClr val="000000"/>
                  </a:outerShdw>
                </a:effectLst>
              </a:endParaRPr>
            </a:p>
          </p:txBody>
        </p:sp>
      </p:grpSp>
      <p:sp>
        <p:nvSpPr>
          <p:cNvPr id="299010" name="Rectangle 2"/>
          <p:cNvSpPr>
            <a:spLocks noGrp="1" noChangeArrowheads="1"/>
          </p:cNvSpPr>
          <p:nvPr>
            <p:ph type="title"/>
          </p:nvPr>
        </p:nvSpPr>
        <p:spPr>
          <a:xfrm>
            <a:off x="76200" y="152400"/>
            <a:ext cx="8991600" cy="1143000"/>
          </a:xfrm>
          <a:noFill/>
          <a:ln/>
          <a:effectLst>
            <a:outerShdw dist="35921" dir="2700000" algn="ctr" rotWithShape="0">
              <a:schemeClr val="bg2"/>
            </a:outerShdw>
          </a:effectLst>
        </p:spPr>
        <p:txBody>
          <a:bodyPr/>
          <a:lstStyle/>
          <a:p>
            <a:pPr algn="r"/>
            <a:r>
              <a:rPr lang="es-ES_tradnl" altLang="es-ES" sz="4700" b="1">
                <a:latin typeface="Tahoma" pitchFamily="34" charset="0"/>
              </a:rPr>
              <a:t>4.10 Diagrama fasorial del transformador en carga</a:t>
            </a:r>
            <a:endParaRPr lang="es-ES_tradnl" altLang="es-ES"/>
          </a:p>
        </p:txBody>
      </p:sp>
      <p:grpSp>
        <p:nvGrpSpPr>
          <p:cNvPr id="299056" name="Group 48"/>
          <p:cNvGrpSpPr>
            <a:grpSpLocks/>
          </p:cNvGrpSpPr>
          <p:nvPr/>
        </p:nvGrpSpPr>
        <p:grpSpPr bwMode="auto">
          <a:xfrm>
            <a:off x="3505200" y="6102350"/>
            <a:ext cx="2854325" cy="374650"/>
            <a:chOff x="3216" y="2304"/>
            <a:chExt cx="1798" cy="236"/>
          </a:xfrm>
        </p:grpSpPr>
        <p:pic>
          <p:nvPicPr>
            <p:cNvPr id="299034"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304"/>
              <a:ext cx="1798" cy="23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9041" name="Line 33"/>
            <p:cNvSpPr>
              <a:spLocks noChangeShapeType="1"/>
            </p:cNvSpPr>
            <p:nvPr/>
          </p:nvSpPr>
          <p:spPr bwMode="auto">
            <a:xfrm>
              <a:off x="3252" y="2520"/>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2" name="Line 34"/>
            <p:cNvSpPr>
              <a:spLocks noChangeShapeType="1"/>
            </p:cNvSpPr>
            <p:nvPr/>
          </p:nvSpPr>
          <p:spPr bwMode="auto">
            <a:xfrm>
              <a:off x="3681" y="252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3" name="Line 35"/>
            <p:cNvSpPr>
              <a:spLocks noChangeShapeType="1"/>
            </p:cNvSpPr>
            <p:nvPr/>
          </p:nvSpPr>
          <p:spPr bwMode="auto">
            <a:xfrm>
              <a:off x="4002" y="252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299054" name="Group 46"/>
          <p:cNvGrpSpPr>
            <a:grpSpLocks/>
          </p:cNvGrpSpPr>
          <p:nvPr/>
        </p:nvGrpSpPr>
        <p:grpSpPr bwMode="auto">
          <a:xfrm>
            <a:off x="3505200" y="4614863"/>
            <a:ext cx="2454275" cy="750887"/>
            <a:chOff x="3360" y="1392"/>
            <a:chExt cx="1546" cy="473"/>
          </a:xfrm>
        </p:grpSpPr>
        <p:pic>
          <p:nvPicPr>
            <p:cNvPr id="2990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392"/>
              <a:ext cx="1546" cy="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9044" name="Line 36"/>
            <p:cNvSpPr>
              <a:spLocks noChangeShapeType="1"/>
            </p:cNvSpPr>
            <p:nvPr/>
          </p:nvSpPr>
          <p:spPr bwMode="auto">
            <a:xfrm>
              <a:off x="3372" y="1710"/>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5" name="Line 37"/>
            <p:cNvSpPr>
              <a:spLocks noChangeShapeType="1"/>
            </p:cNvSpPr>
            <p:nvPr/>
          </p:nvSpPr>
          <p:spPr bwMode="auto">
            <a:xfrm>
              <a:off x="3702" y="171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6" name="Line 38"/>
            <p:cNvSpPr>
              <a:spLocks noChangeShapeType="1"/>
            </p:cNvSpPr>
            <p:nvPr/>
          </p:nvSpPr>
          <p:spPr bwMode="auto">
            <a:xfrm>
              <a:off x="4023" y="1719"/>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7" name="Line 39"/>
            <p:cNvSpPr>
              <a:spLocks noChangeShapeType="1"/>
            </p:cNvSpPr>
            <p:nvPr/>
          </p:nvSpPr>
          <p:spPr bwMode="auto">
            <a:xfrm>
              <a:off x="4368" y="171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8" name="Line 40"/>
            <p:cNvSpPr>
              <a:spLocks noChangeShapeType="1"/>
            </p:cNvSpPr>
            <p:nvPr/>
          </p:nvSpPr>
          <p:spPr bwMode="auto">
            <a:xfrm>
              <a:off x="4656" y="1644"/>
              <a:ext cx="246"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299055" name="Group 47"/>
          <p:cNvGrpSpPr>
            <a:grpSpLocks/>
          </p:cNvGrpSpPr>
          <p:nvPr/>
        </p:nvGrpSpPr>
        <p:grpSpPr bwMode="auto">
          <a:xfrm>
            <a:off x="3505200" y="5492750"/>
            <a:ext cx="3160713" cy="374650"/>
            <a:chOff x="3072" y="1920"/>
            <a:chExt cx="1991" cy="236"/>
          </a:xfrm>
        </p:grpSpPr>
        <p:pic>
          <p:nvPicPr>
            <p:cNvPr id="299033"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1920"/>
              <a:ext cx="1991" cy="23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9039" name="Line 31"/>
            <p:cNvSpPr>
              <a:spLocks noChangeShapeType="1"/>
            </p:cNvSpPr>
            <p:nvPr/>
          </p:nvSpPr>
          <p:spPr bwMode="auto">
            <a:xfrm>
              <a:off x="3429" y="2145"/>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40" name="Line 32"/>
            <p:cNvSpPr>
              <a:spLocks noChangeShapeType="1"/>
            </p:cNvSpPr>
            <p:nvPr/>
          </p:nvSpPr>
          <p:spPr bwMode="auto">
            <a:xfrm>
              <a:off x="4614" y="2142"/>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53" name="Line 45"/>
            <p:cNvSpPr>
              <a:spLocks noChangeShapeType="1"/>
            </p:cNvSpPr>
            <p:nvPr/>
          </p:nvSpPr>
          <p:spPr bwMode="auto">
            <a:xfrm>
              <a:off x="3105" y="2145"/>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299070" name="Group 62"/>
          <p:cNvGrpSpPr>
            <a:grpSpLocks/>
          </p:cNvGrpSpPr>
          <p:nvPr/>
        </p:nvGrpSpPr>
        <p:grpSpPr bwMode="auto">
          <a:xfrm>
            <a:off x="3505200" y="1676400"/>
            <a:ext cx="2808288" cy="911225"/>
            <a:chOff x="3648" y="1056"/>
            <a:chExt cx="1769" cy="574"/>
          </a:xfrm>
        </p:grpSpPr>
        <p:grpSp>
          <p:nvGrpSpPr>
            <p:cNvPr id="299057" name="Group 49"/>
            <p:cNvGrpSpPr>
              <a:grpSpLocks/>
            </p:cNvGrpSpPr>
            <p:nvPr/>
          </p:nvGrpSpPr>
          <p:grpSpPr bwMode="auto">
            <a:xfrm>
              <a:off x="3648" y="1056"/>
              <a:ext cx="1769" cy="236"/>
              <a:chOff x="3168" y="2688"/>
              <a:chExt cx="1769" cy="236"/>
            </a:xfrm>
          </p:grpSpPr>
          <p:pic>
            <p:nvPicPr>
              <p:cNvPr id="299035"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 y="2688"/>
                <a:ext cx="1769" cy="23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9049" name="Line 41"/>
              <p:cNvSpPr>
                <a:spLocks noChangeShapeType="1"/>
              </p:cNvSpPr>
              <p:nvPr/>
            </p:nvSpPr>
            <p:spPr bwMode="auto">
              <a:xfrm>
                <a:off x="3190" y="2919"/>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50" name="Line 42"/>
              <p:cNvSpPr>
                <a:spLocks noChangeShapeType="1"/>
              </p:cNvSpPr>
              <p:nvPr/>
            </p:nvSpPr>
            <p:spPr bwMode="auto">
              <a:xfrm>
                <a:off x="3534" y="291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51" name="Line 43"/>
              <p:cNvSpPr>
                <a:spLocks noChangeShapeType="1"/>
              </p:cNvSpPr>
              <p:nvPr/>
            </p:nvSpPr>
            <p:spPr bwMode="auto">
              <a:xfrm>
                <a:off x="4752" y="2913"/>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299060" name="Group 52"/>
            <p:cNvGrpSpPr>
              <a:grpSpLocks/>
            </p:cNvGrpSpPr>
            <p:nvPr/>
          </p:nvGrpSpPr>
          <p:grpSpPr bwMode="auto">
            <a:xfrm>
              <a:off x="3648" y="1392"/>
              <a:ext cx="839" cy="238"/>
              <a:chOff x="4224" y="3312"/>
              <a:chExt cx="839" cy="238"/>
            </a:xfrm>
          </p:grpSpPr>
          <p:pic>
            <p:nvPicPr>
              <p:cNvPr id="29903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3312"/>
                <a:ext cx="839" cy="238"/>
              </a:xfrm>
              <a:prstGeom prst="rect">
                <a:avLst/>
              </a:prstGeom>
              <a:noFill/>
              <a:ln>
                <a:noFill/>
              </a:ln>
              <a:effectLst>
                <a:outerShdw dist="35915" dir="2699459"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9038" name="Line 30"/>
              <p:cNvSpPr>
                <a:spLocks noChangeShapeType="1"/>
              </p:cNvSpPr>
              <p:nvPr/>
            </p:nvSpPr>
            <p:spPr bwMode="auto">
              <a:xfrm>
                <a:off x="4257" y="3534"/>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58" name="Line 50"/>
              <p:cNvSpPr>
                <a:spLocks noChangeShapeType="1"/>
              </p:cNvSpPr>
              <p:nvPr/>
            </p:nvSpPr>
            <p:spPr bwMode="auto">
              <a:xfrm>
                <a:off x="4893" y="3531"/>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59" name="Line 51"/>
              <p:cNvSpPr>
                <a:spLocks noChangeShapeType="1"/>
              </p:cNvSpPr>
              <p:nvPr/>
            </p:nvSpPr>
            <p:spPr bwMode="auto">
              <a:xfrm>
                <a:off x="4623" y="3534"/>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grpSp>
        <p:nvGrpSpPr>
          <p:cNvPr id="299071" name="Group 63"/>
          <p:cNvGrpSpPr>
            <a:grpSpLocks/>
          </p:cNvGrpSpPr>
          <p:nvPr/>
        </p:nvGrpSpPr>
        <p:grpSpPr bwMode="auto">
          <a:xfrm>
            <a:off x="4914900" y="2133600"/>
            <a:ext cx="1143000" cy="647700"/>
            <a:chOff x="4536" y="1344"/>
            <a:chExt cx="720" cy="408"/>
          </a:xfrm>
        </p:grpSpPr>
        <p:sp>
          <p:nvSpPr>
            <p:cNvPr id="299063" name="AutoShape 55"/>
            <p:cNvSpPr>
              <a:spLocks noChangeArrowheads="1"/>
            </p:cNvSpPr>
            <p:nvPr/>
          </p:nvSpPr>
          <p:spPr bwMode="auto">
            <a:xfrm rot="10800000" flipH="1">
              <a:off x="4536" y="1456"/>
              <a:ext cx="288" cy="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99064" name="AutoShape 56"/>
            <p:cNvSpPr>
              <a:spLocks noChangeArrowheads="1"/>
            </p:cNvSpPr>
            <p:nvPr/>
          </p:nvSpPr>
          <p:spPr bwMode="auto">
            <a:xfrm>
              <a:off x="5064" y="1344"/>
              <a:ext cx="192" cy="408"/>
            </a:xfrm>
            <a:prstGeom prst="downArrow">
              <a:avLst>
                <a:gd name="adj1" fmla="val 50000"/>
                <a:gd name="adj2" fmla="val 53125"/>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299139" name="Group 131"/>
          <p:cNvGrpSpPr>
            <a:grpSpLocks/>
          </p:cNvGrpSpPr>
          <p:nvPr/>
        </p:nvGrpSpPr>
        <p:grpSpPr bwMode="auto">
          <a:xfrm>
            <a:off x="69850" y="4244975"/>
            <a:ext cx="1193800" cy="1828800"/>
            <a:chOff x="44" y="2674"/>
            <a:chExt cx="752" cy="1152"/>
          </a:xfrm>
        </p:grpSpPr>
        <p:sp>
          <p:nvSpPr>
            <p:cNvPr id="299067" name="Arc 59"/>
            <p:cNvSpPr>
              <a:spLocks/>
            </p:cNvSpPr>
            <p:nvPr/>
          </p:nvSpPr>
          <p:spPr bwMode="auto">
            <a:xfrm rot="3790688" flipV="1">
              <a:off x="553" y="3076"/>
              <a:ext cx="192" cy="2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FF0000"/>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299065" name="Line 57"/>
            <p:cNvSpPr>
              <a:spLocks noChangeShapeType="1"/>
            </p:cNvSpPr>
            <p:nvPr/>
          </p:nvSpPr>
          <p:spPr bwMode="auto">
            <a:xfrm flipH="1">
              <a:off x="172" y="2674"/>
              <a:ext cx="624" cy="1008"/>
            </a:xfrm>
            <a:prstGeom prst="line">
              <a:avLst/>
            </a:prstGeom>
            <a:noFill/>
            <a:ln w="38100">
              <a:solidFill>
                <a:srgbClr val="FF0000"/>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66" name="Text Box 58"/>
            <p:cNvSpPr txBox="1">
              <a:spLocks noChangeArrowheads="1"/>
            </p:cNvSpPr>
            <p:nvPr/>
          </p:nvSpPr>
          <p:spPr bwMode="auto">
            <a:xfrm>
              <a:off x="44" y="3614"/>
              <a:ext cx="201"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solidFill>
                    <a:srgbClr val="FF0000"/>
                  </a:solidFill>
                  <a:effectLst/>
                  <a:latin typeface="Arial" charset="0"/>
                </a:rPr>
                <a:t>I</a:t>
              </a:r>
              <a:r>
                <a:rPr lang="es-ES_tradnl" altLang="es-ES" sz="1600" baseline="-25000">
                  <a:solidFill>
                    <a:srgbClr val="FF0000"/>
                  </a:solidFill>
                  <a:effectLst/>
                  <a:latin typeface="Arial" charset="0"/>
                </a:rPr>
                <a:t>2</a:t>
              </a:r>
              <a:endParaRPr lang="es-ES" altLang="es-ES" sz="1600" baseline="-25000">
                <a:solidFill>
                  <a:srgbClr val="FF0000"/>
                </a:solidFill>
                <a:effectLst/>
                <a:latin typeface="Arial" charset="0"/>
              </a:endParaRPr>
            </a:p>
          </p:txBody>
        </p:sp>
        <p:sp>
          <p:nvSpPr>
            <p:cNvPr id="299068" name="Text Box 60"/>
            <p:cNvSpPr txBox="1">
              <a:spLocks noChangeArrowheads="1"/>
            </p:cNvSpPr>
            <p:nvPr/>
          </p:nvSpPr>
          <p:spPr bwMode="auto">
            <a:xfrm>
              <a:off x="432" y="3158"/>
              <a:ext cx="232"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1600">
                  <a:solidFill>
                    <a:srgbClr val="FF0000"/>
                  </a:solidFill>
                  <a:effectLst/>
                  <a:latin typeface="Arial" charset="0"/>
                  <a:sym typeface="Symbol" pitchFamily="18" charset="2"/>
                </a:rPr>
                <a:t></a:t>
              </a:r>
              <a:endParaRPr lang="es-ES" altLang="es-ES" sz="1600" baseline="-25000">
                <a:solidFill>
                  <a:srgbClr val="FF0000"/>
                </a:solidFill>
                <a:effectLst/>
                <a:latin typeface="Arial" charset="0"/>
              </a:endParaRPr>
            </a:p>
          </p:txBody>
        </p:sp>
      </p:grpSp>
      <p:grpSp>
        <p:nvGrpSpPr>
          <p:cNvPr id="299085" name="Group 77"/>
          <p:cNvGrpSpPr>
            <a:grpSpLocks/>
          </p:cNvGrpSpPr>
          <p:nvPr/>
        </p:nvGrpSpPr>
        <p:grpSpPr bwMode="auto">
          <a:xfrm>
            <a:off x="2114550" y="2955925"/>
            <a:ext cx="582613" cy="927100"/>
            <a:chOff x="1428" y="1392"/>
            <a:chExt cx="367" cy="584"/>
          </a:xfrm>
        </p:grpSpPr>
        <p:sp>
          <p:nvSpPr>
            <p:cNvPr id="299080" name="Line 72"/>
            <p:cNvSpPr>
              <a:spLocks noChangeShapeType="1"/>
            </p:cNvSpPr>
            <p:nvPr/>
          </p:nvSpPr>
          <p:spPr bwMode="auto">
            <a:xfrm rot="10800000" flipH="1">
              <a:off x="1428" y="1392"/>
              <a:ext cx="362" cy="584"/>
            </a:xfrm>
            <a:prstGeom prst="line">
              <a:avLst/>
            </a:prstGeom>
            <a:noFill/>
            <a:ln w="38100">
              <a:solidFill>
                <a:srgbClr val="FFFFFF"/>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84" name="Text Box 76"/>
            <p:cNvSpPr txBox="1">
              <a:spLocks noChangeArrowheads="1"/>
            </p:cNvSpPr>
            <p:nvPr/>
          </p:nvSpPr>
          <p:spPr bwMode="auto">
            <a:xfrm>
              <a:off x="1558" y="1666"/>
              <a:ext cx="237"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effectLst/>
                  <a:latin typeface="Arial" charset="0"/>
                </a:rPr>
                <a:t>I</a:t>
              </a:r>
              <a:r>
                <a:rPr lang="es-ES_tradnl" altLang="es-ES" sz="1600" baseline="-25000">
                  <a:effectLst/>
                  <a:latin typeface="Arial" charset="0"/>
                </a:rPr>
                <a:t>2</a:t>
              </a:r>
              <a:r>
                <a:rPr lang="es-ES_tradnl" altLang="es-ES" sz="1600">
                  <a:effectLst/>
                  <a:latin typeface="Arial" charset="0"/>
                </a:rPr>
                <a:t>’</a:t>
              </a:r>
              <a:endParaRPr lang="es-ES" altLang="es-ES" sz="1600">
                <a:effectLst/>
                <a:latin typeface="Arial" charset="0"/>
              </a:endParaRPr>
            </a:p>
          </p:txBody>
        </p:sp>
      </p:grpSp>
      <p:grpSp>
        <p:nvGrpSpPr>
          <p:cNvPr id="299086" name="Group 78"/>
          <p:cNvGrpSpPr>
            <a:grpSpLocks/>
          </p:cNvGrpSpPr>
          <p:nvPr/>
        </p:nvGrpSpPr>
        <p:grpSpPr bwMode="auto">
          <a:xfrm>
            <a:off x="1266825" y="3752850"/>
            <a:ext cx="1112838" cy="488950"/>
            <a:chOff x="894" y="1894"/>
            <a:chExt cx="701" cy="308"/>
          </a:xfrm>
        </p:grpSpPr>
        <p:sp>
          <p:nvSpPr>
            <p:cNvPr id="299075" name="Line 67"/>
            <p:cNvSpPr>
              <a:spLocks noChangeShapeType="1"/>
            </p:cNvSpPr>
            <p:nvPr/>
          </p:nvSpPr>
          <p:spPr bwMode="auto">
            <a:xfrm flipV="1">
              <a:off x="894" y="1968"/>
              <a:ext cx="546" cy="234"/>
            </a:xfrm>
            <a:prstGeom prst="line">
              <a:avLst/>
            </a:prstGeom>
            <a:noFill/>
            <a:ln w="38100">
              <a:solidFill>
                <a:srgbClr val="00FF00"/>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81" name="Text Box 73"/>
            <p:cNvSpPr txBox="1">
              <a:spLocks noChangeArrowheads="1"/>
            </p:cNvSpPr>
            <p:nvPr/>
          </p:nvSpPr>
          <p:spPr bwMode="auto">
            <a:xfrm>
              <a:off x="1394" y="1894"/>
              <a:ext cx="201"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solidFill>
                    <a:srgbClr val="00FF00"/>
                  </a:solidFill>
                  <a:effectLst/>
                  <a:latin typeface="Arial" charset="0"/>
                </a:rPr>
                <a:t>I</a:t>
              </a:r>
              <a:r>
                <a:rPr lang="es-ES_tradnl" altLang="es-ES" sz="1600" baseline="-25000">
                  <a:solidFill>
                    <a:srgbClr val="00FF00"/>
                  </a:solidFill>
                  <a:effectLst/>
                  <a:latin typeface="Arial" charset="0"/>
                </a:rPr>
                <a:t>0</a:t>
              </a:r>
              <a:endParaRPr lang="es-ES" altLang="es-ES" sz="1600" baseline="-25000">
                <a:solidFill>
                  <a:srgbClr val="00FF00"/>
                </a:solidFill>
                <a:effectLst/>
                <a:latin typeface="Arial" charset="0"/>
              </a:endParaRPr>
            </a:p>
          </p:txBody>
        </p:sp>
      </p:grpSp>
      <p:grpSp>
        <p:nvGrpSpPr>
          <p:cNvPr id="299089" name="Group 81"/>
          <p:cNvGrpSpPr>
            <a:grpSpLocks/>
          </p:cNvGrpSpPr>
          <p:nvPr/>
        </p:nvGrpSpPr>
        <p:grpSpPr bwMode="auto">
          <a:xfrm>
            <a:off x="1271588" y="2941638"/>
            <a:ext cx="1408112" cy="1293812"/>
            <a:chOff x="897" y="1383"/>
            <a:chExt cx="887" cy="815"/>
          </a:xfrm>
        </p:grpSpPr>
        <p:sp>
          <p:nvSpPr>
            <p:cNvPr id="299083" name="Line 75"/>
            <p:cNvSpPr>
              <a:spLocks noChangeShapeType="1"/>
            </p:cNvSpPr>
            <p:nvPr/>
          </p:nvSpPr>
          <p:spPr bwMode="auto">
            <a:xfrm rot="10800000" flipH="1">
              <a:off x="897" y="1383"/>
              <a:ext cx="887" cy="815"/>
            </a:xfrm>
            <a:prstGeom prst="line">
              <a:avLst/>
            </a:prstGeom>
            <a:noFill/>
            <a:ln w="38100">
              <a:solidFill>
                <a:srgbClr val="FF00FF"/>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87" name="Text Box 79"/>
            <p:cNvSpPr txBox="1">
              <a:spLocks noChangeArrowheads="1"/>
            </p:cNvSpPr>
            <p:nvPr/>
          </p:nvSpPr>
          <p:spPr bwMode="auto">
            <a:xfrm>
              <a:off x="1244" y="1528"/>
              <a:ext cx="201"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solidFill>
                    <a:srgbClr val="FF00FF"/>
                  </a:solidFill>
                  <a:effectLst/>
                  <a:latin typeface="Arial" charset="0"/>
                </a:rPr>
                <a:t>I</a:t>
              </a:r>
              <a:r>
                <a:rPr lang="es-ES_tradnl" altLang="es-ES" sz="1600" baseline="-25000">
                  <a:solidFill>
                    <a:srgbClr val="FF00FF"/>
                  </a:solidFill>
                  <a:effectLst/>
                  <a:latin typeface="Arial" charset="0"/>
                </a:rPr>
                <a:t>1</a:t>
              </a:r>
              <a:endParaRPr lang="es-ES" altLang="es-ES" sz="1600" baseline="-25000">
                <a:solidFill>
                  <a:srgbClr val="FF00FF"/>
                </a:solidFill>
                <a:effectLst/>
                <a:latin typeface="Arial" charset="0"/>
              </a:endParaRPr>
            </a:p>
          </p:txBody>
        </p:sp>
      </p:grpSp>
      <p:grpSp>
        <p:nvGrpSpPr>
          <p:cNvPr id="299103" name="Group 95"/>
          <p:cNvGrpSpPr>
            <a:grpSpLocks/>
          </p:cNvGrpSpPr>
          <p:nvPr/>
        </p:nvGrpSpPr>
        <p:grpSpPr bwMode="auto">
          <a:xfrm>
            <a:off x="1209675" y="1822450"/>
            <a:ext cx="442913" cy="2419350"/>
            <a:chOff x="858" y="1148"/>
            <a:chExt cx="279" cy="1524"/>
          </a:xfrm>
        </p:grpSpPr>
        <p:sp>
          <p:nvSpPr>
            <p:cNvPr id="299090" name="Line 82"/>
            <p:cNvSpPr>
              <a:spLocks noChangeShapeType="1"/>
            </p:cNvSpPr>
            <p:nvPr/>
          </p:nvSpPr>
          <p:spPr bwMode="auto">
            <a:xfrm rot="-10800000">
              <a:off x="894" y="1148"/>
              <a:ext cx="0" cy="1524"/>
            </a:xfrm>
            <a:prstGeom prst="line">
              <a:avLst/>
            </a:prstGeom>
            <a:noFill/>
            <a:ln w="38100">
              <a:solidFill>
                <a:srgbClr val="FF9900"/>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93" name="Text Box 85"/>
            <p:cNvSpPr txBox="1">
              <a:spLocks noChangeArrowheads="1"/>
            </p:cNvSpPr>
            <p:nvPr/>
          </p:nvSpPr>
          <p:spPr bwMode="auto">
            <a:xfrm>
              <a:off x="858" y="1816"/>
              <a:ext cx="279" cy="212"/>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solidFill>
                    <a:srgbClr val="FF9933"/>
                  </a:solidFill>
                  <a:effectLst>
                    <a:outerShdw blurRad="38100" dist="38100" dir="2700000" algn="tl">
                      <a:srgbClr val="000000"/>
                    </a:outerShdw>
                  </a:effectLst>
                  <a:latin typeface="Arial" charset="0"/>
                </a:rPr>
                <a:t>-e</a:t>
              </a:r>
              <a:r>
                <a:rPr lang="es-ES_tradnl" altLang="es-ES" sz="1600" baseline="-25000">
                  <a:solidFill>
                    <a:srgbClr val="FF9933"/>
                  </a:solidFill>
                  <a:effectLst>
                    <a:outerShdw blurRad="38100" dist="38100" dir="2700000" algn="tl">
                      <a:srgbClr val="000000"/>
                    </a:outerShdw>
                  </a:effectLst>
                  <a:latin typeface="Arial" charset="0"/>
                </a:rPr>
                <a:t>1</a:t>
              </a:r>
              <a:endParaRPr lang="es-ES" altLang="es-ES" sz="1600" baseline="-25000">
                <a:solidFill>
                  <a:srgbClr val="FF9933"/>
                </a:solidFill>
                <a:effectLst>
                  <a:outerShdw blurRad="38100" dist="38100" dir="2700000" algn="tl">
                    <a:srgbClr val="000000"/>
                  </a:outerShdw>
                </a:effectLst>
                <a:latin typeface="Arial" charset="0"/>
              </a:endParaRPr>
            </a:p>
          </p:txBody>
        </p:sp>
      </p:grpSp>
      <p:grpSp>
        <p:nvGrpSpPr>
          <p:cNvPr id="299104" name="Group 96"/>
          <p:cNvGrpSpPr>
            <a:grpSpLocks/>
          </p:cNvGrpSpPr>
          <p:nvPr/>
        </p:nvGrpSpPr>
        <p:grpSpPr bwMode="auto">
          <a:xfrm>
            <a:off x="766763" y="623888"/>
            <a:ext cx="1231900" cy="1385887"/>
            <a:chOff x="579" y="393"/>
            <a:chExt cx="776" cy="873"/>
          </a:xfrm>
        </p:grpSpPr>
        <p:sp>
          <p:nvSpPr>
            <p:cNvPr id="299092" name="Line 84"/>
            <p:cNvSpPr>
              <a:spLocks noChangeShapeType="1"/>
            </p:cNvSpPr>
            <p:nvPr/>
          </p:nvSpPr>
          <p:spPr bwMode="auto">
            <a:xfrm rot="10800000" flipH="1">
              <a:off x="896" y="946"/>
              <a:ext cx="259" cy="229"/>
            </a:xfrm>
            <a:prstGeom prst="line">
              <a:avLst/>
            </a:prstGeom>
            <a:noFill/>
            <a:ln w="38100">
              <a:solidFill>
                <a:srgbClr val="969696"/>
              </a:solidFill>
              <a:round/>
              <a:headEnd/>
              <a:tailEnd type="triangle" w="sm"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94" name="Line 86"/>
            <p:cNvSpPr>
              <a:spLocks noChangeShapeType="1"/>
            </p:cNvSpPr>
            <p:nvPr/>
          </p:nvSpPr>
          <p:spPr bwMode="auto">
            <a:xfrm rot="5400000" flipH="1">
              <a:off x="579" y="393"/>
              <a:ext cx="564" cy="564"/>
            </a:xfrm>
            <a:prstGeom prst="line">
              <a:avLst/>
            </a:prstGeom>
            <a:noFill/>
            <a:ln w="38100">
              <a:solidFill>
                <a:srgbClr val="969696"/>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99" name="Text Box 91"/>
            <p:cNvSpPr txBox="1">
              <a:spLocks noChangeArrowheads="1"/>
            </p:cNvSpPr>
            <p:nvPr/>
          </p:nvSpPr>
          <p:spPr bwMode="auto">
            <a:xfrm>
              <a:off x="979" y="1054"/>
              <a:ext cx="376"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effectLst/>
                  <a:latin typeface="Arial" charset="0"/>
                </a:rPr>
                <a:t>R</a:t>
              </a:r>
              <a:r>
                <a:rPr lang="es-ES_tradnl" altLang="es-ES" sz="1600" baseline="-25000">
                  <a:effectLst/>
                  <a:latin typeface="Arial" charset="0"/>
                </a:rPr>
                <a:t>1*</a:t>
              </a:r>
              <a:r>
                <a:rPr lang="es-ES_tradnl" altLang="es-ES" sz="1600">
                  <a:effectLst/>
                  <a:latin typeface="Arial" charset="0"/>
                </a:rPr>
                <a:t>I</a:t>
              </a:r>
              <a:r>
                <a:rPr lang="es-ES_tradnl" altLang="es-ES" sz="1600" baseline="-25000">
                  <a:effectLst/>
                  <a:latin typeface="Arial" charset="0"/>
                </a:rPr>
                <a:t>1</a:t>
              </a:r>
              <a:endParaRPr lang="es-ES" altLang="es-ES" sz="1600" baseline="-25000">
                <a:effectLst/>
                <a:latin typeface="Arial" charset="0"/>
              </a:endParaRPr>
            </a:p>
          </p:txBody>
        </p:sp>
        <p:sp>
          <p:nvSpPr>
            <p:cNvPr id="299100" name="Text Box 92"/>
            <p:cNvSpPr txBox="1">
              <a:spLocks noChangeArrowheads="1"/>
            </p:cNvSpPr>
            <p:nvPr/>
          </p:nvSpPr>
          <p:spPr bwMode="auto">
            <a:xfrm>
              <a:off x="772" y="466"/>
              <a:ext cx="459"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600">
                  <a:effectLst/>
                  <a:latin typeface="Arial" charset="0"/>
                </a:rPr>
                <a:t>jX</a:t>
              </a:r>
              <a:r>
                <a:rPr lang="es-ES_tradnl" altLang="es-ES" sz="1600" baseline="-25000">
                  <a:effectLst/>
                  <a:latin typeface="Arial" charset="0"/>
                </a:rPr>
                <a:t>d1*</a:t>
              </a:r>
              <a:r>
                <a:rPr lang="es-ES_tradnl" altLang="es-ES" sz="1600">
                  <a:effectLst/>
                  <a:latin typeface="Arial" charset="0"/>
                </a:rPr>
                <a:t>I</a:t>
              </a:r>
              <a:r>
                <a:rPr lang="es-ES_tradnl" altLang="es-ES" sz="1600" baseline="-25000">
                  <a:effectLst/>
                  <a:latin typeface="Arial" charset="0"/>
                </a:rPr>
                <a:t>1</a:t>
              </a:r>
              <a:endParaRPr lang="es-ES" altLang="es-ES" sz="1600" baseline="-25000">
                <a:effectLst/>
                <a:latin typeface="Arial" charset="0"/>
              </a:endParaRPr>
            </a:p>
          </p:txBody>
        </p:sp>
      </p:grpSp>
      <p:grpSp>
        <p:nvGrpSpPr>
          <p:cNvPr id="299105" name="Group 97"/>
          <p:cNvGrpSpPr>
            <a:grpSpLocks/>
          </p:cNvGrpSpPr>
          <p:nvPr/>
        </p:nvGrpSpPr>
        <p:grpSpPr bwMode="auto">
          <a:xfrm>
            <a:off x="609600" y="633413"/>
            <a:ext cx="1130300" cy="3600450"/>
            <a:chOff x="480" y="399"/>
            <a:chExt cx="712" cy="2268"/>
          </a:xfrm>
        </p:grpSpPr>
        <p:sp>
          <p:nvSpPr>
            <p:cNvPr id="299077" name="Text Box 69"/>
            <p:cNvSpPr txBox="1">
              <a:spLocks noChangeArrowheads="1"/>
            </p:cNvSpPr>
            <p:nvPr/>
          </p:nvSpPr>
          <p:spPr bwMode="auto">
            <a:xfrm>
              <a:off x="960" y="2064"/>
              <a:ext cx="232" cy="202"/>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1500">
                  <a:effectLst/>
                  <a:latin typeface="Arial" charset="0"/>
                  <a:sym typeface="Symbol" pitchFamily="18" charset="2"/>
                </a:rPr>
                <a:t></a:t>
              </a:r>
              <a:r>
                <a:rPr lang="es-ES_tradnl" altLang="es-ES" sz="1500" baseline="-25000">
                  <a:effectLst/>
                  <a:latin typeface="Arial" charset="0"/>
                </a:rPr>
                <a:t>1</a:t>
              </a:r>
              <a:endParaRPr lang="es-ES" altLang="es-ES" sz="1500" baseline="-25000">
                <a:effectLst/>
                <a:latin typeface="Arial" charset="0"/>
              </a:endParaRPr>
            </a:p>
          </p:txBody>
        </p:sp>
        <p:sp>
          <p:nvSpPr>
            <p:cNvPr id="299096" name="Line 88"/>
            <p:cNvSpPr>
              <a:spLocks noChangeShapeType="1"/>
            </p:cNvSpPr>
            <p:nvPr/>
          </p:nvSpPr>
          <p:spPr bwMode="auto">
            <a:xfrm rot="-10800000">
              <a:off x="580" y="399"/>
              <a:ext cx="317" cy="2268"/>
            </a:xfrm>
            <a:prstGeom prst="line">
              <a:avLst/>
            </a:prstGeom>
            <a:noFill/>
            <a:ln w="38100">
              <a:solidFill>
                <a:srgbClr val="993300"/>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074" name="Arc 66"/>
            <p:cNvSpPr>
              <a:spLocks/>
            </p:cNvSpPr>
            <p:nvPr/>
          </p:nvSpPr>
          <p:spPr bwMode="auto">
            <a:xfrm rot="16057445" flipV="1">
              <a:off x="920" y="2156"/>
              <a:ext cx="192" cy="353"/>
            </a:xfrm>
            <a:custGeom>
              <a:avLst/>
              <a:gdLst>
                <a:gd name="G0" fmla="+- 0 0 0"/>
                <a:gd name="G1" fmla="+- 21326 0 0"/>
                <a:gd name="G2" fmla="+- 21600 0 0"/>
                <a:gd name="T0" fmla="*/ 3428 w 21600"/>
                <a:gd name="T1" fmla="*/ 0 h 21326"/>
                <a:gd name="T2" fmla="*/ 21600 w 21600"/>
                <a:gd name="T3" fmla="*/ 21326 h 21326"/>
                <a:gd name="T4" fmla="*/ 0 w 21600"/>
                <a:gd name="T5" fmla="*/ 21326 h 21326"/>
              </a:gdLst>
              <a:ahLst/>
              <a:cxnLst>
                <a:cxn ang="0">
                  <a:pos x="T0" y="T1"/>
                </a:cxn>
                <a:cxn ang="0">
                  <a:pos x="T2" y="T3"/>
                </a:cxn>
                <a:cxn ang="0">
                  <a:pos x="T4" y="T5"/>
                </a:cxn>
              </a:cxnLst>
              <a:rect l="0" t="0" r="r" b="b"/>
              <a:pathLst>
                <a:path w="21600" h="21326" fill="none" extrusionOk="0">
                  <a:moveTo>
                    <a:pt x="3428" y="-1"/>
                  </a:moveTo>
                  <a:cubicBezTo>
                    <a:pt x="13899" y="1683"/>
                    <a:pt x="21600" y="10719"/>
                    <a:pt x="21600" y="21326"/>
                  </a:cubicBezTo>
                </a:path>
                <a:path w="21600" h="21326" stroke="0" extrusionOk="0">
                  <a:moveTo>
                    <a:pt x="3428" y="-1"/>
                  </a:moveTo>
                  <a:cubicBezTo>
                    <a:pt x="13899" y="1683"/>
                    <a:pt x="21600" y="10719"/>
                    <a:pt x="21600" y="21326"/>
                  </a:cubicBezTo>
                  <a:lnTo>
                    <a:pt x="0" y="21326"/>
                  </a:lnTo>
                  <a:close/>
                </a:path>
              </a:pathLst>
            </a:custGeom>
            <a:noFill/>
            <a:ln w="6350">
              <a:solidFill>
                <a:schemeClr val="tx1"/>
              </a:solidFill>
              <a:round/>
              <a:headEnd/>
              <a:tailEnd/>
            </a:ln>
            <a:effectLst>
              <a:outerShdw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299102" name="Text Box 94"/>
            <p:cNvSpPr txBox="1">
              <a:spLocks noChangeArrowheads="1"/>
            </p:cNvSpPr>
            <p:nvPr/>
          </p:nvSpPr>
          <p:spPr bwMode="auto">
            <a:xfrm>
              <a:off x="480" y="1440"/>
              <a:ext cx="280" cy="212"/>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1600">
                  <a:solidFill>
                    <a:srgbClr val="CC3300"/>
                  </a:solidFill>
                  <a:effectLst/>
                  <a:latin typeface="Arial" charset="0"/>
                  <a:sym typeface="Symbol" pitchFamily="18" charset="2"/>
                </a:rPr>
                <a:t>U</a:t>
              </a:r>
              <a:r>
                <a:rPr lang="es-ES_tradnl" altLang="es-ES" sz="1600" baseline="-25000">
                  <a:solidFill>
                    <a:srgbClr val="CC3300"/>
                  </a:solidFill>
                  <a:effectLst/>
                  <a:latin typeface="Arial" charset="0"/>
                </a:rPr>
                <a:t>1</a:t>
              </a:r>
              <a:endParaRPr lang="es-ES" altLang="es-ES" sz="1600" baseline="-25000">
                <a:solidFill>
                  <a:srgbClr val="CC3300"/>
                </a:solidFill>
                <a:effectLst/>
                <a:latin typeface="Arial" charset="0"/>
              </a:endParaRPr>
            </a:p>
          </p:txBody>
        </p:sp>
      </p:grpSp>
      <p:grpSp>
        <p:nvGrpSpPr>
          <p:cNvPr id="299146" name="Group 138"/>
          <p:cNvGrpSpPr>
            <a:grpSpLocks/>
          </p:cNvGrpSpPr>
          <p:nvPr/>
        </p:nvGrpSpPr>
        <p:grpSpPr bwMode="auto">
          <a:xfrm>
            <a:off x="847725" y="4238625"/>
            <a:ext cx="447675" cy="1458913"/>
            <a:chOff x="534" y="2670"/>
            <a:chExt cx="282" cy="919"/>
          </a:xfrm>
        </p:grpSpPr>
        <p:grpSp>
          <p:nvGrpSpPr>
            <p:cNvPr id="299140" name="Group 132"/>
            <p:cNvGrpSpPr>
              <a:grpSpLocks/>
            </p:cNvGrpSpPr>
            <p:nvPr/>
          </p:nvGrpSpPr>
          <p:grpSpPr bwMode="auto">
            <a:xfrm>
              <a:off x="534" y="2670"/>
              <a:ext cx="267" cy="742"/>
              <a:chOff x="534" y="2670"/>
              <a:chExt cx="267" cy="742"/>
            </a:xfrm>
          </p:grpSpPr>
          <p:sp>
            <p:nvSpPr>
              <p:cNvPr id="299117" name="Arc 109"/>
              <p:cNvSpPr>
                <a:spLocks/>
              </p:cNvSpPr>
              <p:nvPr/>
            </p:nvSpPr>
            <p:spPr bwMode="auto">
              <a:xfrm rot="5130846" flipV="1">
                <a:off x="642" y="2921"/>
                <a:ext cx="93" cy="160"/>
              </a:xfrm>
              <a:custGeom>
                <a:avLst/>
                <a:gdLst>
                  <a:gd name="G0" fmla="+- 0 0 0"/>
                  <a:gd name="G1" fmla="+- 21600 0 0"/>
                  <a:gd name="G2" fmla="+- 21600 0 0"/>
                  <a:gd name="T0" fmla="*/ 0 w 21099"/>
                  <a:gd name="T1" fmla="*/ 0 h 21600"/>
                  <a:gd name="T2" fmla="*/ 21099 w 21099"/>
                  <a:gd name="T3" fmla="*/ 16975 h 21600"/>
                  <a:gd name="T4" fmla="*/ 0 w 21099"/>
                  <a:gd name="T5" fmla="*/ 21600 h 21600"/>
                </a:gdLst>
                <a:ahLst/>
                <a:cxnLst>
                  <a:cxn ang="0">
                    <a:pos x="T0" y="T1"/>
                  </a:cxn>
                  <a:cxn ang="0">
                    <a:pos x="T2" y="T3"/>
                  </a:cxn>
                  <a:cxn ang="0">
                    <a:pos x="T4" y="T5"/>
                  </a:cxn>
                </a:cxnLst>
                <a:rect l="0" t="0" r="r" b="b"/>
                <a:pathLst>
                  <a:path w="21099" h="21600" fill="none" extrusionOk="0">
                    <a:moveTo>
                      <a:pt x="-1" y="0"/>
                    </a:moveTo>
                    <a:cubicBezTo>
                      <a:pt x="10147" y="0"/>
                      <a:pt x="18926" y="7063"/>
                      <a:pt x="21099" y="16974"/>
                    </a:cubicBezTo>
                  </a:path>
                  <a:path w="21099" h="21600" stroke="0" extrusionOk="0">
                    <a:moveTo>
                      <a:pt x="-1" y="0"/>
                    </a:moveTo>
                    <a:cubicBezTo>
                      <a:pt x="10147" y="0"/>
                      <a:pt x="18926" y="7063"/>
                      <a:pt x="21099" y="16974"/>
                    </a:cubicBezTo>
                    <a:lnTo>
                      <a:pt x="0" y="21600"/>
                    </a:lnTo>
                    <a:close/>
                  </a:path>
                </a:pathLst>
              </a:custGeom>
              <a:noFill/>
              <a:ln w="6350">
                <a:solidFill>
                  <a:srgbClr val="33CCCC"/>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299112" name="Text Box 104"/>
              <p:cNvSpPr txBox="1">
                <a:spLocks noChangeArrowheads="1"/>
              </p:cNvSpPr>
              <p:nvPr/>
            </p:nvSpPr>
            <p:spPr bwMode="auto">
              <a:xfrm>
                <a:off x="534" y="2946"/>
                <a:ext cx="232"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1500">
                    <a:solidFill>
                      <a:srgbClr val="33CCCC"/>
                    </a:solidFill>
                    <a:effectLst/>
                    <a:latin typeface="Arial" charset="0"/>
                    <a:sym typeface="Symbol" pitchFamily="18" charset="2"/>
                  </a:rPr>
                  <a:t></a:t>
                </a:r>
                <a:r>
                  <a:rPr lang="es-ES_tradnl" altLang="es-ES" sz="1500" baseline="-25000">
                    <a:solidFill>
                      <a:srgbClr val="33CCCC"/>
                    </a:solidFill>
                    <a:effectLst/>
                    <a:latin typeface="Arial" charset="0"/>
                  </a:rPr>
                  <a:t>2</a:t>
                </a:r>
                <a:endParaRPr lang="es-ES" altLang="es-ES" sz="1500" baseline="-25000">
                  <a:solidFill>
                    <a:srgbClr val="33CCCC"/>
                  </a:solidFill>
                  <a:effectLst/>
                  <a:latin typeface="Arial" charset="0"/>
                </a:endParaRPr>
              </a:p>
            </p:txBody>
          </p:sp>
          <p:sp>
            <p:nvSpPr>
              <p:cNvPr id="299113" name="Line 105"/>
              <p:cNvSpPr>
                <a:spLocks noChangeShapeType="1"/>
              </p:cNvSpPr>
              <p:nvPr/>
            </p:nvSpPr>
            <p:spPr bwMode="auto">
              <a:xfrm rot="10800000" flipV="1">
                <a:off x="692" y="2670"/>
                <a:ext cx="109" cy="742"/>
              </a:xfrm>
              <a:prstGeom prst="line">
                <a:avLst/>
              </a:prstGeom>
              <a:noFill/>
              <a:ln w="38100">
                <a:solidFill>
                  <a:srgbClr val="33CCCC"/>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299115" name="Text Box 107"/>
            <p:cNvSpPr txBox="1">
              <a:spLocks noChangeArrowheads="1"/>
            </p:cNvSpPr>
            <p:nvPr/>
          </p:nvSpPr>
          <p:spPr bwMode="auto">
            <a:xfrm>
              <a:off x="536" y="3377"/>
              <a:ext cx="280"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1600">
                  <a:solidFill>
                    <a:srgbClr val="33CCCC"/>
                  </a:solidFill>
                  <a:effectLst/>
                  <a:latin typeface="Arial" charset="0"/>
                  <a:sym typeface="Symbol" pitchFamily="18" charset="2"/>
                </a:rPr>
                <a:t>U</a:t>
              </a:r>
              <a:r>
                <a:rPr lang="es-ES_tradnl" altLang="es-ES" sz="1600" baseline="-25000">
                  <a:solidFill>
                    <a:srgbClr val="33CCCC"/>
                  </a:solidFill>
                  <a:effectLst/>
                  <a:latin typeface="Arial" charset="0"/>
                </a:rPr>
                <a:t>2</a:t>
              </a:r>
              <a:endParaRPr lang="es-ES" altLang="es-ES" sz="1600" baseline="-25000">
                <a:solidFill>
                  <a:srgbClr val="33CCCC"/>
                </a:solidFill>
                <a:effectLst/>
                <a:latin typeface="Arial" charset="0"/>
              </a:endParaRPr>
            </a:p>
          </p:txBody>
        </p:sp>
      </p:grpSp>
      <p:grpSp>
        <p:nvGrpSpPr>
          <p:cNvPr id="299122" name="Group 114"/>
          <p:cNvGrpSpPr>
            <a:grpSpLocks/>
          </p:cNvGrpSpPr>
          <p:nvPr/>
        </p:nvGrpSpPr>
        <p:grpSpPr bwMode="auto">
          <a:xfrm>
            <a:off x="3352800" y="2682875"/>
            <a:ext cx="3352800" cy="973138"/>
            <a:chOff x="3600" y="1690"/>
            <a:chExt cx="2064" cy="613"/>
          </a:xfrm>
        </p:grpSpPr>
        <p:sp>
          <p:nvSpPr>
            <p:cNvPr id="299062" name="Text Box 54"/>
            <p:cNvSpPr txBox="1">
              <a:spLocks noChangeArrowheads="1"/>
            </p:cNvSpPr>
            <p:nvPr/>
          </p:nvSpPr>
          <p:spPr bwMode="auto">
            <a:xfrm>
              <a:off x="3600" y="1690"/>
              <a:ext cx="2064" cy="6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lnSpc>
                  <a:spcPct val="120000"/>
                </a:lnSpc>
                <a:spcBef>
                  <a:spcPct val="0"/>
                </a:spcBef>
              </a:pPr>
              <a:r>
                <a:rPr lang="es-ES_tradnl" altLang="es-ES" sz="1600">
                  <a:solidFill>
                    <a:schemeClr val="accent2"/>
                  </a:solidFill>
                  <a:effectLst>
                    <a:outerShdw blurRad="38100" dist="38100" dir="2700000" algn="tl">
                      <a:srgbClr val="000000"/>
                    </a:outerShdw>
                  </a:effectLst>
                </a:rPr>
                <a:t>Suponiendo carga inductiva: Zc=Zc </a:t>
              </a:r>
              <a:r>
                <a:rPr lang="es-ES_tradnl" altLang="es-ES" sz="1600">
                  <a:solidFill>
                    <a:schemeClr val="accent2"/>
                  </a:solidFill>
                  <a:effectLst>
                    <a:outerShdw blurRad="38100" dist="38100" dir="2700000" algn="tl">
                      <a:srgbClr val="000000"/>
                    </a:outerShdw>
                  </a:effectLst>
                  <a:sym typeface="Symbol" pitchFamily="18" charset="2"/>
                </a:rPr>
                <a:t></a:t>
              </a:r>
              <a:r>
                <a:rPr lang="es-ES_tradnl" altLang="es-ES" sz="1600" baseline="-25000">
                  <a:solidFill>
                    <a:schemeClr val="accent2"/>
                  </a:solidFill>
                  <a:effectLst>
                    <a:outerShdw blurRad="38100" dist="38100" dir="2700000" algn="tl">
                      <a:srgbClr val="000000"/>
                    </a:outerShdw>
                  </a:effectLst>
                </a:rPr>
                <a:t>2</a:t>
              </a:r>
              <a:r>
                <a:rPr lang="es-ES_tradnl" altLang="es-ES" sz="1600">
                  <a:solidFill>
                    <a:schemeClr val="accent2"/>
                  </a:solidFill>
                  <a:effectLst>
                    <a:outerShdw blurRad="38100" dist="38100" dir="2700000" algn="tl">
                      <a:srgbClr val="000000"/>
                    </a:outerShdw>
                  </a:effectLst>
                </a:rPr>
                <a:t> </a:t>
              </a:r>
              <a:r>
                <a:rPr lang="es-ES_tradnl" altLang="es-ES" sz="1600">
                  <a:solidFill>
                    <a:schemeClr val="accent2"/>
                  </a:solidFill>
                  <a:effectLst>
                    <a:outerShdw blurRad="38100" dist="38100" dir="2700000" algn="tl">
                      <a:srgbClr val="000000"/>
                    </a:outerShdw>
                  </a:effectLst>
                  <a:sym typeface="Symbol" pitchFamily="18" charset="2"/>
                </a:rPr>
                <a:t></a:t>
              </a:r>
              <a:r>
                <a:rPr lang="es-ES_tradnl" altLang="es-ES" sz="1600">
                  <a:solidFill>
                    <a:schemeClr val="accent2"/>
                  </a:solidFill>
                  <a:effectLst>
                    <a:outerShdw blurRad="38100" dist="38100" dir="2700000" algn="tl">
                      <a:srgbClr val="000000"/>
                    </a:outerShdw>
                  </a:effectLst>
                </a:rPr>
                <a:t> I</a:t>
              </a:r>
              <a:r>
                <a:rPr lang="es-ES_tradnl" altLang="es-ES" sz="1600" baseline="-25000">
                  <a:solidFill>
                    <a:schemeClr val="accent2"/>
                  </a:solidFill>
                  <a:effectLst>
                    <a:outerShdw blurRad="38100" dist="38100" dir="2700000" algn="tl">
                      <a:srgbClr val="000000"/>
                    </a:outerShdw>
                  </a:effectLst>
                </a:rPr>
                <a:t>2</a:t>
              </a:r>
              <a:r>
                <a:rPr lang="es-ES_tradnl" altLang="es-ES" sz="1600">
                  <a:solidFill>
                    <a:schemeClr val="accent2"/>
                  </a:solidFill>
                  <a:effectLst>
                    <a:outerShdw blurRad="38100" dist="38100" dir="2700000" algn="tl">
                      <a:srgbClr val="000000"/>
                    </a:outerShdw>
                  </a:effectLst>
                </a:rPr>
                <a:t> estará retrasada respecto de e</a:t>
              </a:r>
              <a:r>
                <a:rPr lang="es-ES_tradnl" altLang="es-ES" sz="1600" baseline="-25000">
                  <a:solidFill>
                    <a:schemeClr val="accent2"/>
                  </a:solidFill>
                  <a:effectLst>
                    <a:outerShdw blurRad="38100" dist="38100" dir="2700000" algn="tl">
                      <a:srgbClr val="000000"/>
                    </a:outerShdw>
                  </a:effectLst>
                </a:rPr>
                <a:t>2 </a:t>
              </a:r>
              <a:r>
                <a:rPr lang="es-ES_tradnl" altLang="es-ES" sz="1600">
                  <a:solidFill>
                    <a:schemeClr val="accent2"/>
                  </a:solidFill>
                  <a:effectLst>
                    <a:outerShdw blurRad="38100" dist="38100" dir="2700000" algn="tl">
                      <a:srgbClr val="000000"/>
                    </a:outerShdw>
                  </a:effectLst>
                </a:rPr>
                <a:t>un ángulo </a:t>
              </a:r>
              <a:r>
                <a:rPr lang="es-ES_tradnl" altLang="es-ES" sz="1600">
                  <a:solidFill>
                    <a:schemeClr val="accent2"/>
                  </a:solidFill>
                  <a:effectLst>
                    <a:outerShdw blurRad="38100" dist="38100" dir="2700000" algn="tl">
                      <a:srgbClr val="000000"/>
                    </a:outerShdw>
                  </a:effectLst>
                  <a:sym typeface="Symbol" pitchFamily="18" charset="2"/>
                </a:rPr>
                <a:t>:</a:t>
              </a:r>
            </a:p>
          </p:txBody>
        </p:sp>
        <p:grpSp>
          <p:nvGrpSpPr>
            <p:cNvPr id="299121" name="Group 113"/>
            <p:cNvGrpSpPr>
              <a:grpSpLocks/>
            </p:cNvGrpSpPr>
            <p:nvPr/>
          </p:nvGrpSpPr>
          <p:grpSpPr bwMode="auto">
            <a:xfrm>
              <a:off x="4050" y="1950"/>
              <a:ext cx="216" cy="144"/>
              <a:chOff x="4050" y="1950"/>
              <a:chExt cx="216" cy="144"/>
            </a:xfrm>
          </p:grpSpPr>
          <p:sp>
            <p:nvSpPr>
              <p:cNvPr id="299119" name="Line 111"/>
              <p:cNvSpPr>
                <a:spLocks noChangeShapeType="1"/>
              </p:cNvSpPr>
              <p:nvPr/>
            </p:nvSpPr>
            <p:spPr bwMode="auto">
              <a:xfrm>
                <a:off x="4068" y="1950"/>
                <a:ext cx="0" cy="144"/>
              </a:xfrm>
              <a:prstGeom prst="line">
                <a:avLst/>
              </a:prstGeom>
              <a:noFill/>
              <a:ln w="3175">
                <a:solidFill>
                  <a:schemeClr val="accent2"/>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299120" name="Line 112"/>
              <p:cNvSpPr>
                <a:spLocks noChangeShapeType="1"/>
              </p:cNvSpPr>
              <p:nvPr/>
            </p:nvSpPr>
            <p:spPr bwMode="auto">
              <a:xfrm rot="16200000" flipV="1">
                <a:off x="4158" y="1986"/>
                <a:ext cx="0" cy="216"/>
              </a:xfrm>
              <a:prstGeom prst="line">
                <a:avLst/>
              </a:prstGeom>
              <a:noFill/>
              <a:ln w="3175">
                <a:solidFill>
                  <a:schemeClr val="accent2"/>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pic>
        <p:nvPicPr>
          <p:cNvPr id="299123" name="Picture 1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3733800"/>
            <a:ext cx="3109913" cy="8207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299136" name="Text Box 128"/>
          <p:cNvSpPr txBox="1">
            <a:spLocks noChangeArrowheads="1"/>
          </p:cNvSpPr>
          <p:nvPr/>
        </p:nvSpPr>
        <p:spPr bwMode="auto">
          <a:xfrm>
            <a:off x="7086600" y="1614488"/>
            <a:ext cx="1676400" cy="1319212"/>
          </a:xfrm>
          <a:prstGeom prst="rect">
            <a:avLst/>
          </a:prstGeom>
          <a:gradFill rotWithShape="0">
            <a:gsLst>
              <a:gs pos="0">
                <a:srgbClr val="CC0099">
                  <a:gamma/>
                  <a:shade val="12157"/>
                  <a:invGamma/>
                </a:srgbClr>
              </a:gs>
              <a:gs pos="100000">
                <a:srgbClr val="CC0099"/>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lnSpc>
                <a:spcPct val="120000"/>
              </a:lnSpc>
              <a:spcBef>
                <a:spcPct val="0"/>
              </a:spcBef>
            </a:pPr>
            <a:r>
              <a:rPr lang="es-ES_tradnl" altLang="es-ES" sz="1700">
                <a:effectLst>
                  <a:outerShdw blurRad="38100" dist="38100" dir="2700000" algn="tl">
                    <a:srgbClr val="000000"/>
                  </a:outerShdw>
                </a:effectLst>
              </a:rPr>
              <a:t>U</a:t>
            </a:r>
            <a:r>
              <a:rPr lang="es-ES_tradnl" altLang="es-ES" sz="1700" baseline="-25000">
                <a:effectLst>
                  <a:outerShdw blurRad="38100" dist="38100" dir="2700000" algn="tl">
                    <a:srgbClr val="000000"/>
                  </a:outerShdw>
                </a:effectLst>
              </a:rPr>
              <a:t>2</a:t>
            </a:r>
            <a:r>
              <a:rPr lang="es-ES_tradnl" altLang="es-ES" sz="1600">
                <a:effectLst>
                  <a:outerShdw blurRad="38100" dist="38100" dir="2700000" algn="tl">
                    <a:srgbClr val="000000"/>
                  </a:outerShdw>
                </a:effectLst>
              </a:rPr>
              <a:t> estará adelantada </a:t>
            </a:r>
          </a:p>
          <a:p>
            <a:pPr algn="ctr">
              <a:lnSpc>
                <a:spcPct val="120000"/>
              </a:lnSpc>
              <a:spcBef>
                <a:spcPct val="0"/>
              </a:spcBef>
            </a:pPr>
            <a:r>
              <a:rPr lang="es-ES_tradnl" altLang="es-ES" sz="1600">
                <a:effectLst>
                  <a:outerShdw blurRad="38100" dist="38100" dir="2700000" algn="tl">
                    <a:srgbClr val="000000"/>
                  </a:outerShdw>
                </a:effectLst>
              </a:rPr>
              <a:t>un ángulo </a:t>
            </a:r>
            <a:r>
              <a:rPr lang="es-ES_tradnl" altLang="es-ES" sz="1700">
                <a:effectLst>
                  <a:outerShdw blurRad="38100" dist="38100" dir="2700000" algn="tl">
                    <a:srgbClr val="000000"/>
                  </a:outerShdw>
                </a:effectLst>
                <a:sym typeface="Symbol" pitchFamily="18" charset="2"/>
              </a:rPr>
              <a:t></a:t>
            </a:r>
            <a:r>
              <a:rPr lang="es-ES_tradnl" altLang="es-ES" sz="1700" baseline="-25000">
                <a:effectLst>
                  <a:outerShdw blurRad="38100" dist="38100" dir="2700000" algn="tl">
                    <a:srgbClr val="000000"/>
                  </a:outerShdw>
                </a:effectLst>
                <a:sym typeface="Symbol" pitchFamily="18" charset="2"/>
              </a:rPr>
              <a:t>2</a:t>
            </a:r>
            <a:r>
              <a:rPr lang="es-ES_tradnl" altLang="es-ES" sz="1600">
                <a:effectLst>
                  <a:outerShdw blurRad="38100" dist="38100" dir="2700000" algn="tl">
                    <a:srgbClr val="000000"/>
                  </a:outerShdw>
                </a:effectLst>
                <a:sym typeface="Symbol" pitchFamily="18" charset="2"/>
              </a:rPr>
              <a:t> respecto a </a:t>
            </a:r>
            <a:r>
              <a:rPr lang="es-ES_tradnl" altLang="es-ES" sz="1700">
                <a:effectLst>
                  <a:outerShdw blurRad="38100" dist="38100" dir="2700000" algn="tl">
                    <a:srgbClr val="000000"/>
                  </a:outerShdw>
                </a:effectLst>
                <a:sym typeface="Symbol" pitchFamily="18" charset="2"/>
              </a:rPr>
              <a:t>I</a:t>
            </a:r>
            <a:r>
              <a:rPr lang="es-ES_tradnl" altLang="es-ES" sz="1700" baseline="-25000">
                <a:effectLst>
                  <a:outerShdw blurRad="38100" dist="38100" dir="2700000" algn="tl">
                    <a:srgbClr val="000000"/>
                  </a:outerShdw>
                </a:effectLst>
                <a:sym typeface="Symbol" pitchFamily="18" charset="2"/>
              </a:rPr>
              <a:t>2</a:t>
            </a:r>
            <a:endParaRPr lang="es-ES_tradnl" altLang="es-ES" sz="1500" baseline="-25000">
              <a:effectLst>
                <a:outerShdw blurRad="38100" dist="38100" dir="2700000" algn="tl">
                  <a:srgbClr val="000000"/>
                </a:outerShdw>
              </a:effectLst>
              <a:sym typeface="Symbol" pitchFamily="18" charset="2"/>
            </a:endParaRPr>
          </a:p>
        </p:txBody>
      </p:sp>
      <p:sp>
        <p:nvSpPr>
          <p:cNvPr id="299137" name="Text Box 129"/>
          <p:cNvSpPr txBox="1">
            <a:spLocks noChangeArrowheads="1"/>
          </p:cNvSpPr>
          <p:nvPr/>
        </p:nvSpPr>
        <p:spPr bwMode="auto">
          <a:xfrm>
            <a:off x="7086600" y="3003550"/>
            <a:ext cx="1676400" cy="2182813"/>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lnSpc>
                <a:spcPct val="120000"/>
              </a:lnSpc>
              <a:spcBef>
                <a:spcPct val="0"/>
              </a:spcBef>
            </a:pPr>
            <a:r>
              <a:rPr lang="es-ES_tradnl" altLang="es-ES" sz="1600">
                <a:effectLst>
                  <a:outerShdw blurRad="38100" dist="38100" dir="2700000" algn="tl">
                    <a:srgbClr val="000000"/>
                  </a:outerShdw>
                </a:effectLst>
              </a:rPr>
              <a:t>Las caídas de tensión en </a:t>
            </a:r>
            <a:r>
              <a:rPr lang="es-ES_tradnl" altLang="es-ES" sz="1700">
                <a:effectLst>
                  <a:outerShdw blurRad="38100" dist="38100" dir="2700000" algn="tl">
                    <a:srgbClr val="000000"/>
                  </a:outerShdw>
                </a:effectLst>
              </a:rPr>
              <a:t>R</a:t>
            </a:r>
            <a:r>
              <a:rPr lang="es-ES_tradnl" altLang="es-ES" sz="1700" baseline="-25000">
                <a:effectLst>
                  <a:outerShdw blurRad="38100" dist="38100" dir="2700000" algn="tl">
                    <a:srgbClr val="000000"/>
                  </a:outerShdw>
                </a:effectLst>
              </a:rPr>
              <a:t>1</a:t>
            </a:r>
            <a:r>
              <a:rPr lang="es-ES_tradnl" altLang="es-ES" sz="1600">
                <a:effectLst>
                  <a:outerShdw blurRad="38100" dist="38100" dir="2700000" algn="tl">
                    <a:srgbClr val="000000"/>
                  </a:outerShdw>
                </a:effectLst>
              </a:rPr>
              <a:t> y </a:t>
            </a:r>
            <a:r>
              <a:rPr lang="es-ES_tradnl" altLang="es-ES" sz="1700">
                <a:effectLst>
                  <a:outerShdw blurRad="38100" dist="38100" dir="2700000" algn="tl">
                    <a:srgbClr val="000000"/>
                  </a:outerShdw>
                </a:effectLst>
              </a:rPr>
              <a:t>X</a:t>
            </a:r>
            <a:r>
              <a:rPr lang="es-ES_tradnl" altLang="es-ES" sz="1700" baseline="-25000">
                <a:effectLst>
                  <a:outerShdw blurRad="38100" dist="38100" dir="2700000" algn="tl">
                    <a:srgbClr val="000000"/>
                  </a:outerShdw>
                </a:effectLst>
              </a:rPr>
              <a:t>d1</a:t>
            </a:r>
            <a:r>
              <a:rPr lang="es-ES_tradnl" altLang="es-ES" sz="1600">
                <a:effectLst>
                  <a:outerShdw blurRad="38100" dist="38100" dir="2700000" algn="tl">
                    <a:srgbClr val="000000"/>
                  </a:outerShdw>
                </a:effectLst>
              </a:rPr>
              <a:t> están aumentadas. En la práctica son casi despreciables</a:t>
            </a:r>
            <a:endParaRPr lang="es-ES_tradnl" altLang="es-ES" sz="1500" baseline="-25000">
              <a:effectLst>
                <a:outerShdw blurRad="38100" dist="38100" dir="2700000" algn="tl">
                  <a:srgbClr val="000000"/>
                </a:outerShdw>
              </a:effectLst>
              <a:sym typeface="Symbol" pitchFamily="18" charset="2"/>
            </a:endParaRPr>
          </a:p>
        </p:txBody>
      </p:sp>
      <p:sp>
        <p:nvSpPr>
          <p:cNvPr id="299138" name="Text Box 130"/>
          <p:cNvSpPr txBox="1">
            <a:spLocks noChangeArrowheads="1"/>
          </p:cNvSpPr>
          <p:nvPr/>
        </p:nvSpPr>
        <p:spPr bwMode="auto">
          <a:xfrm>
            <a:off x="7086600" y="5280025"/>
            <a:ext cx="1676400" cy="1301750"/>
          </a:xfrm>
          <a:prstGeom prst="rect">
            <a:avLst/>
          </a:prstGeom>
          <a:gradFill rotWithShape="0">
            <a:gsLst>
              <a:gs pos="0">
                <a:srgbClr val="008000">
                  <a:gamma/>
                  <a:shade val="0"/>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lnSpc>
                <a:spcPct val="120000"/>
              </a:lnSpc>
              <a:spcBef>
                <a:spcPct val="0"/>
              </a:spcBef>
            </a:pPr>
            <a:r>
              <a:rPr lang="es-ES_tradnl" altLang="es-ES" sz="1600">
                <a:effectLst>
                  <a:outerShdw blurRad="38100" dist="38100" dir="2700000" algn="tl">
                    <a:srgbClr val="000000"/>
                  </a:outerShdw>
                </a:effectLst>
              </a:rPr>
              <a:t>Las caídas de tensión en </a:t>
            </a:r>
            <a:r>
              <a:rPr lang="es-ES_tradnl" altLang="es-ES" sz="1700">
                <a:effectLst>
                  <a:outerShdw blurRad="38100" dist="38100" dir="2700000" algn="tl">
                    <a:srgbClr val="000000"/>
                  </a:outerShdw>
                </a:effectLst>
              </a:rPr>
              <a:t>R</a:t>
            </a:r>
            <a:r>
              <a:rPr lang="es-ES_tradnl" altLang="es-ES" sz="1700" baseline="-25000">
                <a:effectLst>
                  <a:outerShdw blurRad="38100" dist="38100" dir="2700000" algn="tl">
                    <a:srgbClr val="000000"/>
                  </a:outerShdw>
                </a:effectLst>
              </a:rPr>
              <a:t>2</a:t>
            </a:r>
            <a:r>
              <a:rPr lang="es-ES_tradnl" altLang="es-ES" sz="1600">
                <a:effectLst>
                  <a:outerShdw blurRad="38100" dist="38100" dir="2700000" algn="tl">
                    <a:srgbClr val="000000"/>
                  </a:outerShdw>
                </a:effectLst>
              </a:rPr>
              <a:t> y </a:t>
            </a:r>
            <a:r>
              <a:rPr lang="es-ES_tradnl" altLang="es-ES" sz="1700">
                <a:effectLst>
                  <a:outerShdw blurRad="38100" dist="38100" dir="2700000" algn="tl">
                    <a:srgbClr val="000000"/>
                  </a:outerShdw>
                </a:effectLst>
              </a:rPr>
              <a:t>X</a:t>
            </a:r>
            <a:r>
              <a:rPr lang="es-ES_tradnl" altLang="es-ES" sz="1700" baseline="-25000">
                <a:effectLst>
                  <a:outerShdw blurRad="38100" dist="38100" dir="2700000" algn="tl">
                    <a:srgbClr val="000000"/>
                  </a:outerShdw>
                </a:effectLst>
              </a:rPr>
              <a:t>d2</a:t>
            </a:r>
            <a:r>
              <a:rPr lang="es-ES_tradnl" altLang="es-ES" sz="1600">
                <a:effectLst>
                  <a:outerShdw blurRad="38100" dist="38100" dir="2700000" algn="tl">
                    <a:srgbClr val="000000"/>
                  </a:outerShdw>
                </a:effectLst>
              </a:rPr>
              <a:t> también son casi nulas</a:t>
            </a:r>
            <a:endParaRPr lang="es-ES_tradnl" altLang="es-ES" sz="1500" baseline="-25000">
              <a:effectLst>
                <a:outerShdw blurRad="38100" dist="38100" dir="2700000" algn="tl">
                  <a:srgbClr val="000000"/>
                </a:outerShdw>
              </a:effectLst>
              <a:sym typeface="Symbol" pitchFamily="18" charset="2"/>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9070"/>
                                        </p:tgtEl>
                                        <p:attrNameLst>
                                          <p:attrName>style.visibility</p:attrName>
                                        </p:attrNameLst>
                                      </p:cBhvr>
                                      <p:to>
                                        <p:strVal val="visible"/>
                                      </p:to>
                                    </p:set>
                                    <p:animEffect transition="in" filter="dissolve">
                                      <p:cBhvr>
                                        <p:cTn id="7" dur="500"/>
                                        <p:tgtEl>
                                          <p:spTgt spid="299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9071"/>
                                        </p:tgtEl>
                                        <p:attrNameLst>
                                          <p:attrName>style.visibility</p:attrName>
                                        </p:attrNameLst>
                                      </p:cBhvr>
                                      <p:to>
                                        <p:strVal val="visible"/>
                                      </p:to>
                                    </p:set>
                                    <p:animEffect transition="in" filter="dissolve">
                                      <p:cBhvr>
                                        <p:cTn id="12" dur="500"/>
                                        <p:tgtEl>
                                          <p:spTgt spid="299071"/>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99122"/>
                                        </p:tgtEl>
                                        <p:attrNameLst>
                                          <p:attrName>style.visibility</p:attrName>
                                        </p:attrNameLst>
                                      </p:cBhvr>
                                      <p:to>
                                        <p:strVal val="visible"/>
                                      </p:to>
                                    </p:set>
                                    <p:animEffect transition="in" filter="dissolve">
                                      <p:cBhvr>
                                        <p:cTn id="16" dur="500"/>
                                        <p:tgtEl>
                                          <p:spTgt spid="2991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99123"/>
                                        </p:tgtEl>
                                        <p:attrNameLst>
                                          <p:attrName>style.visibility</p:attrName>
                                        </p:attrNameLst>
                                      </p:cBhvr>
                                      <p:to>
                                        <p:strVal val="visible"/>
                                      </p:to>
                                    </p:set>
                                    <p:animEffect transition="in" filter="dissolve">
                                      <p:cBhvr>
                                        <p:cTn id="21" dur="500"/>
                                        <p:tgtEl>
                                          <p:spTgt spid="299123"/>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299139"/>
                                        </p:tgtEl>
                                        <p:attrNameLst>
                                          <p:attrName>style.visibility</p:attrName>
                                        </p:attrNameLst>
                                      </p:cBhvr>
                                      <p:to>
                                        <p:strVal val="visible"/>
                                      </p:to>
                                    </p:set>
                                    <p:animEffect transition="in" filter="dissolve">
                                      <p:cBhvr>
                                        <p:cTn id="25" dur="500"/>
                                        <p:tgtEl>
                                          <p:spTgt spid="2991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99054"/>
                                        </p:tgtEl>
                                        <p:attrNameLst>
                                          <p:attrName>style.visibility</p:attrName>
                                        </p:attrNameLst>
                                      </p:cBhvr>
                                      <p:to>
                                        <p:strVal val="visible"/>
                                      </p:to>
                                    </p:set>
                                    <p:animEffect transition="in" filter="dissolve">
                                      <p:cBhvr>
                                        <p:cTn id="30" dur="500"/>
                                        <p:tgtEl>
                                          <p:spTgt spid="2990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99086"/>
                                        </p:tgtEl>
                                        <p:attrNameLst>
                                          <p:attrName>style.visibility</p:attrName>
                                        </p:attrNameLst>
                                      </p:cBhvr>
                                      <p:to>
                                        <p:strVal val="visible"/>
                                      </p:to>
                                    </p:set>
                                    <p:animEffect transition="in" filter="dissolve">
                                      <p:cBhvr>
                                        <p:cTn id="35" dur="500"/>
                                        <p:tgtEl>
                                          <p:spTgt spid="29908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99085"/>
                                        </p:tgtEl>
                                        <p:attrNameLst>
                                          <p:attrName>style.visibility</p:attrName>
                                        </p:attrNameLst>
                                      </p:cBhvr>
                                      <p:to>
                                        <p:strVal val="visible"/>
                                      </p:to>
                                    </p:set>
                                    <p:animEffect transition="in" filter="dissolve">
                                      <p:cBhvr>
                                        <p:cTn id="40" dur="500"/>
                                        <p:tgtEl>
                                          <p:spTgt spid="29908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299089"/>
                                        </p:tgtEl>
                                        <p:attrNameLst>
                                          <p:attrName>style.visibility</p:attrName>
                                        </p:attrNameLst>
                                      </p:cBhvr>
                                      <p:to>
                                        <p:strVal val="visible"/>
                                      </p:to>
                                    </p:set>
                                    <p:animEffect transition="in" filter="dissolve">
                                      <p:cBhvr>
                                        <p:cTn id="45" dur="500"/>
                                        <p:tgtEl>
                                          <p:spTgt spid="29908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299055"/>
                                        </p:tgtEl>
                                        <p:attrNameLst>
                                          <p:attrName>style.visibility</p:attrName>
                                        </p:attrNameLst>
                                      </p:cBhvr>
                                      <p:to>
                                        <p:strVal val="visible"/>
                                      </p:to>
                                    </p:set>
                                    <p:animEffect transition="in" filter="dissolve">
                                      <p:cBhvr>
                                        <p:cTn id="50" dur="500"/>
                                        <p:tgtEl>
                                          <p:spTgt spid="29905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299056"/>
                                        </p:tgtEl>
                                        <p:attrNameLst>
                                          <p:attrName>style.visibility</p:attrName>
                                        </p:attrNameLst>
                                      </p:cBhvr>
                                      <p:to>
                                        <p:strVal val="visible"/>
                                      </p:to>
                                    </p:set>
                                    <p:animEffect transition="in" filter="dissolve">
                                      <p:cBhvr>
                                        <p:cTn id="55" dur="500"/>
                                        <p:tgtEl>
                                          <p:spTgt spid="29905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nodeType="clickEffect">
                                  <p:stCondLst>
                                    <p:cond delay="0"/>
                                  </p:stCondLst>
                                  <p:childTnLst>
                                    <p:set>
                                      <p:cBhvr>
                                        <p:cTn id="59" dur="1" fill="hold">
                                          <p:stCondLst>
                                            <p:cond delay="0"/>
                                          </p:stCondLst>
                                        </p:cTn>
                                        <p:tgtEl>
                                          <p:spTgt spid="299103"/>
                                        </p:tgtEl>
                                        <p:attrNameLst>
                                          <p:attrName>style.visibility</p:attrName>
                                        </p:attrNameLst>
                                      </p:cBhvr>
                                      <p:to>
                                        <p:strVal val="visible"/>
                                      </p:to>
                                    </p:set>
                                    <p:animEffect transition="in" filter="dissolve">
                                      <p:cBhvr>
                                        <p:cTn id="60" dur="500"/>
                                        <p:tgtEl>
                                          <p:spTgt spid="29910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nodeType="clickEffect">
                                  <p:stCondLst>
                                    <p:cond delay="0"/>
                                  </p:stCondLst>
                                  <p:childTnLst>
                                    <p:set>
                                      <p:cBhvr>
                                        <p:cTn id="64" dur="1" fill="hold">
                                          <p:stCondLst>
                                            <p:cond delay="0"/>
                                          </p:stCondLst>
                                        </p:cTn>
                                        <p:tgtEl>
                                          <p:spTgt spid="299104"/>
                                        </p:tgtEl>
                                        <p:attrNameLst>
                                          <p:attrName>style.visibility</p:attrName>
                                        </p:attrNameLst>
                                      </p:cBhvr>
                                      <p:to>
                                        <p:strVal val="visible"/>
                                      </p:to>
                                    </p:set>
                                    <p:animEffect transition="in" filter="dissolve">
                                      <p:cBhvr>
                                        <p:cTn id="65" dur="500"/>
                                        <p:tgtEl>
                                          <p:spTgt spid="29910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99105"/>
                                        </p:tgtEl>
                                        <p:attrNameLst>
                                          <p:attrName>style.visibility</p:attrName>
                                        </p:attrNameLst>
                                      </p:cBhvr>
                                      <p:to>
                                        <p:strVal val="visible"/>
                                      </p:to>
                                    </p:set>
                                    <p:animEffect transition="in" filter="dissolve">
                                      <p:cBhvr>
                                        <p:cTn id="70" dur="500"/>
                                        <p:tgtEl>
                                          <p:spTgt spid="29910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99136"/>
                                        </p:tgtEl>
                                        <p:attrNameLst>
                                          <p:attrName>style.visibility</p:attrName>
                                        </p:attrNameLst>
                                      </p:cBhvr>
                                      <p:to>
                                        <p:strVal val="visible"/>
                                      </p:to>
                                    </p:set>
                                    <p:animEffect transition="in" filter="dissolve">
                                      <p:cBhvr>
                                        <p:cTn id="75" dur="500"/>
                                        <p:tgtEl>
                                          <p:spTgt spid="29913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299146"/>
                                        </p:tgtEl>
                                        <p:attrNameLst>
                                          <p:attrName>style.visibility</p:attrName>
                                        </p:attrNameLst>
                                      </p:cBhvr>
                                      <p:to>
                                        <p:strVal val="visible"/>
                                      </p:to>
                                    </p:set>
                                    <p:animEffect transition="in" filter="dissolve">
                                      <p:cBhvr>
                                        <p:cTn id="80" dur="500"/>
                                        <p:tgtEl>
                                          <p:spTgt spid="29914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299137"/>
                                        </p:tgtEl>
                                        <p:attrNameLst>
                                          <p:attrName>style.visibility</p:attrName>
                                        </p:attrNameLst>
                                      </p:cBhvr>
                                      <p:to>
                                        <p:strVal val="visible"/>
                                      </p:to>
                                    </p:set>
                                    <p:animEffect transition="in" filter="dissolve">
                                      <p:cBhvr>
                                        <p:cTn id="85" dur="500"/>
                                        <p:tgtEl>
                                          <p:spTgt spid="29913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299138"/>
                                        </p:tgtEl>
                                        <p:attrNameLst>
                                          <p:attrName>style.visibility</p:attrName>
                                        </p:attrNameLst>
                                      </p:cBhvr>
                                      <p:to>
                                        <p:strVal val="visible"/>
                                      </p:to>
                                    </p:set>
                                    <p:animEffect transition="in" filter="dissolve">
                                      <p:cBhvr>
                                        <p:cTn id="90" dur="500"/>
                                        <p:tgtEl>
                                          <p:spTgt spid="299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136" grpId="0" animBg="1" autoUpdateAnimBg="0"/>
      <p:bldP spid="299137" grpId="0" animBg="1" autoUpdateAnimBg="0"/>
      <p:bldP spid="29913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76200" y="3048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4.11 Reducción del secundario al primario</a:t>
            </a:r>
            <a:endParaRPr lang="es-ES_tradnl" altLang="es-ES"/>
          </a:p>
        </p:txBody>
      </p:sp>
      <p:pic>
        <p:nvPicPr>
          <p:cNvPr id="300117" name="Pictur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229225"/>
            <a:ext cx="1252538" cy="3508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0118" name="Picture 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328" y="5026025"/>
            <a:ext cx="3171825"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0119" name="Rectangle 87"/>
          <p:cNvSpPr>
            <a:spLocks noChangeArrowheads="1"/>
          </p:cNvSpPr>
          <p:nvPr/>
        </p:nvSpPr>
        <p:spPr bwMode="auto">
          <a:xfrm>
            <a:off x="323528" y="1824038"/>
            <a:ext cx="5029200" cy="1069975"/>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Si la relación de transformación es elevada existe una diferencia importante entre las magnitudes primarias y secundarias. La representación vectorial se complica</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00120" name="Rectangle 88"/>
          <p:cNvSpPr>
            <a:spLocks noChangeArrowheads="1"/>
          </p:cNvSpPr>
          <p:nvPr/>
        </p:nvSpPr>
        <p:spPr bwMode="auto">
          <a:xfrm>
            <a:off x="6254428" y="1824038"/>
            <a:ext cx="2527300" cy="1069975"/>
          </a:xfrm>
          <a:prstGeom prst="rect">
            <a:avLst/>
          </a:prstGeom>
          <a:gradFill rotWithShape="0">
            <a:gsLst>
              <a:gs pos="0">
                <a:srgbClr val="FF0000">
                  <a:gamma/>
                  <a:shade val="0"/>
                  <a:invGamma/>
                </a:srgbClr>
              </a:gs>
              <a:gs pos="100000">
                <a:srgbClr val="FF0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El problema se resuel-ve mediante la reduc-ción del secundario al primario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nvGrpSpPr>
          <p:cNvPr id="300129" name="Group 97"/>
          <p:cNvGrpSpPr>
            <a:grpSpLocks/>
          </p:cNvGrpSpPr>
          <p:nvPr/>
        </p:nvGrpSpPr>
        <p:grpSpPr bwMode="auto">
          <a:xfrm>
            <a:off x="4666928" y="3144838"/>
            <a:ext cx="3276600" cy="3359150"/>
            <a:chOff x="2976" y="1884"/>
            <a:chExt cx="2064" cy="2116"/>
          </a:xfrm>
        </p:grpSpPr>
        <p:sp>
          <p:nvSpPr>
            <p:cNvPr id="300122" name="Rectangle 90"/>
            <p:cNvSpPr>
              <a:spLocks noChangeArrowheads="1"/>
            </p:cNvSpPr>
            <p:nvPr/>
          </p:nvSpPr>
          <p:spPr bwMode="auto">
            <a:xfrm>
              <a:off x="4384" y="1928"/>
              <a:ext cx="432" cy="2072"/>
            </a:xfrm>
            <a:prstGeom prst="rect">
              <a:avLst/>
            </a:prstGeom>
            <a:noFill/>
            <a:ln w="38100">
              <a:solidFill>
                <a:srgbClr val="FFFF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00124" name="Text Box 92"/>
            <p:cNvSpPr txBox="1">
              <a:spLocks noChangeArrowheads="1"/>
            </p:cNvSpPr>
            <p:nvPr/>
          </p:nvSpPr>
          <p:spPr bwMode="auto">
            <a:xfrm>
              <a:off x="2976" y="1884"/>
              <a:ext cx="2064" cy="4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lnSpc>
                  <a:spcPct val="120000"/>
                </a:lnSpc>
                <a:spcBef>
                  <a:spcPct val="0"/>
                </a:spcBef>
              </a:pPr>
              <a:r>
                <a:rPr lang="es-ES_tradnl" altLang="es-ES" sz="1500">
                  <a:solidFill>
                    <a:schemeClr val="accent2"/>
                  </a:solidFill>
                  <a:effectLst>
                    <a:outerShdw blurRad="38100" dist="38100" dir="2700000" algn="tl">
                      <a:srgbClr val="000000"/>
                    </a:outerShdw>
                  </a:effectLst>
                </a:rPr>
                <a:t>Magnitudes reducidas </a:t>
              </a:r>
            </a:p>
            <a:p>
              <a:pPr algn="l">
                <a:lnSpc>
                  <a:spcPct val="120000"/>
                </a:lnSpc>
                <a:spcBef>
                  <a:spcPct val="0"/>
                </a:spcBef>
              </a:pPr>
              <a:r>
                <a:rPr lang="es-ES_tradnl" altLang="es-ES" sz="1500">
                  <a:solidFill>
                    <a:schemeClr val="accent2"/>
                  </a:solidFill>
                  <a:effectLst>
                    <a:outerShdw blurRad="38100" dist="38100" dir="2700000" algn="tl">
                      <a:srgbClr val="000000"/>
                    </a:outerShdw>
                  </a:effectLst>
                </a:rPr>
                <a:t>al primario</a:t>
              </a:r>
              <a:endParaRPr lang="es-ES_tradnl" altLang="es-ES">
                <a:solidFill>
                  <a:schemeClr val="accent2"/>
                </a:solidFill>
                <a:effectLst>
                  <a:outerShdw blurRad="38100" dist="38100" dir="2700000" algn="tl">
                    <a:srgbClr val="000000"/>
                  </a:outerShdw>
                </a:effectLst>
                <a:sym typeface="Symbol" pitchFamily="18" charset="2"/>
              </a:endParaRPr>
            </a:p>
          </p:txBody>
        </p:sp>
        <p:sp>
          <p:nvSpPr>
            <p:cNvPr id="300128" name="Line 96"/>
            <p:cNvSpPr>
              <a:spLocks noChangeShapeType="1"/>
            </p:cNvSpPr>
            <p:nvPr/>
          </p:nvSpPr>
          <p:spPr bwMode="auto">
            <a:xfrm>
              <a:off x="3792" y="2160"/>
              <a:ext cx="576" cy="0"/>
            </a:xfrm>
            <a:prstGeom prst="line">
              <a:avLst/>
            </a:prstGeom>
            <a:noFill/>
            <a:ln w="38100">
              <a:solidFill>
                <a:schemeClr val="accent2"/>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300130" name="AutoShape 98"/>
          <p:cNvSpPr>
            <a:spLocks noChangeArrowheads="1"/>
          </p:cNvSpPr>
          <p:nvPr/>
        </p:nvSpPr>
        <p:spPr bwMode="auto">
          <a:xfrm>
            <a:off x="5467028" y="2147888"/>
            <a:ext cx="685800" cy="381000"/>
          </a:xfrm>
          <a:prstGeom prst="rightArrow">
            <a:avLst>
              <a:gd name="adj1" fmla="val 50000"/>
              <a:gd name="adj2" fmla="val 45000"/>
            </a:avLst>
          </a:prstGeom>
          <a:gradFill rotWithShape="0">
            <a:gsLst>
              <a:gs pos="0">
                <a:schemeClr val="tx1">
                  <a:gamma/>
                  <a:shade val="0"/>
                  <a:invGamma/>
                </a:schemeClr>
              </a:gs>
              <a:gs pos="100000">
                <a:schemeClr val="tx1"/>
              </a:gs>
            </a:gsLst>
            <a:lin ang="2700000" scaled="1"/>
          </a:gra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0131" name="AutoShape 99"/>
          <p:cNvSpPr>
            <a:spLocks noChangeArrowheads="1"/>
          </p:cNvSpPr>
          <p:nvPr/>
        </p:nvSpPr>
        <p:spPr bwMode="auto">
          <a:xfrm rot="16200000" flipH="1">
            <a:off x="8248328" y="2986088"/>
            <a:ext cx="5334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adFill rotWithShape="0">
            <a:gsLst>
              <a:gs pos="0">
                <a:schemeClr val="tx1">
                  <a:gamma/>
                  <a:shade val="0"/>
                  <a:invGamma/>
                </a:schemeClr>
              </a:gs>
              <a:gs pos="100000">
                <a:schemeClr val="tx1"/>
              </a:gs>
            </a:gsLst>
            <a:lin ang="2700000" scaled="1"/>
          </a:gra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300141" name="Group 109"/>
          <p:cNvGrpSpPr>
            <a:grpSpLocks/>
          </p:cNvGrpSpPr>
          <p:nvPr/>
        </p:nvGrpSpPr>
        <p:grpSpPr bwMode="auto">
          <a:xfrm>
            <a:off x="336228" y="3187700"/>
            <a:ext cx="3276600" cy="1169988"/>
            <a:chOff x="296" y="1911"/>
            <a:chExt cx="2064" cy="737"/>
          </a:xfrm>
        </p:grpSpPr>
        <p:sp>
          <p:nvSpPr>
            <p:cNvPr id="300134" name="Text Box 102"/>
            <p:cNvSpPr txBox="1">
              <a:spLocks noChangeArrowheads="1"/>
            </p:cNvSpPr>
            <p:nvPr/>
          </p:nvSpPr>
          <p:spPr bwMode="auto">
            <a:xfrm>
              <a:off x="296" y="1911"/>
              <a:ext cx="2064" cy="3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lnSpc>
                  <a:spcPct val="120000"/>
                </a:lnSpc>
                <a:spcBef>
                  <a:spcPct val="0"/>
                </a:spcBef>
              </a:pPr>
              <a:r>
                <a:rPr lang="es-ES_tradnl" altLang="es-ES" sz="1600">
                  <a:solidFill>
                    <a:schemeClr val="accent2"/>
                  </a:solidFill>
                  <a:effectLst>
                    <a:outerShdw blurRad="38100" dist="38100" dir="2700000" algn="tl">
                      <a:srgbClr val="000000"/>
                    </a:outerShdw>
                  </a:effectLst>
                </a:rPr>
                <a:t>Impedancia cualquiera </a:t>
              </a:r>
            </a:p>
            <a:p>
              <a:pPr algn="l">
                <a:spcBef>
                  <a:spcPct val="0"/>
                </a:spcBef>
              </a:pPr>
              <a:r>
                <a:rPr lang="es-ES_tradnl" altLang="es-ES" sz="1600">
                  <a:solidFill>
                    <a:schemeClr val="accent2"/>
                  </a:solidFill>
                  <a:effectLst>
                    <a:outerShdw blurRad="38100" dist="38100" dir="2700000" algn="tl">
                      <a:srgbClr val="000000"/>
                    </a:outerShdw>
                  </a:effectLst>
                </a:rPr>
                <a:t>en el secundario</a:t>
              </a:r>
              <a:endParaRPr lang="es-ES_tradnl" altLang="es-ES" sz="1600">
                <a:solidFill>
                  <a:schemeClr val="accent2"/>
                </a:solidFill>
                <a:effectLst>
                  <a:outerShdw blurRad="38100" dist="38100" dir="2700000" algn="tl">
                    <a:srgbClr val="000000"/>
                  </a:outerShdw>
                </a:effectLst>
                <a:sym typeface="Symbol" pitchFamily="18" charset="2"/>
              </a:endParaRPr>
            </a:p>
          </p:txBody>
        </p:sp>
        <p:sp>
          <p:nvSpPr>
            <p:cNvPr id="300135" name="Line 103"/>
            <p:cNvSpPr>
              <a:spLocks noChangeShapeType="1"/>
            </p:cNvSpPr>
            <p:nvPr/>
          </p:nvSpPr>
          <p:spPr bwMode="auto">
            <a:xfrm rot="5400000">
              <a:off x="188" y="2476"/>
              <a:ext cx="344" cy="0"/>
            </a:xfrm>
            <a:prstGeom prst="line">
              <a:avLst/>
            </a:prstGeom>
            <a:noFill/>
            <a:ln w="38100">
              <a:solidFill>
                <a:schemeClr val="accent2"/>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300137" name="AutoShape 105"/>
          <p:cNvSpPr>
            <a:spLocks noChangeArrowheads="1"/>
          </p:cNvSpPr>
          <p:nvPr/>
        </p:nvSpPr>
        <p:spPr bwMode="auto">
          <a:xfrm>
            <a:off x="4311328" y="4357688"/>
            <a:ext cx="533400" cy="381000"/>
          </a:xfrm>
          <a:prstGeom prst="rightArrow">
            <a:avLst>
              <a:gd name="adj1" fmla="val 50000"/>
              <a:gd name="adj2" fmla="val 58333"/>
            </a:avLst>
          </a:prstGeom>
          <a:gradFill rotWithShape="0">
            <a:gsLst>
              <a:gs pos="0">
                <a:schemeClr val="tx1">
                  <a:gamma/>
                  <a:shade val="0"/>
                  <a:invGamma/>
                </a:schemeClr>
              </a:gs>
              <a:gs pos="100000">
                <a:schemeClr val="tx1"/>
              </a:gs>
            </a:gsLst>
            <a:lin ang="2700000" scaled="1"/>
          </a:gra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00138" name="AutoShape 106"/>
          <p:cNvSpPr>
            <a:spLocks noChangeArrowheads="1"/>
          </p:cNvSpPr>
          <p:nvPr/>
        </p:nvSpPr>
        <p:spPr bwMode="auto">
          <a:xfrm>
            <a:off x="1695128" y="5191125"/>
            <a:ext cx="533400" cy="381000"/>
          </a:xfrm>
          <a:prstGeom prst="rightArrow">
            <a:avLst>
              <a:gd name="adj1" fmla="val 50000"/>
              <a:gd name="adj2" fmla="val 58333"/>
            </a:avLst>
          </a:prstGeom>
          <a:gradFill rotWithShape="0">
            <a:gsLst>
              <a:gs pos="0">
                <a:schemeClr val="tx1">
                  <a:gamma/>
                  <a:shade val="0"/>
                  <a:invGamma/>
                </a:schemeClr>
              </a:gs>
              <a:gs pos="100000">
                <a:schemeClr val="tx1"/>
              </a:gs>
            </a:gsLst>
            <a:lin ang="2700000" scaled="1"/>
          </a:gra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00139" name="AutoShape 107"/>
          <p:cNvSpPr>
            <a:spLocks noChangeArrowheads="1"/>
          </p:cNvSpPr>
          <p:nvPr/>
        </p:nvSpPr>
        <p:spPr bwMode="auto">
          <a:xfrm rot="10800000" flipH="1">
            <a:off x="5657528" y="5267325"/>
            <a:ext cx="5334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adFill rotWithShape="0">
            <a:gsLst>
              <a:gs pos="0">
                <a:schemeClr val="tx1">
                  <a:gamma/>
                  <a:shade val="0"/>
                  <a:invGamma/>
                </a:schemeClr>
              </a:gs>
              <a:gs pos="100000">
                <a:schemeClr val="tx1"/>
              </a:gs>
            </a:gsLst>
            <a:lin ang="2700000" scaled="1"/>
          </a:gradFill>
          <a:ln w="3175">
            <a:solidFill>
              <a:schemeClr val="bg2"/>
            </a:solidFill>
            <a:miter lim="800000"/>
            <a:headEnd/>
            <a:tailEnd/>
          </a:ln>
          <a:effectLst>
            <a:outerShdw dist="45791" dir="2021404" algn="ctr" rotWithShape="0">
              <a:schemeClr val="bg2"/>
            </a:outerShdw>
          </a:effectLst>
        </p:spPr>
        <p:txBody>
          <a:bodyPr wrap="none" anchor="ctr">
            <a:spAutoFit/>
          </a:bodyPr>
          <a:lstStyle/>
          <a:p>
            <a:endParaRPr lang="es-ES"/>
          </a:p>
        </p:txBody>
      </p:sp>
      <p:sp>
        <p:nvSpPr>
          <p:cNvPr id="300140" name="Rectangle 108"/>
          <p:cNvSpPr>
            <a:spLocks noChangeArrowheads="1"/>
          </p:cNvSpPr>
          <p:nvPr/>
        </p:nvSpPr>
        <p:spPr bwMode="auto">
          <a:xfrm>
            <a:off x="323528" y="5881688"/>
            <a:ext cx="6248400" cy="641350"/>
          </a:xfrm>
          <a:prstGeom prst="rect">
            <a:avLst/>
          </a:prstGeom>
          <a:gradFill rotWithShape="0">
            <a:gsLst>
              <a:gs pos="0">
                <a:srgbClr val="CC0099">
                  <a:gamma/>
                  <a:shade val="0"/>
                  <a:invGamma/>
                </a:srgbClr>
              </a:gs>
              <a:gs pos="50000">
                <a:srgbClr val="CC0099"/>
              </a:gs>
              <a:gs pos="100000">
                <a:srgbClr val="CC0099">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800">
                <a:effectLst>
                  <a:outerShdw blurRad="38100" dist="38100" dir="2700000" algn="tl">
                    <a:srgbClr val="000000"/>
                  </a:outerShdw>
                </a:effectLst>
              </a:rPr>
              <a:t>Se mantiene la potencia aparente, la potencia activa y reactiva, los ángulos, las pérdidas y el rendimiento</a:t>
            </a:r>
          </a:p>
        </p:txBody>
      </p:sp>
      <p:grpSp>
        <p:nvGrpSpPr>
          <p:cNvPr id="300153" name="Group 121"/>
          <p:cNvGrpSpPr>
            <a:grpSpLocks/>
          </p:cNvGrpSpPr>
          <p:nvPr/>
        </p:nvGrpSpPr>
        <p:grpSpPr bwMode="auto">
          <a:xfrm>
            <a:off x="323528" y="3875088"/>
            <a:ext cx="3930650" cy="1079500"/>
            <a:chOff x="240" y="2441"/>
            <a:chExt cx="2476" cy="680"/>
          </a:xfrm>
        </p:grpSpPr>
        <p:pic>
          <p:nvPicPr>
            <p:cNvPr id="300113"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2441"/>
              <a:ext cx="2476" cy="6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0145" name="Line 113"/>
            <p:cNvSpPr>
              <a:spLocks noChangeShapeType="1"/>
            </p:cNvSpPr>
            <p:nvPr/>
          </p:nvSpPr>
          <p:spPr bwMode="auto">
            <a:xfrm>
              <a:off x="258" y="2952"/>
              <a:ext cx="144"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46" name="Line 114"/>
            <p:cNvSpPr>
              <a:spLocks noChangeShapeType="1"/>
            </p:cNvSpPr>
            <p:nvPr/>
          </p:nvSpPr>
          <p:spPr bwMode="auto">
            <a:xfrm>
              <a:off x="624" y="283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47" name="Line 115"/>
            <p:cNvSpPr>
              <a:spLocks noChangeShapeType="1"/>
            </p:cNvSpPr>
            <p:nvPr/>
          </p:nvSpPr>
          <p:spPr bwMode="auto">
            <a:xfrm>
              <a:off x="630" y="307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48" name="Line 116"/>
            <p:cNvSpPr>
              <a:spLocks noChangeShapeType="1"/>
            </p:cNvSpPr>
            <p:nvPr/>
          </p:nvSpPr>
          <p:spPr bwMode="auto">
            <a:xfrm>
              <a:off x="1014" y="3069"/>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49" name="Line 117"/>
            <p:cNvSpPr>
              <a:spLocks noChangeShapeType="1"/>
            </p:cNvSpPr>
            <p:nvPr/>
          </p:nvSpPr>
          <p:spPr bwMode="auto">
            <a:xfrm>
              <a:off x="1089" y="2625"/>
              <a:ext cx="48"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0" name="Line 118"/>
            <p:cNvSpPr>
              <a:spLocks noChangeShapeType="1"/>
            </p:cNvSpPr>
            <p:nvPr/>
          </p:nvSpPr>
          <p:spPr bwMode="auto">
            <a:xfrm>
              <a:off x="1542" y="2829"/>
              <a:ext cx="54"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1" name="Line 119"/>
            <p:cNvSpPr>
              <a:spLocks noChangeShapeType="1"/>
            </p:cNvSpPr>
            <p:nvPr/>
          </p:nvSpPr>
          <p:spPr bwMode="auto">
            <a:xfrm>
              <a:off x="1542" y="306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2" name="Line 120"/>
            <p:cNvSpPr>
              <a:spLocks noChangeShapeType="1"/>
            </p:cNvSpPr>
            <p:nvPr/>
          </p:nvSpPr>
          <p:spPr bwMode="auto">
            <a:xfrm>
              <a:off x="2226" y="2928"/>
              <a:ext cx="78"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nvGrpSpPr>
          <p:cNvPr id="300167" name="Group 135"/>
          <p:cNvGrpSpPr>
            <a:grpSpLocks/>
          </p:cNvGrpSpPr>
          <p:nvPr/>
        </p:nvGrpSpPr>
        <p:grpSpPr bwMode="auto">
          <a:xfrm>
            <a:off x="4971728" y="4167188"/>
            <a:ext cx="1663700" cy="762000"/>
            <a:chOff x="3168" y="2625"/>
            <a:chExt cx="1048" cy="480"/>
          </a:xfrm>
        </p:grpSpPr>
        <p:grpSp>
          <p:nvGrpSpPr>
            <p:cNvPr id="300144" name="Group 112"/>
            <p:cNvGrpSpPr>
              <a:grpSpLocks/>
            </p:cNvGrpSpPr>
            <p:nvPr/>
          </p:nvGrpSpPr>
          <p:grpSpPr bwMode="auto">
            <a:xfrm>
              <a:off x="3168" y="2625"/>
              <a:ext cx="1048" cy="480"/>
              <a:chOff x="3168" y="2625"/>
              <a:chExt cx="1048" cy="480"/>
            </a:xfrm>
          </p:grpSpPr>
          <p:sp>
            <p:nvSpPr>
              <p:cNvPr id="300133" name="Rectangle 101"/>
              <p:cNvSpPr>
                <a:spLocks noChangeArrowheads="1"/>
              </p:cNvSpPr>
              <p:nvPr/>
            </p:nvSpPr>
            <p:spPr bwMode="auto">
              <a:xfrm>
                <a:off x="3168" y="2625"/>
                <a:ext cx="1048" cy="480"/>
              </a:xfrm>
              <a:prstGeom prst="rect">
                <a:avLst/>
              </a:prstGeom>
              <a:noFill/>
              <a:ln w="38100">
                <a:solidFill>
                  <a:srgbClr val="FFFF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pic>
            <p:nvPicPr>
              <p:cNvPr id="300143" name="Picture 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 y="2696"/>
                <a:ext cx="997" cy="3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
          <p:nvSpPr>
            <p:cNvPr id="300154" name="Line 122"/>
            <p:cNvSpPr>
              <a:spLocks noChangeShapeType="1"/>
            </p:cNvSpPr>
            <p:nvPr/>
          </p:nvSpPr>
          <p:spPr bwMode="auto">
            <a:xfrm>
              <a:off x="3258" y="298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5" name="Line 123"/>
            <p:cNvSpPr>
              <a:spLocks noChangeShapeType="1"/>
            </p:cNvSpPr>
            <p:nvPr/>
          </p:nvSpPr>
          <p:spPr bwMode="auto">
            <a:xfrm>
              <a:off x="3684" y="297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nvGrpSpPr>
          <p:cNvPr id="300166" name="Group 134"/>
          <p:cNvGrpSpPr>
            <a:grpSpLocks/>
          </p:cNvGrpSpPr>
          <p:nvPr/>
        </p:nvGrpSpPr>
        <p:grpSpPr bwMode="auto">
          <a:xfrm>
            <a:off x="7029128" y="3276600"/>
            <a:ext cx="1516063" cy="3262313"/>
            <a:chOff x="4464" y="2064"/>
            <a:chExt cx="955" cy="2055"/>
          </a:xfrm>
        </p:grpSpPr>
        <p:grpSp>
          <p:nvGrpSpPr>
            <p:cNvPr id="300142" name="Group 110"/>
            <p:cNvGrpSpPr>
              <a:grpSpLocks/>
            </p:cNvGrpSpPr>
            <p:nvPr/>
          </p:nvGrpSpPr>
          <p:grpSpPr bwMode="auto">
            <a:xfrm>
              <a:off x="4464" y="2064"/>
              <a:ext cx="955" cy="2055"/>
              <a:chOff x="4517" y="1976"/>
              <a:chExt cx="955" cy="2055"/>
            </a:xfrm>
          </p:grpSpPr>
          <p:pic>
            <p:nvPicPr>
              <p:cNvPr id="300108"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 y="1976"/>
                <a:ext cx="772" cy="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0109" name="Picture 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5" y="2368"/>
                <a:ext cx="789"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0110"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5" y="2784"/>
                <a:ext cx="939" cy="22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0111" name="Picture 7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3" y="3224"/>
                <a:ext cx="939" cy="22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0112" name="Picture 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 y="3584"/>
                <a:ext cx="559" cy="4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sp>
          <p:nvSpPr>
            <p:cNvPr id="300156" name="Line 124"/>
            <p:cNvSpPr>
              <a:spLocks noChangeShapeType="1"/>
            </p:cNvSpPr>
            <p:nvPr/>
          </p:nvSpPr>
          <p:spPr bwMode="auto">
            <a:xfrm>
              <a:off x="4548" y="228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7" name="Line 125"/>
            <p:cNvSpPr>
              <a:spLocks noChangeShapeType="1"/>
            </p:cNvSpPr>
            <p:nvPr/>
          </p:nvSpPr>
          <p:spPr bwMode="auto">
            <a:xfrm>
              <a:off x="4542" y="2670"/>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8" name="Line 126"/>
            <p:cNvSpPr>
              <a:spLocks noChangeShapeType="1"/>
            </p:cNvSpPr>
            <p:nvPr/>
          </p:nvSpPr>
          <p:spPr bwMode="auto">
            <a:xfrm>
              <a:off x="4518" y="3084"/>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59" name="Line 127"/>
            <p:cNvSpPr>
              <a:spLocks noChangeShapeType="1"/>
            </p:cNvSpPr>
            <p:nvPr/>
          </p:nvSpPr>
          <p:spPr bwMode="auto">
            <a:xfrm>
              <a:off x="4548" y="352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60" name="Line 128"/>
            <p:cNvSpPr>
              <a:spLocks noChangeShapeType="1"/>
            </p:cNvSpPr>
            <p:nvPr/>
          </p:nvSpPr>
          <p:spPr bwMode="auto">
            <a:xfrm>
              <a:off x="4518" y="399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61" name="Line 129"/>
            <p:cNvSpPr>
              <a:spLocks noChangeShapeType="1"/>
            </p:cNvSpPr>
            <p:nvPr/>
          </p:nvSpPr>
          <p:spPr bwMode="auto">
            <a:xfrm>
              <a:off x="4890" y="228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62" name="Line 130"/>
            <p:cNvSpPr>
              <a:spLocks noChangeShapeType="1"/>
            </p:cNvSpPr>
            <p:nvPr/>
          </p:nvSpPr>
          <p:spPr bwMode="auto">
            <a:xfrm>
              <a:off x="4890" y="268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63" name="Line 131"/>
            <p:cNvSpPr>
              <a:spLocks noChangeShapeType="1"/>
            </p:cNvSpPr>
            <p:nvPr/>
          </p:nvSpPr>
          <p:spPr bwMode="auto">
            <a:xfrm>
              <a:off x="4926" y="307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64" name="Line 132"/>
            <p:cNvSpPr>
              <a:spLocks noChangeShapeType="1"/>
            </p:cNvSpPr>
            <p:nvPr/>
          </p:nvSpPr>
          <p:spPr bwMode="auto">
            <a:xfrm>
              <a:off x="4944" y="351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300165" name="Line 133"/>
            <p:cNvSpPr>
              <a:spLocks noChangeShapeType="1"/>
            </p:cNvSpPr>
            <p:nvPr/>
          </p:nvSpPr>
          <p:spPr bwMode="auto">
            <a:xfrm>
              <a:off x="4848" y="385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0130"/>
                                        </p:tgtEl>
                                        <p:attrNameLst>
                                          <p:attrName>style.visibility</p:attrName>
                                        </p:attrNameLst>
                                      </p:cBhvr>
                                      <p:to>
                                        <p:strVal val="visible"/>
                                      </p:to>
                                    </p:set>
                                    <p:animEffect transition="in" filter="dissolve">
                                      <p:cBhvr>
                                        <p:cTn id="7" dur="500"/>
                                        <p:tgtEl>
                                          <p:spTgt spid="30013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0120"/>
                                        </p:tgtEl>
                                        <p:attrNameLst>
                                          <p:attrName>style.visibility</p:attrName>
                                        </p:attrNameLst>
                                      </p:cBhvr>
                                      <p:to>
                                        <p:strVal val="visible"/>
                                      </p:to>
                                    </p:set>
                                    <p:animEffect transition="in" filter="dissolve">
                                      <p:cBhvr>
                                        <p:cTn id="11" dur="500"/>
                                        <p:tgtEl>
                                          <p:spTgt spid="3001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00131"/>
                                        </p:tgtEl>
                                        <p:attrNameLst>
                                          <p:attrName>style.visibility</p:attrName>
                                        </p:attrNameLst>
                                      </p:cBhvr>
                                      <p:to>
                                        <p:strVal val="visible"/>
                                      </p:to>
                                    </p:set>
                                    <p:animEffect transition="in" filter="dissolve">
                                      <p:cBhvr>
                                        <p:cTn id="16" dur="500"/>
                                        <p:tgtEl>
                                          <p:spTgt spid="300131"/>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300166"/>
                                        </p:tgtEl>
                                        <p:attrNameLst>
                                          <p:attrName>style.visibility</p:attrName>
                                        </p:attrNameLst>
                                      </p:cBhvr>
                                      <p:to>
                                        <p:strVal val="visible"/>
                                      </p:to>
                                    </p:set>
                                    <p:animEffect transition="in" filter="dissolve">
                                      <p:cBhvr>
                                        <p:cTn id="20" dur="500"/>
                                        <p:tgtEl>
                                          <p:spTgt spid="3001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00129"/>
                                        </p:tgtEl>
                                        <p:attrNameLst>
                                          <p:attrName>style.visibility</p:attrName>
                                        </p:attrNameLst>
                                      </p:cBhvr>
                                      <p:to>
                                        <p:strVal val="visible"/>
                                      </p:to>
                                    </p:set>
                                    <p:animEffect transition="in" filter="dissolve">
                                      <p:cBhvr>
                                        <p:cTn id="25" dur="500"/>
                                        <p:tgtEl>
                                          <p:spTgt spid="30012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00153"/>
                                        </p:tgtEl>
                                        <p:attrNameLst>
                                          <p:attrName>style.visibility</p:attrName>
                                        </p:attrNameLst>
                                      </p:cBhvr>
                                      <p:to>
                                        <p:strVal val="visible"/>
                                      </p:to>
                                    </p:set>
                                    <p:animEffect transition="in" filter="dissolve">
                                      <p:cBhvr>
                                        <p:cTn id="30" dur="500"/>
                                        <p:tgtEl>
                                          <p:spTgt spid="300153"/>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300141"/>
                                        </p:tgtEl>
                                        <p:attrNameLst>
                                          <p:attrName>style.visibility</p:attrName>
                                        </p:attrNameLst>
                                      </p:cBhvr>
                                      <p:to>
                                        <p:strVal val="visible"/>
                                      </p:to>
                                    </p:set>
                                    <p:animEffect transition="in" filter="dissolve">
                                      <p:cBhvr>
                                        <p:cTn id="34" dur="500"/>
                                        <p:tgtEl>
                                          <p:spTgt spid="30014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00137"/>
                                        </p:tgtEl>
                                        <p:attrNameLst>
                                          <p:attrName>style.visibility</p:attrName>
                                        </p:attrNameLst>
                                      </p:cBhvr>
                                      <p:to>
                                        <p:strVal val="visible"/>
                                      </p:to>
                                    </p:set>
                                    <p:animEffect transition="in" filter="dissolve">
                                      <p:cBhvr>
                                        <p:cTn id="39" dur="500"/>
                                        <p:tgtEl>
                                          <p:spTgt spid="300137"/>
                                        </p:tgtEl>
                                      </p:cBhvr>
                                    </p:animEffect>
                                  </p:childTnLst>
                                </p:cTn>
                              </p:par>
                            </p:childTnLst>
                          </p:cTn>
                        </p:par>
                        <p:par>
                          <p:cTn id="40" fill="hold" nodeType="afterGroup">
                            <p:stCondLst>
                              <p:cond delay="500"/>
                            </p:stCondLst>
                            <p:childTnLst>
                              <p:par>
                                <p:cTn id="41" presetID="9" presetClass="entr" presetSubtype="0" fill="hold" nodeType="afterEffect">
                                  <p:stCondLst>
                                    <p:cond delay="0"/>
                                  </p:stCondLst>
                                  <p:childTnLst>
                                    <p:set>
                                      <p:cBhvr>
                                        <p:cTn id="42" dur="1" fill="hold">
                                          <p:stCondLst>
                                            <p:cond delay="0"/>
                                          </p:stCondLst>
                                        </p:cTn>
                                        <p:tgtEl>
                                          <p:spTgt spid="300167"/>
                                        </p:tgtEl>
                                        <p:attrNameLst>
                                          <p:attrName>style.visibility</p:attrName>
                                        </p:attrNameLst>
                                      </p:cBhvr>
                                      <p:to>
                                        <p:strVal val="visible"/>
                                      </p:to>
                                    </p:set>
                                    <p:animEffect transition="in" filter="dissolve">
                                      <p:cBhvr>
                                        <p:cTn id="43" dur="500"/>
                                        <p:tgtEl>
                                          <p:spTgt spid="30016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300117"/>
                                        </p:tgtEl>
                                        <p:attrNameLst>
                                          <p:attrName>style.visibility</p:attrName>
                                        </p:attrNameLst>
                                      </p:cBhvr>
                                      <p:to>
                                        <p:strVal val="visible"/>
                                      </p:to>
                                    </p:set>
                                    <p:animEffect transition="in" filter="dissolve">
                                      <p:cBhvr>
                                        <p:cTn id="48" dur="500"/>
                                        <p:tgtEl>
                                          <p:spTgt spid="3001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00138"/>
                                        </p:tgtEl>
                                        <p:attrNameLst>
                                          <p:attrName>style.visibility</p:attrName>
                                        </p:attrNameLst>
                                      </p:cBhvr>
                                      <p:to>
                                        <p:strVal val="visible"/>
                                      </p:to>
                                    </p:set>
                                    <p:animEffect transition="in" filter="dissolve">
                                      <p:cBhvr>
                                        <p:cTn id="53" dur="500"/>
                                        <p:tgtEl>
                                          <p:spTgt spid="300138"/>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300118"/>
                                        </p:tgtEl>
                                        <p:attrNameLst>
                                          <p:attrName>style.visibility</p:attrName>
                                        </p:attrNameLst>
                                      </p:cBhvr>
                                      <p:to>
                                        <p:strVal val="visible"/>
                                      </p:to>
                                    </p:set>
                                    <p:animEffect transition="in" filter="dissolve">
                                      <p:cBhvr>
                                        <p:cTn id="57" dur="500"/>
                                        <p:tgtEl>
                                          <p:spTgt spid="3001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0139"/>
                                        </p:tgtEl>
                                        <p:attrNameLst>
                                          <p:attrName>style.visibility</p:attrName>
                                        </p:attrNameLst>
                                      </p:cBhvr>
                                      <p:to>
                                        <p:strVal val="visible"/>
                                      </p:to>
                                    </p:set>
                                    <p:animEffect transition="in" filter="dissolve">
                                      <p:cBhvr>
                                        <p:cTn id="62" dur="500"/>
                                        <p:tgtEl>
                                          <p:spTgt spid="300139"/>
                                        </p:tgtEl>
                                      </p:cBhvr>
                                    </p:animEffect>
                                  </p:childTnLst>
                                </p:cTn>
                              </p:par>
                            </p:childTnLst>
                          </p:cTn>
                        </p:par>
                        <p:par>
                          <p:cTn id="63" fill="hold" nodeType="afterGroup">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300140"/>
                                        </p:tgtEl>
                                        <p:attrNameLst>
                                          <p:attrName>style.visibility</p:attrName>
                                        </p:attrNameLst>
                                      </p:cBhvr>
                                      <p:to>
                                        <p:strVal val="visible"/>
                                      </p:to>
                                    </p:set>
                                    <p:animEffect transition="in" filter="dissolve">
                                      <p:cBhvr>
                                        <p:cTn id="66" dur="500"/>
                                        <p:tgtEl>
                                          <p:spTgt spid="300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120" grpId="0" animBg="1" autoUpdateAnimBg="0"/>
      <p:bldP spid="300130" grpId="0" animBg="1"/>
      <p:bldP spid="300131" grpId="0" animBg="1"/>
      <p:bldP spid="300137" grpId="0" animBg="1"/>
      <p:bldP spid="300138" grpId="0" animBg="1"/>
      <p:bldP spid="300139" grpId="0" animBg="1"/>
      <p:bldP spid="300140"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76200" y="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4.12 Circuito equivalente I</a:t>
            </a:r>
            <a:endParaRPr lang="es-ES_tradnl" altLang="es-ES"/>
          </a:p>
        </p:txBody>
      </p:sp>
      <p:grpSp>
        <p:nvGrpSpPr>
          <p:cNvPr id="302331" name="Group 251"/>
          <p:cNvGrpSpPr>
            <a:grpSpLocks/>
          </p:cNvGrpSpPr>
          <p:nvPr/>
        </p:nvGrpSpPr>
        <p:grpSpPr bwMode="auto">
          <a:xfrm>
            <a:off x="3581400" y="4692650"/>
            <a:ext cx="4038600" cy="1936750"/>
            <a:chOff x="960" y="2832"/>
            <a:chExt cx="2544" cy="1220"/>
          </a:xfrm>
        </p:grpSpPr>
        <p:grpSp>
          <p:nvGrpSpPr>
            <p:cNvPr id="302332" name="Group 252"/>
            <p:cNvGrpSpPr>
              <a:grpSpLocks/>
            </p:cNvGrpSpPr>
            <p:nvPr/>
          </p:nvGrpSpPr>
          <p:grpSpPr bwMode="auto">
            <a:xfrm>
              <a:off x="960" y="2832"/>
              <a:ext cx="2544" cy="1220"/>
              <a:chOff x="960" y="2832"/>
              <a:chExt cx="2544" cy="1220"/>
            </a:xfrm>
          </p:grpSpPr>
          <p:pic>
            <p:nvPicPr>
              <p:cNvPr id="302333" name="Picture 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2832"/>
                <a:ext cx="1605" cy="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2334" name="Text Box 254"/>
              <p:cNvSpPr txBox="1">
                <a:spLocks noChangeArrowheads="1"/>
              </p:cNvSpPr>
              <p:nvPr/>
            </p:nvSpPr>
            <p:spPr bwMode="auto">
              <a:xfrm>
                <a:off x="1248" y="3706"/>
                <a:ext cx="1008"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Componente magnetizante</a:t>
                </a:r>
              </a:p>
            </p:txBody>
          </p:sp>
          <p:sp>
            <p:nvSpPr>
              <p:cNvPr id="302335" name="Text Box 255"/>
              <p:cNvSpPr txBox="1">
                <a:spLocks noChangeArrowheads="1"/>
              </p:cNvSpPr>
              <p:nvPr/>
            </p:nvSpPr>
            <p:spPr bwMode="auto">
              <a:xfrm>
                <a:off x="2496" y="3192"/>
                <a:ext cx="1008"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Componente de pérdidas</a:t>
                </a:r>
              </a:p>
            </p:txBody>
          </p:sp>
        </p:grpSp>
        <p:sp>
          <p:nvSpPr>
            <p:cNvPr id="302336" name="Line 256"/>
            <p:cNvSpPr>
              <a:spLocks noChangeShapeType="1"/>
            </p:cNvSpPr>
            <p:nvPr/>
          </p:nvSpPr>
          <p:spPr bwMode="auto">
            <a:xfrm>
              <a:off x="2280" y="3056"/>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302425" name="Group 345"/>
          <p:cNvGrpSpPr>
            <a:grpSpLocks/>
          </p:cNvGrpSpPr>
          <p:nvPr/>
        </p:nvGrpSpPr>
        <p:grpSpPr bwMode="auto">
          <a:xfrm>
            <a:off x="368300" y="4491038"/>
            <a:ext cx="1765300" cy="1985962"/>
            <a:chOff x="672" y="2409"/>
            <a:chExt cx="1112" cy="1251"/>
          </a:xfrm>
        </p:grpSpPr>
        <p:sp>
          <p:nvSpPr>
            <p:cNvPr id="302411" name="Rectangle 331"/>
            <p:cNvSpPr>
              <a:spLocks noChangeArrowheads="1"/>
            </p:cNvSpPr>
            <p:nvPr/>
          </p:nvSpPr>
          <p:spPr bwMode="auto">
            <a:xfrm>
              <a:off x="1336" y="2944"/>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X</a:t>
              </a:r>
              <a:r>
                <a:rPr lang="es-ES_tradnl" altLang="es-ES" sz="1600" baseline="-25000">
                  <a:effectLst/>
                  <a:sym typeface="Symbol" pitchFamily="18" charset="2"/>
                </a:rPr>
                <a:t></a:t>
              </a:r>
              <a:endParaRPr lang="es-ES" altLang="es-ES" sz="1500" baseline="-25000">
                <a:effectLst/>
              </a:endParaRPr>
            </a:p>
          </p:txBody>
        </p:sp>
        <p:sp>
          <p:nvSpPr>
            <p:cNvPr id="302414" name="Rectangle 334"/>
            <p:cNvSpPr>
              <a:spLocks noChangeArrowheads="1"/>
            </p:cNvSpPr>
            <p:nvPr/>
          </p:nvSpPr>
          <p:spPr bwMode="auto">
            <a:xfrm>
              <a:off x="1272" y="2610"/>
              <a:ext cx="480"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I</a:t>
              </a:r>
              <a:r>
                <a:rPr lang="es-ES_tradnl" altLang="es-ES" sz="1600" baseline="-25000">
                  <a:effectLst/>
                  <a:sym typeface="Symbol" pitchFamily="18" charset="2"/>
                </a:rPr>
                <a:t></a:t>
              </a:r>
              <a:endParaRPr lang="es-ES" altLang="es-ES" sz="1500" baseline="-25000">
                <a:effectLst/>
                <a:sym typeface="Symbol" pitchFamily="18" charset="2"/>
              </a:endParaRPr>
            </a:p>
          </p:txBody>
        </p:sp>
        <p:grpSp>
          <p:nvGrpSpPr>
            <p:cNvPr id="302422" name="Group 342"/>
            <p:cNvGrpSpPr>
              <a:grpSpLocks/>
            </p:cNvGrpSpPr>
            <p:nvPr/>
          </p:nvGrpSpPr>
          <p:grpSpPr bwMode="auto">
            <a:xfrm>
              <a:off x="672" y="2409"/>
              <a:ext cx="928" cy="1251"/>
              <a:chOff x="672" y="2409"/>
              <a:chExt cx="928" cy="1251"/>
            </a:xfrm>
          </p:grpSpPr>
          <p:sp>
            <p:nvSpPr>
              <p:cNvPr id="302403" name="Line 323"/>
              <p:cNvSpPr>
                <a:spLocks noChangeShapeType="1"/>
              </p:cNvSpPr>
              <p:nvPr/>
            </p:nvSpPr>
            <p:spPr bwMode="auto">
              <a:xfrm rot="5400000">
                <a:off x="1020" y="2550"/>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2376" name="Group 296"/>
              <p:cNvGrpSpPr>
                <a:grpSpLocks/>
              </p:cNvGrpSpPr>
              <p:nvPr/>
            </p:nvGrpSpPr>
            <p:grpSpPr bwMode="auto">
              <a:xfrm rot="5400000">
                <a:off x="838" y="2951"/>
                <a:ext cx="333" cy="186"/>
                <a:chOff x="0" y="0"/>
                <a:chExt cx="20002" cy="20000"/>
              </a:xfrm>
            </p:grpSpPr>
            <p:grpSp>
              <p:nvGrpSpPr>
                <p:cNvPr id="302377" name="Group 297"/>
                <p:cNvGrpSpPr>
                  <a:grpSpLocks/>
                </p:cNvGrpSpPr>
                <p:nvPr/>
              </p:nvGrpSpPr>
              <p:grpSpPr bwMode="auto">
                <a:xfrm>
                  <a:off x="1346" y="0"/>
                  <a:ext cx="3366" cy="19743"/>
                  <a:chOff x="0" y="0"/>
                  <a:chExt cx="20000" cy="20000"/>
                </a:xfrm>
              </p:grpSpPr>
              <p:sp>
                <p:nvSpPr>
                  <p:cNvPr id="302378" name="Line 298"/>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379" name="Line 299"/>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380" name="Group 300"/>
                <p:cNvGrpSpPr>
                  <a:grpSpLocks/>
                </p:cNvGrpSpPr>
                <p:nvPr/>
              </p:nvGrpSpPr>
              <p:grpSpPr bwMode="auto">
                <a:xfrm>
                  <a:off x="4736" y="43"/>
                  <a:ext cx="3366" cy="19743"/>
                  <a:chOff x="0" y="0"/>
                  <a:chExt cx="20000" cy="20000"/>
                </a:xfrm>
              </p:grpSpPr>
              <p:sp>
                <p:nvSpPr>
                  <p:cNvPr id="302381" name="Line 301"/>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382" name="Line 302"/>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383" name="Group 303"/>
                <p:cNvGrpSpPr>
                  <a:grpSpLocks/>
                </p:cNvGrpSpPr>
                <p:nvPr/>
              </p:nvGrpSpPr>
              <p:grpSpPr bwMode="auto">
                <a:xfrm>
                  <a:off x="8126" y="0"/>
                  <a:ext cx="3366" cy="19743"/>
                  <a:chOff x="0" y="0"/>
                  <a:chExt cx="20000" cy="20000"/>
                </a:xfrm>
              </p:grpSpPr>
              <p:sp>
                <p:nvSpPr>
                  <p:cNvPr id="302384" name="Line 304"/>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385" name="Line 305"/>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386" name="Group 306"/>
                <p:cNvGrpSpPr>
                  <a:grpSpLocks/>
                </p:cNvGrpSpPr>
                <p:nvPr/>
              </p:nvGrpSpPr>
              <p:grpSpPr bwMode="auto">
                <a:xfrm>
                  <a:off x="11636" y="257"/>
                  <a:ext cx="3366" cy="19743"/>
                  <a:chOff x="0" y="0"/>
                  <a:chExt cx="20000" cy="20000"/>
                </a:xfrm>
              </p:grpSpPr>
              <p:sp>
                <p:nvSpPr>
                  <p:cNvPr id="302387" name="Line 307"/>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388" name="Line 308"/>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389" name="Group 309"/>
                <p:cNvGrpSpPr>
                  <a:grpSpLocks/>
                </p:cNvGrpSpPr>
                <p:nvPr/>
              </p:nvGrpSpPr>
              <p:grpSpPr bwMode="auto">
                <a:xfrm>
                  <a:off x="15242" y="257"/>
                  <a:ext cx="3366" cy="19743"/>
                  <a:chOff x="0" y="0"/>
                  <a:chExt cx="20000" cy="20000"/>
                </a:xfrm>
              </p:grpSpPr>
              <p:sp>
                <p:nvSpPr>
                  <p:cNvPr id="302390" name="Line 310"/>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391" name="Line 311"/>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2392" name="Line 312"/>
                <p:cNvSpPr>
                  <a:spLocks noChangeShapeType="1"/>
                </p:cNvSpPr>
                <p:nvPr/>
              </p:nvSpPr>
              <p:spPr bwMode="auto">
                <a:xfrm flipH="1">
                  <a:off x="0" y="257"/>
                  <a:ext cx="1250" cy="12591"/>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393" name="Line 313"/>
                <p:cNvSpPr>
                  <a:spLocks noChangeShapeType="1"/>
                </p:cNvSpPr>
                <p:nvPr/>
              </p:nvSpPr>
              <p:spPr bwMode="auto">
                <a:xfrm>
                  <a:off x="18728" y="728"/>
                  <a:ext cx="1274" cy="12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2397" name="Line 317"/>
              <p:cNvSpPr>
                <a:spLocks noChangeShapeType="1"/>
              </p:cNvSpPr>
              <p:nvPr/>
            </p:nvSpPr>
            <p:spPr bwMode="auto">
              <a:xfrm rot="5400000">
                <a:off x="871" y="2769"/>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2337" name="Group 257"/>
              <p:cNvGrpSpPr>
                <a:grpSpLocks/>
              </p:cNvGrpSpPr>
              <p:nvPr/>
            </p:nvGrpSpPr>
            <p:grpSpPr bwMode="auto">
              <a:xfrm rot="5400000">
                <a:off x="1103" y="2947"/>
                <a:ext cx="336" cy="191"/>
                <a:chOff x="0" y="1"/>
                <a:chExt cx="20003" cy="19999"/>
              </a:xfrm>
            </p:grpSpPr>
            <p:grpSp>
              <p:nvGrpSpPr>
                <p:cNvPr id="302338" name="Group 258"/>
                <p:cNvGrpSpPr>
                  <a:grpSpLocks/>
                </p:cNvGrpSpPr>
                <p:nvPr/>
              </p:nvGrpSpPr>
              <p:grpSpPr bwMode="auto">
                <a:xfrm>
                  <a:off x="0" y="544"/>
                  <a:ext cx="4733" cy="19456"/>
                  <a:chOff x="0" y="0"/>
                  <a:chExt cx="20000" cy="20000"/>
                </a:xfrm>
              </p:grpSpPr>
              <p:grpSp>
                <p:nvGrpSpPr>
                  <p:cNvPr id="302339" name="Group 259"/>
                  <p:cNvGrpSpPr>
                    <a:grpSpLocks/>
                  </p:cNvGrpSpPr>
                  <p:nvPr/>
                </p:nvGrpSpPr>
                <p:grpSpPr bwMode="auto">
                  <a:xfrm>
                    <a:off x="0" y="0"/>
                    <a:ext cx="20000" cy="12903"/>
                    <a:chOff x="0" y="0"/>
                    <a:chExt cx="20000" cy="20000"/>
                  </a:xfrm>
                </p:grpSpPr>
                <p:sp>
                  <p:nvSpPr>
                    <p:cNvPr id="302340" name="Arc 260"/>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41" name="Arc 261"/>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42" name="Group 262"/>
                  <p:cNvGrpSpPr>
                    <a:grpSpLocks/>
                  </p:cNvGrpSpPr>
                  <p:nvPr/>
                </p:nvGrpSpPr>
                <p:grpSpPr bwMode="auto">
                  <a:xfrm>
                    <a:off x="12888" y="12043"/>
                    <a:ext cx="7027" cy="7957"/>
                    <a:chOff x="0" y="0"/>
                    <a:chExt cx="20000" cy="20000"/>
                  </a:xfrm>
                </p:grpSpPr>
                <p:sp>
                  <p:nvSpPr>
                    <p:cNvPr id="302343" name="Arc 263"/>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44" name="Arc 264"/>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45" name="Group 265"/>
                <p:cNvGrpSpPr>
                  <a:grpSpLocks/>
                </p:cNvGrpSpPr>
                <p:nvPr/>
              </p:nvGrpSpPr>
              <p:grpSpPr bwMode="auto">
                <a:xfrm>
                  <a:off x="3070" y="377"/>
                  <a:ext cx="4714" cy="19456"/>
                  <a:chOff x="0" y="0"/>
                  <a:chExt cx="20004" cy="20000"/>
                </a:xfrm>
              </p:grpSpPr>
              <p:grpSp>
                <p:nvGrpSpPr>
                  <p:cNvPr id="302346" name="Group 266"/>
                  <p:cNvGrpSpPr>
                    <a:grpSpLocks/>
                  </p:cNvGrpSpPr>
                  <p:nvPr/>
                </p:nvGrpSpPr>
                <p:grpSpPr bwMode="auto">
                  <a:xfrm>
                    <a:off x="0" y="0"/>
                    <a:ext cx="19919" cy="12903"/>
                    <a:chOff x="0" y="0"/>
                    <a:chExt cx="20004" cy="20000"/>
                  </a:xfrm>
                </p:grpSpPr>
                <p:sp>
                  <p:nvSpPr>
                    <p:cNvPr id="302347" name="Arc 267"/>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48" name="Arc 268"/>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49" name="Group 269"/>
                  <p:cNvGrpSpPr>
                    <a:grpSpLocks/>
                  </p:cNvGrpSpPr>
                  <p:nvPr/>
                </p:nvGrpSpPr>
                <p:grpSpPr bwMode="auto">
                  <a:xfrm>
                    <a:off x="12692" y="12043"/>
                    <a:ext cx="7312" cy="7957"/>
                    <a:chOff x="-1" y="0"/>
                    <a:chExt cx="20001" cy="20000"/>
                  </a:xfrm>
                </p:grpSpPr>
                <p:sp>
                  <p:nvSpPr>
                    <p:cNvPr id="302350" name="Arc 270"/>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51" name="Arc 271"/>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52" name="Group 272"/>
                <p:cNvGrpSpPr>
                  <a:grpSpLocks/>
                </p:cNvGrpSpPr>
                <p:nvPr/>
              </p:nvGrpSpPr>
              <p:grpSpPr bwMode="auto">
                <a:xfrm>
                  <a:off x="6100" y="377"/>
                  <a:ext cx="4734" cy="19456"/>
                  <a:chOff x="0" y="0"/>
                  <a:chExt cx="20000" cy="20000"/>
                </a:xfrm>
              </p:grpSpPr>
              <p:grpSp>
                <p:nvGrpSpPr>
                  <p:cNvPr id="302353" name="Group 273"/>
                  <p:cNvGrpSpPr>
                    <a:grpSpLocks/>
                  </p:cNvGrpSpPr>
                  <p:nvPr/>
                </p:nvGrpSpPr>
                <p:grpSpPr bwMode="auto">
                  <a:xfrm>
                    <a:off x="0" y="0"/>
                    <a:ext cx="20000" cy="12903"/>
                    <a:chOff x="0" y="0"/>
                    <a:chExt cx="20000" cy="20000"/>
                  </a:xfrm>
                </p:grpSpPr>
                <p:sp>
                  <p:nvSpPr>
                    <p:cNvPr id="302354" name="Arc 27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55" name="Arc 27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56" name="Group 276"/>
                  <p:cNvGrpSpPr>
                    <a:grpSpLocks/>
                  </p:cNvGrpSpPr>
                  <p:nvPr/>
                </p:nvGrpSpPr>
                <p:grpSpPr bwMode="auto">
                  <a:xfrm>
                    <a:off x="12886" y="12043"/>
                    <a:ext cx="7030" cy="7957"/>
                    <a:chOff x="0" y="0"/>
                    <a:chExt cx="20000" cy="20000"/>
                  </a:xfrm>
                </p:grpSpPr>
                <p:sp>
                  <p:nvSpPr>
                    <p:cNvPr id="302357" name="Arc 277"/>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58" name="Arc 278"/>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59" name="Group 279"/>
                <p:cNvGrpSpPr>
                  <a:grpSpLocks/>
                </p:cNvGrpSpPr>
                <p:nvPr/>
              </p:nvGrpSpPr>
              <p:grpSpPr bwMode="auto">
                <a:xfrm>
                  <a:off x="9170" y="168"/>
                  <a:ext cx="4734" cy="19497"/>
                  <a:chOff x="0" y="0"/>
                  <a:chExt cx="20000" cy="20000"/>
                </a:xfrm>
              </p:grpSpPr>
              <p:grpSp>
                <p:nvGrpSpPr>
                  <p:cNvPr id="302360" name="Group 280"/>
                  <p:cNvGrpSpPr>
                    <a:grpSpLocks/>
                  </p:cNvGrpSpPr>
                  <p:nvPr/>
                </p:nvGrpSpPr>
                <p:grpSpPr bwMode="auto">
                  <a:xfrm>
                    <a:off x="0" y="0"/>
                    <a:ext cx="20000" cy="12876"/>
                    <a:chOff x="0" y="0"/>
                    <a:chExt cx="20000" cy="20000"/>
                  </a:xfrm>
                </p:grpSpPr>
                <p:sp>
                  <p:nvSpPr>
                    <p:cNvPr id="302361" name="Arc 28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62" name="Arc 28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63" name="Group 283"/>
                  <p:cNvGrpSpPr>
                    <a:grpSpLocks/>
                  </p:cNvGrpSpPr>
                  <p:nvPr/>
                </p:nvGrpSpPr>
                <p:grpSpPr bwMode="auto">
                  <a:xfrm>
                    <a:off x="12886" y="12060"/>
                    <a:ext cx="6945" cy="7940"/>
                    <a:chOff x="-1" y="0"/>
                    <a:chExt cx="20001" cy="20000"/>
                  </a:xfrm>
                </p:grpSpPr>
                <p:sp>
                  <p:nvSpPr>
                    <p:cNvPr id="302364" name="Arc 284"/>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65" name="Arc 285"/>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66" name="Group 286"/>
                <p:cNvGrpSpPr>
                  <a:grpSpLocks/>
                </p:cNvGrpSpPr>
                <p:nvPr/>
              </p:nvGrpSpPr>
              <p:grpSpPr bwMode="auto">
                <a:xfrm>
                  <a:off x="12240" y="168"/>
                  <a:ext cx="4694" cy="19497"/>
                  <a:chOff x="0" y="0"/>
                  <a:chExt cx="20000" cy="20000"/>
                </a:xfrm>
              </p:grpSpPr>
              <p:grpSp>
                <p:nvGrpSpPr>
                  <p:cNvPr id="302367" name="Group 287"/>
                  <p:cNvGrpSpPr>
                    <a:grpSpLocks/>
                  </p:cNvGrpSpPr>
                  <p:nvPr/>
                </p:nvGrpSpPr>
                <p:grpSpPr bwMode="auto">
                  <a:xfrm>
                    <a:off x="0" y="0"/>
                    <a:ext cx="20000" cy="12876"/>
                    <a:chOff x="0" y="0"/>
                    <a:chExt cx="20000" cy="20000"/>
                  </a:xfrm>
                </p:grpSpPr>
                <p:sp>
                  <p:nvSpPr>
                    <p:cNvPr id="302368" name="Arc 288"/>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69" name="Arc 289"/>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70" name="Group 290"/>
                  <p:cNvGrpSpPr>
                    <a:grpSpLocks/>
                  </p:cNvGrpSpPr>
                  <p:nvPr/>
                </p:nvGrpSpPr>
                <p:grpSpPr bwMode="auto">
                  <a:xfrm>
                    <a:off x="12829" y="12060"/>
                    <a:ext cx="7171" cy="7940"/>
                    <a:chOff x="0" y="0"/>
                    <a:chExt cx="20000" cy="20000"/>
                  </a:xfrm>
                </p:grpSpPr>
                <p:sp>
                  <p:nvSpPr>
                    <p:cNvPr id="302371" name="Arc 291"/>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72" name="Arc 292"/>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73" name="Group 293"/>
                <p:cNvGrpSpPr>
                  <a:grpSpLocks/>
                </p:cNvGrpSpPr>
                <p:nvPr/>
              </p:nvGrpSpPr>
              <p:grpSpPr bwMode="auto">
                <a:xfrm>
                  <a:off x="15290" y="1"/>
                  <a:ext cx="4713" cy="12552"/>
                  <a:chOff x="0" y="0"/>
                  <a:chExt cx="19995" cy="20000"/>
                </a:xfrm>
              </p:grpSpPr>
              <p:sp>
                <p:nvSpPr>
                  <p:cNvPr id="302374" name="Arc 294"/>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75" name="Arc 295"/>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302402" name="Line 322"/>
              <p:cNvSpPr>
                <a:spLocks noChangeShapeType="1"/>
              </p:cNvSpPr>
              <p:nvPr/>
            </p:nvSpPr>
            <p:spPr bwMode="auto">
              <a:xfrm>
                <a:off x="975" y="2650"/>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04" name="Line 324"/>
              <p:cNvSpPr>
                <a:spLocks noChangeShapeType="1"/>
              </p:cNvSpPr>
              <p:nvPr/>
            </p:nvSpPr>
            <p:spPr bwMode="auto">
              <a:xfrm rot="5400000">
                <a:off x="1135" y="2759"/>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05" name="Line 325"/>
              <p:cNvSpPr>
                <a:spLocks noChangeShapeType="1"/>
              </p:cNvSpPr>
              <p:nvPr/>
            </p:nvSpPr>
            <p:spPr bwMode="auto">
              <a:xfrm rot="5400000">
                <a:off x="865" y="3327"/>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06" name="Line 326"/>
              <p:cNvSpPr>
                <a:spLocks noChangeShapeType="1"/>
              </p:cNvSpPr>
              <p:nvPr/>
            </p:nvSpPr>
            <p:spPr bwMode="auto">
              <a:xfrm rot="5400000">
                <a:off x="1129" y="3320"/>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07" name="Line 327"/>
              <p:cNvSpPr>
                <a:spLocks noChangeShapeType="1"/>
              </p:cNvSpPr>
              <p:nvPr/>
            </p:nvSpPr>
            <p:spPr bwMode="auto">
              <a:xfrm>
                <a:off x="969" y="3445"/>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09" name="Line 329"/>
              <p:cNvSpPr>
                <a:spLocks noChangeShapeType="1"/>
              </p:cNvSpPr>
              <p:nvPr/>
            </p:nvSpPr>
            <p:spPr bwMode="auto">
              <a:xfrm rot="5400000">
                <a:off x="1014" y="3537"/>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10" name="Rectangle 330"/>
              <p:cNvSpPr>
                <a:spLocks noChangeArrowheads="1"/>
              </p:cNvSpPr>
              <p:nvPr/>
            </p:nvSpPr>
            <p:spPr bwMode="auto">
              <a:xfrm>
                <a:off x="672" y="2928"/>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R</a:t>
                </a:r>
                <a:r>
                  <a:rPr lang="es-ES_tradnl" altLang="es-ES" sz="1600" baseline="-25000">
                    <a:effectLst/>
                  </a:rPr>
                  <a:t>fe</a:t>
                </a:r>
                <a:endParaRPr lang="es-ES" altLang="es-ES" sz="1500" baseline="-25000">
                  <a:effectLst/>
                </a:endParaRPr>
              </a:p>
            </p:txBody>
          </p:sp>
          <p:sp>
            <p:nvSpPr>
              <p:cNvPr id="302412" name="Rectangle 332"/>
              <p:cNvSpPr>
                <a:spLocks noChangeArrowheads="1"/>
              </p:cNvSpPr>
              <p:nvPr/>
            </p:nvSpPr>
            <p:spPr bwMode="auto">
              <a:xfrm>
                <a:off x="720" y="2592"/>
                <a:ext cx="480"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I</a:t>
                </a:r>
                <a:r>
                  <a:rPr lang="es-ES_tradnl" altLang="es-ES" sz="1600" baseline="-25000">
                    <a:effectLst/>
                  </a:rPr>
                  <a:t>fe</a:t>
                </a:r>
                <a:endParaRPr lang="es-ES" altLang="es-ES" sz="1700">
                  <a:effectLst/>
                </a:endParaRPr>
              </a:p>
            </p:txBody>
          </p:sp>
          <p:sp>
            <p:nvSpPr>
              <p:cNvPr id="302413" name="Line 333"/>
              <p:cNvSpPr>
                <a:spLocks noChangeShapeType="1"/>
              </p:cNvSpPr>
              <p:nvPr/>
            </p:nvSpPr>
            <p:spPr bwMode="auto">
              <a:xfrm rot="16200000">
                <a:off x="966" y="2769"/>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15" name="Line 335"/>
              <p:cNvSpPr>
                <a:spLocks noChangeShapeType="1"/>
              </p:cNvSpPr>
              <p:nvPr/>
            </p:nvSpPr>
            <p:spPr bwMode="auto">
              <a:xfrm rot="16200000">
                <a:off x="1230" y="276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16" name="Rectangle 336"/>
              <p:cNvSpPr>
                <a:spLocks noChangeArrowheads="1"/>
              </p:cNvSpPr>
              <p:nvPr/>
            </p:nvSpPr>
            <p:spPr bwMode="auto">
              <a:xfrm>
                <a:off x="1120" y="2423"/>
                <a:ext cx="480"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I</a:t>
                </a:r>
                <a:r>
                  <a:rPr lang="es-ES_tradnl" altLang="es-ES" sz="1600" baseline="-25000">
                    <a:effectLst/>
                    <a:sym typeface="Symbol" pitchFamily="18" charset="2"/>
                  </a:rPr>
                  <a:t>0</a:t>
                </a:r>
                <a:endParaRPr lang="es-ES" altLang="es-ES" sz="1500" baseline="-25000">
                  <a:effectLst/>
                  <a:sym typeface="Symbol" pitchFamily="18" charset="2"/>
                </a:endParaRPr>
              </a:p>
            </p:txBody>
          </p:sp>
          <p:sp>
            <p:nvSpPr>
              <p:cNvPr id="302417" name="Line 337"/>
              <p:cNvSpPr>
                <a:spLocks noChangeShapeType="1"/>
              </p:cNvSpPr>
              <p:nvPr/>
            </p:nvSpPr>
            <p:spPr bwMode="auto">
              <a:xfrm rot="16200000">
                <a:off x="1098" y="2565"/>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418" name="Oval 338"/>
              <p:cNvSpPr>
                <a:spLocks noChangeArrowheads="1"/>
              </p:cNvSpPr>
              <p:nvPr/>
            </p:nvSpPr>
            <p:spPr bwMode="auto">
              <a:xfrm>
                <a:off x="1101" y="2409"/>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419" name="Oval 339"/>
              <p:cNvSpPr>
                <a:spLocks noChangeArrowheads="1"/>
              </p:cNvSpPr>
              <p:nvPr/>
            </p:nvSpPr>
            <p:spPr bwMode="auto">
              <a:xfrm>
                <a:off x="1101" y="262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420" name="Oval 340"/>
              <p:cNvSpPr>
                <a:spLocks noChangeArrowheads="1"/>
              </p:cNvSpPr>
              <p:nvPr/>
            </p:nvSpPr>
            <p:spPr bwMode="auto">
              <a:xfrm>
                <a:off x="1092" y="342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421" name="Oval 341"/>
              <p:cNvSpPr>
                <a:spLocks noChangeArrowheads="1"/>
              </p:cNvSpPr>
              <p:nvPr/>
            </p:nvSpPr>
            <p:spPr bwMode="auto">
              <a:xfrm>
                <a:off x="1089" y="361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grpSp>
      <p:sp>
        <p:nvSpPr>
          <p:cNvPr id="302423" name="Rectangle 343"/>
          <p:cNvSpPr>
            <a:spLocks noChangeArrowheads="1"/>
          </p:cNvSpPr>
          <p:nvPr/>
        </p:nvSpPr>
        <p:spPr bwMode="auto">
          <a:xfrm>
            <a:off x="6096000" y="3602038"/>
            <a:ext cx="2667000" cy="1314450"/>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El núcleo tiene pérdidas que se reflejan en la aparición de las dos componentes de la corriente de vacío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02427" name="Rectangle 347"/>
          <p:cNvSpPr>
            <a:spLocks noChangeArrowheads="1"/>
          </p:cNvSpPr>
          <p:nvPr/>
        </p:nvSpPr>
        <p:spPr bwMode="auto">
          <a:xfrm>
            <a:off x="1524000" y="3770313"/>
            <a:ext cx="3276600" cy="825500"/>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Este efecto puede emularse mediante una resistencia y una reactancia en paralelo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02428" name="AutoShape 348"/>
          <p:cNvSpPr>
            <a:spLocks noChangeArrowheads="1"/>
          </p:cNvSpPr>
          <p:nvPr/>
        </p:nvSpPr>
        <p:spPr bwMode="auto">
          <a:xfrm flipV="1">
            <a:off x="5791200" y="2895600"/>
            <a:ext cx="685800" cy="685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2429" name="AutoShape 349"/>
          <p:cNvSpPr>
            <a:spLocks noChangeArrowheads="1"/>
          </p:cNvSpPr>
          <p:nvPr/>
        </p:nvSpPr>
        <p:spPr bwMode="auto">
          <a:xfrm rot="5400000" flipV="1">
            <a:off x="7404100" y="4978400"/>
            <a:ext cx="685800" cy="685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2430" name="AutoShape 350"/>
          <p:cNvSpPr>
            <a:spLocks noChangeArrowheads="1"/>
          </p:cNvSpPr>
          <p:nvPr/>
        </p:nvSpPr>
        <p:spPr bwMode="auto">
          <a:xfrm rot="-5400000">
            <a:off x="4876800" y="4191000"/>
            <a:ext cx="685800" cy="685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2431" name="AutoShape 351"/>
          <p:cNvSpPr>
            <a:spLocks noChangeArrowheads="1"/>
          </p:cNvSpPr>
          <p:nvPr/>
        </p:nvSpPr>
        <p:spPr bwMode="auto">
          <a:xfrm rot="5400000" flipV="1">
            <a:off x="1676400" y="4635500"/>
            <a:ext cx="685800" cy="685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2432" name="Rectangle 352"/>
          <p:cNvSpPr>
            <a:spLocks noChangeArrowheads="1"/>
          </p:cNvSpPr>
          <p:nvPr/>
        </p:nvSpPr>
        <p:spPr bwMode="auto">
          <a:xfrm>
            <a:off x="3505200" y="2946400"/>
            <a:ext cx="711200" cy="48895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2600">
                <a:solidFill>
                  <a:schemeClr val="hlink"/>
                </a:solidFill>
                <a:effectLst/>
              </a:rPr>
              <a:t>r</a:t>
            </a:r>
            <a:r>
              <a:rPr lang="es-ES_tradnl" altLang="es-ES" sz="2600" baseline="-25000">
                <a:solidFill>
                  <a:schemeClr val="hlink"/>
                </a:solidFill>
                <a:effectLst/>
                <a:sym typeface="Symbol" pitchFamily="18" charset="2"/>
              </a:rPr>
              <a:t>t</a:t>
            </a:r>
            <a:endParaRPr lang="es-ES" altLang="es-ES" sz="2400" baseline="-25000">
              <a:solidFill>
                <a:schemeClr val="hlink"/>
              </a:solidFill>
              <a:effectLst/>
            </a:endParaRPr>
          </a:p>
        </p:txBody>
      </p:sp>
      <p:grpSp>
        <p:nvGrpSpPr>
          <p:cNvPr id="302437" name="Group 357"/>
          <p:cNvGrpSpPr>
            <a:grpSpLocks/>
          </p:cNvGrpSpPr>
          <p:nvPr/>
        </p:nvGrpSpPr>
        <p:grpSpPr bwMode="auto">
          <a:xfrm>
            <a:off x="431800" y="1143000"/>
            <a:ext cx="8331200" cy="2270125"/>
            <a:chOff x="272" y="720"/>
            <a:chExt cx="5248" cy="1430"/>
          </a:xfrm>
        </p:grpSpPr>
        <p:sp>
          <p:nvSpPr>
            <p:cNvPr id="302084" name="Rectangle 4"/>
            <p:cNvSpPr>
              <a:spLocks noChangeArrowheads="1"/>
            </p:cNvSpPr>
            <p:nvPr/>
          </p:nvSpPr>
          <p:spPr bwMode="auto">
            <a:xfrm>
              <a:off x="5072" y="1376"/>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302086" name="Line 6"/>
            <p:cNvSpPr>
              <a:spLocks noChangeShapeType="1"/>
            </p:cNvSpPr>
            <p:nvPr/>
          </p:nvSpPr>
          <p:spPr bwMode="auto">
            <a:xfrm>
              <a:off x="872" y="1242"/>
              <a:ext cx="23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2087" name="Line 7"/>
            <p:cNvSpPr>
              <a:spLocks noChangeShapeType="1"/>
            </p:cNvSpPr>
            <p:nvPr/>
          </p:nvSpPr>
          <p:spPr bwMode="auto">
            <a:xfrm rot="5400000">
              <a:off x="598" y="1510"/>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088" name="Line 8"/>
            <p:cNvSpPr>
              <a:spLocks noChangeShapeType="1"/>
            </p:cNvSpPr>
            <p:nvPr/>
          </p:nvSpPr>
          <p:spPr bwMode="auto">
            <a:xfrm>
              <a:off x="3140" y="1752"/>
              <a:ext cx="1836"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089" name="Line 9"/>
            <p:cNvSpPr>
              <a:spLocks noChangeShapeType="1"/>
            </p:cNvSpPr>
            <p:nvPr/>
          </p:nvSpPr>
          <p:spPr bwMode="auto">
            <a:xfrm>
              <a:off x="864" y="1750"/>
              <a:ext cx="176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091" name="Rectangle 11"/>
            <p:cNvSpPr>
              <a:spLocks noChangeArrowheads="1"/>
            </p:cNvSpPr>
            <p:nvPr/>
          </p:nvSpPr>
          <p:spPr bwMode="auto">
            <a:xfrm rot="5400000">
              <a:off x="2718" y="1336"/>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2092" name="Rectangle 12"/>
            <p:cNvSpPr>
              <a:spLocks noChangeArrowheads="1"/>
            </p:cNvSpPr>
            <p:nvPr/>
          </p:nvSpPr>
          <p:spPr bwMode="auto">
            <a:xfrm>
              <a:off x="3154" y="1004"/>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2093" name="Rectangle 13"/>
            <p:cNvSpPr>
              <a:spLocks noChangeArrowheads="1"/>
            </p:cNvSpPr>
            <p:nvPr/>
          </p:nvSpPr>
          <p:spPr bwMode="auto">
            <a:xfrm>
              <a:off x="2236" y="1004"/>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2094" name="Rectangle 14"/>
            <p:cNvSpPr>
              <a:spLocks noChangeArrowheads="1"/>
            </p:cNvSpPr>
            <p:nvPr/>
          </p:nvSpPr>
          <p:spPr bwMode="auto">
            <a:xfrm rot="5400000">
              <a:off x="2719" y="334"/>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2095" name="Line 15"/>
            <p:cNvSpPr>
              <a:spLocks noChangeShapeType="1"/>
            </p:cNvSpPr>
            <p:nvPr/>
          </p:nvSpPr>
          <p:spPr bwMode="auto">
            <a:xfrm flipV="1">
              <a:off x="2626" y="1178"/>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096" name="Line 16"/>
            <p:cNvSpPr>
              <a:spLocks noChangeShapeType="1"/>
            </p:cNvSpPr>
            <p:nvPr/>
          </p:nvSpPr>
          <p:spPr bwMode="auto">
            <a:xfrm flipV="1">
              <a:off x="3135" y="1222"/>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097" name="Oval 17"/>
            <p:cNvSpPr>
              <a:spLocks noChangeArrowheads="1"/>
            </p:cNvSpPr>
            <p:nvPr/>
          </p:nvSpPr>
          <p:spPr bwMode="auto">
            <a:xfrm>
              <a:off x="828" y="172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098" name="AutoShape 18"/>
            <p:cNvSpPr>
              <a:spLocks noChangeArrowheads="1"/>
            </p:cNvSpPr>
            <p:nvPr/>
          </p:nvSpPr>
          <p:spPr bwMode="auto">
            <a:xfrm>
              <a:off x="656" y="130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099" name="Rectangle 19"/>
            <p:cNvSpPr>
              <a:spLocks noChangeArrowheads="1"/>
            </p:cNvSpPr>
            <p:nvPr/>
          </p:nvSpPr>
          <p:spPr bwMode="auto">
            <a:xfrm>
              <a:off x="272" y="1382"/>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302100" name="AutoShape 20"/>
            <p:cNvSpPr>
              <a:spLocks noChangeArrowheads="1"/>
            </p:cNvSpPr>
            <p:nvPr/>
          </p:nvSpPr>
          <p:spPr bwMode="auto">
            <a:xfrm>
              <a:off x="2344" y="908"/>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01" name="AutoShape 21"/>
            <p:cNvSpPr>
              <a:spLocks noChangeAspect="1" noChangeArrowheads="1"/>
            </p:cNvSpPr>
            <p:nvPr/>
          </p:nvSpPr>
          <p:spPr bwMode="auto">
            <a:xfrm>
              <a:off x="2392" y="956"/>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02" name="AutoShape 22"/>
            <p:cNvSpPr>
              <a:spLocks noChangeAspect="1" noChangeArrowheads="1"/>
            </p:cNvSpPr>
            <p:nvPr/>
          </p:nvSpPr>
          <p:spPr bwMode="auto">
            <a:xfrm>
              <a:off x="2440" y="1004"/>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03" name="AutoShape 23"/>
            <p:cNvSpPr>
              <a:spLocks noChangeAspect="1" noChangeArrowheads="1"/>
            </p:cNvSpPr>
            <p:nvPr/>
          </p:nvSpPr>
          <p:spPr bwMode="auto">
            <a:xfrm>
              <a:off x="2488" y="1052"/>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04" name="Line 24"/>
            <p:cNvSpPr>
              <a:spLocks noChangeShapeType="1"/>
            </p:cNvSpPr>
            <p:nvPr/>
          </p:nvSpPr>
          <p:spPr bwMode="auto">
            <a:xfrm>
              <a:off x="3128" y="1244"/>
              <a:ext cx="648"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06" name="Line 26"/>
            <p:cNvSpPr>
              <a:spLocks noChangeShapeType="1"/>
            </p:cNvSpPr>
            <p:nvPr/>
          </p:nvSpPr>
          <p:spPr bwMode="auto">
            <a:xfrm flipV="1">
              <a:off x="3539" y="123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07" name="Line 27"/>
            <p:cNvSpPr>
              <a:spLocks noChangeShapeType="1"/>
            </p:cNvSpPr>
            <p:nvPr/>
          </p:nvSpPr>
          <p:spPr bwMode="auto">
            <a:xfrm>
              <a:off x="3128" y="130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08" name="Line 28"/>
            <p:cNvSpPr>
              <a:spLocks noChangeShapeType="1"/>
            </p:cNvSpPr>
            <p:nvPr/>
          </p:nvSpPr>
          <p:spPr bwMode="auto">
            <a:xfrm flipV="1">
              <a:off x="3135" y="128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0" name="Line 30"/>
            <p:cNvSpPr>
              <a:spLocks noChangeShapeType="1"/>
            </p:cNvSpPr>
            <p:nvPr/>
          </p:nvSpPr>
          <p:spPr bwMode="auto">
            <a:xfrm flipV="1">
              <a:off x="3539" y="129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1" name="Line 31"/>
            <p:cNvSpPr>
              <a:spLocks noChangeShapeType="1"/>
            </p:cNvSpPr>
            <p:nvPr/>
          </p:nvSpPr>
          <p:spPr bwMode="auto">
            <a:xfrm>
              <a:off x="3128" y="136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2" name="Line 32"/>
            <p:cNvSpPr>
              <a:spLocks noChangeShapeType="1"/>
            </p:cNvSpPr>
            <p:nvPr/>
          </p:nvSpPr>
          <p:spPr bwMode="auto">
            <a:xfrm flipV="1">
              <a:off x="3135" y="134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4" name="Line 34"/>
            <p:cNvSpPr>
              <a:spLocks noChangeShapeType="1"/>
            </p:cNvSpPr>
            <p:nvPr/>
          </p:nvSpPr>
          <p:spPr bwMode="auto">
            <a:xfrm flipV="1">
              <a:off x="3539" y="1352"/>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5" name="Line 35"/>
            <p:cNvSpPr>
              <a:spLocks noChangeShapeType="1"/>
            </p:cNvSpPr>
            <p:nvPr/>
          </p:nvSpPr>
          <p:spPr bwMode="auto">
            <a:xfrm>
              <a:off x="3128" y="1418"/>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6" name="Line 36"/>
            <p:cNvSpPr>
              <a:spLocks noChangeShapeType="1"/>
            </p:cNvSpPr>
            <p:nvPr/>
          </p:nvSpPr>
          <p:spPr bwMode="auto">
            <a:xfrm flipV="1">
              <a:off x="3135" y="1401"/>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8" name="Line 38"/>
            <p:cNvSpPr>
              <a:spLocks noChangeShapeType="1"/>
            </p:cNvSpPr>
            <p:nvPr/>
          </p:nvSpPr>
          <p:spPr bwMode="auto">
            <a:xfrm flipV="1">
              <a:off x="3539" y="1408"/>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19" name="Line 39"/>
            <p:cNvSpPr>
              <a:spLocks noChangeShapeType="1"/>
            </p:cNvSpPr>
            <p:nvPr/>
          </p:nvSpPr>
          <p:spPr bwMode="auto">
            <a:xfrm>
              <a:off x="3128" y="1474"/>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0" name="Line 40"/>
            <p:cNvSpPr>
              <a:spLocks noChangeShapeType="1"/>
            </p:cNvSpPr>
            <p:nvPr/>
          </p:nvSpPr>
          <p:spPr bwMode="auto">
            <a:xfrm flipV="1">
              <a:off x="3135" y="1457"/>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2" name="Line 42"/>
            <p:cNvSpPr>
              <a:spLocks noChangeShapeType="1"/>
            </p:cNvSpPr>
            <p:nvPr/>
          </p:nvSpPr>
          <p:spPr bwMode="auto">
            <a:xfrm flipV="1">
              <a:off x="3539" y="1465"/>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3" name="Line 43"/>
            <p:cNvSpPr>
              <a:spLocks noChangeShapeType="1"/>
            </p:cNvSpPr>
            <p:nvPr/>
          </p:nvSpPr>
          <p:spPr bwMode="auto">
            <a:xfrm>
              <a:off x="3128" y="1531"/>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4" name="Line 44"/>
            <p:cNvSpPr>
              <a:spLocks noChangeShapeType="1"/>
            </p:cNvSpPr>
            <p:nvPr/>
          </p:nvSpPr>
          <p:spPr bwMode="auto">
            <a:xfrm flipV="1">
              <a:off x="3135" y="1514"/>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6" name="Line 46"/>
            <p:cNvSpPr>
              <a:spLocks noChangeShapeType="1"/>
            </p:cNvSpPr>
            <p:nvPr/>
          </p:nvSpPr>
          <p:spPr bwMode="auto">
            <a:xfrm flipV="1">
              <a:off x="3539" y="1522"/>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7" name="Line 47"/>
            <p:cNvSpPr>
              <a:spLocks noChangeShapeType="1"/>
            </p:cNvSpPr>
            <p:nvPr/>
          </p:nvSpPr>
          <p:spPr bwMode="auto">
            <a:xfrm>
              <a:off x="3128" y="1588"/>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28" name="Line 48"/>
            <p:cNvSpPr>
              <a:spLocks noChangeShapeType="1"/>
            </p:cNvSpPr>
            <p:nvPr/>
          </p:nvSpPr>
          <p:spPr bwMode="auto">
            <a:xfrm flipV="1">
              <a:off x="3135" y="1571"/>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0" name="Line 50"/>
            <p:cNvSpPr>
              <a:spLocks noChangeShapeType="1"/>
            </p:cNvSpPr>
            <p:nvPr/>
          </p:nvSpPr>
          <p:spPr bwMode="auto">
            <a:xfrm flipV="1">
              <a:off x="3539" y="1580"/>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1" name="Line 51"/>
            <p:cNvSpPr>
              <a:spLocks noChangeShapeType="1"/>
            </p:cNvSpPr>
            <p:nvPr/>
          </p:nvSpPr>
          <p:spPr bwMode="auto">
            <a:xfrm>
              <a:off x="3128" y="1646"/>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2" name="Line 52"/>
            <p:cNvSpPr>
              <a:spLocks noChangeShapeType="1"/>
            </p:cNvSpPr>
            <p:nvPr/>
          </p:nvSpPr>
          <p:spPr bwMode="auto">
            <a:xfrm flipV="1">
              <a:off x="3135" y="1629"/>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4" name="Line 54"/>
            <p:cNvSpPr>
              <a:spLocks noChangeShapeType="1"/>
            </p:cNvSpPr>
            <p:nvPr/>
          </p:nvSpPr>
          <p:spPr bwMode="auto">
            <a:xfrm flipV="1">
              <a:off x="3535" y="1636"/>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5" name="Line 55"/>
            <p:cNvSpPr>
              <a:spLocks noChangeShapeType="1"/>
            </p:cNvSpPr>
            <p:nvPr/>
          </p:nvSpPr>
          <p:spPr bwMode="auto">
            <a:xfrm>
              <a:off x="3124" y="1702"/>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6" name="Line 56"/>
            <p:cNvSpPr>
              <a:spLocks noChangeShapeType="1"/>
            </p:cNvSpPr>
            <p:nvPr/>
          </p:nvSpPr>
          <p:spPr bwMode="auto">
            <a:xfrm flipV="1">
              <a:off x="3131" y="1685"/>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38" name="Oval 58"/>
            <p:cNvSpPr>
              <a:spLocks noChangeAspect="1" noChangeArrowheads="1"/>
            </p:cNvSpPr>
            <p:nvPr/>
          </p:nvSpPr>
          <p:spPr bwMode="auto">
            <a:xfrm>
              <a:off x="728" y="1374"/>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2139" name="Freeform 59"/>
            <p:cNvSpPr>
              <a:spLocks noChangeAspect="1"/>
            </p:cNvSpPr>
            <p:nvPr/>
          </p:nvSpPr>
          <p:spPr bwMode="auto">
            <a:xfrm>
              <a:off x="790" y="1402"/>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40" name="Rectangle 60"/>
            <p:cNvSpPr>
              <a:spLocks noChangeArrowheads="1"/>
            </p:cNvSpPr>
            <p:nvPr/>
          </p:nvSpPr>
          <p:spPr bwMode="auto">
            <a:xfrm>
              <a:off x="2536" y="720"/>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sym typeface="Symbol" pitchFamily="18" charset="2"/>
                </a:rPr>
                <a:t></a:t>
              </a:r>
              <a:r>
                <a:rPr lang="es-ES_tradnl" altLang="es-ES" sz="1600" baseline="-25000">
                  <a:effectLst/>
                </a:rPr>
                <a:t> </a:t>
              </a:r>
              <a:r>
                <a:rPr lang="es-ES_tradnl" altLang="es-ES" sz="1600">
                  <a:effectLst/>
                </a:rPr>
                <a:t>(t)</a:t>
              </a:r>
              <a:endParaRPr lang="es-ES" altLang="es-ES" sz="1700">
                <a:effectLst/>
              </a:endParaRPr>
            </a:p>
          </p:txBody>
        </p:sp>
        <p:sp>
          <p:nvSpPr>
            <p:cNvPr id="302141" name="Line 61"/>
            <p:cNvSpPr>
              <a:spLocks noChangeShapeType="1"/>
            </p:cNvSpPr>
            <p:nvPr/>
          </p:nvSpPr>
          <p:spPr bwMode="auto">
            <a:xfrm>
              <a:off x="2878" y="90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42" name="Line 62"/>
            <p:cNvSpPr>
              <a:spLocks noChangeShapeType="1"/>
            </p:cNvSpPr>
            <p:nvPr/>
          </p:nvSpPr>
          <p:spPr bwMode="auto">
            <a:xfrm>
              <a:off x="2878" y="100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43" name="Line 63"/>
            <p:cNvSpPr>
              <a:spLocks noChangeShapeType="1"/>
            </p:cNvSpPr>
            <p:nvPr/>
          </p:nvSpPr>
          <p:spPr bwMode="auto">
            <a:xfrm flipH="1" flipV="1">
              <a:off x="2872" y="191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44" name="Line 64"/>
            <p:cNvSpPr>
              <a:spLocks noChangeShapeType="1"/>
            </p:cNvSpPr>
            <p:nvPr/>
          </p:nvSpPr>
          <p:spPr bwMode="auto">
            <a:xfrm flipH="1" flipV="1">
              <a:off x="2872" y="201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145" name="Line 65"/>
            <p:cNvSpPr>
              <a:spLocks noChangeShapeType="1"/>
            </p:cNvSpPr>
            <p:nvPr/>
          </p:nvSpPr>
          <p:spPr bwMode="auto">
            <a:xfrm>
              <a:off x="2064" y="1244"/>
              <a:ext cx="56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47" name="Line 67"/>
            <p:cNvSpPr>
              <a:spLocks noChangeShapeType="1"/>
            </p:cNvSpPr>
            <p:nvPr/>
          </p:nvSpPr>
          <p:spPr bwMode="auto">
            <a:xfrm flipV="1">
              <a:off x="2617" y="1235"/>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48" name="Line 68"/>
            <p:cNvSpPr>
              <a:spLocks noChangeShapeType="1"/>
            </p:cNvSpPr>
            <p:nvPr/>
          </p:nvSpPr>
          <p:spPr bwMode="auto">
            <a:xfrm>
              <a:off x="2206" y="1301"/>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49" name="Line 69"/>
            <p:cNvSpPr>
              <a:spLocks noChangeShapeType="1"/>
            </p:cNvSpPr>
            <p:nvPr/>
          </p:nvSpPr>
          <p:spPr bwMode="auto">
            <a:xfrm flipV="1">
              <a:off x="2213" y="1284"/>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1" name="Line 71"/>
            <p:cNvSpPr>
              <a:spLocks noChangeShapeType="1"/>
            </p:cNvSpPr>
            <p:nvPr/>
          </p:nvSpPr>
          <p:spPr bwMode="auto">
            <a:xfrm flipV="1">
              <a:off x="2617" y="129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2" name="Line 72"/>
            <p:cNvSpPr>
              <a:spLocks noChangeShapeType="1"/>
            </p:cNvSpPr>
            <p:nvPr/>
          </p:nvSpPr>
          <p:spPr bwMode="auto">
            <a:xfrm>
              <a:off x="2206" y="1358"/>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3" name="Line 73"/>
            <p:cNvSpPr>
              <a:spLocks noChangeShapeType="1"/>
            </p:cNvSpPr>
            <p:nvPr/>
          </p:nvSpPr>
          <p:spPr bwMode="auto">
            <a:xfrm flipV="1">
              <a:off x="2213" y="1341"/>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5" name="Line 75"/>
            <p:cNvSpPr>
              <a:spLocks noChangeShapeType="1"/>
            </p:cNvSpPr>
            <p:nvPr/>
          </p:nvSpPr>
          <p:spPr bwMode="auto">
            <a:xfrm flipV="1">
              <a:off x="2617" y="135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6" name="Line 76"/>
            <p:cNvSpPr>
              <a:spLocks noChangeShapeType="1"/>
            </p:cNvSpPr>
            <p:nvPr/>
          </p:nvSpPr>
          <p:spPr bwMode="auto">
            <a:xfrm>
              <a:off x="2206" y="1416"/>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7" name="Line 77"/>
            <p:cNvSpPr>
              <a:spLocks noChangeShapeType="1"/>
            </p:cNvSpPr>
            <p:nvPr/>
          </p:nvSpPr>
          <p:spPr bwMode="auto">
            <a:xfrm flipV="1">
              <a:off x="2213" y="1399"/>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59" name="Line 79"/>
            <p:cNvSpPr>
              <a:spLocks noChangeShapeType="1"/>
            </p:cNvSpPr>
            <p:nvPr/>
          </p:nvSpPr>
          <p:spPr bwMode="auto">
            <a:xfrm flipV="1">
              <a:off x="2617" y="1406"/>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0" name="Line 80"/>
            <p:cNvSpPr>
              <a:spLocks noChangeShapeType="1"/>
            </p:cNvSpPr>
            <p:nvPr/>
          </p:nvSpPr>
          <p:spPr bwMode="auto">
            <a:xfrm>
              <a:off x="2206" y="1472"/>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1" name="Line 81"/>
            <p:cNvSpPr>
              <a:spLocks noChangeShapeType="1"/>
            </p:cNvSpPr>
            <p:nvPr/>
          </p:nvSpPr>
          <p:spPr bwMode="auto">
            <a:xfrm flipV="1">
              <a:off x="2213" y="1455"/>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3" name="Line 83"/>
            <p:cNvSpPr>
              <a:spLocks noChangeShapeType="1"/>
            </p:cNvSpPr>
            <p:nvPr/>
          </p:nvSpPr>
          <p:spPr bwMode="auto">
            <a:xfrm flipV="1">
              <a:off x="2617" y="1463"/>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4" name="Line 84"/>
            <p:cNvSpPr>
              <a:spLocks noChangeShapeType="1"/>
            </p:cNvSpPr>
            <p:nvPr/>
          </p:nvSpPr>
          <p:spPr bwMode="auto">
            <a:xfrm>
              <a:off x="2206" y="1529"/>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5" name="Line 85"/>
            <p:cNvSpPr>
              <a:spLocks noChangeShapeType="1"/>
            </p:cNvSpPr>
            <p:nvPr/>
          </p:nvSpPr>
          <p:spPr bwMode="auto">
            <a:xfrm flipV="1">
              <a:off x="2213" y="1512"/>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7" name="Line 87"/>
            <p:cNvSpPr>
              <a:spLocks noChangeShapeType="1"/>
            </p:cNvSpPr>
            <p:nvPr/>
          </p:nvSpPr>
          <p:spPr bwMode="auto">
            <a:xfrm flipV="1">
              <a:off x="2617" y="152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8" name="Line 88"/>
            <p:cNvSpPr>
              <a:spLocks noChangeShapeType="1"/>
            </p:cNvSpPr>
            <p:nvPr/>
          </p:nvSpPr>
          <p:spPr bwMode="auto">
            <a:xfrm>
              <a:off x="2206" y="1586"/>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69" name="Line 89"/>
            <p:cNvSpPr>
              <a:spLocks noChangeShapeType="1"/>
            </p:cNvSpPr>
            <p:nvPr/>
          </p:nvSpPr>
          <p:spPr bwMode="auto">
            <a:xfrm flipV="1">
              <a:off x="2213" y="1569"/>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1" name="Line 91"/>
            <p:cNvSpPr>
              <a:spLocks noChangeShapeType="1"/>
            </p:cNvSpPr>
            <p:nvPr/>
          </p:nvSpPr>
          <p:spPr bwMode="auto">
            <a:xfrm flipV="1">
              <a:off x="2617" y="1578"/>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2" name="Line 92"/>
            <p:cNvSpPr>
              <a:spLocks noChangeShapeType="1"/>
            </p:cNvSpPr>
            <p:nvPr/>
          </p:nvSpPr>
          <p:spPr bwMode="auto">
            <a:xfrm>
              <a:off x="2206" y="1644"/>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3" name="Line 93"/>
            <p:cNvSpPr>
              <a:spLocks noChangeShapeType="1"/>
            </p:cNvSpPr>
            <p:nvPr/>
          </p:nvSpPr>
          <p:spPr bwMode="auto">
            <a:xfrm flipV="1">
              <a:off x="2213" y="1627"/>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5" name="Line 95"/>
            <p:cNvSpPr>
              <a:spLocks noChangeShapeType="1"/>
            </p:cNvSpPr>
            <p:nvPr/>
          </p:nvSpPr>
          <p:spPr bwMode="auto">
            <a:xfrm flipV="1">
              <a:off x="2617" y="163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6" name="Line 96"/>
            <p:cNvSpPr>
              <a:spLocks noChangeShapeType="1"/>
            </p:cNvSpPr>
            <p:nvPr/>
          </p:nvSpPr>
          <p:spPr bwMode="auto">
            <a:xfrm>
              <a:off x="2206" y="170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7" name="Line 97"/>
            <p:cNvSpPr>
              <a:spLocks noChangeShapeType="1"/>
            </p:cNvSpPr>
            <p:nvPr/>
          </p:nvSpPr>
          <p:spPr bwMode="auto">
            <a:xfrm flipV="1">
              <a:off x="2213" y="168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8" name="Line 98"/>
            <p:cNvSpPr>
              <a:spLocks noChangeShapeType="1"/>
            </p:cNvSpPr>
            <p:nvPr/>
          </p:nvSpPr>
          <p:spPr bwMode="auto">
            <a:xfrm rot="10800000">
              <a:off x="962" y="1242"/>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179" name="Oval 99"/>
            <p:cNvSpPr>
              <a:spLocks noChangeArrowheads="1"/>
            </p:cNvSpPr>
            <p:nvPr/>
          </p:nvSpPr>
          <p:spPr bwMode="auto">
            <a:xfrm>
              <a:off x="828" y="121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2186" name="Group 106"/>
            <p:cNvGrpSpPr>
              <a:grpSpLocks/>
            </p:cNvGrpSpPr>
            <p:nvPr/>
          </p:nvGrpSpPr>
          <p:grpSpPr bwMode="auto">
            <a:xfrm>
              <a:off x="1656" y="1145"/>
              <a:ext cx="96" cy="186"/>
              <a:chOff x="0" y="0"/>
              <a:chExt cx="20000" cy="20000"/>
            </a:xfrm>
          </p:grpSpPr>
          <p:grpSp>
            <p:nvGrpSpPr>
              <p:cNvPr id="302187" name="Group 107"/>
              <p:cNvGrpSpPr>
                <a:grpSpLocks/>
              </p:cNvGrpSpPr>
              <p:nvPr/>
            </p:nvGrpSpPr>
            <p:grpSpPr bwMode="auto">
              <a:xfrm>
                <a:off x="0" y="0"/>
                <a:ext cx="20000" cy="12903"/>
                <a:chOff x="0" y="0"/>
                <a:chExt cx="20000" cy="20000"/>
              </a:xfrm>
            </p:grpSpPr>
            <p:sp>
              <p:nvSpPr>
                <p:cNvPr id="302188" name="Arc 108"/>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189" name="Arc 109"/>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190" name="Group 110"/>
              <p:cNvGrpSpPr>
                <a:grpSpLocks/>
              </p:cNvGrpSpPr>
              <p:nvPr/>
            </p:nvGrpSpPr>
            <p:grpSpPr bwMode="auto">
              <a:xfrm>
                <a:off x="12888" y="12043"/>
                <a:ext cx="7027" cy="7957"/>
                <a:chOff x="0" y="0"/>
                <a:chExt cx="20000" cy="20000"/>
              </a:xfrm>
            </p:grpSpPr>
            <p:sp>
              <p:nvSpPr>
                <p:cNvPr id="302191" name="Arc 111"/>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192" name="Arc 112"/>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193" name="Group 113"/>
            <p:cNvGrpSpPr>
              <a:grpSpLocks/>
            </p:cNvGrpSpPr>
            <p:nvPr/>
          </p:nvGrpSpPr>
          <p:grpSpPr bwMode="auto">
            <a:xfrm>
              <a:off x="1718" y="1144"/>
              <a:ext cx="95" cy="185"/>
              <a:chOff x="0" y="0"/>
              <a:chExt cx="20004" cy="20000"/>
            </a:xfrm>
          </p:grpSpPr>
          <p:grpSp>
            <p:nvGrpSpPr>
              <p:cNvPr id="302194" name="Group 114"/>
              <p:cNvGrpSpPr>
                <a:grpSpLocks/>
              </p:cNvGrpSpPr>
              <p:nvPr/>
            </p:nvGrpSpPr>
            <p:grpSpPr bwMode="auto">
              <a:xfrm>
                <a:off x="0" y="0"/>
                <a:ext cx="19919" cy="12903"/>
                <a:chOff x="0" y="0"/>
                <a:chExt cx="20004" cy="20000"/>
              </a:xfrm>
            </p:grpSpPr>
            <p:sp>
              <p:nvSpPr>
                <p:cNvPr id="302195" name="Arc 115"/>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196" name="Arc 116"/>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197" name="Group 117"/>
              <p:cNvGrpSpPr>
                <a:grpSpLocks/>
              </p:cNvGrpSpPr>
              <p:nvPr/>
            </p:nvGrpSpPr>
            <p:grpSpPr bwMode="auto">
              <a:xfrm>
                <a:off x="12692" y="12043"/>
                <a:ext cx="7312" cy="7957"/>
                <a:chOff x="-1" y="0"/>
                <a:chExt cx="20001" cy="20000"/>
              </a:xfrm>
            </p:grpSpPr>
            <p:sp>
              <p:nvSpPr>
                <p:cNvPr id="302198" name="Arc 118"/>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199" name="Arc 119"/>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200" name="Group 120"/>
            <p:cNvGrpSpPr>
              <a:grpSpLocks/>
            </p:cNvGrpSpPr>
            <p:nvPr/>
          </p:nvGrpSpPr>
          <p:grpSpPr bwMode="auto">
            <a:xfrm>
              <a:off x="1779" y="1144"/>
              <a:ext cx="96" cy="185"/>
              <a:chOff x="0" y="0"/>
              <a:chExt cx="20000" cy="20000"/>
            </a:xfrm>
          </p:grpSpPr>
          <p:grpSp>
            <p:nvGrpSpPr>
              <p:cNvPr id="302201" name="Group 121"/>
              <p:cNvGrpSpPr>
                <a:grpSpLocks/>
              </p:cNvGrpSpPr>
              <p:nvPr/>
            </p:nvGrpSpPr>
            <p:grpSpPr bwMode="auto">
              <a:xfrm>
                <a:off x="0" y="0"/>
                <a:ext cx="20000" cy="12903"/>
                <a:chOff x="0" y="0"/>
                <a:chExt cx="20000" cy="20000"/>
              </a:xfrm>
            </p:grpSpPr>
            <p:sp>
              <p:nvSpPr>
                <p:cNvPr id="302202" name="Arc 122"/>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03" name="Arc 123"/>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04" name="Group 124"/>
              <p:cNvGrpSpPr>
                <a:grpSpLocks/>
              </p:cNvGrpSpPr>
              <p:nvPr/>
            </p:nvGrpSpPr>
            <p:grpSpPr bwMode="auto">
              <a:xfrm>
                <a:off x="12886" y="12043"/>
                <a:ext cx="7030" cy="7957"/>
                <a:chOff x="0" y="0"/>
                <a:chExt cx="20000" cy="20000"/>
              </a:xfrm>
            </p:grpSpPr>
            <p:sp>
              <p:nvSpPr>
                <p:cNvPr id="302205" name="Arc 125"/>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06" name="Arc 126"/>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207" name="Group 127"/>
            <p:cNvGrpSpPr>
              <a:grpSpLocks/>
            </p:cNvGrpSpPr>
            <p:nvPr/>
          </p:nvGrpSpPr>
          <p:grpSpPr bwMode="auto">
            <a:xfrm>
              <a:off x="1841" y="1142"/>
              <a:ext cx="96" cy="186"/>
              <a:chOff x="0" y="0"/>
              <a:chExt cx="20000" cy="20000"/>
            </a:xfrm>
          </p:grpSpPr>
          <p:grpSp>
            <p:nvGrpSpPr>
              <p:cNvPr id="302208" name="Group 128"/>
              <p:cNvGrpSpPr>
                <a:grpSpLocks/>
              </p:cNvGrpSpPr>
              <p:nvPr/>
            </p:nvGrpSpPr>
            <p:grpSpPr bwMode="auto">
              <a:xfrm>
                <a:off x="0" y="0"/>
                <a:ext cx="20000" cy="12876"/>
                <a:chOff x="0" y="0"/>
                <a:chExt cx="20000" cy="20000"/>
              </a:xfrm>
            </p:grpSpPr>
            <p:sp>
              <p:nvSpPr>
                <p:cNvPr id="302209" name="Arc 129"/>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10" name="Arc 130"/>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11" name="Group 131"/>
              <p:cNvGrpSpPr>
                <a:grpSpLocks/>
              </p:cNvGrpSpPr>
              <p:nvPr/>
            </p:nvGrpSpPr>
            <p:grpSpPr bwMode="auto">
              <a:xfrm>
                <a:off x="12886" y="12060"/>
                <a:ext cx="6945" cy="7940"/>
                <a:chOff x="-1" y="0"/>
                <a:chExt cx="20001" cy="20000"/>
              </a:xfrm>
            </p:grpSpPr>
            <p:sp>
              <p:nvSpPr>
                <p:cNvPr id="302212" name="Arc 132"/>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13" name="Arc 133"/>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214" name="Group 134"/>
            <p:cNvGrpSpPr>
              <a:grpSpLocks/>
            </p:cNvGrpSpPr>
            <p:nvPr/>
          </p:nvGrpSpPr>
          <p:grpSpPr bwMode="auto">
            <a:xfrm>
              <a:off x="1903" y="1142"/>
              <a:ext cx="95" cy="186"/>
              <a:chOff x="0" y="0"/>
              <a:chExt cx="20000" cy="20000"/>
            </a:xfrm>
          </p:grpSpPr>
          <p:grpSp>
            <p:nvGrpSpPr>
              <p:cNvPr id="302215" name="Group 135"/>
              <p:cNvGrpSpPr>
                <a:grpSpLocks/>
              </p:cNvGrpSpPr>
              <p:nvPr/>
            </p:nvGrpSpPr>
            <p:grpSpPr bwMode="auto">
              <a:xfrm>
                <a:off x="0" y="0"/>
                <a:ext cx="20000" cy="12876"/>
                <a:chOff x="0" y="0"/>
                <a:chExt cx="20000" cy="20000"/>
              </a:xfrm>
            </p:grpSpPr>
            <p:sp>
              <p:nvSpPr>
                <p:cNvPr id="302216" name="Arc 136"/>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17" name="Arc 137"/>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18" name="Group 138"/>
              <p:cNvGrpSpPr>
                <a:grpSpLocks/>
              </p:cNvGrpSpPr>
              <p:nvPr/>
            </p:nvGrpSpPr>
            <p:grpSpPr bwMode="auto">
              <a:xfrm>
                <a:off x="12829" y="12060"/>
                <a:ext cx="7171" cy="7940"/>
                <a:chOff x="0" y="0"/>
                <a:chExt cx="20000" cy="20000"/>
              </a:xfrm>
            </p:grpSpPr>
            <p:sp>
              <p:nvSpPr>
                <p:cNvPr id="302219" name="Arc 139"/>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20" name="Arc 140"/>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221" name="Group 141"/>
            <p:cNvGrpSpPr>
              <a:grpSpLocks/>
            </p:cNvGrpSpPr>
            <p:nvPr/>
          </p:nvGrpSpPr>
          <p:grpSpPr bwMode="auto">
            <a:xfrm>
              <a:off x="1965" y="1140"/>
              <a:ext cx="95" cy="120"/>
              <a:chOff x="0" y="0"/>
              <a:chExt cx="19995" cy="20000"/>
            </a:xfrm>
          </p:grpSpPr>
          <p:sp>
            <p:nvSpPr>
              <p:cNvPr id="302222" name="Arc 142"/>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23" name="Arc 143"/>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25" name="Group 145"/>
            <p:cNvGrpSpPr>
              <a:grpSpLocks/>
            </p:cNvGrpSpPr>
            <p:nvPr/>
          </p:nvGrpSpPr>
          <p:grpSpPr bwMode="auto">
            <a:xfrm>
              <a:off x="1134" y="1142"/>
              <a:ext cx="56" cy="184"/>
              <a:chOff x="0" y="0"/>
              <a:chExt cx="20000" cy="20000"/>
            </a:xfrm>
          </p:grpSpPr>
          <p:sp>
            <p:nvSpPr>
              <p:cNvPr id="302226" name="Line 146"/>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27" name="Line 147"/>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28" name="Group 148"/>
            <p:cNvGrpSpPr>
              <a:grpSpLocks/>
            </p:cNvGrpSpPr>
            <p:nvPr/>
          </p:nvGrpSpPr>
          <p:grpSpPr bwMode="auto">
            <a:xfrm>
              <a:off x="1191" y="1142"/>
              <a:ext cx="56" cy="184"/>
              <a:chOff x="0" y="0"/>
              <a:chExt cx="20000" cy="20000"/>
            </a:xfrm>
          </p:grpSpPr>
          <p:sp>
            <p:nvSpPr>
              <p:cNvPr id="302229" name="Line 149"/>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30" name="Line 150"/>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31" name="Group 151"/>
            <p:cNvGrpSpPr>
              <a:grpSpLocks/>
            </p:cNvGrpSpPr>
            <p:nvPr/>
          </p:nvGrpSpPr>
          <p:grpSpPr bwMode="auto">
            <a:xfrm>
              <a:off x="1247" y="1142"/>
              <a:ext cx="56" cy="184"/>
              <a:chOff x="0" y="0"/>
              <a:chExt cx="20000" cy="20000"/>
            </a:xfrm>
          </p:grpSpPr>
          <p:sp>
            <p:nvSpPr>
              <p:cNvPr id="302232" name="Line 152"/>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33" name="Line 153"/>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34" name="Group 154"/>
            <p:cNvGrpSpPr>
              <a:grpSpLocks/>
            </p:cNvGrpSpPr>
            <p:nvPr/>
          </p:nvGrpSpPr>
          <p:grpSpPr bwMode="auto">
            <a:xfrm>
              <a:off x="1306" y="1144"/>
              <a:ext cx="56" cy="184"/>
              <a:chOff x="0" y="0"/>
              <a:chExt cx="20000" cy="20000"/>
            </a:xfrm>
          </p:grpSpPr>
          <p:sp>
            <p:nvSpPr>
              <p:cNvPr id="302235" name="Line 155"/>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36" name="Line 156"/>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37" name="Group 157"/>
            <p:cNvGrpSpPr>
              <a:grpSpLocks/>
            </p:cNvGrpSpPr>
            <p:nvPr/>
          </p:nvGrpSpPr>
          <p:grpSpPr bwMode="auto">
            <a:xfrm>
              <a:off x="1366" y="1144"/>
              <a:ext cx="56" cy="184"/>
              <a:chOff x="0" y="0"/>
              <a:chExt cx="20000" cy="20000"/>
            </a:xfrm>
          </p:grpSpPr>
          <p:sp>
            <p:nvSpPr>
              <p:cNvPr id="302238" name="Line 158"/>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39" name="Line 159"/>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2240" name="Line 160"/>
            <p:cNvSpPr>
              <a:spLocks noChangeShapeType="1"/>
            </p:cNvSpPr>
            <p:nvPr/>
          </p:nvSpPr>
          <p:spPr bwMode="auto">
            <a:xfrm flipH="1">
              <a:off x="1112" y="1144"/>
              <a:ext cx="21" cy="117"/>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41" name="Line 161"/>
            <p:cNvSpPr>
              <a:spLocks noChangeShapeType="1"/>
            </p:cNvSpPr>
            <p:nvPr/>
          </p:nvSpPr>
          <p:spPr bwMode="auto">
            <a:xfrm>
              <a:off x="1424" y="1149"/>
              <a:ext cx="21" cy="112"/>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42" name="Line 162"/>
            <p:cNvSpPr>
              <a:spLocks noChangeShapeType="1"/>
            </p:cNvSpPr>
            <p:nvPr/>
          </p:nvSpPr>
          <p:spPr bwMode="auto">
            <a:xfrm>
              <a:off x="1448" y="1248"/>
              <a:ext cx="2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243" name="Rectangle 163"/>
            <p:cNvSpPr>
              <a:spLocks noChangeArrowheads="1"/>
            </p:cNvSpPr>
            <p:nvPr/>
          </p:nvSpPr>
          <p:spPr bwMode="auto">
            <a:xfrm>
              <a:off x="1144" y="92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302244" name="Rectangle 164"/>
            <p:cNvSpPr>
              <a:spLocks noChangeArrowheads="1"/>
            </p:cNvSpPr>
            <p:nvPr/>
          </p:nvSpPr>
          <p:spPr bwMode="auto">
            <a:xfrm>
              <a:off x="1712" y="95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302249" name="Rectangle 169"/>
            <p:cNvSpPr>
              <a:spLocks noChangeArrowheads="1"/>
            </p:cNvSpPr>
            <p:nvPr/>
          </p:nvSpPr>
          <p:spPr bwMode="auto">
            <a:xfrm>
              <a:off x="1784" y="1372"/>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302250" name="AutoShape 170"/>
            <p:cNvSpPr>
              <a:spLocks noChangeArrowheads="1"/>
            </p:cNvSpPr>
            <p:nvPr/>
          </p:nvSpPr>
          <p:spPr bwMode="auto">
            <a:xfrm rot="10800000">
              <a:off x="2144" y="128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251" name="Line 171"/>
            <p:cNvSpPr>
              <a:spLocks noChangeShapeType="1"/>
            </p:cNvSpPr>
            <p:nvPr/>
          </p:nvSpPr>
          <p:spPr bwMode="auto">
            <a:xfrm rot="5400000">
              <a:off x="4694" y="1504"/>
              <a:ext cx="5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252" name="Oval 172"/>
            <p:cNvSpPr>
              <a:spLocks noChangeArrowheads="1"/>
            </p:cNvSpPr>
            <p:nvPr/>
          </p:nvSpPr>
          <p:spPr bwMode="auto">
            <a:xfrm>
              <a:off x="4928" y="171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253" name="AutoShape 173"/>
            <p:cNvSpPr>
              <a:spLocks noChangeArrowheads="1"/>
            </p:cNvSpPr>
            <p:nvPr/>
          </p:nvSpPr>
          <p:spPr bwMode="auto">
            <a:xfrm rot="10800000" flipV="1">
              <a:off x="5052" y="129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254" name="Rectangle 174"/>
            <p:cNvSpPr>
              <a:spLocks noChangeArrowheads="1"/>
            </p:cNvSpPr>
            <p:nvPr/>
          </p:nvSpPr>
          <p:spPr bwMode="auto">
            <a:xfrm>
              <a:off x="4880" y="1312"/>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302256" name="Group 176"/>
            <p:cNvGrpSpPr>
              <a:grpSpLocks/>
            </p:cNvGrpSpPr>
            <p:nvPr/>
          </p:nvGrpSpPr>
          <p:grpSpPr bwMode="auto">
            <a:xfrm>
              <a:off x="4512" y="1130"/>
              <a:ext cx="56" cy="184"/>
              <a:chOff x="0" y="0"/>
              <a:chExt cx="20000" cy="20000"/>
            </a:xfrm>
          </p:grpSpPr>
          <p:sp>
            <p:nvSpPr>
              <p:cNvPr id="302257" name="Line 177"/>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58" name="Line 178"/>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59" name="Group 179"/>
            <p:cNvGrpSpPr>
              <a:grpSpLocks/>
            </p:cNvGrpSpPr>
            <p:nvPr/>
          </p:nvGrpSpPr>
          <p:grpSpPr bwMode="auto">
            <a:xfrm>
              <a:off x="4569" y="1130"/>
              <a:ext cx="56" cy="184"/>
              <a:chOff x="0" y="0"/>
              <a:chExt cx="20000" cy="20000"/>
            </a:xfrm>
          </p:grpSpPr>
          <p:sp>
            <p:nvSpPr>
              <p:cNvPr id="302260" name="Line 180"/>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61" name="Line 181"/>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62" name="Group 182"/>
            <p:cNvGrpSpPr>
              <a:grpSpLocks/>
            </p:cNvGrpSpPr>
            <p:nvPr/>
          </p:nvGrpSpPr>
          <p:grpSpPr bwMode="auto">
            <a:xfrm>
              <a:off x="4625" y="1130"/>
              <a:ext cx="56" cy="184"/>
              <a:chOff x="0" y="0"/>
              <a:chExt cx="20000" cy="20000"/>
            </a:xfrm>
          </p:grpSpPr>
          <p:sp>
            <p:nvSpPr>
              <p:cNvPr id="302263" name="Line 183"/>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64" name="Line 184"/>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65" name="Group 185"/>
            <p:cNvGrpSpPr>
              <a:grpSpLocks/>
            </p:cNvGrpSpPr>
            <p:nvPr/>
          </p:nvGrpSpPr>
          <p:grpSpPr bwMode="auto">
            <a:xfrm>
              <a:off x="4684" y="1132"/>
              <a:ext cx="56" cy="184"/>
              <a:chOff x="0" y="0"/>
              <a:chExt cx="20000" cy="20000"/>
            </a:xfrm>
          </p:grpSpPr>
          <p:sp>
            <p:nvSpPr>
              <p:cNvPr id="302266" name="Line 186"/>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67" name="Line 187"/>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2268" name="Group 188"/>
            <p:cNvGrpSpPr>
              <a:grpSpLocks/>
            </p:cNvGrpSpPr>
            <p:nvPr/>
          </p:nvGrpSpPr>
          <p:grpSpPr bwMode="auto">
            <a:xfrm>
              <a:off x="4744" y="1132"/>
              <a:ext cx="56" cy="184"/>
              <a:chOff x="0" y="0"/>
              <a:chExt cx="20000" cy="20000"/>
            </a:xfrm>
          </p:grpSpPr>
          <p:sp>
            <p:nvSpPr>
              <p:cNvPr id="302269" name="Line 189"/>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70" name="Line 190"/>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2271" name="Line 191"/>
            <p:cNvSpPr>
              <a:spLocks noChangeShapeType="1"/>
            </p:cNvSpPr>
            <p:nvPr/>
          </p:nvSpPr>
          <p:spPr bwMode="auto">
            <a:xfrm flipH="1">
              <a:off x="4490" y="1132"/>
              <a:ext cx="21" cy="117"/>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72" name="Line 192"/>
            <p:cNvSpPr>
              <a:spLocks noChangeShapeType="1"/>
            </p:cNvSpPr>
            <p:nvPr/>
          </p:nvSpPr>
          <p:spPr bwMode="auto">
            <a:xfrm>
              <a:off x="4802" y="1137"/>
              <a:ext cx="21" cy="112"/>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2273" name="Rectangle 193"/>
            <p:cNvSpPr>
              <a:spLocks noChangeArrowheads="1"/>
            </p:cNvSpPr>
            <p:nvPr/>
          </p:nvSpPr>
          <p:spPr bwMode="auto">
            <a:xfrm>
              <a:off x="4520" y="96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endParaRPr lang="es-ES" altLang="es-ES" sz="1500" baseline="-25000">
                <a:effectLst/>
              </a:endParaRPr>
            </a:p>
          </p:txBody>
        </p:sp>
        <p:grpSp>
          <p:nvGrpSpPr>
            <p:cNvPr id="302281" name="Group 201"/>
            <p:cNvGrpSpPr>
              <a:grpSpLocks/>
            </p:cNvGrpSpPr>
            <p:nvPr/>
          </p:nvGrpSpPr>
          <p:grpSpPr bwMode="auto">
            <a:xfrm>
              <a:off x="3770" y="1145"/>
              <a:ext cx="96" cy="186"/>
              <a:chOff x="0" y="0"/>
              <a:chExt cx="20000" cy="20000"/>
            </a:xfrm>
          </p:grpSpPr>
          <p:grpSp>
            <p:nvGrpSpPr>
              <p:cNvPr id="302282" name="Group 202"/>
              <p:cNvGrpSpPr>
                <a:grpSpLocks/>
              </p:cNvGrpSpPr>
              <p:nvPr/>
            </p:nvGrpSpPr>
            <p:grpSpPr bwMode="auto">
              <a:xfrm>
                <a:off x="0" y="0"/>
                <a:ext cx="20000" cy="12903"/>
                <a:chOff x="0" y="0"/>
                <a:chExt cx="20000" cy="20000"/>
              </a:xfrm>
            </p:grpSpPr>
            <p:sp>
              <p:nvSpPr>
                <p:cNvPr id="302283" name="Arc 203"/>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84" name="Arc 204"/>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85" name="Group 205"/>
              <p:cNvGrpSpPr>
                <a:grpSpLocks/>
              </p:cNvGrpSpPr>
              <p:nvPr/>
            </p:nvGrpSpPr>
            <p:grpSpPr bwMode="auto">
              <a:xfrm>
                <a:off x="12888" y="12043"/>
                <a:ext cx="7027" cy="7957"/>
                <a:chOff x="0" y="0"/>
                <a:chExt cx="20000" cy="20000"/>
              </a:xfrm>
            </p:grpSpPr>
            <p:sp>
              <p:nvSpPr>
                <p:cNvPr id="302286" name="Arc 206"/>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87" name="Arc 207"/>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288" name="Group 208"/>
            <p:cNvGrpSpPr>
              <a:grpSpLocks/>
            </p:cNvGrpSpPr>
            <p:nvPr/>
          </p:nvGrpSpPr>
          <p:grpSpPr bwMode="auto">
            <a:xfrm>
              <a:off x="3832" y="1144"/>
              <a:ext cx="95" cy="185"/>
              <a:chOff x="0" y="0"/>
              <a:chExt cx="20004" cy="20000"/>
            </a:xfrm>
          </p:grpSpPr>
          <p:grpSp>
            <p:nvGrpSpPr>
              <p:cNvPr id="302289" name="Group 209"/>
              <p:cNvGrpSpPr>
                <a:grpSpLocks/>
              </p:cNvGrpSpPr>
              <p:nvPr/>
            </p:nvGrpSpPr>
            <p:grpSpPr bwMode="auto">
              <a:xfrm>
                <a:off x="0" y="0"/>
                <a:ext cx="19919" cy="12903"/>
                <a:chOff x="0" y="0"/>
                <a:chExt cx="20004" cy="20000"/>
              </a:xfrm>
            </p:grpSpPr>
            <p:sp>
              <p:nvSpPr>
                <p:cNvPr id="302290" name="Arc 210"/>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91" name="Arc 211"/>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92" name="Group 212"/>
              <p:cNvGrpSpPr>
                <a:grpSpLocks/>
              </p:cNvGrpSpPr>
              <p:nvPr/>
            </p:nvGrpSpPr>
            <p:grpSpPr bwMode="auto">
              <a:xfrm>
                <a:off x="12692" y="12043"/>
                <a:ext cx="7312" cy="7957"/>
                <a:chOff x="-1" y="0"/>
                <a:chExt cx="20001" cy="20000"/>
              </a:xfrm>
            </p:grpSpPr>
            <p:sp>
              <p:nvSpPr>
                <p:cNvPr id="302293" name="Arc 213"/>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94" name="Arc 214"/>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295" name="Group 215"/>
            <p:cNvGrpSpPr>
              <a:grpSpLocks/>
            </p:cNvGrpSpPr>
            <p:nvPr/>
          </p:nvGrpSpPr>
          <p:grpSpPr bwMode="auto">
            <a:xfrm>
              <a:off x="3893" y="1144"/>
              <a:ext cx="96" cy="185"/>
              <a:chOff x="0" y="0"/>
              <a:chExt cx="20000" cy="20000"/>
            </a:xfrm>
          </p:grpSpPr>
          <p:grpSp>
            <p:nvGrpSpPr>
              <p:cNvPr id="302296" name="Group 216"/>
              <p:cNvGrpSpPr>
                <a:grpSpLocks/>
              </p:cNvGrpSpPr>
              <p:nvPr/>
            </p:nvGrpSpPr>
            <p:grpSpPr bwMode="auto">
              <a:xfrm>
                <a:off x="0" y="0"/>
                <a:ext cx="20000" cy="12903"/>
                <a:chOff x="0" y="0"/>
                <a:chExt cx="20000" cy="20000"/>
              </a:xfrm>
            </p:grpSpPr>
            <p:sp>
              <p:nvSpPr>
                <p:cNvPr id="302297" name="Arc 21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298" name="Arc 21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299" name="Group 219"/>
              <p:cNvGrpSpPr>
                <a:grpSpLocks/>
              </p:cNvGrpSpPr>
              <p:nvPr/>
            </p:nvGrpSpPr>
            <p:grpSpPr bwMode="auto">
              <a:xfrm>
                <a:off x="12886" y="12043"/>
                <a:ext cx="7030" cy="7957"/>
                <a:chOff x="0" y="0"/>
                <a:chExt cx="20000" cy="20000"/>
              </a:xfrm>
            </p:grpSpPr>
            <p:sp>
              <p:nvSpPr>
                <p:cNvPr id="302300" name="Arc 220"/>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01" name="Arc 221"/>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02" name="Group 222"/>
            <p:cNvGrpSpPr>
              <a:grpSpLocks/>
            </p:cNvGrpSpPr>
            <p:nvPr/>
          </p:nvGrpSpPr>
          <p:grpSpPr bwMode="auto">
            <a:xfrm>
              <a:off x="3955" y="1142"/>
              <a:ext cx="96" cy="186"/>
              <a:chOff x="0" y="0"/>
              <a:chExt cx="20000" cy="20000"/>
            </a:xfrm>
          </p:grpSpPr>
          <p:grpSp>
            <p:nvGrpSpPr>
              <p:cNvPr id="302303" name="Group 223"/>
              <p:cNvGrpSpPr>
                <a:grpSpLocks/>
              </p:cNvGrpSpPr>
              <p:nvPr/>
            </p:nvGrpSpPr>
            <p:grpSpPr bwMode="auto">
              <a:xfrm>
                <a:off x="0" y="0"/>
                <a:ext cx="20000" cy="12876"/>
                <a:chOff x="0" y="0"/>
                <a:chExt cx="20000" cy="20000"/>
              </a:xfrm>
            </p:grpSpPr>
            <p:sp>
              <p:nvSpPr>
                <p:cNvPr id="302304" name="Arc 22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05" name="Arc 22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06" name="Group 226"/>
              <p:cNvGrpSpPr>
                <a:grpSpLocks/>
              </p:cNvGrpSpPr>
              <p:nvPr/>
            </p:nvGrpSpPr>
            <p:grpSpPr bwMode="auto">
              <a:xfrm>
                <a:off x="12886" y="12060"/>
                <a:ext cx="6945" cy="7940"/>
                <a:chOff x="-1" y="0"/>
                <a:chExt cx="20001" cy="20000"/>
              </a:xfrm>
            </p:grpSpPr>
            <p:sp>
              <p:nvSpPr>
                <p:cNvPr id="302307" name="Arc 227"/>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08" name="Arc 228"/>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09" name="Group 229"/>
            <p:cNvGrpSpPr>
              <a:grpSpLocks/>
            </p:cNvGrpSpPr>
            <p:nvPr/>
          </p:nvGrpSpPr>
          <p:grpSpPr bwMode="auto">
            <a:xfrm>
              <a:off x="4017" y="1142"/>
              <a:ext cx="95" cy="186"/>
              <a:chOff x="0" y="0"/>
              <a:chExt cx="20000" cy="20000"/>
            </a:xfrm>
          </p:grpSpPr>
          <p:grpSp>
            <p:nvGrpSpPr>
              <p:cNvPr id="302310" name="Group 230"/>
              <p:cNvGrpSpPr>
                <a:grpSpLocks/>
              </p:cNvGrpSpPr>
              <p:nvPr/>
            </p:nvGrpSpPr>
            <p:grpSpPr bwMode="auto">
              <a:xfrm>
                <a:off x="0" y="0"/>
                <a:ext cx="20000" cy="12876"/>
                <a:chOff x="0" y="0"/>
                <a:chExt cx="20000" cy="20000"/>
              </a:xfrm>
            </p:grpSpPr>
            <p:sp>
              <p:nvSpPr>
                <p:cNvPr id="302311" name="Arc 231"/>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12" name="Arc 232"/>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2313" name="Group 233"/>
              <p:cNvGrpSpPr>
                <a:grpSpLocks/>
              </p:cNvGrpSpPr>
              <p:nvPr/>
            </p:nvGrpSpPr>
            <p:grpSpPr bwMode="auto">
              <a:xfrm>
                <a:off x="12829" y="12060"/>
                <a:ext cx="7171" cy="7940"/>
                <a:chOff x="0" y="0"/>
                <a:chExt cx="20000" cy="20000"/>
              </a:xfrm>
            </p:grpSpPr>
            <p:sp>
              <p:nvSpPr>
                <p:cNvPr id="302314" name="Arc 234"/>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15" name="Arc 235"/>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2316" name="Group 236"/>
            <p:cNvGrpSpPr>
              <a:grpSpLocks/>
            </p:cNvGrpSpPr>
            <p:nvPr/>
          </p:nvGrpSpPr>
          <p:grpSpPr bwMode="auto">
            <a:xfrm>
              <a:off x="4079" y="1140"/>
              <a:ext cx="95" cy="120"/>
              <a:chOff x="0" y="0"/>
              <a:chExt cx="19995" cy="20000"/>
            </a:xfrm>
          </p:grpSpPr>
          <p:sp>
            <p:nvSpPr>
              <p:cNvPr id="302317" name="Arc 237"/>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2318" name="Arc 238"/>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sp>
          <p:nvSpPr>
            <p:cNvPr id="302319" name="Rectangle 239"/>
            <p:cNvSpPr>
              <a:spLocks noChangeArrowheads="1"/>
            </p:cNvSpPr>
            <p:nvPr/>
          </p:nvSpPr>
          <p:spPr bwMode="auto">
            <a:xfrm>
              <a:off x="3866" y="95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endParaRPr lang="es-ES" altLang="es-ES" sz="1500" baseline="-25000">
                <a:effectLst/>
              </a:endParaRPr>
            </a:p>
          </p:txBody>
        </p:sp>
        <p:sp>
          <p:nvSpPr>
            <p:cNvPr id="302321" name="Line 241"/>
            <p:cNvSpPr>
              <a:spLocks noChangeShapeType="1"/>
            </p:cNvSpPr>
            <p:nvPr/>
          </p:nvSpPr>
          <p:spPr bwMode="auto">
            <a:xfrm>
              <a:off x="4172" y="1259"/>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322" name="Line 242"/>
            <p:cNvSpPr>
              <a:spLocks noChangeShapeType="1"/>
            </p:cNvSpPr>
            <p:nvPr/>
          </p:nvSpPr>
          <p:spPr bwMode="auto">
            <a:xfrm>
              <a:off x="4828" y="1239"/>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323" name="Oval 243"/>
            <p:cNvSpPr>
              <a:spLocks noChangeArrowheads="1"/>
            </p:cNvSpPr>
            <p:nvPr/>
          </p:nvSpPr>
          <p:spPr bwMode="auto">
            <a:xfrm>
              <a:off x="4924" y="121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2324" name="Rectangle 244"/>
            <p:cNvSpPr>
              <a:spLocks noChangeArrowheads="1"/>
            </p:cNvSpPr>
            <p:nvPr/>
          </p:nvSpPr>
          <p:spPr bwMode="auto">
            <a:xfrm>
              <a:off x="4164" y="1258"/>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302325" name="Line 245"/>
            <p:cNvSpPr>
              <a:spLocks noChangeShapeType="1"/>
            </p:cNvSpPr>
            <p:nvPr/>
          </p:nvSpPr>
          <p:spPr bwMode="auto">
            <a:xfrm rot="10800000">
              <a:off x="4288" y="1258"/>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326" name="Rectangle 246"/>
            <p:cNvSpPr>
              <a:spLocks noChangeArrowheads="1"/>
            </p:cNvSpPr>
            <p:nvPr/>
          </p:nvSpPr>
          <p:spPr bwMode="auto">
            <a:xfrm>
              <a:off x="3668" y="1366"/>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2</a:t>
              </a:r>
              <a:r>
                <a:rPr lang="es-ES_tradnl" altLang="es-ES" sz="1500">
                  <a:effectLst/>
                </a:rPr>
                <a:t>(t)</a:t>
              </a:r>
              <a:endParaRPr lang="es-ES" altLang="es-ES" sz="1700">
                <a:effectLst/>
              </a:endParaRPr>
            </a:p>
          </p:txBody>
        </p:sp>
        <p:sp>
          <p:nvSpPr>
            <p:cNvPr id="302327" name="AutoShape 247"/>
            <p:cNvSpPr>
              <a:spLocks noChangeArrowheads="1"/>
            </p:cNvSpPr>
            <p:nvPr/>
          </p:nvSpPr>
          <p:spPr bwMode="auto">
            <a:xfrm rot="10800000">
              <a:off x="3656" y="127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2329" name="Rectangle 249"/>
            <p:cNvSpPr>
              <a:spLocks noChangeArrowheads="1"/>
            </p:cNvSpPr>
            <p:nvPr/>
          </p:nvSpPr>
          <p:spPr bwMode="auto">
            <a:xfrm>
              <a:off x="776" y="994"/>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a:t>
              </a:r>
              <a:r>
                <a:rPr lang="es-ES_tradnl" altLang="es-ES" sz="1500">
                  <a:effectLst/>
                </a:rPr>
                <a:t>(t)</a:t>
              </a:r>
              <a:endParaRPr lang="es-ES" altLang="es-ES" sz="1700">
                <a:effectLst/>
              </a:endParaRPr>
            </a:p>
          </p:txBody>
        </p:sp>
        <p:sp>
          <p:nvSpPr>
            <p:cNvPr id="302435" name="WordArt 355"/>
            <p:cNvSpPr>
              <a:spLocks noChangeArrowheads="1" noChangeShapeType="1" noTextEdit="1"/>
            </p:cNvSpPr>
            <p:nvPr/>
          </p:nvSpPr>
          <p:spPr bwMode="auto">
            <a:xfrm>
              <a:off x="5040" y="744"/>
              <a:ext cx="192" cy="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2428"/>
                                        </p:tgtEl>
                                        <p:attrNameLst>
                                          <p:attrName>style.visibility</p:attrName>
                                        </p:attrNameLst>
                                      </p:cBhvr>
                                      <p:to>
                                        <p:strVal val="visible"/>
                                      </p:to>
                                    </p:set>
                                    <p:animEffect transition="in" filter="dissolve">
                                      <p:cBhvr>
                                        <p:cTn id="7" dur="500"/>
                                        <p:tgtEl>
                                          <p:spTgt spid="3024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2423"/>
                                        </p:tgtEl>
                                        <p:attrNameLst>
                                          <p:attrName>style.visibility</p:attrName>
                                        </p:attrNameLst>
                                      </p:cBhvr>
                                      <p:to>
                                        <p:strVal val="visible"/>
                                      </p:to>
                                    </p:set>
                                    <p:animEffect transition="in" filter="dissolve">
                                      <p:cBhvr>
                                        <p:cTn id="11" dur="500"/>
                                        <p:tgtEl>
                                          <p:spTgt spid="3024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02429"/>
                                        </p:tgtEl>
                                        <p:attrNameLst>
                                          <p:attrName>style.visibility</p:attrName>
                                        </p:attrNameLst>
                                      </p:cBhvr>
                                      <p:to>
                                        <p:strVal val="visible"/>
                                      </p:to>
                                    </p:set>
                                    <p:animEffect transition="in" filter="dissolve">
                                      <p:cBhvr>
                                        <p:cTn id="16" dur="500"/>
                                        <p:tgtEl>
                                          <p:spTgt spid="30242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02432"/>
                                        </p:tgtEl>
                                        <p:attrNameLst>
                                          <p:attrName>style.visibility</p:attrName>
                                        </p:attrNameLst>
                                      </p:cBhvr>
                                      <p:to>
                                        <p:strVal val="visible"/>
                                      </p:to>
                                    </p:set>
                                    <p:animEffect transition="in" filter="dissolve">
                                      <p:cBhvr>
                                        <p:cTn id="20" dur="500"/>
                                        <p:tgtEl>
                                          <p:spTgt spid="302432"/>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302331"/>
                                        </p:tgtEl>
                                        <p:attrNameLst>
                                          <p:attrName>style.visibility</p:attrName>
                                        </p:attrNameLst>
                                      </p:cBhvr>
                                      <p:to>
                                        <p:strVal val="visible"/>
                                      </p:to>
                                    </p:set>
                                    <p:animEffect transition="in" filter="dissolve">
                                      <p:cBhvr>
                                        <p:cTn id="24" dur="500"/>
                                        <p:tgtEl>
                                          <p:spTgt spid="3023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02430"/>
                                        </p:tgtEl>
                                        <p:attrNameLst>
                                          <p:attrName>style.visibility</p:attrName>
                                        </p:attrNameLst>
                                      </p:cBhvr>
                                      <p:to>
                                        <p:strVal val="visible"/>
                                      </p:to>
                                    </p:set>
                                    <p:animEffect transition="in" filter="dissolve">
                                      <p:cBhvr>
                                        <p:cTn id="29" dur="500"/>
                                        <p:tgtEl>
                                          <p:spTgt spid="302430"/>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302427"/>
                                        </p:tgtEl>
                                        <p:attrNameLst>
                                          <p:attrName>style.visibility</p:attrName>
                                        </p:attrNameLst>
                                      </p:cBhvr>
                                      <p:to>
                                        <p:strVal val="visible"/>
                                      </p:to>
                                    </p:set>
                                    <p:animEffect transition="in" filter="dissolve">
                                      <p:cBhvr>
                                        <p:cTn id="33" dur="500"/>
                                        <p:tgtEl>
                                          <p:spTgt spid="30242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02431"/>
                                        </p:tgtEl>
                                        <p:attrNameLst>
                                          <p:attrName>style.visibility</p:attrName>
                                        </p:attrNameLst>
                                      </p:cBhvr>
                                      <p:to>
                                        <p:strVal val="visible"/>
                                      </p:to>
                                    </p:set>
                                    <p:animEffect transition="in" filter="dissolve">
                                      <p:cBhvr>
                                        <p:cTn id="38" dur="500"/>
                                        <p:tgtEl>
                                          <p:spTgt spid="302431"/>
                                        </p:tgtEl>
                                      </p:cBhvr>
                                    </p:animEffect>
                                  </p:childTnLst>
                                </p:cTn>
                              </p:par>
                            </p:childTnLst>
                          </p:cTn>
                        </p:par>
                        <p:par>
                          <p:cTn id="39" fill="hold" nodeType="afterGroup">
                            <p:stCondLst>
                              <p:cond delay="500"/>
                            </p:stCondLst>
                            <p:childTnLst>
                              <p:par>
                                <p:cTn id="40" presetID="9" presetClass="entr" presetSubtype="0" fill="hold" nodeType="afterEffect">
                                  <p:stCondLst>
                                    <p:cond delay="0"/>
                                  </p:stCondLst>
                                  <p:childTnLst>
                                    <p:set>
                                      <p:cBhvr>
                                        <p:cTn id="41" dur="1" fill="hold">
                                          <p:stCondLst>
                                            <p:cond delay="0"/>
                                          </p:stCondLst>
                                        </p:cTn>
                                        <p:tgtEl>
                                          <p:spTgt spid="302425"/>
                                        </p:tgtEl>
                                        <p:attrNameLst>
                                          <p:attrName>style.visibility</p:attrName>
                                        </p:attrNameLst>
                                      </p:cBhvr>
                                      <p:to>
                                        <p:strVal val="visible"/>
                                      </p:to>
                                    </p:set>
                                    <p:animEffect transition="in" filter="dissolve">
                                      <p:cBhvr>
                                        <p:cTn id="42" dur="500"/>
                                        <p:tgtEl>
                                          <p:spTgt spid="302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423" grpId="0" animBg="1" autoUpdateAnimBg="0"/>
      <p:bldP spid="302427" grpId="0" animBg="1" autoUpdateAnimBg="0"/>
      <p:bldP spid="302428" grpId="0" animBg="1"/>
      <p:bldP spid="302429" grpId="0" animBg="1"/>
      <p:bldP spid="302430" grpId="0" animBg="1"/>
      <p:bldP spid="302431" grpId="0" animBg="1"/>
      <p:bldP spid="30243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76200"/>
            <a:ext cx="8763000" cy="1143000"/>
          </a:xfrm>
          <a:noFill/>
          <a:ln/>
          <a:effectLst>
            <a:outerShdw dist="35921" dir="2700000" algn="ctr" rotWithShape="0">
              <a:schemeClr val="bg2"/>
            </a:outerShdw>
          </a:effectLst>
        </p:spPr>
        <p:txBody>
          <a:bodyPr/>
          <a:lstStyle/>
          <a:p>
            <a:r>
              <a:rPr lang="es-ES_tradnl" altLang="es-ES" sz="4700" b="1">
                <a:latin typeface="Tahoma" pitchFamily="34" charset="0"/>
              </a:rPr>
              <a:t>4.12 Circuito equivalente II</a:t>
            </a:r>
            <a:endParaRPr lang="es-ES_tradnl" altLang="es-ES"/>
          </a:p>
        </p:txBody>
      </p:sp>
      <p:grpSp>
        <p:nvGrpSpPr>
          <p:cNvPr id="304038" name="Group 934"/>
          <p:cNvGrpSpPr>
            <a:grpSpLocks/>
          </p:cNvGrpSpPr>
          <p:nvPr/>
        </p:nvGrpSpPr>
        <p:grpSpPr bwMode="auto">
          <a:xfrm>
            <a:off x="6283896" y="2692400"/>
            <a:ext cx="2451100" cy="519113"/>
            <a:chOff x="3984" y="1696"/>
            <a:chExt cx="1544" cy="327"/>
          </a:xfrm>
        </p:grpSpPr>
        <p:sp>
          <p:nvSpPr>
            <p:cNvPr id="304021" name="AutoShape 917"/>
            <p:cNvSpPr>
              <a:spLocks noChangeArrowheads="1"/>
            </p:cNvSpPr>
            <p:nvPr/>
          </p:nvSpPr>
          <p:spPr bwMode="auto">
            <a:xfrm>
              <a:off x="3984" y="1728"/>
              <a:ext cx="384" cy="192"/>
            </a:xfrm>
            <a:prstGeom prst="rightArrow">
              <a:avLst>
                <a:gd name="adj1" fmla="val 50000"/>
                <a:gd name="adj2" fmla="val 50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4022" name="Rectangle 918"/>
            <p:cNvSpPr>
              <a:spLocks noChangeArrowheads="1"/>
            </p:cNvSpPr>
            <p:nvPr/>
          </p:nvSpPr>
          <p:spPr bwMode="auto">
            <a:xfrm>
              <a:off x="4328" y="1696"/>
              <a:ext cx="1200" cy="3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300">
                  <a:effectLst>
                    <a:outerShdw blurRad="38100" dist="38100" dir="2700000" algn="tl">
                      <a:srgbClr val="000000"/>
                    </a:outerShdw>
                  </a:effectLst>
                </a:rPr>
                <a:t>Núcleo sin pérdidas: transformador ideal</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grpSp>
        <p:nvGrpSpPr>
          <p:cNvPr id="304046" name="Group 942"/>
          <p:cNvGrpSpPr>
            <a:grpSpLocks/>
          </p:cNvGrpSpPr>
          <p:nvPr/>
        </p:nvGrpSpPr>
        <p:grpSpPr bwMode="auto">
          <a:xfrm>
            <a:off x="35496" y="1066800"/>
            <a:ext cx="9067800" cy="2270125"/>
            <a:chOff x="48" y="672"/>
            <a:chExt cx="5712" cy="1430"/>
          </a:xfrm>
        </p:grpSpPr>
        <p:sp>
          <p:nvSpPr>
            <p:cNvPr id="303171" name="Rectangle 67"/>
            <p:cNvSpPr>
              <a:spLocks noChangeArrowheads="1"/>
            </p:cNvSpPr>
            <p:nvPr/>
          </p:nvSpPr>
          <p:spPr bwMode="auto">
            <a:xfrm>
              <a:off x="5312" y="132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303172" name="Line 68"/>
            <p:cNvSpPr>
              <a:spLocks noChangeShapeType="1"/>
            </p:cNvSpPr>
            <p:nvPr/>
          </p:nvSpPr>
          <p:spPr bwMode="auto">
            <a:xfrm>
              <a:off x="648" y="1192"/>
              <a:ext cx="23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3173" name="Line 69"/>
            <p:cNvSpPr>
              <a:spLocks noChangeShapeType="1"/>
            </p:cNvSpPr>
            <p:nvPr/>
          </p:nvSpPr>
          <p:spPr bwMode="auto">
            <a:xfrm rot="5400000">
              <a:off x="374" y="1460"/>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74" name="Line 70"/>
            <p:cNvSpPr>
              <a:spLocks noChangeShapeType="1"/>
            </p:cNvSpPr>
            <p:nvPr/>
          </p:nvSpPr>
          <p:spPr bwMode="auto">
            <a:xfrm>
              <a:off x="3380" y="1704"/>
              <a:ext cx="1836"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75" name="Line 71"/>
            <p:cNvSpPr>
              <a:spLocks noChangeShapeType="1"/>
            </p:cNvSpPr>
            <p:nvPr/>
          </p:nvSpPr>
          <p:spPr bwMode="auto">
            <a:xfrm>
              <a:off x="624" y="1702"/>
              <a:ext cx="224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76" name="Rectangle 72"/>
            <p:cNvSpPr>
              <a:spLocks noChangeArrowheads="1"/>
            </p:cNvSpPr>
            <p:nvPr/>
          </p:nvSpPr>
          <p:spPr bwMode="auto">
            <a:xfrm rot="5400000">
              <a:off x="2958" y="128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177" name="Rectangle 73"/>
            <p:cNvSpPr>
              <a:spLocks noChangeArrowheads="1"/>
            </p:cNvSpPr>
            <p:nvPr/>
          </p:nvSpPr>
          <p:spPr bwMode="auto">
            <a:xfrm>
              <a:off x="3394" y="956"/>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178" name="Rectangle 74"/>
            <p:cNvSpPr>
              <a:spLocks noChangeArrowheads="1"/>
            </p:cNvSpPr>
            <p:nvPr/>
          </p:nvSpPr>
          <p:spPr bwMode="auto">
            <a:xfrm>
              <a:off x="2476" y="956"/>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179" name="Rectangle 75"/>
            <p:cNvSpPr>
              <a:spLocks noChangeArrowheads="1"/>
            </p:cNvSpPr>
            <p:nvPr/>
          </p:nvSpPr>
          <p:spPr bwMode="auto">
            <a:xfrm rot="5400000">
              <a:off x="2959" y="286"/>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180" name="Line 76"/>
            <p:cNvSpPr>
              <a:spLocks noChangeShapeType="1"/>
            </p:cNvSpPr>
            <p:nvPr/>
          </p:nvSpPr>
          <p:spPr bwMode="auto">
            <a:xfrm flipV="1">
              <a:off x="2866" y="113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81" name="Line 77"/>
            <p:cNvSpPr>
              <a:spLocks noChangeShapeType="1"/>
            </p:cNvSpPr>
            <p:nvPr/>
          </p:nvSpPr>
          <p:spPr bwMode="auto">
            <a:xfrm flipV="1">
              <a:off x="3375" y="1174"/>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82" name="Oval 78"/>
            <p:cNvSpPr>
              <a:spLocks noChangeArrowheads="1"/>
            </p:cNvSpPr>
            <p:nvPr/>
          </p:nvSpPr>
          <p:spPr bwMode="auto">
            <a:xfrm>
              <a:off x="604" y="167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183" name="AutoShape 79"/>
            <p:cNvSpPr>
              <a:spLocks noChangeArrowheads="1"/>
            </p:cNvSpPr>
            <p:nvPr/>
          </p:nvSpPr>
          <p:spPr bwMode="auto">
            <a:xfrm>
              <a:off x="432" y="125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84" name="Rectangle 80"/>
            <p:cNvSpPr>
              <a:spLocks noChangeArrowheads="1"/>
            </p:cNvSpPr>
            <p:nvPr/>
          </p:nvSpPr>
          <p:spPr bwMode="auto">
            <a:xfrm>
              <a:off x="48" y="1332"/>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303185" name="AutoShape 81"/>
            <p:cNvSpPr>
              <a:spLocks noChangeArrowheads="1"/>
            </p:cNvSpPr>
            <p:nvPr/>
          </p:nvSpPr>
          <p:spPr bwMode="auto">
            <a:xfrm>
              <a:off x="2584" y="860"/>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186" name="AutoShape 82"/>
            <p:cNvSpPr>
              <a:spLocks noChangeAspect="1" noChangeArrowheads="1"/>
            </p:cNvSpPr>
            <p:nvPr/>
          </p:nvSpPr>
          <p:spPr bwMode="auto">
            <a:xfrm>
              <a:off x="2632" y="908"/>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187" name="AutoShape 83"/>
            <p:cNvSpPr>
              <a:spLocks noChangeAspect="1" noChangeArrowheads="1"/>
            </p:cNvSpPr>
            <p:nvPr/>
          </p:nvSpPr>
          <p:spPr bwMode="auto">
            <a:xfrm>
              <a:off x="2680" y="956"/>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188" name="AutoShape 84"/>
            <p:cNvSpPr>
              <a:spLocks noChangeAspect="1" noChangeArrowheads="1"/>
            </p:cNvSpPr>
            <p:nvPr/>
          </p:nvSpPr>
          <p:spPr bwMode="auto">
            <a:xfrm>
              <a:off x="2728" y="1004"/>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189" name="Line 85"/>
            <p:cNvSpPr>
              <a:spLocks noChangeShapeType="1"/>
            </p:cNvSpPr>
            <p:nvPr/>
          </p:nvSpPr>
          <p:spPr bwMode="auto">
            <a:xfrm>
              <a:off x="3368" y="1196"/>
              <a:ext cx="648"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0" name="Line 86"/>
            <p:cNvSpPr>
              <a:spLocks noChangeShapeType="1"/>
            </p:cNvSpPr>
            <p:nvPr/>
          </p:nvSpPr>
          <p:spPr bwMode="auto">
            <a:xfrm flipV="1">
              <a:off x="3779" y="1186"/>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1" name="Line 87"/>
            <p:cNvSpPr>
              <a:spLocks noChangeShapeType="1"/>
            </p:cNvSpPr>
            <p:nvPr/>
          </p:nvSpPr>
          <p:spPr bwMode="auto">
            <a:xfrm>
              <a:off x="3368" y="1252"/>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2" name="Line 88"/>
            <p:cNvSpPr>
              <a:spLocks noChangeShapeType="1"/>
            </p:cNvSpPr>
            <p:nvPr/>
          </p:nvSpPr>
          <p:spPr bwMode="auto">
            <a:xfrm flipV="1">
              <a:off x="3375" y="1235"/>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3" name="Line 89"/>
            <p:cNvSpPr>
              <a:spLocks noChangeShapeType="1"/>
            </p:cNvSpPr>
            <p:nvPr/>
          </p:nvSpPr>
          <p:spPr bwMode="auto">
            <a:xfrm flipV="1">
              <a:off x="3779" y="1246"/>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4" name="Line 90"/>
            <p:cNvSpPr>
              <a:spLocks noChangeShapeType="1"/>
            </p:cNvSpPr>
            <p:nvPr/>
          </p:nvSpPr>
          <p:spPr bwMode="auto">
            <a:xfrm>
              <a:off x="3368" y="1312"/>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5" name="Line 91"/>
            <p:cNvSpPr>
              <a:spLocks noChangeShapeType="1"/>
            </p:cNvSpPr>
            <p:nvPr/>
          </p:nvSpPr>
          <p:spPr bwMode="auto">
            <a:xfrm flipV="1">
              <a:off x="3375" y="1295"/>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6" name="Line 92"/>
            <p:cNvSpPr>
              <a:spLocks noChangeShapeType="1"/>
            </p:cNvSpPr>
            <p:nvPr/>
          </p:nvSpPr>
          <p:spPr bwMode="auto">
            <a:xfrm flipV="1">
              <a:off x="3779" y="130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7" name="Line 93"/>
            <p:cNvSpPr>
              <a:spLocks noChangeShapeType="1"/>
            </p:cNvSpPr>
            <p:nvPr/>
          </p:nvSpPr>
          <p:spPr bwMode="auto">
            <a:xfrm>
              <a:off x="3368" y="137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8" name="Line 94"/>
            <p:cNvSpPr>
              <a:spLocks noChangeShapeType="1"/>
            </p:cNvSpPr>
            <p:nvPr/>
          </p:nvSpPr>
          <p:spPr bwMode="auto">
            <a:xfrm flipV="1">
              <a:off x="3375" y="135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99" name="Line 95"/>
            <p:cNvSpPr>
              <a:spLocks noChangeShapeType="1"/>
            </p:cNvSpPr>
            <p:nvPr/>
          </p:nvSpPr>
          <p:spPr bwMode="auto">
            <a:xfrm flipV="1">
              <a:off x="3779" y="1360"/>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0" name="Line 96"/>
            <p:cNvSpPr>
              <a:spLocks noChangeShapeType="1"/>
            </p:cNvSpPr>
            <p:nvPr/>
          </p:nvSpPr>
          <p:spPr bwMode="auto">
            <a:xfrm>
              <a:off x="3368" y="1426"/>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1" name="Line 97"/>
            <p:cNvSpPr>
              <a:spLocks noChangeShapeType="1"/>
            </p:cNvSpPr>
            <p:nvPr/>
          </p:nvSpPr>
          <p:spPr bwMode="auto">
            <a:xfrm flipV="1">
              <a:off x="3375" y="1409"/>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2" name="Line 98"/>
            <p:cNvSpPr>
              <a:spLocks noChangeShapeType="1"/>
            </p:cNvSpPr>
            <p:nvPr/>
          </p:nvSpPr>
          <p:spPr bwMode="auto">
            <a:xfrm flipV="1">
              <a:off x="3779" y="1417"/>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3" name="Line 99"/>
            <p:cNvSpPr>
              <a:spLocks noChangeShapeType="1"/>
            </p:cNvSpPr>
            <p:nvPr/>
          </p:nvSpPr>
          <p:spPr bwMode="auto">
            <a:xfrm>
              <a:off x="3368" y="1483"/>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4" name="Line 100"/>
            <p:cNvSpPr>
              <a:spLocks noChangeShapeType="1"/>
            </p:cNvSpPr>
            <p:nvPr/>
          </p:nvSpPr>
          <p:spPr bwMode="auto">
            <a:xfrm flipV="1">
              <a:off x="3375" y="1466"/>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5" name="Line 101"/>
            <p:cNvSpPr>
              <a:spLocks noChangeShapeType="1"/>
            </p:cNvSpPr>
            <p:nvPr/>
          </p:nvSpPr>
          <p:spPr bwMode="auto">
            <a:xfrm flipV="1">
              <a:off x="3779" y="147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6" name="Line 102"/>
            <p:cNvSpPr>
              <a:spLocks noChangeShapeType="1"/>
            </p:cNvSpPr>
            <p:nvPr/>
          </p:nvSpPr>
          <p:spPr bwMode="auto">
            <a:xfrm>
              <a:off x="3368" y="154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7" name="Line 103"/>
            <p:cNvSpPr>
              <a:spLocks noChangeShapeType="1"/>
            </p:cNvSpPr>
            <p:nvPr/>
          </p:nvSpPr>
          <p:spPr bwMode="auto">
            <a:xfrm flipV="1">
              <a:off x="3375" y="152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8" name="Line 104"/>
            <p:cNvSpPr>
              <a:spLocks noChangeShapeType="1"/>
            </p:cNvSpPr>
            <p:nvPr/>
          </p:nvSpPr>
          <p:spPr bwMode="auto">
            <a:xfrm flipV="1">
              <a:off x="3779" y="1532"/>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09" name="Line 105"/>
            <p:cNvSpPr>
              <a:spLocks noChangeShapeType="1"/>
            </p:cNvSpPr>
            <p:nvPr/>
          </p:nvSpPr>
          <p:spPr bwMode="auto">
            <a:xfrm>
              <a:off x="3368" y="1598"/>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10" name="Line 106"/>
            <p:cNvSpPr>
              <a:spLocks noChangeShapeType="1"/>
            </p:cNvSpPr>
            <p:nvPr/>
          </p:nvSpPr>
          <p:spPr bwMode="auto">
            <a:xfrm flipV="1">
              <a:off x="3375" y="1581"/>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11" name="Line 107"/>
            <p:cNvSpPr>
              <a:spLocks noChangeShapeType="1"/>
            </p:cNvSpPr>
            <p:nvPr/>
          </p:nvSpPr>
          <p:spPr bwMode="auto">
            <a:xfrm flipV="1">
              <a:off x="3775" y="1588"/>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12" name="Line 108"/>
            <p:cNvSpPr>
              <a:spLocks noChangeShapeType="1"/>
            </p:cNvSpPr>
            <p:nvPr/>
          </p:nvSpPr>
          <p:spPr bwMode="auto">
            <a:xfrm>
              <a:off x="3364" y="1654"/>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13" name="Line 109"/>
            <p:cNvSpPr>
              <a:spLocks noChangeShapeType="1"/>
            </p:cNvSpPr>
            <p:nvPr/>
          </p:nvSpPr>
          <p:spPr bwMode="auto">
            <a:xfrm flipV="1">
              <a:off x="3371" y="1637"/>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14" name="Oval 110"/>
            <p:cNvSpPr>
              <a:spLocks noChangeAspect="1" noChangeArrowheads="1"/>
            </p:cNvSpPr>
            <p:nvPr/>
          </p:nvSpPr>
          <p:spPr bwMode="auto">
            <a:xfrm>
              <a:off x="504" y="1324"/>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3215" name="Freeform 111"/>
            <p:cNvSpPr>
              <a:spLocks noChangeAspect="1"/>
            </p:cNvSpPr>
            <p:nvPr/>
          </p:nvSpPr>
          <p:spPr bwMode="auto">
            <a:xfrm>
              <a:off x="566" y="1352"/>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16" name="Rectangle 112"/>
            <p:cNvSpPr>
              <a:spLocks noChangeArrowheads="1"/>
            </p:cNvSpPr>
            <p:nvPr/>
          </p:nvSpPr>
          <p:spPr bwMode="auto">
            <a:xfrm>
              <a:off x="2776" y="672"/>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303217" name="Line 113"/>
            <p:cNvSpPr>
              <a:spLocks noChangeShapeType="1"/>
            </p:cNvSpPr>
            <p:nvPr/>
          </p:nvSpPr>
          <p:spPr bwMode="auto">
            <a:xfrm>
              <a:off x="3118" y="86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218" name="Line 114"/>
            <p:cNvSpPr>
              <a:spLocks noChangeShapeType="1"/>
            </p:cNvSpPr>
            <p:nvPr/>
          </p:nvSpPr>
          <p:spPr bwMode="auto">
            <a:xfrm>
              <a:off x="3118" y="95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219" name="Line 115"/>
            <p:cNvSpPr>
              <a:spLocks noChangeShapeType="1"/>
            </p:cNvSpPr>
            <p:nvPr/>
          </p:nvSpPr>
          <p:spPr bwMode="auto">
            <a:xfrm flipH="1" flipV="1">
              <a:off x="3112" y="186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220" name="Line 116"/>
            <p:cNvSpPr>
              <a:spLocks noChangeShapeType="1"/>
            </p:cNvSpPr>
            <p:nvPr/>
          </p:nvSpPr>
          <p:spPr bwMode="auto">
            <a:xfrm flipH="1" flipV="1">
              <a:off x="3112" y="196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221" name="Line 117"/>
            <p:cNvSpPr>
              <a:spLocks noChangeShapeType="1"/>
            </p:cNvSpPr>
            <p:nvPr/>
          </p:nvSpPr>
          <p:spPr bwMode="auto">
            <a:xfrm>
              <a:off x="1824" y="1196"/>
              <a:ext cx="104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2" name="Line 118"/>
            <p:cNvSpPr>
              <a:spLocks noChangeShapeType="1"/>
            </p:cNvSpPr>
            <p:nvPr/>
          </p:nvSpPr>
          <p:spPr bwMode="auto">
            <a:xfrm flipV="1">
              <a:off x="2857" y="1187"/>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3" name="Line 119"/>
            <p:cNvSpPr>
              <a:spLocks noChangeShapeType="1"/>
            </p:cNvSpPr>
            <p:nvPr/>
          </p:nvSpPr>
          <p:spPr bwMode="auto">
            <a:xfrm>
              <a:off x="2446" y="1253"/>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4" name="Line 120"/>
            <p:cNvSpPr>
              <a:spLocks noChangeShapeType="1"/>
            </p:cNvSpPr>
            <p:nvPr/>
          </p:nvSpPr>
          <p:spPr bwMode="auto">
            <a:xfrm flipV="1">
              <a:off x="2450" y="1234"/>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5" name="Line 121"/>
            <p:cNvSpPr>
              <a:spLocks noChangeShapeType="1"/>
            </p:cNvSpPr>
            <p:nvPr/>
          </p:nvSpPr>
          <p:spPr bwMode="auto">
            <a:xfrm flipV="1">
              <a:off x="2857" y="124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6" name="Line 122"/>
            <p:cNvSpPr>
              <a:spLocks noChangeShapeType="1"/>
            </p:cNvSpPr>
            <p:nvPr/>
          </p:nvSpPr>
          <p:spPr bwMode="auto">
            <a:xfrm>
              <a:off x="2446" y="131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7" name="Line 123"/>
            <p:cNvSpPr>
              <a:spLocks noChangeShapeType="1"/>
            </p:cNvSpPr>
            <p:nvPr/>
          </p:nvSpPr>
          <p:spPr bwMode="auto">
            <a:xfrm flipV="1">
              <a:off x="2450" y="1291"/>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8" name="Line 124"/>
            <p:cNvSpPr>
              <a:spLocks noChangeShapeType="1"/>
            </p:cNvSpPr>
            <p:nvPr/>
          </p:nvSpPr>
          <p:spPr bwMode="auto">
            <a:xfrm flipV="1">
              <a:off x="2857" y="130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29" name="Line 125"/>
            <p:cNvSpPr>
              <a:spLocks noChangeShapeType="1"/>
            </p:cNvSpPr>
            <p:nvPr/>
          </p:nvSpPr>
          <p:spPr bwMode="auto">
            <a:xfrm>
              <a:off x="2446" y="1368"/>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0" name="Line 126"/>
            <p:cNvSpPr>
              <a:spLocks noChangeShapeType="1"/>
            </p:cNvSpPr>
            <p:nvPr/>
          </p:nvSpPr>
          <p:spPr bwMode="auto">
            <a:xfrm flipV="1">
              <a:off x="2450" y="1349"/>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1" name="Line 127"/>
            <p:cNvSpPr>
              <a:spLocks noChangeShapeType="1"/>
            </p:cNvSpPr>
            <p:nvPr/>
          </p:nvSpPr>
          <p:spPr bwMode="auto">
            <a:xfrm flipV="1">
              <a:off x="2857" y="1358"/>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2" name="Line 128"/>
            <p:cNvSpPr>
              <a:spLocks noChangeShapeType="1"/>
            </p:cNvSpPr>
            <p:nvPr/>
          </p:nvSpPr>
          <p:spPr bwMode="auto">
            <a:xfrm>
              <a:off x="2446" y="1424"/>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3" name="Line 129"/>
            <p:cNvSpPr>
              <a:spLocks noChangeShapeType="1"/>
            </p:cNvSpPr>
            <p:nvPr/>
          </p:nvSpPr>
          <p:spPr bwMode="auto">
            <a:xfrm flipV="1">
              <a:off x="2450" y="1405"/>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4" name="Line 130"/>
            <p:cNvSpPr>
              <a:spLocks noChangeShapeType="1"/>
            </p:cNvSpPr>
            <p:nvPr/>
          </p:nvSpPr>
          <p:spPr bwMode="auto">
            <a:xfrm flipV="1">
              <a:off x="2857" y="1415"/>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5" name="Line 131"/>
            <p:cNvSpPr>
              <a:spLocks noChangeShapeType="1"/>
            </p:cNvSpPr>
            <p:nvPr/>
          </p:nvSpPr>
          <p:spPr bwMode="auto">
            <a:xfrm>
              <a:off x="2446" y="1481"/>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6" name="Line 132"/>
            <p:cNvSpPr>
              <a:spLocks noChangeShapeType="1"/>
            </p:cNvSpPr>
            <p:nvPr/>
          </p:nvSpPr>
          <p:spPr bwMode="auto">
            <a:xfrm flipV="1">
              <a:off x="2450" y="1462"/>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7" name="Line 133"/>
            <p:cNvSpPr>
              <a:spLocks noChangeShapeType="1"/>
            </p:cNvSpPr>
            <p:nvPr/>
          </p:nvSpPr>
          <p:spPr bwMode="auto">
            <a:xfrm flipV="1">
              <a:off x="2857" y="147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8" name="Line 134"/>
            <p:cNvSpPr>
              <a:spLocks noChangeShapeType="1"/>
            </p:cNvSpPr>
            <p:nvPr/>
          </p:nvSpPr>
          <p:spPr bwMode="auto">
            <a:xfrm>
              <a:off x="2446" y="1538"/>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39" name="Line 135"/>
            <p:cNvSpPr>
              <a:spLocks noChangeShapeType="1"/>
            </p:cNvSpPr>
            <p:nvPr/>
          </p:nvSpPr>
          <p:spPr bwMode="auto">
            <a:xfrm flipV="1">
              <a:off x="2450" y="1519"/>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0" name="Line 136"/>
            <p:cNvSpPr>
              <a:spLocks noChangeShapeType="1"/>
            </p:cNvSpPr>
            <p:nvPr/>
          </p:nvSpPr>
          <p:spPr bwMode="auto">
            <a:xfrm flipV="1">
              <a:off x="2857" y="153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1" name="Line 137"/>
            <p:cNvSpPr>
              <a:spLocks noChangeShapeType="1"/>
            </p:cNvSpPr>
            <p:nvPr/>
          </p:nvSpPr>
          <p:spPr bwMode="auto">
            <a:xfrm>
              <a:off x="2446" y="1596"/>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2" name="Line 138"/>
            <p:cNvSpPr>
              <a:spLocks noChangeShapeType="1"/>
            </p:cNvSpPr>
            <p:nvPr/>
          </p:nvSpPr>
          <p:spPr bwMode="auto">
            <a:xfrm flipV="1">
              <a:off x="2450" y="1577"/>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3" name="Line 139"/>
            <p:cNvSpPr>
              <a:spLocks noChangeShapeType="1"/>
            </p:cNvSpPr>
            <p:nvPr/>
          </p:nvSpPr>
          <p:spPr bwMode="auto">
            <a:xfrm flipV="1">
              <a:off x="2857" y="1586"/>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4" name="Line 140"/>
            <p:cNvSpPr>
              <a:spLocks noChangeShapeType="1"/>
            </p:cNvSpPr>
            <p:nvPr/>
          </p:nvSpPr>
          <p:spPr bwMode="auto">
            <a:xfrm>
              <a:off x="2446" y="1652"/>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5" name="Line 141"/>
            <p:cNvSpPr>
              <a:spLocks noChangeShapeType="1"/>
            </p:cNvSpPr>
            <p:nvPr/>
          </p:nvSpPr>
          <p:spPr bwMode="auto">
            <a:xfrm flipV="1">
              <a:off x="2450" y="163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6" name="Line 142"/>
            <p:cNvSpPr>
              <a:spLocks noChangeShapeType="1"/>
            </p:cNvSpPr>
            <p:nvPr/>
          </p:nvSpPr>
          <p:spPr bwMode="auto">
            <a:xfrm rot="10800000">
              <a:off x="738" y="1192"/>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247" name="Oval 143"/>
            <p:cNvSpPr>
              <a:spLocks noChangeArrowheads="1"/>
            </p:cNvSpPr>
            <p:nvPr/>
          </p:nvSpPr>
          <p:spPr bwMode="auto">
            <a:xfrm>
              <a:off x="604" y="116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3248" name="Group 144"/>
            <p:cNvGrpSpPr>
              <a:grpSpLocks/>
            </p:cNvGrpSpPr>
            <p:nvPr/>
          </p:nvGrpSpPr>
          <p:grpSpPr bwMode="auto">
            <a:xfrm>
              <a:off x="1432" y="1095"/>
              <a:ext cx="96" cy="186"/>
              <a:chOff x="0" y="0"/>
              <a:chExt cx="20000" cy="20000"/>
            </a:xfrm>
          </p:grpSpPr>
          <p:grpSp>
            <p:nvGrpSpPr>
              <p:cNvPr id="303249" name="Group 145"/>
              <p:cNvGrpSpPr>
                <a:grpSpLocks/>
              </p:cNvGrpSpPr>
              <p:nvPr/>
            </p:nvGrpSpPr>
            <p:grpSpPr bwMode="auto">
              <a:xfrm>
                <a:off x="0" y="0"/>
                <a:ext cx="20000" cy="12903"/>
                <a:chOff x="0" y="0"/>
                <a:chExt cx="20000" cy="20000"/>
              </a:xfrm>
            </p:grpSpPr>
            <p:sp>
              <p:nvSpPr>
                <p:cNvPr id="303250" name="Arc 146"/>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51" name="Arc 147"/>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252" name="Group 148"/>
              <p:cNvGrpSpPr>
                <a:grpSpLocks/>
              </p:cNvGrpSpPr>
              <p:nvPr/>
            </p:nvGrpSpPr>
            <p:grpSpPr bwMode="auto">
              <a:xfrm>
                <a:off x="12888" y="12043"/>
                <a:ext cx="7027" cy="7957"/>
                <a:chOff x="0" y="0"/>
                <a:chExt cx="20000" cy="20000"/>
              </a:xfrm>
            </p:grpSpPr>
            <p:sp>
              <p:nvSpPr>
                <p:cNvPr id="303253" name="Arc 149"/>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54" name="Arc 150"/>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255" name="Group 151"/>
            <p:cNvGrpSpPr>
              <a:grpSpLocks/>
            </p:cNvGrpSpPr>
            <p:nvPr/>
          </p:nvGrpSpPr>
          <p:grpSpPr bwMode="auto">
            <a:xfrm>
              <a:off x="1494" y="1094"/>
              <a:ext cx="95" cy="185"/>
              <a:chOff x="0" y="0"/>
              <a:chExt cx="20004" cy="20000"/>
            </a:xfrm>
          </p:grpSpPr>
          <p:grpSp>
            <p:nvGrpSpPr>
              <p:cNvPr id="303256" name="Group 152"/>
              <p:cNvGrpSpPr>
                <a:grpSpLocks/>
              </p:cNvGrpSpPr>
              <p:nvPr/>
            </p:nvGrpSpPr>
            <p:grpSpPr bwMode="auto">
              <a:xfrm>
                <a:off x="0" y="0"/>
                <a:ext cx="19919" cy="12903"/>
                <a:chOff x="0" y="0"/>
                <a:chExt cx="20004" cy="20000"/>
              </a:xfrm>
            </p:grpSpPr>
            <p:sp>
              <p:nvSpPr>
                <p:cNvPr id="303257" name="Arc 153"/>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58" name="Arc 154"/>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259" name="Group 155"/>
              <p:cNvGrpSpPr>
                <a:grpSpLocks/>
              </p:cNvGrpSpPr>
              <p:nvPr/>
            </p:nvGrpSpPr>
            <p:grpSpPr bwMode="auto">
              <a:xfrm>
                <a:off x="12692" y="12043"/>
                <a:ext cx="7312" cy="7957"/>
                <a:chOff x="-1" y="0"/>
                <a:chExt cx="20001" cy="20000"/>
              </a:xfrm>
            </p:grpSpPr>
            <p:sp>
              <p:nvSpPr>
                <p:cNvPr id="303260" name="Arc 156"/>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61" name="Arc 157"/>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262" name="Group 158"/>
            <p:cNvGrpSpPr>
              <a:grpSpLocks/>
            </p:cNvGrpSpPr>
            <p:nvPr/>
          </p:nvGrpSpPr>
          <p:grpSpPr bwMode="auto">
            <a:xfrm>
              <a:off x="1555" y="1094"/>
              <a:ext cx="96" cy="185"/>
              <a:chOff x="0" y="0"/>
              <a:chExt cx="20000" cy="20000"/>
            </a:xfrm>
          </p:grpSpPr>
          <p:grpSp>
            <p:nvGrpSpPr>
              <p:cNvPr id="303263" name="Group 159"/>
              <p:cNvGrpSpPr>
                <a:grpSpLocks/>
              </p:cNvGrpSpPr>
              <p:nvPr/>
            </p:nvGrpSpPr>
            <p:grpSpPr bwMode="auto">
              <a:xfrm>
                <a:off x="0" y="0"/>
                <a:ext cx="20000" cy="12903"/>
                <a:chOff x="0" y="0"/>
                <a:chExt cx="20000" cy="20000"/>
              </a:xfrm>
            </p:grpSpPr>
            <p:sp>
              <p:nvSpPr>
                <p:cNvPr id="303264" name="Arc 160"/>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65" name="Arc 161"/>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266" name="Group 162"/>
              <p:cNvGrpSpPr>
                <a:grpSpLocks/>
              </p:cNvGrpSpPr>
              <p:nvPr/>
            </p:nvGrpSpPr>
            <p:grpSpPr bwMode="auto">
              <a:xfrm>
                <a:off x="12886" y="12043"/>
                <a:ext cx="7030" cy="7957"/>
                <a:chOff x="0" y="0"/>
                <a:chExt cx="20000" cy="20000"/>
              </a:xfrm>
            </p:grpSpPr>
            <p:sp>
              <p:nvSpPr>
                <p:cNvPr id="303267" name="Arc 163"/>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68" name="Arc 164"/>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269" name="Group 165"/>
            <p:cNvGrpSpPr>
              <a:grpSpLocks/>
            </p:cNvGrpSpPr>
            <p:nvPr/>
          </p:nvGrpSpPr>
          <p:grpSpPr bwMode="auto">
            <a:xfrm>
              <a:off x="1617" y="1092"/>
              <a:ext cx="96" cy="186"/>
              <a:chOff x="0" y="0"/>
              <a:chExt cx="20000" cy="20000"/>
            </a:xfrm>
          </p:grpSpPr>
          <p:grpSp>
            <p:nvGrpSpPr>
              <p:cNvPr id="303270" name="Group 166"/>
              <p:cNvGrpSpPr>
                <a:grpSpLocks/>
              </p:cNvGrpSpPr>
              <p:nvPr/>
            </p:nvGrpSpPr>
            <p:grpSpPr bwMode="auto">
              <a:xfrm>
                <a:off x="0" y="0"/>
                <a:ext cx="20000" cy="12876"/>
                <a:chOff x="0" y="0"/>
                <a:chExt cx="20000" cy="20000"/>
              </a:xfrm>
            </p:grpSpPr>
            <p:sp>
              <p:nvSpPr>
                <p:cNvPr id="303271" name="Arc 16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72" name="Arc 16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273" name="Group 169"/>
              <p:cNvGrpSpPr>
                <a:grpSpLocks/>
              </p:cNvGrpSpPr>
              <p:nvPr/>
            </p:nvGrpSpPr>
            <p:grpSpPr bwMode="auto">
              <a:xfrm>
                <a:off x="12886" y="12060"/>
                <a:ext cx="6945" cy="7940"/>
                <a:chOff x="-1" y="0"/>
                <a:chExt cx="20001" cy="20000"/>
              </a:xfrm>
            </p:grpSpPr>
            <p:sp>
              <p:nvSpPr>
                <p:cNvPr id="303274" name="Arc 170"/>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75" name="Arc 171"/>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276" name="Group 172"/>
            <p:cNvGrpSpPr>
              <a:grpSpLocks/>
            </p:cNvGrpSpPr>
            <p:nvPr/>
          </p:nvGrpSpPr>
          <p:grpSpPr bwMode="auto">
            <a:xfrm>
              <a:off x="1679" y="1092"/>
              <a:ext cx="95" cy="186"/>
              <a:chOff x="0" y="0"/>
              <a:chExt cx="20000" cy="20000"/>
            </a:xfrm>
          </p:grpSpPr>
          <p:grpSp>
            <p:nvGrpSpPr>
              <p:cNvPr id="303277" name="Group 173"/>
              <p:cNvGrpSpPr>
                <a:grpSpLocks/>
              </p:cNvGrpSpPr>
              <p:nvPr/>
            </p:nvGrpSpPr>
            <p:grpSpPr bwMode="auto">
              <a:xfrm>
                <a:off x="0" y="0"/>
                <a:ext cx="20000" cy="12876"/>
                <a:chOff x="0" y="0"/>
                <a:chExt cx="20000" cy="20000"/>
              </a:xfrm>
            </p:grpSpPr>
            <p:sp>
              <p:nvSpPr>
                <p:cNvPr id="303278" name="Arc 174"/>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79" name="Arc 175"/>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280" name="Group 176"/>
              <p:cNvGrpSpPr>
                <a:grpSpLocks/>
              </p:cNvGrpSpPr>
              <p:nvPr/>
            </p:nvGrpSpPr>
            <p:grpSpPr bwMode="auto">
              <a:xfrm>
                <a:off x="12829" y="12060"/>
                <a:ext cx="7171" cy="7940"/>
                <a:chOff x="0" y="0"/>
                <a:chExt cx="20000" cy="20000"/>
              </a:xfrm>
            </p:grpSpPr>
            <p:sp>
              <p:nvSpPr>
                <p:cNvPr id="303281" name="Arc 177"/>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82" name="Arc 178"/>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283" name="Group 179"/>
            <p:cNvGrpSpPr>
              <a:grpSpLocks/>
            </p:cNvGrpSpPr>
            <p:nvPr/>
          </p:nvGrpSpPr>
          <p:grpSpPr bwMode="auto">
            <a:xfrm>
              <a:off x="1741" y="1090"/>
              <a:ext cx="95" cy="120"/>
              <a:chOff x="0" y="0"/>
              <a:chExt cx="19995" cy="20000"/>
            </a:xfrm>
          </p:grpSpPr>
          <p:sp>
            <p:nvSpPr>
              <p:cNvPr id="303284" name="Arc 180"/>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285" name="Arc 181"/>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286" name="Group 182"/>
            <p:cNvGrpSpPr>
              <a:grpSpLocks/>
            </p:cNvGrpSpPr>
            <p:nvPr/>
          </p:nvGrpSpPr>
          <p:grpSpPr bwMode="auto">
            <a:xfrm>
              <a:off x="910" y="1092"/>
              <a:ext cx="56" cy="184"/>
              <a:chOff x="0" y="0"/>
              <a:chExt cx="20000" cy="20000"/>
            </a:xfrm>
          </p:grpSpPr>
          <p:sp>
            <p:nvSpPr>
              <p:cNvPr id="303287" name="Line 183"/>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288" name="Line 184"/>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289" name="Group 185"/>
            <p:cNvGrpSpPr>
              <a:grpSpLocks/>
            </p:cNvGrpSpPr>
            <p:nvPr/>
          </p:nvGrpSpPr>
          <p:grpSpPr bwMode="auto">
            <a:xfrm>
              <a:off x="967" y="1092"/>
              <a:ext cx="56" cy="184"/>
              <a:chOff x="0" y="0"/>
              <a:chExt cx="20000" cy="20000"/>
            </a:xfrm>
          </p:grpSpPr>
          <p:sp>
            <p:nvSpPr>
              <p:cNvPr id="303290" name="Line 186"/>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291" name="Line 187"/>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292" name="Group 188"/>
            <p:cNvGrpSpPr>
              <a:grpSpLocks/>
            </p:cNvGrpSpPr>
            <p:nvPr/>
          </p:nvGrpSpPr>
          <p:grpSpPr bwMode="auto">
            <a:xfrm>
              <a:off x="1023" y="1092"/>
              <a:ext cx="56" cy="184"/>
              <a:chOff x="0" y="0"/>
              <a:chExt cx="20000" cy="20000"/>
            </a:xfrm>
          </p:grpSpPr>
          <p:sp>
            <p:nvSpPr>
              <p:cNvPr id="303293" name="Line 189"/>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294" name="Line 190"/>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295" name="Group 191"/>
            <p:cNvGrpSpPr>
              <a:grpSpLocks/>
            </p:cNvGrpSpPr>
            <p:nvPr/>
          </p:nvGrpSpPr>
          <p:grpSpPr bwMode="auto">
            <a:xfrm>
              <a:off x="1082" y="1094"/>
              <a:ext cx="56" cy="184"/>
              <a:chOff x="0" y="0"/>
              <a:chExt cx="20000" cy="20000"/>
            </a:xfrm>
          </p:grpSpPr>
          <p:sp>
            <p:nvSpPr>
              <p:cNvPr id="303296" name="Line 192"/>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297" name="Line 193"/>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298" name="Group 194"/>
            <p:cNvGrpSpPr>
              <a:grpSpLocks/>
            </p:cNvGrpSpPr>
            <p:nvPr/>
          </p:nvGrpSpPr>
          <p:grpSpPr bwMode="auto">
            <a:xfrm>
              <a:off x="1142" y="1094"/>
              <a:ext cx="56" cy="184"/>
              <a:chOff x="0" y="0"/>
              <a:chExt cx="20000" cy="20000"/>
            </a:xfrm>
          </p:grpSpPr>
          <p:sp>
            <p:nvSpPr>
              <p:cNvPr id="303299" name="Line 195"/>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00" name="Line 196"/>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301" name="Line 197"/>
            <p:cNvSpPr>
              <a:spLocks noChangeShapeType="1"/>
            </p:cNvSpPr>
            <p:nvPr/>
          </p:nvSpPr>
          <p:spPr bwMode="auto">
            <a:xfrm flipH="1">
              <a:off x="888" y="1094"/>
              <a:ext cx="21" cy="117"/>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02" name="Line 198"/>
            <p:cNvSpPr>
              <a:spLocks noChangeShapeType="1"/>
            </p:cNvSpPr>
            <p:nvPr/>
          </p:nvSpPr>
          <p:spPr bwMode="auto">
            <a:xfrm>
              <a:off x="1200" y="1099"/>
              <a:ext cx="21" cy="112"/>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03" name="Line 199"/>
            <p:cNvSpPr>
              <a:spLocks noChangeShapeType="1"/>
            </p:cNvSpPr>
            <p:nvPr/>
          </p:nvSpPr>
          <p:spPr bwMode="auto">
            <a:xfrm>
              <a:off x="1224" y="1198"/>
              <a:ext cx="2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04" name="Rectangle 200"/>
            <p:cNvSpPr>
              <a:spLocks noChangeArrowheads="1"/>
            </p:cNvSpPr>
            <p:nvPr/>
          </p:nvSpPr>
          <p:spPr bwMode="auto">
            <a:xfrm>
              <a:off x="920" y="87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303305" name="Rectangle 201"/>
            <p:cNvSpPr>
              <a:spLocks noChangeArrowheads="1"/>
            </p:cNvSpPr>
            <p:nvPr/>
          </p:nvSpPr>
          <p:spPr bwMode="auto">
            <a:xfrm>
              <a:off x="1104" y="90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303306" name="Rectangle 202"/>
            <p:cNvSpPr>
              <a:spLocks noChangeArrowheads="1"/>
            </p:cNvSpPr>
            <p:nvPr/>
          </p:nvSpPr>
          <p:spPr bwMode="auto">
            <a:xfrm>
              <a:off x="1232" y="1340"/>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303307" name="AutoShape 203"/>
            <p:cNvSpPr>
              <a:spLocks noChangeArrowheads="1"/>
            </p:cNvSpPr>
            <p:nvPr/>
          </p:nvSpPr>
          <p:spPr bwMode="auto">
            <a:xfrm rot="10800000">
              <a:off x="1584" y="1303"/>
              <a:ext cx="48" cy="371"/>
            </a:xfrm>
            <a:prstGeom prst="upArrow">
              <a:avLst>
                <a:gd name="adj1" fmla="val 48148"/>
                <a:gd name="adj2" fmla="val 141558"/>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08" name="Line 204"/>
            <p:cNvSpPr>
              <a:spLocks noChangeShapeType="1"/>
            </p:cNvSpPr>
            <p:nvPr/>
          </p:nvSpPr>
          <p:spPr bwMode="auto">
            <a:xfrm rot="5400000">
              <a:off x="4934" y="1456"/>
              <a:ext cx="5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09" name="Oval 205"/>
            <p:cNvSpPr>
              <a:spLocks noChangeArrowheads="1"/>
            </p:cNvSpPr>
            <p:nvPr/>
          </p:nvSpPr>
          <p:spPr bwMode="auto">
            <a:xfrm>
              <a:off x="5168" y="167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310" name="AutoShape 206"/>
            <p:cNvSpPr>
              <a:spLocks noChangeArrowheads="1"/>
            </p:cNvSpPr>
            <p:nvPr/>
          </p:nvSpPr>
          <p:spPr bwMode="auto">
            <a:xfrm rot="10800000" flipV="1">
              <a:off x="5292" y="1246"/>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11" name="Rectangle 207"/>
            <p:cNvSpPr>
              <a:spLocks noChangeArrowheads="1"/>
            </p:cNvSpPr>
            <p:nvPr/>
          </p:nvSpPr>
          <p:spPr bwMode="auto">
            <a:xfrm>
              <a:off x="5120" y="1264"/>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303312" name="Group 208"/>
            <p:cNvGrpSpPr>
              <a:grpSpLocks/>
            </p:cNvGrpSpPr>
            <p:nvPr/>
          </p:nvGrpSpPr>
          <p:grpSpPr bwMode="auto">
            <a:xfrm>
              <a:off x="4752" y="1082"/>
              <a:ext cx="56" cy="184"/>
              <a:chOff x="0" y="0"/>
              <a:chExt cx="20000" cy="20000"/>
            </a:xfrm>
          </p:grpSpPr>
          <p:sp>
            <p:nvSpPr>
              <p:cNvPr id="303313" name="Line 209"/>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14" name="Line 210"/>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315" name="Group 211"/>
            <p:cNvGrpSpPr>
              <a:grpSpLocks/>
            </p:cNvGrpSpPr>
            <p:nvPr/>
          </p:nvGrpSpPr>
          <p:grpSpPr bwMode="auto">
            <a:xfrm>
              <a:off x="4809" y="1082"/>
              <a:ext cx="56" cy="184"/>
              <a:chOff x="0" y="0"/>
              <a:chExt cx="20000" cy="20000"/>
            </a:xfrm>
          </p:grpSpPr>
          <p:sp>
            <p:nvSpPr>
              <p:cNvPr id="303316" name="Line 212"/>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17" name="Line 213"/>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318" name="Group 214"/>
            <p:cNvGrpSpPr>
              <a:grpSpLocks/>
            </p:cNvGrpSpPr>
            <p:nvPr/>
          </p:nvGrpSpPr>
          <p:grpSpPr bwMode="auto">
            <a:xfrm>
              <a:off x="4865" y="1082"/>
              <a:ext cx="56" cy="184"/>
              <a:chOff x="0" y="0"/>
              <a:chExt cx="20000" cy="20000"/>
            </a:xfrm>
          </p:grpSpPr>
          <p:sp>
            <p:nvSpPr>
              <p:cNvPr id="303319" name="Line 215"/>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20" name="Line 216"/>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321" name="Group 217"/>
            <p:cNvGrpSpPr>
              <a:grpSpLocks/>
            </p:cNvGrpSpPr>
            <p:nvPr/>
          </p:nvGrpSpPr>
          <p:grpSpPr bwMode="auto">
            <a:xfrm>
              <a:off x="4924" y="1084"/>
              <a:ext cx="56" cy="184"/>
              <a:chOff x="0" y="0"/>
              <a:chExt cx="20000" cy="20000"/>
            </a:xfrm>
          </p:grpSpPr>
          <p:sp>
            <p:nvSpPr>
              <p:cNvPr id="303322" name="Line 218"/>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23" name="Line 219"/>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324" name="Group 220"/>
            <p:cNvGrpSpPr>
              <a:grpSpLocks/>
            </p:cNvGrpSpPr>
            <p:nvPr/>
          </p:nvGrpSpPr>
          <p:grpSpPr bwMode="auto">
            <a:xfrm>
              <a:off x="4984" y="1084"/>
              <a:ext cx="56" cy="184"/>
              <a:chOff x="0" y="0"/>
              <a:chExt cx="20000" cy="20000"/>
            </a:xfrm>
          </p:grpSpPr>
          <p:sp>
            <p:nvSpPr>
              <p:cNvPr id="303325" name="Line 221"/>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26" name="Line 222"/>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327" name="Line 223"/>
            <p:cNvSpPr>
              <a:spLocks noChangeShapeType="1"/>
            </p:cNvSpPr>
            <p:nvPr/>
          </p:nvSpPr>
          <p:spPr bwMode="auto">
            <a:xfrm flipH="1">
              <a:off x="4730" y="1084"/>
              <a:ext cx="21" cy="117"/>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28" name="Line 224"/>
            <p:cNvSpPr>
              <a:spLocks noChangeShapeType="1"/>
            </p:cNvSpPr>
            <p:nvPr/>
          </p:nvSpPr>
          <p:spPr bwMode="auto">
            <a:xfrm>
              <a:off x="5042" y="1089"/>
              <a:ext cx="21" cy="112"/>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329" name="Rectangle 225"/>
            <p:cNvSpPr>
              <a:spLocks noChangeArrowheads="1"/>
            </p:cNvSpPr>
            <p:nvPr/>
          </p:nvSpPr>
          <p:spPr bwMode="auto">
            <a:xfrm>
              <a:off x="4760" y="91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endParaRPr lang="es-ES" altLang="es-ES" sz="1500" baseline="-25000">
                <a:effectLst/>
              </a:endParaRPr>
            </a:p>
          </p:txBody>
        </p:sp>
        <p:grpSp>
          <p:nvGrpSpPr>
            <p:cNvPr id="303330" name="Group 226"/>
            <p:cNvGrpSpPr>
              <a:grpSpLocks/>
            </p:cNvGrpSpPr>
            <p:nvPr/>
          </p:nvGrpSpPr>
          <p:grpSpPr bwMode="auto">
            <a:xfrm>
              <a:off x="4010" y="1097"/>
              <a:ext cx="96" cy="186"/>
              <a:chOff x="0" y="0"/>
              <a:chExt cx="20000" cy="20000"/>
            </a:xfrm>
          </p:grpSpPr>
          <p:grpSp>
            <p:nvGrpSpPr>
              <p:cNvPr id="303331" name="Group 227"/>
              <p:cNvGrpSpPr>
                <a:grpSpLocks/>
              </p:cNvGrpSpPr>
              <p:nvPr/>
            </p:nvGrpSpPr>
            <p:grpSpPr bwMode="auto">
              <a:xfrm>
                <a:off x="0" y="0"/>
                <a:ext cx="20000" cy="12903"/>
                <a:chOff x="0" y="0"/>
                <a:chExt cx="20000" cy="20000"/>
              </a:xfrm>
            </p:grpSpPr>
            <p:sp>
              <p:nvSpPr>
                <p:cNvPr id="303332" name="Arc 228"/>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33" name="Arc 229"/>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334" name="Group 230"/>
              <p:cNvGrpSpPr>
                <a:grpSpLocks/>
              </p:cNvGrpSpPr>
              <p:nvPr/>
            </p:nvGrpSpPr>
            <p:grpSpPr bwMode="auto">
              <a:xfrm>
                <a:off x="12888" y="12043"/>
                <a:ext cx="7027" cy="7957"/>
                <a:chOff x="0" y="0"/>
                <a:chExt cx="20000" cy="20000"/>
              </a:xfrm>
            </p:grpSpPr>
            <p:sp>
              <p:nvSpPr>
                <p:cNvPr id="303335" name="Arc 231"/>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36" name="Arc 232"/>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337" name="Group 233"/>
            <p:cNvGrpSpPr>
              <a:grpSpLocks/>
            </p:cNvGrpSpPr>
            <p:nvPr/>
          </p:nvGrpSpPr>
          <p:grpSpPr bwMode="auto">
            <a:xfrm>
              <a:off x="4072" y="1096"/>
              <a:ext cx="95" cy="185"/>
              <a:chOff x="0" y="0"/>
              <a:chExt cx="20004" cy="20000"/>
            </a:xfrm>
          </p:grpSpPr>
          <p:grpSp>
            <p:nvGrpSpPr>
              <p:cNvPr id="303338" name="Group 234"/>
              <p:cNvGrpSpPr>
                <a:grpSpLocks/>
              </p:cNvGrpSpPr>
              <p:nvPr/>
            </p:nvGrpSpPr>
            <p:grpSpPr bwMode="auto">
              <a:xfrm>
                <a:off x="0" y="0"/>
                <a:ext cx="19919" cy="12903"/>
                <a:chOff x="0" y="0"/>
                <a:chExt cx="20004" cy="20000"/>
              </a:xfrm>
            </p:grpSpPr>
            <p:sp>
              <p:nvSpPr>
                <p:cNvPr id="303339" name="Arc 235"/>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40" name="Arc 236"/>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341" name="Group 237"/>
              <p:cNvGrpSpPr>
                <a:grpSpLocks/>
              </p:cNvGrpSpPr>
              <p:nvPr/>
            </p:nvGrpSpPr>
            <p:grpSpPr bwMode="auto">
              <a:xfrm>
                <a:off x="12692" y="12043"/>
                <a:ext cx="7312" cy="7957"/>
                <a:chOff x="-1" y="0"/>
                <a:chExt cx="20001" cy="20000"/>
              </a:xfrm>
            </p:grpSpPr>
            <p:sp>
              <p:nvSpPr>
                <p:cNvPr id="303342" name="Arc 238"/>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43" name="Arc 239"/>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344" name="Group 240"/>
            <p:cNvGrpSpPr>
              <a:grpSpLocks/>
            </p:cNvGrpSpPr>
            <p:nvPr/>
          </p:nvGrpSpPr>
          <p:grpSpPr bwMode="auto">
            <a:xfrm>
              <a:off x="4133" y="1096"/>
              <a:ext cx="96" cy="185"/>
              <a:chOff x="0" y="0"/>
              <a:chExt cx="20000" cy="20000"/>
            </a:xfrm>
          </p:grpSpPr>
          <p:grpSp>
            <p:nvGrpSpPr>
              <p:cNvPr id="303345" name="Group 241"/>
              <p:cNvGrpSpPr>
                <a:grpSpLocks/>
              </p:cNvGrpSpPr>
              <p:nvPr/>
            </p:nvGrpSpPr>
            <p:grpSpPr bwMode="auto">
              <a:xfrm>
                <a:off x="0" y="0"/>
                <a:ext cx="20000" cy="12903"/>
                <a:chOff x="0" y="0"/>
                <a:chExt cx="20000" cy="20000"/>
              </a:xfrm>
            </p:grpSpPr>
            <p:sp>
              <p:nvSpPr>
                <p:cNvPr id="303346" name="Arc 242"/>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47" name="Arc 243"/>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348" name="Group 244"/>
              <p:cNvGrpSpPr>
                <a:grpSpLocks/>
              </p:cNvGrpSpPr>
              <p:nvPr/>
            </p:nvGrpSpPr>
            <p:grpSpPr bwMode="auto">
              <a:xfrm>
                <a:off x="12886" y="12043"/>
                <a:ext cx="7030" cy="7957"/>
                <a:chOff x="0" y="0"/>
                <a:chExt cx="20000" cy="20000"/>
              </a:xfrm>
            </p:grpSpPr>
            <p:sp>
              <p:nvSpPr>
                <p:cNvPr id="303349" name="Arc 245"/>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50" name="Arc 246"/>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351" name="Group 247"/>
            <p:cNvGrpSpPr>
              <a:grpSpLocks/>
            </p:cNvGrpSpPr>
            <p:nvPr/>
          </p:nvGrpSpPr>
          <p:grpSpPr bwMode="auto">
            <a:xfrm>
              <a:off x="4195" y="1094"/>
              <a:ext cx="96" cy="186"/>
              <a:chOff x="0" y="0"/>
              <a:chExt cx="20000" cy="20000"/>
            </a:xfrm>
          </p:grpSpPr>
          <p:grpSp>
            <p:nvGrpSpPr>
              <p:cNvPr id="303352" name="Group 248"/>
              <p:cNvGrpSpPr>
                <a:grpSpLocks/>
              </p:cNvGrpSpPr>
              <p:nvPr/>
            </p:nvGrpSpPr>
            <p:grpSpPr bwMode="auto">
              <a:xfrm>
                <a:off x="0" y="0"/>
                <a:ext cx="20000" cy="12876"/>
                <a:chOff x="0" y="0"/>
                <a:chExt cx="20000" cy="20000"/>
              </a:xfrm>
            </p:grpSpPr>
            <p:sp>
              <p:nvSpPr>
                <p:cNvPr id="303353" name="Arc 249"/>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54" name="Arc 250"/>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355" name="Group 251"/>
              <p:cNvGrpSpPr>
                <a:grpSpLocks/>
              </p:cNvGrpSpPr>
              <p:nvPr/>
            </p:nvGrpSpPr>
            <p:grpSpPr bwMode="auto">
              <a:xfrm>
                <a:off x="12886" y="12060"/>
                <a:ext cx="6945" cy="7940"/>
                <a:chOff x="-1" y="0"/>
                <a:chExt cx="20001" cy="20000"/>
              </a:xfrm>
            </p:grpSpPr>
            <p:sp>
              <p:nvSpPr>
                <p:cNvPr id="303356" name="Arc 252"/>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57" name="Arc 253"/>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358" name="Group 254"/>
            <p:cNvGrpSpPr>
              <a:grpSpLocks/>
            </p:cNvGrpSpPr>
            <p:nvPr/>
          </p:nvGrpSpPr>
          <p:grpSpPr bwMode="auto">
            <a:xfrm>
              <a:off x="4257" y="1094"/>
              <a:ext cx="95" cy="186"/>
              <a:chOff x="0" y="0"/>
              <a:chExt cx="20000" cy="20000"/>
            </a:xfrm>
          </p:grpSpPr>
          <p:grpSp>
            <p:nvGrpSpPr>
              <p:cNvPr id="303359" name="Group 255"/>
              <p:cNvGrpSpPr>
                <a:grpSpLocks/>
              </p:cNvGrpSpPr>
              <p:nvPr/>
            </p:nvGrpSpPr>
            <p:grpSpPr bwMode="auto">
              <a:xfrm>
                <a:off x="0" y="0"/>
                <a:ext cx="20000" cy="12876"/>
                <a:chOff x="0" y="0"/>
                <a:chExt cx="20000" cy="20000"/>
              </a:xfrm>
            </p:grpSpPr>
            <p:sp>
              <p:nvSpPr>
                <p:cNvPr id="303360" name="Arc 256"/>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61" name="Arc 257"/>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362" name="Group 258"/>
              <p:cNvGrpSpPr>
                <a:grpSpLocks/>
              </p:cNvGrpSpPr>
              <p:nvPr/>
            </p:nvGrpSpPr>
            <p:grpSpPr bwMode="auto">
              <a:xfrm>
                <a:off x="12829" y="12060"/>
                <a:ext cx="7171" cy="7940"/>
                <a:chOff x="0" y="0"/>
                <a:chExt cx="20000" cy="20000"/>
              </a:xfrm>
            </p:grpSpPr>
            <p:sp>
              <p:nvSpPr>
                <p:cNvPr id="303363" name="Arc 259"/>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64" name="Arc 260"/>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365" name="Group 261"/>
            <p:cNvGrpSpPr>
              <a:grpSpLocks/>
            </p:cNvGrpSpPr>
            <p:nvPr/>
          </p:nvGrpSpPr>
          <p:grpSpPr bwMode="auto">
            <a:xfrm>
              <a:off x="4319" y="1092"/>
              <a:ext cx="95" cy="120"/>
              <a:chOff x="0" y="0"/>
              <a:chExt cx="19995" cy="20000"/>
            </a:xfrm>
          </p:grpSpPr>
          <p:sp>
            <p:nvSpPr>
              <p:cNvPr id="303366" name="Arc 262"/>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367" name="Arc 263"/>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sp>
          <p:nvSpPr>
            <p:cNvPr id="303368" name="Rectangle 264"/>
            <p:cNvSpPr>
              <a:spLocks noChangeArrowheads="1"/>
            </p:cNvSpPr>
            <p:nvPr/>
          </p:nvSpPr>
          <p:spPr bwMode="auto">
            <a:xfrm>
              <a:off x="4106" y="90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endParaRPr lang="es-ES" altLang="es-ES" sz="1500" baseline="-25000">
                <a:effectLst/>
              </a:endParaRPr>
            </a:p>
          </p:txBody>
        </p:sp>
        <p:sp>
          <p:nvSpPr>
            <p:cNvPr id="303369" name="Line 265"/>
            <p:cNvSpPr>
              <a:spLocks noChangeShapeType="1"/>
            </p:cNvSpPr>
            <p:nvPr/>
          </p:nvSpPr>
          <p:spPr bwMode="auto">
            <a:xfrm>
              <a:off x="4412" y="1211"/>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70" name="Line 266"/>
            <p:cNvSpPr>
              <a:spLocks noChangeShapeType="1"/>
            </p:cNvSpPr>
            <p:nvPr/>
          </p:nvSpPr>
          <p:spPr bwMode="auto">
            <a:xfrm>
              <a:off x="5068" y="1191"/>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71" name="Oval 267"/>
            <p:cNvSpPr>
              <a:spLocks noChangeArrowheads="1"/>
            </p:cNvSpPr>
            <p:nvPr/>
          </p:nvSpPr>
          <p:spPr bwMode="auto">
            <a:xfrm>
              <a:off x="5164" y="116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372" name="Rectangle 268"/>
            <p:cNvSpPr>
              <a:spLocks noChangeArrowheads="1"/>
            </p:cNvSpPr>
            <p:nvPr/>
          </p:nvSpPr>
          <p:spPr bwMode="auto">
            <a:xfrm>
              <a:off x="4404" y="1210"/>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303373" name="Line 269"/>
            <p:cNvSpPr>
              <a:spLocks noChangeShapeType="1"/>
            </p:cNvSpPr>
            <p:nvPr/>
          </p:nvSpPr>
          <p:spPr bwMode="auto">
            <a:xfrm rot="10800000">
              <a:off x="4528" y="1210"/>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74" name="Rectangle 270"/>
            <p:cNvSpPr>
              <a:spLocks noChangeArrowheads="1"/>
            </p:cNvSpPr>
            <p:nvPr/>
          </p:nvSpPr>
          <p:spPr bwMode="auto">
            <a:xfrm>
              <a:off x="3908" y="1318"/>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2</a:t>
              </a:r>
              <a:r>
                <a:rPr lang="es-ES_tradnl" altLang="es-ES" sz="1500">
                  <a:effectLst/>
                </a:rPr>
                <a:t>(t)</a:t>
              </a:r>
              <a:endParaRPr lang="es-ES" altLang="es-ES" sz="1700">
                <a:effectLst/>
              </a:endParaRPr>
            </a:p>
          </p:txBody>
        </p:sp>
        <p:sp>
          <p:nvSpPr>
            <p:cNvPr id="303375" name="AutoShape 271"/>
            <p:cNvSpPr>
              <a:spLocks noChangeArrowheads="1"/>
            </p:cNvSpPr>
            <p:nvPr/>
          </p:nvSpPr>
          <p:spPr bwMode="auto">
            <a:xfrm rot="10800000">
              <a:off x="3896" y="122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376" name="Rectangle 272"/>
            <p:cNvSpPr>
              <a:spLocks noChangeArrowheads="1"/>
            </p:cNvSpPr>
            <p:nvPr/>
          </p:nvSpPr>
          <p:spPr bwMode="auto">
            <a:xfrm>
              <a:off x="552" y="944"/>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a:t>
              </a:r>
              <a:r>
                <a:rPr lang="es-ES_tradnl" altLang="es-ES" sz="1500">
                  <a:effectLst/>
                </a:rPr>
                <a:t>(t)</a:t>
              </a:r>
              <a:endParaRPr lang="es-ES" altLang="es-ES" sz="1700">
                <a:effectLst/>
              </a:endParaRPr>
            </a:p>
          </p:txBody>
        </p:sp>
        <p:grpSp>
          <p:nvGrpSpPr>
            <p:cNvPr id="303107" name="Group 3"/>
            <p:cNvGrpSpPr>
              <a:grpSpLocks/>
            </p:cNvGrpSpPr>
            <p:nvPr/>
          </p:nvGrpSpPr>
          <p:grpSpPr bwMode="auto">
            <a:xfrm>
              <a:off x="1824" y="1190"/>
              <a:ext cx="186" cy="507"/>
              <a:chOff x="1446" y="1344"/>
              <a:chExt cx="186" cy="507"/>
            </a:xfrm>
          </p:grpSpPr>
          <p:grpSp>
            <p:nvGrpSpPr>
              <p:cNvPr id="303108" name="Group 4"/>
              <p:cNvGrpSpPr>
                <a:grpSpLocks/>
              </p:cNvGrpSpPr>
              <p:nvPr/>
            </p:nvGrpSpPr>
            <p:grpSpPr bwMode="auto">
              <a:xfrm rot="5400000">
                <a:off x="1372" y="1501"/>
                <a:ext cx="333" cy="186"/>
                <a:chOff x="0" y="0"/>
                <a:chExt cx="20002" cy="20000"/>
              </a:xfrm>
            </p:grpSpPr>
            <p:grpSp>
              <p:nvGrpSpPr>
                <p:cNvPr id="303109" name="Group 5"/>
                <p:cNvGrpSpPr>
                  <a:grpSpLocks/>
                </p:cNvGrpSpPr>
                <p:nvPr/>
              </p:nvGrpSpPr>
              <p:grpSpPr bwMode="auto">
                <a:xfrm>
                  <a:off x="1346" y="0"/>
                  <a:ext cx="3366" cy="19743"/>
                  <a:chOff x="0" y="0"/>
                  <a:chExt cx="20000" cy="20000"/>
                </a:xfrm>
              </p:grpSpPr>
              <p:sp>
                <p:nvSpPr>
                  <p:cNvPr id="303110" name="Line 6"/>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111" name="Line 7"/>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112" name="Group 8"/>
                <p:cNvGrpSpPr>
                  <a:grpSpLocks/>
                </p:cNvGrpSpPr>
                <p:nvPr/>
              </p:nvGrpSpPr>
              <p:grpSpPr bwMode="auto">
                <a:xfrm>
                  <a:off x="4736" y="43"/>
                  <a:ext cx="3366" cy="19743"/>
                  <a:chOff x="0" y="0"/>
                  <a:chExt cx="20000" cy="20000"/>
                </a:xfrm>
              </p:grpSpPr>
              <p:sp>
                <p:nvSpPr>
                  <p:cNvPr id="303113" name="Line 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114" name="Line 1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115" name="Group 11"/>
                <p:cNvGrpSpPr>
                  <a:grpSpLocks/>
                </p:cNvGrpSpPr>
                <p:nvPr/>
              </p:nvGrpSpPr>
              <p:grpSpPr bwMode="auto">
                <a:xfrm>
                  <a:off x="8126" y="0"/>
                  <a:ext cx="3366" cy="19743"/>
                  <a:chOff x="0" y="0"/>
                  <a:chExt cx="20000" cy="20000"/>
                </a:xfrm>
              </p:grpSpPr>
              <p:sp>
                <p:nvSpPr>
                  <p:cNvPr id="303116" name="Line 12"/>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117" name="Line 13"/>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118" name="Group 14"/>
                <p:cNvGrpSpPr>
                  <a:grpSpLocks/>
                </p:cNvGrpSpPr>
                <p:nvPr/>
              </p:nvGrpSpPr>
              <p:grpSpPr bwMode="auto">
                <a:xfrm>
                  <a:off x="11636" y="257"/>
                  <a:ext cx="3366" cy="19743"/>
                  <a:chOff x="0" y="0"/>
                  <a:chExt cx="20000" cy="20000"/>
                </a:xfrm>
              </p:grpSpPr>
              <p:sp>
                <p:nvSpPr>
                  <p:cNvPr id="303119" name="Line 15"/>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120" name="Line 16"/>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121" name="Group 17"/>
                <p:cNvGrpSpPr>
                  <a:grpSpLocks/>
                </p:cNvGrpSpPr>
                <p:nvPr/>
              </p:nvGrpSpPr>
              <p:grpSpPr bwMode="auto">
                <a:xfrm>
                  <a:off x="15242" y="257"/>
                  <a:ext cx="3366" cy="19743"/>
                  <a:chOff x="0" y="0"/>
                  <a:chExt cx="20000" cy="20000"/>
                </a:xfrm>
              </p:grpSpPr>
              <p:sp>
                <p:nvSpPr>
                  <p:cNvPr id="303122" name="Line 18"/>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123" name="Line 19"/>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124" name="Line 20"/>
                <p:cNvSpPr>
                  <a:spLocks noChangeShapeType="1"/>
                </p:cNvSpPr>
                <p:nvPr/>
              </p:nvSpPr>
              <p:spPr bwMode="auto">
                <a:xfrm flipH="1">
                  <a:off x="0" y="257"/>
                  <a:ext cx="1250" cy="12591"/>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125" name="Line 21"/>
                <p:cNvSpPr>
                  <a:spLocks noChangeShapeType="1"/>
                </p:cNvSpPr>
                <p:nvPr/>
              </p:nvSpPr>
              <p:spPr bwMode="auto">
                <a:xfrm>
                  <a:off x="18728" y="728"/>
                  <a:ext cx="1274" cy="12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126" name="Line 22"/>
              <p:cNvSpPr>
                <a:spLocks noChangeShapeType="1"/>
              </p:cNvSpPr>
              <p:nvPr/>
            </p:nvSpPr>
            <p:spPr bwMode="auto">
              <a:xfrm rot="5400000">
                <a:off x="1473" y="1804"/>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27" name="Line 23"/>
              <p:cNvSpPr>
                <a:spLocks noChangeShapeType="1"/>
              </p:cNvSpPr>
              <p:nvPr/>
            </p:nvSpPr>
            <p:spPr bwMode="auto">
              <a:xfrm rot="5400000">
                <a:off x="1477" y="1391"/>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3128" name="Group 24"/>
            <p:cNvGrpSpPr>
              <a:grpSpLocks/>
            </p:cNvGrpSpPr>
            <p:nvPr/>
          </p:nvGrpSpPr>
          <p:grpSpPr bwMode="auto">
            <a:xfrm>
              <a:off x="2063" y="1186"/>
              <a:ext cx="191" cy="507"/>
              <a:chOff x="1178" y="2771"/>
              <a:chExt cx="191" cy="507"/>
            </a:xfrm>
          </p:grpSpPr>
          <p:grpSp>
            <p:nvGrpSpPr>
              <p:cNvPr id="303129" name="Group 25"/>
              <p:cNvGrpSpPr>
                <a:grpSpLocks/>
              </p:cNvGrpSpPr>
              <p:nvPr/>
            </p:nvGrpSpPr>
            <p:grpSpPr bwMode="auto">
              <a:xfrm rot="5400000">
                <a:off x="1106" y="2928"/>
                <a:ext cx="336" cy="191"/>
                <a:chOff x="0" y="1"/>
                <a:chExt cx="20003" cy="19999"/>
              </a:xfrm>
            </p:grpSpPr>
            <p:grpSp>
              <p:nvGrpSpPr>
                <p:cNvPr id="303130" name="Group 26"/>
                <p:cNvGrpSpPr>
                  <a:grpSpLocks/>
                </p:cNvGrpSpPr>
                <p:nvPr/>
              </p:nvGrpSpPr>
              <p:grpSpPr bwMode="auto">
                <a:xfrm>
                  <a:off x="0" y="544"/>
                  <a:ext cx="4733" cy="19456"/>
                  <a:chOff x="0" y="0"/>
                  <a:chExt cx="20000" cy="20000"/>
                </a:xfrm>
              </p:grpSpPr>
              <p:grpSp>
                <p:nvGrpSpPr>
                  <p:cNvPr id="303131" name="Group 27"/>
                  <p:cNvGrpSpPr>
                    <a:grpSpLocks/>
                  </p:cNvGrpSpPr>
                  <p:nvPr/>
                </p:nvGrpSpPr>
                <p:grpSpPr bwMode="auto">
                  <a:xfrm>
                    <a:off x="0" y="0"/>
                    <a:ext cx="20000" cy="12903"/>
                    <a:chOff x="0" y="0"/>
                    <a:chExt cx="20000" cy="20000"/>
                  </a:xfrm>
                </p:grpSpPr>
                <p:sp>
                  <p:nvSpPr>
                    <p:cNvPr id="303132" name="Arc 28"/>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33" name="Arc 29"/>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134" name="Group 30"/>
                  <p:cNvGrpSpPr>
                    <a:grpSpLocks/>
                  </p:cNvGrpSpPr>
                  <p:nvPr/>
                </p:nvGrpSpPr>
                <p:grpSpPr bwMode="auto">
                  <a:xfrm>
                    <a:off x="12888" y="12043"/>
                    <a:ext cx="7027" cy="7957"/>
                    <a:chOff x="0" y="0"/>
                    <a:chExt cx="20000" cy="20000"/>
                  </a:xfrm>
                </p:grpSpPr>
                <p:sp>
                  <p:nvSpPr>
                    <p:cNvPr id="303135" name="Arc 31"/>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36" name="Arc 32"/>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137" name="Group 33"/>
                <p:cNvGrpSpPr>
                  <a:grpSpLocks/>
                </p:cNvGrpSpPr>
                <p:nvPr/>
              </p:nvGrpSpPr>
              <p:grpSpPr bwMode="auto">
                <a:xfrm>
                  <a:off x="3070" y="377"/>
                  <a:ext cx="4714" cy="19456"/>
                  <a:chOff x="0" y="0"/>
                  <a:chExt cx="20004" cy="20000"/>
                </a:xfrm>
              </p:grpSpPr>
              <p:grpSp>
                <p:nvGrpSpPr>
                  <p:cNvPr id="303138" name="Group 34"/>
                  <p:cNvGrpSpPr>
                    <a:grpSpLocks/>
                  </p:cNvGrpSpPr>
                  <p:nvPr/>
                </p:nvGrpSpPr>
                <p:grpSpPr bwMode="auto">
                  <a:xfrm>
                    <a:off x="0" y="0"/>
                    <a:ext cx="19919" cy="12903"/>
                    <a:chOff x="0" y="0"/>
                    <a:chExt cx="20004" cy="20000"/>
                  </a:xfrm>
                </p:grpSpPr>
                <p:sp>
                  <p:nvSpPr>
                    <p:cNvPr id="303139" name="Arc 35"/>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40" name="Arc 36"/>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141" name="Group 37"/>
                  <p:cNvGrpSpPr>
                    <a:grpSpLocks/>
                  </p:cNvGrpSpPr>
                  <p:nvPr/>
                </p:nvGrpSpPr>
                <p:grpSpPr bwMode="auto">
                  <a:xfrm>
                    <a:off x="12692" y="12043"/>
                    <a:ext cx="7312" cy="7957"/>
                    <a:chOff x="-1" y="0"/>
                    <a:chExt cx="20001" cy="20000"/>
                  </a:xfrm>
                </p:grpSpPr>
                <p:sp>
                  <p:nvSpPr>
                    <p:cNvPr id="303142" name="Arc 38"/>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43" name="Arc 39"/>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144" name="Group 40"/>
                <p:cNvGrpSpPr>
                  <a:grpSpLocks/>
                </p:cNvGrpSpPr>
                <p:nvPr/>
              </p:nvGrpSpPr>
              <p:grpSpPr bwMode="auto">
                <a:xfrm>
                  <a:off x="6100" y="377"/>
                  <a:ext cx="4734" cy="19456"/>
                  <a:chOff x="0" y="0"/>
                  <a:chExt cx="20000" cy="20000"/>
                </a:xfrm>
              </p:grpSpPr>
              <p:grpSp>
                <p:nvGrpSpPr>
                  <p:cNvPr id="303145" name="Group 41"/>
                  <p:cNvGrpSpPr>
                    <a:grpSpLocks/>
                  </p:cNvGrpSpPr>
                  <p:nvPr/>
                </p:nvGrpSpPr>
                <p:grpSpPr bwMode="auto">
                  <a:xfrm>
                    <a:off x="0" y="0"/>
                    <a:ext cx="20000" cy="12903"/>
                    <a:chOff x="0" y="0"/>
                    <a:chExt cx="20000" cy="20000"/>
                  </a:xfrm>
                </p:grpSpPr>
                <p:sp>
                  <p:nvSpPr>
                    <p:cNvPr id="303146" name="Arc 42"/>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47" name="Arc 43"/>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148" name="Group 44"/>
                  <p:cNvGrpSpPr>
                    <a:grpSpLocks/>
                  </p:cNvGrpSpPr>
                  <p:nvPr/>
                </p:nvGrpSpPr>
                <p:grpSpPr bwMode="auto">
                  <a:xfrm>
                    <a:off x="12886" y="12043"/>
                    <a:ext cx="7030" cy="7957"/>
                    <a:chOff x="0" y="0"/>
                    <a:chExt cx="20000" cy="20000"/>
                  </a:xfrm>
                </p:grpSpPr>
                <p:sp>
                  <p:nvSpPr>
                    <p:cNvPr id="303149" name="Arc 45"/>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50" name="Arc 46"/>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151" name="Group 47"/>
                <p:cNvGrpSpPr>
                  <a:grpSpLocks/>
                </p:cNvGrpSpPr>
                <p:nvPr/>
              </p:nvGrpSpPr>
              <p:grpSpPr bwMode="auto">
                <a:xfrm>
                  <a:off x="9170" y="168"/>
                  <a:ext cx="4734" cy="19497"/>
                  <a:chOff x="0" y="0"/>
                  <a:chExt cx="20000" cy="20000"/>
                </a:xfrm>
              </p:grpSpPr>
              <p:grpSp>
                <p:nvGrpSpPr>
                  <p:cNvPr id="303152" name="Group 48"/>
                  <p:cNvGrpSpPr>
                    <a:grpSpLocks/>
                  </p:cNvGrpSpPr>
                  <p:nvPr/>
                </p:nvGrpSpPr>
                <p:grpSpPr bwMode="auto">
                  <a:xfrm>
                    <a:off x="0" y="0"/>
                    <a:ext cx="20000" cy="12876"/>
                    <a:chOff x="0" y="0"/>
                    <a:chExt cx="20000" cy="20000"/>
                  </a:xfrm>
                </p:grpSpPr>
                <p:sp>
                  <p:nvSpPr>
                    <p:cNvPr id="303153" name="Arc 49"/>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54" name="Arc 50"/>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155" name="Group 51"/>
                  <p:cNvGrpSpPr>
                    <a:grpSpLocks/>
                  </p:cNvGrpSpPr>
                  <p:nvPr/>
                </p:nvGrpSpPr>
                <p:grpSpPr bwMode="auto">
                  <a:xfrm>
                    <a:off x="12886" y="12060"/>
                    <a:ext cx="6945" cy="7940"/>
                    <a:chOff x="-1" y="0"/>
                    <a:chExt cx="20001" cy="20000"/>
                  </a:xfrm>
                </p:grpSpPr>
                <p:sp>
                  <p:nvSpPr>
                    <p:cNvPr id="303156" name="Arc 52"/>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57" name="Arc 53"/>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158" name="Group 54"/>
                <p:cNvGrpSpPr>
                  <a:grpSpLocks/>
                </p:cNvGrpSpPr>
                <p:nvPr/>
              </p:nvGrpSpPr>
              <p:grpSpPr bwMode="auto">
                <a:xfrm>
                  <a:off x="12240" y="168"/>
                  <a:ext cx="4694" cy="19497"/>
                  <a:chOff x="0" y="0"/>
                  <a:chExt cx="20000" cy="20000"/>
                </a:xfrm>
              </p:grpSpPr>
              <p:grpSp>
                <p:nvGrpSpPr>
                  <p:cNvPr id="303159" name="Group 55"/>
                  <p:cNvGrpSpPr>
                    <a:grpSpLocks/>
                  </p:cNvGrpSpPr>
                  <p:nvPr/>
                </p:nvGrpSpPr>
                <p:grpSpPr bwMode="auto">
                  <a:xfrm>
                    <a:off x="0" y="0"/>
                    <a:ext cx="20000" cy="12876"/>
                    <a:chOff x="0" y="0"/>
                    <a:chExt cx="20000" cy="20000"/>
                  </a:xfrm>
                </p:grpSpPr>
                <p:sp>
                  <p:nvSpPr>
                    <p:cNvPr id="303160" name="Arc 56"/>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61" name="Arc 57"/>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162" name="Group 58"/>
                  <p:cNvGrpSpPr>
                    <a:grpSpLocks/>
                  </p:cNvGrpSpPr>
                  <p:nvPr/>
                </p:nvGrpSpPr>
                <p:grpSpPr bwMode="auto">
                  <a:xfrm>
                    <a:off x="12829" y="12060"/>
                    <a:ext cx="7171" cy="7940"/>
                    <a:chOff x="0" y="0"/>
                    <a:chExt cx="20000" cy="20000"/>
                  </a:xfrm>
                </p:grpSpPr>
                <p:sp>
                  <p:nvSpPr>
                    <p:cNvPr id="303163" name="Arc 59"/>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64" name="Arc 60"/>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165" name="Group 61"/>
                <p:cNvGrpSpPr>
                  <a:grpSpLocks/>
                </p:cNvGrpSpPr>
                <p:nvPr/>
              </p:nvGrpSpPr>
              <p:grpSpPr bwMode="auto">
                <a:xfrm>
                  <a:off x="15290" y="1"/>
                  <a:ext cx="4713" cy="12552"/>
                  <a:chOff x="0" y="0"/>
                  <a:chExt cx="19995" cy="20000"/>
                </a:xfrm>
              </p:grpSpPr>
              <p:sp>
                <p:nvSpPr>
                  <p:cNvPr id="303166" name="Arc 62"/>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167" name="Arc 63"/>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303168" name="Line 64"/>
              <p:cNvSpPr>
                <a:spLocks noChangeShapeType="1"/>
              </p:cNvSpPr>
              <p:nvPr/>
            </p:nvSpPr>
            <p:spPr bwMode="auto">
              <a:xfrm rot="5400000">
                <a:off x="1193" y="3231"/>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169" name="Line 65"/>
              <p:cNvSpPr>
                <a:spLocks noChangeShapeType="1"/>
              </p:cNvSpPr>
              <p:nvPr/>
            </p:nvSpPr>
            <p:spPr bwMode="auto">
              <a:xfrm rot="5400000">
                <a:off x="1197" y="2818"/>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3456" name="Rectangle 352"/>
            <p:cNvSpPr>
              <a:spLocks noChangeArrowheads="1"/>
            </p:cNvSpPr>
            <p:nvPr/>
          </p:nvSpPr>
          <p:spPr bwMode="auto">
            <a:xfrm>
              <a:off x="1584" y="1293"/>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fe</a:t>
              </a:r>
              <a:endParaRPr lang="es-ES" altLang="es-ES" sz="1500" baseline="-25000">
                <a:effectLst/>
              </a:endParaRPr>
            </a:p>
          </p:txBody>
        </p:sp>
        <p:sp>
          <p:nvSpPr>
            <p:cNvPr id="303457" name="Rectangle 353"/>
            <p:cNvSpPr>
              <a:spLocks noChangeArrowheads="1"/>
            </p:cNvSpPr>
            <p:nvPr/>
          </p:nvSpPr>
          <p:spPr bwMode="auto">
            <a:xfrm>
              <a:off x="2240" y="132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sym typeface="Symbol" pitchFamily="18" charset="2"/>
                </a:rPr>
                <a:t></a:t>
              </a:r>
              <a:endParaRPr lang="es-ES" altLang="es-ES" sz="1500" baseline="-25000">
                <a:effectLst/>
              </a:endParaRPr>
            </a:p>
          </p:txBody>
        </p:sp>
        <p:sp>
          <p:nvSpPr>
            <p:cNvPr id="303459" name="Oval 355"/>
            <p:cNvSpPr>
              <a:spLocks noChangeArrowheads="1"/>
            </p:cNvSpPr>
            <p:nvPr/>
          </p:nvSpPr>
          <p:spPr bwMode="auto">
            <a:xfrm>
              <a:off x="1875" y="1679"/>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460" name="Oval 356"/>
            <p:cNvSpPr>
              <a:spLocks noChangeArrowheads="1"/>
            </p:cNvSpPr>
            <p:nvPr/>
          </p:nvSpPr>
          <p:spPr bwMode="auto">
            <a:xfrm>
              <a:off x="2100" y="167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461" name="Oval 357"/>
            <p:cNvSpPr>
              <a:spLocks noChangeArrowheads="1"/>
            </p:cNvSpPr>
            <p:nvPr/>
          </p:nvSpPr>
          <p:spPr bwMode="auto">
            <a:xfrm>
              <a:off x="2106" y="117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462" name="Oval 358"/>
            <p:cNvSpPr>
              <a:spLocks noChangeArrowheads="1"/>
            </p:cNvSpPr>
            <p:nvPr/>
          </p:nvSpPr>
          <p:spPr bwMode="auto">
            <a:xfrm>
              <a:off x="1878" y="117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464" name="Rectangle 360"/>
            <p:cNvSpPr>
              <a:spLocks noChangeArrowheads="1"/>
            </p:cNvSpPr>
            <p:nvPr/>
          </p:nvSpPr>
          <p:spPr bwMode="auto">
            <a:xfrm>
              <a:off x="2485" y="1725"/>
              <a:ext cx="448" cy="349"/>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3000" dirty="0" err="1">
                  <a:solidFill>
                    <a:schemeClr val="accent1">
                      <a:lumMod val="60000"/>
                      <a:lumOff val="40000"/>
                    </a:schemeClr>
                  </a:solidFill>
                  <a:effectLst/>
                </a:rPr>
                <a:t>r</a:t>
              </a:r>
              <a:r>
                <a:rPr lang="es-ES_tradnl" altLang="es-ES" sz="3000" baseline="-25000" dirty="0" err="1">
                  <a:solidFill>
                    <a:schemeClr val="accent1">
                      <a:lumMod val="60000"/>
                      <a:lumOff val="40000"/>
                    </a:schemeClr>
                  </a:solidFill>
                  <a:effectLst/>
                  <a:sym typeface="Symbol" pitchFamily="18" charset="2"/>
                </a:rPr>
                <a:t>t</a:t>
              </a:r>
              <a:endParaRPr lang="es-ES" altLang="es-ES" sz="3000" baseline="-25000" dirty="0">
                <a:solidFill>
                  <a:schemeClr val="accent1">
                    <a:lumMod val="60000"/>
                    <a:lumOff val="40000"/>
                  </a:schemeClr>
                </a:solidFill>
                <a:effectLst/>
              </a:endParaRPr>
            </a:p>
          </p:txBody>
        </p:sp>
      </p:grpSp>
      <p:sp>
        <p:nvSpPr>
          <p:cNvPr id="304023" name="WordArt 919"/>
          <p:cNvSpPr>
            <a:spLocks noChangeArrowheads="1" noChangeShapeType="1" noTextEdit="1"/>
          </p:cNvSpPr>
          <p:nvPr/>
        </p:nvSpPr>
        <p:spPr bwMode="auto">
          <a:xfrm>
            <a:off x="8023796" y="1028700"/>
            <a:ext cx="3048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sp>
        <p:nvSpPr>
          <p:cNvPr id="304024" name="AutoShape 920"/>
          <p:cNvSpPr>
            <a:spLocks noChangeArrowheads="1"/>
          </p:cNvSpPr>
          <p:nvPr/>
        </p:nvSpPr>
        <p:spPr bwMode="auto">
          <a:xfrm>
            <a:off x="7426896" y="3238500"/>
            <a:ext cx="304800" cy="609600"/>
          </a:xfrm>
          <a:prstGeom prst="downArrow">
            <a:avLst>
              <a:gd name="adj1" fmla="val 50000"/>
              <a:gd name="adj2" fmla="val 50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4025" name="Rectangle 921"/>
          <p:cNvSpPr>
            <a:spLocks noChangeArrowheads="1"/>
          </p:cNvSpPr>
          <p:nvPr/>
        </p:nvSpPr>
        <p:spPr bwMode="auto">
          <a:xfrm>
            <a:off x="6296596" y="5165725"/>
            <a:ext cx="2425700" cy="549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Reducción del secun-dario al primario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04034" name="Rectangle 930"/>
          <p:cNvSpPr>
            <a:spLocks noChangeArrowheads="1"/>
          </p:cNvSpPr>
          <p:nvPr/>
        </p:nvSpPr>
        <p:spPr bwMode="auto">
          <a:xfrm>
            <a:off x="619696" y="5465763"/>
            <a:ext cx="2895600" cy="1146175"/>
          </a:xfrm>
          <a:prstGeom prst="rect">
            <a:avLst/>
          </a:prstGeom>
          <a:gradFill rotWithShape="0">
            <a:gsLst>
              <a:gs pos="0">
                <a:srgbClr val="CC0099">
                  <a:gamma/>
                  <a:shade val="0"/>
                  <a:invGamma/>
                </a:srgbClr>
              </a:gs>
              <a:gs pos="100000">
                <a:srgbClr val="CC0099"/>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dirty="0">
                <a:effectLst>
                  <a:outerShdw blurRad="38100" dist="38100" dir="2700000" algn="tl">
                    <a:srgbClr val="000000"/>
                  </a:outerShdw>
                </a:effectLst>
              </a:rPr>
              <a:t>El transformador obtenido después de </a:t>
            </a:r>
            <a:r>
              <a:rPr lang="es-ES_tradnl" altLang="es-ES" sz="1600" u="sng" dirty="0">
                <a:effectLst>
                  <a:outerShdw blurRad="38100" dist="38100" dir="2700000" algn="tl">
                    <a:srgbClr val="000000"/>
                  </a:outerShdw>
                </a:effectLst>
              </a:rPr>
              <a:t>reducir</a:t>
            </a:r>
            <a:r>
              <a:rPr lang="es-ES_tradnl" altLang="es-ES" sz="1600" dirty="0">
                <a:effectLst>
                  <a:outerShdw blurRad="38100" dist="38100" dir="2700000" algn="tl">
                    <a:srgbClr val="000000"/>
                  </a:outerShdw>
                </a:effectLst>
              </a:rPr>
              <a:t> al primario es de:                  </a:t>
            </a:r>
            <a:r>
              <a:rPr lang="es-ES_tradnl" altLang="es-ES" sz="2100" dirty="0" err="1">
                <a:solidFill>
                  <a:srgbClr val="66FF33"/>
                </a:solidFill>
                <a:effectLst>
                  <a:outerShdw blurRad="38100" dist="38100" dir="2700000" algn="tl">
                    <a:srgbClr val="000000"/>
                  </a:outerShdw>
                </a:effectLst>
              </a:rPr>
              <a:t>r</a:t>
            </a:r>
            <a:r>
              <a:rPr lang="es-ES_tradnl" altLang="es-ES" sz="2100" baseline="-25000" dirty="0" err="1">
                <a:solidFill>
                  <a:srgbClr val="66FF33"/>
                </a:solidFill>
                <a:effectLst>
                  <a:outerShdw blurRad="38100" dist="38100" dir="2700000" algn="tl">
                    <a:srgbClr val="000000"/>
                  </a:outerShdw>
                </a:effectLst>
              </a:rPr>
              <a:t>t</a:t>
            </a:r>
            <a:r>
              <a:rPr lang="es-ES_tradnl" altLang="es-ES" sz="2100" dirty="0">
                <a:solidFill>
                  <a:srgbClr val="66FF33"/>
                </a:solidFill>
                <a:effectLst>
                  <a:outerShdw blurRad="38100" dist="38100" dir="2700000" algn="tl">
                    <a:srgbClr val="000000"/>
                  </a:outerShdw>
                </a:effectLst>
              </a:rPr>
              <a:t>=1: e</a:t>
            </a:r>
            <a:r>
              <a:rPr lang="es-ES_tradnl" altLang="es-ES" sz="2100" baseline="-25000" dirty="0">
                <a:solidFill>
                  <a:srgbClr val="66FF33"/>
                </a:solidFill>
                <a:effectLst>
                  <a:outerShdw blurRad="38100" dist="38100" dir="2700000" algn="tl">
                    <a:srgbClr val="000000"/>
                  </a:outerShdw>
                </a:effectLst>
              </a:rPr>
              <a:t>2</a:t>
            </a:r>
            <a:r>
              <a:rPr lang="es-ES_tradnl" altLang="es-ES" sz="2100" dirty="0">
                <a:solidFill>
                  <a:srgbClr val="66FF33"/>
                </a:solidFill>
                <a:effectLst>
                  <a:outerShdw blurRad="38100" dist="38100" dir="2700000" algn="tl">
                    <a:srgbClr val="000000"/>
                  </a:outerShdw>
                </a:effectLst>
              </a:rPr>
              <a:t>’=e</a:t>
            </a:r>
            <a:r>
              <a:rPr lang="es-ES_tradnl" altLang="es-ES" sz="2100" baseline="-25000" dirty="0">
                <a:solidFill>
                  <a:srgbClr val="66FF33"/>
                </a:solidFill>
                <a:effectLst>
                  <a:outerShdw blurRad="38100" dist="38100" dir="2700000" algn="tl">
                    <a:srgbClr val="000000"/>
                  </a:outerShdw>
                </a:effectLst>
              </a:rPr>
              <a:t>2</a:t>
            </a:r>
            <a:r>
              <a:rPr lang="es-ES_tradnl" altLang="es-ES" sz="2100" dirty="0">
                <a:solidFill>
                  <a:srgbClr val="66FF33"/>
                </a:solidFill>
                <a:effectLst>
                  <a:outerShdw blurRad="38100" dist="38100" dir="2700000" algn="tl">
                    <a:srgbClr val="000000"/>
                  </a:outerShdw>
                </a:effectLst>
              </a:rPr>
              <a:t>*</a:t>
            </a:r>
            <a:r>
              <a:rPr lang="es-ES_tradnl" altLang="es-ES" sz="2100" dirty="0" err="1">
                <a:solidFill>
                  <a:srgbClr val="66FF33"/>
                </a:solidFill>
                <a:effectLst>
                  <a:outerShdw blurRad="38100" dist="38100" dir="2700000" algn="tl">
                    <a:srgbClr val="000000"/>
                  </a:outerShdw>
                </a:effectLst>
              </a:rPr>
              <a:t>r</a:t>
            </a:r>
            <a:r>
              <a:rPr lang="es-ES_tradnl" altLang="es-ES" sz="2100" baseline="-25000" dirty="0" err="1">
                <a:solidFill>
                  <a:srgbClr val="66FF33"/>
                </a:solidFill>
                <a:effectLst>
                  <a:outerShdw blurRad="38100" dist="38100" dir="2700000" algn="tl">
                    <a:srgbClr val="000000"/>
                  </a:outerShdw>
                </a:effectLst>
              </a:rPr>
              <a:t>t</a:t>
            </a:r>
            <a:r>
              <a:rPr lang="es-ES_tradnl" altLang="es-ES" sz="2100" dirty="0">
                <a:solidFill>
                  <a:srgbClr val="66FF33"/>
                </a:solidFill>
                <a:effectLst>
                  <a:outerShdw blurRad="38100" dist="38100" dir="2700000" algn="tl">
                    <a:srgbClr val="000000"/>
                  </a:outerShdw>
                </a:effectLst>
              </a:rPr>
              <a:t>=e</a:t>
            </a:r>
            <a:r>
              <a:rPr lang="es-ES_tradnl" altLang="es-ES" sz="2100" baseline="-25000" dirty="0">
                <a:solidFill>
                  <a:srgbClr val="66FF33"/>
                </a:solidFill>
                <a:effectLst>
                  <a:outerShdw blurRad="38100" dist="38100" dir="2700000" algn="tl">
                    <a:srgbClr val="000000"/>
                  </a:outerShdw>
                </a:effectLst>
              </a:rPr>
              <a:t>1</a:t>
            </a:r>
            <a:r>
              <a:rPr lang="es-ES_tradnl" altLang="es-ES" sz="1600" dirty="0">
                <a:effectLst>
                  <a:outerShdw blurRad="38100" dist="38100" dir="2700000" algn="tl">
                    <a:srgbClr val="000000"/>
                  </a:outerShdw>
                </a:effectLst>
              </a:rPr>
              <a:t> </a:t>
            </a:r>
            <a:r>
              <a:rPr lang="es-ES_tradnl" altLang="es-ES" sz="1500" dirty="0">
                <a:effectLst>
                  <a:outerShdw blurRad="38100" dist="38100" dir="2700000" algn="tl">
                    <a:srgbClr val="000000"/>
                  </a:outerShdw>
                </a:effectLst>
              </a:rPr>
              <a:t>     </a:t>
            </a:r>
            <a:endParaRPr lang="es-ES_tradnl" altLang="es-ES" sz="1500" dirty="0">
              <a:solidFill>
                <a:srgbClr val="000000"/>
              </a:solidFill>
              <a:effectLst/>
            </a:endParaRPr>
          </a:p>
        </p:txBody>
      </p:sp>
      <p:grpSp>
        <p:nvGrpSpPr>
          <p:cNvPr id="304048" name="Group 944"/>
          <p:cNvGrpSpPr>
            <a:grpSpLocks/>
          </p:cNvGrpSpPr>
          <p:nvPr/>
        </p:nvGrpSpPr>
        <p:grpSpPr bwMode="auto">
          <a:xfrm>
            <a:off x="35496" y="3505200"/>
            <a:ext cx="9067800" cy="2270125"/>
            <a:chOff x="48" y="2208"/>
            <a:chExt cx="5712" cy="1430"/>
          </a:xfrm>
        </p:grpSpPr>
        <p:grpSp>
          <p:nvGrpSpPr>
            <p:cNvPr id="304047" name="Group 943"/>
            <p:cNvGrpSpPr>
              <a:grpSpLocks/>
            </p:cNvGrpSpPr>
            <p:nvPr/>
          </p:nvGrpSpPr>
          <p:grpSpPr bwMode="auto">
            <a:xfrm>
              <a:off x="48" y="2208"/>
              <a:ext cx="5712" cy="1430"/>
              <a:chOff x="48" y="2208"/>
              <a:chExt cx="5712" cy="1430"/>
            </a:xfrm>
          </p:grpSpPr>
          <p:sp>
            <p:nvSpPr>
              <p:cNvPr id="303744" name="Rectangle 640"/>
              <p:cNvSpPr>
                <a:spLocks noChangeArrowheads="1"/>
              </p:cNvSpPr>
              <p:nvPr/>
            </p:nvSpPr>
            <p:spPr bwMode="auto">
              <a:xfrm>
                <a:off x="5312" y="286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303746" name="Line 642"/>
              <p:cNvSpPr>
                <a:spLocks noChangeShapeType="1"/>
              </p:cNvSpPr>
              <p:nvPr/>
            </p:nvSpPr>
            <p:spPr bwMode="auto">
              <a:xfrm>
                <a:off x="648" y="2728"/>
                <a:ext cx="23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3747" name="Line 643"/>
              <p:cNvSpPr>
                <a:spLocks noChangeShapeType="1"/>
              </p:cNvSpPr>
              <p:nvPr/>
            </p:nvSpPr>
            <p:spPr bwMode="auto">
              <a:xfrm rot="5400000">
                <a:off x="374" y="2996"/>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48" name="Line 644"/>
              <p:cNvSpPr>
                <a:spLocks noChangeShapeType="1"/>
              </p:cNvSpPr>
              <p:nvPr/>
            </p:nvSpPr>
            <p:spPr bwMode="auto">
              <a:xfrm>
                <a:off x="3380" y="3240"/>
                <a:ext cx="1836"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49" name="Line 645"/>
              <p:cNvSpPr>
                <a:spLocks noChangeShapeType="1"/>
              </p:cNvSpPr>
              <p:nvPr/>
            </p:nvSpPr>
            <p:spPr bwMode="auto">
              <a:xfrm>
                <a:off x="624" y="3238"/>
                <a:ext cx="224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50" name="Rectangle 646"/>
              <p:cNvSpPr>
                <a:spLocks noChangeArrowheads="1"/>
              </p:cNvSpPr>
              <p:nvPr/>
            </p:nvSpPr>
            <p:spPr bwMode="auto">
              <a:xfrm rot="5400000">
                <a:off x="2958" y="2824"/>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751" name="Rectangle 647"/>
              <p:cNvSpPr>
                <a:spLocks noChangeArrowheads="1"/>
              </p:cNvSpPr>
              <p:nvPr/>
            </p:nvSpPr>
            <p:spPr bwMode="auto">
              <a:xfrm>
                <a:off x="3394" y="2492"/>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752" name="Rectangle 648"/>
              <p:cNvSpPr>
                <a:spLocks noChangeArrowheads="1"/>
              </p:cNvSpPr>
              <p:nvPr/>
            </p:nvSpPr>
            <p:spPr bwMode="auto">
              <a:xfrm>
                <a:off x="2476" y="2492"/>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753" name="Rectangle 649"/>
              <p:cNvSpPr>
                <a:spLocks noChangeArrowheads="1"/>
              </p:cNvSpPr>
              <p:nvPr/>
            </p:nvSpPr>
            <p:spPr bwMode="auto">
              <a:xfrm rot="5400000">
                <a:off x="2959" y="1822"/>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3754" name="Line 650"/>
              <p:cNvSpPr>
                <a:spLocks noChangeShapeType="1"/>
              </p:cNvSpPr>
              <p:nvPr/>
            </p:nvSpPr>
            <p:spPr bwMode="auto">
              <a:xfrm flipV="1">
                <a:off x="2866" y="2666"/>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55" name="Line 651"/>
              <p:cNvSpPr>
                <a:spLocks noChangeShapeType="1"/>
              </p:cNvSpPr>
              <p:nvPr/>
            </p:nvSpPr>
            <p:spPr bwMode="auto">
              <a:xfrm flipV="1">
                <a:off x="3375" y="2710"/>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56" name="Oval 652"/>
              <p:cNvSpPr>
                <a:spLocks noChangeArrowheads="1"/>
              </p:cNvSpPr>
              <p:nvPr/>
            </p:nvSpPr>
            <p:spPr bwMode="auto">
              <a:xfrm>
                <a:off x="604" y="321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57" name="AutoShape 653"/>
              <p:cNvSpPr>
                <a:spLocks noChangeArrowheads="1"/>
              </p:cNvSpPr>
              <p:nvPr/>
            </p:nvSpPr>
            <p:spPr bwMode="auto">
              <a:xfrm>
                <a:off x="432" y="278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58" name="Rectangle 654"/>
              <p:cNvSpPr>
                <a:spLocks noChangeArrowheads="1"/>
              </p:cNvSpPr>
              <p:nvPr/>
            </p:nvSpPr>
            <p:spPr bwMode="auto">
              <a:xfrm>
                <a:off x="48" y="2868"/>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303759" name="AutoShape 655"/>
              <p:cNvSpPr>
                <a:spLocks noChangeArrowheads="1"/>
              </p:cNvSpPr>
              <p:nvPr/>
            </p:nvSpPr>
            <p:spPr bwMode="auto">
              <a:xfrm>
                <a:off x="2584" y="2396"/>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60" name="AutoShape 656"/>
              <p:cNvSpPr>
                <a:spLocks noChangeAspect="1" noChangeArrowheads="1"/>
              </p:cNvSpPr>
              <p:nvPr/>
            </p:nvSpPr>
            <p:spPr bwMode="auto">
              <a:xfrm>
                <a:off x="2632" y="2444"/>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61" name="AutoShape 657"/>
              <p:cNvSpPr>
                <a:spLocks noChangeAspect="1" noChangeArrowheads="1"/>
              </p:cNvSpPr>
              <p:nvPr/>
            </p:nvSpPr>
            <p:spPr bwMode="auto">
              <a:xfrm>
                <a:off x="2680" y="2492"/>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62" name="AutoShape 658"/>
              <p:cNvSpPr>
                <a:spLocks noChangeAspect="1" noChangeArrowheads="1"/>
              </p:cNvSpPr>
              <p:nvPr/>
            </p:nvSpPr>
            <p:spPr bwMode="auto">
              <a:xfrm>
                <a:off x="2728" y="2540"/>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63" name="Line 659"/>
              <p:cNvSpPr>
                <a:spLocks noChangeShapeType="1"/>
              </p:cNvSpPr>
              <p:nvPr/>
            </p:nvSpPr>
            <p:spPr bwMode="auto">
              <a:xfrm>
                <a:off x="3368" y="2732"/>
                <a:ext cx="648"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64" name="Line 660"/>
              <p:cNvSpPr>
                <a:spLocks noChangeShapeType="1"/>
              </p:cNvSpPr>
              <p:nvPr/>
            </p:nvSpPr>
            <p:spPr bwMode="auto">
              <a:xfrm flipV="1">
                <a:off x="3779" y="2722"/>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65" name="Line 661"/>
              <p:cNvSpPr>
                <a:spLocks noChangeShapeType="1"/>
              </p:cNvSpPr>
              <p:nvPr/>
            </p:nvSpPr>
            <p:spPr bwMode="auto">
              <a:xfrm>
                <a:off x="3368" y="2788"/>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66" name="Line 662"/>
              <p:cNvSpPr>
                <a:spLocks noChangeShapeType="1"/>
              </p:cNvSpPr>
              <p:nvPr/>
            </p:nvSpPr>
            <p:spPr bwMode="auto">
              <a:xfrm flipV="1">
                <a:off x="3375" y="2771"/>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67" name="Line 663"/>
              <p:cNvSpPr>
                <a:spLocks noChangeShapeType="1"/>
              </p:cNvSpPr>
              <p:nvPr/>
            </p:nvSpPr>
            <p:spPr bwMode="auto">
              <a:xfrm flipV="1">
                <a:off x="3779" y="2782"/>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68" name="Line 664"/>
              <p:cNvSpPr>
                <a:spLocks noChangeShapeType="1"/>
              </p:cNvSpPr>
              <p:nvPr/>
            </p:nvSpPr>
            <p:spPr bwMode="auto">
              <a:xfrm>
                <a:off x="3368" y="2848"/>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69" name="Line 665"/>
              <p:cNvSpPr>
                <a:spLocks noChangeShapeType="1"/>
              </p:cNvSpPr>
              <p:nvPr/>
            </p:nvSpPr>
            <p:spPr bwMode="auto">
              <a:xfrm flipV="1">
                <a:off x="3375" y="2831"/>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0" name="Line 666"/>
              <p:cNvSpPr>
                <a:spLocks noChangeShapeType="1"/>
              </p:cNvSpPr>
              <p:nvPr/>
            </p:nvSpPr>
            <p:spPr bwMode="auto">
              <a:xfrm flipV="1">
                <a:off x="3779" y="2840"/>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1" name="Line 667"/>
              <p:cNvSpPr>
                <a:spLocks noChangeShapeType="1"/>
              </p:cNvSpPr>
              <p:nvPr/>
            </p:nvSpPr>
            <p:spPr bwMode="auto">
              <a:xfrm>
                <a:off x="3368" y="2906"/>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2" name="Line 668"/>
              <p:cNvSpPr>
                <a:spLocks noChangeShapeType="1"/>
              </p:cNvSpPr>
              <p:nvPr/>
            </p:nvSpPr>
            <p:spPr bwMode="auto">
              <a:xfrm flipV="1">
                <a:off x="3375" y="2889"/>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3" name="Line 669"/>
              <p:cNvSpPr>
                <a:spLocks noChangeShapeType="1"/>
              </p:cNvSpPr>
              <p:nvPr/>
            </p:nvSpPr>
            <p:spPr bwMode="auto">
              <a:xfrm flipV="1">
                <a:off x="3779" y="2896"/>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4" name="Line 670"/>
              <p:cNvSpPr>
                <a:spLocks noChangeShapeType="1"/>
              </p:cNvSpPr>
              <p:nvPr/>
            </p:nvSpPr>
            <p:spPr bwMode="auto">
              <a:xfrm>
                <a:off x="3368" y="2962"/>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5" name="Line 671"/>
              <p:cNvSpPr>
                <a:spLocks noChangeShapeType="1"/>
              </p:cNvSpPr>
              <p:nvPr/>
            </p:nvSpPr>
            <p:spPr bwMode="auto">
              <a:xfrm flipV="1">
                <a:off x="3375" y="2945"/>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6" name="Line 672"/>
              <p:cNvSpPr>
                <a:spLocks noChangeShapeType="1"/>
              </p:cNvSpPr>
              <p:nvPr/>
            </p:nvSpPr>
            <p:spPr bwMode="auto">
              <a:xfrm flipV="1">
                <a:off x="3779" y="2953"/>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7" name="Line 673"/>
              <p:cNvSpPr>
                <a:spLocks noChangeShapeType="1"/>
              </p:cNvSpPr>
              <p:nvPr/>
            </p:nvSpPr>
            <p:spPr bwMode="auto">
              <a:xfrm>
                <a:off x="3368" y="3019"/>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8" name="Line 674"/>
              <p:cNvSpPr>
                <a:spLocks noChangeShapeType="1"/>
              </p:cNvSpPr>
              <p:nvPr/>
            </p:nvSpPr>
            <p:spPr bwMode="auto">
              <a:xfrm flipV="1">
                <a:off x="3375" y="3002"/>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79" name="Line 675"/>
              <p:cNvSpPr>
                <a:spLocks noChangeShapeType="1"/>
              </p:cNvSpPr>
              <p:nvPr/>
            </p:nvSpPr>
            <p:spPr bwMode="auto">
              <a:xfrm flipV="1">
                <a:off x="3779" y="3010"/>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0" name="Line 676"/>
              <p:cNvSpPr>
                <a:spLocks noChangeShapeType="1"/>
              </p:cNvSpPr>
              <p:nvPr/>
            </p:nvSpPr>
            <p:spPr bwMode="auto">
              <a:xfrm>
                <a:off x="3368" y="3076"/>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1" name="Line 677"/>
              <p:cNvSpPr>
                <a:spLocks noChangeShapeType="1"/>
              </p:cNvSpPr>
              <p:nvPr/>
            </p:nvSpPr>
            <p:spPr bwMode="auto">
              <a:xfrm flipV="1">
                <a:off x="3375" y="3059"/>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2" name="Line 678"/>
              <p:cNvSpPr>
                <a:spLocks noChangeShapeType="1"/>
              </p:cNvSpPr>
              <p:nvPr/>
            </p:nvSpPr>
            <p:spPr bwMode="auto">
              <a:xfrm flipV="1">
                <a:off x="3779" y="3068"/>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3" name="Line 679"/>
              <p:cNvSpPr>
                <a:spLocks noChangeShapeType="1"/>
              </p:cNvSpPr>
              <p:nvPr/>
            </p:nvSpPr>
            <p:spPr bwMode="auto">
              <a:xfrm>
                <a:off x="3368" y="3134"/>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4" name="Line 680"/>
              <p:cNvSpPr>
                <a:spLocks noChangeShapeType="1"/>
              </p:cNvSpPr>
              <p:nvPr/>
            </p:nvSpPr>
            <p:spPr bwMode="auto">
              <a:xfrm flipV="1">
                <a:off x="3375" y="3117"/>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5" name="Line 681"/>
              <p:cNvSpPr>
                <a:spLocks noChangeShapeType="1"/>
              </p:cNvSpPr>
              <p:nvPr/>
            </p:nvSpPr>
            <p:spPr bwMode="auto">
              <a:xfrm flipV="1">
                <a:off x="3775" y="3124"/>
                <a:ext cx="111" cy="66"/>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6" name="Line 682"/>
              <p:cNvSpPr>
                <a:spLocks noChangeShapeType="1"/>
              </p:cNvSpPr>
              <p:nvPr/>
            </p:nvSpPr>
            <p:spPr bwMode="auto">
              <a:xfrm>
                <a:off x="3364" y="3190"/>
                <a:ext cx="42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7" name="Line 683"/>
              <p:cNvSpPr>
                <a:spLocks noChangeShapeType="1"/>
              </p:cNvSpPr>
              <p:nvPr/>
            </p:nvSpPr>
            <p:spPr bwMode="auto">
              <a:xfrm flipV="1">
                <a:off x="3371" y="3173"/>
                <a:ext cx="23" cy="17"/>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88" name="Oval 684"/>
              <p:cNvSpPr>
                <a:spLocks noChangeAspect="1" noChangeArrowheads="1"/>
              </p:cNvSpPr>
              <p:nvPr/>
            </p:nvSpPr>
            <p:spPr bwMode="auto">
              <a:xfrm>
                <a:off x="504" y="2860"/>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3789" name="Freeform 685"/>
              <p:cNvSpPr>
                <a:spLocks noChangeAspect="1"/>
              </p:cNvSpPr>
              <p:nvPr/>
            </p:nvSpPr>
            <p:spPr bwMode="auto">
              <a:xfrm>
                <a:off x="566" y="2888"/>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90" name="Rectangle 686"/>
              <p:cNvSpPr>
                <a:spLocks noChangeArrowheads="1"/>
              </p:cNvSpPr>
              <p:nvPr/>
            </p:nvSpPr>
            <p:spPr bwMode="auto">
              <a:xfrm>
                <a:off x="2776" y="2208"/>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303791" name="Line 687"/>
              <p:cNvSpPr>
                <a:spLocks noChangeShapeType="1"/>
              </p:cNvSpPr>
              <p:nvPr/>
            </p:nvSpPr>
            <p:spPr bwMode="auto">
              <a:xfrm>
                <a:off x="3118" y="239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92" name="Line 688"/>
              <p:cNvSpPr>
                <a:spLocks noChangeShapeType="1"/>
              </p:cNvSpPr>
              <p:nvPr/>
            </p:nvSpPr>
            <p:spPr bwMode="auto">
              <a:xfrm>
                <a:off x="3118" y="249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93" name="Line 689"/>
              <p:cNvSpPr>
                <a:spLocks noChangeShapeType="1"/>
              </p:cNvSpPr>
              <p:nvPr/>
            </p:nvSpPr>
            <p:spPr bwMode="auto">
              <a:xfrm flipH="1" flipV="1">
                <a:off x="3112" y="339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94" name="Line 690"/>
              <p:cNvSpPr>
                <a:spLocks noChangeShapeType="1"/>
              </p:cNvSpPr>
              <p:nvPr/>
            </p:nvSpPr>
            <p:spPr bwMode="auto">
              <a:xfrm flipH="1" flipV="1">
                <a:off x="3112" y="350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795" name="Line 691"/>
              <p:cNvSpPr>
                <a:spLocks noChangeShapeType="1"/>
              </p:cNvSpPr>
              <p:nvPr/>
            </p:nvSpPr>
            <p:spPr bwMode="auto">
              <a:xfrm>
                <a:off x="1824" y="2732"/>
                <a:ext cx="104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96" name="Line 692"/>
              <p:cNvSpPr>
                <a:spLocks noChangeShapeType="1"/>
              </p:cNvSpPr>
              <p:nvPr/>
            </p:nvSpPr>
            <p:spPr bwMode="auto">
              <a:xfrm flipV="1">
                <a:off x="2857" y="2723"/>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97" name="Line 693"/>
              <p:cNvSpPr>
                <a:spLocks noChangeShapeType="1"/>
              </p:cNvSpPr>
              <p:nvPr/>
            </p:nvSpPr>
            <p:spPr bwMode="auto">
              <a:xfrm>
                <a:off x="2446" y="2789"/>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98" name="Line 694"/>
              <p:cNvSpPr>
                <a:spLocks noChangeShapeType="1"/>
              </p:cNvSpPr>
              <p:nvPr/>
            </p:nvSpPr>
            <p:spPr bwMode="auto">
              <a:xfrm flipV="1">
                <a:off x="2450" y="2770"/>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799" name="Line 695"/>
              <p:cNvSpPr>
                <a:spLocks noChangeShapeType="1"/>
              </p:cNvSpPr>
              <p:nvPr/>
            </p:nvSpPr>
            <p:spPr bwMode="auto">
              <a:xfrm flipV="1">
                <a:off x="2857" y="278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0" name="Line 696"/>
              <p:cNvSpPr>
                <a:spLocks noChangeShapeType="1"/>
              </p:cNvSpPr>
              <p:nvPr/>
            </p:nvSpPr>
            <p:spPr bwMode="auto">
              <a:xfrm>
                <a:off x="2446" y="2846"/>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1" name="Line 697"/>
              <p:cNvSpPr>
                <a:spLocks noChangeShapeType="1"/>
              </p:cNvSpPr>
              <p:nvPr/>
            </p:nvSpPr>
            <p:spPr bwMode="auto">
              <a:xfrm flipV="1">
                <a:off x="2450" y="2827"/>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2" name="Line 698"/>
              <p:cNvSpPr>
                <a:spLocks noChangeShapeType="1"/>
              </p:cNvSpPr>
              <p:nvPr/>
            </p:nvSpPr>
            <p:spPr bwMode="auto">
              <a:xfrm flipV="1">
                <a:off x="2857" y="2838"/>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3" name="Line 699"/>
              <p:cNvSpPr>
                <a:spLocks noChangeShapeType="1"/>
              </p:cNvSpPr>
              <p:nvPr/>
            </p:nvSpPr>
            <p:spPr bwMode="auto">
              <a:xfrm>
                <a:off x="2446" y="2904"/>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4" name="Line 700"/>
              <p:cNvSpPr>
                <a:spLocks noChangeShapeType="1"/>
              </p:cNvSpPr>
              <p:nvPr/>
            </p:nvSpPr>
            <p:spPr bwMode="auto">
              <a:xfrm flipV="1">
                <a:off x="2450" y="2885"/>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5" name="Line 701"/>
              <p:cNvSpPr>
                <a:spLocks noChangeShapeType="1"/>
              </p:cNvSpPr>
              <p:nvPr/>
            </p:nvSpPr>
            <p:spPr bwMode="auto">
              <a:xfrm flipV="1">
                <a:off x="2857" y="289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6" name="Line 702"/>
              <p:cNvSpPr>
                <a:spLocks noChangeShapeType="1"/>
              </p:cNvSpPr>
              <p:nvPr/>
            </p:nvSpPr>
            <p:spPr bwMode="auto">
              <a:xfrm>
                <a:off x="2446" y="296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7" name="Line 703"/>
              <p:cNvSpPr>
                <a:spLocks noChangeShapeType="1"/>
              </p:cNvSpPr>
              <p:nvPr/>
            </p:nvSpPr>
            <p:spPr bwMode="auto">
              <a:xfrm flipV="1">
                <a:off x="2450" y="2941"/>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8" name="Line 704"/>
              <p:cNvSpPr>
                <a:spLocks noChangeShapeType="1"/>
              </p:cNvSpPr>
              <p:nvPr/>
            </p:nvSpPr>
            <p:spPr bwMode="auto">
              <a:xfrm flipV="1">
                <a:off x="2857" y="2951"/>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09" name="Line 705"/>
              <p:cNvSpPr>
                <a:spLocks noChangeShapeType="1"/>
              </p:cNvSpPr>
              <p:nvPr/>
            </p:nvSpPr>
            <p:spPr bwMode="auto">
              <a:xfrm>
                <a:off x="2446" y="3017"/>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0" name="Line 706"/>
              <p:cNvSpPr>
                <a:spLocks noChangeShapeType="1"/>
              </p:cNvSpPr>
              <p:nvPr/>
            </p:nvSpPr>
            <p:spPr bwMode="auto">
              <a:xfrm flipV="1">
                <a:off x="2450" y="299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1" name="Line 707"/>
              <p:cNvSpPr>
                <a:spLocks noChangeShapeType="1"/>
              </p:cNvSpPr>
              <p:nvPr/>
            </p:nvSpPr>
            <p:spPr bwMode="auto">
              <a:xfrm flipV="1">
                <a:off x="2857" y="3008"/>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2" name="Line 708"/>
              <p:cNvSpPr>
                <a:spLocks noChangeShapeType="1"/>
              </p:cNvSpPr>
              <p:nvPr/>
            </p:nvSpPr>
            <p:spPr bwMode="auto">
              <a:xfrm>
                <a:off x="2446" y="3074"/>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3" name="Line 709"/>
              <p:cNvSpPr>
                <a:spLocks noChangeShapeType="1"/>
              </p:cNvSpPr>
              <p:nvPr/>
            </p:nvSpPr>
            <p:spPr bwMode="auto">
              <a:xfrm flipV="1">
                <a:off x="2450" y="3055"/>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4" name="Line 710"/>
              <p:cNvSpPr>
                <a:spLocks noChangeShapeType="1"/>
              </p:cNvSpPr>
              <p:nvPr/>
            </p:nvSpPr>
            <p:spPr bwMode="auto">
              <a:xfrm flipV="1">
                <a:off x="2857" y="3066"/>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5" name="Line 711"/>
              <p:cNvSpPr>
                <a:spLocks noChangeShapeType="1"/>
              </p:cNvSpPr>
              <p:nvPr/>
            </p:nvSpPr>
            <p:spPr bwMode="auto">
              <a:xfrm>
                <a:off x="2446" y="3132"/>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6" name="Line 712"/>
              <p:cNvSpPr>
                <a:spLocks noChangeShapeType="1"/>
              </p:cNvSpPr>
              <p:nvPr/>
            </p:nvSpPr>
            <p:spPr bwMode="auto">
              <a:xfrm flipV="1">
                <a:off x="2450" y="31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7" name="Line 713"/>
              <p:cNvSpPr>
                <a:spLocks noChangeShapeType="1"/>
              </p:cNvSpPr>
              <p:nvPr/>
            </p:nvSpPr>
            <p:spPr bwMode="auto">
              <a:xfrm flipV="1">
                <a:off x="2857" y="312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8" name="Line 714"/>
              <p:cNvSpPr>
                <a:spLocks noChangeShapeType="1"/>
              </p:cNvSpPr>
              <p:nvPr/>
            </p:nvSpPr>
            <p:spPr bwMode="auto">
              <a:xfrm>
                <a:off x="2446" y="3188"/>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19" name="Line 715"/>
              <p:cNvSpPr>
                <a:spLocks noChangeShapeType="1"/>
              </p:cNvSpPr>
              <p:nvPr/>
            </p:nvSpPr>
            <p:spPr bwMode="auto">
              <a:xfrm flipV="1">
                <a:off x="2450" y="3169"/>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20" name="Line 716"/>
              <p:cNvSpPr>
                <a:spLocks noChangeShapeType="1"/>
              </p:cNvSpPr>
              <p:nvPr/>
            </p:nvSpPr>
            <p:spPr bwMode="auto">
              <a:xfrm rot="10800000">
                <a:off x="738" y="2728"/>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21" name="Oval 717"/>
              <p:cNvSpPr>
                <a:spLocks noChangeArrowheads="1"/>
              </p:cNvSpPr>
              <p:nvPr/>
            </p:nvSpPr>
            <p:spPr bwMode="auto">
              <a:xfrm>
                <a:off x="604" y="270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3822" name="Group 718"/>
              <p:cNvGrpSpPr>
                <a:grpSpLocks/>
              </p:cNvGrpSpPr>
              <p:nvPr/>
            </p:nvGrpSpPr>
            <p:grpSpPr bwMode="auto">
              <a:xfrm>
                <a:off x="1432" y="2631"/>
                <a:ext cx="96" cy="186"/>
                <a:chOff x="0" y="0"/>
                <a:chExt cx="20000" cy="20000"/>
              </a:xfrm>
            </p:grpSpPr>
            <p:grpSp>
              <p:nvGrpSpPr>
                <p:cNvPr id="303823" name="Group 719"/>
                <p:cNvGrpSpPr>
                  <a:grpSpLocks/>
                </p:cNvGrpSpPr>
                <p:nvPr/>
              </p:nvGrpSpPr>
              <p:grpSpPr bwMode="auto">
                <a:xfrm>
                  <a:off x="0" y="0"/>
                  <a:ext cx="20000" cy="12903"/>
                  <a:chOff x="0" y="0"/>
                  <a:chExt cx="20000" cy="20000"/>
                </a:xfrm>
              </p:grpSpPr>
              <p:sp>
                <p:nvSpPr>
                  <p:cNvPr id="303824" name="Arc 720"/>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25" name="Arc 721"/>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826" name="Group 722"/>
                <p:cNvGrpSpPr>
                  <a:grpSpLocks/>
                </p:cNvGrpSpPr>
                <p:nvPr/>
              </p:nvGrpSpPr>
              <p:grpSpPr bwMode="auto">
                <a:xfrm>
                  <a:off x="12888" y="12043"/>
                  <a:ext cx="7027" cy="7957"/>
                  <a:chOff x="0" y="0"/>
                  <a:chExt cx="20000" cy="20000"/>
                </a:xfrm>
              </p:grpSpPr>
              <p:sp>
                <p:nvSpPr>
                  <p:cNvPr id="303827" name="Arc 723"/>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28" name="Arc 724"/>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829" name="Group 725"/>
              <p:cNvGrpSpPr>
                <a:grpSpLocks/>
              </p:cNvGrpSpPr>
              <p:nvPr/>
            </p:nvGrpSpPr>
            <p:grpSpPr bwMode="auto">
              <a:xfrm>
                <a:off x="1494" y="2630"/>
                <a:ext cx="95" cy="185"/>
                <a:chOff x="0" y="0"/>
                <a:chExt cx="20004" cy="20000"/>
              </a:xfrm>
            </p:grpSpPr>
            <p:grpSp>
              <p:nvGrpSpPr>
                <p:cNvPr id="303830" name="Group 726"/>
                <p:cNvGrpSpPr>
                  <a:grpSpLocks/>
                </p:cNvGrpSpPr>
                <p:nvPr/>
              </p:nvGrpSpPr>
              <p:grpSpPr bwMode="auto">
                <a:xfrm>
                  <a:off x="0" y="0"/>
                  <a:ext cx="19919" cy="12903"/>
                  <a:chOff x="0" y="0"/>
                  <a:chExt cx="20004" cy="20000"/>
                </a:xfrm>
              </p:grpSpPr>
              <p:sp>
                <p:nvSpPr>
                  <p:cNvPr id="303831" name="Arc 727"/>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32" name="Arc 728"/>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833" name="Group 729"/>
                <p:cNvGrpSpPr>
                  <a:grpSpLocks/>
                </p:cNvGrpSpPr>
                <p:nvPr/>
              </p:nvGrpSpPr>
              <p:grpSpPr bwMode="auto">
                <a:xfrm>
                  <a:off x="12692" y="12043"/>
                  <a:ext cx="7312" cy="7957"/>
                  <a:chOff x="-1" y="0"/>
                  <a:chExt cx="20001" cy="20000"/>
                </a:xfrm>
              </p:grpSpPr>
              <p:sp>
                <p:nvSpPr>
                  <p:cNvPr id="303834" name="Arc 730"/>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35" name="Arc 731"/>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836" name="Group 732"/>
              <p:cNvGrpSpPr>
                <a:grpSpLocks/>
              </p:cNvGrpSpPr>
              <p:nvPr/>
            </p:nvGrpSpPr>
            <p:grpSpPr bwMode="auto">
              <a:xfrm>
                <a:off x="1555" y="2630"/>
                <a:ext cx="96" cy="185"/>
                <a:chOff x="0" y="0"/>
                <a:chExt cx="20000" cy="20000"/>
              </a:xfrm>
            </p:grpSpPr>
            <p:grpSp>
              <p:nvGrpSpPr>
                <p:cNvPr id="303837" name="Group 733"/>
                <p:cNvGrpSpPr>
                  <a:grpSpLocks/>
                </p:cNvGrpSpPr>
                <p:nvPr/>
              </p:nvGrpSpPr>
              <p:grpSpPr bwMode="auto">
                <a:xfrm>
                  <a:off x="0" y="0"/>
                  <a:ext cx="20000" cy="12903"/>
                  <a:chOff x="0" y="0"/>
                  <a:chExt cx="20000" cy="20000"/>
                </a:xfrm>
              </p:grpSpPr>
              <p:sp>
                <p:nvSpPr>
                  <p:cNvPr id="303838" name="Arc 73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39" name="Arc 73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840" name="Group 736"/>
                <p:cNvGrpSpPr>
                  <a:grpSpLocks/>
                </p:cNvGrpSpPr>
                <p:nvPr/>
              </p:nvGrpSpPr>
              <p:grpSpPr bwMode="auto">
                <a:xfrm>
                  <a:off x="12886" y="12043"/>
                  <a:ext cx="7030" cy="7957"/>
                  <a:chOff x="0" y="0"/>
                  <a:chExt cx="20000" cy="20000"/>
                </a:xfrm>
              </p:grpSpPr>
              <p:sp>
                <p:nvSpPr>
                  <p:cNvPr id="303841" name="Arc 737"/>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42" name="Arc 738"/>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843" name="Group 739"/>
              <p:cNvGrpSpPr>
                <a:grpSpLocks/>
              </p:cNvGrpSpPr>
              <p:nvPr/>
            </p:nvGrpSpPr>
            <p:grpSpPr bwMode="auto">
              <a:xfrm>
                <a:off x="1617" y="2628"/>
                <a:ext cx="96" cy="186"/>
                <a:chOff x="0" y="0"/>
                <a:chExt cx="20000" cy="20000"/>
              </a:xfrm>
            </p:grpSpPr>
            <p:grpSp>
              <p:nvGrpSpPr>
                <p:cNvPr id="303844" name="Group 740"/>
                <p:cNvGrpSpPr>
                  <a:grpSpLocks/>
                </p:cNvGrpSpPr>
                <p:nvPr/>
              </p:nvGrpSpPr>
              <p:grpSpPr bwMode="auto">
                <a:xfrm>
                  <a:off x="0" y="0"/>
                  <a:ext cx="20000" cy="12876"/>
                  <a:chOff x="0" y="0"/>
                  <a:chExt cx="20000" cy="20000"/>
                </a:xfrm>
              </p:grpSpPr>
              <p:sp>
                <p:nvSpPr>
                  <p:cNvPr id="303845" name="Arc 74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46" name="Arc 74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847" name="Group 743"/>
                <p:cNvGrpSpPr>
                  <a:grpSpLocks/>
                </p:cNvGrpSpPr>
                <p:nvPr/>
              </p:nvGrpSpPr>
              <p:grpSpPr bwMode="auto">
                <a:xfrm>
                  <a:off x="12886" y="12060"/>
                  <a:ext cx="6945" cy="7940"/>
                  <a:chOff x="-1" y="0"/>
                  <a:chExt cx="20001" cy="20000"/>
                </a:xfrm>
              </p:grpSpPr>
              <p:sp>
                <p:nvSpPr>
                  <p:cNvPr id="303848" name="Arc 744"/>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49" name="Arc 745"/>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850" name="Group 746"/>
              <p:cNvGrpSpPr>
                <a:grpSpLocks/>
              </p:cNvGrpSpPr>
              <p:nvPr/>
            </p:nvGrpSpPr>
            <p:grpSpPr bwMode="auto">
              <a:xfrm>
                <a:off x="1679" y="2628"/>
                <a:ext cx="95" cy="186"/>
                <a:chOff x="0" y="0"/>
                <a:chExt cx="20000" cy="20000"/>
              </a:xfrm>
            </p:grpSpPr>
            <p:grpSp>
              <p:nvGrpSpPr>
                <p:cNvPr id="303851" name="Group 747"/>
                <p:cNvGrpSpPr>
                  <a:grpSpLocks/>
                </p:cNvGrpSpPr>
                <p:nvPr/>
              </p:nvGrpSpPr>
              <p:grpSpPr bwMode="auto">
                <a:xfrm>
                  <a:off x="0" y="0"/>
                  <a:ext cx="20000" cy="12876"/>
                  <a:chOff x="0" y="0"/>
                  <a:chExt cx="20000" cy="20000"/>
                </a:xfrm>
              </p:grpSpPr>
              <p:sp>
                <p:nvSpPr>
                  <p:cNvPr id="303852" name="Arc 748"/>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53" name="Arc 749"/>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854" name="Group 750"/>
                <p:cNvGrpSpPr>
                  <a:grpSpLocks/>
                </p:cNvGrpSpPr>
                <p:nvPr/>
              </p:nvGrpSpPr>
              <p:grpSpPr bwMode="auto">
                <a:xfrm>
                  <a:off x="12829" y="12060"/>
                  <a:ext cx="7171" cy="7940"/>
                  <a:chOff x="0" y="0"/>
                  <a:chExt cx="20000" cy="20000"/>
                </a:xfrm>
              </p:grpSpPr>
              <p:sp>
                <p:nvSpPr>
                  <p:cNvPr id="303855" name="Arc 751"/>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56" name="Arc 752"/>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857" name="Group 753"/>
              <p:cNvGrpSpPr>
                <a:grpSpLocks/>
              </p:cNvGrpSpPr>
              <p:nvPr/>
            </p:nvGrpSpPr>
            <p:grpSpPr bwMode="auto">
              <a:xfrm>
                <a:off x="1741" y="2626"/>
                <a:ext cx="95" cy="120"/>
                <a:chOff x="0" y="0"/>
                <a:chExt cx="19995" cy="20000"/>
              </a:xfrm>
            </p:grpSpPr>
            <p:sp>
              <p:nvSpPr>
                <p:cNvPr id="303858" name="Arc 754"/>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859" name="Arc 755"/>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860" name="Group 756"/>
              <p:cNvGrpSpPr>
                <a:grpSpLocks/>
              </p:cNvGrpSpPr>
              <p:nvPr/>
            </p:nvGrpSpPr>
            <p:grpSpPr bwMode="auto">
              <a:xfrm>
                <a:off x="910" y="2628"/>
                <a:ext cx="56" cy="184"/>
                <a:chOff x="0" y="0"/>
                <a:chExt cx="20000" cy="20000"/>
              </a:xfrm>
            </p:grpSpPr>
            <p:sp>
              <p:nvSpPr>
                <p:cNvPr id="303861" name="Line 757"/>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62" name="Line 758"/>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63" name="Group 759"/>
              <p:cNvGrpSpPr>
                <a:grpSpLocks/>
              </p:cNvGrpSpPr>
              <p:nvPr/>
            </p:nvGrpSpPr>
            <p:grpSpPr bwMode="auto">
              <a:xfrm>
                <a:off x="967" y="2628"/>
                <a:ext cx="56" cy="184"/>
                <a:chOff x="0" y="0"/>
                <a:chExt cx="20000" cy="20000"/>
              </a:xfrm>
            </p:grpSpPr>
            <p:sp>
              <p:nvSpPr>
                <p:cNvPr id="303864" name="Line 760"/>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65" name="Line 761"/>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66" name="Group 762"/>
              <p:cNvGrpSpPr>
                <a:grpSpLocks/>
              </p:cNvGrpSpPr>
              <p:nvPr/>
            </p:nvGrpSpPr>
            <p:grpSpPr bwMode="auto">
              <a:xfrm>
                <a:off x="1023" y="2628"/>
                <a:ext cx="56" cy="184"/>
                <a:chOff x="0" y="0"/>
                <a:chExt cx="20000" cy="20000"/>
              </a:xfrm>
            </p:grpSpPr>
            <p:sp>
              <p:nvSpPr>
                <p:cNvPr id="303867" name="Line 763"/>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68" name="Line 764"/>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69" name="Group 765"/>
              <p:cNvGrpSpPr>
                <a:grpSpLocks/>
              </p:cNvGrpSpPr>
              <p:nvPr/>
            </p:nvGrpSpPr>
            <p:grpSpPr bwMode="auto">
              <a:xfrm>
                <a:off x="1082" y="2630"/>
                <a:ext cx="56" cy="184"/>
                <a:chOff x="0" y="0"/>
                <a:chExt cx="20000" cy="20000"/>
              </a:xfrm>
            </p:grpSpPr>
            <p:sp>
              <p:nvSpPr>
                <p:cNvPr id="303870" name="Line 766"/>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71" name="Line 767"/>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72" name="Group 768"/>
              <p:cNvGrpSpPr>
                <a:grpSpLocks/>
              </p:cNvGrpSpPr>
              <p:nvPr/>
            </p:nvGrpSpPr>
            <p:grpSpPr bwMode="auto">
              <a:xfrm>
                <a:off x="1142" y="2630"/>
                <a:ext cx="56" cy="184"/>
                <a:chOff x="0" y="0"/>
                <a:chExt cx="20000" cy="20000"/>
              </a:xfrm>
            </p:grpSpPr>
            <p:sp>
              <p:nvSpPr>
                <p:cNvPr id="303873" name="Line 769"/>
                <p:cNvSpPr>
                  <a:spLocks noChangeShapeType="1"/>
                </p:cNvSpPr>
                <p:nvPr/>
              </p:nvSpPr>
              <p:spPr bwMode="auto">
                <a:xfrm>
                  <a:off x="0"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74" name="Line 770"/>
                <p:cNvSpPr>
                  <a:spLocks noChangeShapeType="1"/>
                </p:cNvSpPr>
                <p:nvPr/>
              </p:nvSpPr>
              <p:spPr bwMode="auto">
                <a:xfrm flipH="1">
                  <a:off x="9572" y="0"/>
                  <a:ext cx="10428" cy="20000"/>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875" name="Line 771"/>
              <p:cNvSpPr>
                <a:spLocks noChangeShapeType="1"/>
              </p:cNvSpPr>
              <p:nvPr/>
            </p:nvSpPr>
            <p:spPr bwMode="auto">
              <a:xfrm flipH="1">
                <a:off x="888" y="2630"/>
                <a:ext cx="21" cy="117"/>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76" name="Line 772"/>
              <p:cNvSpPr>
                <a:spLocks noChangeShapeType="1"/>
              </p:cNvSpPr>
              <p:nvPr/>
            </p:nvSpPr>
            <p:spPr bwMode="auto">
              <a:xfrm>
                <a:off x="1200" y="2635"/>
                <a:ext cx="21" cy="112"/>
              </a:xfrm>
              <a:prstGeom prst="line">
                <a:avLst/>
              </a:prstGeom>
              <a:noFill/>
              <a:ln w="254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77" name="Line 773"/>
              <p:cNvSpPr>
                <a:spLocks noChangeShapeType="1"/>
              </p:cNvSpPr>
              <p:nvPr/>
            </p:nvSpPr>
            <p:spPr bwMode="auto">
              <a:xfrm>
                <a:off x="1224" y="2734"/>
                <a:ext cx="2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78" name="Rectangle 774"/>
              <p:cNvSpPr>
                <a:spLocks noChangeArrowheads="1"/>
              </p:cNvSpPr>
              <p:nvPr/>
            </p:nvSpPr>
            <p:spPr bwMode="auto">
              <a:xfrm>
                <a:off x="920" y="240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303879" name="Rectangle 775"/>
              <p:cNvSpPr>
                <a:spLocks noChangeArrowheads="1"/>
              </p:cNvSpPr>
              <p:nvPr/>
            </p:nvSpPr>
            <p:spPr bwMode="auto">
              <a:xfrm>
                <a:off x="1104" y="2436"/>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303880" name="Rectangle 776"/>
              <p:cNvSpPr>
                <a:spLocks noChangeArrowheads="1"/>
              </p:cNvSpPr>
              <p:nvPr/>
            </p:nvSpPr>
            <p:spPr bwMode="auto">
              <a:xfrm>
                <a:off x="1232" y="2876"/>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1</a:t>
                </a:r>
                <a:r>
                  <a:rPr lang="es-ES_tradnl" altLang="es-ES" sz="1500">
                    <a:effectLst/>
                  </a:rPr>
                  <a:t>(t)</a:t>
                </a:r>
                <a:endParaRPr lang="es-ES" altLang="es-ES" sz="1700">
                  <a:effectLst/>
                </a:endParaRPr>
              </a:p>
            </p:txBody>
          </p:sp>
          <p:sp>
            <p:nvSpPr>
              <p:cNvPr id="303881" name="AutoShape 777"/>
              <p:cNvSpPr>
                <a:spLocks noChangeArrowheads="1"/>
              </p:cNvSpPr>
              <p:nvPr/>
            </p:nvSpPr>
            <p:spPr bwMode="auto">
              <a:xfrm rot="10800000">
                <a:off x="1584" y="2839"/>
                <a:ext cx="48" cy="371"/>
              </a:xfrm>
              <a:prstGeom prst="upArrow">
                <a:avLst>
                  <a:gd name="adj1" fmla="val 48148"/>
                  <a:gd name="adj2" fmla="val 141558"/>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82" name="Line 778"/>
              <p:cNvSpPr>
                <a:spLocks noChangeShapeType="1"/>
              </p:cNvSpPr>
              <p:nvPr/>
            </p:nvSpPr>
            <p:spPr bwMode="auto">
              <a:xfrm rot="5400000">
                <a:off x="4934" y="2992"/>
                <a:ext cx="5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83" name="Oval 779"/>
              <p:cNvSpPr>
                <a:spLocks noChangeArrowheads="1"/>
              </p:cNvSpPr>
              <p:nvPr/>
            </p:nvSpPr>
            <p:spPr bwMode="auto">
              <a:xfrm>
                <a:off x="5168" y="320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884" name="AutoShape 780"/>
              <p:cNvSpPr>
                <a:spLocks noChangeArrowheads="1"/>
              </p:cNvSpPr>
              <p:nvPr/>
            </p:nvSpPr>
            <p:spPr bwMode="auto">
              <a:xfrm rot="10800000" flipV="1">
                <a:off x="5292" y="278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885" name="Rectangle 781"/>
              <p:cNvSpPr>
                <a:spLocks noChangeArrowheads="1"/>
              </p:cNvSpPr>
              <p:nvPr/>
            </p:nvSpPr>
            <p:spPr bwMode="auto">
              <a:xfrm>
                <a:off x="5120" y="2800"/>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303886" name="Group 782"/>
              <p:cNvGrpSpPr>
                <a:grpSpLocks/>
              </p:cNvGrpSpPr>
              <p:nvPr/>
            </p:nvGrpSpPr>
            <p:grpSpPr bwMode="auto">
              <a:xfrm>
                <a:off x="4752" y="2618"/>
                <a:ext cx="56" cy="184"/>
                <a:chOff x="0" y="0"/>
                <a:chExt cx="20000" cy="20000"/>
              </a:xfrm>
            </p:grpSpPr>
            <p:sp>
              <p:nvSpPr>
                <p:cNvPr id="303887" name="Line 783"/>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88" name="Line 784"/>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89" name="Group 785"/>
              <p:cNvGrpSpPr>
                <a:grpSpLocks/>
              </p:cNvGrpSpPr>
              <p:nvPr/>
            </p:nvGrpSpPr>
            <p:grpSpPr bwMode="auto">
              <a:xfrm>
                <a:off x="4809" y="2618"/>
                <a:ext cx="56" cy="184"/>
                <a:chOff x="0" y="0"/>
                <a:chExt cx="20000" cy="20000"/>
              </a:xfrm>
            </p:grpSpPr>
            <p:sp>
              <p:nvSpPr>
                <p:cNvPr id="303890" name="Line 786"/>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91" name="Line 787"/>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92" name="Group 788"/>
              <p:cNvGrpSpPr>
                <a:grpSpLocks/>
              </p:cNvGrpSpPr>
              <p:nvPr/>
            </p:nvGrpSpPr>
            <p:grpSpPr bwMode="auto">
              <a:xfrm>
                <a:off x="4865" y="2618"/>
                <a:ext cx="56" cy="184"/>
                <a:chOff x="0" y="0"/>
                <a:chExt cx="20000" cy="20000"/>
              </a:xfrm>
            </p:grpSpPr>
            <p:sp>
              <p:nvSpPr>
                <p:cNvPr id="303893" name="Line 789"/>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94" name="Line 790"/>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95" name="Group 791"/>
              <p:cNvGrpSpPr>
                <a:grpSpLocks/>
              </p:cNvGrpSpPr>
              <p:nvPr/>
            </p:nvGrpSpPr>
            <p:grpSpPr bwMode="auto">
              <a:xfrm>
                <a:off x="4924" y="2620"/>
                <a:ext cx="56" cy="184"/>
                <a:chOff x="0" y="0"/>
                <a:chExt cx="20000" cy="20000"/>
              </a:xfrm>
            </p:grpSpPr>
            <p:sp>
              <p:nvSpPr>
                <p:cNvPr id="303896" name="Line 792"/>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897" name="Line 793"/>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898" name="Group 794"/>
              <p:cNvGrpSpPr>
                <a:grpSpLocks/>
              </p:cNvGrpSpPr>
              <p:nvPr/>
            </p:nvGrpSpPr>
            <p:grpSpPr bwMode="auto">
              <a:xfrm>
                <a:off x="4984" y="2620"/>
                <a:ext cx="56" cy="184"/>
                <a:chOff x="0" y="0"/>
                <a:chExt cx="20000" cy="20000"/>
              </a:xfrm>
            </p:grpSpPr>
            <p:sp>
              <p:nvSpPr>
                <p:cNvPr id="303899" name="Line 795"/>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00" name="Line 796"/>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901" name="Line 797"/>
              <p:cNvSpPr>
                <a:spLocks noChangeShapeType="1"/>
              </p:cNvSpPr>
              <p:nvPr/>
            </p:nvSpPr>
            <p:spPr bwMode="auto">
              <a:xfrm flipH="1">
                <a:off x="4730" y="2620"/>
                <a:ext cx="21" cy="117"/>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02" name="Line 798"/>
              <p:cNvSpPr>
                <a:spLocks noChangeShapeType="1"/>
              </p:cNvSpPr>
              <p:nvPr/>
            </p:nvSpPr>
            <p:spPr bwMode="auto">
              <a:xfrm>
                <a:off x="5042" y="2625"/>
                <a:ext cx="21" cy="112"/>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03" name="Rectangle 799"/>
              <p:cNvSpPr>
                <a:spLocks noChangeArrowheads="1"/>
              </p:cNvSpPr>
              <p:nvPr/>
            </p:nvSpPr>
            <p:spPr bwMode="auto">
              <a:xfrm>
                <a:off x="4760" y="244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r>
                  <a:rPr lang="es-ES_tradnl" altLang="es-ES" sz="1500">
                    <a:effectLst/>
                  </a:rPr>
                  <a:t>’</a:t>
                </a:r>
                <a:endParaRPr lang="es-ES" altLang="es-ES" sz="1500">
                  <a:effectLst/>
                </a:endParaRPr>
              </a:p>
            </p:txBody>
          </p:sp>
          <p:grpSp>
            <p:nvGrpSpPr>
              <p:cNvPr id="303904" name="Group 800"/>
              <p:cNvGrpSpPr>
                <a:grpSpLocks/>
              </p:cNvGrpSpPr>
              <p:nvPr/>
            </p:nvGrpSpPr>
            <p:grpSpPr bwMode="auto">
              <a:xfrm>
                <a:off x="4010" y="2633"/>
                <a:ext cx="96" cy="186"/>
                <a:chOff x="0" y="0"/>
                <a:chExt cx="20000" cy="20000"/>
              </a:xfrm>
            </p:grpSpPr>
            <p:grpSp>
              <p:nvGrpSpPr>
                <p:cNvPr id="303905" name="Group 801"/>
                <p:cNvGrpSpPr>
                  <a:grpSpLocks/>
                </p:cNvGrpSpPr>
                <p:nvPr/>
              </p:nvGrpSpPr>
              <p:grpSpPr bwMode="auto">
                <a:xfrm>
                  <a:off x="0" y="0"/>
                  <a:ext cx="20000" cy="12903"/>
                  <a:chOff x="0" y="0"/>
                  <a:chExt cx="20000" cy="20000"/>
                </a:xfrm>
              </p:grpSpPr>
              <p:sp>
                <p:nvSpPr>
                  <p:cNvPr id="303906" name="Arc 802"/>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07" name="Arc 803"/>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08" name="Group 804"/>
                <p:cNvGrpSpPr>
                  <a:grpSpLocks/>
                </p:cNvGrpSpPr>
                <p:nvPr/>
              </p:nvGrpSpPr>
              <p:grpSpPr bwMode="auto">
                <a:xfrm>
                  <a:off x="12888" y="12043"/>
                  <a:ext cx="7027" cy="7957"/>
                  <a:chOff x="0" y="0"/>
                  <a:chExt cx="20000" cy="20000"/>
                </a:xfrm>
              </p:grpSpPr>
              <p:sp>
                <p:nvSpPr>
                  <p:cNvPr id="303909" name="Arc 805"/>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10" name="Arc 806"/>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11" name="Group 807"/>
              <p:cNvGrpSpPr>
                <a:grpSpLocks/>
              </p:cNvGrpSpPr>
              <p:nvPr/>
            </p:nvGrpSpPr>
            <p:grpSpPr bwMode="auto">
              <a:xfrm>
                <a:off x="4072" y="2632"/>
                <a:ext cx="95" cy="185"/>
                <a:chOff x="0" y="0"/>
                <a:chExt cx="20004" cy="20000"/>
              </a:xfrm>
            </p:grpSpPr>
            <p:grpSp>
              <p:nvGrpSpPr>
                <p:cNvPr id="303912" name="Group 808"/>
                <p:cNvGrpSpPr>
                  <a:grpSpLocks/>
                </p:cNvGrpSpPr>
                <p:nvPr/>
              </p:nvGrpSpPr>
              <p:grpSpPr bwMode="auto">
                <a:xfrm>
                  <a:off x="0" y="0"/>
                  <a:ext cx="19919" cy="12903"/>
                  <a:chOff x="0" y="0"/>
                  <a:chExt cx="20004" cy="20000"/>
                </a:xfrm>
              </p:grpSpPr>
              <p:sp>
                <p:nvSpPr>
                  <p:cNvPr id="303913" name="Arc 809"/>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14" name="Arc 810"/>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15" name="Group 811"/>
                <p:cNvGrpSpPr>
                  <a:grpSpLocks/>
                </p:cNvGrpSpPr>
                <p:nvPr/>
              </p:nvGrpSpPr>
              <p:grpSpPr bwMode="auto">
                <a:xfrm>
                  <a:off x="12692" y="12043"/>
                  <a:ext cx="7312" cy="7957"/>
                  <a:chOff x="-1" y="0"/>
                  <a:chExt cx="20001" cy="20000"/>
                </a:xfrm>
              </p:grpSpPr>
              <p:sp>
                <p:nvSpPr>
                  <p:cNvPr id="303916" name="Arc 812"/>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17" name="Arc 813"/>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18" name="Group 814"/>
              <p:cNvGrpSpPr>
                <a:grpSpLocks/>
              </p:cNvGrpSpPr>
              <p:nvPr/>
            </p:nvGrpSpPr>
            <p:grpSpPr bwMode="auto">
              <a:xfrm>
                <a:off x="4133" y="2632"/>
                <a:ext cx="96" cy="185"/>
                <a:chOff x="0" y="0"/>
                <a:chExt cx="20000" cy="20000"/>
              </a:xfrm>
            </p:grpSpPr>
            <p:grpSp>
              <p:nvGrpSpPr>
                <p:cNvPr id="303919" name="Group 815"/>
                <p:cNvGrpSpPr>
                  <a:grpSpLocks/>
                </p:cNvGrpSpPr>
                <p:nvPr/>
              </p:nvGrpSpPr>
              <p:grpSpPr bwMode="auto">
                <a:xfrm>
                  <a:off x="0" y="0"/>
                  <a:ext cx="20000" cy="12903"/>
                  <a:chOff x="0" y="0"/>
                  <a:chExt cx="20000" cy="20000"/>
                </a:xfrm>
              </p:grpSpPr>
              <p:sp>
                <p:nvSpPr>
                  <p:cNvPr id="303920" name="Arc 816"/>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21" name="Arc 817"/>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22" name="Group 818"/>
                <p:cNvGrpSpPr>
                  <a:grpSpLocks/>
                </p:cNvGrpSpPr>
                <p:nvPr/>
              </p:nvGrpSpPr>
              <p:grpSpPr bwMode="auto">
                <a:xfrm>
                  <a:off x="12886" y="12043"/>
                  <a:ext cx="7030" cy="7957"/>
                  <a:chOff x="0" y="0"/>
                  <a:chExt cx="20000" cy="20000"/>
                </a:xfrm>
              </p:grpSpPr>
              <p:sp>
                <p:nvSpPr>
                  <p:cNvPr id="303923" name="Arc 819"/>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24" name="Arc 820"/>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25" name="Group 821"/>
              <p:cNvGrpSpPr>
                <a:grpSpLocks/>
              </p:cNvGrpSpPr>
              <p:nvPr/>
            </p:nvGrpSpPr>
            <p:grpSpPr bwMode="auto">
              <a:xfrm>
                <a:off x="4195" y="2630"/>
                <a:ext cx="96" cy="186"/>
                <a:chOff x="0" y="0"/>
                <a:chExt cx="20000" cy="20000"/>
              </a:xfrm>
            </p:grpSpPr>
            <p:grpSp>
              <p:nvGrpSpPr>
                <p:cNvPr id="303926" name="Group 822"/>
                <p:cNvGrpSpPr>
                  <a:grpSpLocks/>
                </p:cNvGrpSpPr>
                <p:nvPr/>
              </p:nvGrpSpPr>
              <p:grpSpPr bwMode="auto">
                <a:xfrm>
                  <a:off x="0" y="0"/>
                  <a:ext cx="20000" cy="12876"/>
                  <a:chOff x="0" y="0"/>
                  <a:chExt cx="20000" cy="20000"/>
                </a:xfrm>
              </p:grpSpPr>
              <p:sp>
                <p:nvSpPr>
                  <p:cNvPr id="303927" name="Arc 82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28" name="Arc 82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29" name="Group 825"/>
                <p:cNvGrpSpPr>
                  <a:grpSpLocks/>
                </p:cNvGrpSpPr>
                <p:nvPr/>
              </p:nvGrpSpPr>
              <p:grpSpPr bwMode="auto">
                <a:xfrm>
                  <a:off x="12886" y="12060"/>
                  <a:ext cx="6945" cy="7940"/>
                  <a:chOff x="-1" y="0"/>
                  <a:chExt cx="20001" cy="20000"/>
                </a:xfrm>
              </p:grpSpPr>
              <p:sp>
                <p:nvSpPr>
                  <p:cNvPr id="303930" name="Arc 826"/>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31" name="Arc 827"/>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32" name="Group 828"/>
              <p:cNvGrpSpPr>
                <a:grpSpLocks/>
              </p:cNvGrpSpPr>
              <p:nvPr/>
            </p:nvGrpSpPr>
            <p:grpSpPr bwMode="auto">
              <a:xfrm>
                <a:off x="4257" y="2630"/>
                <a:ext cx="95" cy="186"/>
                <a:chOff x="0" y="0"/>
                <a:chExt cx="20000" cy="20000"/>
              </a:xfrm>
            </p:grpSpPr>
            <p:grpSp>
              <p:nvGrpSpPr>
                <p:cNvPr id="303933" name="Group 829"/>
                <p:cNvGrpSpPr>
                  <a:grpSpLocks/>
                </p:cNvGrpSpPr>
                <p:nvPr/>
              </p:nvGrpSpPr>
              <p:grpSpPr bwMode="auto">
                <a:xfrm>
                  <a:off x="0" y="0"/>
                  <a:ext cx="20000" cy="12876"/>
                  <a:chOff x="0" y="0"/>
                  <a:chExt cx="20000" cy="20000"/>
                </a:xfrm>
              </p:grpSpPr>
              <p:sp>
                <p:nvSpPr>
                  <p:cNvPr id="303934" name="Arc 830"/>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35" name="Arc 831"/>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36" name="Group 832"/>
                <p:cNvGrpSpPr>
                  <a:grpSpLocks/>
                </p:cNvGrpSpPr>
                <p:nvPr/>
              </p:nvGrpSpPr>
              <p:grpSpPr bwMode="auto">
                <a:xfrm>
                  <a:off x="12829" y="12060"/>
                  <a:ext cx="7171" cy="7940"/>
                  <a:chOff x="0" y="0"/>
                  <a:chExt cx="20000" cy="20000"/>
                </a:xfrm>
              </p:grpSpPr>
              <p:sp>
                <p:nvSpPr>
                  <p:cNvPr id="303937" name="Arc 833"/>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38" name="Arc 834"/>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39" name="Group 835"/>
              <p:cNvGrpSpPr>
                <a:grpSpLocks/>
              </p:cNvGrpSpPr>
              <p:nvPr/>
            </p:nvGrpSpPr>
            <p:grpSpPr bwMode="auto">
              <a:xfrm>
                <a:off x="4319" y="2628"/>
                <a:ext cx="95" cy="120"/>
                <a:chOff x="0" y="0"/>
                <a:chExt cx="19995" cy="20000"/>
              </a:xfrm>
            </p:grpSpPr>
            <p:sp>
              <p:nvSpPr>
                <p:cNvPr id="303940" name="Arc 836"/>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41" name="Arc 837"/>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sp>
            <p:nvSpPr>
              <p:cNvPr id="303942" name="Rectangle 838"/>
              <p:cNvSpPr>
                <a:spLocks noChangeArrowheads="1"/>
              </p:cNvSpPr>
              <p:nvPr/>
            </p:nvSpPr>
            <p:spPr bwMode="auto">
              <a:xfrm>
                <a:off x="4106" y="243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r>
                  <a:rPr lang="es-ES_tradnl" altLang="es-ES" sz="1500">
                    <a:effectLst/>
                  </a:rPr>
                  <a:t>’</a:t>
                </a:r>
                <a:endParaRPr lang="es-ES" altLang="es-ES" sz="1500">
                  <a:effectLst/>
                </a:endParaRPr>
              </a:p>
            </p:txBody>
          </p:sp>
          <p:sp>
            <p:nvSpPr>
              <p:cNvPr id="303943" name="Line 839"/>
              <p:cNvSpPr>
                <a:spLocks noChangeShapeType="1"/>
              </p:cNvSpPr>
              <p:nvPr/>
            </p:nvSpPr>
            <p:spPr bwMode="auto">
              <a:xfrm>
                <a:off x="4412" y="2747"/>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944" name="Line 840"/>
              <p:cNvSpPr>
                <a:spLocks noChangeShapeType="1"/>
              </p:cNvSpPr>
              <p:nvPr/>
            </p:nvSpPr>
            <p:spPr bwMode="auto">
              <a:xfrm>
                <a:off x="5068" y="2727"/>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945" name="Oval 841"/>
              <p:cNvSpPr>
                <a:spLocks noChangeArrowheads="1"/>
              </p:cNvSpPr>
              <p:nvPr/>
            </p:nvSpPr>
            <p:spPr bwMode="auto">
              <a:xfrm>
                <a:off x="5164" y="270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3946" name="Rectangle 842"/>
              <p:cNvSpPr>
                <a:spLocks noChangeArrowheads="1"/>
              </p:cNvSpPr>
              <p:nvPr/>
            </p:nvSpPr>
            <p:spPr bwMode="auto">
              <a:xfrm>
                <a:off x="4404" y="2746"/>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303947" name="Line 843"/>
              <p:cNvSpPr>
                <a:spLocks noChangeShapeType="1"/>
              </p:cNvSpPr>
              <p:nvPr/>
            </p:nvSpPr>
            <p:spPr bwMode="auto">
              <a:xfrm rot="10800000">
                <a:off x="4528" y="274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948" name="Rectangle 844"/>
              <p:cNvSpPr>
                <a:spLocks noChangeArrowheads="1"/>
              </p:cNvSpPr>
              <p:nvPr/>
            </p:nvSpPr>
            <p:spPr bwMode="auto">
              <a:xfrm>
                <a:off x="3908" y="2854"/>
                <a:ext cx="432"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e</a:t>
                </a:r>
                <a:r>
                  <a:rPr lang="es-ES_tradnl" altLang="es-ES" sz="1500" baseline="-25000">
                    <a:effectLst/>
                  </a:rPr>
                  <a:t>2</a:t>
                </a:r>
                <a:r>
                  <a:rPr lang="es-ES_tradnl" altLang="es-ES" sz="1500">
                    <a:effectLst/>
                  </a:rPr>
                  <a:t>’(t)</a:t>
                </a:r>
                <a:endParaRPr lang="es-ES" altLang="es-ES" sz="1700">
                  <a:effectLst/>
                </a:endParaRPr>
              </a:p>
            </p:txBody>
          </p:sp>
          <p:sp>
            <p:nvSpPr>
              <p:cNvPr id="303949" name="AutoShape 845"/>
              <p:cNvSpPr>
                <a:spLocks noChangeArrowheads="1"/>
              </p:cNvSpPr>
              <p:nvPr/>
            </p:nvSpPr>
            <p:spPr bwMode="auto">
              <a:xfrm rot="10800000">
                <a:off x="3896" y="2760"/>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950" name="Rectangle 846"/>
              <p:cNvSpPr>
                <a:spLocks noChangeArrowheads="1"/>
              </p:cNvSpPr>
              <p:nvPr/>
            </p:nvSpPr>
            <p:spPr bwMode="auto">
              <a:xfrm>
                <a:off x="552" y="2480"/>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a:t>
                </a:r>
                <a:r>
                  <a:rPr lang="es-ES_tradnl" altLang="es-ES" sz="1500">
                    <a:effectLst/>
                  </a:rPr>
                  <a:t>(t)</a:t>
                </a:r>
                <a:endParaRPr lang="es-ES" altLang="es-ES" sz="1700">
                  <a:effectLst/>
                </a:endParaRPr>
              </a:p>
            </p:txBody>
          </p:sp>
          <p:grpSp>
            <p:nvGrpSpPr>
              <p:cNvPr id="303951" name="Group 847"/>
              <p:cNvGrpSpPr>
                <a:grpSpLocks/>
              </p:cNvGrpSpPr>
              <p:nvPr/>
            </p:nvGrpSpPr>
            <p:grpSpPr bwMode="auto">
              <a:xfrm>
                <a:off x="1824" y="2726"/>
                <a:ext cx="186" cy="507"/>
                <a:chOff x="1446" y="1344"/>
                <a:chExt cx="186" cy="507"/>
              </a:xfrm>
            </p:grpSpPr>
            <p:grpSp>
              <p:nvGrpSpPr>
                <p:cNvPr id="303952" name="Group 848"/>
                <p:cNvGrpSpPr>
                  <a:grpSpLocks/>
                </p:cNvGrpSpPr>
                <p:nvPr/>
              </p:nvGrpSpPr>
              <p:grpSpPr bwMode="auto">
                <a:xfrm rot="5400000">
                  <a:off x="1372" y="1501"/>
                  <a:ext cx="333" cy="186"/>
                  <a:chOff x="0" y="0"/>
                  <a:chExt cx="20002" cy="20000"/>
                </a:xfrm>
              </p:grpSpPr>
              <p:grpSp>
                <p:nvGrpSpPr>
                  <p:cNvPr id="303953" name="Group 849"/>
                  <p:cNvGrpSpPr>
                    <a:grpSpLocks/>
                  </p:cNvGrpSpPr>
                  <p:nvPr/>
                </p:nvGrpSpPr>
                <p:grpSpPr bwMode="auto">
                  <a:xfrm>
                    <a:off x="1346" y="0"/>
                    <a:ext cx="3366" cy="19743"/>
                    <a:chOff x="0" y="0"/>
                    <a:chExt cx="20000" cy="20000"/>
                  </a:xfrm>
                </p:grpSpPr>
                <p:sp>
                  <p:nvSpPr>
                    <p:cNvPr id="303954" name="Line 850"/>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55" name="Line 851"/>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956" name="Group 852"/>
                  <p:cNvGrpSpPr>
                    <a:grpSpLocks/>
                  </p:cNvGrpSpPr>
                  <p:nvPr/>
                </p:nvGrpSpPr>
                <p:grpSpPr bwMode="auto">
                  <a:xfrm>
                    <a:off x="4736" y="43"/>
                    <a:ext cx="3366" cy="19743"/>
                    <a:chOff x="0" y="0"/>
                    <a:chExt cx="20000" cy="20000"/>
                  </a:xfrm>
                </p:grpSpPr>
                <p:sp>
                  <p:nvSpPr>
                    <p:cNvPr id="303957" name="Line 853"/>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58" name="Line 854"/>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959" name="Group 855"/>
                  <p:cNvGrpSpPr>
                    <a:grpSpLocks/>
                  </p:cNvGrpSpPr>
                  <p:nvPr/>
                </p:nvGrpSpPr>
                <p:grpSpPr bwMode="auto">
                  <a:xfrm>
                    <a:off x="8126" y="0"/>
                    <a:ext cx="3366" cy="19743"/>
                    <a:chOff x="0" y="0"/>
                    <a:chExt cx="20000" cy="20000"/>
                  </a:xfrm>
                </p:grpSpPr>
                <p:sp>
                  <p:nvSpPr>
                    <p:cNvPr id="303960" name="Line 856"/>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61" name="Line 857"/>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962" name="Group 858"/>
                  <p:cNvGrpSpPr>
                    <a:grpSpLocks/>
                  </p:cNvGrpSpPr>
                  <p:nvPr/>
                </p:nvGrpSpPr>
                <p:grpSpPr bwMode="auto">
                  <a:xfrm>
                    <a:off x="11636" y="257"/>
                    <a:ext cx="3366" cy="19743"/>
                    <a:chOff x="0" y="0"/>
                    <a:chExt cx="20000" cy="20000"/>
                  </a:xfrm>
                </p:grpSpPr>
                <p:sp>
                  <p:nvSpPr>
                    <p:cNvPr id="303963" name="Line 85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64" name="Line 86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3965" name="Group 861"/>
                  <p:cNvGrpSpPr>
                    <a:grpSpLocks/>
                  </p:cNvGrpSpPr>
                  <p:nvPr/>
                </p:nvGrpSpPr>
                <p:grpSpPr bwMode="auto">
                  <a:xfrm>
                    <a:off x="15242" y="257"/>
                    <a:ext cx="3366" cy="19743"/>
                    <a:chOff x="0" y="0"/>
                    <a:chExt cx="20000" cy="20000"/>
                  </a:xfrm>
                </p:grpSpPr>
                <p:sp>
                  <p:nvSpPr>
                    <p:cNvPr id="303966" name="Line 862"/>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67" name="Line 863"/>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968" name="Line 864"/>
                  <p:cNvSpPr>
                    <a:spLocks noChangeShapeType="1"/>
                  </p:cNvSpPr>
                  <p:nvPr/>
                </p:nvSpPr>
                <p:spPr bwMode="auto">
                  <a:xfrm flipH="1">
                    <a:off x="0" y="257"/>
                    <a:ext cx="1250" cy="12591"/>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3969" name="Line 865"/>
                  <p:cNvSpPr>
                    <a:spLocks noChangeShapeType="1"/>
                  </p:cNvSpPr>
                  <p:nvPr/>
                </p:nvSpPr>
                <p:spPr bwMode="auto">
                  <a:xfrm>
                    <a:off x="18728" y="728"/>
                    <a:ext cx="1274" cy="12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3970" name="Line 866"/>
                <p:cNvSpPr>
                  <a:spLocks noChangeShapeType="1"/>
                </p:cNvSpPr>
                <p:nvPr/>
              </p:nvSpPr>
              <p:spPr bwMode="auto">
                <a:xfrm rot="5400000">
                  <a:off x="1473" y="1804"/>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3971" name="Line 867"/>
                <p:cNvSpPr>
                  <a:spLocks noChangeShapeType="1"/>
                </p:cNvSpPr>
                <p:nvPr/>
              </p:nvSpPr>
              <p:spPr bwMode="auto">
                <a:xfrm rot="5400000">
                  <a:off x="1477" y="1391"/>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3972" name="Group 868"/>
              <p:cNvGrpSpPr>
                <a:grpSpLocks/>
              </p:cNvGrpSpPr>
              <p:nvPr/>
            </p:nvGrpSpPr>
            <p:grpSpPr bwMode="auto">
              <a:xfrm>
                <a:off x="2063" y="2722"/>
                <a:ext cx="191" cy="507"/>
                <a:chOff x="1178" y="2771"/>
                <a:chExt cx="191" cy="507"/>
              </a:xfrm>
            </p:grpSpPr>
            <p:grpSp>
              <p:nvGrpSpPr>
                <p:cNvPr id="303973" name="Group 869"/>
                <p:cNvGrpSpPr>
                  <a:grpSpLocks/>
                </p:cNvGrpSpPr>
                <p:nvPr/>
              </p:nvGrpSpPr>
              <p:grpSpPr bwMode="auto">
                <a:xfrm rot="5400000">
                  <a:off x="1106" y="2928"/>
                  <a:ext cx="336" cy="191"/>
                  <a:chOff x="0" y="1"/>
                  <a:chExt cx="20003" cy="19999"/>
                </a:xfrm>
              </p:grpSpPr>
              <p:grpSp>
                <p:nvGrpSpPr>
                  <p:cNvPr id="303974" name="Group 870"/>
                  <p:cNvGrpSpPr>
                    <a:grpSpLocks/>
                  </p:cNvGrpSpPr>
                  <p:nvPr/>
                </p:nvGrpSpPr>
                <p:grpSpPr bwMode="auto">
                  <a:xfrm>
                    <a:off x="0" y="544"/>
                    <a:ext cx="4733" cy="19456"/>
                    <a:chOff x="0" y="0"/>
                    <a:chExt cx="20000" cy="20000"/>
                  </a:xfrm>
                </p:grpSpPr>
                <p:grpSp>
                  <p:nvGrpSpPr>
                    <p:cNvPr id="303975" name="Group 871"/>
                    <p:cNvGrpSpPr>
                      <a:grpSpLocks/>
                    </p:cNvGrpSpPr>
                    <p:nvPr/>
                  </p:nvGrpSpPr>
                  <p:grpSpPr bwMode="auto">
                    <a:xfrm>
                      <a:off x="0" y="0"/>
                      <a:ext cx="20000" cy="12903"/>
                      <a:chOff x="0" y="0"/>
                      <a:chExt cx="20000" cy="20000"/>
                    </a:xfrm>
                  </p:grpSpPr>
                  <p:sp>
                    <p:nvSpPr>
                      <p:cNvPr id="303976" name="Arc 872"/>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77" name="Arc 873"/>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78" name="Group 874"/>
                    <p:cNvGrpSpPr>
                      <a:grpSpLocks/>
                    </p:cNvGrpSpPr>
                    <p:nvPr/>
                  </p:nvGrpSpPr>
                  <p:grpSpPr bwMode="auto">
                    <a:xfrm>
                      <a:off x="12888" y="12043"/>
                      <a:ext cx="7027" cy="7957"/>
                      <a:chOff x="0" y="0"/>
                      <a:chExt cx="20000" cy="20000"/>
                    </a:xfrm>
                  </p:grpSpPr>
                  <p:sp>
                    <p:nvSpPr>
                      <p:cNvPr id="303979" name="Arc 875"/>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80" name="Arc 876"/>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81" name="Group 877"/>
                  <p:cNvGrpSpPr>
                    <a:grpSpLocks/>
                  </p:cNvGrpSpPr>
                  <p:nvPr/>
                </p:nvGrpSpPr>
                <p:grpSpPr bwMode="auto">
                  <a:xfrm>
                    <a:off x="3070" y="377"/>
                    <a:ext cx="4714" cy="19456"/>
                    <a:chOff x="0" y="0"/>
                    <a:chExt cx="20004" cy="20000"/>
                  </a:xfrm>
                </p:grpSpPr>
                <p:grpSp>
                  <p:nvGrpSpPr>
                    <p:cNvPr id="303982" name="Group 878"/>
                    <p:cNvGrpSpPr>
                      <a:grpSpLocks/>
                    </p:cNvGrpSpPr>
                    <p:nvPr/>
                  </p:nvGrpSpPr>
                  <p:grpSpPr bwMode="auto">
                    <a:xfrm>
                      <a:off x="0" y="0"/>
                      <a:ext cx="19919" cy="12903"/>
                      <a:chOff x="0" y="0"/>
                      <a:chExt cx="20004" cy="20000"/>
                    </a:xfrm>
                  </p:grpSpPr>
                  <p:sp>
                    <p:nvSpPr>
                      <p:cNvPr id="303983" name="Arc 879"/>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84" name="Arc 880"/>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85" name="Group 881"/>
                    <p:cNvGrpSpPr>
                      <a:grpSpLocks/>
                    </p:cNvGrpSpPr>
                    <p:nvPr/>
                  </p:nvGrpSpPr>
                  <p:grpSpPr bwMode="auto">
                    <a:xfrm>
                      <a:off x="12692" y="12043"/>
                      <a:ext cx="7312" cy="7957"/>
                      <a:chOff x="-1" y="0"/>
                      <a:chExt cx="20001" cy="20000"/>
                    </a:xfrm>
                  </p:grpSpPr>
                  <p:sp>
                    <p:nvSpPr>
                      <p:cNvPr id="303986" name="Arc 882"/>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87" name="Arc 883"/>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88" name="Group 884"/>
                  <p:cNvGrpSpPr>
                    <a:grpSpLocks/>
                  </p:cNvGrpSpPr>
                  <p:nvPr/>
                </p:nvGrpSpPr>
                <p:grpSpPr bwMode="auto">
                  <a:xfrm>
                    <a:off x="6100" y="377"/>
                    <a:ext cx="4734" cy="19456"/>
                    <a:chOff x="0" y="0"/>
                    <a:chExt cx="20000" cy="20000"/>
                  </a:xfrm>
                </p:grpSpPr>
                <p:grpSp>
                  <p:nvGrpSpPr>
                    <p:cNvPr id="303989" name="Group 885"/>
                    <p:cNvGrpSpPr>
                      <a:grpSpLocks/>
                    </p:cNvGrpSpPr>
                    <p:nvPr/>
                  </p:nvGrpSpPr>
                  <p:grpSpPr bwMode="auto">
                    <a:xfrm>
                      <a:off x="0" y="0"/>
                      <a:ext cx="20000" cy="12903"/>
                      <a:chOff x="0" y="0"/>
                      <a:chExt cx="20000" cy="20000"/>
                    </a:xfrm>
                  </p:grpSpPr>
                  <p:sp>
                    <p:nvSpPr>
                      <p:cNvPr id="303990" name="Arc 886"/>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91" name="Arc 887"/>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92" name="Group 888"/>
                    <p:cNvGrpSpPr>
                      <a:grpSpLocks/>
                    </p:cNvGrpSpPr>
                    <p:nvPr/>
                  </p:nvGrpSpPr>
                  <p:grpSpPr bwMode="auto">
                    <a:xfrm>
                      <a:off x="12886" y="12043"/>
                      <a:ext cx="7030" cy="7957"/>
                      <a:chOff x="0" y="0"/>
                      <a:chExt cx="20000" cy="20000"/>
                    </a:xfrm>
                  </p:grpSpPr>
                  <p:sp>
                    <p:nvSpPr>
                      <p:cNvPr id="303993" name="Arc 889"/>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94" name="Arc 890"/>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3995" name="Group 891"/>
                  <p:cNvGrpSpPr>
                    <a:grpSpLocks/>
                  </p:cNvGrpSpPr>
                  <p:nvPr/>
                </p:nvGrpSpPr>
                <p:grpSpPr bwMode="auto">
                  <a:xfrm>
                    <a:off x="9170" y="168"/>
                    <a:ext cx="4734" cy="19497"/>
                    <a:chOff x="0" y="0"/>
                    <a:chExt cx="20000" cy="20000"/>
                  </a:xfrm>
                </p:grpSpPr>
                <p:grpSp>
                  <p:nvGrpSpPr>
                    <p:cNvPr id="303996" name="Group 892"/>
                    <p:cNvGrpSpPr>
                      <a:grpSpLocks/>
                    </p:cNvGrpSpPr>
                    <p:nvPr/>
                  </p:nvGrpSpPr>
                  <p:grpSpPr bwMode="auto">
                    <a:xfrm>
                      <a:off x="0" y="0"/>
                      <a:ext cx="20000" cy="12876"/>
                      <a:chOff x="0" y="0"/>
                      <a:chExt cx="20000" cy="20000"/>
                    </a:xfrm>
                  </p:grpSpPr>
                  <p:sp>
                    <p:nvSpPr>
                      <p:cNvPr id="303997" name="Arc 89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3998" name="Arc 89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3999" name="Group 895"/>
                    <p:cNvGrpSpPr>
                      <a:grpSpLocks/>
                    </p:cNvGrpSpPr>
                    <p:nvPr/>
                  </p:nvGrpSpPr>
                  <p:grpSpPr bwMode="auto">
                    <a:xfrm>
                      <a:off x="12886" y="12060"/>
                      <a:ext cx="6945" cy="7940"/>
                      <a:chOff x="-1" y="0"/>
                      <a:chExt cx="20001" cy="20000"/>
                    </a:xfrm>
                  </p:grpSpPr>
                  <p:sp>
                    <p:nvSpPr>
                      <p:cNvPr id="304000" name="Arc 896"/>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001" name="Arc 897"/>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002" name="Group 898"/>
                  <p:cNvGrpSpPr>
                    <a:grpSpLocks/>
                  </p:cNvGrpSpPr>
                  <p:nvPr/>
                </p:nvGrpSpPr>
                <p:grpSpPr bwMode="auto">
                  <a:xfrm>
                    <a:off x="12240" y="168"/>
                    <a:ext cx="4694" cy="19497"/>
                    <a:chOff x="0" y="0"/>
                    <a:chExt cx="20000" cy="20000"/>
                  </a:xfrm>
                </p:grpSpPr>
                <p:grpSp>
                  <p:nvGrpSpPr>
                    <p:cNvPr id="304003" name="Group 899"/>
                    <p:cNvGrpSpPr>
                      <a:grpSpLocks/>
                    </p:cNvGrpSpPr>
                    <p:nvPr/>
                  </p:nvGrpSpPr>
                  <p:grpSpPr bwMode="auto">
                    <a:xfrm>
                      <a:off x="0" y="0"/>
                      <a:ext cx="20000" cy="12876"/>
                      <a:chOff x="0" y="0"/>
                      <a:chExt cx="20000" cy="20000"/>
                    </a:xfrm>
                  </p:grpSpPr>
                  <p:sp>
                    <p:nvSpPr>
                      <p:cNvPr id="304004" name="Arc 900"/>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005" name="Arc 901"/>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006" name="Group 902"/>
                    <p:cNvGrpSpPr>
                      <a:grpSpLocks/>
                    </p:cNvGrpSpPr>
                    <p:nvPr/>
                  </p:nvGrpSpPr>
                  <p:grpSpPr bwMode="auto">
                    <a:xfrm>
                      <a:off x="12829" y="12060"/>
                      <a:ext cx="7171" cy="7940"/>
                      <a:chOff x="0" y="0"/>
                      <a:chExt cx="20000" cy="20000"/>
                    </a:xfrm>
                  </p:grpSpPr>
                  <p:sp>
                    <p:nvSpPr>
                      <p:cNvPr id="304007" name="Arc 903"/>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008" name="Arc 904"/>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009" name="Group 905"/>
                  <p:cNvGrpSpPr>
                    <a:grpSpLocks/>
                  </p:cNvGrpSpPr>
                  <p:nvPr/>
                </p:nvGrpSpPr>
                <p:grpSpPr bwMode="auto">
                  <a:xfrm>
                    <a:off x="15290" y="1"/>
                    <a:ext cx="4713" cy="12552"/>
                    <a:chOff x="0" y="0"/>
                    <a:chExt cx="19995" cy="20000"/>
                  </a:xfrm>
                </p:grpSpPr>
                <p:sp>
                  <p:nvSpPr>
                    <p:cNvPr id="304010" name="Arc 906"/>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011" name="Arc 907"/>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304012" name="Line 908"/>
                <p:cNvSpPr>
                  <a:spLocks noChangeShapeType="1"/>
                </p:cNvSpPr>
                <p:nvPr/>
              </p:nvSpPr>
              <p:spPr bwMode="auto">
                <a:xfrm rot="5400000">
                  <a:off x="1193" y="3231"/>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013" name="Line 909"/>
                <p:cNvSpPr>
                  <a:spLocks noChangeShapeType="1"/>
                </p:cNvSpPr>
                <p:nvPr/>
              </p:nvSpPr>
              <p:spPr bwMode="auto">
                <a:xfrm rot="5400000">
                  <a:off x="1197" y="2818"/>
                  <a:ext cx="9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4014" name="Rectangle 910"/>
              <p:cNvSpPr>
                <a:spLocks noChangeArrowheads="1"/>
              </p:cNvSpPr>
              <p:nvPr/>
            </p:nvSpPr>
            <p:spPr bwMode="auto">
              <a:xfrm>
                <a:off x="1584" y="2829"/>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fe</a:t>
                </a:r>
                <a:endParaRPr lang="es-ES" altLang="es-ES" sz="1500" baseline="-25000">
                  <a:effectLst/>
                </a:endParaRPr>
              </a:p>
            </p:txBody>
          </p:sp>
          <p:sp>
            <p:nvSpPr>
              <p:cNvPr id="304015" name="Rectangle 911"/>
              <p:cNvSpPr>
                <a:spLocks noChangeArrowheads="1"/>
              </p:cNvSpPr>
              <p:nvPr/>
            </p:nvSpPr>
            <p:spPr bwMode="auto">
              <a:xfrm>
                <a:off x="2240" y="286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sym typeface="Symbol" pitchFamily="18" charset="2"/>
                  </a:rPr>
                  <a:t></a:t>
                </a:r>
                <a:endParaRPr lang="es-ES" altLang="es-ES" sz="1500" baseline="-25000">
                  <a:effectLst/>
                </a:endParaRPr>
              </a:p>
            </p:txBody>
          </p:sp>
          <p:sp>
            <p:nvSpPr>
              <p:cNvPr id="304016" name="Oval 912"/>
              <p:cNvSpPr>
                <a:spLocks noChangeArrowheads="1"/>
              </p:cNvSpPr>
              <p:nvPr/>
            </p:nvSpPr>
            <p:spPr bwMode="auto">
              <a:xfrm>
                <a:off x="1875" y="321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017" name="Oval 913"/>
              <p:cNvSpPr>
                <a:spLocks noChangeArrowheads="1"/>
              </p:cNvSpPr>
              <p:nvPr/>
            </p:nvSpPr>
            <p:spPr bwMode="auto">
              <a:xfrm>
                <a:off x="2100" y="321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018" name="Oval 914"/>
              <p:cNvSpPr>
                <a:spLocks noChangeArrowheads="1"/>
              </p:cNvSpPr>
              <p:nvPr/>
            </p:nvSpPr>
            <p:spPr bwMode="auto">
              <a:xfrm>
                <a:off x="2106" y="2711"/>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019" name="Oval 915"/>
              <p:cNvSpPr>
                <a:spLocks noChangeArrowheads="1"/>
              </p:cNvSpPr>
              <p:nvPr/>
            </p:nvSpPr>
            <p:spPr bwMode="auto">
              <a:xfrm>
                <a:off x="1878" y="271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020" name="Rectangle 916"/>
              <p:cNvSpPr>
                <a:spLocks noChangeArrowheads="1"/>
              </p:cNvSpPr>
              <p:nvPr/>
            </p:nvSpPr>
            <p:spPr bwMode="auto">
              <a:xfrm>
                <a:off x="2480" y="3294"/>
                <a:ext cx="448" cy="33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2800" dirty="0">
                    <a:solidFill>
                      <a:schemeClr val="accent1">
                        <a:lumMod val="60000"/>
                        <a:lumOff val="40000"/>
                      </a:schemeClr>
                    </a:solidFill>
                    <a:effectLst/>
                  </a:rPr>
                  <a:t>1</a:t>
                </a:r>
                <a:endParaRPr lang="es-ES" altLang="es-ES" sz="2800" baseline="-25000" dirty="0">
                  <a:solidFill>
                    <a:schemeClr val="accent1">
                      <a:lumMod val="60000"/>
                      <a:lumOff val="40000"/>
                    </a:schemeClr>
                  </a:solidFill>
                  <a:effectLst/>
                </a:endParaRPr>
              </a:p>
            </p:txBody>
          </p:sp>
        </p:grpSp>
        <p:sp>
          <p:nvSpPr>
            <p:cNvPr id="304035" name="WordArt 931"/>
            <p:cNvSpPr>
              <a:spLocks noChangeArrowheads="1" noChangeShapeType="1" noTextEdit="1"/>
            </p:cNvSpPr>
            <p:nvPr/>
          </p:nvSpPr>
          <p:spPr bwMode="auto">
            <a:xfrm>
              <a:off x="5136" y="2208"/>
              <a:ext cx="192" cy="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3</a:t>
              </a:r>
            </a:p>
          </p:txBody>
        </p:sp>
      </p:grpSp>
      <p:sp>
        <p:nvSpPr>
          <p:cNvPr id="304036" name="AutoShape 932"/>
          <p:cNvSpPr>
            <a:spLocks noChangeArrowheads="1"/>
          </p:cNvSpPr>
          <p:nvPr/>
        </p:nvSpPr>
        <p:spPr bwMode="auto">
          <a:xfrm>
            <a:off x="3566096" y="5715000"/>
            <a:ext cx="6858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adFill rotWithShape="0">
            <a:gsLst>
              <a:gs pos="0">
                <a:schemeClr val="tx1">
                  <a:gamma/>
                  <a:shade val="0"/>
                  <a:invGamma/>
                </a:schemeClr>
              </a:gs>
              <a:gs pos="100000">
                <a:schemeClr val="tx1"/>
              </a:gs>
            </a:gsLst>
            <a:lin ang="2700000" scaled="1"/>
          </a:gra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4045" name="Rectangle 941"/>
          <p:cNvSpPr>
            <a:spLocks noChangeArrowheads="1"/>
          </p:cNvSpPr>
          <p:nvPr/>
        </p:nvSpPr>
        <p:spPr bwMode="auto">
          <a:xfrm>
            <a:off x="2511996" y="1600200"/>
            <a:ext cx="1333500" cy="1295400"/>
          </a:xfrm>
          <a:prstGeom prst="rect">
            <a:avLst/>
          </a:prstGeom>
          <a:noFill/>
          <a:ln w="25400">
            <a:solidFill>
              <a:srgbClr val="FF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Lst>
        </p:spPr>
        <p:txBody>
          <a:bodyPr anchor="ctr">
            <a:spAutoFit/>
          </a:bodyPr>
          <a:lstStyle/>
          <a:p>
            <a:endParaRPr lang="es-ES"/>
          </a:p>
        </p:txBody>
      </p:sp>
      <p:grpSp>
        <p:nvGrpSpPr>
          <p:cNvPr id="304050" name="Group 946"/>
          <p:cNvGrpSpPr>
            <a:grpSpLocks/>
          </p:cNvGrpSpPr>
          <p:nvPr/>
        </p:nvGrpSpPr>
        <p:grpSpPr bwMode="auto">
          <a:xfrm>
            <a:off x="5395392" y="5791200"/>
            <a:ext cx="3259138" cy="1023938"/>
            <a:chOff x="3648" y="3648"/>
            <a:chExt cx="2053" cy="645"/>
          </a:xfrm>
        </p:grpSpPr>
        <p:pic>
          <p:nvPicPr>
            <p:cNvPr id="304027" name="Picture 9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3648"/>
              <a:ext cx="619" cy="2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4028" name="Picture 9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 y="3667"/>
              <a:ext cx="642" cy="21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4031" name="Picture 9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 y="3859"/>
              <a:ext cx="451" cy="43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4033" name="Picture 9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 y="3918"/>
              <a:ext cx="769" cy="24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4049" name="Picture 9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 y="3924"/>
              <a:ext cx="775" cy="22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4038"/>
                                        </p:tgtEl>
                                        <p:attrNameLst>
                                          <p:attrName>style.visibility</p:attrName>
                                        </p:attrNameLst>
                                      </p:cBhvr>
                                      <p:to>
                                        <p:strVal val="visible"/>
                                      </p:to>
                                    </p:set>
                                    <p:animEffect transition="in" filter="dissolve">
                                      <p:cBhvr>
                                        <p:cTn id="7" dur="500"/>
                                        <p:tgtEl>
                                          <p:spTgt spid="304038"/>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04045"/>
                                        </p:tgtEl>
                                        <p:attrNameLst>
                                          <p:attrName>style.visibility</p:attrName>
                                        </p:attrNameLst>
                                      </p:cBhvr>
                                      <p:to>
                                        <p:strVal val="visible"/>
                                      </p:to>
                                    </p:set>
                                    <p:anim calcmode="lin" valueType="num">
                                      <p:cBhvr>
                                        <p:cTn id="11" dur="500" fill="hold"/>
                                        <p:tgtEl>
                                          <p:spTgt spid="304045"/>
                                        </p:tgtEl>
                                        <p:attrNameLst>
                                          <p:attrName>ppt_w</p:attrName>
                                        </p:attrNameLst>
                                      </p:cBhvr>
                                      <p:tavLst>
                                        <p:tav tm="0">
                                          <p:val>
                                            <p:fltVal val="0"/>
                                          </p:val>
                                        </p:tav>
                                        <p:tav tm="100000">
                                          <p:val>
                                            <p:strVal val="#ppt_w"/>
                                          </p:val>
                                        </p:tav>
                                      </p:tavLst>
                                    </p:anim>
                                    <p:anim calcmode="lin" valueType="num">
                                      <p:cBhvr>
                                        <p:cTn id="12" dur="500" fill="hold"/>
                                        <p:tgtEl>
                                          <p:spTgt spid="304045"/>
                                        </p:tgtEl>
                                        <p:attrNameLst>
                                          <p:attrName>ppt_h</p:attrName>
                                        </p:attrNameLst>
                                      </p:cBhvr>
                                      <p:tavLst>
                                        <p:tav tm="0">
                                          <p:val>
                                            <p:fltVal val="0"/>
                                          </p:val>
                                        </p:tav>
                                        <p:tav tm="100000">
                                          <p:val>
                                            <p:strVal val="#ppt_h"/>
                                          </p:val>
                                        </p:tav>
                                      </p:tavLst>
                                    </p:anim>
                                    <p:anim calcmode="lin" valueType="num">
                                      <p:cBhvr>
                                        <p:cTn id="13" dur="500" fill="hold"/>
                                        <p:tgtEl>
                                          <p:spTgt spid="304045"/>
                                        </p:tgtEl>
                                        <p:attrNameLst>
                                          <p:attrName>ppt_x</p:attrName>
                                        </p:attrNameLst>
                                      </p:cBhvr>
                                      <p:tavLst>
                                        <p:tav tm="0">
                                          <p:val>
                                            <p:fltVal val="0.5"/>
                                          </p:val>
                                        </p:tav>
                                        <p:tav tm="100000">
                                          <p:val>
                                            <p:strVal val="#ppt_x"/>
                                          </p:val>
                                        </p:tav>
                                      </p:tavLst>
                                    </p:anim>
                                    <p:anim calcmode="lin" valueType="num">
                                      <p:cBhvr>
                                        <p:cTn id="14" dur="500" fill="hold"/>
                                        <p:tgtEl>
                                          <p:spTgt spid="304045"/>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04024"/>
                                        </p:tgtEl>
                                        <p:attrNameLst>
                                          <p:attrName>style.visibility</p:attrName>
                                        </p:attrNameLst>
                                      </p:cBhvr>
                                      <p:to>
                                        <p:strVal val="visible"/>
                                      </p:to>
                                    </p:set>
                                    <p:animEffect transition="in" filter="dissolve">
                                      <p:cBhvr>
                                        <p:cTn id="19" dur="500"/>
                                        <p:tgtEl>
                                          <p:spTgt spid="304024"/>
                                        </p:tgtEl>
                                      </p:cBhvr>
                                    </p:animEffect>
                                  </p:childTnLst>
                                </p:cTn>
                              </p:par>
                            </p:childTnLst>
                          </p:cTn>
                        </p:par>
                        <p:par>
                          <p:cTn id="20" fill="hold" nodeType="afterGroup">
                            <p:stCondLst>
                              <p:cond delay="500"/>
                            </p:stCondLst>
                            <p:childTnLst>
                              <p:par>
                                <p:cTn id="21" presetID="2" presetClass="entr" presetSubtype="4" fill="hold" nodeType="afterEffect">
                                  <p:stCondLst>
                                    <p:cond delay="0"/>
                                  </p:stCondLst>
                                  <p:childTnLst>
                                    <p:set>
                                      <p:cBhvr>
                                        <p:cTn id="22" dur="1" fill="hold">
                                          <p:stCondLst>
                                            <p:cond delay="0"/>
                                          </p:stCondLst>
                                        </p:cTn>
                                        <p:tgtEl>
                                          <p:spTgt spid="304048"/>
                                        </p:tgtEl>
                                        <p:attrNameLst>
                                          <p:attrName>style.visibility</p:attrName>
                                        </p:attrNameLst>
                                      </p:cBhvr>
                                      <p:to>
                                        <p:strVal val="visible"/>
                                      </p:to>
                                    </p:set>
                                    <p:anim calcmode="lin" valueType="num">
                                      <p:cBhvr additive="base">
                                        <p:cTn id="23" dur="500" fill="hold"/>
                                        <p:tgtEl>
                                          <p:spTgt spid="304048"/>
                                        </p:tgtEl>
                                        <p:attrNameLst>
                                          <p:attrName>ppt_x</p:attrName>
                                        </p:attrNameLst>
                                      </p:cBhvr>
                                      <p:tavLst>
                                        <p:tav tm="0">
                                          <p:val>
                                            <p:strVal val="#ppt_x"/>
                                          </p:val>
                                        </p:tav>
                                        <p:tav tm="100000">
                                          <p:val>
                                            <p:strVal val="#ppt_x"/>
                                          </p:val>
                                        </p:tav>
                                      </p:tavLst>
                                    </p:anim>
                                    <p:anim calcmode="lin" valueType="num">
                                      <p:cBhvr additive="base">
                                        <p:cTn id="24" dur="500" fill="hold"/>
                                        <p:tgtEl>
                                          <p:spTgt spid="30404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04025"/>
                                        </p:tgtEl>
                                        <p:attrNameLst>
                                          <p:attrName>style.visibility</p:attrName>
                                        </p:attrNameLst>
                                      </p:cBhvr>
                                      <p:to>
                                        <p:strVal val="visible"/>
                                      </p:to>
                                    </p:set>
                                    <p:animEffect transition="in" filter="dissolve">
                                      <p:cBhvr>
                                        <p:cTn id="29" dur="500"/>
                                        <p:tgtEl>
                                          <p:spTgt spid="3040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04034"/>
                                        </p:tgtEl>
                                        <p:attrNameLst>
                                          <p:attrName>style.visibility</p:attrName>
                                        </p:attrNameLst>
                                      </p:cBhvr>
                                      <p:to>
                                        <p:strVal val="visible"/>
                                      </p:to>
                                    </p:set>
                                    <p:animEffect transition="in" filter="dissolve">
                                      <p:cBhvr>
                                        <p:cTn id="34" dur="500"/>
                                        <p:tgtEl>
                                          <p:spTgt spid="30403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304036"/>
                                        </p:tgtEl>
                                        <p:attrNameLst>
                                          <p:attrName>style.visibility</p:attrName>
                                        </p:attrNameLst>
                                      </p:cBhvr>
                                      <p:to>
                                        <p:strVal val="visible"/>
                                      </p:to>
                                    </p:set>
                                    <p:animEffect transition="in" filter="dissolve">
                                      <p:cBhvr>
                                        <p:cTn id="38" dur="500"/>
                                        <p:tgtEl>
                                          <p:spTgt spid="304036"/>
                                        </p:tgtEl>
                                      </p:cBhvr>
                                    </p:animEffect>
                                  </p:childTnLst>
                                </p:cTn>
                              </p:par>
                            </p:childTnLst>
                          </p:cTn>
                        </p:par>
                        <p:par>
                          <p:cTn id="39" fill="hold" nodeType="afterGroup">
                            <p:stCondLst>
                              <p:cond delay="1000"/>
                            </p:stCondLst>
                            <p:childTnLst>
                              <p:par>
                                <p:cTn id="40" presetID="9" presetClass="entr" presetSubtype="0" fill="hold" nodeType="afterEffect">
                                  <p:stCondLst>
                                    <p:cond delay="0"/>
                                  </p:stCondLst>
                                  <p:childTnLst>
                                    <p:set>
                                      <p:cBhvr>
                                        <p:cTn id="41" dur="1" fill="hold">
                                          <p:stCondLst>
                                            <p:cond delay="0"/>
                                          </p:stCondLst>
                                        </p:cTn>
                                        <p:tgtEl>
                                          <p:spTgt spid="304050"/>
                                        </p:tgtEl>
                                        <p:attrNameLst>
                                          <p:attrName>style.visibility</p:attrName>
                                        </p:attrNameLst>
                                      </p:cBhvr>
                                      <p:to>
                                        <p:strVal val="visible"/>
                                      </p:to>
                                    </p:set>
                                    <p:animEffect transition="in" filter="dissolve">
                                      <p:cBhvr>
                                        <p:cTn id="42" dur="500"/>
                                        <p:tgtEl>
                                          <p:spTgt spid="30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024" grpId="0" animBg="1"/>
      <p:bldP spid="304025" grpId="0" autoUpdateAnimBg="0"/>
      <p:bldP spid="304034" grpId="0" animBg="1" autoUpdateAnimBg="0"/>
      <p:bldP spid="304036" grpId="0" animBg="1"/>
      <p:bldP spid="3040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76200" y="762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4.13 Circuito equivalente III</a:t>
            </a:r>
            <a:endParaRPr lang="es-ES_tradnl" altLang="es-ES"/>
          </a:p>
        </p:txBody>
      </p:sp>
      <p:sp>
        <p:nvSpPr>
          <p:cNvPr id="304600" name="Rectangle 472"/>
          <p:cNvSpPr>
            <a:spLocks noChangeArrowheads="1"/>
          </p:cNvSpPr>
          <p:nvPr/>
        </p:nvSpPr>
        <p:spPr bwMode="auto">
          <a:xfrm>
            <a:off x="381000" y="1143000"/>
            <a:ext cx="3810000" cy="1130300"/>
          </a:xfrm>
          <a:prstGeom prst="rect">
            <a:avLst/>
          </a:prstGeom>
          <a:gradFill rotWithShape="0">
            <a:gsLst>
              <a:gs pos="0">
                <a:srgbClr val="CC0099">
                  <a:gamma/>
                  <a:shade val="0"/>
                  <a:invGamma/>
                </a:srgbClr>
              </a:gs>
              <a:gs pos="50000">
                <a:srgbClr val="CC0099"/>
              </a:gs>
              <a:gs pos="100000">
                <a:srgbClr val="CC0099">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Como el transformador de </a:t>
            </a:r>
            <a:r>
              <a:rPr lang="es-ES_tradnl" altLang="es-ES" sz="2000">
                <a:effectLst>
                  <a:outerShdw blurRad="38100" dist="38100" dir="2700000" algn="tl">
                    <a:srgbClr val="000000"/>
                  </a:outerShdw>
                </a:effectLst>
              </a:rPr>
              <a:t>3</a:t>
            </a:r>
            <a:r>
              <a:rPr lang="es-ES_tradnl" altLang="es-ES" sz="1600">
                <a:effectLst>
                  <a:outerShdw blurRad="38100" dist="38100" dir="2700000" algn="tl">
                    <a:srgbClr val="000000"/>
                  </a:outerShdw>
                </a:effectLst>
              </a:rPr>
              <a:t> es de relación unidad y no tiene pérdidas se  puede eliminar, conectando el resto de los elementos del circuito      </a:t>
            </a:r>
            <a:endParaRPr lang="es-ES_tradnl" altLang="es-ES" sz="1600">
              <a:solidFill>
                <a:srgbClr val="000000"/>
              </a:solidFill>
              <a:effectLst/>
            </a:endParaRPr>
          </a:p>
        </p:txBody>
      </p:sp>
      <p:sp>
        <p:nvSpPr>
          <p:cNvPr id="304602" name="AutoShape 474"/>
          <p:cNvSpPr>
            <a:spLocks noChangeArrowheads="1"/>
          </p:cNvSpPr>
          <p:nvPr/>
        </p:nvSpPr>
        <p:spPr bwMode="auto">
          <a:xfrm rot="10800000" flipH="1">
            <a:off x="4267200" y="1985963"/>
            <a:ext cx="762000" cy="7620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45791" dir="3378596" algn="ctr" rotWithShape="0">
              <a:schemeClr val="bg2"/>
            </a:outerShdw>
          </a:effectLst>
        </p:spPr>
        <p:txBody>
          <a:bodyPr wrap="none" anchor="ctr">
            <a:spAutoFit/>
          </a:bodyPr>
          <a:lstStyle/>
          <a:p>
            <a:endParaRPr lang="es-ES"/>
          </a:p>
        </p:txBody>
      </p:sp>
      <p:grpSp>
        <p:nvGrpSpPr>
          <p:cNvPr id="304613" name="Group 485"/>
          <p:cNvGrpSpPr>
            <a:grpSpLocks/>
          </p:cNvGrpSpPr>
          <p:nvPr/>
        </p:nvGrpSpPr>
        <p:grpSpPr bwMode="auto">
          <a:xfrm>
            <a:off x="965200" y="2316163"/>
            <a:ext cx="7569200" cy="3105150"/>
            <a:chOff x="608" y="1459"/>
            <a:chExt cx="4768" cy="1956"/>
          </a:xfrm>
        </p:grpSpPr>
        <p:sp>
          <p:nvSpPr>
            <p:cNvPr id="304377" name="Rectangle 249"/>
            <p:cNvSpPr>
              <a:spLocks noChangeArrowheads="1"/>
            </p:cNvSpPr>
            <p:nvPr/>
          </p:nvSpPr>
          <p:spPr bwMode="auto">
            <a:xfrm>
              <a:off x="2039" y="1459"/>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grpSp>
          <p:nvGrpSpPr>
            <p:cNvPr id="304612" name="Group 484"/>
            <p:cNvGrpSpPr>
              <a:grpSpLocks/>
            </p:cNvGrpSpPr>
            <p:nvPr/>
          </p:nvGrpSpPr>
          <p:grpSpPr bwMode="auto">
            <a:xfrm>
              <a:off x="608" y="1471"/>
              <a:ext cx="4768" cy="1545"/>
              <a:chOff x="608" y="1471"/>
              <a:chExt cx="4768" cy="1545"/>
            </a:xfrm>
          </p:grpSpPr>
          <p:sp>
            <p:nvSpPr>
              <p:cNvPr id="304242" name="Rectangle 114"/>
              <p:cNvSpPr>
                <a:spLocks noChangeArrowheads="1"/>
              </p:cNvSpPr>
              <p:nvPr/>
            </p:nvSpPr>
            <p:spPr bwMode="auto">
              <a:xfrm>
                <a:off x="4928" y="2245"/>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304244" name="Line 116"/>
              <p:cNvSpPr>
                <a:spLocks noChangeShapeType="1"/>
              </p:cNvSpPr>
              <p:nvPr/>
            </p:nvSpPr>
            <p:spPr bwMode="auto">
              <a:xfrm>
                <a:off x="1196" y="1781"/>
                <a:ext cx="246"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4245" name="Line 117"/>
              <p:cNvSpPr>
                <a:spLocks noChangeShapeType="1"/>
              </p:cNvSpPr>
              <p:nvPr/>
            </p:nvSpPr>
            <p:spPr bwMode="auto">
              <a:xfrm rot="5400000">
                <a:off x="567" y="2382"/>
                <a:ext cx="1233"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246" name="Line 118"/>
              <p:cNvSpPr>
                <a:spLocks noChangeShapeType="1"/>
              </p:cNvSpPr>
              <p:nvPr/>
            </p:nvSpPr>
            <p:spPr bwMode="auto">
              <a:xfrm>
                <a:off x="3012" y="2989"/>
                <a:ext cx="176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247" name="Line 119"/>
              <p:cNvSpPr>
                <a:spLocks noChangeShapeType="1"/>
              </p:cNvSpPr>
              <p:nvPr/>
            </p:nvSpPr>
            <p:spPr bwMode="auto">
              <a:xfrm>
                <a:off x="1184" y="2987"/>
                <a:ext cx="1830"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254" name="Oval 126"/>
              <p:cNvSpPr>
                <a:spLocks noChangeArrowheads="1"/>
              </p:cNvSpPr>
              <p:nvPr/>
            </p:nvSpPr>
            <p:spPr bwMode="auto">
              <a:xfrm>
                <a:off x="1156" y="294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255" name="AutoShape 127"/>
              <p:cNvSpPr>
                <a:spLocks noChangeArrowheads="1"/>
              </p:cNvSpPr>
              <p:nvPr/>
            </p:nvSpPr>
            <p:spPr bwMode="auto">
              <a:xfrm>
                <a:off x="992" y="2145"/>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256" name="Rectangle 128"/>
              <p:cNvSpPr>
                <a:spLocks noChangeArrowheads="1"/>
              </p:cNvSpPr>
              <p:nvPr/>
            </p:nvSpPr>
            <p:spPr bwMode="auto">
              <a:xfrm>
                <a:off x="608" y="2235"/>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304261" name="Line 133"/>
              <p:cNvSpPr>
                <a:spLocks noChangeShapeType="1"/>
              </p:cNvSpPr>
              <p:nvPr/>
            </p:nvSpPr>
            <p:spPr bwMode="auto">
              <a:xfrm>
                <a:off x="3032" y="1785"/>
                <a:ext cx="559"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286" name="Oval 158"/>
              <p:cNvSpPr>
                <a:spLocks noChangeAspect="1" noChangeArrowheads="1"/>
              </p:cNvSpPr>
              <p:nvPr/>
            </p:nvSpPr>
            <p:spPr bwMode="auto">
              <a:xfrm>
                <a:off x="1064" y="2217"/>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4287" name="Freeform 159"/>
              <p:cNvSpPr>
                <a:spLocks noChangeAspect="1"/>
              </p:cNvSpPr>
              <p:nvPr/>
            </p:nvSpPr>
            <p:spPr bwMode="auto">
              <a:xfrm>
                <a:off x="1126" y="2245"/>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293" name="Line 165"/>
              <p:cNvSpPr>
                <a:spLocks noChangeShapeType="1"/>
              </p:cNvSpPr>
              <p:nvPr/>
            </p:nvSpPr>
            <p:spPr bwMode="auto">
              <a:xfrm>
                <a:off x="2384" y="1785"/>
                <a:ext cx="648"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318" name="Line 190"/>
              <p:cNvSpPr>
                <a:spLocks noChangeShapeType="1"/>
              </p:cNvSpPr>
              <p:nvPr/>
            </p:nvSpPr>
            <p:spPr bwMode="auto">
              <a:xfrm rot="10800000">
                <a:off x="1286" y="1781"/>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319" name="Oval 191"/>
              <p:cNvSpPr>
                <a:spLocks noChangeArrowheads="1"/>
              </p:cNvSpPr>
              <p:nvPr/>
            </p:nvSpPr>
            <p:spPr bwMode="auto">
              <a:xfrm>
                <a:off x="1152" y="175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4320" name="Group 192"/>
              <p:cNvGrpSpPr>
                <a:grpSpLocks/>
              </p:cNvGrpSpPr>
              <p:nvPr/>
            </p:nvGrpSpPr>
            <p:grpSpPr bwMode="auto">
              <a:xfrm>
                <a:off x="1980" y="1684"/>
                <a:ext cx="96" cy="186"/>
                <a:chOff x="0" y="0"/>
                <a:chExt cx="20000" cy="20000"/>
              </a:xfrm>
            </p:grpSpPr>
            <p:grpSp>
              <p:nvGrpSpPr>
                <p:cNvPr id="304321" name="Group 193"/>
                <p:cNvGrpSpPr>
                  <a:grpSpLocks/>
                </p:cNvGrpSpPr>
                <p:nvPr/>
              </p:nvGrpSpPr>
              <p:grpSpPr bwMode="auto">
                <a:xfrm>
                  <a:off x="0" y="0"/>
                  <a:ext cx="20000" cy="12903"/>
                  <a:chOff x="0" y="0"/>
                  <a:chExt cx="20000" cy="20000"/>
                </a:xfrm>
              </p:grpSpPr>
              <p:sp>
                <p:nvSpPr>
                  <p:cNvPr id="304322" name="Arc 194"/>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23" name="Arc 195"/>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324" name="Group 196"/>
                <p:cNvGrpSpPr>
                  <a:grpSpLocks/>
                </p:cNvGrpSpPr>
                <p:nvPr/>
              </p:nvGrpSpPr>
              <p:grpSpPr bwMode="auto">
                <a:xfrm>
                  <a:off x="12888" y="12043"/>
                  <a:ext cx="7027" cy="7957"/>
                  <a:chOff x="0" y="0"/>
                  <a:chExt cx="20000" cy="20000"/>
                </a:xfrm>
              </p:grpSpPr>
              <p:sp>
                <p:nvSpPr>
                  <p:cNvPr id="304325" name="Arc 197"/>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26" name="Arc 198"/>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327" name="Group 199"/>
              <p:cNvGrpSpPr>
                <a:grpSpLocks/>
              </p:cNvGrpSpPr>
              <p:nvPr/>
            </p:nvGrpSpPr>
            <p:grpSpPr bwMode="auto">
              <a:xfrm>
                <a:off x="2042" y="1683"/>
                <a:ext cx="95" cy="185"/>
                <a:chOff x="0" y="0"/>
                <a:chExt cx="20004" cy="20000"/>
              </a:xfrm>
            </p:grpSpPr>
            <p:grpSp>
              <p:nvGrpSpPr>
                <p:cNvPr id="304328" name="Group 200"/>
                <p:cNvGrpSpPr>
                  <a:grpSpLocks/>
                </p:cNvGrpSpPr>
                <p:nvPr/>
              </p:nvGrpSpPr>
              <p:grpSpPr bwMode="auto">
                <a:xfrm>
                  <a:off x="0" y="0"/>
                  <a:ext cx="19919" cy="12903"/>
                  <a:chOff x="0" y="0"/>
                  <a:chExt cx="20004" cy="20000"/>
                </a:xfrm>
              </p:grpSpPr>
              <p:sp>
                <p:nvSpPr>
                  <p:cNvPr id="304329" name="Arc 201"/>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30" name="Arc 202"/>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331" name="Group 203"/>
                <p:cNvGrpSpPr>
                  <a:grpSpLocks/>
                </p:cNvGrpSpPr>
                <p:nvPr/>
              </p:nvGrpSpPr>
              <p:grpSpPr bwMode="auto">
                <a:xfrm>
                  <a:off x="12692" y="12043"/>
                  <a:ext cx="7312" cy="7957"/>
                  <a:chOff x="-1" y="0"/>
                  <a:chExt cx="20001" cy="20000"/>
                </a:xfrm>
              </p:grpSpPr>
              <p:sp>
                <p:nvSpPr>
                  <p:cNvPr id="304332" name="Arc 204"/>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33" name="Arc 205"/>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334" name="Group 206"/>
              <p:cNvGrpSpPr>
                <a:grpSpLocks/>
              </p:cNvGrpSpPr>
              <p:nvPr/>
            </p:nvGrpSpPr>
            <p:grpSpPr bwMode="auto">
              <a:xfrm>
                <a:off x="2103" y="1683"/>
                <a:ext cx="96" cy="185"/>
                <a:chOff x="0" y="0"/>
                <a:chExt cx="20000" cy="20000"/>
              </a:xfrm>
            </p:grpSpPr>
            <p:grpSp>
              <p:nvGrpSpPr>
                <p:cNvPr id="304335" name="Group 207"/>
                <p:cNvGrpSpPr>
                  <a:grpSpLocks/>
                </p:cNvGrpSpPr>
                <p:nvPr/>
              </p:nvGrpSpPr>
              <p:grpSpPr bwMode="auto">
                <a:xfrm>
                  <a:off x="0" y="0"/>
                  <a:ext cx="20000" cy="12903"/>
                  <a:chOff x="0" y="0"/>
                  <a:chExt cx="20000" cy="20000"/>
                </a:xfrm>
              </p:grpSpPr>
              <p:sp>
                <p:nvSpPr>
                  <p:cNvPr id="304336" name="Arc 208"/>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37" name="Arc 209"/>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338" name="Group 210"/>
                <p:cNvGrpSpPr>
                  <a:grpSpLocks/>
                </p:cNvGrpSpPr>
                <p:nvPr/>
              </p:nvGrpSpPr>
              <p:grpSpPr bwMode="auto">
                <a:xfrm>
                  <a:off x="12886" y="12043"/>
                  <a:ext cx="7030" cy="7957"/>
                  <a:chOff x="0" y="0"/>
                  <a:chExt cx="20000" cy="20000"/>
                </a:xfrm>
              </p:grpSpPr>
              <p:sp>
                <p:nvSpPr>
                  <p:cNvPr id="304339" name="Arc 211"/>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40" name="Arc 212"/>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341" name="Group 213"/>
              <p:cNvGrpSpPr>
                <a:grpSpLocks/>
              </p:cNvGrpSpPr>
              <p:nvPr/>
            </p:nvGrpSpPr>
            <p:grpSpPr bwMode="auto">
              <a:xfrm>
                <a:off x="2165" y="1681"/>
                <a:ext cx="96" cy="186"/>
                <a:chOff x="0" y="0"/>
                <a:chExt cx="20000" cy="20000"/>
              </a:xfrm>
            </p:grpSpPr>
            <p:grpSp>
              <p:nvGrpSpPr>
                <p:cNvPr id="304342" name="Group 214"/>
                <p:cNvGrpSpPr>
                  <a:grpSpLocks/>
                </p:cNvGrpSpPr>
                <p:nvPr/>
              </p:nvGrpSpPr>
              <p:grpSpPr bwMode="auto">
                <a:xfrm>
                  <a:off x="0" y="0"/>
                  <a:ext cx="20000" cy="12876"/>
                  <a:chOff x="0" y="0"/>
                  <a:chExt cx="20000" cy="20000"/>
                </a:xfrm>
              </p:grpSpPr>
              <p:sp>
                <p:nvSpPr>
                  <p:cNvPr id="304343" name="Arc 215"/>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44" name="Arc 216"/>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345" name="Group 217"/>
                <p:cNvGrpSpPr>
                  <a:grpSpLocks/>
                </p:cNvGrpSpPr>
                <p:nvPr/>
              </p:nvGrpSpPr>
              <p:grpSpPr bwMode="auto">
                <a:xfrm>
                  <a:off x="12886" y="12060"/>
                  <a:ext cx="6945" cy="7940"/>
                  <a:chOff x="-1" y="0"/>
                  <a:chExt cx="20001" cy="20000"/>
                </a:xfrm>
              </p:grpSpPr>
              <p:sp>
                <p:nvSpPr>
                  <p:cNvPr id="304346" name="Arc 218"/>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47" name="Arc 219"/>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348" name="Group 220"/>
              <p:cNvGrpSpPr>
                <a:grpSpLocks/>
              </p:cNvGrpSpPr>
              <p:nvPr/>
            </p:nvGrpSpPr>
            <p:grpSpPr bwMode="auto">
              <a:xfrm>
                <a:off x="2227" y="1681"/>
                <a:ext cx="95" cy="186"/>
                <a:chOff x="0" y="0"/>
                <a:chExt cx="20000" cy="20000"/>
              </a:xfrm>
            </p:grpSpPr>
            <p:grpSp>
              <p:nvGrpSpPr>
                <p:cNvPr id="304349" name="Group 221"/>
                <p:cNvGrpSpPr>
                  <a:grpSpLocks/>
                </p:cNvGrpSpPr>
                <p:nvPr/>
              </p:nvGrpSpPr>
              <p:grpSpPr bwMode="auto">
                <a:xfrm>
                  <a:off x="0" y="0"/>
                  <a:ext cx="20000" cy="12876"/>
                  <a:chOff x="0" y="0"/>
                  <a:chExt cx="20000" cy="20000"/>
                </a:xfrm>
              </p:grpSpPr>
              <p:sp>
                <p:nvSpPr>
                  <p:cNvPr id="304350" name="Arc 222"/>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51" name="Arc 223"/>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352" name="Group 224"/>
                <p:cNvGrpSpPr>
                  <a:grpSpLocks/>
                </p:cNvGrpSpPr>
                <p:nvPr/>
              </p:nvGrpSpPr>
              <p:grpSpPr bwMode="auto">
                <a:xfrm>
                  <a:off x="12829" y="12060"/>
                  <a:ext cx="7171" cy="7940"/>
                  <a:chOff x="0" y="0"/>
                  <a:chExt cx="20000" cy="20000"/>
                </a:xfrm>
              </p:grpSpPr>
              <p:sp>
                <p:nvSpPr>
                  <p:cNvPr id="304353" name="Arc 225"/>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54" name="Arc 226"/>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355" name="Group 227"/>
              <p:cNvGrpSpPr>
                <a:grpSpLocks/>
              </p:cNvGrpSpPr>
              <p:nvPr/>
            </p:nvGrpSpPr>
            <p:grpSpPr bwMode="auto">
              <a:xfrm>
                <a:off x="2289" y="1679"/>
                <a:ext cx="95" cy="120"/>
                <a:chOff x="0" y="0"/>
                <a:chExt cx="19995" cy="20000"/>
              </a:xfrm>
            </p:grpSpPr>
            <p:sp>
              <p:nvSpPr>
                <p:cNvPr id="304356" name="Arc 228"/>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357" name="Arc 229"/>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358" name="Group 230"/>
              <p:cNvGrpSpPr>
                <a:grpSpLocks/>
              </p:cNvGrpSpPr>
              <p:nvPr/>
            </p:nvGrpSpPr>
            <p:grpSpPr bwMode="auto">
              <a:xfrm>
                <a:off x="1458" y="1681"/>
                <a:ext cx="56" cy="184"/>
                <a:chOff x="0" y="0"/>
                <a:chExt cx="20000" cy="20000"/>
              </a:xfrm>
            </p:grpSpPr>
            <p:sp>
              <p:nvSpPr>
                <p:cNvPr id="304359" name="Line 231"/>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60" name="Line 232"/>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61" name="Group 233"/>
              <p:cNvGrpSpPr>
                <a:grpSpLocks/>
              </p:cNvGrpSpPr>
              <p:nvPr/>
            </p:nvGrpSpPr>
            <p:grpSpPr bwMode="auto">
              <a:xfrm>
                <a:off x="1515" y="1681"/>
                <a:ext cx="56" cy="184"/>
                <a:chOff x="0" y="0"/>
                <a:chExt cx="20000" cy="20000"/>
              </a:xfrm>
            </p:grpSpPr>
            <p:sp>
              <p:nvSpPr>
                <p:cNvPr id="304362" name="Line 234"/>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63" name="Line 235"/>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64" name="Group 236"/>
              <p:cNvGrpSpPr>
                <a:grpSpLocks/>
              </p:cNvGrpSpPr>
              <p:nvPr/>
            </p:nvGrpSpPr>
            <p:grpSpPr bwMode="auto">
              <a:xfrm>
                <a:off x="1571" y="1681"/>
                <a:ext cx="56" cy="184"/>
                <a:chOff x="0" y="0"/>
                <a:chExt cx="20000" cy="20000"/>
              </a:xfrm>
            </p:grpSpPr>
            <p:sp>
              <p:nvSpPr>
                <p:cNvPr id="304365" name="Line 237"/>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66" name="Line 238"/>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67" name="Group 239"/>
              <p:cNvGrpSpPr>
                <a:grpSpLocks/>
              </p:cNvGrpSpPr>
              <p:nvPr/>
            </p:nvGrpSpPr>
            <p:grpSpPr bwMode="auto">
              <a:xfrm>
                <a:off x="1630" y="1683"/>
                <a:ext cx="56" cy="184"/>
                <a:chOff x="0" y="0"/>
                <a:chExt cx="20000" cy="20000"/>
              </a:xfrm>
            </p:grpSpPr>
            <p:sp>
              <p:nvSpPr>
                <p:cNvPr id="304368" name="Line 240"/>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69" name="Line 241"/>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70" name="Group 242"/>
              <p:cNvGrpSpPr>
                <a:grpSpLocks/>
              </p:cNvGrpSpPr>
              <p:nvPr/>
            </p:nvGrpSpPr>
            <p:grpSpPr bwMode="auto">
              <a:xfrm>
                <a:off x="1690" y="1683"/>
                <a:ext cx="56" cy="184"/>
                <a:chOff x="0" y="0"/>
                <a:chExt cx="20000" cy="20000"/>
              </a:xfrm>
            </p:grpSpPr>
            <p:sp>
              <p:nvSpPr>
                <p:cNvPr id="304371" name="Line 243"/>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72" name="Line 244"/>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4373" name="Line 245"/>
              <p:cNvSpPr>
                <a:spLocks noChangeShapeType="1"/>
              </p:cNvSpPr>
              <p:nvPr/>
            </p:nvSpPr>
            <p:spPr bwMode="auto">
              <a:xfrm flipH="1">
                <a:off x="1436" y="1683"/>
                <a:ext cx="21" cy="117"/>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74" name="Line 246"/>
              <p:cNvSpPr>
                <a:spLocks noChangeShapeType="1"/>
              </p:cNvSpPr>
              <p:nvPr/>
            </p:nvSpPr>
            <p:spPr bwMode="auto">
              <a:xfrm>
                <a:off x="1748" y="1688"/>
                <a:ext cx="21" cy="112"/>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75" name="Line 247"/>
              <p:cNvSpPr>
                <a:spLocks noChangeShapeType="1"/>
              </p:cNvSpPr>
              <p:nvPr/>
            </p:nvSpPr>
            <p:spPr bwMode="auto">
              <a:xfrm>
                <a:off x="1772" y="1787"/>
                <a:ext cx="209"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376" name="Rectangle 248"/>
              <p:cNvSpPr>
                <a:spLocks noChangeArrowheads="1"/>
              </p:cNvSpPr>
              <p:nvPr/>
            </p:nvSpPr>
            <p:spPr bwMode="auto">
              <a:xfrm>
                <a:off x="1478" y="1471"/>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304380" name="Line 252"/>
              <p:cNvSpPr>
                <a:spLocks noChangeShapeType="1"/>
              </p:cNvSpPr>
              <p:nvPr/>
            </p:nvSpPr>
            <p:spPr bwMode="auto">
              <a:xfrm rot="5400000">
                <a:off x="4156" y="2399"/>
                <a:ext cx="120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381" name="Oval 253"/>
              <p:cNvSpPr>
                <a:spLocks noChangeArrowheads="1"/>
              </p:cNvSpPr>
              <p:nvPr/>
            </p:nvSpPr>
            <p:spPr bwMode="auto">
              <a:xfrm>
                <a:off x="4728" y="294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382" name="AutoShape 254"/>
              <p:cNvSpPr>
                <a:spLocks noChangeArrowheads="1"/>
              </p:cNvSpPr>
              <p:nvPr/>
            </p:nvSpPr>
            <p:spPr bwMode="auto">
              <a:xfrm rot="10800000" flipV="1">
                <a:off x="4908" y="2163"/>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383" name="Rectangle 255"/>
              <p:cNvSpPr>
                <a:spLocks noChangeArrowheads="1"/>
              </p:cNvSpPr>
              <p:nvPr/>
            </p:nvSpPr>
            <p:spPr bwMode="auto">
              <a:xfrm>
                <a:off x="4688" y="2181"/>
                <a:ext cx="144" cy="336"/>
              </a:xfrm>
              <a:prstGeom prst="rect">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304384" name="Group 256"/>
              <p:cNvGrpSpPr>
                <a:grpSpLocks/>
              </p:cNvGrpSpPr>
              <p:nvPr/>
            </p:nvGrpSpPr>
            <p:grpSpPr bwMode="auto">
              <a:xfrm>
                <a:off x="4324" y="1671"/>
                <a:ext cx="56" cy="184"/>
                <a:chOff x="0" y="0"/>
                <a:chExt cx="20000" cy="20000"/>
              </a:xfrm>
            </p:grpSpPr>
            <p:sp>
              <p:nvSpPr>
                <p:cNvPr id="304385" name="Line 257"/>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86" name="Line 258"/>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87" name="Group 259"/>
              <p:cNvGrpSpPr>
                <a:grpSpLocks/>
              </p:cNvGrpSpPr>
              <p:nvPr/>
            </p:nvGrpSpPr>
            <p:grpSpPr bwMode="auto">
              <a:xfrm>
                <a:off x="4381" y="1671"/>
                <a:ext cx="56" cy="184"/>
                <a:chOff x="0" y="0"/>
                <a:chExt cx="20000" cy="20000"/>
              </a:xfrm>
            </p:grpSpPr>
            <p:sp>
              <p:nvSpPr>
                <p:cNvPr id="304388" name="Line 260"/>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89" name="Line 261"/>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90" name="Group 262"/>
              <p:cNvGrpSpPr>
                <a:grpSpLocks/>
              </p:cNvGrpSpPr>
              <p:nvPr/>
            </p:nvGrpSpPr>
            <p:grpSpPr bwMode="auto">
              <a:xfrm>
                <a:off x="4437" y="1671"/>
                <a:ext cx="56" cy="184"/>
                <a:chOff x="0" y="0"/>
                <a:chExt cx="20000" cy="20000"/>
              </a:xfrm>
            </p:grpSpPr>
            <p:sp>
              <p:nvSpPr>
                <p:cNvPr id="304391" name="Line 263"/>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92" name="Line 264"/>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93" name="Group 265"/>
              <p:cNvGrpSpPr>
                <a:grpSpLocks/>
              </p:cNvGrpSpPr>
              <p:nvPr/>
            </p:nvGrpSpPr>
            <p:grpSpPr bwMode="auto">
              <a:xfrm>
                <a:off x="4496" y="1673"/>
                <a:ext cx="56" cy="184"/>
                <a:chOff x="0" y="0"/>
                <a:chExt cx="20000" cy="20000"/>
              </a:xfrm>
            </p:grpSpPr>
            <p:sp>
              <p:nvSpPr>
                <p:cNvPr id="304394" name="Line 266"/>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95" name="Line 267"/>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396" name="Group 268"/>
              <p:cNvGrpSpPr>
                <a:grpSpLocks/>
              </p:cNvGrpSpPr>
              <p:nvPr/>
            </p:nvGrpSpPr>
            <p:grpSpPr bwMode="auto">
              <a:xfrm>
                <a:off x="4556" y="1673"/>
                <a:ext cx="56" cy="184"/>
                <a:chOff x="0" y="0"/>
                <a:chExt cx="20000" cy="20000"/>
              </a:xfrm>
            </p:grpSpPr>
            <p:sp>
              <p:nvSpPr>
                <p:cNvPr id="304397" name="Line 269"/>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398" name="Line 270"/>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4399" name="Line 271"/>
              <p:cNvSpPr>
                <a:spLocks noChangeShapeType="1"/>
              </p:cNvSpPr>
              <p:nvPr/>
            </p:nvSpPr>
            <p:spPr bwMode="auto">
              <a:xfrm flipH="1">
                <a:off x="4302" y="1673"/>
                <a:ext cx="21" cy="117"/>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400" name="Line 272"/>
              <p:cNvSpPr>
                <a:spLocks noChangeShapeType="1"/>
              </p:cNvSpPr>
              <p:nvPr/>
            </p:nvSpPr>
            <p:spPr bwMode="auto">
              <a:xfrm>
                <a:off x="4614" y="1678"/>
                <a:ext cx="21" cy="112"/>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401" name="Rectangle 273"/>
              <p:cNvSpPr>
                <a:spLocks noChangeArrowheads="1"/>
              </p:cNvSpPr>
              <p:nvPr/>
            </p:nvSpPr>
            <p:spPr bwMode="auto">
              <a:xfrm>
                <a:off x="4332" y="1501"/>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r>
                  <a:rPr lang="es-ES_tradnl" altLang="es-ES" sz="1500">
                    <a:effectLst/>
                  </a:rPr>
                  <a:t>’</a:t>
                </a:r>
                <a:endParaRPr lang="es-ES" altLang="es-ES" sz="1500">
                  <a:effectLst/>
                </a:endParaRPr>
              </a:p>
            </p:txBody>
          </p:sp>
          <p:grpSp>
            <p:nvGrpSpPr>
              <p:cNvPr id="304402" name="Group 274"/>
              <p:cNvGrpSpPr>
                <a:grpSpLocks/>
              </p:cNvGrpSpPr>
              <p:nvPr/>
            </p:nvGrpSpPr>
            <p:grpSpPr bwMode="auto">
              <a:xfrm>
                <a:off x="3582" y="1686"/>
                <a:ext cx="96" cy="186"/>
                <a:chOff x="0" y="0"/>
                <a:chExt cx="20000" cy="20000"/>
              </a:xfrm>
            </p:grpSpPr>
            <p:grpSp>
              <p:nvGrpSpPr>
                <p:cNvPr id="304403" name="Group 275"/>
                <p:cNvGrpSpPr>
                  <a:grpSpLocks/>
                </p:cNvGrpSpPr>
                <p:nvPr/>
              </p:nvGrpSpPr>
              <p:grpSpPr bwMode="auto">
                <a:xfrm>
                  <a:off x="0" y="0"/>
                  <a:ext cx="20000" cy="12903"/>
                  <a:chOff x="0" y="0"/>
                  <a:chExt cx="20000" cy="20000"/>
                </a:xfrm>
              </p:grpSpPr>
              <p:sp>
                <p:nvSpPr>
                  <p:cNvPr id="304404" name="Arc 276"/>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05" name="Arc 277"/>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406" name="Group 278"/>
                <p:cNvGrpSpPr>
                  <a:grpSpLocks/>
                </p:cNvGrpSpPr>
                <p:nvPr/>
              </p:nvGrpSpPr>
              <p:grpSpPr bwMode="auto">
                <a:xfrm>
                  <a:off x="12888" y="12043"/>
                  <a:ext cx="7027" cy="7957"/>
                  <a:chOff x="0" y="0"/>
                  <a:chExt cx="20000" cy="20000"/>
                </a:xfrm>
              </p:grpSpPr>
              <p:sp>
                <p:nvSpPr>
                  <p:cNvPr id="304407" name="Arc 279"/>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08" name="Arc 280"/>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409" name="Group 281"/>
              <p:cNvGrpSpPr>
                <a:grpSpLocks/>
              </p:cNvGrpSpPr>
              <p:nvPr/>
            </p:nvGrpSpPr>
            <p:grpSpPr bwMode="auto">
              <a:xfrm>
                <a:off x="3644" y="1685"/>
                <a:ext cx="95" cy="185"/>
                <a:chOff x="0" y="0"/>
                <a:chExt cx="20004" cy="20000"/>
              </a:xfrm>
            </p:grpSpPr>
            <p:grpSp>
              <p:nvGrpSpPr>
                <p:cNvPr id="304410" name="Group 282"/>
                <p:cNvGrpSpPr>
                  <a:grpSpLocks/>
                </p:cNvGrpSpPr>
                <p:nvPr/>
              </p:nvGrpSpPr>
              <p:grpSpPr bwMode="auto">
                <a:xfrm>
                  <a:off x="0" y="0"/>
                  <a:ext cx="19919" cy="12903"/>
                  <a:chOff x="0" y="0"/>
                  <a:chExt cx="20004" cy="20000"/>
                </a:xfrm>
              </p:grpSpPr>
              <p:sp>
                <p:nvSpPr>
                  <p:cNvPr id="304411" name="Arc 283"/>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12" name="Arc 284"/>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413" name="Group 285"/>
                <p:cNvGrpSpPr>
                  <a:grpSpLocks/>
                </p:cNvGrpSpPr>
                <p:nvPr/>
              </p:nvGrpSpPr>
              <p:grpSpPr bwMode="auto">
                <a:xfrm>
                  <a:off x="12692" y="12043"/>
                  <a:ext cx="7312" cy="7957"/>
                  <a:chOff x="-1" y="0"/>
                  <a:chExt cx="20001" cy="20000"/>
                </a:xfrm>
              </p:grpSpPr>
              <p:sp>
                <p:nvSpPr>
                  <p:cNvPr id="304414" name="Arc 286"/>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15" name="Arc 287"/>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416" name="Group 288"/>
              <p:cNvGrpSpPr>
                <a:grpSpLocks/>
              </p:cNvGrpSpPr>
              <p:nvPr/>
            </p:nvGrpSpPr>
            <p:grpSpPr bwMode="auto">
              <a:xfrm>
                <a:off x="3705" y="1685"/>
                <a:ext cx="96" cy="185"/>
                <a:chOff x="0" y="0"/>
                <a:chExt cx="20000" cy="20000"/>
              </a:xfrm>
            </p:grpSpPr>
            <p:grpSp>
              <p:nvGrpSpPr>
                <p:cNvPr id="304417" name="Group 289"/>
                <p:cNvGrpSpPr>
                  <a:grpSpLocks/>
                </p:cNvGrpSpPr>
                <p:nvPr/>
              </p:nvGrpSpPr>
              <p:grpSpPr bwMode="auto">
                <a:xfrm>
                  <a:off x="0" y="0"/>
                  <a:ext cx="20000" cy="12903"/>
                  <a:chOff x="0" y="0"/>
                  <a:chExt cx="20000" cy="20000"/>
                </a:xfrm>
              </p:grpSpPr>
              <p:sp>
                <p:nvSpPr>
                  <p:cNvPr id="304418" name="Arc 290"/>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19" name="Arc 291"/>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420" name="Group 292"/>
                <p:cNvGrpSpPr>
                  <a:grpSpLocks/>
                </p:cNvGrpSpPr>
                <p:nvPr/>
              </p:nvGrpSpPr>
              <p:grpSpPr bwMode="auto">
                <a:xfrm>
                  <a:off x="12886" y="12043"/>
                  <a:ext cx="7030" cy="7957"/>
                  <a:chOff x="0" y="0"/>
                  <a:chExt cx="20000" cy="20000"/>
                </a:xfrm>
              </p:grpSpPr>
              <p:sp>
                <p:nvSpPr>
                  <p:cNvPr id="304421" name="Arc 293"/>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22" name="Arc 294"/>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423" name="Group 295"/>
              <p:cNvGrpSpPr>
                <a:grpSpLocks/>
              </p:cNvGrpSpPr>
              <p:nvPr/>
            </p:nvGrpSpPr>
            <p:grpSpPr bwMode="auto">
              <a:xfrm>
                <a:off x="3767" y="1683"/>
                <a:ext cx="96" cy="186"/>
                <a:chOff x="0" y="0"/>
                <a:chExt cx="20000" cy="20000"/>
              </a:xfrm>
            </p:grpSpPr>
            <p:grpSp>
              <p:nvGrpSpPr>
                <p:cNvPr id="304424" name="Group 296"/>
                <p:cNvGrpSpPr>
                  <a:grpSpLocks/>
                </p:cNvGrpSpPr>
                <p:nvPr/>
              </p:nvGrpSpPr>
              <p:grpSpPr bwMode="auto">
                <a:xfrm>
                  <a:off x="0" y="0"/>
                  <a:ext cx="20000" cy="12876"/>
                  <a:chOff x="0" y="0"/>
                  <a:chExt cx="20000" cy="20000"/>
                </a:xfrm>
              </p:grpSpPr>
              <p:sp>
                <p:nvSpPr>
                  <p:cNvPr id="304425" name="Arc 29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26" name="Arc 29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427" name="Group 299"/>
                <p:cNvGrpSpPr>
                  <a:grpSpLocks/>
                </p:cNvGrpSpPr>
                <p:nvPr/>
              </p:nvGrpSpPr>
              <p:grpSpPr bwMode="auto">
                <a:xfrm>
                  <a:off x="12886" y="12060"/>
                  <a:ext cx="6945" cy="7940"/>
                  <a:chOff x="-1" y="0"/>
                  <a:chExt cx="20001" cy="20000"/>
                </a:xfrm>
              </p:grpSpPr>
              <p:sp>
                <p:nvSpPr>
                  <p:cNvPr id="304428" name="Arc 300"/>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29" name="Arc 301"/>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430" name="Group 302"/>
              <p:cNvGrpSpPr>
                <a:grpSpLocks/>
              </p:cNvGrpSpPr>
              <p:nvPr/>
            </p:nvGrpSpPr>
            <p:grpSpPr bwMode="auto">
              <a:xfrm>
                <a:off x="3829" y="1683"/>
                <a:ext cx="95" cy="186"/>
                <a:chOff x="0" y="0"/>
                <a:chExt cx="20000" cy="20000"/>
              </a:xfrm>
            </p:grpSpPr>
            <p:grpSp>
              <p:nvGrpSpPr>
                <p:cNvPr id="304431" name="Group 303"/>
                <p:cNvGrpSpPr>
                  <a:grpSpLocks/>
                </p:cNvGrpSpPr>
                <p:nvPr/>
              </p:nvGrpSpPr>
              <p:grpSpPr bwMode="auto">
                <a:xfrm>
                  <a:off x="0" y="0"/>
                  <a:ext cx="20000" cy="12876"/>
                  <a:chOff x="0" y="0"/>
                  <a:chExt cx="20000" cy="20000"/>
                </a:xfrm>
              </p:grpSpPr>
              <p:sp>
                <p:nvSpPr>
                  <p:cNvPr id="304432" name="Arc 304"/>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33" name="Arc 305"/>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434" name="Group 306"/>
                <p:cNvGrpSpPr>
                  <a:grpSpLocks/>
                </p:cNvGrpSpPr>
                <p:nvPr/>
              </p:nvGrpSpPr>
              <p:grpSpPr bwMode="auto">
                <a:xfrm>
                  <a:off x="12829" y="12060"/>
                  <a:ext cx="7171" cy="7940"/>
                  <a:chOff x="0" y="0"/>
                  <a:chExt cx="20000" cy="20000"/>
                </a:xfrm>
              </p:grpSpPr>
              <p:sp>
                <p:nvSpPr>
                  <p:cNvPr id="304435" name="Arc 307"/>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36" name="Arc 308"/>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437" name="Group 309"/>
              <p:cNvGrpSpPr>
                <a:grpSpLocks/>
              </p:cNvGrpSpPr>
              <p:nvPr/>
            </p:nvGrpSpPr>
            <p:grpSpPr bwMode="auto">
              <a:xfrm>
                <a:off x="3891" y="1681"/>
                <a:ext cx="95" cy="120"/>
                <a:chOff x="0" y="0"/>
                <a:chExt cx="19995" cy="20000"/>
              </a:xfrm>
            </p:grpSpPr>
            <p:sp>
              <p:nvSpPr>
                <p:cNvPr id="304438" name="Arc 310"/>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439" name="Arc 311"/>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sp>
            <p:nvSpPr>
              <p:cNvPr id="304440" name="Rectangle 312"/>
              <p:cNvSpPr>
                <a:spLocks noChangeArrowheads="1"/>
              </p:cNvSpPr>
              <p:nvPr/>
            </p:nvSpPr>
            <p:spPr bwMode="auto">
              <a:xfrm>
                <a:off x="3678" y="1491"/>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r>
                  <a:rPr lang="es-ES_tradnl" altLang="es-ES" sz="1500">
                    <a:effectLst/>
                  </a:rPr>
                  <a:t>’</a:t>
                </a:r>
                <a:endParaRPr lang="es-ES" altLang="es-ES" sz="1500">
                  <a:effectLst/>
                </a:endParaRPr>
              </a:p>
            </p:txBody>
          </p:sp>
          <p:sp>
            <p:nvSpPr>
              <p:cNvPr id="304441" name="Line 313"/>
              <p:cNvSpPr>
                <a:spLocks noChangeShapeType="1"/>
              </p:cNvSpPr>
              <p:nvPr/>
            </p:nvSpPr>
            <p:spPr bwMode="auto">
              <a:xfrm>
                <a:off x="3984" y="1800"/>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442" name="Line 314"/>
              <p:cNvSpPr>
                <a:spLocks noChangeShapeType="1"/>
              </p:cNvSpPr>
              <p:nvPr/>
            </p:nvSpPr>
            <p:spPr bwMode="auto">
              <a:xfrm>
                <a:off x="4640" y="1780"/>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443" name="Oval 315"/>
              <p:cNvSpPr>
                <a:spLocks noChangeArrowheads="1"/>
              </p:cNvSpPr>
              <p:nvPr/>
            </p:nvSpPr>
            <p:spPr bwMode="auto">
              <a:xfrm>
                <a:off x="4736" y="175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444" name="Rectangle 316"/>
              <p:cNvSpPr>
                <a:spLocks noChangeArrowheads="1"/>
              </p:cNvSpPr>
              <p:nvPr/>
            </p:nvSpPr>
            <p:spPr bwMode="auto">
              <a:xfrm>
                <a:off x="3968" y="1861"/>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304445" name="Line 317"/>
              <p:cNvSpPr>
                <a:spLocks noChangeShapeType="1"/>
              </p:cNvSpPr>
              <p:nvPr/>
            </p:nvSpPr>
            <p:spPr bwMode="auto">
              <a:xfrm rot="10800000">
                <a:off x="4100" y="1799"/>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448" name="Rectangle 320"/>
              <p:cNvSpPr>
                <a:spLocks noChangeArrowheads="1"/>
              </p:cNvSpPr>
              <p:nvPr/>
            </p:nvSpPr>
            <p:spPr bwMode="auto">
              <a:xfrm>
                <a:off x="1088" y="1525"/>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a:t>
                </a:r>
                <a:r>
                  <a:rPr lang="es-ES_tradnl" altLang="es-ES" sz="1500">
                    <a:effectLst/>
                  </a:rPr>
                  <a:t>(t)</a:t>
                </a:r>
                <a:endParaRPr lang="es-ES" altLang="es-ES" sz="1700">
                  <a:effectLst/>
                </a:endParaRPr>
              </a:p>
            </p:txBody>
          </p:sp>
          <p:sp>
            <p:nvSpPr>
              <p:cNvPr id="304519" name="WordArt 391"/>
              <p:cNvSpPr>
                <a:spLocks noChangeArrowheads="1" noChangeShapeType="1" noTextEdit="1"/>
              </p:cNvSpPr>
              <p:nvPr/>
            </p:nvSpPr>
            <p:spPr bwMode="auto">
              <a:xfrm>
                <a:off x="4400" y="2437"/>
                <a:ext cx="192" cy="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4</a:t>
                </a:r>
              </a:p>
            </p:txBody>
          </p:sp>
          <p:sp>
            <p:nvSpPr>
              <p:cNvPr id="304521" name="Rectangle 393"/>
              <p:cNvSpPr>
                <a:spLocks noChangeArrowheads="1"/>
              </p:cNvSpPr>
              <p:nvPr/>
            </p:nvSpPr>
            <p:spPr bwMode="auto">
              <a:xfrm>
                <a:off x="3240" y="230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sym typeface="Symbol" pitchFamily="18" charset="2"/>
                  </a:rPr>
                  <a:t></a:t>
                </a:r>
                <a:endParaRPr lang="es-ES" altLang="es-ES" sz="1500" baseline="-25000">
                  <a:effectLst/>
                </a:endParaRPr>
              </a:p>
            </p:txBody>
          </p:sp>
          <p:sp>
            <p:nvSpPr>
              <p:cNvPr id="304522" name="Rectangle 394"/>
              <p:cNvSpPr>
                <a:spLocks noChangeArrowheads="1"/>
              </p:cNvSpPr>
              <p:nvPr/>
            </p:nvSpPr>
            <p:spPr bwMode="auto">
              <a:xfrm>
                <a:off x="3176" y="1966"/>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sym typeface="Symbol" pitchFamily="18" charset="2"/>
                  </a:rPr>
                  <a:t></a:t>
                </a:r>
                <a:endParaRPr lang="es-ES" altLang="es-ES" sz="1500" baseline="-25000">
                  <a:effectLst/>
                  <a:sym typeface="Symbol" pitchFamily="18" charset="2"/>
                </a:endParaRPr>
              </a:p>
            </p:txBody>
          </p:sp>
          <p:sp>
            <p:nvSpPr>
              <p:cNvPr id="304524" name="Line 396"/>
              <p:cNvSpPr>
                <a:spLocks noChangeShapeType="1"/>
              </p:cNvSpPr>
              <p:nvPr/>
            </p:nvSpPr>
            <p:spPr bwMode="auto">
              <a:xfrm rot="5400000">
                <a:off x="2924" y="1906"/>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4525" name="Group 397"/>
              <p:cNvGrpSpPr>
                <a:grpSpLocks/>
              </p:cNvGrpSpPr>
              <p:nvPr/>
            </p:nvGrpSpPr>
            <p:grpSpPr bwMode="auto">
              <a:xfrm rot="5400000">
                <a:off x="2742" y="2307"/>
                <a:ext cx="333" cy="186"/>
                <a:chOff x="0" y="0"/>
                <a:chExt cx="20002" cy="20000"/>
              </a:xfrm>
            </p:grpSpPr>
            <p:grpSp>
              <p:nvGrpSpPr>
                <p:cNvPr id="304526" name="Group 398"/>
                <p:cNvGrpSpPr>
                  <a:grpSpLocks/>
                </p:cNvGrpSpPr>
                <p:nvPr/>
              </p:nvGrpSpPr>
              <p:grpSpPr bwMode="auto">
                <a:xfrm>
                  <a:off x="1346" y="0"/>
                  <a:ext cx="3366" cy="19743"/>
                  <a:chOff x="0" y="0"/>
                  <a:chExt cx="20000" cy="20000"/>
                </a:xfrm>
              </p:grpSpPr>
              <p:sp>
                <p:nvSpPr>
                  <p:cNvPr id="304527" name="Line 39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528" name="Line 40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529" name="Group 401"/>
                <p:cNvGrpSpPr>
                  <a:grpSpLocks/>
                </p:cNvGrpSpPr>
                <p:nvPr/>
              </p:nvGrpSpPr>
              <p:grpSpPr bwMode="auto">
                <a:xfrm>
                  <a:off x="4736" y="43"/>
                  <a:ext cx="3366" cy="19743"/>
                  <a:chOff x="0" y="0"/>
                  <a:chExt cx="20000" cy="20000"/>
                </a:xfrm>
              </p:grpSpPr>
              <p:sp>
                <p:nvSpPr>
                  <p:cNvPr id="304530" name="Line 402"/>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531" name="Line 403"/>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532" name="Group 404"/>
                <p:cNvGrpSpPr>
                  <a:grpSpLocks/>
                </p:cNvGrpSpPr>
                <p:nvPr/>
              </p:nvGrpSpPr>
              <p:grpSpPr bwMode="auto">
                <a:xfrm>
                  <a:off x="8126" y="0"/>
                  <a:ext cx="3366" cy="19743"/>
                  <a:chOff x="0" y="0"/>
                  <a:chExt cx="20000" cy="20000"/>
                </a:xfrm>
              </p:grpSpPr>
              <p:sp>
                <p:nvSpPr>
                  <p:cNvPr id="304533" name="Line 405"/>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534" name="Line 406"/>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535" name="Group 407"/>
                <p:cNvGrpSpPr>
                  <a:grpSpLocks/>
                </p:cNvGrpSpPr>
                <p:nvPr/>
              </p:nvGrpSpPr>
              <p:grpSpPr bwMode="auto">
                <a:xfrm>
                  <a:off x="11636" y="257"/>
                  <a:ext cx="3366" cy="19743"/>
                  <a:chOff x="0" y="0"/>
                  <a:chExt cx="20000" cy="20000"/>
                </a:xfrm>
              </p:grpSpPr>
              <p:sp>
                <p:nvSpPr>
                  <p:cNvPr id="304536" name="Line 408"/>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537" name="Line 409"/>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4538" name="Group 410"/>
                <p:cNvGrpSpPr>
                  <a:grpSpLocks/>
                </p:cNvGrpSpPr>
                <p:nvPr/>
              </p:nvGrpSpPr>
              <p:grpSpPr bwMode="auto">
                <a:xfrm>
                  <a:off x="15242" y="257"/>
                  <a:ext cx="3366" cy="19743"/>
                  <a:chOff x="0" y="0"/>
                  <a:chExt cx="20000" cy="20000"/>
                </a:xfrm>
              </p:grpSpPr>
              <p:sp>
                <p:nvSpPr>
                  <p:cNvPr id="304539" name="Line 411"/>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540" name="Line 412"/>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4541" name="Line 413"/>
                <p:cNvSpPr>
                  <a:spLocks noChangeShapeType="1"/>
                </p:cNvSpPr>
                <p:nvPr/>
              </p:nvSpPr>
              <p:spPr bwMode="auto">
                <a:xfrm flipH="1">
                  <a:off x="0" y="257"/>
                  <a:ext cx="1250" cy="12591"/>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4542" name="Line 414"/>
                <p:cNvSpPr>
                  <a:spLocks noChangeShapeType="1"/>
                </p:cNvSpPr>
                <p:nvPr/>
              </p:nvSpPr>
              <p:spPr bwMode="auto">
                <a:xfrm>
                  <a:off x="18728" y="728"/>
                  <a:ext cx="1274" cy="12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4543" name="Line 415"/>
              <p:cNvSpPr>
                <a:spLocks noChangeShapeType="1"/>
              </p:cNvSpPr>
              <p:nvPr/>
            </p:nvSpPr>
            <p:spPr bwMode="auto">
              <a:xfrm rot="5400000">
                <a:off x="2775" y="2125"/>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4544" name="Group 416"/>
              <p:cNvGrpSpPr>
                <a:grpSpLocks/>
              </p:cNvGrpSpPr>
              <p:nvPr/>
            </p:nvGrpSpPr>
            <p:grpSpPr bwMode="auto">
              <a:xfrm rot="5400000">
                <a:off x="3007" y="2303"/>
                <a:ext cx="336" cy="191"/>
                <a:chOff x="0" y="1"/>
                <a:chExt cx="20003" cy="19999"/>
              </a:xfrm>
            </p:grpSpPr>
            <p:grpSp>
              <p:nvGrpSpPr>
                <p:cNvPr id="304545" name="Group 417"/>
                <p:cNvGrpSpPr>
                  <a:grpSpLocks/>
                </p:cNvGrpSpPr>
                <p:nvPr/>
              </p:nvGrpSpPr>
              <p:grpSpPr bwMode="auto">
                <a:xfrm>
                  <a:off x="0" y="544"/>
                  <a:ext cx="4733" cy="19456"/>
                  <a:chOff x="0" y="0"/>
                  <a:chExt cx="20000" cy="20000"/>
                </a:xfrm>
              </p:grpSpPr>
              <p:grpSp>
                <p:nvGrpSpPr>
                  <p:cNvPr id="304546" name="Group 418"/>
                  <p:cNvGrpSpPr>
                    <a:grpSpLocks/>
                  </p:cNvGrpSpPr>
                  <p:nvPr/>
                </p:nvGrpSpPr>
                <p:grpSpPr bwMode="auto">
                  <a:xfrm>
                    <a:off x="0" y="0"/>
                    <a:ext cx="20000" cy="12903"/>
                    <a:chOff x="0" y="0"/>
                    <a:chExt cx="20000" cy="20000"/>
                  </a:xfrm>
                </p:grpSpPr>
                <p:sp>
                  <p:nvSpPr>
                    <p:cNvPr id="304547" name="Arc 419"/>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48" name="Arc 420"/>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549" name="Group 421"/>
                  <p:cNvGrpSpPr>
                    <a:grpSpLocks/>
                  </p:cNvGrpSpPr>
                  <p:nvPr/>
                </p:nvGrpSpPr>
                <p:grpSpPr bwMode="auto">
                  <a:xfrm>
                    <a:off x="12888" y="12043"/>
                    <a:ext cx="7027" cy="7957"/>
                    <a:chOff x="0" y="0"/>
                    <a:chExt cx="20000" cy="20000"/>
                  </a:xfrm>
                </p:grpSpPr>
                <p:sp>
                  <p:nvSpPr>
                    <p:cNvPr id="304550" name="Arc 422"/>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51" name="Arc 423"/>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552" name="Group 424"/>
                <p:cNvGrpSpPr>
                  <a:grpSpLocks/>
                </p:cNvGrpSpPr>
                <p:nvPr/>
              </p:nvGrpSpPr>
              <p:grpSpPr bwMode="auto">
                <a:xfrm>
                  <a:off x="3070" y="377"/>
                  <a:ext cx="4714" cy="19456"/>
                  <a:chOff x="0" y="0"/>
                  <a:chExt cx="20004" cy="20000"/>
                </a:xfrm>
              </p:grpSpPr>
              <p:grpSp>
                <p:nvGrpSpPr>
                  <p:cNvPr id="304553" name="Group 425"/>
                  <p:cNvGrpSpPr>
                    <a:grpSpLocks/>
                  </p:cNvGrpSpPr>
                  <p:nvPr/>
                </p:nvGrpSpPr>
                <p:grpSpPr bwMode="auto">
                  <a:xfrm>
                    <a:off x="0" y="0"/>
                    <a:ext cx="19919" cy="12903"/>
                    <a:chOff x="0" y="0"/>
                    <a:chExt cx="20004" cy="20000"/>
                  </a:xfrm>
                </p:grpSpPr>
                <p:sp>
                  <p:nvSpPr>
                    <p:cNvPr id="304554" name="Arc 426"/>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55" name="Arc 427"/>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556" name="Group 428"/>
                  <p:cNvGrpSpPr>
                    <a:grpSpLocks/>
                  </p:cNvGrpSpPr>
                  <p:nvPr/>
                </p:nvGrpSpPr>
                <p:grpSpPr bwMode="auto">
                  <a:xfrm>
                    <a:off x="12692" y="12043"/>
                    <a:ext cx="7312" cy="7957"/>
                    <a:chOff x="-1" y="0"/>
                    <a:chExt cx="20001" cy="20000"/>
                  </a:xfrm>
                </p:grpSpPr>
                <p:sp>
                  <p:nvSpPr>
                    <p:cNvPr id="304557" name="Arc 429"/>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58" name="Arc 430"/>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559" name="Group 431"/>
                <p:cNvGrpSpPr>
                  <a:grpSpLocks/>
                </p:cNvGrpSpPr>
                <p:nvPr/>
              </p:nvGrpSpPr>
              <p:grpSpPr bwMode="auto">
                <a:xfrm>
                  <a:off x="6100" y="377"/>
                  <a:ext cx="4734" cy="19456"/>
                  <a:chOff x="0" y="0"/>
                  <a:chExt cx="20000" cy="20000"/>
                </a:xfrm>
              </p:grpSpPr>
              <p:grpSp>
                <p:nvGrpSpPr>
                  <p:cNvPr id="304560" name="Group 432"/>
                  <p:cNvGrpSpPr>
                    <a:grpSpLocks/>
                  </p:cNvGrpSpPr>
                  <p:nvPr/>
                </p:nvGrpSpPr>
                <p:grpSpPr bwMode="auto">
                  <a:xfrm>
                    <a:off x="0" y="0"/>
                    <a:ext cx="20000" cy="12903"/>
                    <a:chOff x="0" y="0"/>
                    <a:chExt cx="20000" cy="20000"/>
                  </a:xfrm>
                </p:grpSpPr>
                <p:sp>
                  <p:nvSpPr>
                    <p:cNvPr id="304561" name="Arc 43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62" name="Arc 43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563" name="Group 435"/>
                  <p:cNvGrpSpPr>
                    <a:grpSpLocks/>
                  </p:cNvGrpSpPr>
                  <p:nvPr/>
                </p:nvGrpSpPr>
                <p:grpSpPr bwMode="auto">
                  <a:xfrm>
                    <a:off x="12886" y="12043"/>
                    <a:ext cx="7030" cy="7957"/>
                    <a:chOff x="0" y="0"/>
                    <a:chExt cx="20000" cy="20000"/>
                  </a:xfrm>
                </p:grpSpPr>
                <p:sp>
                  <p:nvSpPr>
                    <p:cNvPr id="304564" name="Arc 436"/>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65" name="Arc 437"/>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566" name="Group 438"/>
                <p:cNvGrpSpPr>
                  <a:grpSpLocks/>
                </p:cNvGrpSpPr>
                <p:nvPr/>
              </p:nvGrpSpPr>
              <p:grpSpPr bwMode="auto">
                <a:xfrm>
                  <a:off x="9170" y="168"/>
                  <a:ext cx="4734" cy="19497"/>
                  <a:chOff x="0" y="0"/>
                  <a:chExt cx="20000" cy="20000"/>
                </a:xfrm>
              </p:grpSpPr>
              <p:grpSp>
                <p:nvGrpSpPr>
                  <p:cNvPr id="304567" name="Group 439"/>
                  <p:cNvGrpSpPr>
                    <a:grpSpLocks/>
                  </p:cNvGrpSpPr>
                  <p:nvPr/>
                </p:nvGrpSpPr>
                <p:grpSpPr bwMode="auto">
                  <a:xfrm>
                    <a:off x="0" y="0"/>
                    <a:ext cx="20000" cy="12876"/>
                    <a:chOff x="0" y="0"/>
                    <a:chExt cx="20000" cy="20000"/>
                  </a:xfrm>
                </p:grpSpPr>
                <p:sp>
                  <p:nvSpPr>
                    <p:cNvPr id="304568" name="Arc 440"/>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69" name="Arc 441"/>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570" name="Group 442"/>
                  <p:cNvGrpSpPr>
                    <a:grpSpLocks/>
                  </p:cNvGrpSpPr>
                  <p:nvPr/>
                </p:nvGrpSpPr>
                <p:grpSpPr bwMode="auto">
                  <a:xfrm>
                    <a:off x="12886" y="12060"/>
                    <a:ext cx="6945" cy="7940"/>
                    <a:chOff x="-1" y="0"/>
                    <a:chExt cx="20001" cy="20000"/>
                  </a:xfrm>
                </p:grpSpPr>
                <p:sp>
                  <p:nvSpPr>
                    <p:cNvPr id="304571" name="Arc 443"/>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72" name="Arc 444"/>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573" name="Group 445"/>
                <p:cNvGrpSpPr>
                  <a:grpSpLocks/>
                </p:cNvGrpSpPr>
                <p:nvPr/>
              </p:nvGrpSpPr>
              <p:grpSpPr bwMode="auto">
                <a:xfrm>
                  <a:off x="12240" y="168"/>
                  <a:ext cx="4694" cy="19497"/>
                  <a:chOff x="0" y="0"/>
                  <a:chExt cx="20000" cy="20000"/>
                </a:xfrm>
              </p:grpSpPr>
              <p:grpSp>
                <p:nvGrpSpPr>
                  <p:cNvPr id="304574" name="Group 446"/>
                  <p:cNvGrpSpPr>
                    <a:grpSpLocks/>
                  </p:cNvGrpSpPr>
                  <p:nvPr/>
                </p:nvGrpSpPr>
                <p:grpSpPr bwMode="auto">
                  <a:xfrm>
                    <a:off x="0" y="0"/>
                    <a:ext cx="20000" cy="12876"/>
                    <a:chOff x="0" y="0"/>
                    <a:chExt cx="20000" cy="20000"/>
                  </a:xfrm>
                </p:grpSpPr>
                <p:sp>
                  <p:nvSpPr>
                    <p:cNvPr id="304575" name="Arc 447"/>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76" name="Arc 448"/>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4577" name="Group 449"/>
                  <p:cNvGrpSpPr>
                    <a:grpSpLocks/>
                  </p:cNvGrpSpPr>
                  <p:nvPr/>
                </p:nvGrpSpPr>
                <p:grpSpPr bwMode="auto">
                  <a:xfrm>
                    <a:off x="12829" y="12060"/>
                    <a:ext cx="7171" cy="7940"/>
                    <a:chOff x="0" y="0"/>
                    <a:chExt cx="20000" cy="20000"/>
                  </a:xfrm>
                </p:grpSpPr>
                <p:sp>
                  <p:nvSpPr>
                    <p:cNvPr id="304578" name="Arc 450"/>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79" name="Arc 451"/>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4580" name="Group 452"/>
                <p:cNvGrpSpPr>
                  <a:grpSpLocks/>
                </p:cNvGrpSpPr>
                <p:nvPr/>
              </p:nvGrpSpPr>
              <p:grpSpPr bwMode="auto">
                <a:xfrm>
                  <a:off x="15290" y="1"/>
                  <a:ext cx="4713" cy="12552"/>
                  <a:chOff x="0" y="0"/>
                  <a:chExt cx="19995" cy="20000"/>
                </a:xfrm>
              </p:grpSpPr>
              <p:sp>
                <p:nvSpPr>
                  <p:cNvPr id="304581" name="Arc 453"/>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4582" name="Arc 454"/>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304583" name="Line 455"/>
              <p:cNvSpPr>
                <a:spLocks noChangeShapeType="1"/>
              </p:cNvSpPr>
              <p:nvPr/>
            </p:nvSpPr>
            <p:spPr bwMode="auto">
              <a:xfrm>
                <a:off x="2879" y="2006"/>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84" name="Line 456"/>
              <p:cNvSpPr>
                <a:spLocks noChangeShapeType="1"/>
              </p:cNvSpPr>
              <p:nvPr/>
            </p:nvSpPr>
            <p:spPr bwMode="auto">
              <a:xfrm rot="5400000">
                <a:off x="3039" y="2115"/>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85" name="Line 457"/>
              <p:cNvSpPr>
                <a:spLocks noChangeShapeType="1"/>
              </p:cNvSpPr>
              <p:nvPr/>
            </p:nvSpPr>
            <p:spPr bwMode="auto">
              <a:xfrm rot="5400000">
                <a:off x="2769" y="2683"/>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86" name="Line 458"/>
              <p:cNvSpPr>
                <a:spLocks noChangeShapeType="1"/>
              </p:cNvSpPr>
              <p:nvPr/>
            </p:nvSpPr>
            <p:spPr bwMode="auto">
              <a:xfrm rot="5400000">
                <a:off x="3033" y="2676"/>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87" name="Line 459"/>
              <p:cNvSpPr>
                <a:spLocks noChangeShapeType="1"/>
              </p:cNvSpPr>
              <p:nvPr/>
            </p:nvSpPr>
            <p:spPr bwMode="auto">
              <a:xfrm>
                <a:off x="2873" y="2801"/>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88" name="Line 460"/>
              <p:cNvSpPr>
                <a:spLocks noChangeShapeType="1"/>
              </p:cNvSpPr>
              <p:nvPr/>
            </p:nvSpPr>
            <p:spPr bwMode="auto">
              <a:xfrm rot="5400000">
                <a:off x="2918" y="2893"/>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89" name="Rectangle 461"/>
              <p:cNvSpPr>
                <a:spLocks noChangeArrowheads="1"/>
              </p:cNvSpPr>
              <p:nvPr/>
            </p:nvSpPr>
            <p:spPr bwMode="auto">
              <a:xfrm>
                <a:off x="2576" y="228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fe</a:t>
                </a:r>
                <a:endParaRPr lang="es-ES" altLang="es-ES" sz="1500" baseline="-25000">
                  <a:effectLst/>
                </a:endParaRPr>
              </a:p>
            </p:txBody>
          </p:sp>
          <p:sp>
            <p:nvSpPr>
              <p:cNvPr id="304590" name="Rectangle 462"/>
              <p:cNvSpPr>
                <a:spLocks noChangeArrowheads="1"/>
              </p:cNvSpPr>
              <p:nvPr/>
            </p:nvSpPr>
            <p:spPr bwMode="auto">
              <a:xfrm>
                <a:off x="2624" y="1948"/>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fe</a:t>
                </a:r>
                <a:endParaRPr lang="es-ES" altLang="es-ES" sz="1700">
                  <a:effectLst/>
                </a:endParaRPr>
              </a:p>
            </p:txBody>
          </p:sp>
          <p:sp>
            <p:nvSpPr>
              <p:cNvPr id="304591" name="Line 463"/>
              <p:cNvSpPr>
                <a:spLocks noChangeShapeType="1"/>
              </p:cNvSpPr>
              <p:nvPr/>
            </p:nvSpPr>
            <p:spPr bwMode="auto">
              <a:xfrm rot="16200000">
                <a:off x="2870" y="2125"/>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92" name="Line 464"/>
              <p:cNvSpPr>
                <a:spLocks noChangeShapeType="1"/>
              </p:cNvSpPr>
              <p:nvPr/>
            </p:nvSpPr>
            <p:spPr bwMode="auto">
              <a:xfrm rot="16200000">
                <a:off x="3134" y="2122"/>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93" name="Rectangle 465"/>
              <p:cNvSpPr>
                <a:spLocks noChangeArrowheads="1"/>
              </p:cNvSpPr>
              <p:nvPr/>
            </p:nvSpPr>
            <p:spPr bwMode="auto">
              <a:xfrm>
                <a:off x="3008" y="1765"/>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sym typeface="Symbol" pitchFamily="18" charset="2"/>
                  </a:rPr>
                  <a:t>0</a:t>
                </a:r>
                <a:endParaRPr lang="es-ES" altLang="es-ES" sz="1500" baseline="-25000">
                  <a:effectLst/>
                  <a:sym typeface="Symbol" pitchFamily="18" charset="2"/>
                </a:endParaRPr>
              </a:p>
            </p:txBody>
          </p:sp>
          <p:sp>
            <p:nvSpPr>
              <p:cNvPr id="304594" name="Line 466"/>
              <p:cNvSpPr>
                <a:spLocks noChangeShapeType="1"/>
              </p:cNvSpPr>
              <p:nvPr/>
            </p:nvSpPr>
            <p:spPr bwMode="auto">
              <a:xfrm rot="16200000">
                <a:off x="3002" y="1921"/>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4595" name="Oval 467"/>
              <p:cNvSpPr>
                <a:spLocks noChangeArrowheads="1"/>
              </p:cNvSpPr>
              <p:nvPr/>
            </p:nvSpPr>
            <p:spPr bwMode="auto">
              <a:xfrm>
                <a:off x="3002" y="176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596" name="Oval 468"/>
              <p:cNvSpPr>
                <a:spLocks noChangeArrowheads="1"/>
              </p:cNvSpPr>
              <p:nvPr/>
            </p:nvSpPr>
            <p:spPr bwMode="auto">
              <a:xfrm>
                <a:off x="3005" y="197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597" name="Oval 469"/>
              <p:cNvSpPr>
                <a:spLocks noChangeArrowheads="1"/>
              </p:cNvSpPr>
              <p:nvPr/>
            </p:nvSpPr>
            <p:spPr bwMode="auto">
              <a:xfrm>
                <a:off x="2996" y="278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4598" name="Oval 470"/>
              <p:cNvSpPr>
                <a:spLocks noChangeArrowheads="1"/>
              </p:cNvSpPr>
              <p:nvPr/>
            </p:nvSpPr>
            <p:spPr bwMode="auto">
              <a:xfrm>
                <a:off x="2993" y="296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sp>
          <p:nvSpPr>
            <p:cNvPr id="304605" name="Rectangle 477"/>
            <p:cNvSpPr>
              <a:spLocks noChangeArrowheads="1"/>
            </p:cNvSpPr>
            <p:nvPr/>
          </p:nvSpPr>
          <p:spPr bwMode="auto">
            <a:xfrm>
              <a:off x="2832" y="3011"/>
              <a:ext cx="2016" cy="4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spcBef>
                  <a:spcPct val="0"/>
                </a:spcBef>
              </a:pPr>
              <a:r>
                <a:rPr lang="es-ES_tradnl" altLang="es-ES" sz="1800">
                  <a:effectLst>
                    <a:outerShdw blurRad="38100" dist="38100" dir="2700000" algn="tl">
                      <a:srgbClr val="000000"/>
                    </a:outerShdw>
                  </a:effectLst>
                </a:rPr>
                <a:t>Circuito equivalente de un transformador real</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sp>
        <p:nvSpPr>
          <p:cNvPr id="304607" name="Rectangle 479"/>
          <p:cNvSpPr>
            <a:spLocks noChangeArrowheads="1"/>
          </p:cNvSpPr>
          <p:nvPr/>
        </p:nvSpPr>
        <p:spPr bwMode="auto">
          <a:xfrm>
            <a:off x="228600" y="5484813"/>
            <a:ext cx="2895600" cy="1022350"/>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500" dirty="0">
                <a:effectLst>
                  <a:outerShdw blurRad="38100" dist="38100" dir="2700000" algn="tl">
                    <a:srgbClr val="000000"/>
                  </a:outerShdw>
                </a:effectLst>
              </a:rPr>
              <a:t>El circuito equivalente permite calcular </a:t>
            </a:r>
            <a:r>
              <a:rPr lang="es-ES_tradnl" altLang="es-ES" sz="1500" u="sng" dirty="0">
                <a:effectLst>
                  <a:outerShdw blurRad="38100" dist="38100" dir="2700000" algn="tl">
                    <a:srgbClr val="000000"/>
                  </a:outerShdw>
                </a:effectLst>
              </a:rPr>
              <a:t>todas</a:t>
            </a:r>
            <a:r>
              <a:rPr lang="es-ES_tradnl" altLang="es-ES" sz="1500" dirty="0">
                <a:effectLst>
                  <a:outerShdw blurRad="38100" dist="38100" dir="2700000" algn="tl">
                    <a:srgbClr val="000000"/>
                  </a:outerShdw>
                </a:effectLst>
              </a:rPr>
              <a:t> las variables incluidas pérdidas y rendimiento</a:t>
            </a:r>
            <a:r>
              <a:rPr lang="es-ES_tradnl" altLang="es-ES" sz="1600" dirty="0">
                <a:effectLst>
                  <a:outerShdw blurRad="38100" dist="38100" dir="2700000" algn="tl">
                    <a:srgbClr val="000000"/>
                  </a:outerShdw>
                </a:effectLst>
              </a:rPr>
              <a:t> </a:t>
            </a:r>
            <a:r>
              <a:rPr lang="es-ES_tradnl" altLang="es-ES" sz="1500" dirty="0">
                <a:effectLst>
                  <a:outerShdw blurRad="38100" dist="38100" dir="2700000" algn="tl">
                    <a:srgbClr val="000000"/>
                  </a:outerShdw>
                </a:effectLst>
              </a:rPr>
              <a:t>     </a:t>
            </a:r>
            <a:endParaRPr lang="es-ES_tradnl" altLang="es-ES" sz="1500" dirty="0">
              <a:solidFill>
                <a:srgbClr val="000000"/>
              </a:solidFill>
              <a:effectLst/>
            </a:endParaRPr>
          </a:p>
        </p:txBody>
      </p:sp>
      <p:sp>
        <p:nvSpPr>
          <p:cNvPr id="304608" name="Rectangle 480"/>
          <p:cNvSpPr>
            <a:spLocks noChangeArrowheads="1"/>
          </p:cNvSpPr>
          <p:nvPr/>
        </p:nvSpPr>
        <p:spPr bwMode="auto">
          <a:xfrm>
            <a:off x="3276600" y="5468938"/>
            <a:ext cx="2324100" cy="1022350"/>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500">
                <a:effectLst>
                  <a:outerShdw blurRad="38100" dist="38100" dir="2700000" algn="tl">
                    <a:srgbClr val="000000"/>
                  </a:outerShdw>
                </a:effectLst>
              </a:rPr>
              <a:t>Los elementos del circuito equivalente se obtienen </a:t>
            </a:r>
            <a:r>
              <a:rPr lang="es-ES_tradnl" altLang="es-ES" sz="1500" u="sng">
                <a:effectLst>
                  <a:outerShdw blurRad="38100" dist="38100" dir="2700000" algn="tl">
                    <a:srgbClr val="000000"/>
                  </a:outerShdw>
                </a:effectLst>
              </a:rPr>
              <a:t>mediante ensayos normalizados</a:t>
            </a:r>
            <a:r>
              <a:rPr lang="es-ES_tradnl" altLang="es-ES" sz="1600">
                <a:effectLst>
                  <a:outerShdw blurRad="38100" dist="38100" dir="2700000" algn="tl">
                    <a:srgbClr val="000000"/>
                  </a:outerShdw>
                </a:effectLst>
              </a:rPr>
              <a:t> </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04609" name="Rectangle 481"/>
          <p:cNvSpPr>
            <a:spLocks noChangeArrowheads="1"/>
          </p:cNvSpPr>
          <p:nvPr/>
        </p:nvSpPr>
        <p:spPr bwMode="auto">
          <a:xfrm>
            <a:off x="5791200" y="5477287"/>
            <a:ext cx="3048000" cy="1031051"/>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500" dirty="0">
                <a:effectLst>
                  <a:outerShdw blurRad="38100" dist="38100" dir="2700000" algn="tl">
                    <a:srgbClr val="000000"/>
                  </a:outerShdw>
                </a:effectLst>
              </a:rPr>
              <a:t>Una vez resuelto el circuito </a:t>
            </a:r>
            <a:r>
              <a:rPr lang="es-ES_tradnl" altLang="es-ES" sz="1500" dirty="0" smtClean="0">
                <a:effectLst>
                  <a:outerShdw blurRad="38100" dist="38100" dir="2700000" algn="tl">
                    <a:srgbClr val="000000"/>
                  </a:outerShdw>
                </a:effectLst>
              </a:rPr>
              <a:t>los </a:t>
            </a:r>
            <a:r>
              <a:rPr lang="es-ES_tradnl" altLang="es-ES" sz="1500" dirty="0">
                <a:effectLst>
                  <a:outerShdw blurRad="38100" dist="38100" dir="2700000" algn="tl">
                    <a:srgbClr val="000000"/>
                  </a:outerShdw>
                </a:effectLst>
              </a:rPr>
              <a:t>valores </a:t>
            </a:r>
            <a:r>
              <a:rPr lang="es-ES_tradnl" altLang="es-ES" sz="1500" dirty="0" smtClean="0">
                <a:effectLst>
                  <a:outerShdw blurRad="38100" dist="38100" dir="2700000" algn="tl">
                    <a:srgbClr val="000000"/>
                  </a:outerShdw>
                </a:effectLst>
              </a:rPr>
              <a:t>del secundario </a:t>
            </a:r>
            <a:r>
              <a:rPr lang="es-ES_tradnl" altLang="es-ES" sz="1500" dirty="0">
                <a:effectLst>
                  <a:outerShdw blurRad="38100" dist="38100" dir="2700000" algn="tl">
                    <a:srgbClr val="000000"/>
                  </a:outerShdw>
                </a:effectLst>
              </a:rPr>
              <a:t>se calculan </a:t>
            </a:r>
            <a:r>
              <a:rPr lang="es-ES_tradnl" altLang="es-ES" sz="1500" u="sng" dirty="0">
                <a:effectLst>
                  <a:outerShdw blurRad="38100" dist="38100" dir="2700000" algn="tl">
                    <a:srgbClr val="000000"/>
                  </a:outerShdw>
                </a:effectLst>
              </a:rPr>
              <a:t>deshaciendo</a:t>
            </a:r>
            <a:r>
              <a:rPr lang="es-ES_tradnl" altLang="es-ES" sz="1500" dirty="0">
                <a:effectLst>
                  <a:outerShdw blurRad="38100" dist="38100" dir="2700000" algn="tl">
                    <a:srgbClr val="000000"/>
                  </a:outerShdw>
                </a:effectLst>
              </a:rPr>
              <a:t> la reducción al primario</a:t>
            </a:r>
            <a:r>
              <a:rPr lang="es-ES_tradnl" altLang="es-ES" sz="1600" dirty="0">
                <a:effectLst>
                  <a:outerShdw blurRad="38100" dist="38100" dir="2700000" algn="tl">
                    <a:srgbClr val="000000"/>
                  </a:outerShdw>
                </a:effectLst>
              </a:rPr>
              <a:t> </a:t>
            </a:r>
            <a:r>
              <a:rPr lang="es-ES_tradnl" altLang="es-ES" sz="1500" dirty="0">
                <a:effectLst>
                  <a:outerShdw blurRad="38100" dist="38100" dir="2700000" algn="tl">
                    <a:srgbClr val="000000"/>
                  </a:outerShdw>
                </a:effectLst>
              </a:rPr>
              <a:t>     </a:t>
            </a:r>
            <a:endParaRPr lang="es-ES_tradnl" altLang="es-ES" sz="1500" dirty="0">
              <a:solidFill>
                <a:srgbClr val="000000"/>
              </a:solidFill>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04613"/>
                                        </p:tgtEl>
                                        <p:attrNameLst>
                                          <p:attrName>style.visibility</p:attrName>
                                        </p:attrNameLst>
                                      </p:cBhvr>
                                      <p:to>
                                        <p:strVal val="visible"/>
                                      </p:to>
                                    </p:set>
                                    <p:anim calcmode="lin" valueType="num">
                                      <p:cBhvr additive="base">
                                        <p:cTn id="7" dur="500" fill="hold"/>
                                        <p:tgtEl>
                                          <p:spTgt spid="304613"/>
                                        </p:tgtEl>
                                        <p:attrNameLst>
                                          <p:attrName>ppt_x</p:attrName>
                                        </p:attrNameLst>
                                      </p:cBhvr>
                                      <p:tavLst>
                                        <p:tav tm="0">
                                          <p:val>
                                            <p:strVal val="0-#ppt_w/2"/>
                                          </p:val>
                                        </p:tav>
                                        <p:tav tm="100000">
                                          <p:val>
                                            <p:strVal val="#ppt_x"/>
                                          </p:val>
                                        </p:tav>
                                      </p:tavLst>
                                    </p:anim>
                                    <p:anim calcmode="lin" valueType="num">
                                      <p:cBhvr additive="base">
                                        <p:cTn id="8" dur="500" fill="hold"/>
                                        <p:tgtEl>
                                          <p:spTgt spid="3046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304607"/>
                                        </p:tgtEl>
                                        <p:attrNameLst>
                                          <p:attrName>style.visibility</p:attrName>
                                        </p:attrNameLst>
                                      </p:cBhvr>
                                      <p:to>
                                        <p:strVal val="visible"/>
                                      </p:to>
                                    </p:set>
                                    <p:anim calcmode="lin" valueType="num">
                                      <p:cBhvr>
                                        <p:cTn id="13" dur="500" fill="hold"/>
                                        <p:tgtEl>
                                          <p:spTgt spid="304607"/>
                                        </p:tgtEl>
                                        <p:attrNameLst>
                                          <p:attrName>ppt_w</p:attrName>
                                        </p:attrNameLst>
                                      </p:cBhvr>
                                      <p:tavLst>
                                        <p:tav tm="0">
                                          <p:val>
                                            <p:fltVal val="0"/>
                                          </p:val>
                                        </p:tav>
                                        <p:tav tm="100000">
                                          <p:val>
                                            <p:strVal val="#ppt_w"/>
                                          </p:val>
                                        </p:tav>
                                      </p:tavLst>
                                    </p:anim>
                                    <p:anim calcmode="lin" valueType="num">
                                      <p:cBhvr>
                                        <p:cTn id="14" dur="500" fill="hold"/>
                                        <p:tgtEl>
                                          <p:spTgt spid="304607"/>
                                        </p:tgtEl>
                                        <p:attrNameLst>
                                          <p:attrName>ppt_h</p:attrName>
                                        </p:attrNameLst>
                                      </p:cBhvr>
                                      <p:tavLst>
                                        <p:tav tm="0">
                                          <p:val>
                                            <p:fltVal val="0"/>
                                          </p:val>
                                        </p:tav>
                                        <p:tav tm="100000">
                                          <p:val>
                                            <p:strVal val="#ppt_h"/>
                                          </p:val>
                                        </p:tav>
                                      </p:tavLst>
                                    </p:anim>
                                    <p:anim calcmode="lin" valueType="num">
                                      <p:cBhvr>
                                        <p:cTn id="15" dur="500" fill="hold"/>
                                        <p:tgtEl>
                                          <p:spTgt spid="304607"/>
                                        </p:tgtEl>
                                        <p:attrNameLst>
                                          <p:attrName>ppt_x</p:attrName>
                                        </p:attrNameLst>
                                      </p:cBhvr>
                                      <p:tavLst>
                                        <p:tav tm="0">
                                          <p:val>
                                            <p:fltVal val="0.5"/>
                                          </p:val>
                                        </p:tav>
                                        <p:tav tm="100000">
                                          <p:val>
                                            <p:strVal val="#ppt_x"/>
                                          </p:val>
                                        </p:tav>
                                      </p:tavLst>
                                    </p:anim>
                                    <p:anim calcmode="lin" valueType="num">
                                      <p:cBhvr>
                                        <p:cTn id="16" dur="500" fill="hold"/>
                                        <p:tgtEl>
                                          <p:spTgt spid="304607"/>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304608"/>
                                        </p:tgtEl>
                                        <p:attrNameLst>
                                          <p:attrName>style.visibility</p:attrName>
                                        </p:attrNameLst>
                                      </p:cBhvr>
                                      <p:to>
                                        <p:strVal val="visible"/>
                                      </p:to>
                                    </p:set>
                                    <p:anim calcmode="lin" valueType="num">
                                      <p:cBhvr>
                                        <p:cTn id="21" dur="500" fill="hold"/>
                                        <p:tgtEl>
                                          <p:spTgt spid="304608"/>
                                        </p:tgtEl>
                                        <p:attrNameLst>
                                          <p:attrName>ppt_w</p:attrName>
                                        </p:attrNameLst>
                                      </p:cBhvr>
                                      <p:tavLst>
                                        <p:tav tm="0">
                                          <p:val>
                                            <p:fltVal val="0"/>
                                          </p:val>
                                        </p:tav>
                                        <p:tav tm="100000">
                                          <p:val>
                                            <p:strVal val="#ppt_w"/>
                                          </p:val>
                                        </p:tav>
                                      </p:tavLst>
                                    </p:anim>
                                    <p:anim calcmode="lin" valueType="num">
                                      <p:cBhvr>
                                        <p:cTn id="22" dur="500" fill="hold"/>
                                        <p:tgtEl>
                                          <p:spTgt spid="304608"/>
                                        </p:tgtEl>
                                        <p:attrNameLst>
                                          <p:attrName>ppt_h</p:attrName>
                                        </p:attrNameLst>
                                      </p:cBhvr>
                                      <p:tavLst>
                                        <p:tav tm="0">
                                          <p:val>
                                            <p:fltVal val="0"/>
                                          </p:val>
                                        </p:tav>
                                        <p:tav tm="100000">
                                          <p:val>
                                            <p:strVal val="#ppt_h"/>
                                          </p:val>
                                        </p:tav>
                                      </p:tavLst>
                                    </p:anim>
                                    <p:anim calcmode="lin" valueType="num">
                                      <p:cBhvr>
                                        <p:cTn id="23" dur="500" fill="hold"/>
                                        <p:tgtEl>
                                          <p:spTgt spid="304608"/>
                                        </p:tgtEl>
                                        <p:attrNameLst>
                                          <p:attrName>ppt_x</p:attrName>
                                        </p:attrNameLst>
                                      </p:cBhvr>
                                      <p:tavLst>
                                        <p:tav tm="0">
                                          <p:val>
                                            <p:fltVal val="0.5"/>
                                          </p:val>
                                        </p:tav>
                                        <p:tav tm="100000">
                                          <p:val>
                                            <p:strVal val="#ppt_x"/>
                                          </p:val>
                                        </p:tav>
                                      </p:tavLst>
                                    </p:anim>
                                    <p:anim calcmode="lin" valueType="num">
                                      <p:cBhvr>
                                        <p:cTn id="24" dur="500" fill="hold"/>
                                        <p:tgtEl>
                                          <p:spTgt spid="304608"/>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304609"/>
                                        </p:tgtEl>
                                        <p:attrNameLst>
                                          <p:attrName>style.visibility</p:attrName>
                                        </p:attrNameLst>
                                      </p:cBhvr>
                                      <p:to>
                                        <p:strVal val="visible"/>
                                      </p:to>
                                    </p:set>
                                    <p:anim calcmode="lin" valueType="num">
                                      <p:cBhvr>
                                        <p:cTn id="29" dur="500" fill="hold"/>
                                        <p:tgtEl>
                                          <p:spTgt spid="304609"/>
                                        </p:tgtEl>
                                        <p:attrNameLst>
                                          <p:attrName>ppt_w</p:attrName>
                                        </p:attrNameLst>
                                      </p:cBhvr>
                                      <p:tavLst>
                                        <p:tav tm="0">
                                          <p:val>
                                            <p:fltVal val="0"/>
                                          </p:val>
                                        </p:tav>
                                        <p:tav tm="100000">
                                          <p:val>
                                            <p:strVal val="#ppt_w"/>
                                          </p:val>
                                        </p:tav>
                                      </p:tavLst>
                                    </p:anim>
                                    <p:anim calcmode="lin" valueType="num">
                                      <p:cBhvr>
                                        <p:cTn id="30" dur="500" fill="hold"/>
                                        <p:tgtEl>
                                          <p:spTgt spid="304609"/>
                                        </p:tgtEl>
                                        <p:attrNameLst>
                                          <p:attrName>ppt_h</p:attrName>
                                        </p:attrNameLst>
                                      </p:cBhvr>
                                      <p:tavLst>
                                        <p:tav tm="0">
                                          <p:val>
                                            <p:fltVal val="0"/>
                                          </p:val>
                                        </p:tav>
                                        <p:tav tm="100000">
                                          <p:val>
                                            <p:strVal val="#ppt_h"/>
                                          </p:val>
                                        </p:tav>
                                      </p:tavLst>
                                    </p:anim>
                                    <p:anim calcmode="lin" valueType="num">
                                      <p:cBhvr>
                                        <p:cTn id="31" dur="500" fill="hold"/>
                                        <p:tgtEl>
                                          <p:spTgt spid="304609"/>
                                        </p:tgtEl>
                                        <p:attrNameLst>
                                          <p:attrName>ppt_x</p:attrName>
                                        </p:attrNameLst>
                                      </p:cBhvr>
                                      <p:tavLst>
                                        <p:tav tm="0">
                                          <p:val>
                                            <p:fltVal val="0.5"/>
                                          </p:val>
                                        </p:tav>
                                        <p:tav tm="100000">
                                          <p:val>
                                            <p:strVal val="#ppt_x"/>
                                          </p:val>
                                        </p:tav>
                                      </p:tavLst>
                                    </p:anim>
                                    <p:anim calcmode="lin" valueType="num">
                                      <p:cBhvr>
                                        <p:cTn id="32" dur="500" fill="hold"/>
                                        <p:tgtEl>
                                          <p:spTgt spid="3046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607" grpId="0" animBg="1" autoUpdateAnimBg="0"/>
      <p:bldP spid="304608" grpId="0" animBg="1" autoUpdateAnimBg="0"/>
      <p:bldP spid="304609"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76200" y="838200"/>
            <a:ext cx="8991600" cy="1143000"/>
          </a:xfrm>
          <a:noFill/>
          <a:ln/>
          <a:effectLst>
            <a:outerShdw dist="35921" dir="2700000" algn="ctr" rotWithShape="0">
              <a:schemeClr val="bg2"/>
            </a:outerShdw>
          </a:effectLst>
        </p:spPr>
        <p:txBody>
          <a:bodyPr/>
          <a:lstStyle/>
          <a:p>
            <a:r>
              <a:rPr lang="es-ES_tradnl" altLang="es-ES" sz="4500" b="1">
                <a:latin typeface="Tahoma" pitchFamily="34" charset="0"/>
              </a:rPr>
              <a:t>4.14 Ensayos del trasformador: obtención del circuito equivalente</a:t>
            </a:r>
            <a:endParaRPr lang="es-ES_tradnl" altLang="es-ES" sz="4200"/>
          </a:p>
        </p:txBody>
      </p:sp>
      <p:sp>
        <p:nvSpPr>
          <p:cNvPr id="311434" name="Rectangle 138"/>
          <p:cNvSpPr>
            <a:spLocks noChangeArrowheads="1"/>
          </p:cNvSpPr>
          <p:nvPr/>
        </p:nvSpPr>
        <p:spPr bwMode="auto">
          <a:xfrm>
            <a:off x="762000" y="4616450"/>
            <a:ext cx="7467600" cy="1311275"/>
          </a:xfrm>
          <a:prstGeom prst="rect">
            <a:avLst/>
          </a:prstGeom>
          <a:solidFill>
            <a:srgbClr val="FF0000"/>
          </a:solidFill>
          <a:ln>
            <a:noFill/>
          </a:ln>
          <a:effectLst/>
          <a:scene3d>
            <a:camera prst="legacyObliqueTopRight"/>
            <a:lightRig rig="legacyFlat3" dir="b"/>
          </a:scene3d>
          <a:sp3d extrusionH="74600" prstMaterial="legacyMatte">
            <a:bevelT w="13500" h="13500" prst="angle"/>
            <a:bevelB w="13500" h="13500" prst="angle"/>
            <a:extrusionClr>
              <a:srgbClr val="FF0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2000">
                <a:effectLst>
                  <a:outerShdw blurRad="38100" dist="38100" dir="2700000" algn="tl">
                    <a:srgbClr val="000000"/>
                  </a:outerShdw>
                </a:effectLst>
              </a:rPr>
              <a:t>En ambos ensayos se miden tensiones, corrientes y potencias. A partir del resultado de las mediciones es posible estimar las pérdidas y reconstruir el circuito equivalente con todos sus elementos</a:t>
            </a:r>
            <a:endParaRPr lang="es-ES_tradnl" altLang="es-ES" sz="2000">
              <a:solidFill>
                <a:srgbClr val="000000"/>
              </a:solidFill>
              <a:effectLst/>
            </a:endParaRPr>
          </a:p>
        </p:txBody>
      </p:sp>
      <p:grpSp>
        <p:nvGrpSpPr>
          <p:cNvPr id="311439" name="Group 143"/>
          <p:cNvGrpSpPr>
            <a:grpSpLocks/>
          </p:cNvGrpSpPr>
          <p:nvPr/>
        </p:nvGrpSpPr>
        <p:grpSpPr bwMode="auto">
          <a:xfrm>
            <a:off x="685800" y="2757488"/>
            <a:ext cx="7620000" cy="1538287"/>
            <a:chOff x="432" y="1737"/>
            <a:chExt cx="4800" cy="969"/>
          </a:xfrm>
        </p:grpSpPr>
        <p:sp>
          <p:nvSpPr>
            <p:cNvPr id="311431" name="Rectangle 135"/>
            <p:cNvSpPr>
              <a:spLocks noChangeArrowheads="1"/>
            </p:cNvSpPr>
            <p:nvPr/>
          </p:nvSpPr>
          <p:spPr bwMode="auto">
            <a:xfrm>
              <a:off x="432" y="1862"/>
              <a:ext cx="2928" cy="750"/>
            </a:xfrm>
            <a:prstGeom prst="rect">
              <a:avLst/>
            </a:prstGeom>
            <a:solidFill>
              <a:srgbClr val="008000"/>
            </a:solidFill>
            <a:ln>
              <a:noFill/>
            </a:ln>
            <a:effectLst/>
            <a:scene3d>
              <a:camera prst="legacyObliqueTopRight"/>
              <a:lightRig rig="legacyFlat3" dir="b"/>
            </a:scene3d>
            <a:sp3d extrusionH="746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800">
                  <a:effectLst>
                    <a:outerShdw blurRad="38100" dist="38100" dir="2700000" algn="tl">
                      <a:srgbClr val="000000"/>
                    </a:outerShdw>
                  </a:effectLst>
                </a:rPr>
                <a:t>Existen dos ensayos normalizados que permiten obtener las caídas de tensión, pérdidas y parámetros del circuito equivalente del transformador</a:t>
              </a:r>
              <a:endParaRPr lang="es-ES_tradnl" altLang="es-ES" sz="1700">
                <a:solidFill>
                  <a:srgbClr val="000000"/>
                </a:solidFill>
                <a:effectLst/>
              </a:endParaRPr>
            </a:p>
          </p:txBody>
        </p:sp>
        <p:sp>
          <p:nvSpPr>
            <p:cNvPr id="311432" name="Rectangle 136"/>
            <p:cNvSpPr>
              <a:spLocks noChangeArrowheads="1"/>
            </p:cNvSpPr>
            <p:nvPr/>
          </p:nvSpPr>
          <p:spPr bwMode="auto">
            <a:xfrm>
              <a:off x="3936" y="1737"/>
              <a:ext cx="1296" cy="442"/>
            </a:xfrm>
            <a:prstGeom prst="rect">
              <a:avLst/>
            </a:prstGeom>
            <a:gradFill rotWithShape="0">
              <a:gsLst>
                <a:gs pos="0">
                  <a:srgbClr val="CC0099">
                    <a:gamma/>
                    <a:shade val="0"/>
                    <a:invGamma/>
                  </a:srgbClr>
                </a:gs>
                <a:gs pos="50000">
                  <a:srgbClr val="CC0099"/>
                </a:gs>
                <a:gs pos="100000">
                  <a:srgbClr val="CC0099">
                    <a:gamma/>
                    <a:shade val="0"/>
                    <a:invGamma/>
                  </a:srgbClr>
                </a:gs>
              </a:gsLst>
              <a:lin ang="2700000" scaled="1"/>
            </a:gradFill>
            <a:ln>
              <a:noFill/>
            </a:ln>
            <a:effectLst/>
            <a:scene3d>
              <a:camera prst="legacyObliqueTopRight"/>
              <a:lightRig rig="legacyFlat3" dir="b"/>
            </a:scene3d>
            <a:sp3d extrusionH="74600" prstMaterial="legacyMatte">
              <a:bevelT w="13500" h="13500" prst="angle"/>
              <a:bevelB w="13500" h="13500" prst="angle"/>
              <a:extrusionClr>
                <a:srgbClr val="CC0099"/>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2000">
                  <a:effectLst>
                    <a:outerShdw blurRad="38100" dist="38100" dir="2700000" algn="tl">
                      <a:srgbClr val="000000"/>
                    </a:outerShdw>
                  </a:effectLst>
                </a:rPr>
                <a:t>Ensayo de </a:t>
              </a:r>
            </a:p>
            <a:p>
              <a:pPr algn="ctr">
                <a:spcBef>
                  <a:spcPct val="0"/>
                </a:spcBef>
              </a:pPr>
              <a:r>
                <a:rPr lang="es-ES_tradnl" altLang="es-ES" sz="2000" u="sng">
                  <a:effectLst>
                    <a:outerShdw blurRad="38100" dist="38100" dir="2700000" algn="tl">
                      <a:srgbClr val="000000"/>
                    </a:outerShdw>
                  </a:effectLst>
                </a:rPr>
                <a:t>vacío</a:t>
              </a:r>
              <a:endParaRPr lang="es-ES_tradnl" altLang="es-ES" sz="1700" u="sng">
                <a:solidFill>
                  <a:srgbClr val="000000"/>
                </a:solidFill>
                <a:effectLst/>
              </a:endParaRPr>
            </a:p>
          </p:txBody>
        </p:sp>
        <p:sp>
          <p:nvSpPr>
            <p:cNvPr id="311433" name="Rectangle 137"/>
            <p:cNvSpPr>
              <a:spLocks noChangeArrowheads="1"/>
            </p:cNvSpPr>
            <p:nvPr/>
          </p:nvSpPr>
          <p:spPr bwMode="auto">
            <a:xfrm>
              <a:off x="3944" y="2264"/>
              <a:ext cx="1288" cy="442"/>
            </a:xfrm>
            <a:prstGeom prst="rect">
              <a:avLst/>
            </a:prstGeom>
            <a:gradFill rotWithShape="0">
              <a:gsLst>
                <a:gs pos="0">
                  <a:srgbClr val="993300">
                    <a:gamma/>
                    <a:shade val="0"/>
                    <a:invGamma/>
                  </a:srgbClr>
                </a:gs>
                <a:gs pos="50000">
                  <a:srgbClr val="993300"/>
                </a:gs>
                <a:gs pos="100000">
                  <a:srgbClr val="993300">
                    <a:gamma/>
                    <a:shade val="0"/>
                    <a:invGamma/>
                  </a:srgbClr>
                </a:gs>
              </a:gsLst>
              <a:lin ang="2700000" scaled="1"/>
            </a:gradFill>
            <a:ln>
              <a:noFill/>
            </a:ln>
            <a:effectLst/>
            <a:scene3d>
              <a:camera prst="legacyObliqueTopRight"/>
              <a:lightRig rig="legacyFlat3" dir="b"/>
            </a:scene3d>
            <a:sp3d extrusionH="74600" prstMaterial="legacyMatte">
              <a:bevelT w="13500" h="13500" prst="angle"/>
              <a:bevelB w="13500" h="13500" prst="angle"/>
              <a:extrusionClr>
                <a:srgbClr val="9933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2000">
                  <a:effectLst>
                    <a:outerShdw blurRad="38100" dist="38100" dir="2700000" algn="tl">
                      <a:srgbClr val="000000"/>
                    </a:outerShdw>
                  </a:effectLst>
                </a:rPr>
                <a:t>Ensayo de </a:t>
              </a:r>
              <a:r>
                <a:rPr lang="es-ES_tradnl" altLang="es-ES" sz="2000" u="sng">
                  <a:effectLst>
                    <a:outerShdw blurRad="38100" dist="38100" dir="2700000" algn="tl">
                      <a:srgbClr val="000000"/>
                    </a:outerShdw>
                  </a:effectLst>
                </a:rPr>
                <a:t>cortocircuito</a:t>
              </a:r>
              <a:endParaRPr lang="es-ES_tradnl" altLang="es-ES" sz="1700" u="sng">
                <a:solidFill>
                  <a:srgbClr val="000000"/>
                </a:solidFill>
                <a:effectLst/>
              </a:endParaRPr>
            </a:p>
          </p:txBody>
        </p:sp>
        <p:sp>
          <p:nvSpPr>
            <p:cNvPr id="311435" name="AutoShape 139"/>
            <p:cNvSpPr>
              <a:spLocks noChangeArrowheads="1"/>
            </p:cNvSpPr>
            <p:nvPr/>
          </p:nvSpPr>
          <p:spPr bwMode="auto">
            <a:xfrm>
              <a:off x="3408" y="1900"/>
              <a:ext cx="480" cy="288"/>
            </a:xfrm>
            <a:prstGeom prst="rightArrow">
              <a:avLst>
                <a:gd name="adj1" fmla="val 50000"/>
                <a:gd name="adj2" fmla="val 41667"/>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sp>
          <p:nvSpPr>
            <p:cNvPr id="311436" name="AutoShape 140"/>
            <p:cNvSpPr>
              <a:spLocks noChangeArrowheads="1"/>
            </p:cNvSpPr>
            <p:nvPr/>
          </p:nvSpPr>
          <p:spPr bwMode="auto">
            <a:xfrm>
              <a:off x="3408" y="2284"/>
              <a:ext cx="480" cy="288"/>
            </a:xfrm>
            <a:prstGeom prst="rightArrow">
              <a:avLst>
                <a:gd name="adj1" fmla="val 50000"/>
                <a:gd name="adj2" fmla="val 41667"/>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1434"/>
                                        </p:tgtEl>
                                        <p:attrNameLst>
                                          <p:attrName>style.visibility</p:attrName>
                                        </p:attrNameLst>
                                      </p:cBhvr>
                                      <p:to>
                                        <p:strVal val="visible"/>
                                      </p:to>
                                    </p:set>
                                    <p:anim calcmode="lin" valueType="num">
                                      <p:cBhvr>
                                        <p:cTn id="7" dur="500" fill="hold"/>
                                        <p:tgtEl>
                                          <p:spTgt spid="311434"/>
                                        </p:tgtEl>
                                        <p:attrNameLst>
                                          <p:attrName>ppt_w</p:attrName>
                                        </p:attrNameLst>
                                      </p:cBhvr>
                                      <p:tavLst>
                                        <p:tav tm="0">
                                          <p:val>
                                            <p:fltVal val="0"/>
                                          </p:val>
                                        </p:tav>
                                        <p:tav tm="100000">
                                          <p:val>
                                            <p:strVal val="#ppt_w"/>
                                          </p:val>
                                        </p:tav>
                                      </p:tavLst>
                                    </p:anim>
                                    <p:anim calcmode="lin" valueType="num">
                                      <p:cBhvr>
                                        <p:cTn id="8" dur="500" fill="hold"/>
                                        <p:tgtEl>
                                          <p:spTgt spid="311434"/>
                                        </p:tgtEl>
                                        <p:attrNameLst>
                                          <p:attrName>ppt_h</p:attrName>
                                        </p:attrNameLst>
                                      </p:cBhvr>
                                      <p:tavLst>
                                        <p:tav tm="0">
                                          <p:val>
                                            <p:fltVal val="0"/>
                                          </p:val>
                                        </p:tav>
                                        <p:tav tm="100000">
                                          <p:val>
                                            <p:strVal val="#ppt_h"/>
                                          </p:val>
                                        </p:tav>
                                      </p:tavLst>
                                    </p:anim>
                                    <p:anim calcmode="lin" valueType="num">
                                      <p:cBhvr>
                                        <p:cTn id="9" dur="500" fill="hold"/>
                                        <p:tgtEl>
                                          <p:spTgt spid="311434"/>
                                        </p:tgtEl>
                                        <p:attrNameLst>
                                          <p:attrName>ppt_x</p:attrName>
                                        </p:attrNameLst>
                                      </p:cBhvr>
                                      <p:tavLst>
                                        <p:tav tm="0">
                                          <p:val>
                                            <p:fltVal val="0.5"/>
                                          </p:val>
                                        </p:tav>
                                        <p:tav tm="100000">
                                          <p:val>
                                            <p:strVal val="#ppt_x"/>
                                          </p:val>
                                        </p:tav>
                                      </p:tavLst>
                                    </p:anim>
                                    <p:anim calcmode="lin" valueType="num">
                                      <p:cBhvr>
                                        <p:cTn id="10" dur="500" fill="hold"/>
                                        <p:tgtEl>
                                          <p:spTgt spid="3114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43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76200" y="4572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4.14.1 Ensayo del transformador en vacío</a:t>
            </a:r>
            <a:endParaRPr lang="es-ES_tradnl" altLang="es-ES"/>
          </a:p>
        </p:txBody>
      </p:sp>
      <p:grpSp>
        <p:nvGrpSpPr>
          <p:cNvPr id="310275" name="Group 3"/>
          <p:cNvGrpSpPr>
            <a:grpSpLocks/>
          </p:cNvGrpSpPr>
          <p:nvPr/>
        </p:nvGrpSpPr>
        <p:grpSpPr bwMode="auto">
          <a:xfrm>
            <a:off x="152400" y="2057400"/>
            <a:ext cx="8915400" cy="2438400"/>
            <a:chOff x="96" y="1296"/>
            <a:chExt cx="5616" cy="1536"/>
          </a:xfrm>
        </p:grpSpPr>
        <p:sp>
          <p:nvSpPr>
            <p:cNvPr id="310276" name="Line 4"/>
            <p:cNvSpPr>
              <a:spLocks noChangeShapeType="1"/>
            </p:cNvSpPr>
            <p:nvPr/>
          </p:nvSpPr>
          <p:spPr bwMode="auto">
            <a:xfrm flipV="1">
              <a:off x="1880" y="1690"/>
              <a:ext cx="0" cy="7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77" name="Line 5"/>
            <p:cNvSpPr>
              <a:spLocks noChangeShapeType="1"/>
            </p:cNvSpPr>
            <p:nvPr/>
          </p:nvSpPr>
          <p:spPr bwMode="auto">
            <a:xfrm rot="5400000">
              <a:off x="422" y="2192"/>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78" name="Line 6"/>
            <p:cNvSpPr>
              <a:spLocks noChangeShapeType="1"/>
            </p:cNvSpPr>
            <p:nvPr/>
          </p:nvSpPr>
          <p:spPr bwMode="auto">
            <a:xfrm>
              <a:off x="3292" y="2434"/>
              <a:ext cx="107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79" name="Line 7"/>
            <p:cNvSpPr>
              <a:spLocks noChangeShapeType="1"/>
            </p:cNvSpPr>
            <p:nvPr/>
          </p:nvSpPr>
          <p:spPr bwMode="auto">
            <a:xfrm>
              <a:off x="672" y="2432"/>
              <a:ext cx="211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10280" name="Group 8"/>
            <p:cNvGrpSpPr>
              <a:grpSpLocks/>
            </p:cNvGrpSpPr>
            <p:nvPr/>
          </p:nvGrpSpPr>
          <p:grpSpPr bwMode="auto">
            <a:xfrm>
              <a:off x="2388" y="1498"/>
              <a:ext cx="1297" cy="1334"/>
              <a:chOff x="1092" y="1540"/>
              <a:chExt cx="1297" cy="1334"/>
            </a:xfrm>
          </p:grpSpPr>
          <p:sp>
            <p:nvSpPr>
              <p:cNvPr id="310281" name="Rectangle 9"/>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0282" name="Rectangle 10"/>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0283" name="Rectangle 11"/>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0284" name="Rectangle 12"/>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10285" name="Line 13"/>
            <p:cNvSpPr>
              <a:spLocks noChangeShapeType="1"/>
            </p:cNvSpPr>
            <p:nvPr/>
          </p:nvSpPr>
          <p:spPr bwMode="auto">
            <a:xfrm flipV="1">
              <a:off x="2778" y="1860"/>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86" name="Line 14"/>
            <p:cNvSpPr>
              <a:spLocks noChangeShapeType="1"/>
            </p:cNvSpPr>
            <p:nvPr/>
          </p:nvSpPr>
          <p:spPr bwMode="auto">
            <a:xfrm flipV="1">
              <a:off x="3287" y="1904"/>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87" name="Oval 15"/>
            <p:cNvSpPr>
              <a:spLocks noChangeArrowheads="1"/>
            </p:cNvSpPr>
            <p:nvPr/>
          </p:nvSpPr>
          <p:spPr bwMode="auto">
            <a:xfrm>
              <a:off x="652" y="241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288" name="Oval 16"/>
            <p:cNvSpPr>
              <a:spLocks noChangeArrowheads="1"/>
            </p:cNvSpPr>
            <p:nvPr/>
          </p:nvSpPr>
          <p:spPr bwMode="auto">
            <a:xfrm>
              <a:off x="4320" y="240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289" name="AutoShape 17"/>
            <p:cNvSpPr>
              <a:spLocks noChangeArrowheads="1"/>
            </p:cNvSpPr>
            <p:nvPr/>
          </p:nvSpPr>
          <p:spPr bwMode="auto">
            <a:xfrm>
              <a:off x="480" y="198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90" name="AutoShape 18"/>
            <p:cNvSpPr>
              <a:spLocks noChangeArrowheads="1"/>
            </p:cNvSpPr>
            <p:nvPr/>
          </p:nvSpPr>
          <p:spPr bwMode="auto">
            <a:xfrm>
              <a:off x="4317" y="196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291" name="Rectangle 19"/>
            <p:cNvSpPr>
              <a:spLocks noChangeArrowheads="1"/>
            </p:cNvSpPr>
            <p:nvPr/>
          </p:nvSpPr>
          <p:spPr bwMode="auto">
            <a:xfrm>
              <a:off x="4352" y="2054"/>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a:t>
              </a:r>
              <a:endParaRPr lang="es-ES" altLang="es-ES" sz="1700">
                <a:effectLst/>
              </a:endParaRPr>
            </a:p>
          </p:txBody>
        </p:sp>
        <p:sp>
          <p:nvSpPr>
            <p:cNvPr id="310292" name="Rectangle 20"/>
            <p:cNvSpPr>
              <a:spLocks noChangeArrowheads="1"/>
            </p:cNvSpPr>
            <p:nvPr/>
          </p:nvSpPr>
          <p:spPr bwMode="auto">
            <a:xfrm>
              <a:off x="96" y="2064"/>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1</a:t>
              </a:r>
              <a:r>
                <a:rPr lang="es-ES_tradnl" altLang="es-ES" sz="1500">
                  <a:effectLst/>
                </a:rPr>
                <a:t>(t)</a:t>
              </a:r>
              <a:endParaRPr lang="es-ES" altLang="es-ES" sz="1700">
                <a:effectLst/>
              </a:endParaRPr>
            </a:p>
          </p:txBody>
        </p:sp>
        <p:sp>
          <p:nvSpPr>
            <p:cNvPr id="310293" name="Rectangle 21"/>
            <p:cNvSpPr>
              <a:spLocks noChangeArrowheads="1"/>
            </p:cNvSpPr>
            <p:nvPr/>
          </p:nvSpPr>
          <p:spPr bwMode="auto">
            <a:xfrm>
              <a:off x="3840" y="1680"/>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(t)=0</a:t>
              </a:r>
              <a:endParaRPr lang="es-ES" altLang="es-ES" sz="1700">
                <a:effectLst/>
              </a:endParaRPr>
            </a:p>
          </p:txBody>
        </p:sp>
        <p:sp>
          <p:nvSpPr>
            <p:cNvPr id="310294" name="AutoShape 22"/>
            <p:cNvSpPr>
              <a:spLocks noChangeArrowheads="1"/>
            </p:cNvSpPr>
            <p:nvPr/>
          </p:nvSpPr>
          <p:spPr bwMode="auto">
            <a:xfrm>
              <a:off x="2496" y="1590"/>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295" name="AutoShape 23"/>
            <p:cNvSpPr>
              <a:spLocks noChangeAspect="1" noChangeArrowheads="1"/>
            </p:cNvSpPr>
            <p:nvPr/>
          </p:nvSpPr>
          <p:spPr bwMode="auto">
            <a:xfrm>
              <a:off x="2544" y="1638"/>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296" name="AutoShape 24"/>
            <p:cNvSpPr>
              <a:spLocks noChangeAspect="1" noChangeArrowheads="1"/>
            </p:cNvSpPr>
            <p:nvPr/>
          </p:nvSpPr>
          <p:spPr bwMode="auto">
            <a:xfrm>
              <a:off x="2592" y="1686"/>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297" name="AutoShape 25"/>
            <p:cNvSpPr>
              <a:spLocks noChangeAspect="1" noChangeArrowheads="1"/>
            </p:cNvSpPr>
            <p:nvPr/>
          </p:nvSpPr>
          <p:spPr bwMode="auto">
            <a:xfrm>
              <a:off x="2640" y="1734"/>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298" name="Line 26"/>
            <p:cNvSpPr>
              <a:spLocks noChangeShapeType="1"/>
            </p:cNvSpPr>
            <p:nvPr/>
          </p:nvSpPr>
          <p:spPr bwMode="auto">
            <a:xfrm>
              <a:off x="3280" y="1926"/>
              <a:ext cx="108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10299" name="Group 27"/>
            <p:cNvGrpSpPr>
              <a:grpSpLocks/>
            </p:cNvGrpSpPr>
            <p:nvPr/>
          </p:nvGrpSpPr>
          <p:grpSpPr bwMode="auto">
            <a:xfrm>
              <a:off x="3280" y="1916"/>
              <a:ext cx="522" cy="66"/>
              <a:chOff x="1984" y="1964"/>
              <a:chExt cx="522" cy="66"/>
            </a:xfrm>
          </p:grpSpPr>
          <p:sp>
            <p:nvSpPr>
              <p:cNvPr id="310300" name="Line 28"/>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01" name="Line 29"/>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02" name="Line 30"/>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03" name="Group 31"/>
            <p:cNvGrpSpPr>
              <a:grpSpLocks/>
            </p:cNvGrpSpPr>
            <p:nvPr/>
          </p:nvGrpSpPr>
          <p:grpSpPr bwMode="auto">
            <a:xfrm>
              <a:off x="3280" y="1976"/>
              <a:ext cx="522" cy="66"/>
              <a:chOff x="1062" y="1959"/>
              <a:chExt cx="522" cy="66"/>
            </a:xfrm>
          </p:grpSpPr>
          <p:sp>
            <p:nvSpPr>
              <p:cNvPr id="310304" name="Line 3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05" name="Line 3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06" name="Line 3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07" name="Group 35"/>
            <p:cNvGrpSpPr>
              <a:grpSpLocks/>
            </p:cNvGrpSpPr>
            <p:nvPr/>
          </p:nvGrpSpPr>
          <p:grpSpPr bwMode="auto">
            <a:xfrm>
              <a:off x="3280" y="2034"/>
              <a:ext cx="522" cy="66"/>
              <a:chOff x="1062" y="1959"/>
              <a:chExt cx="522" cy="66"/>
            </a:xfrm>
          </p:grpSpPr>
          <p:sp>
            <p:nvSpPr>
              <p:cNvPr id="310308" name="Line 3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09" name="Line 3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10" name="Line 3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11" name="Group 39"/>
            <p:cNvGrpSpPr>
              <a:grpSpLocks/>
            </p:cNvGrpSpPr>
            <p:nvPr/>
          </p:nvGrpSpPr>
          <p:grpSpPr bwMode="auto">
            <a:xfrm>
              <a:off x="3280" y="2090"/>
              <a:ext cx="522" cy="66"/>
              <a:chOff x="1062" y="1959"/>
              <a:chExt cx="522" cy="66"/>
            </a:xfrm>
          </p:grpSpPr>
          <p:sp>
            <p:nvSpPr>
              <p:cNvPr id="310312" name="Line 4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13" name="Line 4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14" name="Line 4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15" name="Group 43"/>
            <p:cNvGrpSpPr>
              <a:grpSpLocks/>
            </p:cNvGrpSpPr>
            <p:nvPr/>
          </p:nvGrpSpPr>
          <p:grpSpPr bwMode="auto">
            <a:xfrm>
              <a:off x="3280" y="2147"/>
              <a:ext cx="522" cy="66"/>
              <a:chOff x="1062" y="1959"/>
              <a:chExt cx="522" cy="66"/>
            </a:xfrm>
          </p:grpSpPr>
          <p:sp>
            <p:nvSpPr>
              <p:cNvPr id="310316" name="Line 4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17" name="Line 4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18" name="Line 4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19" name="Group 47"/>
            <p:cNvGrpSpPr>
              <a:grpSpLocks/>
            </p:cNvGrpSpPr>
            <p:nvPr/>
          </p:nvGrpSpPr>
          <p:grpSpPr bwMode="auto">
            <a:xfrm>
              <a:off x="3280" y="2204"/>
              <a:ext cx="522" cy="66"/>
              <a:chOff x="1062" y="1959"/>
              <a:chExt cx="522" cy="66"/>
            </a:xfrm>
          </p:grpSpPr>
          <p:sp>
            <p:nvSpPr>
              <p:cNvPr id="310320" name="Line 4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21" name="Line 4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22" name="Line 5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23" name="Group 51"/>
            <p:cNvGrpSpPr>
              <a:grpSpLocks/>
            </p:cNvGrpSpPr>
            <p:nvPr/>
          </p:nvGrpSpPr>
          <p:grpSpPr bwMode="auto">
            <a:xfrm>
              <a:off x="3280" y="2262"/>
              <a:ext cx="522" cy="66"/>
              <a:chOff x="1062" y="1959"/>
              <a:chExt cx="522" cy="66"/>
            </a:xfrm>
          </p:grpSpPr>
          <p:sp>
            <p:nvSpPr>
              <p:cNvPr id="310324" name="Line 5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25" name="Line 5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26" name="Line 5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27" name="Group 55"/>
            <p:cNvGrpSpPr>
              <a:grpSpLocks/>
            </p:cNvGrpSpPr>
            <p:nvPr/>
          </p:nvGrpSpPr>
          <p:grpSpPr bwMode="auto">
            <a:xfrm>
              <a:off x="3276" y="2318"/>
              <a:ext cx="522" cy="66"/>
              <a:chOff x="1062" y="1959"/>
              <a:chExt cx="522" cy="66"/>
            </a:xfrm>
          </p:grpSpPr>
          <p:sp>
            <p:nvSpPr>
              <p:cNvPr id="310328" name="Line 5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29" name="Line 5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30" name="Line 5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10331" name="Line 59"/>
            <p:cNvSpPr>
              <a:spLocks noChangeShapeType="1"/>
            </p:cNvSpPr>
            <p:nvPr/>
          </p:nvSpPr>
          <p:spPr bwMode="auto">
            <a:xfrm rot="10800000">
              <a:off x="4128" y="1923"/>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10332" name="Group 60"/>
            <p:cNvGrpSpPr>
              <a:grpSpLocks noChangeAspect="1"/>
            </p:cNvGrpSpPr>
            <p:nvPr/>
          </p:nvGrpSpPr>
          <p:grpSpPr bwMode="auto">
            <a:xfrm>
              <a:off x="552" y="2056"/>
              <a:ext cx="248" cy="248"/>
              <a:chOff x="624" y="3168"/>
              <a:chExt cx="288" cy="288"/>
            </a:xfrm>
          </p:grpSpPr>
          <p:sp>
            <p:nvSpPr>
              <p:cNvPr id="310333" name="Oval 61"/>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0334" name="Freeform 62"/>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10335" name="Oval 63"/>
            <p:cNvSpPr>
              <a:spLocks noChangeArrowheads="1"/>
            </p:cNvSpPr>
            <p:nvPr/>
          </p:nvSpPr>
          <p:spPr bwMode="auto">
            <a:xfrm>
              <a:off x="4316" y="190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36" name="Rectangle 64"/>
            <p:cNvSpPr>
              <a:spLocks noChangeArrowheads="1"/>
            </p:cNvSpPr>
            <p:nvPr/>
          </p:nvSpPr>
          <p:spPr bwMode="auto">
            <a:xfrm>
              <a:off x="2832" y="1296"/>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310337" name="Line 65"/>
            <p:cNvSpPr>
              <a:spLocks noChangeShapeType="1"/>
            </p:cNvSpPr>
            <p:nvPr/>
          </p:nvSpPr>
          <p:spPr bwMode="auto">
            <a:xfrm>
              <a:off x="3030" y="159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38" name="Line 66"/>
            <p:cNvSpPr>
              <a:spLocks noChangeShapeType="1"/>
            </p:cNvSpPr>
            <p:nvPr/>
          </p:nvSpPr>
          <p:spPr bwMode="auto">
            <a:xfrm>
              <a:off x="3030" y="168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39" name="Line 67"/>
            <p:cNvSpPr>
              <a:spLocks noChangeShapeType="1"/>
            </p:cNvSpPr>
            <p:nvPr/>
          </p:nvSpPr>
          <p:spPr bwMode="auto">
            <a:xfrm flipH="1" flipV="1">
              <a:off x="3024" y="259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40" name="Line 68"/>
            <p:cNvSpPr>
              <a:spLocks noChangeShapeType="1"/>
            </p:cNvSpPr>
            <p:nvPr/>
          </p:nvSpPr>
          <p:spPr bwMode="auto">
            <a:xfrm flipH="1" flipV="1">
              <a:off x="3024" y="269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41" name="Line 69"/>
            <p:cNvSpPr>
              <a:spLocks noChangeShapeType="1"/>
            </p:cNvSpPr>
            <p:nvPr/>
          </p:nvSpPr>
          <p:spPr bwMode="auto">
            <a:xfrm>
              <a:off x="672" y="1926"/>
              <a:ext cx="21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10342" name="Group 70"/>
            <p:cNvGrpSpPr>
              <a:grpSpLocks/>
            </p:cNvGrpSpPr>
            <p:nvPr/>
          </p:nvGrpSpPr>
          <p:grpSpPr bwMode="auto">
            <a:xfrm>
              <a:off x="2358" y="1917"/>
              <a:ext cx="522" cy="66"/>
              <a:chOff x="1062" y="1959"/>
              <a:chExt cx="522" cy="66"/>
            </a:xfrm>
          </p:grpSpPr>
          <p:sp>
            <p:nvSpPr>
              <p:cNvPr id="310343" name="Line 7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44" name="Line 7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45" name="Line 7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46" name="Group 74"/>
            <p:cNvGrpSpPr>
              <a:grpSpLocks/>
            </p:cNvGrpSpPr>
            <p:nvPr/>
          </p:nvGrpSpPr>
          <p:grpSpPr bwMode="auto">
            <a:xfrm>
              <a:off x="2358" y="1974"/>
              <a:ext cx="522" cy="66"/>
              <a:chOff x="1062" y="1959"/>
              <a:chExt cx="522" cy="66"/>
            </a:xfrm>
          </p:grpSpPr>
          <p:sp>
            <p:nvSpPr>
              <p:cNvPr id="310347" name="Line 7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48" name="Line 7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49" name="Line 7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50" name="Group 78"/>
            <p:cNvGrpSpPr>
              <a:grpSpLocks/>
            </p:cNvGrpSpPr>
            <p:nvPr/>
          </p:nvGrpSpPr>
          <p:grpSpPr bwMode="auto">
            <a:xfrm>
              <a:off x="2358" y="2032"/>
              <a:ext cx="522" cy="66"/>
              <a:chOff x="1062" y="1959"/>
              <a:chExt cx="522" cy="66"/>
            </a:xfrm>
          </p:grpSpPr>
          <p:sp>
            <p:nvSpPr>
              <p:cNvPr id="310351" name="Line 7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52" name="Line 8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53" name="Line 8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54" name="Group 82"/>
            <p:cNvGrpSpPr>
              <a:grpSpLocks/>
            </p:cNvGrpSpPr>
            <p:nvPr/>
          </p:nvGrpSpPr>
          <p:grpSpPr bwMode="auto">
            <a:xfrm>
              <a:off x="2358" y="2088"/>
              <a:ext cx="522" cy="66"/>
              <a:chOff x="1062" y="1959"/>
              <a:chExt cx="522" cy="66"/>
            </a:xfrm>
          </p:grpSpPr>
          <p:sp>
            <p:nvSpPr>
              <p:cNvPr id="310355" name="Line 8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56" name="Line 8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57" name="Line 8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58" name="Group 86"/>
            <p:cNvGrpSpPr>
              <a:grpSpLocks/>
            </p:cNvGrpSpPr>
            <p:nvPr/>
          </p:nvGrpSpPr>
          <p:grpSpPr bwMode="auto">
            <a:xfrm>
              <a:off x="2358" y="2145"/>
              <a:ext cx="522" cy="66"/>
              <a:chOff x="1062" y="1959"/>
              <a:chExt cx="522" cy="66"/>
            </a:xfrm>
          </p:grpSpPr>
          <p:sp>
            <p:nvSpPr>
              <p:cNvPr id="310359" name="Line 8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60" name="Line 8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61" name="Line 8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62" name="Group 90"/>
            <p:cNvGrpSpPr>
              <a:grpSpLocks/>
            </p:cNvGrpSpPr>
            <p:nvPr/>
          </p:nvGrpSpPr>
          <p:grpSpPr bwMode="auto">
            <a:xfrm>
              <a:off x="2358" y="2202"/>
              <a:ext cx="522" cy="66"/>
              <a:chOff x="1062" y="1959"/>
              <a:chExt cx="522" cy="66"/>
            </a:xfrm>
          </p:grpSpPr>
          <p:sp>
            <p:nvSpPr>
              <p:cNvPr id="310363" name="Line 9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64" name="Line 9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65" name="Line 9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66" name="Group 94"/>
            <p:cNvGrpSpPr>
              <a:grpSpLocks/>
            </p:cNvGrpSpPr>
            <p:nvPr/>
          </p:nvGrpSpPr>
          <p:grpSpPr bwMode="auto">
            <a:xfrm>
              <a:off x="2358" y="2260"/>
              <a:ext cx="522" cy="66"/>
              <a:chOff x="1062" y="1959"/>
              <a:chExt cx="522" cy="66"/>
            </a:xfrm>
          </p:grpSpPr>
          <p:sp>
            <p:nvSpPr>
              <p:cNvPr id="310367" name="Line 9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68" name="Line 9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69" name="Line 9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10370" name="Group 98"/>
            <p:cNvGrpSpPr>
              <a:grpSpLocks/>
            </p:cNvGrpSpPr>
            <p:nvPr/>
          </p:nvGrpSpPr>
          <p:grpSpPr bwMode="auto">
            <a:xfrm>
              <a:off x="2358" y="2316"/>
              <a:ext cx="522" cy="66"/>
              <a:chOff x="1062" y="1959"/>
              <a:chExt cx="522" cy="66"/>
            </a:xfrm>
          </p:grpSpPr>
          <p:sp>
            <p:nvSpPr>
              <p:cNvPr id="310371" name="Line 9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72" name="Line 10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73" name="Line 10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10374" name="Rectangle 102"/>
            <p:cNvSpPr>
              <a:spLocks noChangeArrowheads="1"/>
            </p:cNvSpPr>
            <p:nvPr/>
          </p:nvSpPr>
          <p:spPr bwMode="auto">
            <a:xfrm>
              <a:off x="1056" y="1680"/>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0</a:t>
              </a:r>
              <a:r>
                <a:rPr lang="es-ES_tradnl" altLang="es-ES" sz="1500">
                  <a:effectLst/>
                </a:rPr>
                <a:t>(t)</a:t>
              </a:r>
              <a:endParaRPr lang="es-ES" altLang="es-ES" sz="1700">
                <a:effectLst/>
              </a:endParaRPr>
            </a:p>
          </p:txBody>
        </p:sp>
        <p:sp>
          <p:nvSpPr>
            <p:cNvPr id="310375" name="Line 103"/>
            <p:cNvSpPr>
              <a:spLocks noChangeShapeType="1"/>
            </p:cNvSpPr>
            <p:nvPr/>
          </p:nvSpPr>
          <p:spPr bwMode="auto">
            <a:xfrm rot="10800000">
              <a:off x="1218" y="1926"/>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76" name="Oval 104"/>
            <p:cNvSpPr>
              <a:spLocks noChangeArrowheads="1"/>
            </p:cNvSpPr>
            <p:nvPr/>
          </p:nvSpPr>
          <p:spPr bwMode="auto">
            <a:xfrm>
              <a:off x="661" y="190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10377" name="Group 105"/>
            <p:cNvGrpSpPr>
              <a:grpSpLocks/>
            </p:cNvGrpSpPr>
            <p:nvPr/>
          </p:nvGrpSpPr>
          <p:grpSpPr bwMode="auto">
            <a:xfrm>
              <a:off x="864" y="1810"/>
              <a:ext cx="632" cy="248"/>
              <a:chOff x="1152" y="3216"/>
              <a:chExt cx="632" cy="248"/>
            </a:xfrm>
          </p:grpSpPr>
          <p:sp>
            <p:nvSpPr>
              <p:cNvPr id="310378" name="Oval 106"/>
              <p:cNvSpPr>
                <a:spLocks noChangeAspect="1" noChangeArrowheads="1"/>
              </p:cNvSpPr>
              <p:nvPr/>
            </p:nvSpPr>
            <p:spPr bwMode="auto">
              <a:xfrm>
                <a:off x="1152" y="3216"/>
                <a:ext cx="248" cy="248"/>
              </a:xfrm>
              <a:prstGeom prst="ellipse">
                <a:avLst/>
              </a:prstGeom>
              <a:solidFill>
                <a:schemeClr val="accent2"/>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0379" name="Rectangle 107"/>
              <p:cNvSpPr>
                <a:spLocks noChangeArrowheads="1"/>
              </p:cNvSpPr>
              <p:nvPr/>
            </p:nvSpPr>
            <p:spPr bwMode="auto">
              <a:xfrm>
                <a:off x="1168" y="3224"/>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solidFill>
                      <a:schemeClr val="bg2"/>
                    </a:solidFill>
                    <a:effectLst/>
                  </a:rPr>
                  <a:t>A</a:t>
                </a:r>
                <a:endParaRPr lang="es-ES" altLang="es-ES" sz="1800">
                  <a:solidFill>
                    <a:schemeClr val="bg2"/>
                  </a:solidFill>
                  <a:effectLst/>
                </a:endParaRPr>
              </a:p>
            </p:txBody>
          </p:sp>
        </p:grpSp>
        <p:grpSp>
          <p:nvGrpSpPr>
            <p:cNvPr id="310380" name="Group 108"/>
            <p:cNvGrpSpPr>
              <a:grpSpLocks/>
            </p:cNvGrpSpPr>
            <p:nvPr/>
          </p:nvGrpSpPr>
          <p:grpSpPr bwMode="auto">
            <a:xfrm>
              <a:off x="1752" y="1794"/>
              <a:ext cx="616" cy="248"/>
              <a:chOff x="2568" y="3544"/>
              <a:chExt cx="616" cy="248"/>
            </a:xfrm>
          </p:grpSpPr>
          <p:sp>
            <p:nvSpPr>
              <p:cNvPr id="310381" name="Oval 109"/>
              <p:cNvSpPr>
                <a:spLocks noChangeAspect="1" noChangeArrowheads="1"/>
              </p:cNvSpPr>
              <p:nvPr/>
            </p:nvSpPr>
            <p:spPr bwMode="auto">
              <a:xfrm>
                <a:off x="2576" y="3544"/>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0382" name="Rectangle 110"/>
              <p:cNvSpPr>
                <a:spLocks noChangeArrowheads="1"/>
              </p:cNvSpPr>
              <p:nvPr/>
            </p:nvSpPr>
            <p:spPr bwMode="auto">
              <a:xfrm>
                <a:off x="2568" y="3552"/>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effectLst>
                      <a:outerShdw blurRad="38100" dist="38100" dir="2700000" algn="tl">
                        <a:srgbClr val="000000"/>
                      </a:outerShdw>
                    </a:effectLst>
                  </a:rPr>
                  <a:t>W</a:t>
                </a:r>
                <a:endParaRPr lang="es-ES" altLang="es-ES" sz="1800">
                  <a:effectLst>
                    <a:outerShdw blurRad="38100" dist="38100" dir="2700000" algn="tl">
                      <a:srgbClr val="000000"/>
                    </a:outerShdw>
                  </a:effectLst>
                </a:endParaRPr>
              </a:p>
            </p:txBody>
          </p:sp>
        </p:grpSp>
        <p:sp>
          <p:nvSpPr>
            <p:cNvPr id="310383" name="Line 111"/>
            <p:cNvSpPr>
              <a:spLocks noChangeShapeType="1"/>
            </p:cNvSpPr>
            <p:nvPr/>
          </p:nvSpPr>
          <p:spPr bwMode="auto">
            <a:xfrm rot="16200000" flipV="1">
              <a:off x="1736" y="1550"/>
              <a:ext cx="0" cy="3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84" name="Line 112"/>
            <p:cNvSpPr>
              <a:spLocks noChangeShapeType="1"/>
            </p:cNvSpPr>
            <p:nvPr/>
          </p:nvSpPr>
          <p:spPr bwMode="auto">
            <a:xfrm flipV="1">
              <a:off x="1595" y="1693"/>
              <a:ext cx="0" cy="2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0385" name="Oval 113"/>
            <p:cNvSpPr>
              <a:spLocks noChangeArrowheads="1"/>
            </p:cNvSpPr>
            <p:nvPr/>
          </p:nvSpPr>
          <p:spPr bwMode="auto">
            <a:xfrm>
              <a:off x="1570" y="1907"/>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86" name="Oval 114"/>
            <p:cNvSpPr>
              <a:spLocks noChangeArrowheads="1"/>
            </p:cNvSpPr>
            <p:nvPr/>
          </p:nvSpPr>
          <p:spPr bwMode="auto">
            <a:xfrm>
              <a:off x="1920" y="1738"/>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87" name="Oval 115"/>
            <p:cNvSpPr>
              <a:spLocks noChangeArrowheads="1"/>
            </p:cNvSpPr>
            <p:nvPr/>
          </p:nvSpPr>
          <p:spPr bwMode="auto">
            <a:xfrm>
              <a:off x="1710" y="1852"/>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88" name="Oval 116"/>
            <p:cNvSpPr>
              <a:spLocks noChangeArrowheads="1"/>
            </p:cNvSpPr>
            <p:nvPr/>
          </p:nvSpPr>
          <p:spPr bwMode="auto">
            <a:xfrm>
              <a:off x="1854" y="2407"/>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89" name="Text Box 117"/>
            <p:cNvSpPr txBox="1">
              <a:spLocks noChangeArrowheads="1"/>
            </p:cNvSpPr>
            <p:nvPr/>
          </p:nvSpPr>
          <p:spPr bwMode="auto">
            <a:xfrm>
              <a:off x="4560" y="1648"/>
              <a:ext cx="1056" cy="346"/>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effectLst>
                    <a:outerShdw blurRad="38100" dist="38100" dir="2700000" algn="tl">
                      <a:srgbClr val="000000"/>
                    </a:outerShdw>
                  </a:effectLst>
                </a:rPr>
                <a:t>Secundario en circuito abierto</a:t>
              </a:r>
              <a:endParaRPr lang="es-ES_tradnl" altLang="es-ES" sz="1500">
                <a:solidFill>
                  <a:schemeClr val="accent2"/>
                </a:solidFill>
                <a:effectLst>
                  <a:outerShdw blurRad="38100" dist="38100" dir="2700000" algn="tl">
                    <a:srgbClr val="000000"/>
                  </a:outerShdw>
                </a:effectLst>
              </a:endParaRPr>
            </a:p>
          </p:txBody>
        </p:sp>
        <p:sp>
          <p:nvSpPr>
            <p:cNvPr id="310390" name="Text Box 118"/>
            <p:cNvSpPr txBox="1">
              <a:spLocks noChangeArrowheads="1"/>
            </p:cNvSpPr>
            <p:nvPr/>
          </p:nvSpPr>
          <p:spPr bwMode="auto">
            <a:xfrm>
              <a:off x="4832" y="2112"/>
              <a:ext cx="776" cy="490"/>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effectLst>
                    <a:outerShdw blurRad="38100" dist="38100" dir="2700000" algn="tl">
                      <a:srgbClr val="000000"/>
                    </a:outerShdw>
                  </a:effectLst>
                </a:rPr>
                <a:t>Tensión y frecuencia nominal</a:t>
              </a:r>
              <a:endParaRPr lang="es-ES_tradnl" altLang="es-ES" sz="1500">
                <a:solidFill>
                  <a:schemeClr val="accent2"/>
                </a:solidFill>
                <a:effectLst>
                  <a:outerShdw blurRad="38100" dist="38100" dir="2700000" algn="tl">
                    <a:srgbClr val="000000"/>
                  </a:outerShdw>
                </a:effectLst>
              </a:endParaRPr>
            </a:p>
          </p:txBody>
        </p:sp>
        <p:sp>
          <p:nvSpPr>
            <p:cNvPr id="310391" name="Text Box 119"/>
            <p:cNvSpPr txBox="1">
              <a:spLocks noChangeArrowheads="1"/>
            </p:cNvSpPr>
            <p:nvPr/>
          </p:nvSpPr>
          <p:spPr bwMode="auto">
            <a:xfrm>
              <a:off x="3936" y="1373"/>
              <a:ext cx="177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Condiciones ensayo:</a:t>
              </a:r>
              <a:endParaRPr lang="es-ES_tradnl" altLang="es-ES" sz="2000">
                <a:solidFill>
                  <a:schemeClr val="accent2"/>
                </a:solidFill>
                <a:effectLst>
                  <a:outerShdw blurRad="38100" dist="38100" dir="2700000" algn="tl">
                    <a:srgbClr val="000000"/>
                  </a:outerShdw>
                </a:effectLst>
              </a:endParaRPr>
            </a:p>
          </p:txBody>
        </p:sp>
      </p:grpSp>
      <p:sp>
        <p:nvSpPr>
          <p:cNvPr id="310393" name="Text Box 121"/>
          <p:cNvSpPr txBox="1">
            <a:spLocks noChangeArrowheads="1"/>
          </p:cNvSpPr>
          <p:nvPr/>
        </p:nvSpPr>
        <p:spPr bwMode="auto">
          <a:xfrm>
            <a:off x="774700" y="5372100"/>
            <a:ext cx="30480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Resultados ensayo:</a:t>
            </a:r>
            <a:endParaRPr lang="es-ES_tradnl" altLang="es-ES" sz="2000">
              <a:solidFill>
                <a:schemeClr val="accent2"/>
              </a:solidFill>
              <a:effectLst>
                <a:outerShdw blurRad="38100" dist="38100" dir="2700000" algn="tl">
                  <a:srgbClr val="000000"/>
                </a:outerShdw>
              </a:effectLst>
            </a:endParaRPr>
          </a:p>
        </p:txBody>
      </p:sp>
      <p:grpSp>
        <p:nvGrpSpPr>
          <p:cNvPr id="310411" name="Group 139"/>
          <p:cNvGrpSpPr>
            <a:grpSpLocks/>
          </p:cNvGrpSpPr>
          <p:nvPr/>
        </p:nvGrpSpPr>
        <p:grpSpPr bwMode="auto">
          <a:xfrm>
            <a:off x="3784600" y="4762500"/>
            <a:ext cx="4330700" cy="469900"/>
            <a:chOff x="2384" y="3000"/>
            <a:chExt cx="2728" cy="296"/>
          </a:xfrm>
        </p:grpSpPr>
        <p:sp>
          <p:nvSpPr>
            <p:cNvPr id="310394" name="Text Box 122"/>
            <p:cNvSpPr txBox="1">
              <a:spLocks noChangeArrowheads="1"/>
            </p:cNvSpPr>
            <p:nvPr/>
          </p:nvSpPr>
          <p:spPr bwMode="auto">
            <a:xfrm>
              <a:off x="2384" y="3058"/>
              <a:ext cx="1632" cy="231"/>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dirty="0">
                  <a:effectLst>
                    <a:outerShdw blurRad="38100" dist="38100" dir="2700000" algn="tl">
                      <a:srgbClr val="000000"/>
                    </a:outerShdw>
                  </a:effectLst>
                </a:rPr>
                <a:t>Pérdidas en el hierro</a:t>
              </a:r>
              <a:endParaRPr lang="es-ES_tradnl" altLang="es-ES" sz="1800" dirty="0">
                <a:solidFill>
                  <a:schemeClr val="accent2"/>
                </a:solidFill>
                <a:effectLst>
                  <a:outerShdw blurRad="38100" dist="38100" dir="2700000" algn="tl">
                    <a:srgbClr val="000000"/>
                  </a:outerShdw>
                </a:effectLst>
              </a:endParaRPr>
            </a:p>
          </p:txBody>
        </p:sp>
        <p:grpSp>
          <p:nvGrpSpPr>
            <p:cNvPr id="310395" name="Group 123"/>
            <p:cNvGrpSpPr>
              <a:grpSpLocks/>
            </p:cNvGrpSpPr>
            <p:nvPr/>
          </p:nvGrpSpPr>
          <p:grpSpPr bwMode="auto">
            <a:xfrm>
              <a:off x="4496" y="3048"/>
              <a:ext cx="616" cy="248"/>
              <a:chOff x="2568" y="3544"/>
              <a:chExt cx="616" cy="248"/>
            </a:xfrm>
          </p:grpSpPr>
          <p:sp>
            <p:nvSpPr>
              <p:cNvPr id="310396" name="Oval 124"/>
              <p:cNvSpPr>
                <a:spLocks noChangeAspect="1" noChangeArrowheads="1"/>
              </p:cNvSpPr>
              <p:nvPr/>
            </p:nvSpPr>
            <p:spPr bwMode="auto">
              <a:xfrm>
                <a:off x="2576" y="3544"/>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0397" name="Rectangle 125"/>
              <p:cNvSpPr>
                <a:spLocks noChangeArrowheads="1"/>
              </p:cNvSpPr>
              <p:nvPr/>
            </p:nvSpPr>
            <p:spPr bwMode="auto">
              <a:xfrm>
                <a:off x="2568" y="3552"/>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effectLst>
                      <a:outerShdw blurRad="38100" dist="38100" dir="2700000" algn="tl">
                        <a:srgbClr val="000000"/>
                      </a:outerShdw>
                    </a:effectLst>
                  </a:rPr>
                  <a:t>W</a:t>
                </a:r>
                <a:endParaRPr lang="es-ES" altLang="es-ES" sz="1800">
                  <a:effectLst>
                    <a:outerShdw blurRad="38100" dist="38100" dir="2700000" algn="tl">
                      <a:srgbClr val="000000"/>
                    </a:outerShdw>
                  </a:effectLst>
                </a:endParaRPr>
              </a:p>
            </p:txBody>
          </p:sp>
        </p:grpSp>
        <p:sp>
          <p:nvSpPr>
            <p:cNvPr id="310398" name="Oval 126"/>
            <p:cNvSpPr>
              <a:spLocks noChangeArrowheads="1"/>
            </p:cNvSpPr>
            <p:nvPr/>
          </p:nvSpPr>
          <p:spPr bwMode="auto">
            <a:xfrm>
              <a:off x="4592" y="3000"/>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399" name="Oval 127"/>
            <p:cNvSpPr>
              <a:spLocks noChangeArrowheads="1"/>
            </p:cNvSpPr>
            <p:nvPr/>
          </p:nvSpPr>
          <p:spPr bwMode="auto">
            <a:xfrm>
              <a:off x="4454" y="3106"/>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0404" name="AutoShape 132"/>
            <p:cNvSpPr>
              <a:spLocks noChangeArrowheads="1"/>
            </p:cNvSpPr>
            <p:nvPr/>
          </p:nvSpPr>
          <p:spPr bwMode="auto">
            <a:xfrm>
              <a:off x="4072" y="3072"/>
              <a:ext cx="336" cy="192"/>
            </a:xfrm>
            <a:prstGeom prst="rightArrow">
              <a:avLst>
                <a:gd name="adj1" fmla="val 50000"/>
                <a:gd name="adj2" fmla="val 4375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310412" name="Group 140"/>
          <p:cNvGrpSpPr>
            <a:grpSpLocks/>
          </p:cNvGrpSpPr>
          <p:nvPr/>
        </p:nvGrpSpPr>
        <p:grpSpPr bwMode="auto">
          <a:xfrm>
            <a:off x="3759200" y="5335588"/>
            <a:ext cx="4394200" cy="417512"/>
            <a:chOff x="2368" y="3361"/>
            <a:chExt cx="2768" cy="263"/>
          </a:xfrm>
        </p:grpSpPr>
        <p:sp>
          <p:nvSpPr>
            <p:cNvPr id="310400" name="Text Box 128"/>
            <p:cNvSpPr txBox="1">
              <a:spLocks noChangeArrowheads="1"/>
            </p:cNvSpPr>
            <p:nvPr/>
          </p:nvSpPr>
          <p:spPr bwMode="auto">
            <a:xfrm>
              <a:off x="2368" y="3393"/>
              <a:ext cx="1672" cy="231"/>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dirty="0">
                  <a:effectLst>
                    <a:outerShdw blurRad="38100" dist="38100" dir="2700000" algn="tl">
                      <a:srgbClr val="000000"/>
                    </a:outerShdw>
                  </a:effectLst>
                </a:rPr>
                <a:t>Corriente de vacío</a:t>
              </a:r>
              <a:endParaRPr lang="es-ES_tradnl" altLang="es-ES" sz="1800" dirty="0">
                <a:solidFill>
                  <a:schemeClr val="accent2"/>
                </a:solidFill>
                <a:effectLst>
                  <a:outerShdw blurRad="38100" dist="38100" dir="2700000" algn="tl">
                    <a:srgbClr val="000000"/>
                  </a:outerShdw>
                </a:effectLst>
              </a:endParaRPr>
            </a:p>
          </p:txBody>
        </p:sp>
        <p:grpSp>
          <p:nvGrpSpPr>
            <p:cNvPr id="310401" name="Group 129"/>
            <p:cNvGrpSpPr>
              <a:grpSpLocks/>
            </p:cNvGrpSpPr>
            <p:nvPr/>
          </p:nvGrpSpPr>
          <p:grpSpPr bwMode="auto">
            <a:xfrm>
              <a:off x="4504" y="3361"/>
              <a:ext cx="632" cy="248"/>
              <a:chOff x="1152" y="3216"/>
              <a:chExt cx="632" cy="248"/>
            </a:xfrm>
          </p:grpSpPr>
          <p:sp>
            <p:nvSpPr>
              <p:cNvPr id="310402" name="Oval 130"/>
              <p:cNvSpPr>
                <a:spLocks noChangeAspect="1" noChangeArrowheads="1"/>
              </p:cNvSpPr>
              <p:nvPr/>
            </p:nvSpPr>
            <p:spPr bwMode="auto">
              <a:xfrm>
                <a:off x="1152" y="3216"/>
                <a:ext cx="248" cy="248"/>
              </a:xfrm>
              <a:prstGeom prst="ellipse">
                <a:avLst/>
              </a:prstGeom>
              <a:solidFill>
                <a:schemeClr val="accent2"/>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0403" name="Rectangle 131"/>
              <p:cNvSpPr>
                <a:spLocks noChangeArrowheads="1"/>
              </p:cNvSpPr>
              <p:nvPr/>
            </p:nvSpPr>
            <p:spPr bwMode="auto">
              <a:xfrm>
                <a:off x="1168" y="3224"/>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solidFill>
                      <a:schemeClr val="bg2"/>
                    </a:solidFill>
                    <a:effectLst/>
                  </a:rPr>
                  <a:t>A</a:t>
                </a:r>
                <a:endParaRPr lang="es-ES" altLang="es-ES" sz="1800">
                  <a:solidFill>
                    <a:schemeClr val="bg2"/>
                  </a:solidFill>
                  <a:effectLst/>
                </a:endParaRPr>
              </a:p>
            </p:txBody>
          </p:sp>
        </p:grpSp>
        <p:sp>
          <p:nvSpPr>
            <p:cNvPr id="310405" name="AutoShape 133"/>
            <p:cNvSpPr>
              <a:spLocks noChangeArrowheads="1"/>
            </p:cNvSpPr>
            <p:nvPr/>
          </p:nvSpPr>
          <p:spPr bwMode="auto">
            <a:xfrm>
              <a:off x="4096" y="3409"/>
              <a:ext cx="336" cy="192"/>
            </a:xfrm>
            <a:prstGeom prst="rightArrow">
              <a:avLst>
                <a:gd name="adj1" fmla="val 50000"/>
                <a:gd name="adj2" fmla="val 4375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pic>
        <p:nvPicPr>
          <p:cNvPr id="310406" name="Picture 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100" y="4584699"/>
            <a:ext cx="1219200" cy="201930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grpSp>
        <p:nvGrpSpPr>
          <p:cNvPr id="310413" name="Group 141"/>
          <p:cNvGrpSpPr>
            <a:grpSpLocks/>
          </p:cNvGrpSpPr>
          <p:nvPr/>
        </p:nvGrpSpPr>
        <p:grpSpPr bwMode="auto">
          <a:xfrm>
            <a:off x="3746500" y="5842000"/>
            <a:ext cx="4368800" cy="430213"/>
            <a:chOff x="2360" y="3680"/>
            <a:chExt cx="2752" cy="271"/>
          </a:xfrm>
        </p:grpSpPr>
        <p:sp>
          <p:nvSpPr>
            <p:cNvPr id="310407" name="Text Box 135"/>
            <p:cNvSpPr txBox="1">
              <a:spLocks noChangeArrowheads="1"/>
            </p:cNvSpPr>
            <p:nvPr/>
          </p:nvSpPr>
          <p:spPr bwMode="auto">
            <a:xfrm>
              <a:off x="2360" y="3720"/>
              <a:ext cx="1672" cy="231"/>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a:effectLst>
                    <a:outerShdw blurRad="38100" dist="38100" dir="2700000" algn="tl">
                      <a:srgbClr val="000000"/>
                    </a:outerShdw>
                  </a:effectLst>
                </a:rPr>
                <a:t>Parámetros circuito</a:t>
              </a:r>
              <a:endParaRPr lang="es-ES_tradnl" altLang="es-ES" sz="1800">
                <a:solidFill>
                  <a:schemeClr val="accent2"/>
                </a:solidFill>
                <a:effectLst>
                  <a:outerShdw blurRad="38100" dist="38100" dir="2700000" algn="tl">
                    <a:srgbClr val="000000"/>
                  </a:outerShdw>
                </a:effectLst>
              </a:endParaRPr>
            </a:p>
          </p:txBody>
        </p:sp>
        <p:sp>
          <p:nvSpPr>
            <p:cNvPr id="310408" name="AutoShape 136"/>
            <p:cNvSpPr>
              <a:spLocks noChangeArrowheads="1"/>
            </p:cNvSpPr>
            <p:nvPr/>
          </p:nvSpPr>
          <p:spPr bwMode="auto">
            <a:xfrm>
              <a:off x="4088" y="3721"/>
              <a:ext cx="336" cy="192"/>
            </a:xfrm>
            <a:prstGeom prst="rightArrow">
              <a:avLst>
                <a:gd name="adj1" fmla="val 50000"/>
                <a:gd name="adj2" fmla="val 4375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10409" name="Text Box 137"/>
            <p:cNvSpPr txBox="1">
              <a:spLocks noChangeArrowheads="1"/>
            </p:cNvSpPr>
            <p:nvPr/>
          </p:nvSpPr>
          <p:spPr bwMode="auto">
            <a:xfrm>
              <a:off x="4440" y="3680"/>
              <a:ext cx="672"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R</a:t>
              </a:r>
              <a:r>
                <a:rPr lang="es-ES_tradnl" altLang="es-ES" sz="2000" baseline="-25000">
                  <a:effectLst>
                    <a:outerShdw blurRad="38100" dist="38100" dir="2700000" algn="tl">
                      <a:srgbClr val="000000"/>
                    </a:outerShdw>
                  </a:effectLst>
                </a:rPr>
                <a:t>fe</a:t>
              </a:r>
              <a:r>
                <a:rPr lang="es-ES_tradnl" altLang="es-ES" sz="2000">
                  <a:effectLst>
                    <a:outerShdw blurRad="38100" dist="38100" dir="2700000" algn="tl">
                      <a:srgbClr val="000000"/>
                    </a:outerShdw>
                  </a:effectLst>
                </a:rPr>
                <a:t>, X</a:t>
              </a:r>
              <a:r>
                <a:rPr lang="es-ES_tradnl" altLang="es-ES" sz="2000">
                  <a:effectLst>
                    <a:outerShdw blurRad="38100" dist="38100" dir="2700000" algn="tl">
                      <a:srgbClr val="000000"/>
                    </a:outerShdw>
                  </a:effectLst>
                  <a:sym typeface="Symbol" pitchFamily="18" charset="2"/>
                </a:rPr>
                <a:t></a:t>
              </a:r>
              <a:endParaRPr lang="es-ES_tradnl" altLang="es-ES" sz="2000">
                <a:solidFill>
                  <a:schemeClr val="accent2"/>
                </a:solidFill>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310411"/>
                                        </p:tgtEl>
                                        <p:attrNameLst>
                                          <p:attrName>style.visibility</p:attrName>
                                        </p:attrNameLst>
                                      </p:cBhvr>
                                      <p:to>
                                        <p:strVal val="visible"/>
                                      </p:to>
                                    </p:set>
                                    <p:anim calcmode="lin" valueType="num">
                                      <p:cBhvr additive="base">
                                        <p:cTn id="7" dur="500" fill="hold"/>
                                        <p:tgtEl>
                                          <p:spTgt spid="310411"/>
                                        </p:tgtEl>
                                        <p:attrNameLst>
                                          <p:attrName>ppt_x</p:attrName>
                                        </p:attrNameLst>
                                      </p:cBhvr>
                                      <p:tavLst>
                                        <p:tav tm="0">
                                          <p:val>
                                            <p:strVal val="1+#ppt_w/2"/>
                                          </p:val>
                                        </p:tav>
                                        <p:tav tm="100000">
                                          <p:val>
                                            <p:strVal val="#ppt_x"/>
                                          </p:val>
                                        </p:tav>
                                      </p:tavLst>
                                    </p:anim>
                                    <p:anim calcmode="lin" valueType="num">
                                      <p:cBhvr additive="base">
                                        <p:cTn id="8" dur="500" fill="hold"/>
                                        <p:tgtEl>
                                          <p:spTgt spid="3104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310412"/>
                                        </p:tgtEl>
                                        <p:attrNameLst>
                                          <p:attrName>style.visibility</p:attrName>
                                        </p:attrNameLst>
                                      </p:cBhvr>
                                      <p:to>
                                        <p:strVal val="visible"/>
                                      </p:to>
                                    </p:set>
                                    <p:anim calcmode="lin" valueType="num">
                                      <p:cBhvr additive="base">
                                        <p:cTn id="13" dur="500" fill="hold"/>
                                        <p:tgtEl>
                                          <p:spTgt spid="310412"/>
                                        </p:tgtEl>
                                        <p:attrNameLst>
                                          <p:attrName>ppt_x</p:attrName>
                                        </p:attrNameLst>
                                      </p:cBhvr>
                                      <p:tavLst>
                                        <p:tav tm="0">
                                          <p:val>
                                            <p:strVal val="1+#ppt_w/2"/>
                                          </p:val>
                                        </p:tav>
                                        <p:tav tm="100000">
                                          <p:val>
                                            <p:strVal val="#ppt_x"/>
                                          </p:val>
                                        </p:tav>
                                      </p:tavLst>
                                    </p:anim>
                                    <p:anim calcmode="lin" valueType="num">
                                      <p:cBhvr additive="base">
                                        <p:cTn id="14" dur="500" fill="hold"/>
                                        <p:tgtEl>
                                          <p:spTgt spid="3104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310413"/>
                                        </p:tgtEl>
                                        <p:attrNameLst>
                                          <p:attrName>style.visibility</p:attrName>
                                        </p:attrNameLst>
                                      </p:cBhvr>
                                      <p:to>
                                        <p:strVal val="visible"/>
                                      </p:to>
                                    </p:set>
                                    <p:anim calcmode="lin" valueType="num">
                                      <p:cBhvr additive="base">
                                        <p:cTn id="19" dur="500" fill="hold"/>
                                        <p:tgtEl>
                                          <p:spTgt spid="310413"/>
                                        </p:tgtEl>
                                        <p:attrNameLst>
                                          <p:attrName>ppt_x</p:attrName>
                                        </p:attrNameLst>
                                      </p:cBhvr>
                                      <p:tavLst>
                                        <p:tav tm="0">
                                          <p:val>
                                            <p:strVal val="1+#ppt_w/2"/>
                                          </p:val>
                                        </p:tav>
                                        <p:tav tm="100000">
                                          <p:val>
                                            <p:strVal val="#ppt_x"/>
                                          </p:val>
                                        </p:tav>
                                      </p:tavLst>
                                    </p:anim>
                                    <p:anim calcmode="lin" valueType="num">
                                      <p:cBhvr additive="base">
                                        <p:cTn id="20" dur="500" fill="hold"/>
                                        <p:tgtEl>
                                          <p:spTgt spid="310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76200" y="304800"/>
            <a:ext cx="8991600" cy="1143000"/>
          </a:xfrm>
          <a:noFill/>
          <a:ln/>
          <a:effectLst>
            <a:outerShdw dist="35921" dir="2700000" algn="ctr" rotWithShape="0">
              <a:schemeClr val="bg2"/>
            </a:outerShdw>
          </a:effectLst>
        </p:spPr>
        <p:txBody>
          <a:bodyPr/>
          <a:lstStyle/>
          <a:p>
            <a:r>
              <a:rPr lang="es-ES_tradnl" altLang="es-ES" sz="4700" b="1" dirty="0">
                <a:latin typeface="Tahoma" pitchFamily="34" charset="0"/>
              </a:rPr>
              <a:t>4.14.2 Ensayo de cortocircuito</a:t>
            </a:r>
            <a:endParaRPr lang="es-ES_tradnl" altLang="es-ES" dirty="0"/>
          </a:p>
        </p:txBody>
      </p:sp>
      <p:grpSp>
        <p:nvGrpSpPr>
          <p:cNvPr id="306688" name="Group 512"/>
          <p:cNvGrpSpPr>
            <a:grpSpLocks/>
          </p:cNvGrpSpPr>
          <p:nvPr/>
        </p:nvGrpSpPr>
        <p:grpSpPr bwMode="auto">
          <a:xfrm>
            <a:off x="152400" y="1736725"/>
            <a:ext cx="8915400" cy="2530475"/>
            <a:chOff x="96" y="1094"/>
            <a:chExt cx="5616" cy="1594"/>
          </a:xfrm>
        </p:grpSpPr>
        <p:sp>
          <p:nvSpPr>
            <p:cNvPr id="306421" name="Rectangle 245"/>
            <p:cNvSpPr>
              <a:spLocks noChangeArrowheads="1"/>
            </p:cNvSpPr>
            <p:nvPr/>
          </p:nvSpPr>
          <p:spPr bwMode="auto">
            <a:xfrm>
              <a:off x="3824" y="1804"/>
              <a:ext cx="8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2</a:t>
              </a:r>
              <a:r>
                <a:rPr lang="es-ES_tradnl" altLang="es-ES" sz="1500">
                  <a:effectLst/>
                </a:rPr>
                <a:t>(t)=0</a:t>
              </a:r>
              <a:endParaRPr lang="es-ES" altLang="es-ES" sz="1700">
                <a:effectLst/>
              </a:endParaRPr>
            </a:p>
          </p:txBody>
        </p:sp>
        <p:grpSp>
          <p:nvGrpSpPr>
            <p:cNvPr id="306687" name="Group 511"/>
            <p:cNvGrpSpPr>
              <a:grpSpLocks/>
            </p:cNvGrpSpPr>
            <p:nvPr/>
          </p:nvGrpSpPr>
          <p:grpSpPr bwMode="auto">
            <a:xfrm>
              <a:off x="96" y="1094"/>
              <a:ext cx="5616" cy="1594"/>
              <a:chOff x="96" y="1094"/>
              <a:chExt cx="5616" cy="1594"/>
            </a:xfrm>
          </p:grpSpPr>
          <p:sp>
            <p:nvSpPr>
              <p:cNvPr id="306519" name="Text Box 343"/>
              <p:cNvSpPr txBox="1">
                <a:spLocks noChangeArrowheads="1"/>
              </p:cNvSpPr>
              <p:nvPr/>
            </p:nvSpPr>
            <p:spPr bwMode="auto">
              <a:xfrm>
                <a:off x="4608" y="1382"/>
                <a:ext cx="1008" cy="346"/>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effectLst>
                      <a:outerShdw blurRad="38100" dist="38100" dir="2700000" algn="tl">
                        <a:srgbClr val="000000"/>
                      </a:outerShdw>
                    </a:effectLst>
                  </a:rPr>
                  <a:t>Secundario en cortocircuito</a:t>
                </a:r>
                <a:endParaRPr lang="es-ES_tradnl" altLang="es-ES" sz="1500">
                  <a:solidFill>
                    <a:schemeClr val="accent2"/>
                  </a:solidFill>
                  <a:effectLst>
                    <a:outerShdw blurRad="38100" dist="38100" dir="2700000" algn="tl">
                      <a:srgbClr val="000000"/>
                    </a:outerShdw>
                  </a:effectLst>
                </a:endParaRPr>
              </a:p>
            </p:txBody>
          </p:sp>
          <p:sp>
            <p:nvSpPr>
              <p:cNvPr id="306521" name="Text Box 345"/>
              <p:cNvSpPr txBox="1">
                <a:spLocks noChangeArrowheads="1"/>
              </p:cNvSpPr>
              <p:nvPr/>
            </p:nvSpPr>
            <p:spPr bwMode="auto">
              <a:xfrm>
                <a:off x="3936" y="1094"/>
                <a:ext cx="177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Condiciones ensayo:</a:t>
                </a:r>
                <a:endParaRPr lang="es-ES_tradnl" altLang="es-ES" sz="2000">
                  <a:solidFill>
                    <a:schemeClr val="accent2"/>
                  </a:solidFill>
                  <a:effectLst>
                    <a:outerShdw blurRad="38100" dist="38100" dir="2700000" algn="tl">
                      <a:srgbClr val="000000"/>
                    </a:outerShdw>
                  </a:effectLst>
                </a:endParaRPr>
              </a:p>
            </p:txBody>
          </p:sp>
          <p:grpSp>
            <p:nvGrpSpPr>
              <p:cNvPr id="306676" name="Group 500"/>
              <p:cNvGrpSpPr>
                <a:grpSpLocks/>
              </p:cNvGrpSpPr>
              <p:nvPr/>
            </p:nvGrpSpPr>
            <p:grpSpPr bwMode="auto">
              <a:xfrm>
                <a:off x="96" y="1094"/>
                <a:ext cx="4403" cy="1536"/>
                <a:chOff x="96" y="720"/>
                <a:chExt cx="4403" cy="1536"/>
              </a:xfrm>
            </p:grpSpPr>
            <p:sp>
              <p:nvSpPr>
                <p:cNvPr id="306670" name="Line 494"/>
                <p:cNvSpPr>
                  <a:spLocks noChangeShapeType="1"/>
                </p:cNvSpPr>
                <p:nvPr/>
              </p:nvSpPr>
              <p:spPr bwMode="auto">
                <a:xfrm rot="16200000" flipV="1">
                  <a:off x="4289" y="1647"/>
                  <a:ext cx="0" cy="4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669" name="Line 493"/>
                <p:cNvSpPr>
                  <a:spLocks noChangeShapeType="1"/>
                </p:cNvSpPr>
                <p:nvPr/>
              </p:nvSpPr>
              <p:spPr bwMode="auto">
                <a:xfrm rot="16200000" flipV="1">
                  <a:off x="4286" y="1143"/>
                  <a:ext cx="0" cy="4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06" name="Line 230"/>
                <p:cNvSpPr>
                  <a:spLocks noChangeShapeType="1"/>
                </p:cNvSpPr>
                <p:nvPr/>
              </p:nvSpPr>
              <p:spPr bwMode="auto">
                <a:xfrm flipV="1">
                  <a:off x="1848" y="1114"/>
                  <a:ext cx="0" cy="7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07" name="Line 231"/>
                <p:cNvSpPr>
                  <a:spLocks noChangeShapeType="1"/>
                </p:cNvSpPr>
                <p:nvPr/>
              </p:nvSpPr>
              <p:spPr bwMode="auto">
                <a:xfrm rot="5400000">
                  <a:off x="422" y="1616"/>
                  <a:ext cx="5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08" name="Line 232"/>
                <p:cNvSpPr>
                  <a:spLocks noChangeShapeType="1"/>
                </p:cNvSpPr>
                <p:nvPr/>
              </p:nvSpPr>
              <p:spPr bwMode="auto">
                <a:xfrm>
                  <a:off x="3036" y="1858"/>
                  <a:ext cx="107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09" name="Line 233"/>
                <p:cNvSpPr>
                  <a:spLocks noChangeShapeType="1"/>
                </p:cNvSpPr>
                <p:nvPr/>
              </p:nvSpPr>
              <p:spPr bwMode="auto">
                <a:xfrm>
                  <a:off x="656" y="1856"/>
                  <a:ext cx="187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6410" name="Group 234"/>
                <p:cNvGrpSpPr>
                  <a:grpSpLocks/>
                </p:cNvGrpSpPr>
                <p:nvPr/>
              </p:nvGrpSpPr>
              <p:grpSpPr bwMode="auto">
                <a:xfrm>
                  <a:off x="2132" y="922"/>
                  <a:ext cx="1297" cy="1334"/>
                  <a:chOff x="1092" y="1540"/>
                  <a:chExt cx="1297" cy="1334"/>
                </a:xfrm>
              </p:grpSpPr>
              <p:sp>
                <p:nvSpPr>
                  <p:cNvPr id="306411" name="Rectangle 235"/>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6412" name="Rectangle 236"/>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6413" name="Rectangle 237"/>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06414" name="Rectangle 238"/>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06415" name="Line 239"/>
                <p:cNvSpPr>
                  <a:spLocks noChangeShapeType="1"/>
                </p:cNvSpPr>
                <p:nvPr/>
              </p:nvSpPr>
              <p:spPr bwMode="auto">
                <a:xfrm flipV="1">
                  <a:off x="2522" y="128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16" name="Line 240"/>
                <p:cNvSpPr>
                  <a:spLocks noChangeShapeType="1"/>
                </p:cNvSpPr>
                <p:nvPr/>
              </p:nvSpPr>
              <p:spPr bwMode="auto">
                <a:xfrm flipV="1">
                  <a:off x="3031" y="132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17" name="Oval 241"/>
                <p:cNvSpPr>
                  <a:spLocks noChangeArrowheads="1"/>
                </p:cNvSpPr>
                <p:nvPr/>
              </p:nvSpPr>
              <p:spPr bwMode="auto">
                <a:xfrm>
                  <a:off x="652" y="183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18" name="Oval 242"/>
                <p:cNvSpPr>
                  <a:spLocks noChangeArrowheads="1"/>
                </p:cNvSpPr>
                <p:nvPr/>
              </p:nvSpPr>
              <p:spPr bwMode="auto">
                <a:xfrm>
                  <a:off x="4064" y="183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19" name="AutoShape 243"/>
                <p:cNvSpPr>
                  <a:spLocks noChangeArrowheads="1"/>
                </p:cNvSpPr>
                <p:nvPr/>
              </p:nvSpPr>
              <p:spPr bwMode="auto">
                <a:xfrm>
                  <a:off x="480" y="140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20" name="AutoShape 244"/>
                <p:cNvSpPr>
                  <a:spLocks noChangeArrowheads="1"/>
                </p:cNvSpPr>
                <p:nvPr/>
              </p:nvSpPr>
              <p:spPr bwMode="auto">
                <a:xfrm>
                  <a:off x="4400" y="1392"/>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22" name="Rectangle 246"/>
                <p:cNvSpPr>
                  <a:spLocks noChangeArrowheads="1"/>
                </p:cNvSpPr>
                <p:nvPr/>
              </p:nvSpPr>
              <p:spPr bwMode="auto">
                <a:xfrm>
                  <a:off x="96" y="1488"/>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cc</a:t>
                  </a:r>
                  <a:r>
                    <a:rPr lang="es-ES_tradnl" altLang="es-ES" sz="1500">
                      <a:effectLst/>
                    </a:rPr>
                    <a:t>(t)</a:t>
                  </a:r>
                  <a:endParaRPr lang="es-ES" altLang="es-ES" sz="1700">
                    <a:effectLst/>
                  </a:endParaRPr>
                </a:p>
              </p:txBody>
            </p:sp>
            <p:sp>
              <p:nvSpPr>
                <p:cNvPr id="306423" name="Rectangle 247"/>
                <p:cNvSpPr>
                  <a:spLocks noChangeArrowheads="1"/>
                </p:cNvSpPr>
                <p:nvPr/>
              </p:nvSpPr>
              <p:spPr bwMode="auto">
                <a:xfrm>
                  <a:off x="3584" y="1104"/>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2n</a:t>
                  </a:r>
                  <a:r>
                    <a:rPr lang="es-ES_tradnl" altLang="es-ES" sz="1500">
                      <a:effectLst/>
                    </a:rPr>
                    <a:t>(t)</a:t>
                  </a:r>
                  <a:endParaRPr lang="es-ES" altLang="es-ES" sz="1700">
                    <a:effectLst/>
                  </a:endParaRPr>
                </a:p>
              </p:txBody>
            </p:sp>
            <p:sp>
              <p:nvSpPr>
                <p:cNvPr id="306424" name="AutoShape 248"/>
                <p:cNvSpPr>
                  <a:spLocks noChangeArrowheads="1"/>
                </p:cNvSpPr>
                <p:nvPr/>
              </p:nvSpPr>
              <p:spPr bwMode="auto">
                <a:xfrm>
                  <a:off x="2240" y="1014"/>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25" name="AutoShape 249"/>
                <p:cNvSpPr>
                  <a:spLocks noChangeAspect="1" noChangeArrowheads="1"/>
                </p:cNvSpPr>
                <p:nvPr/>
              </p:nvSpPr>
              <p:spPr bwMode="auto">
                <a:xfrm>
                  <a:off x="2288" y="1062"/>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26" name="AutoShape 250"/>
                <p:cNvSpPr>
                  <a:spLocks noChangeAspect="1" noChangeArrowheads="1"/>
                </p:cNvSpPr>
                <p:nvPr/>
              </p:nvSpPr>
              <p:spPr bwMode="auto">
                <a:xfrm>
                  <a:off x="2336" y="1110"/>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27" name="AutoShape 251"/>
                <p:cNvSpPr>
                  <a:spLocks noChangeAspect="1" noChangeArrowheads="1"/>
                </p:cNvSpPr>
                <p:nvPr/>
              </p:nvSpPr>
              <p:spPr bwMode="auto">
                <a:xfrm>
                  <a:off x="2384" y="1158"/>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28" name="Line 252"/>
                <p:cNvSpPr>
                  <a:spLocks noChangeShapeType="1"/>
                </p:cNvSpPr>
                <p:nvPr/>
              </p:nvSpPr>
              <p:spPr bwMode="auto">
                <a:xfrm>
                  <a:off x="3024" y="1350"/>
                  <a:ext cx="1088"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6429" name="Group 253"/>
                <p:cNvGrpSpPr>
                  <a:grpSpLocks/>
                </p:cNvGrpSpPr>
                <p:nvPr/>
              </p:nvGrpSpPr>
              <p:grpSpPr bwMode="auto">
                <a:xfrm>
                  <a:off x="3024" y="1340"/>
                  <a:ext cx="522" cy="66"/>
                  <a:chOff x="1984" y="1964"/>
                  <a:chExt cx="522" cy="66"/>
                </a:xfrm>
              </p:grpSpPr>
              <p:sp>
                <p:nvSpPr>
                  <p:cNvPr id="306430" name="Line 254"/>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31" name="Line 255"/>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32" name="Line 256"/>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33" name="Group 257"/>
                <p:cNvGrpSpPr>
                  <a:grpSpLocks/>
                </p:cNvGrpSpPr>
                <p:nvPr/>
              </p:nvGrpSpPr>
              <p:grpSpPr bwMode="auto">
                <a:xfrm>
                  <a:off x="3024" y="1400"/>
                  <a:ext cx="522" cy="66"/>
                  <a:chOff x="1062" y="1959"/>
                  <a:chExt cx="522" cy="66"/>
                </a:xfrm>
              </p:grpSpPr>
              <p:sp>
                <p:nvSpPr>
                  <p:cNvPr id="306434" name="Line 25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35" name="Line 25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36" name="Line 26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37" name="Group 261"/>
                <p:cNvGrpSpPr>
                  <a:grpSpLocks/>
                </p:cNvGrpSpPr>
                <p:nvPr/>
              </p:nvGrpSpPr>
              <p:grpSpPr bwMode="auto">
                <a:xfrm>
                  <a:off x="3024" y="1458"/>
                  <a:ext cx="522" cy="66"/>
                  <a:chOff x="1062" y="1959"/>
                  <a:chExt cx="522" cy="66"/>
                </a:xfrm>
              </p:grpSpPr>
              <p:sp>
                <p:nvSpPr>
                  <p:cNvPr id="306438" name="Line 26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39" name="Line 26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40" name="Line 26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41" name="Group 265"/>
                <p:cNvGrpSpPr>
                  <a:grpSpLocks/>
                </p:cNvGrpSpPr>
                <p:nvPr/>
              </p:nvGrpSpPr>
              <p:grpSpPr bwMode="auto">
                <a:xfrm>
                  <a:off x="3024" y="1514"/>
                  <a:ext cx="522" cy="66"/>
                  <a:chOff x="1062" y="1959"/>
                  <a:chExt cx="522" cy="66"/>
                </a:xfrm>
              </p:grpSpPr>
              <p:sp>
                <p:nvSpPr>
                  <p:cNvPr id="306442" name="Line 26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43" name="Line 26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44" name="Line 26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45" name="Group 269"/>
                <p:cNvGrpSpPr>
                  <a:grpSpLocks/>
                </p:cNvGrpSpPr>
                <p:nvPr/>
              </p:nvGrpSpPr>
              <p:grpSpPr bwMode="auto">
                <a:xfrm>
                  <a:off x="3024" y="1571"/>
                  <a:ext cx="522" cy="66"/>
                  <a:chOff x="1062" y="1959"/>
                  <a:chExt cx="522" cy="66"/>
                </a:xfrm>
              </p:grpSpPr>
              <p:sp>
                <p:nvSpPr>
                  <p:cNvPr id="306446" name="Line 27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47" name="Line 27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48" name="Line 27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49" name="Group 273"/>
                <p:cNvGrpSpPr>
                  <a:grpSpLocks/>
                </p:cNvGrpSpPr>
                <p:nvPr/>
              </p:nvGrpSpPr>
              <p:grpSpPr bwMode="auto">
                <a:xfrm>
                  <a:off x="3024" y="1628"/>
                  <a:ext cx="522" cy="66"/>
                  <a:chOff x="1062" y="1959"/>
                  <a:chExt cx="522" cy="66"/>
                </a:xfrm>
              </p:grpSpPr>
              <p:sp>
                <p:nvSpPr>
                  <p:cNvPr id="306450" name="Line 27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51" name="Line 27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52" name="Line 27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53" name="Group 277"/>
                <p:cNvGrpSpPr>
                  <a:grpSpLocks/>
                </p:cNvGrpSpPr>
                <p:nvPr/>
              </p:nvGrpSpPr>
              <p:grpSpPr bwMode="auto">
                <a:xfrm>
                  <a:off x="3024" y="1686"/>
                  <a:ext cx="522" cy="66"/>
                  <a:chOff x="1062" y="1959"/>
                  <a:chExt cx="522" cy="66"/>
                </a:xfrm>
              </p:grpSpPr>
              <p:sp>
                <p:nvSpPr>
                  <p:cNvPr id="306454" name="Line 27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55" name="Line 27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56" name="Line 28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57" name="Group 281"/>
                <p:cNvGrpSpPr>
                  <a:grpSpLocks/>
                </p:cNvGrpSpPr>
                <p:nvPr/>
              </p:nvGrpSpPr>
              <p:grpSpPr bwMode="auto">
                <a:xfrm>
                  <a:off x="3020" y="1742"/>
                  <a:ext cx="522" cy="66"/>
                  <a:chOff x="1062" y="1959"/>
                  <a:chExt cx="522" cy="66"/>
                </a:xfrm>
              </p:grpSpPr>
              <p:sp>
                <p:nvSpPr>
                  <p:cNvPr id="306458" name="Line 28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59" name="Line 28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60" name="Line 28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6461" name="Line 285"/>
                <p:cNvSpPr>
                  <a:spLocks noChangeShapeType="1"/>
                </p:cNvSpPr>
                <p:nvPr/>
              </p:nvSpPr>
              <p:spPr bwMode="auto">
                <a:xfrm rot="10800000">
                  <a:off x="3872" y="1347"/>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6462" name="Group 286"/>
                <p:cNvGrpSpPr>
                  <a:grpSpLocks noChangeAspect="1"/>
                </p:cNvGrpSpPr>
                <p:nvPr/>
              </p:nvGrpSpPr>
              <p:grpSpPr bwMode="auto">
                <a:xfrm>
                  <a:off x="552" y="1480"/>
                  <a:ext cx="248" cy="248"/>
                  <a:chOff x="624" y="3168"/>
                  <a:chExt cx="288" cy="288"/>
                </a:xfrm>
              </p:grpSpPr>
              <p:sp>
                <p:nvSpPr>
                  <p:cNvPr id="306463" name="Oval 287"/>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6464" name="Freeform 288"/>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6465" name="Oval 289"/>
                <p:cNvSpPr>
                  <a:spLocks noChangeArrowheads="1"/>
                </p:cNvSpPr>
                <p:nvPr/>
              </p:nvSpPr>
              <p:spPr bwMode="auto">
                <a:xfrm>
                  <a:off x="4060" y="132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66" name="Rectangle 290"/>
                <p:cNvSpPr>
                  <a:spLocks noChangeArrowheads="1"/>
                </p:cNvSpPr>
                <p:nvPr/>
              </p:nvSpPr>
              <p:spPr bwMode="auto">
                <a:xfrm>
                  <a:off x="2576" y="720"/>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306467" name="Line 291"/>
                <p:cNvSpPr>
                  <a:spLocks noChangeShapeType="1"/>
                </p:cNvSpPr>
                <p:nvPr/>
              </p:nvSpPr>
              <p:spPr bwMode="auto">
                <a:xfrm>
                  <a:off x="2774" y="101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68" name="Line 292"/>
                <p:cNvSpPr>
                  <a:spLocks noChangeShapeType="1"/>
                </p:cNvSpPr>
                <p:nvPr/>
              </p:nvSpPr>
              <p:spPr bwMode="auto">
                <a:xfrm>
                  <a:off x="2774" y="1110"/>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69" name="Line 293"/>
                <p:cNvSpPr>
                  <a:spLocks noChangeShapeType="1"/>
                </p:cNvSpPr>
                <p:nvPr/>
              </p:nvSpPr>
              <p:spPr bwMode="auto">
                <a:xfrm flipH="1" flipV="1">
                  <a:off x="2768" y="201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70" name="Line 294"/>
                <p:cNvSpPr>
                  <a:spLocks noChangeShapeType="1"/>
                </p:cNvSpPr>
                <p:nvPr/>
              </p:nvSpPr>
              <p:spPr bwMode="auto">
                <a:xfrm flipH="1" flipV="1">
                  <a:off x="2768" y="211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471" name="Line 295"/>
                <p:cNvSpPr>
                  <a:spLocks noChangeShapeType="1"/>
                </p:cNvSpPr>
                <p:nvPr/>
              </p:nvSpPr>
              <p:spPr bwMode="auto">
                <a:xfrm>
                  <a:off x="704" y="1350"/>
                  <a:ext cx="18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6472" name="Group 296"/>
                <p:cNvGrpSpPr>
                  <a:grpSpLocks/>
                </p:cNvGrpSpPr>
                <p:nvPr/>
              </p:nvGrpSpPr>
              <p:grpSpPr bwMode="auto">
                <a:xfrm>
                  <a:off x="2102" y="1341"/>
                  <a:ext cx="522" cy="66"/>
                  <a:chOff x="1062" y="1959"/>
                  <a:chExt cx="522" cy="66"/>
                </a:xfrm>
              </p:grpSpPr>
              <p:sp>
                <p:nvSpPr>
                  <p:cNvPr id="306473" name="Line 29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74" name="Line 29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75" name="Line 29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76" name="Group 300"/>
                <p:cNvGrpSpPr>
                  <a:grpSpLocks/>
                </p:cNvGrpSpPr>
                <p:nvPr/>
              </p:nvGrpSpPr>
              <p:grpSpPr bwMode="auto">
                <a:xfrm>
                  <a:off x="2102" y="1398"/>
                  <a:ext cx="522" cy="66"/>
                  <a:chOff x="1062" y="1959"/>
                  <a:chExt cx="522" cy="66"/>
                </a:xfrm>
              </p:grpSpPr>
              <p:sp>
                <p:nvSpPr>
                  <p:cNvPr id="306477" name="Line 30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78" name="Line 30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79" name="Line 30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80" name="Group 304"/>
                <p:cNvGrpSpPr>
                  <a:grpSpLocks/>
                </p:cNvGrpSpPr>
                <p:nvPr/>
              </p:nvGrpSpPr>
              <p:grpSpPr bwMode="auto">
                <a:xfrm>
                  <a:off x="2102" y="1456"/>
                  <a:ext cx="522" cy="66"/>
                  <a:chOff x="1062" y="1959"/>
                  <a:chExt cx="522" cy="66"/>
                </a:xfrm>
              </p:grpSpPr>
              <p:sp>
                <p:nvSpPr>
                  <p:cNvPr id="306481" name="Line 30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82" name="Line 30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83" name="Line 30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84" name="Group 308"/>
                <p:cNvGrpSpPr>
                  <a:grpSpLocks/>
                </p:cNvGrpSpPr>
                <p:nvPr/>
              </p:nvGrpSpPr>
              <p:grpSpPr bwMode="auto">
                <a:xfrm>
                  <a:off x="2102" y="1512"/>
                  <a:ext cx="522" cy="66"/>
                  <a:chOff x="1062" y="1959"/>
                  <a:chExt cx="522" cy="66"/>
                </a:xfrm>
              </p:grpSpPr>
              <p:sp>
                <p:nvSpPr>
                  <p:cNvPr id="306485" name="Line 30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86" name="Line 31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87" name="Line 31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88" name="Group 312"/>
                <p:cNvGrpSpPr>
                  <a:grpSpLocks/>
                </p:cNvGrpSpPr>
                <p:nvPr/>
              </p:nvGrpSpPr>
              <p:grpSpPr bwMode="auto">
                <a:xfrm>
                  <a:off x="2102" y="1569"/>
                  <a:ext cx="522" cy="66"/>
                  <a:chOff x="1062" y="1959"/>
                  <a:chExt cx="522" cy="66"/>
                </a:xfrm>
              </p:grpSpPr>
              <p:sp>
                <p:nvSpPr>
                  <p:cNvPr id="306489" name="Line 31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90" name="Line 31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91" name="Line 31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92" name="Group 316"/>
                <p:cNvGrpSpPr>
                  <a:grpSpLocks/>
                </p:cNvGrpSpPr>
                <p:nvPr/>
              </p:nvGrpSpPr>
              <p:grpSpPr bwMode="auto">
                <a:xfrm>
                  <a:off x="2102" y="1626"/>
                  <a:ext cx="522" cy="66"/>
                  <a:chOff x="1062" y="1959"/>
                  <a:chExt cx="522" cy="66"/>
                </a:xfrm>
              </p:grpSpPr>
              <p:sp>
                <p:nvSpPr>
                  <p:cNvPr id="306493" name="Line 31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94" name="Line 31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95" name="Line 31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496" name="Group 320"/>
                <p:cNvGrpSpPr>
                  <a:grpSpLocks/>
                </p:cNvGrpSpPr>
                <p:nvPr/>
              </p:nvGrpSpPr>
              <p:grpSpPr bwMode="auto">
                <a:xfrm>
                  <a:off x="2102" y="1684"/>
                  <a:ext cx="522" cy="66"/>
                  <a:chOff x="1062" y="1959"/>
                  <a:chExt cx="522" cy="66"/>
                </a:xfrm>
              </p:grpSpPr>
              <p:sp>
                <p:nvSpPr>
                  <p:cNvPr id="306497" name="Line 32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98" name="Line 32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499" name="Line 32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06500" name="Group 324"/>
                <p:cNvGrpSpPr>
                  <a:grpSpLocks/>
                </p:cNvGrpSpPr>
                <p:nvPr/>
              </p:nvGrpSpPr>
              <p:grpSpPr bwMode="auto">
                <a:xfrm>
                  <a:off x="2102" y="1740"/>
                  <a:ext cx="522" cy="66"/>
                  <a:chOff x="1062" y="1959"/>
                  <a:chExt cx="522" cy="66"/>
                </a:xfrm>
              </p:grpSpPr>
              <p:sp>
                <p:nvSpPr>
                  <p:cNvPr id="306501" name="Line 32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502" name="Line 32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503" name="Line 32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6504" name="Rectangle 328"/>
                <p:cNvSpPr>
                  <a:spLocks noChangeArrowheads="1"/>
                </p:cNvSpPr>
                <p:nvPr/>
              </p:nvSpPr>
              <p:spPr bwMode="auto">
                <a:xfrm>
                  <a:off x="1024" y="1104"/>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1n</a:t>
                  </a:r>
                  <a:r>
                    <a:rPr lang="es-ES_tradnl" altLang="es-ES" sz="1500">
                      <a:effectLst/>
                    </a:rPr>
                    <a:t>(t)</a:t>
                  </a:r>
                  <a:endParaRPr lang="es-ES" altLang="es-ES" sz="1700">
                    <a:effectLst/>
                  </a:endParaRPr>
                </a:p>
              </p:txBody>
            </p:sp>
            <p:sp>
              <p:nvSpPr>
                <p:cNvPr id="306505" name="Line 329"/>
                <p:cNvSpPr>
                  <a:spLocks noChangeShapeType="1"/>
                </p:cNvSpPr>
                <p:nvPr/>
              </p:nvSpPr>
              <p:spPr bwMode="auto">
                <a:xfrm rot="10800000">
                  <a:off x="1186" y="1350"/>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506" name="Oval 330"/>
                <p:cNvSpPr>
                  <a:spLocks noChangeArrowheads="1"/>
                </p:cNvSpPr>
                <p:nvPr/>
              </p:nvSpPr>
              <p:spPr bwMode="auto">
                <a:xfrm>
                  <a:off x="652" y="132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6507" name="Group 331"/>
                <p:cNvGrpSpPr>
                  <a:grpSpLocks/>
                </p:cNvGrpSpPr>
                <p:nvPr/>
              </p:nvGrpSpPr>
              <p:grpSpPr bwMode="auto">
                <a:xfrm>
                  <a:off x="832" y="1234"/>
                  <a:ext cx="632" cy="248"/>
                  <a:chOff x="1152" y="3216"/>
                  <a:chExt cx="632" cy="248"/>
                </a:xfrm>
              </p:grpSpPr>
              <p:sp>
                <p:nvSpPr>
                  <p:cNvPr id="306508" name="Oval 332"/>
                  <p:cNvSpPr>
                    <a:spLocks noChangeAspect="1" noChangeArrowheads="1"/>
                  </p:cNvSpPr>
                  <p:nvPr/>
                </p:nvSpPr>
                <p:spPr bwMode="auto">
                  <a:xfrm>
                    <a:off x="1152" y="3216"/>
                    <a:ext cx="248" cy="248"/>
                  </a:xfrm>
                  <a:prstGeom prst="ellipse">
                    <a:avLst/>
                  </a:prstGeom>
                  <a:solidFill>
                    <a:schemeClr val="accent2"/>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6509" name="Rectangle 333"/>
                  <p:cNvSpPr>
                    <a:spLocks noChangeArrowheads="1"/>
                  </p:cNvSpPr>
                  <p:nvPr/>
                </p:nvSpPr>
                <p:spPr bwMode="auto">
                  <a:xfrm>
                    <a:off x="1168" y="3224"/>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solidFill>
                          <a:schemeClr val="bg2"/>
                        </a:solidFill>
                        <a:effectLst/>
                      </a:rPr>
                      <a:t>A</a:t>
                    </a:r>
                    <a:endParaRPr lang="es-ES" altLang="es-ES" sz="1800">
                      <a:solidFill>
                        <a:schemeClr val="bg2"/>
                      </a:solidFill>
                      <a:effectLst/>
                    </a:endParaRPr>
                  </a:p>
                </p:txBody>
              </p:sp>
            </p:grpSp>
            <p:grpSp>
              <p:nvGrpSpPr>
                <p:cNvPr id="306510" name="Group 334"/>
                <p:cNvGrpSpPr>
                  <a:grpSpLocks/>
                </p:cNvGrpSpPr>
                <p:nvPr/>
              </p:nvGrpSpPr>
              <p:grpSpPr bwMode="auto">
                <a:xfrm>
                  <a:off x="1720" y="1218"/>
                  <a:ext cx="616" cy="248"/>
                  <a:chOff x="2568" y="3544"/>
                  <a:chExt cx="616" cy="248"/>
                </a:xfrm>
              </p:grpSpPr>
              <p:sp>
                <p:nvSpPr>
                  <p:cNvPr id="306511" name="Oval 335"/>
                  <p:cNvSpPr>
                    <a:spLocks noChangeAspect="1" noChangeArrowheads="1"/>
                  </p:cNvSpPr>
                  <p:nvPr/>
                </p:nvSpPr>
                <p:spPr bwMode="auto">
                  <a:xfrm>
                    <a:off x="2576" y="3544"/>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6512" name="Rectangle 336"/>
                  <p:cNvSpPr>
                    <a:spLocks noChangeArrowheads="1"/>
                  </p:cNvSpPr>
                  <p:nvPr/>
                </p:nvSpPr>
                <p:spPr bwMode="auto">
                  <a:xfrm>
                    <a:off x="2568" y="3552"/>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effectLst>
                          <a:outerShdw blurRad="38100" dist="38100" dir="2700000" algn="tl">
                            <a:srgbClr val="000000"/>
                          </a:outerShdw>
                        </a:effectLst>
                      </a:rPr>
                      <a:t>W</a:t>
                    </a:r>
                    <a:endParaRPr lang="es-ES" altLang="es-ES" sz="1800">
                      <a:effectLst>
                        <a:outerShdw blurRad="38100" dist="38100" dir="2700000" algn="tl">
                          <a:srgbClr val="000000"/>
                        </a:outerShdw>
                      </a:effectLst>
                    </a:endParaRPr>
                  </a:p>
                </p:txBody>
              </p:sp>
            </p:grpSp>
            <p:sp>
              <p:nvSpPr>
                <p:cNvPr id="306513" name="Line 337"/>
                <p:cNvSpPr>
                  <a:spLocks noChangeShapeType="1"/>
                </p:cNvSpPr>
                <p:nvPr/>
              </p:nvSpPr>
              <p:spPr bwMode="auto">
                <a:xfrm rot="16200000" flipV="1">
                  <a:off x="1704" y="974"/>
                  <a:ext cx="0" cy="3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514" name="Line 338"/>
                <p:cNvSpPr>
                  <a:spLocks noChangeShapeType="1"/>
                </p:cNvSpPr>
                <p:nvPr/>
              </p:nvSpPr>
              <p:spPr bwMode="auto">
                <a:xfrm flipV="1">
                  <a:off x="1563" y="1117"/>
                  <a:ext cx="0" cy="2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515" name="Oval 339"/>
                <p:cNvSpPr>
                  <a:spLocks noChangeArrowheads="1"/>
                </p:cNvSpPr>
                <p:nvPr/>
              </p:nvSpPr>
              <p:spPr bwMode="auto">
                <a:xfrm>
                  <a:off x="1538" y="1331"/>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516" name="Oval 340"/>
                <p:cNvSpPr>
                  <a:spLocks noChangeArrowheads="1"/>
                </p:cNvSpPr>
                <p:nvPr/>
              </p:nvSpPr>
              <p:spPr bwMode="auto">
                <a:xfrm>
                  <a:off x="1888" y="1162"/>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517" name="Oval 341"/>
                <p:cNvSpPr>
                  <a:spLocks noChangeArrowheads="1"/>
                </p:cNvSpPr>
                <p:nvPr/>
              </p:nvSpPr>
              <p:spPr bwMode="auto">
                <a:xfrm>
                  <a:off x="1678" y="1276"/>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518" name="Oval 342"/>
                <p:cNvSpPr>
                  <a:spLocks noChangeArrowheads="1"/>
                </p:cNvSpPr>
                <p:nvPr/>
              </p:nvSpPr>
              <p:spPr bwMode="auto">
                <a:xfrm>
                  <a:off x="1822" y="1831"/>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671" name="Line 495"/>
                <p:cNvSpPr>
                  <a:spLocks noChangeShapeType="1"/>
                </p:cNvSpPr>
                <p:nvPr/>
              </p:nvSpPr>
              <p:spPr bwMode="auto">
                <a:xfrm flipV="1">
                  <a:off x="4487" y="1341"/>
                  <a:ext cx="3" cy="51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6672" name="AutoShape 496"/>
                <p:cNvSpPr>
                  <a:spLocks noChangeArrowheads="1"/>
                </p:cNvSpPr>
                <p:nvPr/>
              </p:nvSpPr>
              <p:spPr bwMode="auto">
                <a:xfrm rot="2879653">
                  <a:off x="655" y="1409"/>
                  <a:ext cx="54" cy="404"/>
                </a:xfrm>
                <a:prstGeom prst="upArrow">
                  <a:avLst>
                    <a:gd name="adj1" fmla="val 48148"/>
                    <a:gd name="adj2" fmla="val 137022"/>
                  </a:avLst>
                </a:prstGeom>
                <a:solidFill>
                  <a:srgbClr val="00FF00"/>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6673" name="Text Box 497"/>
              <p:cNvSpPr txBox="1">
                <a:spLocks noChangeArrowheads="1"/>
              </p:cNvSpPr>
              <p:nvPr/>
            </p:nvSpPr>
            <p:spPr bwMode="auto">
              <a:xfrm>
                <a:off x="4608" y="1780"/>
                <a:ext cx="1008" cy="490"/>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Tensión primario muy reducida</a:t>
                </a:r>
                <a:endParaRPr lang="es-ES_tradnl" altLang="es-ES" sz="1500">
                  <a:solidFill>
                    <a:schemeClr val="accent2"/>
                  </a:solidFill>
                  <a:effectLst>
                    <a:outerShdw blurRad="38100" dist="38100" dir="2700000" algn="tl">
                      <a:srgbClr val="000000"/>
                    </a:outerShdw>
                  </a:effectLst>
                </a:endParaRPr>
              </a:p>
            </p:txBody>
          </p:sp>
          <p:sp>
            <p:nvSpPr>
              <p:cNvPr id="306674" name="Text Box 498"/>
              <p:cNvSpPr txBox="1">
                <a:spLocks noChangeArrowheads="1"/>
              </p:cNvSpPr>
              <p:nvPr/>
            </p:nvSpPr>
            <p:spPr bwMode="auto">
              <a:xfrm>
                <a:off x="4616" y="2342"/>
                <a:ext cx="1008" cy="346"/>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Corriente nominal I</a:t>
                </a:r>
                <a:r>
                  <a:rPr lang="es-ES_tradnl" altLang="es-ES" sz="1500" baseline="-25000">
                    <a:effectLst>
                      <a:outerShdw blurRad="38100" dist="38100" dir="2700000" algn="tl">
                        <a:srgbClr val="000000"/>
                      </a:outerShdw>
                    </a:effectLst>
                  </a:rPr>
                  <a:t>1n, </a:t>
                </a:r>
                <a:r>
                  <a:rPr lang="es-ES_tradnl" altLang="es-ES" sz="1500">
                    <a:effectLst>
                      <a:outerShdw blurRad="38100" dist="38100" dir="2700000" algn="tl">
                        <a:srgbClr val="000000"/>
                      </a:outerShdw>
                    </a:effectLst>
                  </a:rPr>
                  <a:t>I</a:t>
                </a:r>
                <a:r>
                  <a:rPr lang="es-ES_tradnl" altLang="es-ES" sz="1500" baseline="-25000">
                    <a:effectLst>
                      <a:outerShdw blurRad="38100" dist="38100" dir="2700000" algn="tl">
                        <a:srgbClr val="000000"/>
                      </a:outerShdw>
                    </a:effectLst>
                  </a:rPr>
                  <a:t>2n</a:t>
                </a:r>
              </a:p>
            </p:txBody>
          </p:sp>
        </p:grpSp>
      </p:grpSp>
      <p:grpSp>
        <p:nvGrpSpPr>
          <p:cNvPr id="306686" name="Group 510"/>
          <p:cNvGrpSpPr>
            <a:grpSpLocks/>
          </p:cNvGrpSpPr>
          <p:nvPr/>
        </p:nvGrpSpPr>
        <p:grpSpPr bwMode="auto">
          <a:xfrm>
            <a:off x="228600" y="5181600"/>
            <a:ext cx="8686800" cy="1600200"/>
            <a:chOff x="144" y="3264"/>
            <a:chExt cx="5472" cy="1008"/>
          </a:xfrm>
        </p:grpSpPr>
        <p:sp>
          <p:nvSpPr>
            <p:cNvPr id="306523" name="Text Box 347"/>
            <p:cNvSpPr txBox="1">
              <a:spLocks noChangeArrowheads="1"/>
            </p:cNvSpPr>
            <p:nvPr/>
          </p:nvSpPr>
          <p:spPr bwMode="auto">
            <a:xfrm>
              <a:off x="144" y="3576"/>
              <a:ext cx="1920"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Resultados ensayo:</a:t>
              </a:r>
              <a:endParaRPr lang="es-ES_tradnl" altLang="es-ES" sz="2000">
                <a:solidFill>
                  <a:schemeClr val="accent2"/>
                </a:solidFill>
                <a:effectLst>
                  <a:outerShdw blurRad="38100" dist="38100" dir="2700000" algn="tl">
                    <a:srgbClr val="000000"/>
                  </a:outerShdw>
                </a:effectLst>
              </a:endParaRPr>
            </a:p>
          </p:txBody>
        </p:sp>
        <p:sp>
          <p:nvSpPr>
            <p:cNvPr id="306524" name="Text Box 348"/>
            <p:cNvSpPr txBox="1">
              <a:spLocks noChangeArrowheads="1"/>
            </p:cNvSpPr>
            <p:nvPr/>
          </p:nvSpPr>
          <p:spPr bwMode="auto">
            <a:xfrm>
              <a:off x="2040" y="3417"/>
              <a:ext cx="1632" cy="231"/>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a:effectLst>
                    <a:outerShdw blurRad="38100" dist="38100" dir="2700000" algn="tl">
                      <a:srgbClr val="000000"/>
                    </a:outerShdw>
                  </a:effectLst>
                </a:rPr>
                <a:t>Pérdidas en el cobre</a:t>
              </a:r>
              <a:endParaRPr lang="es-ES_tradnl" altLang="es-ES" sz="1800">
                <a:solidFill>
                  <a:schemeClr val="accent2"/>
                </a:solidFill>
                <a:effectLst>
                  <a:outerShdw blurRad="38100" dist="38100" dir="2700000" algn="tl">
                    <a:srgbClr val="000000"/>
                  </a:outerShdw>
                </a:effectLst>
              </a:endParaRPr>
            </a:p>
          </p:txBody>
        </p:sp>
        <p:grpSp>
          <p:nvGrpSpPr>
            <p:cNvPr id="306525" name="Group 349"/>
            <p:cNvGrpSpPr>
              <a:grpSpLocks/>
            </p:cNvGrpSpPr>
            <p:nvPr/>
          </p:nvGrpSpPr>
          <p:grpSpPr bwMode="auto">
            <a:xfrm>
              <a:off x="4152" y="3400"/>
              <a:ext cx="616" cy="248"/>
              <a:chOff x="2568" y="3544"/>
              <a:chExt cx="616" cy="248"/>
            </a:xfrm>
          </p:grpSpPr>
          <p:sp>
            <p:nvSpPr>
              <p:cNvPr id="306526" name="Oval 350"/>
              <p:cNvSpPr>
                <a:spLocks noChangeAspect="1" noChangeArrowheads="1"/>
              </p:cNvSpPr>
              <p:nvPr/>
            </p:nvSpPr>
            <p:spPr bwMode="auto">
              <a:xfrm>
                <a:off x="2576" y="3544"/>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6527" name="Rectangle 351"/>
              <p:cNvSpPr>
                <a:spLocks noChangeArrowheads="1"/>
              </p:cNvSpPr>
              <p:nvPr/>
            </p:nvSpPr>
            <p:spPr bwMode="auto">
              <a:xfrm>
                <a:off x="2568" y="3552"/>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effectLst>
                      <a:outerShdw blurRad="38100" dist="38100" dir="2700000" algn="tl">
                        <a:srgbClr val="000000"/>
                      </a:outerShdw>
                    </a:effectLst>
                  </a:rPr>
                  <a:t>W</a:t>
                </a:r>
                <a:endParaRPr lang="es-ES" altLang="es-ES" sz="1800">
                  <a:effectLst>
                    <a:outerShdw blurRad="38100" dist="38100" dir="2700000" algn="tl">
                      <a:srgbClr val="000000"/>
                    </a:outerShdw>
                  </a:effectLst>
                </a:endParaRPr>
              </a:p>
            </p:txBody>
          </p:sp>
        </p:grpSp>
        <p:sp>
          <p:nvSpPr>
            <p:cNvPr id="306528" name="Oval 352"/>
            <p:cNvSpPr>
              <a:spLocks noChangeArrowheads="1"/>
            </p:cNvSpPr>
            <p:nvPr/>
          </p:nvSpPr>
          <p:spPr bwMode="auto">
            <a:xfrm>
              <a:off x="4256" y="3352"/>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529" name="Oval 353"/>
            <p:cNvSpPr>
              <a:spLocks noChangeArrowheads="1"/>
            </p:cNvSpPr>
            <p:nvPr/>
          </p:nvSpPr>
          <p:spPr bwMode="auto">
            <a:xfrm>
              <a:off x="4110" y="3465"/>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6534" name="AutoShape 358"/>
            <p:cNvSpPr>
              <a:spLocks noChangeArrowheads="1"/>
            </p:cNvSpPr>
            <p:nvPr/>
          </p:nvSpPr>
          <p:spPr bwMode="auto">
            <a:xfrm>
              <a:off x="3728" y="3431"/>
              <a:ext cx="336" cy="192"/>
            </a:xfrm>
            <a:prstGeom prst="rightArrow">
              <a:avLst>
                <a:gd name="adj1" fmla="val 50000"/>
                <a:gd name="adj2" fmla="val 4375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306536" name="Picture 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3264"/>
              <a:ext cx="768" cy="944"/>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sp>
          <p:nvSpPr>
            <p:cNvPr id="306677" name="Text Box 501"/>
            <p:cNvSpPr txBox="1">
              <a:spLocks noChangeArrowheads="1"/>
            </p:cNvSpPr>
            <p:nvPr/>
          </p:nvSpPr>
          <p:spPr bwMode="auto">
            <a:xfrm>
              <a:off x="2016" y="3784"/>
              <a:ext cx="1672" cy="231"/>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a:effectLst>
                    <a:outerShdw blurRad="38100" dist="38100" dir="2700000" algn="tl">
                      <a:srgbClr val="000000"/>
                    </a:outerShdw>
                  </a:effectLst>
                </a:rPr>
                <a:t>Parámetros circuito</a:t>
              </a:r>
              <a:endParaRPr lang="es-ES_tradnl" altLang="es-ES" sz="1800">
                <a:solidFill>
                  <a:schemeClr val="accent2"/>
                </a:solidFill>
                <a:effectLst>
                  <a:outerShdw blurRad="38100" dist="38100" dir="2700000" algn="tl">
                    <a:srgbClr val="000000"/>
                  </a:outerShdw>
                </a:effectLst>
              </a:endParaRPr>
            </a:p>
          </p:txBody>
        </p:sp>
        <p:sp>
          <p:nvSpPr>
            <p:cNvPr id="306678" name="AutoShape 502"/>
            <p:cNvSpPr>
              <a:spLocks noChangeArrowheads="1"/>
            </p:cNvSpPr>
            <p:nvPr/>
          </p:nvSpPr>
          <p:spPr bwMode="auto">
            <a:xfrm>
              <a:off x="3744" y="3785"/>
              <a:ext cx="624" cy="192"/>
            </a:xfrm>
            <a:prstGeom prst="rightArrow">
              <a:avLst>
                <a:gd name="adj1" fmla="val 50000"/>
                <a:gd name="adj2" fmla="val 8125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306680" name="Picture 5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 y="3536"/>
              <a:ext cx="768" cy="73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sp>
          <p:nvSpPr>
            <p:cNvPr id="306681" name="Text Box 505"/>
            <p:cNvSpPr txBox="1">
              <a:spLocks noChangeArrowheads="1"/>
            </p:cNvSpPr>
            <p:nvPr/>
          </p:nvSpPr>
          <p:spPr bwMode="auto">
            <a:xfrm>
              <a:off x="4560" y="3590"/>
              <a:ext cx="105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R</a:t>
              </a:r>
              <a:r>
                <a:rPr lang="es-ES_tradnl" altLang="es-ES" sz="2000" baseline="-25000">
                  <a:effectLst>
                    <a:outerShdw blurRad="38100" dist="38100" dir="2700000" algn="tl">
                      <a:srgbClr val="000000"/>
                    </a:outerShdw>
                  </a:effectLst>
                </a:rPr>
                <a:t>cc</a:t>
              </a:r>
              <a:r>
                <a:rPr lang="es-ES_tradnl" altLang="es-ES" sz="2000">
                  <a:effectLst>
                    <a:outerShdw blurRad="38100" dist="38100" dir="2700000" algn="tl">
                      <a:srgbClr val="000000"/>
                    </a:outerShdw>
                  </a:effectLst>
                </a:rPr>
                <a:t>=R</a:t>
              </a:r>
              <a:r>
                <a:rPr lang="es-ES_tradnl" altLang="es-ES" sz="2000" baseline="-25000">
                  <a:effectLst>
                    <a:outerShdw blurRad="38100" dist="38100" dir="2700000" algn="tl">
                      <a:srgbClr val="000000"/>
                    </a:outerShdw>
                  </a:effectLst>
                </a:rPr>
                <a:t>1</a:t>
              </a:r>
              <a:r>
                <a:rPr lang="es-ES_tradnl" altLang="es-ES" sz="2000">
                  <a:effectLst>
                    <a:outerShdw blurRad="38100" dist="38100" dir="2700000" algn="tl">
                      <a:srgbClr val="000000"/>
                    </a:outerShdw>
                  </a:effectLst>
                </a:rPr>
                <a:t>+R</a:t>
              </a:r>
              <a:r>
                <a:rPr lang="es-ES_tradnl" altLang="es-ES" sz="2000" baseline="-25000">
                  <a:effectLst>
                    <a:outerShdw blurRad="38100" dist="38100" dir="2700000" algn="tl">
                      <a:srgbClr val="000000"/>
                    </a:outerShdw>
                  </a:effectLst>
                </a:rPr>
                <a:t>2</a:t>
              </a:r>
              <a:r>
                <a:rPr lang="es-ES_tradnl" altLang="es-ES" sz="2000">
                  <a:effectLst>
                    <a:outerShdw blurRad="38100" dist="38100" dir="2700000" algn="tl">
                      <a:srgbClr val="000000"/>
                    </a:outerShdw>
                  </a:effectLst>
                </a:rPr>
                <a:t>’      </a:t>
              </a:r>
            </a:p>
          </p:txBody>
        </p:sp>
        <p:sp>
          <p:nvSpPr>
            <p:cNvPr id="306682" name="Text Box 506"/>
            <p:cNvSpPr txBox="1">
              <a:spLocks noChangeArrowheads="1"/>
            </p:cNvSpPr>
            <p:nvPr/>
          </p:nvSpPr>
          <p:spPr bwMode="auto">
            <a:xfrm>
              <a:off x="4560" y="3878"/>
              <a:ext cx="105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X</a:t>
              </a:r>
              <a:r>
                <a:rPr lang="es-ES_tradnl" altLang="es-ES" sz="2000" baseline="-25000">
                  <a:effectLst>
                    <a:outerShdw blurRad="38100" dist="38100" dir="2700000" algn="tl">
                      <a:srgbClr val="000000"/>
                    </a:outerShdw>
                  </a:effectLst>
                </a:rPr>
                <a:t>cc</a:t>
              </a:r>
              <a:r>
                <a:rPr lang="es-ES_tradnl" altLang="es-ES" sz="2000">
                  <a:effectLst>
                    <a:outerShdw blurRad="38100" dist="38100" dir="2700000" algn="tl">
                      <a:srgbClr val="000000"/>
                    </a:outerShdw>
                  </a:effectLst>
                </a:rPr>
                <a:t>=X</a:t>
              </a:r>
              <a:r>
                <a:rPr lang="es-ES_tradnl" altLang="es-ES" sz="2000" baseline="-25000">
                  <a:effectLst>
                    <a:outerShdw blurRad="38100" dist="38100" dir="2700000" algn="tl">
                      <a:srgbClr val="000000"/>
                    </a:outerShdw>
                  </a:effectLst>
                </a:rPr>
                <a:t>1</a:t>
              </a:r>
              <a:r>
                <a:rPr lang="es-ES_tradnl" altLang="es-ES" sz="2000">
                  <a:effectLst>
                    <a:outerShdw blurRad="38100" dist="38100" dir="2700000" algn="tl">
                      <a:srgbClr val="000000"/>
                    </a:outerShdw>
                  </a:effectLst>
                </a:rPr>
                <a:t>+X</a:t>
              </a:r>
              <a:r>
                <a:rPr lang="es-ES_tradnl" altLang="es-ES" sz="2000" baseline="-25000">
                  <a:effectLst>
                    <a:outerShdw blurRad="38100" dist="38100" dir="2700000" algn="tl">
                      <a:srgbClr val="000000"/>
                    </a:outerShdw>
                  </a:effectLst>
                </a:rPr>
                <a:t>2</a:t>
              </a:r>
              <a:r>
                <a:rPr lang="es-ES_tradnl" altLang="es-ES" sz="2000">
                  <a:effectLst>
                    <a:outerShdw blurRad="38100" dist="38100" dir="2700000" algn="tl">
                      <a:srgbClr val="000000"/>
                    </a:outerShdw>
                  </a:effectLst>
                </a:rPr>
                <a:t>’      </a:t>
              </a:r>
            </a:p>
          </p:txBody>
        </p:sp>
      </p:grpSp>
      <p:sp>
        <p:nvSpPr>
          <p:cNvPr id="306684" name="Rectangle 508"/>
          <p:cNvSpPr>
            <a:spLocks noChangeArrowheads="1"/>
          </p:cNvSpPr>
          <p:nvPr/>
        </p:nvSpPr>
        <p:spPr bwMode="auto">
          <a:xfrm>
            <a:off x="304800" y="4540250"/>
            <a:ext cx="8648700" cy="641350"/>
          </a:xfrm>
          <a:prstGeom prst="rect">
            <a:avLst/>
          </a:prstGeom>
          <a:solidFill>
            <a:srgbClr val="C00000"/>
          </a:solidFill>
          <a:ln>
            <a:noFill/>
          </a:ln>
          <a:effectLst>
            <a:outerShdw dist="35921" dir="2700000" algn="ctr" rotWithShape="0">
              <a:schemeClr val="bg2"/>
            </a:outerShdw>
          </a:effectLst>
          <a:extLst/>
        </p:spPr>
        <p:txBody>
          <a:bodyPr anchor="ctr">
            <a:spAutoFit/>
          </a:bodyPr>
          <a:lstStyle/>
          <a:p>
            <a:pPr algn="ctr">
              <a:spcBef>
                <a:spcPct val="0"/>
              </a:spcBef>
            </a:pPr>
            <a:r>
              <a:rPr lang="es-ES_tradnl" altLang="es-ES" sz="1800">
                <a:effectLst>
                  <a:outerShdw blurRad="38100" dist="38100" dir="2700000" algn="tl">
                    <a:srgbClr val="000000"/>
                  </a:outerShdw>
                </a:effectLst>
              </a:rPr>
              <a:t>Al ser la tensión del ensayo muy baja habrá muy poco flujo y, por tanto, las pérdidas en el hierro serán despreciables (P</a:t>
            </a:r>
            <a:r>
              <a:rPr lang="es-ES_tradnl" altLang="es-ES" sz="1800" baseline="-25000">
                <a:effectLst>
                  <a:outerShdw blurRad="38100" dist="38100" dir="2700000" algn="tl">
                    <a:srgbClr val="000000"/>
                  </a:outerShdw>
                </a:effectLst>
              </a:rPr>
              <a:t>fe</a:t>
            </a:r>
            <a:r>
              <a:rPr lang="es-ES_tradnl" altLang="es-ES" sz="1800">
                <a:effectLst>
                  <a:outerShdw blurRad="38100" dist="38100" dir="2700000" algn="tl">
                    <a:srgbClr val="000000"/>
                  </a:outerShdw>
                </a:effectLst>
              </a:rPr>
              <a:t>=kB</a:t>
            </a:r>
            <a:r>
              <a:rPr lang="es-ES_tradnl" altLang="es-ES" sz="1800" baseline="-25000">
                <a:effectLst>
                  <a:outerShdw blurRad="38100" dist="38100" dir="2700000" algn="tl">
                    <a:srgbClr val="000000"/>
                  </a:outerShdw>
                </a:effectLst>
              </a:rPr>
              <a:t>m</a:t>
            </a:r>
            <a:r>
              <a:rPr lang="es-ES_tradnl" altLang="es-ES" sz="1800" baseline="30000">
                <a:effectLst>
                  <a:outerShdw blurRad="38100" dist="38100" dir="2700000" algn="tl">
                    <a:srgbClr val="000000"/>
                  </a:outerShdw>
                </a:effectLst>
              </a:rPr>
              <a:t>2</a:t>
            </a:r>
            <a:r>
              <a:rPr lang="es-ES_tradnl" altLang="es-ES" sz="1800">
                <a:effectLst>
                  <a:outerShdw blurRad="38100" dist="38100" dir="2700000" algn="tl">
                    <a:srgbClr val="000000"/>
                  </a:outerShdw>
                </a:effectLst>
              </a:rPr>
              <a:t>)</a:t>
            </a:r>
            <a:r>
              <a:rPr lang="es-ES_tradnl" altLang="es-ES" sz="1600">
                <a:effectLst>
                  <a:outerShdw blurRad="38100" dist="38100" dir="2700000" algn="tl">
                    <a:srgbClr val="000000"/>
                  </a:outerShdw>
                </a:effectLst>
              </a:rPr>
              <a:t> </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6684"/>
                                        </p:tgtEl>
                                        <p:attrNameLst>
                                          <p:attrName>style.visibility</p:attrName>
                                        </p:attrNameLst>
                                      </p:cBhvr>
                                      <p:to>
                                        <p:strVal val="visible"/>
                                      </p:to>
                                    </p:set>
                                    <p:anim calcmode="lin" valueType="num">
                                      <p:cBhvr>
                                        <p:cTn id="7" dur="500" fill="hold"/>
                                        <p:tgtEl>
                                          <p:spTgt spid="306684"/>
                                        </p:tgtEl>
                                        <p:attrNameLst>
                                          <p:attrName>ppt_w</p:attrName>
                                        </p:attrNameLst>
                                      </p:cBhvr>
                                      <p:tavLst>
                                        <p:tav tm="0">
                                          <p:val>
                                            <p:fltVal val="0"/>
                                          </p:val>
                                        </p:tav>
                                        <p:tav tm="100000">
                                          <p:val>
                                            <p:strVal val="#ppt_w"/>
                                          </p:val>
                                        </p:tav>
                                      </p:tavLst>
                                    </p:anim>
                                    <p:anim calcmode="lin" valueType="num">
                                      <p:cBhvr>
                                        <p:cTn id="8" dur="500" fill="hold"/>
                                        <p:tgtEl>
                                          <p:spTgt spid="306684"/>
                                        </p:tgtEl>
                                        <p:attrNameLst>
                                          <p:attrName>ppt_h</p:attrName>
                                        </p:attrNameLst>
                                      </p:cBhvr>
                                      <p:tavLst>
                                        <p:tav tm="0">
                                          <p:val>
                                            <p:fltVal val="0"/>
                                          </p:val>
                                        </p:tav>
                                        <p:tav tm="100000">
                                          <p:val>
                                            <p:strVal val="#ppt_h"/>
                                          </p:val>
                                        </p:tav>
                                      </p:tavLst>
                                    </p:anim>
                                    <p:anim calcmode="lin" valueType="num">
                                      <p:cBhvr>
                                        <p:cTn id="9" dur="500" fill="hold"/>
                                        <p:tgtEl>
                                          <p:spTgt spid="306684"/>
                                        </p:tgtEl>
                                        <p:attrNameLst>
                                          <p:attrName>ppt_x</p:attrName>
                                        </p:attrNameLst>
                                      </p:cBhvr>
                                      <p:tavLst>
                                        <p:tav tm="0">
                                          <p:val>
                                            <p:fltVal val="0.5"/>
                                          </p:val>
                                        </p:tav>
                                        <p:tav tm="100000">
                                          <p:val>
                                            <p:strVal val="#ppt_x"/>
                                          </p:val>
                                        </p:tav>
                                      </p:tavLst>
                                    </p:anim>
                                    <p:anim calcmode="lin" valueType="num">
                                      <p:cBhvr>
                                        <p:cTn id="10" dur="500" fill="hold"/>
                                        <p:tgtEl>
                                          <p:spTgt spid="30668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06686"/>
                                        </p:tgtEl>
                                        <p:attrNameLst>
                                          <p:attrName>style.visibility</p:attrName>
                                        </p:attrNameLst>
                                      </p:cBhvr>
                                      <p:to>
                                        <p:strVal val="visible"/>
                                      </p:to>
                                    </p:set>
                                    <p:anim calcmode="lin" valueType="num">
                                      <p:cBhvr additive="base">
                                        <p:cTn id="15" dur="500" fill="hold"/>
                                        <p:tgtEl>
                                          <p:spTgt spid="306686"/>
                                        </p:tgtEl>
                                        <p:attrNameLst>
                                          <p:attrName>ppt_x</p:attrName>
                                        </p:attrNameLst>
                                      </p:cBhvr>
                                      <p:tavLst>
                                        <p:tav tm="0">
                                          <p:val>
                                            <p:strVal val="#ppt_x"/>
                                          </p:val>
                                        </p:tav>
                                        <p:tav tm="100000">
                                          <p:val>
                                            <p:strVal val="#ppt_x"/>
                                          </p:val>
                                        </p:tav>
                                      </p:tavLst>
                                    </p:anim>
                                    <p:anim calcmode="lin" valueType="num">
                                      <p:cBhvr additive="base">
                                        <p:cTn id="16" dur="500" fill="hold"/>
                                        <p:tgtEl>
                                          <p:spTgt spid="306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68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304800" y="1524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4.2 Aspectos constructivos: circuito magnético I</a:t>
            </a:r>
            <a:endParaRPr lang="es-ES_tradnl" altLang="es-ES"/>
          </a:p>
        </p:txBody>
      </p:sp>
      <p:sp>
        <p:nvSpPr>
          <p:cNvPr id="275560" name="Rectangle 104"/>
          <p:cNvSpPr>
            <a:spLocks noChangeArrowheads="1"/>
          </p:cNvSpPr>
          <p:nvPr/>
        </p:nvSpPr>
        <p:spPr bwMode="auto">
          <a:xfrm>
            <a:off x="5105400" y="2895600"/>
            <a:ext cx="3810000" cy="825500"/>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a:effectLst>
                  <a:outerShdw blurRad="38100" dist="38100" dir="2700000" algn="tl">
                    <a:srgbClr val="000000"/>
                  </a:outerShdw>
                </a:effectLst>
              </a:rPr>
              <a:t>El </a:t>
            </a:r>
            <a:r>
              <a:rPr lang="es-ES" altLang="es-ES" sz="1600" u="sng">
                <a:effectLst>
                  <a:outerShdw blurRad="38100" dist="38100" dir="2700000" algn="tl">
                    <a:srgbClr val="000000"/>
                  </a:outerShdw>
                </a:effectLst>
              </a:rPr>
              <a:t>Si</a:t>
            </a:r>
            <a:r>
              <a:rPr lang="es-ES" altLang="es-ES" sz="1600">
                <a:effectLst>
                  <a:outerShdw blurRad="38100" dist="38100" dir="2700000" algn="tl">
                    <a:srgbClr val="000000"/>
                  </a:outerShdw>
                </a:effectLst>
              </a:rPr>
              <a:t> incrementa la resistividad del material y reduce las corrientes parásitas</a:t>
            </a:r>
            <a:endParaRPr lang="es-ES_tradnl" altLang="es-ES" sz="2400">
              <a:solidFill>
                <a:srgbClr val="000000"/>
              </a:solidFill>
              <a:effectLst/>
            </a:endParaRPr>
          </a:p>
        </p:txBody>
      </p:sp>
      <p:grpSp>
        <p:nvGrpSpPr>
          <p:cNvPr id="275600" name="Group 144"/>
          <p:cNvGrpSpPr>
            <a:grpSpLocks/>
          </p:cNvGrpSpPr>
          <p:nvPr/>
        </p:nvGrpSpPr>
        <p:grpSpPr bwMode="auto">
          <a:xfrm>
            <a:off x="4267200" y="1600200"/>
            <a:ext cx="4648200" cy="1069975"/>
            <a:chOff x="2688" y="1152"/>
            <a:chExt cx="2928" cy="674"/>
          </a:xfrm>
        </p:grpSpPr>
        <p:sp>
          <p:nvSpPr>
            <p:cNvPr id="275559" name="Rectangle 103"/>
            <p:cNvSpPr>
              <a:spLocks noChangeArrowheads="1"/>
            </p:cNvSpPr>
            <p:nvPr/>
          </p:nvSpPr>
          <p:spPr bwMode="auto">
            <a:xfrm>
              <a:off x="3216" y="1152"/>
              <a:ext cx="2400" cy="674"/>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dirty="0">
                  <a:effectLst>
                    <a:outerShdw blurRad="38100" dist="38100" dir="2700000" algn="tl">
                      <a:srgbClr val="000000"/>
                    </a:outerShdw>
                  </a:effectLst>
                </a:rPr>
                <a:t>En la construcción del núcleo se  utilizan chapas de acero aleadas con Silicio de muy bajo espesor </a:t>
              </a:r>
              <a:r>
                <a:rPr lang="es-ES" altLang="es-ES" sz="1600" dirty="0" smtClean="0">
                  <a:effectLst>
                    <a:outerShdw blurRad="38100" dist="38100" dir="2700000" algn="tl">
                      <a:srgbClr val="000000"/>
                    </a:outerShdw>
                  </a:effectLst>
                </a:rPr>
                <a:t>(0,2-0,3 </a:t>
              </a:r>
              <a:r>
                <a:rPr lang="es-ES" altLang="es-ES" sz="1600" dirty="0">
                  <a:effectLst>
                    <a:outerShdw blurRad="38100" dist="38100" dir="2700000" algn="tl">
                      <a:srgbClr val="000000"/>
                    </a:outerShdw>
                  </a:effectLst>
                </a:rPr>
                <a:t>mm) aprox.</a:t>
              </a:r>
              <a:endParaRPr lang="es-ES_tradnl" altLang="es-ES" sz="2400" dirty="0">
                <a:solidFill>
                  <a:srgbClr val="000000"/>
                </a:solidFill>
                <a:effectLst/>
              </a:endParaRPr>
            </a:p>
          </p:txBody>
        </p:sp>
        <p:sp>
          <p:nvSpPr>
            <p:cNvPr id="275561" name="AutoShape 105"/>
            <p:cNvSpPr>
              <a:spLocks noChangeArrowheads="1"/>
            </p:cNvSpPr>
            <p:nvPr/>
          </p:nvSpPr>
          <p:spPr bwMode="auto">
            <a:xfrm>
              <a:off x="2688" y="1250"/>
              <a:ext cx="384" cy="240"/>
            </a:xfrm>
            <a:prstGeom prst="leftArrow">
              <a:avLst>
                <a:gd name="adj1" fmla="val 50000"/>
                <a:gd name="adj2" fmla="val 46667"/>
              </a:avLst>
            </a:prstGeom>
            <a:gradFill rotWithShape="0">
              <a:gsLst>
                <a:gs pos="0">
                  <a:srgbClr val="008000">
                    <a:gamma/>
                    <a:shade val="0"/>
                    <a:invGamma/>
                  </a:srgbClr>
                </a:gs>
                <a:gs pos="100000">
                  <a:srgbClr val="008000"/>
                </a:gs>
              </a:gsLst>
              <a:lin ang="2700000" scaled="1"/>
            </a:gradFill>
            <a:ln w="3175">
              <a:miter lim="800000"/>
              <a:headEnd/>
              <a:tailEnd/>
            </a:ln>
            <a:effectLst/>
            <a:scene3d>
              <a:camera prst="legacyObliqueTopRight"/>
              <a:lightRig rig="legacyFlat3" dir="b"/>
            </a:scene3d>
            <a:sp3d extrusionH="49200" prstMaterial="legacyMatte">
              <a:bevelT w="13500" h="13500" prst="angle"/>
              <a:bevelB w="13500" h="13500" prst="angle"/>
              <a:extrusionClr>
                <a:srgbClr val="0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grpSp>
      <p:sp>
        <p:nvSpPr>
          <p:cNvPr id="275562" name="Rectangle 106"/>
          <p:cNvSpPr>
            <a:spLocks noChangeArrowheads="1"/>
          </p:cNvSpPr>
          <p:nvPr/>
        </p:nvSpPr>
        <p:spPr bwMode="auto">
          <a:xfrm>
            <a:off x="304800" y="4014788"/>
            <a:ext cx="8623300" cy="825500"/>
          </a:xfrm>
          <a:prstGeom prst="rect">
            <a:avLst/>
          </a:prstGeom>
          <a:solidFill>
            <a:srgbClr val="D60093"/>
          </a:solidFill>
          <a:ln>
            <a:noFill/>
          </a:ln>
          <a:effectLst/>
          <a:scene3d>
            <a:camera prst="legacyObliqueTopRight"/>
            <a:lightRig rig="legacyFlat3" dir="b"/>
          </a:scene3d>
          <a:sp3d extrusionH="49200" prstMaterial="legacyMatte">
            <a:bevelT w="13500" h="13500" prst="angle"/>
            <a:bevelB w="13500" h="13500" prst="angle"/>
            <a:extrusionClr>
              <a:srgbClr val="D60093"/>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600" dirty="0">
                <a:effectLst>
                  <a:outerShdw blurRad="38100" dist="38100" dir="2700000" algn="tl">
                    <a:srgbClr val="000000"/>
                  </a:outerShdw>
                </a:effectLst>
              </a:rPr>
              <a:t>La chapa se </a:t>
            </a:r>
            <a:r>
              <a:rPr lang="es-ES" altLang="es-ES" sz="1600" dirty="0" err="1">
                <a:effectLst>
                  <a:outerShdw blurRad="38100" dist="38100" dir="2700000" algn="tl">
                    <a:srgbClr val="000000"/>
                  </a:outerShdw>
                </a:effectLst>
              </a:rPr>
              <a:t>aisla</a:t>
            </a:r>
            <a:r>
              <a:rPr lang="es-ES" altLang="es-ES" sz="1600" dirty="0">
                <a:effectLst>
                  <a:outerShdw blurRad="38100" dist="38100" dir="2700000" algn="tl">
                    <a:srgbClr val="000000"/>
                  </a:outerShdw>
                </a:effectLst>
              </a:rPr>
              <a:t> mediante un tratamiento </a:t>
            </a:r>
            <a:r>
              <a:rPr lang="es-ES" altLang="es-ES" sz="1600" dirty="0" smtClean="0">
                <a:effectLst>
                  <a:outerShdw blurRad="38100" dist="38100" dir="2700000" algn="tl">
                    <a:srgbClr val="000000"/>
                  </a:outerShdw>
                </a:effectLst>
              </a:rPr>
              <a:t>químico, (</a:t>
            </a:r>
            <a:r>
              <a:rPr lang="es-ES" altLang="es-ES" sz="1600" dirty="0" err="1" smtClean="0">
                <a:effectLst>
                  <a:outerShdw blurRad="38100" dist="38100" dir="2700000" algn="tl">
                    <a:srgbClr val="000000"/>
                  </a:outerShdw>
                </a:effectLst>
              </a:rPr>
              <a:t>Carlite</a:t>
            </a:r>
            <a:r>
              <a:rPr lang="es-ES" altLang="es-ES" sz="1600" dirty="0" smtClean="0">
                <a:effectLst>
                  <a:outerShdw blurRad="38100" dist="38100" dir="2700000" algn="tl">
                    <a:srgbClr val="000000"/>
                  </a:outerShdw>
                </a:effectLst>
              </a:rPr>
              <a:t>®, por </a:t>
            </a:r>
            <a:r>
              <a:rPr lang="es-ES" altLang="es-ES" sz="1600" dirty="0" err="1" smtClean="0">
                <a:effectLst>
                  <a:outerShdw blurRad="38100" dist="38100" dir="2700000" algn="tl">
                    <a:srgbClr val="000000"/>
                  </a:outerShdw>
                </a:effectLst>
              </a:rPr>
              <a:t>ejem</a:t>
            </a:r>
            <a:r>
              <a:rPr lang="es-ES" altLang="es-ES" sz="1600" dirty="0" smtClean="0">
                <a:effectLst>
                  <a:outerShdw blurRad="38100" dist="38100" dir="2700000" algn="tl">
                    <a:srgbClr val="000000"/>
                  </a:outerShdw>
                </a:effectLst>
              </a:rPr>
              <a:t>) </a:t>
            </a:r>
            <a:r>
              <a:rPr lang="es-ES" altLang="es-ES" sz="1600" dirty="0">
                <a:effectLst>
                  <a:outerShdw blurRad="38100" dist="38100" dir="2700000" algn="tl">
                    <a:srgbClr val="000000"/>
                  </a:outerShdw>
                </a:effectLst>
              </a:rPr>
              <a:t>y se obtiene por </a:t>
            </a:r>
            <a:r>
              <a:rPr lang="es-ES" altLang="es-ES" sz="1600" u="sng" dirty="0">
                <a:effectLst>
                  <a:outerShdw blurRad="38100" dist="38100" dir="2700000" algn="tl">
                    <a:srgbClr val="000000"/>
                  </a:outerShdw>
                </a:effectLst>
              </a:rPr>
              <a:t>LAMINACIÓN EN FRÍO</a:t>
            </a:r>
            <a:r>
              <a:rPr lang="es-ES" altLang="es-ES" sz="1600" dirty="0">
                <a:effectLst>
                  <a:outerShdw blurRad="38100" dist="38100" dir="2700000" algn="tl">
                    <a:srgbClr val="000000"/>
                  </a:outerShdw>
                </a:effectLst>
              </a:rPr>
              <a:t>: aumenta la permeabilidad. Mediante este procedimiento se </a:t>
            </a:r>
            <a:r>
              <a:rPr lang="es-ES" altLang="es-ES" sz="1600" dirty="0" smtClean="0">
                <a:effectLst>
                  <a:outerShdw blurRad="38100" dist="38100" dir="2700000" algn="tl">
                    <a:srgbClr val="000000"/>
                  </a:outerShdw>
                </a:effectLst>
              </a:rPr>
              <a:t>obtienen </a:t>
            </a:r>
            <a:r>
              <a:rPr lang="es-ES" altLang="es-ES" sz="1600" dirty="0">
                <a:effectLst>
                  <a:outerShdw blurRad="38100" dist="38100" dir="2700000" algn="tl">
                    <a:srgbClr val="000000"/>
                  </a:outerShdw>
                </a:effectLst>
              </a:rPr>
              <a:t>factores de relleno del 95-98%</a:t>
            </a:r>
            <a:endParaRPr lang="es-ES_tradnl" altLang="es-ES" sz="1600" dirty="0">
              <a:effectLst>
                <a:outerShdw blurRad="38100" dist="38100" dir="2700000" algn="tl">
                  <a:srgbClr val="000000"/>
                </a:outerShdw>
              </a:effectLst>
            </a:endParaRPr>
          </a:p>
        </p:txBody>
      </p:sp>
      <p:grpSp>
        <p:nvGrpSpPr>
          <p:cNvPr id="275658" name="Group 202"/>
          <p:cNvGrpSpPr>
            <a:grpSpLocks/>
          </p:cNvGrpSpPr>
          <p:nvPr/>
        </p:nvGrpSpPr>
        <p:grpSpPr bwMode="auto">
          <a:xfrm>
            <a:off x="304800" y="5181600"/>
            <a:ext cx="4413250" cy="1524000"/>
            <a:chOff x="192" y="3264"/>
            <a:chExt cx="2780" cy="960"/>
          </a:xfrm>
        </p:grpSpPr>
        <p:sp>
          <p:nvSpPr>
            <p:cNvPr id="275602" name="Oval 146"/>
            <p:cNvSpPr>
              <a:spLocks noChangeArrowheads="1"/>
            </p:cNvSpPr>
            <p:nvPr/>
          </p:nvSpPr>
          <p:spPr bwMode="auto">
            <a:xfrm>
              <a:off x="192" y="3264"/>
              <a:ext cx="960" cy="960"/>
            </a:xfrm>
            <a:prstGeom prst="ellipse">
              <a:avLst/>
            </a:prstGeom>
            <a:noFill/>
            <a:ln w="12700">
              <a:solidFill>
                <a:schemeClr val="tx1"/>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275657" name="Group 201"/>
            <p:cNvGrpSpPr>
              <a:grpSpLocks/>
            </p:cNvGrpSpPr>
            <p:nvPr/>
          </p:nvGrpSpPr>
          <p:grpSpPr bwMode="auto">
            <a:xfrm>
              <a:off x="240" y="3264"/>
              <a:ext cx="2732" cy="954"/>
              <a:chOff x="240" y="3264"/>
              <a:chExt cx="2732" cy="954"/>
            </a:xfrm>
          </p:grpSpPr>
          <p:grpSp>
            <p:nvGrpSpPr>
              <p:cNvPr id="275656" name="Group 200"/>
              <p:cNvGrpSpPr>
                <a:grpSpLocks/>
              </p:cNvGrpSpPr>
              <p:nvPr/>
            </p:nvGrpSpPr>
            <p:grpSpPr bwMode="auto">
              <a:xfrm>
                <a:off x="240" y="3270"/>
                <a:ext cx="864" cy="948"/>
                <a:chOff x="240" y="3270"/>
                <a:chExt cx="864" cy="948"/>
              </a:xfrm>
            </p:grpSpPr>
            <p:sp>
              <p:nvSpPr>
                <p:cNvPr id="275603" name="Rectangle 147" descr="Horizontal clara"/>
                <p:cNvSpPr>
                  <a:spLocks noChangeArrowheads="1"/>
                </p:cNvSpPr>
                <p:nvPr/>
              </p:nvSpPr>
              <p:spPr bwMode="auto">
                <a:xfrm>
                  <a:off x="240" y="3552"/>
                  <a:ext cx="864" cy="384"/>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604" name="Rectangle 148" descr="Horizontal clara"/>
                <p:cNvSpPr>
                  <a:spLocks noChangeArrowheads="1"/>
                </p:cNvSpPr>
                <p:nvPr/>
              </p:nvSpPr>
              <p:spPr bwMode="auto">
                <a:xfrm>
                  <a:off x="288" y="3473"/>
                  <a:ext cx="768" cy="80"/>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06" name="Rectangle 150" descr="Horizontal clara"/>
                <p:cNvSpPr>
                  <a:spLocks noChangeArrowheads="1"/>
                </p:cNvSpPr>
                <p:nvPr/>
              </p:nvSpPr>
              <p:spPr bwMode="auto">
                <a:xfrm>
                  <a:off x="438" y="3328"/>
                  <a:ext cx="480" cy="72"/>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08" name="Rectangle 152" descr="Horizontal clara"/>
                <p:cNvSpPr>
                  <a:spLocks noChangeArrowheads="1"/>
                </p:cNvSpPr>
                <p:nvPr/>
              </p:nvSpPr>
              <p:spPr bwMode="auto">
                <a:xfrm>
                  <a:off x="572" y="3270"/>
                  <a:ext cx="198" cy="56"/>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14" name="Rectangle 158" descr="Horizontal clara"/>
                <p:cNvSpPr>
                  <a:spLocks noChangeArrowheads="1"/>
                </p:cNvSpPr>
                <p:nvPr/>
              </p:nvSpPr>
              <p:spPr bwMode="auto">
                <a:xfrm>
                  <a:off x="324" y="4018"/>
                  <a:ext cx="680" cy="68"/>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15" name="Rectangle 159" descr="Horizontal clara"/>
                <p:cNvSpPr>
                  <a:spLocks noChangeArrowheads="1"/>
                </p:cNvSpPr>
                <p:nvPr/>
              </p:nvSpPr>
              <p:spPr bwMode="auto">
                <a:xfrm>
                  <a:off x="424" y="4086"/>
                  <a:ext cx="480" cy="72"/>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16" name="Rectangle 160" descr="Horizontal clara"/>
                <p:cNvSpPr>
                  <a:spLocks noChangeArrowheads="1"/>
                </p:cNvSpPr>
                <p:nvPr/>
              </p:nvSpPr>
              <p:spPr bwMode="auto">
                <a:xfrm>
                  <a:off x="564" y="4162"/>
                  <a:ext cx="198" cy="56"/>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53" name="Rectangle 197" descr="Horizontal clara"/>
                <p:cNvSpPr>
                  <a:spLocks noChangeArrowheads="1"/>
                </p:cNvSpPr>
                <p:nvPr/>
              </p:nvSpPr>
              <p:spPr bwMode="auto">
                <a:xfrm>
                  <a:off x="286" y="3937"/>
                  <a:ext cx="768" cy="80"/>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655" name="Rectangle 199" descr="Horizontal clara"/>
                <p:cNvSpPr>
                  <a:spLocks noChangeArrowheads="1"/>
                </p:cNvSpPr>
                <p:nvPr/>
              </p:nvSpPr>
              <p:spPr bwMode="auto">
                <a:xfrm>
                  <a:off x="338" y="3401"/>
                  <a:ext cx="668" cy="72"/>
                </a:xfrm>
                <a:prstGeom prst="rect">
                  <a:avLst/>
                </a:prstGeom>
                <a:pattFill prst="ltHorz">
                  <a:fgClr>
                    <a:srgbClr val="0000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75630" name="Rectangle 174"/>
              <p:cNvSpPr>
                <a:spLocks noChangeArrowheads="1"/>
              </p:cNvSpPr>
              <p:nvPr/>
            </p:nvSpPr>
            <p:spPr bwMode="auto">
              <a:xfrm>
                <a:off x="1680" y="3264"/>
                <a:ext cx="1292" cy="86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a:effectLst/>
                  </a:rPr>
                  <a:t>El núcleo puede</a:t>
                </a:r>
              </a:p>
              <a:p>
                <a:pPr algn="l">
                  <a:spcBef>
                    <a:spcPct val="0"/>
                  </a:spcBef>
                </a:pPr>
                <a:r>
                  <a:rPr lang="es-ES_tradnl" altLang="es-ES">
                    <a:effectLst/>
                  </a:rPr>
                  <a:t>tener sección cuadrada. Pero </a:t>
                </a:r>
              </a:p>
              <a:p>
                <a:pPr algn="l">
                  <a:spcBef>
                    <a:spcPct val="0"/>
                  </a:spcBef>
                </a:pPr>
                <a:r>
                  <a:rPr lang="es-ES_tradnl" altLang="es-ES">
                    <a:effectLst/>
                  </a:rPr>
                  <a:t>es más frecuente aproximarlo a la circular</a:t>
                </a:r>
                <a:endParaRPr lang="es-ES" altLang="es-ES" sz="1700">
                  <a:effectLst/>
                </a:endParaRPr>
              </a:p>
            </p:txBody>
          </p:sp>
          <p:sp>
            <p:nvSpPr>
              <p:cNvPr id="275631" name="AutoShape 175"/>
              <p:cNvSpPr>
                <a:spLocks noChangeArrowheads="1"/>
              </p:cNvSpPr>
              <p:nvPr/>
            </p:nvSpPr>
            <p:spPr bwMode="auto">
              <a:xfrm>
                <a:off x="1392" y="3552"/>
                <a:ext cx="256" cy="288"/>
              </a:xfrm>
              <a:prstGeom prst="leftArrow">
                <a:avLst>
                  <a:gd name="adj1" fmla="val 44444"/>
                  <a:gd name="adj2" fmla="val 51171"/>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grpSp>
        <p:nvGrpSpPr>
          <p:cNvPr id="275652" name="Group 196"/>
          <p:cNvGrpSpPr>
            <a:grpSpLocks/>
          </p:cNvGrpSpPr>
          <p:nvPr/>
        </p:nvGrpSpPr>
        <p:grpSpPr bwMode="auto">
          <a:xfrm>
            <a:off x="4457700" y="4965700"/>
            <a:ext cx="4451350" cy="1739900"/>
            <a:chOff x="2808" y="3128"/>
            <a:chExt cx="2804" cy="1096"/>
          </a:xfrm>
        </p:grpSpPr>
        <p:sp>
          <p:nvSpPr>
            <p:cNvPr id="275632" name="Rectangle 176"/>
            <p:cNvSpPr>
              <a:spLocks noChangeAspect="1" noChangeArrowheads="1"/>
            </p:cNvSpPr>
            <p:nvPr/>
          </p:nvSpPr>
          <p:spPr bwMode="auto">
            <a:xfrm rot="5400000">
              <a:off x="4424" y="3868"/>
              <a:ext cx="199" cy="504"/>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33" name="Rectangle 177"/>
            <p:cNvSpPr>
              <a:spLocks noChangeAspect="1" noChangeArrowheads="1"/>
            </p:cNvSpPr>
            <p:nvPr/>
          </p:nvSpPr>
          <p:spPr bwMode="auto">
            <a:xfrm>
              <a:off x="5386" y="3356"/>
              <a:ext cx="226" cy="612"/>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34" name="Rectangle 178"/>
            <p:cNvSpPr>
              <a:spLocks noChangeAspect="1" noChangeArrowheads="1"/>
            </p:cNvSpPr>
            <p:nvPr/>
          </p:nvSpPr>
          <p:spPr bwMode="auto">
            <a:xfrm>
              <a:off x="4272" y="3363"/>
              <a:ext cx="226" cy="597"/>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35" name="Rectangle 179"/>
            <p:cNvSpPr>
              <a:spLocks noChangeAspect="1" noChangeArrowheads="1"/>
            </p:cNvSpPr>
            <p:nvPr/>
          </p:nvSpPr>
          <p:spPr bwMode="auto">
            <a:xfrm>
              <a:off x="4821" y="3620"/>
              <a:ext cx="226" cy="604"/>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36" name="Rectangle 180"/>
            <p:cNvSpPr>
              <a:spLocks noChangeAspect="1" noChangeArrowheads="1"/>
            </p:cNvSpPr>
            <p:nvPr/>
          </p:nvSpPr>
          <p:spPr bwMode="auto">
            <a:xfrm rot="5400000">
              <a:off x="4844" y="3071"/>
              <a:ext cx="199" cy="768"/>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37" name="AutoShape 181"/>
            <p:cNvSpPr>
              <a:spLocks noChangeArrowheads="1"/>
            </p:cNvSpPr>
            <p:nvPr/>
          </p:nvSpPr>
          <p:spPr bwMode="auto">
            <a:xfrm>
              <a:off x="5136" y="3787"/>
              <a:ext cx="144" cy="144"/>
            </a:xfrm>
            <a:prstGeom prst="upArrow">
              <a:avLst>
                <a:gd name="adj1" fmla="val 50000"/>
                <a:gd name="adj2" fmla="val 2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5638" name="AutoShape 182"/>
            <p:cNvSpPr>
              <a:spLocks noChangeArrowheads="1"/>
            </p:cNvSpPr>
            <p:nvPr/>
          </p:nvSpPr>
          <p:spPr bwMode="auto">
            <a:xfrm>
              <a:off x="4608" y="3787"/>
              <a:ext cx="144" cy="144"/>
            </a:xfrm>
            <a:prstGeom prst="upArrow">
              <a:avLst>
                <a:gd name="adj1" fmla="val 50000"/>
                <a:gd name="adj2" fmla="val 2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5639" name="Rectangle 183"/>
            <p:cNvSpPr>
              <a:spLocks noChangeAspect="1" noChangeArrowheads="1"/>
            </p:cNvSpPr>
            <p:nvPr/>
          </p:nvSpPr>
          <p:spPr bwMode="auto">
            <a:xfrm rot="5400000">
              <a:off x="5256" y="3868"/>
              <a:ext cx="199" cy="504"/>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40" name="AutoShape 184"/>
            <p:cNvSpPr>
              <a:spLocks noChangeArrowheads="1"/>
            </p:cNvSpPr>
            <p:nvPr/>
          </p:nvSpPr>
          <p:spPr bwMode="auto">
            <a:xfrm rot="5400000">
              <a:off x="4464" y="3611"/>
              <a:ext cx="144" cy="144"/>
            </a:xfrm>
            <a:prstGeom prst="upArrow">
              <a:avLst>
                <a:gd name="adj1" fmla="val 50000"/>
                <a:gd name="adj2" fmla="val 2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5641" name="AutoShape 185"/>
            <p:cNvSpPr>
              <a:spLocks noChangeArrowheads="1"/>
            </p:cNvSpPr>
            <p:nvPr/>
          </p:nvSpPr>
          <p:spPr bwMode="auto">
            <a:xfrm rot="5400000" flipH="1" flipV="1">
              <a:off x="5264" y="3611"/>
              <a:ext cx="144" cy="144"/>
            </a:xfrm>
            <a:prstGeom prst="upArrow">
              <a:avLst>
                <a:gd name="adj1" fmla="val 50000"/>
                <a:gd name="adj2" fmla="val 2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5642" name="Rectangle 186"/>
            <p:cNvSpPr>
              <a:spLocks noChangeAspect="1" noChangeArrowheads="1"/>
            </p:cNvSpPr>
            <p:nvPr/>
          </p:nvSpPr>
          <p:spPr bwMode="auto">
            <a:xfrm rot="5400000">
              <a:off x="3370" y="3459"/>
              <a:ext cx="199" cy="1324"/>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43" name="Rectangle 187"/>
            <p:cNvSpPr>
              <a:spLocks noChangeAspect="1" noChangeArrowheads="1"/>
            </p:cNvSpPr>
            <p:nvPr/>
          </p:nvSpPr>
          <p:spPr bwMode="auto">
            <a:xfrm>
              <a:off x="3906" y="3468"/>
              <a:ext cx="226" cy="493"/>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44" name="Rectangle 188"/>
            <p:cNvSpPr>
              <a:spLocks noChangeAspect="1" noChangeArrowheads="1"/>
            </p:cNvSpPr>
            <p:nvPr/>
          </p:nvSpPr>
          <p:spPr bwMode="auto">
            <a:xfrm>
              <a:off x="2808" y="3468"/>
              <a:ext cx="226" cy="493"/>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45" name="Rectangle 189"/>
            <p:cNvSpPr>
              <a:spLocks noChangeAspect="1" noChangeArrowheads="1"/>
            </p:cNvSpPr>
            <p:nvPr/>
          </p:nvSpPr>
          <p:spPr bwMode="auto">
            <a:xfrm>
              <a:off x="3357" y="3468"/>
              <a:ext cx="226" cy="493"/>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46" name="Rectangle 190"/>
            <p:cNvSpPr>
              <a:spLocks noChangeAspect="1" noChangeArrowheads="1"/>
            </p:cNvSpPr>
            <p:nvPr/>
          </p:nvSpPr>
          <p:spPr bwMode="auto">
            <a:xfrm rot="5400000">
              <a:off x="3371" y="2794"/>
              <a:ext cx="199" cy="1323"/>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47" name="AutoShape 191"/>
            <p:cNvSpPr>
              <a:spLocks noChangeArrowheads="1"/>
            </p:cNvSpPr>
            <p:nvPr/>
          </p:nvSpPr>
          <p:spPr bwMode="auto">
            <a:xfrm>
              <a:off x="3672" y="3788"/>
              <a:ext cx="144" cy="144"/>
            </a:xfrm>
            <a:prstGeom prst="upArrow">
              <a:avLst>
                <a:gd name="adj1" fmla="val 50000"/>
                <a:gd name="adj2" fmla="val 2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5648" name="AutoShape 192"/>
            <p:cNvSpPr>
              <a:spLocks noChangeArrowheads="1"/>
            </p:cNvSpPr>
            <p:nvPr/>
          </p:nvSpPr>
          <p:spPr bwMode="auto">
            <a:xfrm>
              <a:off x="3144" y="3788"/>
              <a:ext cx="144" cy="144"/>
            </a:xfrm>
            <a:prstGeom prst="upArrow">
              <a:avLst>
                <a:gd name="adj1" fmla="val 50000"/>
                <a:gd name="adj2" fmla="val 2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5649" name="Rectangle 193"/>
            <p:cNvSpPr>
              <a:spLocks noChangeArrowheads="1"/>
            </p:cNvSpPr>
            <p:nvPr/>
          </p:nvSpPr>
          <p:spPr bwMode="auto">
            <a:xfrm>
              <a:off x="3392" y="3128"/>
              <a:ext cx="1488" cy="19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ctr">
                <a:spcBef>
                  <a:spcPct val="0"/>
                </a:spcBef>
              </a:pPr>
              <a:r>
                <a:rPr lang="es-ES_tradnl" altLang="es-ES">
                  <a:effectLst/>
                </a:rPr>
                <a:t>Montaje chapas núcleo</a:t>
              </a:r>
              <a:endParaRPr lang="es-ES" altLang="es-ES" sz="1700">
                <a:effectLst/>
              </a:endParaRPr>
            </a:p>
          </p:txBody>
        </p:sp>
      </p:grpSp>
      <p:grpSp>
        <p:nvGrpSpPr>
          <p:cNvPr id="275650" name="Group 194"/>
          <p:cNvGrpSpPr>
            <a:grpSpLocks/>
          </p:cNvGrpSpPr>
          <p:nvPr/>
        </p:nvGrpSpPr>
        <p:grpSpPr bwMode="auto">
          <a:xfrm>
            <a:off x="76200" y="4978400"/>
            <a:ext cx="2201863" cy="1066800"/>
            <a:chOff x="48" y="3136"/>
            <a:chExt cx="1387" cy="672"/>
          </a:xfrm>
        </p:grpSpPr>
        <p:sp>
          <p:nvSpPr>
            <p:cNvPr id="275622" name="AutoShape 166"/>
            <p:cNvSpPr>
              <a:spLocks noChangeArrowheads="1"/>
            </p:cNvSpPr>
            <p:nvPr/>
          </p:nvSpPr>
          <p:spPr bwMode="auto">
            <a:xfrm>
              <a:off x="1008" y="3664"/>
              <a:ext cx="288" cy="96"/>
            </a:xfrm>
            <a:prstGeom prst="rightArrow">
              <a:avLst>
                <a:gd name="adj1" fmla="val 50000"/>
                <a:gd name="adj2" fmla="val 75000"/>
              </a:avLst>
            </a:prstGeom>
            <a:solidFill>
              <a:schemeClr val="accent2"/>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sp>
          <p:nvSpPr>
            <p:cNvPr id="275618" name="Text Box 162"/>
            <p:cNvSpPr txBox="1">
              <a:spLocks noChangeArrowheads="1"/>
            </p:cNvSpPr>
            <p:nvPr/>
          </p:nvSpPr>
          <p:spPr bwMode="auto">
            <a:xfrm>
              <a:off x="1256" y="3616"/>
              <a:ext cx="178"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nchor="ctr">
              <a:spAutoFit/>
            </a:bodyPr>
            <a:lstStyle/>
            <a:p>
              <a:pPr algn="ctr">
                <a:spcBef>
                  <a:spcPct val="0"/>
                </a:spcBef>
              </a:pPr>
              <a:r>
                <a:rPr lang="es-ES_tradnl" altLang="es-ES">
                  <a:solidFill>
                    <a:schemeClr val="accent2"/>
                  </a:solidFill>
                  <a:effectLst/>
                  <a:latin typeface="Arial" charset="0"/>
                </a:rPr>
                <a:t>1</a:t>
              </a:r>
              <a:endParaRPr lang="es-ES_tradnl" altLang="es-ES" sz="2400" b="0">
                <a:effectLst/>
                <a:latin typeface="Times New Roman" pitchFamily="18" charset="0"/>
              </a:endParaRPr>
            </a:p>
          </p:txBody>
        </p:sp>
        <p:sp>
          <p:nvSpPr>
            <p:cNvPr id="275619" name="Text Box 163"/>
            <p:cNvSpPr txBox="1">
              <a:spLocks noChangeArrowheads="1"/>
            </p:cNvSpPr>
            <p:nvPr/>
          </p:nvSpPr>
          <p:spPr bwMode="auto">
            <a:xfrm>
              <a:off x="1257" y="3418"/>
              <a:ext cx="178"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nchor="ctr">
              <a:spAutoFit/>
            </a:bodyPr>
            <a:lstStyle/>
            <a:p>
              <a:pPr algn="ctr">
                <a:spcBef>
                  <a:spcPct val="0"/>
                </a:spcBef>
              </a:pPr>
              <a:r>
                <a:rPr lang="es-ES_tradnl" altLang="es-ES">
                  <a:solidFill>
                    <a:schemeClr val="accent2"/>
                  </a:solidFill>
                  <a:effectLst/>
                  <a:latin typeface="Arial" charset="0"/>
                </a:rPr>
                <a:t>2</a:t>
              </a:r>
              <a:endParaRPr lang="es-ES_tradnl" altLang="es-ES" sz="2400" b="0">
                <a:effectLst/>
                <a:latin typeface="Times New Roman" pitchFamily="18" charset="0"/>
              </a:endParaRPr>
            </a:p>
          </p:txBody>
        </p:sp>
        <p:sp>
          <p:nvSpPr>
            <p:cNvPr id="275620" name="Text Box 164"/>
            <p:cNvSpPr txBox="1">
              <a:spLocks noChangeArrowheads="1"/>
            </p:cNvSpPr>
            <p:nvPr/>
          </p:nvSpPr>
          <p:spPr bwMode="auto">
            <a:xfrm>
              <a:off x="1210" y="3200"/>
              <a:ext cx="178"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nchor="ctr">
              <a:spAutoFit/>
            </a:bodyPr>
            <a:lstStyle/>
            <a:p>
              <a:pPr algn="ctr">
                <a:spcBef>
                  <a:spcPct val="0"/>
                </a:spcBef>
              </a:pPr>
              <a:r>
                <a:rPr lang="es-ES_tradnl" altLang="es-ES">
                  <a:solidFill>
                    <a:schemeClr val="accent2"/>
                  </a:solidFill>
                  <a:effectLst/>
                  <a:latin typeface="Arial" charset="0"/>
                </a:rPr>
                <a:t>3</a:t>
              </a:r>
              <a:endParaRPr lang="es-ES_tradnl" altLang="es-ES" sz="2400" b="0">
                <a:effectLst/>
                <a:latin typeface="Times New Roman" pitchFamily="18" charset="0"/>
              </a:endParaRPr>
            </a:p>
          </p:txBody>
        </p:sp>
        <p:sp>
          <p:nvSpPr>
            <p:cNvPr id="275623" name="AutoShape 167"/>
            <p:cNvSpPr>
              <a:spLocks noChangeArrowheads="1"/>
            </p:cNvSpPr>
            <p:nvPr/>
          </p:nvSpPr>
          <p:spPr bwMode="auto">
            <a:xfrm>
              <a:off x="1000" y="3468"/>
              <a:ext cx="288" cy="96"/>
            </a:xfrm>
            <a:prstGeom prst="rightArrow">
              <a:avLst>
                <a:gd name="adj1" fmla="val 50000"/>
                <a:gd name="adj2" fmla="val 75000"/>
              </a:avLst>
            </a:prstGeom>
            <a:solidFill>
              <a:schemeClr val="accent2"/>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sp>
          <p:nvSpPr>
            <p:cNvPr id="275624" name="AutoShape 168"/>
            <p:cNvSpPr>
              <a:spLocks noChangeArrowheads="1"/>
            </p:cNvSpPr>
            <p:nvPr/>
          </p:nvSpPr>
          <p:spPr bwMode="auto">
            <a:xfrm rot="-1769635">
              <a:off x="976" y="3320"/>
              <a:ext cx="288" cy="96"/>
            </a:xfrm>
            <a:prstGeom prst="rightArrow">
              <a:avLst>
                <a:gd name="adj1" fmla="val 50000"/>
                <a:gd name="adj2" fmla="val 75000"/>
              </a:avLst>
            </a:prstGeom>
            <a:solidFill>
              <a:schemeClr val="accent2"/>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sp>
          <p:nvSpPr>
            <p:cNvPr id="275625" name="AutoShape 169"/>
            <p:cNvSpPr>
              <a:spLocks noChangeArrowheads="1"/>
            </p:cNvSpPr>
            <p:nvPr/>
          </p:nvSpPr>
          <p:spPr bwMode="auto">
            <a:xfrm flipH="1">
              <a:off x="188" y="3320"/>
              <a:ext cx="288" cy="96"/>
            </a:xfrm>
            <a:prstGeom prst="rightArrow">
              <a:avLst>
                <a:gd name="adj1" fmla="val 50000"/>
                <a:gd name="adj2" fmla="val 75000"/>
              </a:avLst>
            </a:prstGeom>
            <a:solidFill>
              <a:schemeClr val="accent2"/>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sp>
          <p:nvSpPr>
            <p:cNvPr id="275626" name="Text Box 170"/>
            <p:cNvSpPr txBox="1">
              <a:spLocks noChangeArrowheads="1"/>
            </p:cNvSpPr>
            <p:nvPr/>
          </p:nvSpPr>
          <p:spPr bwMode="auto">
            <a:xfrm>
              <a:off x="48" y="3264"/>
              <a:ext cx="178"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nchor="ctr">
              <a:spAutoFit/>
            </a:bodyPr>
            <a:lstStyle/>
            <a:p>
              <a:pPr algn="ctr">
                <a:spcBef>
                  <a:spcPct val="0"/>
                </a:spcBef>
              </a:pPr>
              <a:r>
                <a:rPr lang="es-ES_tradnl" altLang="es-ES">
                  <a:solidFill>
                    <a:schemeClr val="accent2"/>
                  </a:solidFill>
                  <a:effectLst/>
                  <a:latin typeface="Arial" charset="0"/>
                </a:rPr>
                <a:t>4</a:t>
              </a:r>
              <a:endParaRPr lang="es-ES_tradnl" altLang="es-ES" sz="2400" b="0">
                <a:effectLst/>
                <a:latin typeface="Times New Roman" pitchFamily="18" charset="0"/>
              </a:endParaRPr>
            </a:p>
          </p:txBody>
        </p:sp>
        <p:sp>
          <p:nvSpPr>
            <p:cNvPr id="275627" name="AutoShape 171"/>
            <p:cNvSpPr>
              <a:spLocks noChangeArrowheads="1"/>
            </p:cNvSpPr>
            <p:nvPr/>
          </p:nvSpPr>
          <p:spPr bwMode="auto">
            <a:xfrm rot="659048" flipH="1">
              <a:off x="336" y="3216"/>
              <a:ext cx="288" cy="96"/>
            </a:xfrm>
            <a:prstGeom prst="rightArrow">
              <a:avLst>
                <a:gd name="adj1" fmla="val 50000"/>
                <a:gd name="adj2" fmla="val 75000"/>
              </a:avLst>
            </a:prstGeom>
            <a:solidFill>
              <a:schemeClr val="accent2"/>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sp>
          <p:nvSpPr>
            <p:cNvPr id="275628" name="Text Box 172"/>
            <p:cNvSpPr txBox="1">
              <a:spLocks noChangeArrowheads="1"/>
            </p:cNvSpPr>
            <p:nvPr/>
          </p:nvSpPr>
          <p:spPr bwMode="auto">
            <a:xfrm>
              <a:off x="216" y="3136"/>
              <a:ext cx="178"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nchor="ctr">
              <a:spAutoFit/>
            </a:bodyPr>
            <a:lstStyle/>
            <a:p>
              <a:pPr algn="ctr">
                <a:spcBef>
                  <a:spcPct val="0"/>
                </a:spcBef>
              </a:pPr>
              <a:r>
                <a:rPr lang="es-ES_tradnl" altLang="es-ES">
                  <a:solidFill>
                    <a:schemeClr val="accent2"/>
                  </a:solidFill>
                  <a:effectLst/>
                  <a:latin typeface="Arial" charset="0"/>
                </a:rPr>
                <a:t>5</a:t>
              </a:r>
              <a:endParaRPr lang="es-ES_tradnl" altLang="es-ES" sz="2400" b="0">
                <a:effectLst/>
                <a:latin typeface="Times New Roman" pitchFamily="18" charset="0"/>
              </a:endParaRPr>
            </a:p>
          </p:txBody>
        </p:sp>
      </p:grpSp>
      <p:grpSp>
        <p:nvGrpSpPr>
          <p:cNvPr id="275659" name="Group 203"/>
          <p:cNvGrpSpPr>
            <a:grpSpLocks/>
          </p:cNvGrpSpPr>
          <p:nvPr/>
        </p:nvGrpSpPr>
        <p:grpSpPr bwMode="auto">
          <a:xfrm>
            <a:off x="5410200" y="4953000"/>
            <a:ext cx="2895600" cy="1751013"/>
            <a:chOff x="1104" y="2208"/>
            <a:chExt cx="1824" cy="1103"/>
          </a:xfrm>
        </p:grpSpPr>
        <p:grpSp>
          <p:nvGrpSpPr>
            <p:cNvPr id="275660" name="Group 204"/>
            <p:cNvGrpSpPr>
              <a:grpSpLocks/>
            </p:cNvGrpSpPr>
            <p:nvPr/>
          </p:nvGrpSpPr>
          <p:grpSpPr bwMode="auto">
            <a:xfrm>
              <a:off x="1104" y="2544"/>
              <a:ext cx="768" cy="609"/>
              <a:chOff x="4080" y="2791"/>
              <a:chExt cx="768" cy="609"/>
            </a:xfrm>
          </p:grpSpPr>
          <p:sp>
            <p:nvSpPr>
              <p:cNvPr id="275661" name="Rectangle 205"/>
              <p:cNvSpPr>
                <a:spLocks noChangeAspect="1" noChangeArrowheads="1"/>
              </p:cNvSpPr>
              <p:nvPr/>
            </p:nvSpPr>
            <p:spPr bwMode="auto">
              <a:xfrm rot="5400000">
                <a:off x="4364" y="2507"/>
                <a:ext cx="199" cy="768"/>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62" name="Rectangle 206"/>
              <p:cNvSpPr>
                <a:spLocks noChangeAspect="1" noChangeArrowheads="1"/>
              </p:cNvSpPr>
              <p:nvPr/>
            </p:nvSpPr>
            <p:spPr bwMode="auto">
              <a:xfrm>
                <a:off x="4080" y="2803"/>
                <a:ext cx="226" cy="597"/>
              </a:xfrm>
              <a:prstGeom prst="rect">
                <a:avLst/>
              </a:prstGeom>
              <a:solidFill>
                <a:schemeClr val="tx1"/>
              </a:solidFill>
              <a:ln w="317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grpSp>
          <p:nvGrpSpPr>
            <p:cNvPr id="275663" name="Group 207"/>
            <p:cNvGrpSpPr>
              <a:grpSpLocks/>
            </p:cNvGrpSpPr>
            <p:nvPr/>
          </p:nvGrpSpPr>
          <p:grpSpPr bwMode="auto">
            <a:xfrm>
              <a:off x="2112" y="2544"/>
              <a:ext cx="768" cy="196"/>
              <a:chOff x="3412" y="1776"/>
              <a:chExt cx="768" cy="196"/>
            </a:xfrm>
          </p:grpSpPr>
          <p:sp>
            <p:nvSpPr>
              <p:cNvPr id="275664" name="AutoShape 208"/>
              <p:cNvSpPr>
                <a:spLocks noChangeArrowheads="1"/>
              </p:cNvSpPr>
              <p:nvPr/>
            </p:nvSpPr>
            <p:spPr bwMode="auto">
              <a:xfrm>
                <a:off x="3412" y="1828"/>
                <a:ext cx="768" cy="144"/>
              </a:xfrm>
              <a:custGeom>
                <a:avLst/>
                <a:gdLst>
                  <a:gd name="G0" fmla="+- 3938 0 0"/>
                  <a:gd name="G1" fmla="+- 21600 0 3938"/>
                  <a:gd name="G2" fmla="*/ 3938 1 2"/>
                  <a:gd name="G3" fmla="+- 21600 0 G2"/>
                  <a:gd name="G4" fmla="+/ 3938 21600 2"/>
                  <a:gd name="G5" fmla="+/ G1 0 2"/>
                  <a:gd name="G6" fmla="*/ 21600 21600 3938"/>
                  <a:gd name="G7" fmla="*/ G6 1 2"/>
                  <a:gd name="G8" fmla="+- 21600 0 G7"/>
                  <a:gd name="G9" fmla="*/ 21600 1 2"/>
                  <a:gd name="G10" fmla="+- 3938 0 G9"/>
                  <a:gd name="G11" fmla="?: G10 G8 0"/>
                  <a:gd name="G12" fmla="?: G10 G7 21600"/>
                  <a:gd name="T0" fmla="*/ 19631 w 21600"/>
                  <a:gd name="T1" fmla="*/ 10800 h 21600"/>
                  <a:gd name="T2" fmla="*/ 10800 w 21600"/>
                  <a:gd name="T3" fmla="*/ 21600 h 21600"/>
                  <a:gd name="T4" fmla="*/ 1969 w 21600"/>
                  <a:gd name="T5" fmla="*/ 10800 h 21600"/>
                  <a:gd name="T6" fmla="*/ 10800 w 21600"/>
                  <a:gd name="T7" fmla="*/ 0 h 21600"/>
                  <a:gd name="T8" fmla="*/ 3769 w 21600"/>
                  <a:gd name="T9" fmla="*/ 3769 h 21600"/>
                  <a:gd name="T10" fmla="*/ 17831 w 21600"/>
                  <a:gd name="T11" fmla="*/ 17831 h 21600"/>
                </a:gdLst>
                <a:ahLst/>
                <a:cxnLst>
                  <a:cxn ang="0">
                    <a:pos x="T0" y="T1"/>
                  </a:cxn>
                  <a:cxn ang="0">
                    <a:pos x="T2" y="T3"/>
                  </a:cxn>
                  <a:cxn ang="0">
                    <a:pos x="T4" y="T5"/>
                  </a:cxn>
                  <a:cxn ang="0">
                    <a:pos x="T6" y="T7"/>
                  </a:cxn>
                </a:cxnLst>
                <a:rect l="T8" t="T9" r="T10" b="T11"/>
                <a:pathLst>
                  <a:path w="21600" h="21600">
                    <a:moveTo>
                      <a:pt x="0" y="0"/>
                    </a:moveTo>
                    <a:lnTo>
                      <a:pt x="3938" y="21600"/>
                    </a:lnTo>
                    <a:lnTo>
                      <a:pt x="17662" y="21600"/>
                    </a:lnTo>
                    <a:lnTo>
                      <a:pt x="21600" y="0"/>
                    </a:lnTo>
                    <a:close/>
                  </a:path>
                </a:pathLst>
              </a:custGeom>
              <a:solidFill>
                <a:schemeClr val="tx1"/>
              </a:solidFill>
              <a:ln>
                <a:noFill/>
              </a:ln>
              <a:effectLst/>
              <a:scene3d>
                <a:camera prst="legacyObliqueTopRight"/>
                <a:lightRig rig="legacyFlat3" dir="b"/>
              </a:scene3d>
              <a:sp3d extrusionH="49200" prstMaterial="legacyMatte">
                <a:bevelT w="13500" h="13500" prst="angle"/>
                <a:bevelB w="13500" h="13500" prst="angle"/>
                <a:extrusionClr>
                  <a:schemeClr val="tx1"/>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sp>
            <p:nvSpPr>
              <p:cNvPr id="275665" name="Rectangle 209"/>
              <p:cNvSpPr>
                <a:spLocks noChangeArrowheads="1"/>
              </p:cNvSpPr>
              <p:nvPr/>
            </p:nvSpPr>
            <p:spPr bwMode="auto">
              <a:xfrm>
                <a:off x="3412" y="1776"/>
                <a:ext cx="768" cy="48"/>
              </a:xfrm>
              <a:prstGeom prst="rect">
                <a:avLst/>
              </a:prstGeom>
              <a:solidFill>
                <a:schemeClr val="tx1"/>
              </a:solidFill>
              <a:ln>
                <a:noFill/>
              </a:ln>
              <a:effectLst/>
              <a:scene3d>
                <a:camera prst="legacyObliqueTopRight"/>
                <a:lightRig rig="legacyFlat3" dir="b"/>
              </a:scene3d>
              <a:sp3d extrusionH="49200" prstMaterial="legacyMatte">
                <a:bevelT w="13500" h="13500" prst="angle"/>
                <a:bevelB w="13500" h="13500" prst="angle"/>
                <a:extrusionClr>
                  <a:schemeClr val="tx1"/>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grpSp>
          <p:nvGrpSpPr>
            <p:cNvPr id="275666" name="Group 210"/>
            <p:cNvGrpSpPr>
              <a:grpSpLocks/>
            </p:cNvGrpSpPr>
            <p:nvPr/>
          </p:nvGrpSpPr>
          <p:grpSpPr bwMode="auto">
            <a:xfrm>
              <a:off x="2107" y="2543"/>
              <a:ext cx="193" cy="768"/>
              <a:chOff x="3407" y="1775"/>
              <a:chExt cx="193" cy="768"/>
            </a:xfrm>
          </p:grpSpPr>
          <p:sp>
            <p:nvSpPr>
              <p:cNvPr id="275667" name="Rectangle 211"/>
              <p:cNvSpPr>
                <a:spLocks noChangeArrowheads="1"/>
              </p:cNvSpPr>
              <p:nvPr/>
            </p:nvSpPr>
            <p:spPr bwMode="auto">
              <a:xfrm rot="-5400000">
                <a:off x="3047" y="2135"/>
                <a:ext cx="768" cy="48"/>
              </a:xfrm>
              <a:prstGeom prst="rect">
                <a:avLst/>
              </a:prstGeom>
              <a:solidFill>
                <a:schemeClr val="tx1"/>
              </a:solidFill>
              <a:ln>
                <a:noFill/>
              </a:ln>
              <a:effectLst/>
              <a:scene3d>
                <a:camera prst="legacyObliqueTopRight"/>
                <a:lightRig rig="legacyFlat3" dir="b"/>
              </a:scene3d>
              <a:sp3d extrusionH="49200" prstMaterial="legacyMatte">
                <a:bevelT w="13500" h="13500" prst="angle"/>
                <a:bevelB w="13500" h="13500" prst="angle"/>
                <a:extrusionClr>
                  <a:schemeClr val="tx1"/>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668" name="AutoShape 212"/>
              <p:cNvSpPr>
                <a:spLocks noChangeArrowheads="1"/>
              </p:cNvSpPr>
              <p:nvPr/>
            </p:nvSpPr>
            <p:spPr bwMode="auto">
              <a:xfrm rot="-5400000">
                <a:off x="3144" y="2087"/>
                <a:ext cx="768" cy="144"/>
              </a:xfrm>
              <a:custGeom>
                <a:avLst/>
                <a:gdLst>
                  <a:gd name="G0" fmla="+- 3740 0 0"/>
                  <a:gd name="G1" fmla="+- 21600 0 3740"/>
                  <a:gd name="G2" fmla="*/ 3740 1 2"/>
                  <a:gd name="G3" fmla="+- 21600 0 G2"/>
                  <a:gd name="G4" fmla="+/ 3740 21600 2"/>
                  <a:gd name="G5" fmla="+/ G1 0 2"/>
                  <a:gd name="G6" fmla="*/ 21600 21600 3740"/>
                  <a:gd name="G7" fmla="*/ G6 1 2"/>
                  <a:gd name="G8" fmla="+- 21600 0 G7"/>
                  <a:gd name="G9" fmla="*/ 21600 1 2"/>
                  <a:gd name="G10" fmla="+- 3740 0 G9"/>
                  <a:gd name="G11" fmla="?: G10 G8 0"/>
                  <a:gd name="G12" fmla="?: G10 G7 21600"/>
                  <a:gd name="T0" fmla="*/ 19730 w 21600"/>
                  <a:gd name="T1" fmla="*/ 10800 h 21600"/>
                  <a:gd name="T2" fmla="*/ 10800 w 21600"/>
                  <a:gd name="T3" fmla="*/ 21600 h 21600"/>
                  <a:gd name="T4" fmla="*/ 1870 w 21600"/>
                  <a:gd name="T5" fmla="*/ 10800 h 21600"/>
                  <a:gd name="T6" fmla="*/ 10800 w 21600"/>
                  <a:gd name="T7" fmla="*/ 0 h 21600"/>
                  <a:gd name="T8" fmla="*/ 3670 w 21600"/>
                  <a:gd name="T9" fmla="*/ 3670 h 21600"/>
                  <a:gd name="T10" fmla="*/ 17930 w 21600"/>
                  <a:gd name="T11" fmla="*/ 17930 h 21600"/>
                </a:gdLst>
                <a:ahLst/>
                <a:cxnLst>
                  <a:cxn ang="0">
                    <a:pos x="T0" y="T1"/>
                  </a:cxn>
                  <a:cxn ang="0">
                    <a:pos x="T2" y="T3"/>
                  </a:cxn>
                  <a:cxn ang="0">
                    <a:pos x="T4" y="T5"/>
                  </a:cxn>
                  <a:cxn ang="0">
                    <a:pos x="T6" y="T7"/>
                  </a:cxn>
                </a:cxnLst>
                <a:rect l="T8" t="T9" r="T10" b="T11"/>
                <a:pathLst>
                  <a:path w="21600" h="21600">
                    <a:moveTo>
                      <a:pt x="0" y="0"/>
                    </a:moveTo>
                    <a:lnTo>
                      <a:pt x="3740" y="21600"/>
                    </a:lnTo>
                    <a:lnTo>
                      <a:pt x="17860" y="21600"/>
                    </a:lnTo>
                    <a:lnTo>
                      <a:pt x="21600" y="0"/>
                    </a:lnTo>
                    <a:close/>
                  </a:path>
                </a:pathLst>
              </a:custGeom>
              <a:solidFill>
                <a:schemeClr val="tx1"/>
              </a:solidFill>
              <a:ln>
                <a:noFill/>
              </a:ln>
              <a:effectLst/>
              <a:scene3d>
                <a:camera prst="legacyObliqueTopRight"/>
                <a:lightRig rig="legacyFlat3" dir="b"/>
              </a:scene3d>
              <a:sp3d extrusionH="49200" prstMaterial="legacyMatte">
                <a:bevelT w="13500" h="13500" prst="angle"/>
                <a:bevelB w="13500" h="13500" prst="angle"/>
                <a:extrusionClr>
                  <a:schemeClr val="tx1"/>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grpSp>
        <p:sp>
          <p:nvSpPr>
            <p:cNvPr id="275669" name="Rectangle 213"/>
            <p:cNvSpPr>
              <a:spLocks noChangeArrowheads="1"/>
            </p:cNvSpPr>
            <p:nvPr/>
          </p:nvSpPr>
          <p:spPr bwMode="auto">
            <a:xfrm>
              <a:off x="1104" y="2208"/>
              <a:ext cx="816" cy="202"/>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 altLang="es-ES" sz="1500">
                  <a:effectLst>
                    <a:outerShdw blurRad="38100" dist="38100" dir="2700000" algn="tl">
                      <a:srgbClr val="000000"/>
                    </a:outerShdw>
                  </a:effectLst>
                </a:rPr>
                <a:t>Corte a 90º</a:t>
              </a:r>
              <a:endParaRPr lang="es-ES_tradnl" altLang="es-ES" sz="1600">
                <a:effectLst>
                  <a:outerShdw blurRad="38100" dist="38100" dir="2700000" algn="tl">
                    <a:srgbClr val="000000"/>
                  </a:outerShdw>
                </a:effectLst>
              </a:endParaRPr>
            </a:p>
          </p:txBody>
        </p:sp>
        <p:sp>
          <p:nvSpPr>
            <p:cNvPr id="275670" name="Rectangle 214"/>
            <p:cNvSpPr>
              <a:spLocks noChangeArrowheads="1"/>
            </p:cNvSpPr>
            <p:nvPr/>
          </p:nvSpPr>
          <p:spPr bwMode="auto">
            <a:xfrm>
              <a:off x="2112" y="2208"/>
              <a:ext cx="816" cy="202"/>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 altLang="es-ES" sz="1500">
                  <a:effectLst>
                    <a:outerShdw blurRad="38100" dist="38100" dir="2700000" algn="tl">
                      <a:srgbClr val="000000"/>
                    </a:outerShdw>
                  </a:effectLst>
                </a:rPr>
                <a:t>Corte a 45º</a:t>
              </a:r>
              <a:endParaRPr lang="es-ES_tradnl" altLang="es-ES" sz="1600">
                <a:effectLst>
                  <a:outerShdw blurRad="38100" dist="38100" dir="2700000" algn="tl">
                    <a:srgbClr val="000000"/>
                  </a:outerShdw>
                </a:effectLst>
              </a:endParaRPr>
            </a:p>
          </p:txBody>
        </p:sp>
      </p:grpSp>
      <p:grpSp>
        <p:nvGrpSpPr>
          <p:cNvPr id="275671" name="Group 215"/>
          <p:cNvGrpSpPr>
            <a:grpSpLocks/>
          </p:cNvGrpSpPr>
          <p:nvPr/>
        </p:nvGrpSpPr>
        <p:grpSpPr bwMode="auto">
          <a:xfrm>
            <a:off x="152400" y="1752600"/>
            <a:ext cx="4622800" cy="2117725"/>
            <a:chOff x="96" y="1104"/>
            <a:chExt cx="2912" cy="1334"/>
          </a:xfrm>
        </p:grpSpPr>
        <p:sp>
          <p:nvSpPr>
            <p:cNvPr id="275460" name="Line 4"/>
            <p:cNvSpPr>
              <a:spLocks noChangeShapeType="1"/>
            </p:cNvSpPr>
            <p:nvPr/>
          </p:nvSpPr>
          <p:spPr bwMode="auto">
            <a:xfrm>
              <a:off x="1804" y="2040"/>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61" name="Line 5"/>
            <p:cNvSpPr>
              <a:spLocks noChangeShapeType="1"/>
            </p:cNvSpPr>
            <p:nvPr/>
          </p:nvSpPr>
          <p:spPr bwMode="auto">
            <a:xfrm>
              <a:off x="382" y="2038"/>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75462" name="Group 6"/>
            <p:cNvGrpSpPr>
              <a:grpSpLocks/>
            </p:cNvGrpSpPr>
            <p:nvPr/>
          </p:nvGrpSpPr>
          <p:grpSpPr bwMode="auto">
            <a:xfrm>
              <a:off x="900" y="1104"/>
              <a:ext cx="1297" cy="1334"/>
              <a:chOff x="1092" y="1540"/>
              <a:chExt cx="1297" cy="1334"/>
            </a:xfrm>
          </p:grpSpPr>
          <p:sp>
            <p:nvSpPr>
              <p:cNvPr id="275463" name="Rectangle 7"/>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464" name="Rectangle 8"/>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465" name="Rectangle 9"/>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5466" name="Rectangle 10"/>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75467" name="Line 11"/>
            <p:cNvSpPr>
              <a:spLocks noChangeShapeType="1"/>
            </p:cNvSpPr>
            <p:nvPr/>
          </p:nvSpPr>
          <p:spPr bwMode="auto">
            <a:xfrm flipV="1">
              <a:off x="1290" y="1466"/>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68" name="Line 12"/>
            <p:cNvSpPr>
              <a:spLocks noChangeShapeType="1"/>
            </p:cNvSpPr>
            <p:nvPr/>
          </p:nvSpPr>
          <p:spPr bwMode="auto">
            <a:xfrm flipV="1">
              <a:off x="1799" y="1510"/>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70" name="Oval 14"/>
            <p:cNvSpPr>
              <a:spLocks noChangeArrowheads="1"/>
            </p:cNvSpPr>
            <p:nvPr/>
          </p:nvSpPr>
          <p:spPr bwMode="auto">
            <a:xfrm>
              <a:off x="364" y="201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72" name="Oval 16"/>
            <p:cNvSpPr>
              <a:spLocks noChangeArrowheads="1"/>
            </p:cNvSpPr>
            <p:nvPr/>
          </p:nvSpPr>
          <p:spPr bwMode="auto">
            <a:xfrm>
              <a:off x="2688" y="201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73" name="AutoShape 17"/>
            <p:cNvSpPr>
              <a:spLocks noChangeArrowheads="1"/>
            </p:cNvSpPr>
            <p:nvPr/>
          </p:nvSpPr>
          <p:spPr bwMode="auto">
            <a:xfrm>
              <a:off x="363" y="1577"/>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74" name="AutoShape 18"/>
            <p:cNvSpPr>
              <a:spLocks noChangeArrowheads="1"/>
            </p:cNvSpPr>
            <p:nvPr/>
          </p:nvSpPr>
          <p:spPr bwMode="auto">
            <a:xfrm>
              <a:off x="2685" y="157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75" name="Rectangle 19"/>
            <p:cNvSpPr>
              <a:spLocks noChangeArrowheads="1"/>
            </p:cNvSpPr>
            <p:nvPr/>
          </p:nvSpPr>
          <p:spPr bwMode="auto">
            <a:xfrm>
              <a:off x="2720" y="1644"/>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V</a:t>
              </a:r>
              <a:r>
                <a:rPr lang="es-ES_tradnl" altLang="es-ES" sz="1900" baseline="-25000">
                  <a:effectLst/>
                </a:rPr>
                <a:t>2</a:t>
              </a:r>
              <a:endParaRPr lang="es-ES" altLang="es-ES" sz="1700">
                <a:effectLst/>
              </a:endParaRPr>
            </a:p>
          </p:txBody>
        </p:sp>
        <p:sp>
          <p:nvSpPr>
            <p:cNvPr id="275476" name="Rectangle 20"/>
            <p:cNvSpPr>
              <a:spLocks noChangeArrowheads="1"/>
            </p:cNvSpPr>
            <p:nvPr/>
          </p:nvSpPr>
          <p:spPr bwMode="auto">
            <a:xfrm>
              <a:off x="96" y="1644"/>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V</a:t>
              </a:r>
              <a:r>
                <a:rPr lang="es-ES_tradnl" altLang="es-ES" sz="1900" baseline="-25000">
                  <a:effectLst/>
                </a:rPr>
                <a:t>1</a:t>
              </a:r>
              <a:endParaRPr lang="es-ES" altLang="es-ES" sz="1700">
                <a:effectLst/>
              </a:endParaRPr>
            </a:p>
          </p:txBody>
        </p:sp>
        <p:sp>
          <p:nvSpPr>
            <p:cNvPr id="275477" name="Rectangle 21"/>
            <p:cNvSpPr>
              <a:spLocks noChangeArrowheads="1"/>
            </p:cNvSpPr>
            <p:nvPr/>
          </p:nvSpPr>
          <p:spPr bwMode="auto">
            <a:xfrm>
              <a:off x="496" y="1244"/>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I</a:t>
              </a:r>
              <a:r>
                <a:rPr lang="es-ES_tradnl" altLang="es-ES" sz="1900" baseline="-25000">
                  <a:effectLst/>
                </a:rPr>
                <a:t>1</a:t>
              </a:r>
              <a:endParaRPr lang="es-ES" altLang="es-ES" sz="1700">
                <a:effectLst/>
              </a:endParaRPr>
            </a:p>
          </p:txBody>
        </p:sp>
        <p:sp>
          <p:nvSpPr>
            <p:cNvPr id="275478" name="Rectangle 22"/>
            <p:cNvSpPr>
              <a:spLocks noChangeArrowheads="1"/>
            </p:cNvSpPr>
            <p:nvPr/>
          </p:nvSpPr>
          <p:spPr bwMode="auto">
            <a:xfrm>
              <a:off x="2360" y="1260"/>
              <a:ext cx="288" cy="24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900">
                  <a:effectLst/>
                </a:rPr>
                <a:t>I</a:t>
              </a:r>
              <a:r>
                <a:rPr lang="es-ES_tradnl" altLang="es-ES" sz="1900" baseline="-25000">
                  <a:effectLst/>
                </a:rPr>
                <a:t>2</a:t>
              </a:r>
              <a:endParaRPr lang="es-ES" altLang="es-ES" sz="1700">
                <a:effectLst/>
              </a:endParaRPr>
            </a:p>
          </p:txBody>
        </p:sp>
        <p:sp>
          <p:nvSpPr>
            <p:cNvPr id="275485" name="AutoShape 29"/>
            <p:cNvSpPr>
              <a:spLocks noChangeArrowheads="1"/>
            </p:cNvSpPr>
            <p:nvPr/>
          </p:nvSpPr>
          <p:spPr bwMode="auto">
            <a:xfrm>
              <a:off x="1008" y="1196"/>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86" name="AutoShape 30"/>
            <p:cNvSpPr>
              <a:spLocks noChangeAspect="1" noChangeArrowheads="1"/>
            </p:cNvSpPr>
            <p:nvPr/>
          </p:nvSpPr>
          <p:spPr bwMode="auto">
            <a:xfrm>
              <a:off x="1056" y="1244"/>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87" name="AutoShape 31"/>
            <p:cNvSpPr>
              <a:spLocks noChangeAspect="1" noChangeArrowheads="1"/>
            </p:cNvSpPr>
            <p:nvPr/>
          </p:nvSpPr>
          <p:spPr bwMode="auto">
            <a:xfrm>
              <a:off x="1104" y="1292"/>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88" name="AutoShape 32"/>
            <p:cNvSpPr>
              <a:spLocks noChangeAspect="1" noChangeArrowheads="1"/>
            </p:cNvSpPr>
            <p:nvPr/>
          </p:nvSpPr>
          <p:spPr bwMode="auto">
            <a:xfrm>
              <a:off x="1152" y="1340"/>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91" name="Line 35"/>
            <p:cNvSpPr>
              <a:spLocks noChangeShapeType="1"/>
            </p:cNvSpPr>
            <p:nvPr/>
          </p:nvSpPr>
          <p:spPr bwMode="auto">
            <a:xfrm>
              <a:off x="384" y="1532"/>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75492" name="Group 36"/>
            <p:cNvGrpSpPr>
              <a:grpSpLocks/>
            </p:cNvGrpSpPr>
            <p:nvPr/>
          </p:nvGrpSpPr>
          <p:grpSpPr bwMode="auto">
            <a:xfrm>
              <a:off x="870" y="1523"/>
              <a:ext cx="522" cy="66"/>
              <a:chOff x="1062" y="1959"/>
              <a:chExt cx="522" cy="66"/>
            </a:xfrm>
          </p:grpSpPr>
          <p:sp>
            <p:nvSpPr>
              <p:cNvPr id="275493" name="Line 3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94" name="Line 3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95" name="Line 3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496" name="Group 40"/>
            <p:cNvGrpSpPr>
              <a:grpSpLocks/>
            </p:cNvGrpSpPr>
            <p:nvPr/>
          </p:nvGrpSpPr>
          <p:grpSpPr bwMode="auto">
            <a:xfrm>
              <a:off x="870" y="1580"/>
              <a:ext cx="522" cy="66"/>
              <a:chOff x="1062" y="1959"/>
              <a:chExt cx="522" cy="66"/>
            </a:xfrm>
          </p:grpSpPr>
          <p:sp>
            <p:nvSpPr>
              <p:cNvPr id="275497" name="Line 4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98" name="Line 4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99" name="Line 4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00" name="Group 44"/>
            <p:cNvGrpSpPr>
              <a:grpSpLocks/>
            </p:cNvGrpSpPr>
            <p:nvPr/>
          </p:nvGrpSpPr>
          <p:grpSpPr bwMode="auto">
            <a:xfrm>
              <a:off x="870" y="1638"/>
              <a:ext cx="522" cy="66"/>
              <a:chOff x="1062" y="1959"/>
              <a:chExt cx="522" cy="66"/>
            </a:xfrm>
          </p:grpSpPr>
          <p:sp>
            <p:nvSpPr>
              <p:cNvPr id="275501" name="Line 4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02" name="Line 4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03" name="Line 4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04" name="Group 48"/>
            <p:cNvGrpSpPr>
              <a:grpSpLocks/>
            </p:cNvGrpSpPr>
            <p:nvPr/>
          </p:nvGrpSpPr>
          <p:grpSpPr bwMode="auto">
            <a:xfrm>
              <a:off x="870" y="1694"/>
              <a:ext cx="522" cy="66"/>
              <a:chOff x="1062" y="1959"/>
              <a:chExt cx="522" cy="66"/>
            </a:xfrm>
          </p:grpSpPr>
          <p:sp>
            <p:nvSpPr>
              <p:cNvPr id="275505" name="Line 49"/>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06" name="Line 50"/>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07" name="Line 51"/>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08" name="Group 52"/>
            <p:cNvGrpSpPr>
              <a:grpSpLocks/>
            </p:cNvGrpSpPr>
            <p:nvPr/>
          </p:nvGrpSpPr>
          <p:grpSpPr bwMode="auto">
            <a:xfrm>
              <a:off x="870" y="1751"/>
              <a:ext cx="522" cy="66"/>
              <a:chOff x="1062" y="1959"/>
              <a:chExt cx="522" cy="66"/>
            </a:xfrm>
          </p:grpSpPr>
          <p:sp>
            <p:nvSpPr>
              <p:cNvPr id="275509" name="Line 53"/>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10" name="Line 54"/>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11" name="Line 55"/>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12" name="Group 56"/>
            <p:cNvGrpSpPr>
              <a:grpSpLocks/>
            </p:cNvGrpSpPr>
            <p:nvPr/>
          </p:nvGrpSpPr>
          <p:grpSpPr bwMode="auto">
            <a:xfrm>
              <a:off x="870" y="1808"/>
              <a:ext cx="522" cy="66"/>
              <a:chOff x="1062" y="1959"/>
              <a:chExt cx="522" cy="66"/>
            </a:xfrm>
          </p:grpSpPr>
          <p:sp>
            <p:nvSpPr>
              <p:cNvPr id="275513" name="Line 57"/>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14" name="Line 58"/>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15" name="Line 59"/>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16" name="Group 60"/>
            <p:cNvGrpSpPr>
              <a:grpSpLocks/>
            </p:cNvGrpSpPr>
            <p:nvPr/>
          </p:nvGrpSpPr>
          <p:grpSpPr bwMode="auto">
            <a:xfrm>
              <a:off x="870" y="1866"/>
              <a:ext cx="522" cy="66"/>
              <a:chOff x="1062" y="1959"/>
              <a:chExt cx="522" cy="66"/>
            </a:xfrm>
          </p:grpSpPr>
          <p:sp>
            <p:nvSpPr>
              <p:cNvPr id="275517" name="Line 61"/>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18" name="Line 62"/>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19" name="Line 63"/>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20" name="Group 64"/>
            <p:cNvGrpSpPr>
              <a:grpSpLocks/>
            </p:cNvGrpSpPr>
            <p:nvPr/>
          </p:nvGrpSpPr>
          <p:grpSpPr bwMode="auto">
            <a:xfrm>
              <a:off x="870" y="1922"/>
              <a:ext cx="522" cy="66"/>
              <a:chOff x="1062" y="1959"/>
              <a:chExt cx="522" cy="66"/>
            </a:xfrm>
          </p:grpSpPr>
          <p:sp>
            <p:nvSpPr>
              <p:cNvPr id="275521" name="Line 65"/>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22" name="Line 66"/>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23" name="Line 67"/>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75524" name="Line 68"/>
            <p:cNvSpPr>
              <a:spLocks noChangeShapeType="1"/>
            </p:cNvSpPr>
            <p:nvPr/>
          </p:nvSpPr>
          <p:spPr bwMode="auto">
            <a:xfrm>
              <a:off x="1792" y="1532"/>
              <a:ext cx="91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275525" name="Group 69"/>
            <p:cNvGrpSpPr>
              <a:grpSpLocks/>
            </p:cNvGrpSpPr>
            <p:nvPr/>
          </p:nvGrpSpPr>
          <p:grpSpPr bwMode="auto">
            <a:xfrm>
              <a:off x="1792" y="1522"/>
              <a:ext cx="522" cy="66"/>
              <a:chOff x="1984" y="1964"/>
              <a:chExt cx="522" cy="66"/>
            </a:xfrm>
          </p:grpSpPr>
          <p:sp>
            <p:nvSpPr>
              <p:cNvPr id="275526" name="Line 70"/>
              <p:cNvSpPr>
                <a:spLocks noChangeShapeType="1"/>
              </p:cNvSpPr>
              <p:nvPr/>
            </p:nvSpPr>
            <p:spPr bwMode="auto">
              <a:xfrm flipV="1">
                <a:off x="2395" y="1964"/>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27" name="Line 71"/>
              <p:cNvSpPr>
                <a:spLocks noChangeShapeType="1"/>
              </p:cNvSpPr>
              <p:nvPr/>
            </p:nvSpPr>
            <p:spPr bwMode="auto">
              <a:xfrm>
                <a:off x="1984" y="2030"/>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28" name="Line 72"/>
              <p:cNvSpPr>
                <a:spLocks noChangeShapeType="1"/>
              </p:cNvSpPr>
              <p:nvPr/>
            </p:nvSpPr>
            <p:spPr bwMode="auto">
              <a:xfrm flipV="1">
                <a:off x="1991" y="2013"/>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29" name="Group 73"/>
            <p:cNvGrpSpPr>
              <a:grpSpLocks/>
            </p:cNvGrpSpPr>
            <p:nvPr/>
          </p:nvGrpSpPr>
          <p:grpSpPr bwMode="auto">
            <a:xfrm>
              <a:off x="1792" y="1582"/>
              <a:ext cx="522" cy="66"/>
              <a:chOff x="1062" y="1959"/>
              <a:chExt cx="522" cy="66"/>
            </a:xfrm>
          </p:grpSpPr>
          <p:sp>
            <p:nvSpPr>
              <p:cNvPr id="275530" name="Line 7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31" name="Line 7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32" name="Line 7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33" name="Group 77"/>
            <p:cNvGrpSpPr>
              <a:grpSpLocks/>
            </p:cNvGrpSpPr>
            <p:nvPr/>
          </p:nvGrpSpPr>
          <p:grpSpPr bwMode="auto">
            <a:xfrm>
              <a:off x="1792" y="1640"/>
              <a:ext cx="522" cy="66"/>
              <a:chOff x="1062" y="1959"/>
              <a:chExt cx="522" cy="66"/>
            </a:xfrm>
          </p:grpSpPr>
          <p:sp>
            <p:nvSpPr>
              <p:cNvPr id="275534" name="Line 7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35" name="Line 7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36" name="Line 8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37" name="Group 81"/>
            <p:cNvGrpSpPr>
              <a:grpSpLocks/>
            </p:cNvGrpSpPr>
            <p:nvPr/>
          </p:nvGrpSpPr>
          <p:grpSpPr bwMode="auto">
            <a:xfrm>
              <a:off x="1792" y="1696"/>
              <a:ext cx="522" cy="66"/>
              <a:chOff x="1062" y="1959"/>
              <a:chExt cx="522" cy="66"/>
            </a:xfrm>
          </p:grpSpPr>
          <p:sp>
            <p:nvSpPr>
              <p:cNvPr id="275538" name="Line 8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39" name="Line 8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40" name="Line 8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41" name="Group 85"/>
            <p:cNvGrpSpPr>
              <a:grpSpLocks/>
            </p:cNvGrpSpPr>
            <p:nvPr/>
          </p:nvGrpSpPr>
          <p:grpSpPr bwMode="auto">
            <a:xfrm>
              <a:off x="1792" y="1753"/>
              <a:ext cx="522" cy="66"/>
              <a:chOff x="1062" y="1959"/>
              <a:chExt cx="522" cy="66"/>
            </a:xfrm>
          </p:grpSpPr>
          <p:sp>
            <p:nvSpPr>
              <p:cNvPr id="275542" name="Line 8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43" name="Line 8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44" name="Line 8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45" name="Group 89"/>
            <p:cNvGrpSpPr>
              <a:grpSpLocks/>
            </p:cNvGrpSpPr>
            <p:nvPr/>
          </p:nvGrpSpPr>
          <p:grpSpPr bwMode="auto">
            <a:xfrm>
              <a:off x="1792" y="1810"/>
              <a:ext cx="522" cy="66"/>
              <a:chOff x="1062" y="1959"/>
              <a:chExt cx="522" cy="66"/>
            </a:xfrm>
          </p:grpSpPr>
          <p:sp>
            <p:nvSpPr>
              <p:cNvPr id="275546" name="Line 9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47" name="Line 9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48" name="Line 9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49" name="Group 93"/>
            <p:cNvGrpSpPr>
              <a:grpSpLocks/>
            </p:cNvGrpSpPr>
            <p:nvPr/>
          </p:nvGrpSpPr>
          <p:grpSpPr bwMode="auto">
            <a:xfrm>
              <a:off x="1792" y="1868"/>
              <a:ext cx="522" cy="66"/>
              <a:chOff x="1062" y="1959"/>
              <a:chExt cx="522" cy="66"/>
            </a:xfrm>
          </p:grpSpPr>
          <p:sp>
            <p:nvSpPr>
              <p:cNvPr id="275550" name="Line 9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51" name="Line 9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52" name="Line 9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275553" name="Group 97"/>
            <p:cNvGrpSpPr>
              <a:grpSpLocks/>
            </p:cNvGrpSpPr>
            <p:nvPr/>
          </p:nvGrpSpPr>
          <p:grpSpPr bwMode="auto">
            <a:xfrm>
              <a:off x="1788" y="1924"/>
              <a:ext cx="522" cy="66"/>
              <a:chOff x="1062" y="1959"/>
              <a:chExt cx="522" cy="66"/>
            </a:xfrm>
          </p:grpSpPr>
          <p:sp>
            <p:nvSpPr>
              <p:cNvPr id="275554" name="Line 9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55" name="Line 9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56" name="Line 10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275557" name="Line 101"/>
            <p:cNvSpPr>
              <a:spLocks noChangeShapeType="1"/>
            </p:cNvSpPr>
            <p:nvPr/>
          </p:nvSpPr>
          <p:spPr bwMode="auto">
            <a:xfrm rot="10800000">
              <a:off x="642" y="1532"/>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558" name="Line 102"/>
            <p:cNvSpPr>
              <a:spLocks noChangeShapeType="1"/>
            </p:cNvSpPr>
            <p:nvPr/>
          </p:nvSpPr>
          <p:spPr bwMode="auto">
            <a:xfrm rot="10800000">
              <a:off x="2496" y="1529"/>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275469" name="Oval 13"/>
            <p:cNvSpPr>
              <a:spLocks noChangeArrowheads="1"/>
            </p:cNvSpPr>
            <p:nvPr/>
          </p:nvSpPr>
          <p:spPr bwMode="auto">
            <a:xfrm>
              <a:off x="364" y="150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275471" name="Oval 15"/>
            <p:cNvSpPr>
              <a:spLocks noChangeArrowheads="1"/>
            </p:cNvSpPr>
            <p:nvPr/>
          </p:nvSpPr>
          <p:spPr bwMode="auto">
            <a:xfrm>
              <a:off x="2684" y="150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75600"/>
                                        </p:tgtEl>
                                        <p:attrNameLst>
                                          <p:attrName>style.visibility</p:attrName>
                                        </p:attrNameLst>
                                      </p:cBhvr>
                                      <p:to>
                                        <p:strVal val="visible"/>
                                      </p:to>
                                    </p:set>
                                    <p:anim calcmode="lin" valueType="num">
                                      <p:cBhvr>
                                        <p:cTn id="7" dur="500" fill="hold"/>
                                        <p:tgtEl>
                                          <p:spTgt spid="275600"/>
                                        </p:tgtEl>
                                        <p:attrNameLst>
                                          <p:attrName>ppt_w</p:attrName>
                                        </p:attrNameLst>
                                      </p:cBhvr>
                                      <p:tavLst>
                                        <p:tav tm="0">
                                          <p:val>
                                            <p:fltVal val="0"/>
                                          </p:val>
                                        </p:tav>
                                        <p:tav tm="100000">
                                          <p:val>
                                            <p:strVal val="#ppt_w"/>
                                          </p:val>
                                        </p:tav>
                                      </p:tavLst>
                                    </p:anim>
                                    <p:anim calcmode="lin" valueType="num">
                                      <p:cBhvr>
                                        <p:cTn id="8" dur="500" fill="hold"/>
                                        <p:tgtEl>
                                          <p:spTgt spid="275600"/>
                                        </p:tgtEl>
                                        <p:attrNameLst>
                                          <p:attrName>ppt_h</p:attrName>
                                        </p:attrNameLst>
                                      </p:cBhvr>
                                      <p:tavLst>
                                        <p:tav tm="0">
                                          <p:val>
                                            <p:fltVal val="0"/>
                                          </p:val>
                                        </p:tav>
                                        <p:tav tm="100000">
                                          <p:val>
                                            <p:strVal val="#ppt_h"/>
                                          </p:val>
                                        </p:tav>
                                      </p:tavLst>
                                    </p:anim>
                                    <p:anim calcmode="lin" valueType="num">
                                      <p:cBhvr>
                                        <p:cTn id="9" dur="500" fill="hold"/>
                                        <p:tgtEl>
                                          <p:spTgt spid="275600"/>
                                        </p:tgtEl>
                                        <p:attrNameLst>
                                          <p:attrName>ppt_x</p:attrName>
                                        </p:attrNameLst>
                                      </p:cBhvr>
                                      <p:tavLst>
                                        <p:tav tm="0">
                                          <p:val>
                                            <p:fltVal val="0.5"/>
                                          </p:val>
                                        </p:tav>
                                        <p:tav tm="100000">
                                          <p:val>
                                            <p:strVal val="#ppt_x"/>
                                          </p:val>
                                        </p:tav>
                                      </p:tavLst>
                                    </p:anim>
                                    <p:anim calcmode="lin" valueType="num">
                                      <p:cBhvr>
                                        <p:cTn id="10" dur="500" fill="hold"/>
                                        <p:tgtEl>
                                          <p:spTgt spid="27560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5560"/>
                                        </p:tgtEl>
                                        <p:attrNameLst>
                                          <p:attrName>style.visibility</p:attrName>
                                        </p:attrNameLst>
                                      </p:cBhvr>
                                      <p:to>
                                        <p:strVal val="visible"/>
                                      </p:to>
                                    </p:set>
                                    <p:anim calcmode="lin" valueType="num">
                                      <p:cBhvr>
                                        <p:cTn id="15" dur="500" fill="hold"/>
                                        <p:tgtEl>
                                          <p:spTgt spid="275560"/>
                                        </p:tgtEl>
                                        <p:attrNameLst>
                                          <p:attrName>ppt_w</p:attrName>
                                        </p:attrNameLst>
                                      </p:cBhvr>
                                      <p:tavLst>
                                        <p:tav tm="0">
                                          <p:val>
                                            <p:fltVal val="0"/>
                                          </p:val>
                                        </p:tav>
                                        <p:tav tm="100000">
                                          <p:val>
                                            <p:strVal val="#ppt_w"/>
                                          </p:val>
                                        </p:tav>
                                      </p:tavLst>
                                    </p:anim>
                                    <p:anim calcmode="lin" valueType="num">
                                      <p:cBhvr>
                                        <p:cTn id="16" dur="500" fill="hold"/>
                                        <p:tgtEl>
                                          <p:spTgt spid="275560"/>
                                        </p:tgtEl>
                                        <p:attrNameLst>
                                          <p:attrName>ppt_h</p:attrName>
                                        </p:attrNameLst>
                                      </p:cBhvr>
                                      <p:tavLst>
                                        <p:tav tm="0">
                                          <p:val>
                                            <p:fltVal val="0"/>
                                          </p:val>
                                        </p:tav>
                                        <p:tav tm="100000">
                                          <p:val>
                                            <p:strVal val="#ppt_h"/>
                                          </p:val>
                                        </p:tav>
                                      </p:tavLst>
                                    </p:anim>
                                    <p:anim calcmode="lin" valueType="num">
                                      <p:cBhvr>
                                        <p:cTn id="17" dur="500" fill="hold"/>
                                        <p:tgtEl>
                                          <p:spTgt spid="275560"/>
                                        </p:tgtEl>
                                        <p:attrNameLst>
                                          <p:attrName>ppt_x</p:attrName>
                                        </p:attrNameLst>
                                      </p:cBhvr>
                                      <p:tavLst>
                                        <p:tav tm="0">
                                          <p:val>
                                            <p:fltVal val="0.5"/>
                                          </p:val>
                                        </p:tav>
                                        <p:tav tm="100000">
                                          <p:val>
                                            <p:strVal val="#ppt_x"/>
                                          </p:val>
                                        </p:tav>
                                      </p:tavLst>
                                    </p:anim>
                                    <p:anim calcmode="lin" valueType="num">
                                      <p:cBhvr>
                                        <p:cTn id="18" dur="500" fill="hold"/>
                                        <p:tgtEl>
                                          <p:spTgt spid="275560"/>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75562"/>
                                        </p:tgtEl>
                                        <p:attrNameLst>
                                          <p:attrName>style.visibility</p:attrName>
                                        </p:attrNameLst>
                                      </p:cBhvr>
                                      <p:to>
                                        <p:strVal val="visible"/>
                                      </p:to>
                                    </p:set>
                                    <p:anim calcmode="lin" valueType="num">
                                      <p:cBhvr>
                                        <p:cTn id="23" dur="500" fill="hold"/>
                                        <p:tgtEl>
                                          <p:spTgt spid="275562"/>
                                        </p:tgtEl>
                                        <p:attrNameLst>
                                          <p:attrName>ppt_w</p:attrName>
                                        </p:attrNameLst>
                                      </p:cBhvr>
                                      <p:tavLst>
                                        <p:tav tm="0">
                                          <p:val>
                                            <p:fltVal val="0"/>
                                          </p:val>
                                        </p:tav>
                                        <p:tav tm="100000">
                                          <p:val>
                                            <p:strVal val="#ppt_w"/>
                                          </p:val>
                                        </p:tav>
                                      </p:tavLst>
                                    </p:anim>
                                    <p:anim calcmode="lin" valueType="num">
                                      <p:cBhvr>
                                        <p:cTn id="24" dur="500" fill="hold"/>
                                        <p:tgtEl>
                                          <p:spTgt spid="275562"/>
                                        </p:tgtEl>
                                        <p:attrNameLst>
                                          <p:attrName>ppt_h</p:attrName>
                                        </p:attrNameLst>
                                      </p:cBhvr>
                                      <p:tavLst>
                                        <p:tav tm="0">
                                          <p:val>
                                            <p:fltVal val="0"/>
                                          </p:val>
                                        </p:tav>
                                        <p:tav tm="100000">
                                          <p:val>
                                            <p:strVal val="#ppt_h"/>
                                          </p:val>
                                        </p:tav>
                                      </p:tavLst>
                                    </p:anim>
                                    <p:anim calcmode="lin" valueType="num">
                                      <p:cBhvr>
                                        <p:cTn id="25" dur="500" fill="hold"/>
                                        <p:tgtEl>
                                          <p:spTgt spid="275562"/>
                                        </p:tgtEl>
                                        <p:attrNameLst>
                                          <p:attrName>ppt_x</p:attrName>
                                        </p:attrNameLst>
                                      </p:cBhvr>
                                      <p:tavLst>
                                        <p:tav tm="0">
                                          <p:val>
                                            <p:fltVal val="0.5"/>
                                          </p:val>
                                        </p:tav>
                                        <p:tav tm="100000">
                                          <p:val>
                                            <p:strVal val="#ppt_x"/>
                                          </p:val>
                                        </p:tav>
                                      </p:tavLst>
                                    </p:anim>
                                    <p:anim calcmode="lin" valueType="num">
                                      <p:cBhvr>
                                        <p:cTn id="26" dur="500" fill="hold"/>
                                        <p:tgtEl>
                                          <p:spTgt spid="275562"/>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275658"/>
                                        </p:tgtEl>
                                        <p:attrNameLst>
                                          <p:attrName>style.visibility</p:attrName>
                                        </p:attrNameLst>
                                      </p:cBhvr>
                                      <p:to>
                                        <p:strVal val="visible"/>
                                      </p:to>
                                    </p:set>
                                    <p:anim calcmode="lin" valueType="num">
                                      <p:cBhvr additive="base">
                                        <p:cTn id="31" dur="500" fill="hold"/>
                                        <p:tgtEl>
                                          <p:spTgt spid="275658"/>
                                        </p:tgtEl>
                                        <p:attrNameLst>
                                          <p:attrName>ppt_x</p:attrName>
                                        </p:attrNameLst>
                                      </p:cBhvr>
                                      <p:tavLst>
                                        <p:tav tm="0">
                                          <p:val>
                                            <p:strVal val="0-#ppt_w/2"/>
                                          </p:val>
                                        </p:tav>
                                        <p:tav tm="100000">
                                          <p:val>
                                            <p:strVal val="#ppt_x"/>
                                          </p:val>
                                        </p:tav>
                                      </p:tavLst>
                                    </p:anim>
                                    <p:anim calcmode="lin" valueType="num">
                                      <p:cBhvr additive="base">
                                        <p:cTn id="32" dur="500" fill="hold"/>
                                        <p:tgtEl>
                                          <p:spTgt spid="27565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75650"/>
                                        </p:tgtEl>
                                        <p:attrNameLst>
                                          <p:attrName>style.visibility</p:attrName>
                                        </p:attrNameLst>
                                      </p:cBhvr>
                                      <p:to>
                                        <p:strVal val="visible"/>
                                      </p:to>
                                    </p:set>
                                    <p:animEffect transition="in" filter="dissolve">
                                      <p:cBhvr>
                                        <p:cTn id="37" dur="500"/>
                                        <p:tgtEl>
                                          <p:spTgt spid="2756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6" fill="hold" nodeType="clickEffect">
                                  <p:stCondLst>
                                    <p:cond delay="0"/>
                                  </p:stCondLst>
                                  <p:childTnLst>
                                    <p:set>
                                      <p:cBhvr>
                                        <p:cTn id="41" dur="1" fill="hold">
                                          <p:stCondLst>
                                            <p:cond delay="0"/>
                                          </p:stCondLst>
                                        </p:cTn>
                                        <p:tgtEl>
                                          <p:spTgt spid="275652"/>
                                        </p:tgtEl>
                                        <p:attrNameLst>
                                          <p:attrName>style.visibility</p:attrName>
                                        </p:attrNameLst>
                                      </p:cBhvr>
                                      <p:to>
                                        <p:strVal val="visible"/>
                                      </p:to>
                                    </p:set>
                                    <p:anim calcmode="lin" valueType="num">
                                      <p:cBhvr additive="base">
                                        <p:cTn id="42" dur="500" fill="hold"/>
                                        <p:tgtEl>
                                          <p:spTgt spid="275652"/>
                                        </p:tgtEl>
                                        <p:attrNameLst>
                                          <p:attrName>ppt_x</p:attrName>
                                        </p:attrNameLst>
                                      </p:cBhvr>
                                      <p:tavLst>
                                        <p:tav tm="0">
                                          <p:val>
                                            <p:strVal val="1+#ppt_w/2"/>
                                          </p:val>
                                        </p:tav>
                                        <p:tav tm="100000">
                                          <p:val>
                                            <p:strVal val="#ppt_x"/>
                                          </p:val>
                                        </p:tav>
                                      </p:tavLst>
                                    </p:anim>
                                    <p:anim calcmode="lin" valueType="num">
                                      <p:cBhvr additive="base">
                                        <p:cTn id="43" dur="500" fill="hold"/>
                                        <p:tgtEl>
                                          <p:spTgt spid="27565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75652"/>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6" fill="hold" nodeType="clickEffect">
                                  <p:stCondLst>
                                    <p:cond delay="0"/>
                                  </p:stCondLst>
                                  <p:childTnLst>
                                    <p:set>
                                      <p:cBhvr>
                                        <p:cTn id="47" dur="1" fill="hold">
                                          <p:stCondLst>
                                            <p:cond delay="0"/>
                                          </p:stCondLst>
                                        </p:cTn>
                                        <p:tgtEl>
                                          <p:spTgt spid="275659"/>
                                        </p:tgtEl>
                                        <p:attrNameLst>
                                          <p:attrName>style.visibility</p:attrName>
                                        </p:attrNameLst>
                                      </p:cBhvr>
                                      <p:to>
                                        <p:strVal val="visible"/>
                                      </p:to>
                                    </p:set>
                                    <p:anim calcmode="lin" valueType="num">
                                      <p:cBhvr additive="base">
                                        <p:cTn id="48" dur="500" fill="hold"/>
                                        <p:tgtEl>
                                          <p:spTgt spid="275659"/>
                                        </p:tgtEl>
                                        <p:attrNameLst>
                                          <p:attrName>ppt_x</p:attrName>
                                        </p:attrNameLst>
                                      </p:cBhvr>
                                      <p:tavLst>
                                        <p:tav tm="0">
                                          <p:val>
                                            <p:strVal val="1+#ppt_w/2"/>
                                          </p:val>
                                        </p:tav>
                                        <p:tav tm="100000">
                                          <p:val>
                                            <p:strVal val="#ppt_x"/>
                                          </p:val>
                                        </p:tav>
                                      </p:tavLst>
                                    </p:anim>
                                    <p:anim calcmode="lin" valueType="num">
                                      <p:cBhvr additive="base">
                                        <p:cTn id="49" dur="500" fill="hold"/>
                                        <p:tgtEl>
                                          <p:spTgt spid="275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560" grpId="0" animBg="1" autoUpdateAnimBg="0"/>
      <p:bldP spid="275562"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Rectangle 4"/>
          <p:cNvSpPr>
            <a:spLocks noGrp="1" noChangeArrowheads="1"/>
          </p:cNvSpPr>
          <p:nvPr>
            <p:ph type="title"/>
          </p:nvPr>
        </p:nvSpPr>
        <p:spPr>
          <a:xfrm>
            <a:off x="76200" y="3048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4.15 El transformador en el ensayo de cortocircuito I</a:t>
            </a:r>
            <a:endParaRPr lang="es-ES_tradnl" altLang="es-ES"/>
          </a:p>
        </p:txBody>
      </p:sp>
      <p:grpSp>
        <p:nvGrpSpPr>
          <p:cNvPr id="307643" name="Group 443"/>
          <p:cNvGrpSpPr>
            <a:grpSpLocks/>
          </p:cNvGrpSpPr>
          <p:nvPr/>
        </p:nvGrpSpPr>
        <p:grpSpPr bwMode="auto">
          <a:xfrm>
            <a:off x="2160836" y="1700808"/>
            <a:ext cx="6629400" cy="2471738"/>
            <a:chOff x="1400" y="1048"/>
            <a:chExt cx="4176" cy="1557"/>
          </a:xfrm>
        </p:grpSpPr>
        <p:sp>
          <p:nvSpPr>
            <p:cNvPr id="307348" name="Line 148"/>
            <p:cNvSpPr>
              <a:spLocks noChangeShapeType="1"/>
            </p:cNvSpPr>
            <p:nvPr/>
          </p:nvSpPr>
          <p:spPr bwMode="auto">
            <a:xfrm>
              <a:off x="1988" y="1370"/>
              <a:ext cx="246"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7349" name="Line 149"/>
            <p:cNvSpPr>
              <a:spLocks noChangeShapeType="1"/>
            </p:cNvSpPr>
            <p:nvPr/>
          </p:nvSpPr>
          <p:spPr bwMode="auto">
            <a:xfrm rot="5400000">
              <a:off x="1359" y="1971"/>
              <a:ext cx="1233"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0" name="Line 150"/>
            <p:cNvSpPr>
              <a:spLocks noChangeShapeType="1"/>
            </p:cNvSpPr>
            <p:nvPr/>
          </p:nvSpPr>
          <p:spPr bwMode="auto">
            <a:xfrm>
              <a:off x="3804" y="2578"/>
              <a:ext cx="1760"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1" name="Line 151"/>
            <p:cNvSpPr>
              <a:spLocks noChangeShapeType="1"/>
            </p:cNvSpPr>
            <p:nvPr/>
          </p:nvSpPr>
          <p:spPr bwMode="auto">
            <a:xfrm>
              <a:off x="1976" y="2576"/>
              <a:ext cx="1830"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2" name="Oval 152"/>
            <p:cNvSpPr>
              <a:spLocks noChangeArrowheads="1"/>
            </p:cNvSpPr>
            <p:nvPr/>
          </p:nvSpPr>
          <p:spPr bwMode="auto">
            <a:xfrm>
              <a:off x="1948" y="253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353" name="AutoShape 153"/>
            <p:cNvSpPr>
              <a:spLocks noChangeArrowheads="1"/>
            </p:cNvSpPr>
            <p:nvPr/>
          </p:nvSpPr>
          <p:spPr bwMode="auto">
            <a:xfrm>
              <a:off x="1784" y="1734"/>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4" name="Rectangle 154"/>
            <p:cNvSpPr>
              <a:spLocks noChangeArrowheads="1"/>
            </p:cNvSpPr>
            <p:nvPr/>
          </p:nvSpPr>
          <p:spPr bwMode="auto">
            <a:xfrm>
              <a:off x="1400" y="1824"/>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cc</a:t>
              </a:r>
              <a:r>
                <a:rPr lang="es-ES_tradnl" altLang="es-ES" sz="1500">
                  <a:effectLst/>
                </a:rPr>
                <a:t>(t)</a:t>
              </a:r>
              <a:endParaRPr lang="es-ES" altLang="es-ES" sz="1700">
                <a:effectLst/>
              </a:endParaRPr>
            </a:p>
          </p:txBody>
        </p:sp>
        <p:sp>
          <p:nvSpPr>
            <p:cNvPr id="307355" name="Line 155"/>
            <p:cNvSpPr>
              <a:spLocks noChangeShapeType="1"/>
            </p:cNvSpPr>
            <p:nvPr/>
          </p:nvSpPr>
          <p:spPr bwMode="auto">
            <a:xfrm>
              <a:off x="3824" y="1374"/>
              <a:ext cx="559"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6" name="Oval 156"/>
            <p:cNvSpPr>
              <a:spLocks noChangeAspect="1" noChangeArrowheads="1"/>
            </p:cNvSpPr>
            <p:nvPr/>
          </p:nvSpPr>
          <p:spPr bwMode="auto">
            <a:xfrm>
              <a:off x="1856" y="1806"/>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7357" name="Freeform 157"/>
            <p:cNvSpPr>
              <a:spLocks noChangeAspect="1"/>
            </p:cNvSpPr>
            <p:nvPr/>
          </p:nvSpPr>
          <p:spPr bwMode="auto">
            <a:xfrm>
              <a:off x="1918" y="1834"/>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8" name="Line 158"/>
            <p:cNvSpPr>
              <a:spLocks noChangeShapeType="1"/>
            </p:cNvSpPr>
            <p:nvPr/>
          </p:nvSpPr>
          <p:spPr bwMode="auto">
            <a:xfrm>
              <a:off x="3176" y="1374"/>
              <a:ext cx="648"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59" name="Line 159"/>
            <p:cNvSpPr>
              <a:spLocks noChangeShapeType="1"/>
            </p:cNvSpPr>
            <p:nvPr/>
          </p:nvSpPr>
          <p:spPr bwMode="auto">
            <a:xfrm rot="10800000">
              <a:off x="2078" y="1370"/>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360" name="Oval 160"/>
            <p:cNvSpPr>
              <a:spLocks noChangeArrowheads="1"/>
            </p:cNvSpPr>
            <p:nvPr/>
          </p:nvSpPr>
          <p:spPr bwMode="auto">
            <a:xfrm>
              <a:off x="1944" y="134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7361" name="Group 161"/>
            <p:cNvGrpSpPr>
              <a:grpSpLocks/>
            </p:cNvGrpSpPr>
            <p:nvPr/>
          </p:nvGrpSpPr>
          <p:grpSpPr bwMode="auto">
            <a:xfrm>
              <a:off x="2772" y="1273"/>
              <a:ext cx="96" cy="186"/>
              <a:chOff x="0" y="0"/>
              <a:chExt cx="20000" cy="20000"/>
            </a:xfrm>
          </p:grpSpPr>
          <p:grpSp>
            <p:nvGrpSpPr>
              <p:cNvPr id="307362" name="Group 162"/>
              <p:cNvGrpSpPr>
                <a:grpSpLocks/>
              </p:cNvGrpSpPr>
              <p:nvPr/>
            </p:nvGrpSpPr>
            <p:grpSpPr bwMode="auto">
              <a:xfrm>
                <a:off x="0" y="0"/>
                <a:ext cx="20000" cy="12903"/>
                <a:chOff x="0" y="0"/>
                <a:chExt cx="20000" cy="20000"/>
              </a:xfrm>
            </p:grpSpPr>
            <p:sp>
              <p:nvSpPr>
                <p:cNvPr id="307363" name="Arc 163"/>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64" name="Arc 164"/>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365" name="Group 165"/>
              <p:cNvGrpSpPr>
                <a:grpSpLocks/>
              </p:cNvGrpSpPr>
              <p:nvPr/>
            </p:nvGrpSpPr>
            <p:grpSpPr bwMode="auto">
              <a:xfrm>
                <a:off x="12888" y="12043"/>
                <a:ext cx="7027" cy="7957"/>
                <a:chOff x="0" y="0"/>
                <a:chExt cx="20000" cy="20000"/>
              </a:xfrm>
            </p:grpSpPr>
            <p:sp>
              <p:nvSpPr>
                <p:cNvPr id="307366" name="Arc 166"/>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67" name="Arc 167"/>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368" name="Group 168"/>
            <p:cNvGrpSpPr>
              <a:grpSpLocks/>
            </p:cNvGrpSpPr>
            <p:nvPr/>
          </p:nvGrpSpPr>
          <p:grpSpPr bwMode="auto">
            <a:xfrm>
              <a:off x="2834" y="1272"/>
              <a:ext cx="95" cy="185"/>
              <a:chOff x="0" y="0"/>
              <a:chExt cx="20004" cy="20000"/>
            </a:xfrm>
          </p:grpSpPr>
          <p:grpSp>
            <p:nvGrpSpPr>
              <p:cNvPr id="307369" name="Group 169"/>
              <p:cNvGrpSpPr>
                <a:grpSpLocks/>
              </p:cNvGrpSpPr>
              <p:nvPr/>
            </p:nvGrpSpPr>
            <p:grpSpPr bwMode="auto">
              <a:xfrm>
                <a:off x="0" y="0"/>
                <a:ext cx="19919" cy="12903"/>
                <a:chOff x="0" y="0"/>
                <a:chExt cx="20004" cy="20000"/>
              </a:xfrm>
            </p:grpSpPr>
            <p:sp>
              <p:nvSpPr>
                <p:cNvPr id="307370" name="Arc 170"/>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71" name="Arc 171"/>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372" name="Group 172"/>
              <p:cNvGrpSpPr>
                <a:grpSpLocks/>
              </p:cNvGrpSpPr>
              <p:nvPr/>
            </p:nvGrpSpPr>
            <p:grpSpPr bwMode="auto">
              <a:xfrm>
                <a:off x="12692" y="12043"/>
                <a:ext cx="7312" cy="7957"/>
                <a:chOff x="-1" y="0"/>
                <a:chExt cx="20001" cy="20000"/>
              </a:xfrm>
            </p:grpSpPr>
            <p:sp>
              <p:nvSpPr>
                <p:cNvPr id="307373" name="Arc 173"/>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74" name="Arc 174"/>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375" name="Group 175"/>
            <p:cNvGrpSpPr>
              <a:grpSpLocks/>
            </p:cNvGrpSpPr>
            <p:nvPr/>
          </p:nvGrpSpPr>
          <p:grpSpPr bwMode="auto">
            <a:xfrm>
              <a:off x="2895" y="1272"/>
              <a:ext cx="96" cy="185"/>
              <a:chOff x="0" y="0"/>
              <a:chExt cx="20000" cy="20000"/>
            </a:xfrm>
          </p:grpSpPr>
          <p:grpSp>
            <p:nvGrpSpPr>
              <p:cNvPr id="307376" name="Group 176"/>
              <p:cNvGrpSpPr>
                <a:grpSpLocks/>
              </p:cNvGrpSpPr>
              <p:nvPr/>
            </p:nvGrpSpPr>
            <p:grpSpPr bwMode="auto">
              <a:xfrm>
                <a:off x="0" y="0"/>
                <a:ext cx="20000" cy="12903"/>
                <a:chOff x="0" y="0"/>
                <a:chExt cx="20000" cy="20000"/>
              </a:xfrm>
            </p:grpSpPr>
            <p:sp>
              <p:nvSpPr>
                <p:cNvPr id="307377" name="Arc 17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78" name="Arc 17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379" name="Group 179"/>
              <p:cNvGrpSpPr>
                <a:grpSpLocks/>
              </p:cNvGrpSpPr>
              <p:nvPr/>
            </p:nvGrpSpPr>
            <p:grpSpPr bwMode="auto">
              <a:xfrm>
                <a:off x="12886" y="12043"/>
                <a:ext cx="7030" cy="7957"/>
                <a:chOff x="0" y="0"/>
                <a:chExt cx="20000" cy="20000"/>
              </a:xfrm>
            </p:grpSpPr>
            <p:sp>
              <p:nvSpPr>
                <p:cNvPr id="307380" name="Arc 180"/>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81" name="Arc 181"/>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382" name="Group 182"/>
            <p:cNvGrpSpPr>
              <a:grpSpLocks/>
            </p:cNvGrpSpPr>
            <p:nvPr/>
          </p:nvGrpSpPr>
          <p:grpSpPr bwMode="auto">
            <a:xfrm>
              <a:off x="2957" y="1270"/>
              <a:ext cx="96" cy="186"/>
              <a:chOff x="0" y="0"/>
              <a:chExt cx="20000" cy="20000"/>
            </a:xfrm>
          </p:grpSpPr>
          <p:grpSp>
            <p:nvGrpSpPr>
              <p:cNvPr id="307383" name="Group 183"/>
              <p:cNvGrpSpPr>
                <a:grpSpLocks/>
              </p:cNvGrpSpPr>
              <p:nvPr/>
            </p:nvGrpSpPr>
            <p:grpSpPr bwMode="auto">
              <a:xfrm>
                <a:off x="0" y="0"/>
                <a:ext cx="20000" cy="12876"/>
                <a:chOff x="0" y="0"/>
                <a:chExt cx="20000" cy="20000"/>
              </a:xfrm>
            </p:grpSpPr>
            <p:sp>
              <p:nvSpPr>
                <p:cNvPr id="307384" name="Arc 18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85" name="Arc 18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386" name="Group 186"/>
              <p:cNvGrpSpPr>
                <a:grpSpLocks/>
              </p:cNvGrpSpPr>
              <p:nvPr/>
            </p:nvGrpSpPr>
            <p:grpSpPr bwMode="auto">
              <a:xfrm>
                <a:off x="12886" y="12060"/>
                <a:ext cx="6945" cy="7940"/>
                <a:chOff x="-1" y="0"/>
                <a:chExt cx="20001" cy="20000"/>
              </a:xfrm>
            </p:grpSpPr>
            <p:sp>
              <p:nvSpPr>
                <p:cNvPr id="307387" name="Arc 187"/>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88" name="Arc 188"/>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389" name="Group 189"/>
            <p:cNvGrpSpPr>
              <a:grpSpLocks/>
            </p:cNvGrpSpPr>
            <p:nvPr/>
          </p:nvGrpSpPr>
          <p:grpSpPr bwMode="auto">
            <a:xfrm>
              <a:off x="3019" y="1270"/>
              <a:ext cx="95" cy="186"/>
              <a:chOff x="0" y="0"/>
              <a:chExt cx="20000" cy="20000"/>
            </a:xfrm>
          </p:grpSpPr>
          <p:grpSp>
            <p:nvGrpSpPr>
              <p:cNvPr id="307390" name="Group 190"/>
              <p:cNvGrpSpPr>
                <a:grpSpLocks/>
              </p:cNvGrpSpPr>
              <p:nvPr/>
            </p:nvGrpSpPr>
            <p:grpSpPr bwMode="auto">
              <a:xfrm>
                <a:off x="0" y="0"/>
                <a:ext cx="20000" cy="12876"/>
                <a:chOff x="0" y="0"/>
                <a:chExt cx="20000" cy="20000"/>
              </a:xfrm>
            </p:grpSpPr>
            <p:sp>
              <p:nvSpPr>
                <p:cNvPr id="307391" name="Arc 191"/>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92" name="Arc 192"/>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393" name="Group 193"/>
              <p:cNvGrpSpPr>
                <a:grpSpLocks/>
              </p:cNvGrpSpPr>
              <p:nvPr/>
            </p:nvGrpSpPr>
            <p:grpSpPr bwMode="auto">
              <a:xfrm>
                <a:off x="12829" y="12060"/>
                <a:ext cx="7171" cy="7940"/>
                <a:chOff x="0" y="0"/>
                <a:chExt cx="20000" cy="20000"/>
              </a:xfrm>
            </p:grpSpPr>
            <p:sp>
              <p:nvSpPr>
                <p:cNvPr id="307394" name="Arc 194"/>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95" name="Arc 195"/>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396" name="Group 196"/>
            <p:cNvGrpSpPr>
              <a:grpSpLocks/>
            </p:cNvGrpSpPr>
            <p:nvPr/>
          </p:nvGrpSpPr>
          <p:grpSpPr bwMode="auto">
            <a:xfrm>
              <a:off x="3081" y="1268"/>
              <a:ext cx="95" cy="120"/>
              <a:chOff x="0" y="0"/>
              <a:chExt cx="19995" cy="20000"/>
            </a:xfrm>
          </p:grpSpPr>
          <p:sp>
            <p:nvSpPr>
              <p:cNvPr id="307397" name="Arc 197"/>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398" name="Arc 198"/>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399" name="Group 199"/>
            <p:cNvGrpSpPr>
              <a:grpSpLocks/>
            </p:cNvGrpSpPr>
            <p:nvPr/>
          </p:nvGrpSpPr>
          <p:grpSpPr bwMode="auto">
            <a:xfrm>
              <a:off x="2250" y="1270"/>
              <a:ext cx="56" cy="184"/>
              <a:chOff x="0" y="0"/>
              <a:chExt cx="20000" cy="20000"/>
            </a:xfrm>
          </p:grpSpPr>
          <p:sp>
            <p:nvSpPr>
              <p:cNvPr id="307400" name="Line 200"/>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01" name="Line 201"/>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02" name="Group 202"/>
            <p:cNvGrpSpPr>
              <a:grpSpLocks/>
            </p:cNvGrpSpPr>
            <p:nvPr/>
          </p:nvGrpSpPr>
          <p:grpSpPr bwMode="auto">
            <a:xfrm>
              <a:off x="2307" y="1270"/>
              <a:ext cx="56" cy="184"/>
              <a:chOff x="0" y="0"/>
              <a:chExt cx="20000" cy="20000"/>
            </a:xfrm>
          </p:grpSpPr>
          <p:sp>
            <p:nvSpPr>
              <p:cNvPr id="307403" name="Line 203"/>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04" name="Line 204"/>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05" name="Group 205"/>
            <p:cNvGrpSpPr>
              <a:grpSpLocks/>
            </p:cNvGrpSpPr>
            <p:nvPr/>
          </p:nvGrpSpPr>
          <p:grpSpPr bwMode="auto">
            <a:xfrm>
              <a:off x="2363" y="1270"/>
              <a:ext cx="56" cy="184"/>
              <a:chOff x="0" y="0"/>
              <a:chExt cx="20000" cy="20000"/>
            </a:xfrm>
          </p:grpSpPr>
          <p:sp>
            <p:nvSpPr>
              <p:cNvPr id="307406" name="Line 206"/>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07" name="Line 207"/>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08" name="Group 208"/>
            <p:cNvGrpSpPr>
              <a:grpSpLocks/>
            </p:cNvGrpSpPr>
            <p:nvPr/>
          </p:nvGrpSpPr>
          <p:grpSpPr bwMode="auto">
            <a:xfrm>
              <a:off x="2422" y="1272"/>
              <a:ext cx="56" cy="184"/>
              <a:chOff x="0" y="0"/>
              <a:chExt cx="20000" cy="20000"/>
            </a:xfrm>
          </p:grpSpPr>
          <p:sp>
            <p:nvSpPr>
              <p:cNvPr id="307409" name="Line 209"/>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10" name="Line 210"/>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11" name="Group 211"/>
            <p:cNvGrpSpPr>
              <a:grpSpLocks/>
            </p:cNvGrpSpPr>
            <p:nvPr/>
          </p:nvGrpSpPr>
          <p:grpSpPr bwMode="auto">
            <a:xfrm>
              <a:off x="2482" y="1272"/>
              <a:ext cx="56" cy="184"/>
              <a:chOff x="0" y="0"/>
              <a:chExt cx="20000" cy="20000"/>
            </a:xfrm>
          </p:grpSpPr>
          <p:sp>
            <p:nvSpPr>
              <p:cNvPr id="307412" name="Line 212"/>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13" name="Line 213"/>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7414" name="Line 214"/>
            <p:cNvSpPr>
              <a:spLocks noChangeShapeType="1"/>
            </p:cNvSpPr>
            <p:nvPr/>
          </p:nvSpPr>
          <p:spPr bwMode="auto">
            <a:xfrm flipH="1">
              <a:off x="2228" y="1272"/>
              <a:ext cx="21" cy="117"/>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15" name="Line 215"/>
            <p:cNvSpPr>
              <a:spLocks noChangeShapeType="1"/>
            </p:cNvSpPr>
            <p:nvPr/>
          </p:nvSpPr>
          <p:spPr bwMode="auto">
            <a:xfrm>
              <a:off x="2540" y="1277"/>
              <a:ext cx="21" cy="112"/>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16" name="Line 216"/>
            <p:cNvSpPr>
              <a:spLocks noChangeShapeType="1"/>
            </p:cNvSpPr>
            <p:nvPr/>
          </p:nvSpPr>
          <p:spPr bwMode="auto">
            <a:xfrm>
              <a:off x="2564" y="1376"/>
              <a:ext cx="209"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417" name="Rectangle 217"/>
            <p:cNvSpPr>
              <a:spLocks noChangeArrowheads="1"/>
            </p:cNvSpPr>
            <p:nvPr/>
          </p:nvSpPr>
          <p:spPr bwMode="auto">
            <a:xfrm>
              <a:off x="2270" y="106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1</a:t>
              </a:r>
              <a:endParaRPr lang="es-ES" altLang="es-ES" sz="1500" baseline="-25000">
                <a:effectLst/>
              </a:endParaRPr>
            </a:p>
          </p:txBody>
        </p:sp>
        <p:sp>
          <p:nvSpPr>
            <p:cNvPr id="307418" name="Rectangle 218"/>
            <p:cNvSpPr>
              <a:spLocks noChangeArrowheads="1"/>
            </p:cNvSpPr>
            <p:nvPr/>
          </p:nvSpPr>
          <p:spPr bwMode="auto">
            <a:xfrm>
              <a:off x="2831" y="1048"/>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d1</a:t>
              </a:r>
              <a:endParaRPr lang="es-ES" altLang="es-ES" sz="1500" baseline="-25000">
                <a:effectLst/>
              </a:endParaRPr>
            </a:p>
          </p:txBody>
        </p:sp>
        <p:sp>
          <p:nvSpPr>
            <p:cNvPr id="307419" name="Line 219"/>
            <p:cNvSpPr>
              <a:spLocks noChangeShapeType="1"/>
            </p:cNvSpPr>
            <p:nvPr/>
          </p:nvSpPr>
          <p:spPr bwMode="auto">
            <a:xfrm rot="5400000">
              <a:off x="4948" y="1988"/>
              <a:ext cx="1204"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420" name="Oval 220"/>
            <p:cNvSpPr>
              <a:spLocks noChangeArrowheads="1"/>
            </p:cNvSpPr>
            <p:nvPr/>
          </p:nvSpPr>
          <p:spPr bwMode="auto">
            <a:xfrm>
              <a:off x="5520" y="253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7421" name="Group 221"/>
            <p:cNvGrpSpPr>
              <a:grpSpLocks/>
            </p:cNvGrpSpPr>
            <p:nvPr/>
          </p:nvGrpSpPr>
          <p:grpSpPr bwMode="auto">
            <a:xfrm>
              <a:off x="5116" y="1260"/>
              <a:ext cx="56" cy="184"/>
              <a:chOff x="0" y="0"/>
              <a:chExt cx="20000" cy="20000"/>
            </a:xfrm>
          </p:grpSpPr>
          <p:sp>
            <p:nvSpPr>
              <p:cNvPr id="307422" name="Line 222"/>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23" name="Line 223"/>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24" name="Group 224"/>
            <p:cNvGrpSpPr>
              <a:grpSpLocks/>
            </p:cNvGrpSpPr>
            <p:nvPr/>
          </p:nvGrpSpPr>
          <p:grpSpPr bwMode="auto">
            <a:xfrm>
              <a:off x="5173" y="1260"/>
              <a:ext cx="56" cy="184"/>
              <a:chOff x="0" y="0"/>
              <a:chExt cx="20000" cy="20000"/>
            </a:xfrm>
          </p:grpSpPr>
          <p:sp>
            <p:nvSpPr>
              <p:cNvPr id="307425" name="Line 225"/>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26" name="Line 226"/>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27" name="Group 227"/>
            <p:cNvGrpSpPr>
              <a:grpSpLocks/>
            </p:cNvGrpSpPr>
            <p:nvPr/>
          </p:nvGrpSpPr>
          <p:grpSpPr bwMode="auto">
            <a:xfrm>
              <a:off x="5229" y="1260"/>
              <a:ext cx="56" cy="184"/>
              <a:chOff x="0" y="0"/>
              <a:chExt cx="20000" cy="20000"/>
            </a:xfrm>
          </p:grpSpPr>
          <p:sp>
            <p:nvSpPr>
              <p:cNvPr id="307428" name="Line 228"/>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29" name="Line 229"/>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30" name="Group 230"/>
            <p:cNvGrpSpPr>
              <a:grpSpLocks/>
            </p:cNvGrpSpPr>
            <p:nvPr/>
          </p:nvGrpSpPr>
          <p:grpSpPr bwMode="auto">
            <a:xfrm>
              <a:off x="5288" y="1262"/>
              <a:ext cx="56" cy="184"/>
              <a:chOff x="0" y="0"/>
              <a:chExt cx="20000" cy="20000"/>
            </a:xfrm>
          </p:grpSpPr>
          <p:sp>
            <p:nvSpPr>
              <p:cNvPr id="307431" name="Line 231"/>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32" name="Line 232"/>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33" name="Group 233"/>
            <p:cNvGrpSpPr>
              <a:grpSpLocks/>
            </p:cNvGrpSpPr>
            <p:nvPr/>
          </p:nvGrpSpPr>
          <p:grpSpPr bwMode="auto">
            <a:xfrm>
              <a:off x="5348" y="1262"/>
              <a:ext cx="56" cy="184"/>
              <a:chOff x="0" y="0"/>
              <a:chExt cx="20000" cy="20000"/>
            </a:xfrm>
          </p:grpSpPr>
          <p:sp>
            <p:nvSpPr>
              <p:cNvPr id="307434" name="Line 234"/>
              <p:cNvSpPr>
                <a:spLocks noChangeShapeType="1"/>
              </p:cNvSpPr>
              <p:nvPr/>
            </p:nvSpPr>
            <p:spPr bwMode="auto">
              <a:xfrm>
                <a:off x="0"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35" name="Line 235"/>
              <p:cNvSpPr>
                <a:spLocks noChangeShapeType="1"/>
              </p:cNvSpPr>
              <p:nvPr/>
            </p:nvSpPr>
            <p:spPr bwMode="auto">
              <a:xfrm flipH="1">
                <a:off x="9572" y="0"/>
                <a:ext cx="10428" cy="20000"/>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7436" name="Line 236"/>
            <p:cNvSpPr>
              <a:spLocks noChangeShapeType="1"/>
            </p:cNvSpPr>
            <p:nvPr/>
          </p:nvSpPr>
          <p:spPr bwMode="auto">
            <a:xfrm flipH="1">
              <a:off x="5094" y="1262"/>
              <a:ext cx="21" cy="117"/>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37" name="Line 237"/>
            <p:cNvSpPr>
              <a:spLocks noChangeShapeType="1"/>
            </p:cNvSpPr>
            <p:nvPr/>
          </p:nvSpPr>
          <p:spPr bwMode="auto">
            <a:xfrm>
              <a:off x="5406" y="1267"/>
              <a:ext cx="21" cy="112"/>
            </a:xfrm>
            <a:prstGeom prst="line">
              <a:avLst/>
            </a:prstGeom>
            <a:noFill/>
            <a:ln w="25400">
              <a:solidFill>
                <a:srgbClr val="CC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38" name="Rectangle 238"/>
            <p:cNvSpPr>
              <a:spLocks noChangeArrowheads="1"/>
            </p:cNvSpPr>
            <p:nvPr/>
          </p:nvSpPr>
          <p:spPr bwMode="auto">
            <a:xfrm>
              <a:off x="5124" y="109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2</a:t>
              </a:r>
              <a:r>
                <a:rPr lang="es-ES_tradnl" altLang="es-ES" sz="1500">
                  <a:effectLst/>
                </a:rPr>
                <a:t>’</a:t>
              </a:r>
              <a:endParaRPr lang="es-ES" altLang="es-ES" sz="1500">
                <a:effectLst/>
              </a:endParaRPr>
            </a:p>
          </p:txBody>
        </p:sp>
        <p:grpSp>
          <p:nvGrpSpPr>
            <p:cNvPr id="307439" name="Group 239"/>
            <p:cNvGrpSpPr>
              <a:grpSpLocks/>
            </p:cNvGrpSpPr>
            <p:nvPr/>
          </p:nvGrpSpPr>
          <p:grpSpPr bwMode="auto">
            <a:xfrm>
              <a:off x="4374" y="1275"/>
              <a:ext cx="96" cy="186"/>
              <a:chOff x="0" y="0"/>
              <a:chExt cx="20000" cy="20000"/>
            </a:xfrm>
          </p:grpSpPr>
          <p:grpSp>
            <p:nvGrpSpPr>
              <p:cNvPr id="307440" name="Group 240"/>
              <p:cNvGrpSpPr>
                <a:grpSpLocks/>
              </p:cNvGrpSpPr>
              <p:nvPr/>
            </p:nvGrpSpPr>
            <p:grpSpPr bwMode="auto">
              <a:xfrm>
                <a:off x="0" y="0"/>
                <a:ext cx="20000" cy="12903"/>
                <a:chOff x="0" y="0"/>
                <a:chExt cx="20000" cy="20000"/>
              </a:xfrm>
            </p:grpSpPr>
            <p:sp>
              <p:nvSpPr>
                <p:cNvPr id="307441" name="Arc 241"/>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42" name="Arc 242"/>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443" name="Group 243"/>
              <p:cNvGrpSpPr>
                <a:grpSpLocks/>
              </p:cNvGrpSpPr>
              <p:nvPr/>
            </p:nvGrpSpPr>
            <p:grpSpPr bwMode="auto">
              <a:xfrm>
                <a:off x="12888" y="12043"/>
                <a:ext cx="7027" cy="7957"/>
                <a:chOff x="0" y="0"/>
                <a:chExt cx="20000" cy="20000"/>
              </a:xfrm>
            </p:grpSpPr>
            <p:sp>
              <p:nvSpPr>
                <p:cNvPr id="307444" name="Arc 244"/>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45" name="Arc 245"/>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446" name="Group 246"/>
            <p:cNvGrpSpPr>
              <a:grpSpLocks/>
            </p:cNvGrpSpPr>
            <p:nvPr/>
          </p:nvGrpSpPr>
          <p:grpSpPr bwMode="auto">
            <a:xfrm>
              <a:off x="4436" y="1274"/>
              <a:ext cx="95" cy="185"/>
              <a:chOff x="0" y="0"/>
              <a:chExt cx="20004" cy="20000"/>
            </a:xfrm>
          </p:grpSpPr>
          <p:grpSp>
            <p:nvGrpSpPr>
              <p:cNvPr id="307447" name="Group 247"/>
              <p:cNvGrpSpPr>
                <a:grpSpLocks/>
              </p:cNvGrpSpPr>
              <p:nvPr/>
            </p:nvGrpSpPr>
            <p:grpSpPr bwMode="auto">
              <a:xfrm>
                <a:off x="0" y="0"/>
                <a:ext cx="19919" cy="12903"/>
                <a:chOff x="0" y="0"/>
                <a:chExt cx="20004" cy="20000"/>
              </a:xfrm>
            </p:grpSpPr>
            <p:sp>
              <p:nvSpPr>
                <p:cNvPr id="307448" name="Arc 248"/>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49" name="Arc 249"/>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450" name="Group 250"/>
              <p:cNvGrpSpPr>
                <a:grpSpLocks/>
              </p:cNvGrpSpPr>
              <p:nvPr/>
            </p:nvGrpSpPr>
            <p:grpSpPr bwMode="auto">
              <a:xfrm>
                <a:off x="12692" y="12043"/>
                <a:ext cx="7312" cy="7957"/>
                <a:chOff x="-1" y="0"/>
                <a:chExt cx="20001" cy="20000"/>
              </a:xfrm>
            </p:grpSpPr>
            <p:sp>
              <p:nvSpPr>
                <p:cNvPr id="307451" name="Arc 251"/>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52" name="Arc 252"/>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453" name="Group 253"/>
            <p:cNvGrpSpPr>
              <a:grpSpLocks/>
            </p:cNvGrpSpPr>
            <p:nvPr/>
          </p:nvGrpSpPr>
          <p:grpSpPr bwMode="auto">
            <a:xfrm>
              <a:off x="4497" y="1274"/>
              <a:ext cx="96" cy="185"/>
              <a:chOff x="0" y="0"/>
              <a:chExt cx="20000" cy="20000"/>
            </a:xfrm>
          </p:grpSpPr>
          <p:grpSp>
            <p:nvGrpSpPr>
              <p:cNvPr id="307454" name="Group 254"/>
              <p:cNvGrpSpPr>
                <a:grpSpLocks/>
              </p:cNvGrpSpPr>
              <p:nvPr/>
            </p:nvGrpSpPr>
            <p:grpSpPr bwMode="auto">
              <a:xfrm>
                <a:off x="0" y="0"/>
                <a:ext cx="20000" cy="12903"/>
                <a:chOff x="0" y="0"/>
                <a:chExt cx="20000" cy="20000"/>
              </a:xfrm>
            </p:grpSpPr>
            <p:sp>
              <p:nvSpPr>
                <p:cNvPr id="307455" name="Arc 255"/>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56" name="Arc 256"/>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457" name="Group 257"/>
              <p:cNvGrpSpPr>
                <a:grpSpLocks/>
              </p:cNvGrpSpPr>
              <p:nvPr/>
            </p:nvGrpSpPr>
            <p:grpSpPr bwMode="auto">
              <a:xfrm>
                <a:off x="12886" y="12043"/>
                <a:ext cx="7030" cy="7957"/>
                <a:chOff x="0" y="0"/>
                <a:chExt cx="20000" cy="20000"/>
              </a:xfrm>
            </p:grpSpPr>
            <p:sp>
              <p:nvSpPr>
                <p:cNvPr id="307458" name="Arc 258"/>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59" name="Arc 259"/>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460" name="Group 260"/>
            <p:cNvGrpSpPr>
              <a:grpSpLocks/>
            </p:cNvGrpSpPr>
            <p:nvPr/>
          </p:nvGrpSpPr>
          <p:grpSpPr bwMode="auto">
            <a:xfrm>
              <a:off x="4559" y="1272"/>
              <a:ext cx="96" cy="186"/>
              <a:chOff x="0" y="0"/>
              <a:chExt cx="20000" cy="20000"/>
            </a:xfrm>
          </p:grpSpPr>
          <p:grpSp>
            <p:nvGrpSpPr>
              <p:cNvPr id="307461" name="Group 261"/>
              <p:cNvGrpSpPr>
                <a:grpSpLocks/>
              </p:cNvGrpSpPr>
              <p:nvPr/>
            </p:nvGrpSpPr>
            <p:grpSpPr bwMode="auto">
              <a:xfrm>
                <a:off x="0" y="0"/>
                <a:ext cx="20000" cy="12876"/>
                <a:chOff x="0" y="0"/>
                <a:chExt cx="20000" cy="20000"/>
              </a:xfrm>
            </p:grpSpPr>
            <p:sp>
              <p:nvSpPr>
                <p:cNvPr id="307462" name="Arc 262"/>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63" name="Arc 263"/>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464" name="Group 264"/>
              <p:cNvGrpSpPr>
                <a:grpSpLocks/>
              </p:cNvGrpSpPr>
              <p:nvPr/>
            </p:nvGrpSpPr>
            <p:grpSpPr bwMode="auto">
              <a:xfrm>
                <a:off x="12886" y="12060"/>
                <a:ext cx="6945" cy="7940"/>
                <a:chOff x="-1" y="0"/>
                <a:chExt cx="20001" cy="20000"/>
              </a:xfrm>
            </p:grpSpPr>
            <p:sp>
              <p:nvSpPr>
                <p:cNvPr id="307465" name="Arc 265"/>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66" name="Arc 266"/>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467" name="Group 267"/>
            <p:cNvGrpSpPr>
              <a:grpSpLocks/>
            </p:cNvGrpSpPr>
            <p:nvPr/>
          </p:nvGrpSpPr>
          <p:grpSpPr bwMode="auto">
            <a:xfrm>
              <a:off x="4621" y="1272"/>
              <a:ext cx="95" cy="186"/>
              <a:chOff x="0" y="0"/>
              <a:chExt cx="20000" cy="20000"/>
            </a:xfrm>
          </p:grpSpPr>
          <p:grpSp>
            <p:nvGrpSpPr>
              <p:cNvPr id="307468" name="Group 268"/>
              <p:cNvGrpSpPr>
                <a:grpSpLocks/>
              </p:cNvGrpSpPr>
              <p:nvPr/>
            </p:nvGrpSpPr>
            <p:grpSpPr bwMode="auto">
              <a:xfrm>
                <a:off x="0" y="0"/>
                <a:ext cx="20000" cy="12876"/>
                <a:chOff x="0" y="0"/>
                <a:chExt cx="20000" cy="20000"/>
              </a:xfrm>
            </p:grpSpPr>
            <p:sp>
              <p:nvSpPr>
                <p:cNvPr id="307469" name="Arc 269"/>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70" name="Arc 270"/>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471" name="Group 271"/>
              <p:cNvGrpSpPr>
                <a:grpSpLocks/>
              </p:cNvGrpSpPr>
              <p:nvPr/>
            </p:nvGrpSpPr>
            <p:grpSpPr bwMode="auto">
              <a:xfrm>
                <a:off x="12829" y="12060"/>
                <a:ext cx="7171" cy="7940"/>
                <a:chOff x="0" y="0"/>
                <a:chExt cx="20000" cy="20000"/>
              </a:xfrm>
            </p:grpSpPr>
            <p:sp>
              <p:nvSpPr>
                <p:cNvPr id="307472" name="Arc 272"/>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73" name="Arc 273"/>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474" name="Group 274"/>
            <p:cNvGrpSpPr>
              <a:grpSpLocks/>
            </p:cNvGrpSpPr>
            <p:nvPr/>
          </p:nvGrpSpPr>
          <p:grpSpPr bwMode="auto">
            <a:xfrm>
              <a:off x="4683" y="1270"/>
              <a:ext cx="95" cy="120"/>
              <a:chOff x="0" y="0"/>
              <a:chExt cx="19995" cy="20000"/>
            </a:xfrm>
          </p:grpSpPr>
          <p:sp>
            <p:nvSpPr>
              <p:cNvPr id="307475" name="Arc 275"/>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476" name="Arc 276"/>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CC00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sp>
          <p:nvSpPr>
            <p:cNvPr id="307477" name="Rectangle 277"/>
            <p:cNvSpPr>
              <a:spLocks noChangeArrowheads="1"/>
            </p:cNvSpPr>
            <p:nvPr/>
          </p:nvSpPr>
          <p:spPr bwMode="auto">
            <a:xfrm>
              <a:off x="4470" y="108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d2</a:t>
              </a:r>
              <a:r>
                <a:rPr lang="es-ES_tradnl" altLang="es-ES" sz="1500">
                  <a:effectLst/>
                </a:rPr>
                <a:t>’</a:t>
              </a:r>
              <a:endParaRPr lang="es-ES" altLang="es-ES" sz="1500">
                <a:effectLst/>
              </a:endParaRPr>
            </a:p>
          </p:txBody>
        </p:sp>
        <p:sp>
          <p:nvSpPr>
            <p:cNvPr id="307478" name="Line 278"/>
            <p:cNvSpPr>
              <a:spLocks noChangeShapeType="1"/>
            </p:cNvSpPr>
            <p:nvPr/>
          </p:nvSpPr>
          <p:spPr bwMode="auto">
            <a:xfrm>
              <a:off x="4776" y="1389"/>
              <a:ext cx="324"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479" name="Line 279"/>
            <p:cNvSpPr>
              <a:spLocks noChangeShapeType="1"/>
            </p:cNvSpPr>
            <p:nvPr/>
          </p:nvSpPr>
          <p:spPr bwMode="auto">
            <a:xfrm>
              <a:off x="5432" y="1369"/>
              <a:ext cx="112" cy="0"/>
            </a:xfrm>
            <a:prstGeom prst="line">
              <a:avLst/>
            </a:prstGeom>
            <a:noFill/>
            <a:ln w="508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480" name="Oval 280"/>
            <p:cNvSpPr>
              <a:spLocks noChangeArrowheads="1"/>
            </p:cNvSpPr>
            <p:nvPr/>
          </p:nvSpPr>
          <p:spPr bwMode="auto">
            <a:xfrm>
              <a:off x="5528" y="134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481" name="Rectangle 281"/>
            <p:cNvSpPr>
              <a:spLocks noChangeArrowheads="1"/>
            </p:cNvSpPr>
            <p:nvPr/>
          </p:nvSpPr>
          <p:spPr bwMode="auto">
            <a:xfrm>
              <a:off x="4760" y="1450"/>
              <a:ext cx="6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2</a:t>
              </a:r>
              <a:r>
                <a:rPr lang="es-ES_tradnl" altLang="es-ES" sz="1500">
                  <a:effectLst/>
                </a:rPr>
                <a:t>’(t)</a:t>
              </a:r>
              <a:endParaRPr lang="es-ES" altLang="es-ES" sz="1700">
                <a:effectLst/>
              </a:endParaRPr>
            </a:p>
          </p:txBody>
        </p:sp>
        <p:sp>
          <p:nvSpPr>
            <p:cNvPr id="307482" name="Line 282"/>
            <p:cNvSpPr>
              <a:spLocks noChangeShapeType="1"/>
            </p:cNvSpPr>
            <p:nvPr/>
          </p:nvSpPr>
          <p:spPr bwMode="auto">
            <a:xfrm rot="10800000">
              <a:off x="4892" y="1388"/>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483" name="Rectangle 283"/>
            <p:cNvSpPr>
              <a:spLocks noChangeArrowheads="1"/>
            </p:cNvSpPr>
            <p:nvPr/>
          </p:nvSpPr>
          <p:spPr bwMode="auto">
            <a:xfrm>
              <a:off x="1784" y="1134"/>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1n</a:t>
              </a:r>
              <a:r>
                <a:rPr lang="es-ES_tradnl" altLang="es-ES" sz="1500">
                  <a:effectLst/>
                </a:rPr>
                <a:t>(t)</a:t>
              </a:r>
              <a:endParaRPr lang="es-ES" altLang="es-ES" sz="1700">
                <a:effectLst/>
              </a:endParaRPr>
            </a:p>
          </p:txBody>
        </p:sp>
        <p:sp>
          <p:nvSpPr>
            <p:cNvPr id="307484" name="Rectangle 284"/>
            <p:cNvSpPr>
              <a:spLocks noChangeArrowheads="1"/>
            </p:cNvSpPr>
            <p:nvPr/>
          </p:nvSpPr>
          <p:spPr bwMode="auto">
            <a:xfrm>
              <a:off x="4032" y="1889"/>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sym typeface="Symbol" pitchFamily="18" charset="2"/>
                </a:rPr>
                <a:t></a:t>
              </a:r>
              <a:endParaRPr lang="es-ES" altLang="es-ES" sz="1500" baseline="-25000">
                <a:effectLst/>
              </a:endParaRPr>
            </a:p>
          </p:txBody>
        </p:sp>
        <p:sp>
          <p:nvSpPr>
            <p:cNvPr id="307485" name="Rectangle 285"/>
            <p:cNvSpPr>
              <a:spLocks noChangeArrowheads="1"/>
            </p:cNvSpPr>
            <p:nvPr/>
          </p:nvSpPr>
          <p:spPr bwMode="auto">
            <a:xfrm>
              <a:off x="3968" y="1555"/>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sym typeface="Symbol" pitchFamily="18" charset="2"/>
                </a:rPr>
                <a:t></a:t>
              </a:r>
              <a:endParaRPr lang="es-ES" altLang="es-ES" sz="1500" baseline="-25000">
                <a:effectLst/>
                <a:sym typeface="Symbol" pitchFamily="18" charset="2"/>
              </a:endParaRPr>
            </a:p>
          </p:txBody>
        </p:sp>
        <p:sp>
          <p:nvSpPr>
            <p:cNvPr id="307486" name="Line 286"/>
            <p:cNvSpPr>
              <a:spLocks noChangeShapeType="1"/>
            </p:cNvSpPr>
            <p:nvPr/>
          </p:nvSpPr>
          <p:spPr bwMode="auto">
            <a:xfrm rot="5400000">
              <a:off x="3716" y="1495"/>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7487" name="Group 287"/>
            <p:cNvGrpSpPr>
              <a:grpSpLocks/>
            </p:cNvGrpSpPr>
            <p:nvPr/>
          </p:nvGrpSpPr>
          <p:grpSpPr bwMode="auto">
            <a:xfrm rot="5400000">
              <a:off x="3534" y="1896"/>
              <a:ext cx="333" cy="186"/>
              <a:chOff x="0" y="0"/>
              <a:chExt cx="20002" cy="20000"/>
            </a:xfrm>
          </p:grpSpPr>
          <p:grpSp>
            <p:nvGrpSpPr>
              <p:cNvPr id="307488" name="Group 288"/>
              <p:cNvGrpSpPr>
                <a:grpSpLocks/>
              </p:cNvGrpSpPr>
              <p:nvPr/>
            </p:nvGrpSpPr>
            <p:grpSpPr bwMode="auto">
              <a:xfrm>
                <a:off x="1346" y="0"/>
                <a:ext cx="3366" cy="19743"/>
                <a:chOff x="0" y="0"/>
                <a:chExt cx="20000" cy="20000"/>
              </a:xfrm>
            </p:grpSpPr>
            <p:sp>
              <p:nvSpPr>
                <p:cNvPr id="307489" name="Line 28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90" name="Line 29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91" name="Group 291"/>
              <p:cNvGrpSpPr>
                <a:grpSpLocks/>
              </p:cNvGrpSpPr>
              <p:nvPr/>
            </p:nvGrpSpPr>
            <p:grpSpPr bwMode="auto">
              <a:xfrm>
                <a:off x="4736" y="43"/>
                <a:ext cx="3366" cy="19743"/>
                <a:chOff x="0" y="0"/>
                <a:chExt cx="20000" cy="20000"/>
              </a:xfrm>
            </p:grpSpPr>
            <p:sp>
              <p:nvSpPr>
                <p:cNvPr id="307492" name="Line 292"/>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93" name="Line 293"/>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94" name="Group 294"/>
              <p:cNvGrpSpPr>
                <a:grpSpLocks/>
              </p:cNvGrpSpPr>
              <p:nvPr/>
            </p:nvGrpSpPr>
            <p:grpSpPr bwMode="auto">
              <a:xfrm>
                <a:off x="8126" y="0"/>
                <a:ext cx="3366" cy="19743"/>
                <a:chOff x="0" y="0"/>
                <a:chExt cx="20000" cy="20000"/>
              </a:xfrm>
            </p:grpSpPr>
            <p:sp>
              <p:nvSpPr>
                <p:cNvPr id="307495" name="Line 295"/>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96" name="Line 296"/>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497" name="Group 297"/>
              <p:cNvGrpSpPr>
                <a:grpSpLocks/>
              </p:cNvGrpSpPr>
              <p:nvPr/>
            </p:nvGrpSpPr>
            <p:grpSpPr bwMode="auto">
              <a:xfrm>
                <a:off x="11636" y="257"/>
                <a:ext cx="3366" cy="19743"/>
                <a:chOff x="0" y="0"/>
                <a:chExt cx="20000" cy="20000"/>
              </a:xfrm>
            </p:grpSpPr>
            <p:sp>
              <p:nvSpPr>
                <p:cNvPr id="307498" name="Line 298"/>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499" name="Line 299"/>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500" name="Group 300"/>
              <p:cNvGrpSpPr>
                <a:grpSpLocks/>
              </p:cNvGrpSpPr>
              <p:nvPr/>
            </p:nvGrpSpPr>
            <p:grpSpPr bwMode="auto">
              <a:xfrm>
                <a:off x="15242" y="257"/>
                <a:ext cx="3366" cy="19743"/>
                <a:chOff x="0" y="0"/>
                <a:chExt cx="20000" cy="20000"/>
              </a:xfrm>
            </p:grpSpPr>
            <p:sp>
              <p:nvSpPr>
                <p:cNvPr id="307501" name="Line 301"/>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502" name="Line 302"/>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7503" name="Line 303"/>
              <p:cNvSpPr>
                <a:spLocks noChangeShapeType="1"/>
              </p:cNvSpPr>
              <p:nvPr/>
            </p:nvSpPr>
            <p:spPr bwMode="auto">
              <a:xfrm flipH="1">
                <a:off x="0" y="257"/>
                <a:ext cx="1250" cy="12591"/>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504" name="Line 304"/>
              <p:cNvSpPr>
                <a:spLocks noChangeShapeType="1"/>
              </p:cNvSpPr>
              <p:nvPr/>
            </p:nvSpPr>
            <p:spPr bwMode="auto">
              <a:xfrm>
                <a:off x="18728" y="728"/>
                <a:ext cx="1274" cy="12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7505" name="Line 305"/>
            <p:cNvSpPr>
              <a:spLocks noChangeShapeType="1"/>
            </p:cNvSpPr>
            <p:nvPr/>
          </p:nvSpPr>
          <p:spPr bwMode="auto">
            <a:xfrm rot="5400000">
              <a:off x="3567" y="1714"/>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07506" name="Group 306"/>
            <p:cNvGrpSpPr>
              <a:grpSpLocks/>
            </p:cNvGrpSpPr>
            <p:nvPr/>
          </p:nvGrpSpPr>
          <p:grpSpPr bwMode="auto">
            <a:xfrm rot="5400000">
              <a:off x="3799" y="1892"/>
              <a:ext cx="336" cy="191"/>
              <a:chOff x="0" y="1"/>
              <a:chExt cx="20003" cy="19999"/>
            </a:xfrm>
          </p:grpSpPr>
          <p:grpSp>
            <p:nvGrpSpPr>
              <p:cNvPr id="307507" name="Group 307"/>
              <p:cNvGrpSpPr>
                <a:grpSpLocks/>
              </p:cNvGrpSpPr>
              <p:nvPr/>
            </p:nvGrpSpPr>
            <p:grpSpPr bwMode="auto">
              <a:xfrm>
                <a:off x="0" y="544"/>
                <a:ext cx="4733" cy="19456"/>
                <a:chOff x="0" y="0"/>
                <a:chExt cx="20000" cy="20000"/>
              </a:xfrm>
            </p:grpSpPr>
            <p:grpSp>
              <p:nvGrpSpPr>
                <p:cNvPr id="307508" name="Group 308"/>
                <p:cNvGrpSpPr>
                  <a:grpSpLocks/>
                </p:cNvGrpSpPr>
                <p:nvPr/>
              </p:nvGrpSpPr>
              <p:grpSpPr bwMode="auto">
                <a:xfrm>
                  <a:off x="0" y="0"/>
                  <a:ext cx="20000" cy="12903"/>
                  <a:chOff x="0" y="0"/>
                  <a:chExt cx="20000" cy="20000"/>
                </a:xfrm>
              </p:grpSpPr>
              <p:sp>
                <p:nvSpPr>
                  <p:cNvPr id="307509" name="Arc 309"/>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10" name="Arc 310"/>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11" name="Group 311"/>
                <p:cNvGrpSpPr>
                  <a:grpSpLocks/>
                </p:cNvGrpSpPr>
                <p:nvPr/>
              </p:nvGrpSpPr>
              <p:grpSpPr bwMode="auto">
                <a:xfrm>
                  <a:off x="12888" y="12043"/>
                  <a:ext cx="7027" cy="7957"/>
                  <a:chOff x="0" y="0"/>
                  <a:chExt cx="20000" cy="20000"/>
                </a:xfrm>
              </p:grpSpPr>
              <p:sp>
                <p:nvSpPr>
                  <p:cNvPr id="307512" name="Arc 312"/>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13" name="Arc 313"/>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14" name="Group 314"/>
              <p:cNvGrpSpPr>
                <a:grpSpLocks/>
              </p:cNvGrpSpPr>
              <p:nvPr/>
            </p:nvGrpSpPr>
            <p:grpSpPr bwMode="auto">
              <a:xfrm>
                <a:off x="3070" y="377"/>
                <a:ext cx="4714" cy="19456"/>
                <a:chOff x="0" y="0"/>
                <a:chExt cx="20004" cy="20000"/>
              </a:xfrm>
            </p:grpSpPr>
            <p:grpSp>
              <p:nvGrpSpPr>
                <p:cNvPr id="307515" name="Group 315"/>
                <p:cNvGrpSpPr>
                  <a:grpSpLocks/>
                </p:cNvGrpSpPr>
                <p:nvPr/>
              </p:nvGrpSpPr>
              <p:grpSpPr bwMode="auto">
                <a:xfrm>
                  <a:off x="0" y="0"/>
                  <a:ext cx="19919" cy="12903"/>
                  <a:chOff x="0" y="0"/>
                  <a:chExt cx="20004" cy="20000"/>
                </a:xfrm>
              </p:grpSpPr>
              <p:sp>
                <p:nvSpPr>
                  <p:cNvPr id="307516" name="Arc 316"/>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17" name="Arc 317"/>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18" name="Group 318"/>
                <p:cNvGrpSpPr>
                  <a:grpSpLocks/>
                </p:cNvGrpSpPr>
                <p:nvPr/>
              </p:nvGrpSpPr>
              <p:grpSpPr bwMode="auto">
                <a:xfrm>
                  <a:off x="12692" y="12043"/>
                  <a:ext cx="7312" cy="7957"/>
                  <a:chOff x="-1" y="0"/>
                  <a:chExt cx="20001" cy="20000"/>
                </a:xfrm>
              </p:grpSpPr>
              <p:sp>
                <p:nvSpPr>
                  <p:cNvPr id="307519" name="Arc 319"/>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20" name="Arc 320"/>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21" name="Group 321"/>
              <p:cNvGrpSpPr>
                <a:grpSpLocks/>
              </p:cNvGrpSpPr>
              <p:nvPr/>
            </p:nvGrpSpPr>
            <p:grpSpPr bwMode="auto">
              <a:xfrm>
                <a:off x="6100" y="377"/>
                <a:ext cx="4734" cy="19456"/>
                <a:chOff x="0" y="0"/>
                <a:chExt cx="20000" cy="20000"/>
              </a:xfrm>
            </p:grpSpPr>
            <p:grpSp>
              <p:nvGrpSpPr>
                <p:cNvPr id="307522" name="Group 322"/>
                <p:cNvGrpSpPr>
                  <a:grpSpLocks/>
                </p:cNvGrpSpPr>
                <p:nvPr/>
              </p:nvGrpSpPr>
              <p:grpSpPr bwMode="auto">
                <a:xfrm>
                  <a:off x="0" y="0"/>
                  <a:ext cx="20000" cy="12903"/>
                  <a:chOff x="0" y="0"/>
                  <a:chExt cx="20000" cy="20000"/>
                </a:xfrm>
              </p:grpSpPr>
              <p:sp>
                <p:nvSpPr>
                  <p:cNvPr id="307523" name="Arc 32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24" name="Arc 32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25" name="Group 325"/>
                <p:cNvGrpSpPr>
                  <a:grpSpLocks/>
                </p:cNvGrpSpPr>
                <p:nvPr/>
              </p:nvGrpSpPr>
              <p:grpSpPr bwMode="auto">
                <a:xfrm>
                  <a:off x="12886" y="12043"/>
                  <a:ext cx="7030" cy="7957"/>
                  <a:chOff x="0" y="0"/>
                  <a:chExt cx="20000" cy="20000"/>
                </a:xfrm>
              </p:grpSpPr>
              <p:sp>
                <p:nvSpPr>
                  <p:cNvPr id="307526" name="Arc 326"/>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27" name="Arc 327"/>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28" name="Group 328"/>
              <p:cNvGrpSpPr>
                <a:grpSpLocks/>
              </p:cNvGrpSpPr>
              <p:nvPr/>
            </p:nvGrpSpPr>
            <p:grpSpPr bwMode="auto">
              <a:xfrm>
                <a:off x="9170" y="168"/>
                <a:ext cx="4734" cy="19497"/>
                <a:chOff x="0" y="0"/>
                <a:chExt cx="20000" cy="20000"/>
              </a:xfrm>
            </p:grpSpPr>
            <p:grpSp>
              <p:nvGrpSpPr>
                <p:cNvPr id="307529" name="Group 329"/>
                <p:cNvGrpSpPr>
                  <a:grpSpLocks/>
                </p:cNvGrpSpPr>
                <p:nvPr/>
              </p:nvGrpSpPr>
              <p:grpSpPr bwMode="auto">
                <a:xfrm>
                  <a:off x="0" y="0"/>
                  <a:ext cx="20000" cy="12876"/>
                  <a:chOff x="0" y="0"/>
                  <a:chExt cx="20000" cy="20000"/>
                </a:xfrm>
              </p:grpSpPr>
              <p:sp>
                <p:nvSpPr>
                  <p:cNvPr id="307530" name="Arc 330"/>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31" name="Arc 331"/>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32" name="Group 332"/>
                <p:cNvGrpSpPr>
                  <a:grpSpLocks/>
                </p:cNvGrpSpPr>
                <p:nvPr/>
              </p:nvGrpSpPr>
              <p:grpSpPr bwMode="auto">
                <a:xfrm>
                  <a:off x="12886" y="12060"/>
                  <a:ext cx="6945" cy="7940"/>
                  <a:chOff x="-1" y="0"/>
                  <a:chExt cx="20001" cy="20000"/>
                </a:xfrm>
              </p:grpSpPr>
              <p:sp>
                <p:nvSpPr>
                  <p:cNvPr id="307533" name="Arc 333"/>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34" name="Arc 334"/>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35" name="Group 335"/>
              <p:cNvGrpSpPr>
                <a:grpSpLocks/>
              </p:cNvGrpSpPr>
              <p:nvPr/>
            </p:nvGrpSpPr>
            <p:grpSpPr bwMode="auto">
              <a:xfrm>
                <a:off x="12240" y="168"/>
                <a:ext cx="4694" cy="19497"/>
                <a:chOff x="0" y="0"/>
                <a:chExt cx="20000" cy="20000"/>
              </a:xfrm>
            </p:grpSpPr>
            <p:grpSp>
              <p:nvGrpSpPr>
                <p:cNvPr id="307536" name="Group 336"/>
                <p:cNvGrpSpPr>
                  <a:grpSpLocks/>
                </p:cNvGrpSpPr>
                <p:nvPr/>
              </p:nvGrpSpPr>
              <p:grpSpPr bwMode="auto">
                <a:xfrm>
                  <a:off x="0" y="0"/>
                  <a:ext cx="20000" cy="12876"/>
                  <a:chOff x="0" y="0"/>
                  <a:chExt cx="20000" cy="20000"/>
                </a:xfrm>
              </p:grpSpPr>
              <p:sp>
                <p:nvSpPr>
                  <p:cNvPr id="307537" name="Arc 337"/>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38" name="Arc 338"/>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39" name="Group 339"/>
                <p:cNvGrpSpPr>
                  <a:grpSpLocks/>
                </p:cNvGrpSpPr>
                <p:nvPr/>
              </p:nvGrpSpPr>
              <p:grpSpPr bwMode="auto">
                <a:xfrm>
                  <a:off x="12829" y="12060"/>
                  <a:ext cx="7171" cy="7940"/>
                  <a:chOff x="0" y="0"/>
                  <a:chExt cx="20000" cy="20000"/>
                </a:xfrm>
              </p:grpSpPr>
              <p:sp>
                <p:nvSpPr>
                  <p:cNvPr id="307540" name="Arc 340"/>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41" name="Arc 341"/>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42" name="Group 342"/>
              <p:cNvGrpSpPr>
                <a:grpSpLocks/>
              </p:cNvGrpSpPr>
              <p:nvPr/>
            </p:nvGrpSpPr>
            <p:grpSpPr bwMode="auto">
              <a:xfrm>
                <a:off x="15290" y="1"/>
                <a:ext cx="4713" cy="12552"/>
                <a:chOff x="0" y="0"/>
                <a:chExt cx="19995" cy="20000"/>
              </a:xfrm>
            </p:grpSpPr>
            <p:sp>
              <p:nvSpPr>
                <p:cNvPr id="307543" name="Arc 343"/>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44" name="Arc 344"/>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307545" name="Line 345"/>
            <p:cNvSpPr>
              <a:spLocks noChangeShapeType="1"/>
            </p:cNvSpPr>
            <p:nvPr/>
          </p:nvSpPr>
          <p:spPr bwMode="auto">
            <a:xfrm>
              <a:off x="3671" y="1595"/>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46" name="Line 346"/>
            <p:cNvSpPr>
              <a:spLocks noChangeShapeType="1"/>
            </p:cNvSpPr>
            <p:nvPr/>
          </p:nvSpPr>
          <p:spPr bwMode="auto">
            <a:xfrm rot="5400000">
              <a:off x="3831" y="1704"/>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47" name="Line 347"/>
            <p:cNvSpPr>
              <a:spLocks noChangeShapeType="1"/>
            </p:cNvSpPr>
            <p:nvPr/>
          </p:nvSpPr>
          <p:spPr bwMode="auto">
            <a:xfrm rot="5400000">
              <a:off x="3561" y="2272"/>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48" name="Line 348"/>
            <p:cNvSpPr>
              <a:spLocks noChangeShapeType="1"/>
            </p:cNvSpPr>
            <p:nvPr/>
          </p:nvSpPr>
          <p:spPr bwMode="auto">
            <a:xfrm rot="5400000">
              <a:off x="3825" y="2265"/>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49" name="Line 349"/>
            <p:cNvSpPr>
              <a:spLocks noChangeShapeType="1"/>
            </p:cNvSpPr>
            <p:nvPr/>
          </p:nvSpPr>
          <p:spPr bwMode="auto">
            <a:xfrm>
              <a:off x="3665" y="2390"/>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50" name="Line 350"/>
            <p:cNvSpPr>
              <a:spLocks noChangeShapeType="1"/>
            </p:cNvSpPr>
            <p:nvPr/>
          </p:nvSpPr>
          <p:spPr bwMode="auto">
            <a:xfrm rot="5400000">
              <a:off x="3710" y="2482"/>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51" name="Rectangle 351"/>
            <p:cNvSpPr>
              <a:spLocks noChangeArrowheads="1"/>
            </p:cNvSpPr>
            <p:nvPr/>
          </p:nvSpPr>
          <p:spPr bwMode="auto">
            <a:xfrm>
              <a:off x="3368" y="1873"/>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fe</a:t>
              </a:r>
              <a:endParaRPr lang="es-ES" altLang="es-ES" sz="1500" baseline="-25000">
                <a:effectLst/>
              </a:endParaRPr>
            </a:p>
          </p:txBody>
        </p:sp>
        <p:sp>
          <p:nvSpPr>
            <p:cNvPr id="307552" name="Rectangle 352"/>
            <p:cNvSpPr>
              <a:spLocks noChangeArrowheads="1"/>
            </p:cNvSpPr>
            <p:nvPr/>
          </p:nvSpPr>
          <p:spPr bwMode="auto">
            <a:xfrm>
              <a:off x="3416" y="1537"/>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fe</a:t>
              </a:r>
              <a:endParaRPr lang="es-ES" altLang="es-ES" sz="1700">
                <a:effectLst/>
              </a:endParaRPr>
            </a:p>
          </p:txBody>
        </p:sp>
        <p:sp>
          <p:nvSpPr>
            <p:cNvPr id="307553" name="Line 353"/>
            <p:cNvSpPr>
              <a:spLocks noChangeShapeType="1"/>
            </p:cNvSpPr>
            <p:nvPr/>
          </p:nvSpPr>
          <p:spPr bwMode="auto">
            <a:xfrm rot="16200000">
              <a:off x="3662" y="1714"/>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54" name="Line 354"/>
            <p:cNvSpPr>
              <a:spLocks noChangeShapeType="1"/>
            </p:cNvSpPr>
            <p:nvPr/>
          </p:nvSpPr>
          <p:spPr bwMode="auto">
            <a:xfrm rot="16200000">
              <a:off x="3926" y="1711"/>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55" name="Rectangle 355"/>
            <p:cNvSpPr>
              <a:spLocks noChangeArrowheads="1"/>
            </p:cNvSpPr>
            <p:nvPr/>
          </p:nvSpPr>
          <p:spPr bwMode="auto">
            <a:xfrm>
              <a:off x="3800" y="1354"/>
              <a:ext cx="480"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sym typeface="Symbol" pitchFamily="18" charset="2"/>
                </a:rPr>
                <a:t>0</a:t>
              </a:r>
              <a:endParaRPr lang="es-ES" altLang="es-ES" sz="1500" baseline="-25000">
                <a:effectLst/>
                <a:sym typeface="Symbol" pitchFamily="18" charset="2"/>
              </a:endParaRPr>
            </a:p>
          </p:txBody>
        </p:sp>
        <p:sp>
          <p:nvSpPr>
            <p:cNvPr id="307556" name="Line 356"/>
            <p:cNvSpPr>
              <a:spLocks noChangeShapeType="1"/>
            </p:cNvSpPr>
            <p:nvPr/>
          </p:nvSpPr>
          <p:spPr bwMode="auto">
            <a:xfrm rot="16200000">
              <a:off x="3794" y="1510"/>
              <a:ext cx="48" cy="0"/>
            </a:xfrm>
            <a:prstGeom prst="line">
              <a:avLst/>
            </a:prstGeom>
            <a:noFill/>
            <a:ln w="50800">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57" name="Oval 357"/>
            <p:cNvSpPr>
              <a:spLocks noChangeArrowheads="1"/>
            </p:cNvSpPr>
            <p:nvPr/>
          </p:nvSpPr>
          <p:spPr bwMode="auto">
            <a:xfrm>
              <a:off x="3794" y="1354"/>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558" name="Oval 358"/>
            <p:cNvSpPr>
              <a:spLocks noChangeArrowheads="1"/>
            </p:cNvSpPr>
            <p:nvPr/>
          </p:nvSpPr>
          <p:spPr bwMode="auto">
            <a:xfrm>
              <a:off x="3797" y="156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559" name="Oval 359"/>
            <p:cNvSpPr>
              <a:spLocks noChangeArrowheads="1"/>
            </p:cNvSpPr>
            <p:nvPr/>
          </p:nvSpPr>
          <p:spPr bwMode="auto">
            <a:xfrm>
              <a:off x="3788" y="2371"/>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560" name="Oval 360"/>
            <p:cNvSpPr>
              <a:spLocks noChangeArrowheads="1"/>
            </p:cNvSpPr>
            <p:nvPr/>
          </p:nvSpPr>
          <p:spPr bwMode="auto">
            <a:xfrm>
              <a:off x="3785" y="255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grpSp>
        <p:nvGrpSpPr>
          <p:cNvPr id="307645" name="Group 445"/>
          <p:cNvGrpSpPr>
            <a:grpSpLocks/>
          </p:cNvGrpSpPr>
          <p:nvPr/>
        </p:nvGrpSpPr>
        <p:grpSpPr bwMode="auto">
          <a:xfrm>
            <a:off x="477888" y="4513858"/>
            <a:ext cx="3932238" cy="2000250"/>
            <a:chOff x="48" y="2820"/>
            <a:chExt cx="2477" cy="1260"/>
          </a:xfrm>
        </p:grpSpPr>
        <p:sp>
          <p:nvSpPr>
            <p:cNvPr id="307562" name="Line 362"/>
            <p:cNvSpPr>
              <a:spLocks noChangeShapeType="1"/>
            </p:cNvSpPr>
            <p:nvPr/>
          </p:nvSpPr>
          <p:spPr bwMode="auto">
            <a:xfrm>
              <a:off x="684" y="3142"/>
              <a:ext cx="429"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7563" name="Line 363"/>
            <p:cNvSpPr>
              <a:spLocks noChangeShapeType="1"/>
            </p:cNvSpPr>
            <p:nvPr/>
          </p:nvSpPr>
          <p:spPr bwMode="auto">
            <a:xfrm rot="5400000">
              <a:off x="201" y="3597"/>
              <a:ext cx="942"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64" name="Line 364"/>
            <p:cNvSpPr>
              <a:spLocks noChangeShapeType="1"/>
            </p:cNvSpPr>
            <p:nvPr/>
          </p:nvSpPr>
          <p:spPr bwMode="auto">
            <a:xfrm>
              <a:off x="672" y="4060"/>
              <a:ext cx="1830"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65" name="Oval 365"/>
            <p:cNvSpPr>
              <a:spLocks noChangeArrowheads="1"/>
            </p:cNvSpPr>
            <p:nvPr/>
          </p:nvSpPr>
          <p:spPr bwMode="auto">
            <a:xfrm>
              <a:off x="644" y="402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7644" name="Group 444"/>
            <p:cNvGrpSpPr>
              <a:grpSpLocks/>
            </p:cNvGrpSpPr>
            <p:nvPr/>
          </p:nvGrpSpPr>
          <p:grpSpPr bwMode="auto">
            <a:xfrm>
              <a:off x="48" y="3348"/>
              <a:ext cx="752" cy="404"/>
              <a:chOff x="48" y="3348"/>
              <a:chExt cx="752" cy="404"/>
            </a:xfrm>
          </p:grpSpPr>
          <p:sp>
            <p:nvSpPr>
              <p:cNvPr id="307567" name="AutoShape 367"/>
              <p:cNvSpPr>
                <a:spLocks noChangeArrowheads="1"/>
              </p:cNvSpPr>
              <p:nvPr/>
            </p:nvSpPr>
            <p:spPr bwMode="auto">
              <a:xfrm>
                <a:off x="480" y="334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68" name="Rectangle 368"/>
              <p:cNvSpPr>
                <a:spLocks noChangeArrowheads="1"/>
              </p:cNvSpPr>
              <p:nvPr/>
            </p:nvSpPr>
            <p:spPr bwMode="auto">
              <a:xfrm>
                <a:off x="48" y="3438"/>
                <a:ext cx="496"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U</a:t>
                </a:r>
                <a:r>
                  <a:rPr lang="es-ES_tradnl" altLang="es-ES" sz="1600" baseline="-25000">
                    <a:effectLst/>
                  </a:rPr>
                  <a:t>cc</a:t>
                </a:r>
                <a:r>
                  <a:rPr lang="es-ES_tradnl" altLang="es-ES" sz="1600">
                    <a:effectLst/>
                  </a:rPr>
                  <a:t>(t)</a:t>
                </a:r>
                <a:endParaRPr lang="es-ES" altLang="es-ES" sz="1700">
                  <a:effectLst/>
                </a:endParaRPr>
              </a:p>
            </p:txBody>
          </p:sp>
          <p:sp>
            <p:nvSpPr>
              <p:cNvPr id="307569" name="Oval 369"/>
              <p:cNvSpPr>
                <a:spLocks noChangeAspect="1" noChangeArrowheads="1"/>
              </p:cNvSpPr>
              <p:nvPr/>
            </p:nvSpPr>
            <p:spPr bwMode="auto">
              <a:xfrm>
                <a:off x="552" y="3420"/>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7570" name="Freeform 370"/>
              <p:cNvSpPr>
                <a:spLocks noChangeAspect="1"/>
              </p:cNvSpPr>
              <p:nvPr/>
            </p:nvSpPr>
            <p:spPr bwMode="auto">
              <a:xfrm>
                <a:off x="614" y="3448"/>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07571" name="Line 371"/>
            <p:cNvSpPr>
              <a:spLocks noChangeShapeType="1"/>
            </p:cNvSpPr>
            <p:nvPr/>
          </p:nvSpPr>
          <p:spPr bwMode="auto">
            <a:xfrm>
              <a:off x="2064" y="3146"/>
              <a:ext cx="456"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72" name="Line 372"/>
            <p:cNvSpPr>
              <a:spLocks noChangeShapeType="1"/>
            </p:cNvSpPr>
            <p:nvPr/>
          </p:nvSpPr>
          <p:spPr bwMode="auto">
            <a:xfrm rot="10800000">
              <a:off x="774" y="3142"/>
              <a:ext cx="48" cy="0"/>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573" name="Oval 373"/>
            <p:cNvSpPr>
              <a:spLocks noChangeArrowheads="1"/>
            </p:cNvSpPr>
            <p:nvPr/>
          </p:nvSpPr>
          <p:spPr bwMode="auto">
            <a:xfrm>
              <a:off x="640" y="311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7574" name="Group 374"/>
            <p:cNvGrpSpPr>
              <a:grpSpLocks/>
            </p:cNvGrpSpPr>
            <p:nvPr/>
          </p:nvGrpSpPr>
          <p:grpSpPr bwMode="auto">
            <a:xfrm>
              <a:off x="1653" y="3045"/>
              <a:ext cx="96" cy="186"/>
              <a:chOff x="0" y="0"/>
              <a:chExt cx="20000" cy="20000"/>
            </a:xfrm>
          </p:grpSpPr>
          <p:grpSp>
            <p:nvGrpSpPr>
              <p:cNvPr id="307575" name="Group 375"/>
              <p:cNvGrpSpPr>
                <a:grpSpLocks/>
              </p:cNvGrpSpPr>
              <p:nvPr/>
            </p:nvGrpSpPr>
            <p:grpSpPr bwMode="auto">
              <a:xfrm>
                <a:off x="0" y="0"/>
                <a:ext cx="20000" cy="12903"/>
                <a:chOff x="0" y="0"/>
                <a:chExt cx="20000" cy="20000"/>
              </a:xfrm>
            </p:grpSpPr>
            <p:sp>
              <p:nvSpPr>
                <p:cNvPr id="307576" name="Arc 376"/>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77" name="Arc 377"/>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78" name="Group 378"/>
              <p:cNvGrpSpPr>
                <a:grpSpLocks/>
              </p:cNvGrpSpPr>
              <p:nvPr/>
            </p:nvGrpSpPr>
            <p:grpSpPr bwMode="auto">
              <a:xfrm>
                <a:off x="12888" y="12043"/>
                <a:ext cx="7027" cy="7957"/>
                <a:chOff x="0" y="0"/>
                <a:chExt cx="20000" cy="20000"/>
              </a:xfrm>
            </p:grpSpPr>
            <p:sp>
              <p:nvSpPr>
                <p:cNvPr id="307579" name="Arc 379"/>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80" name="Arc 380"/>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81" name="Group 381"/>
            <p:cNvGrpSpPr>
              <a:grpSpLocks/>
            </p:cNvGrpSpPr>
            <p:nvPr/>
          </p:nvGrpSpPr>
          <p:grpSpPr bwMode="auto">
            <a:xfrm>
              <a:off x="1715" y="3044"/>
              <a:ext cx="95" cy="185"/>
              <a:chOff x="0" y="0"/>
              <a:chExt cx="20004" cy="20000"/>
            </a:xfrm>
          </p:grpSpPr>
          <p:grpSp>
            <p:nvGrpSpPr>
              <p:cNvPr id="307582" name="Group 382"/>
              <p:cNvGrpSpPr>
                <a:grpSpLocks/>
              </p:cNvGrpSpPr>
              <p:nvPr/>
            </p:nvGrpSpPr>
            <p:grpSpPr bwMode="auto">
              <a:xfrm>
                <a:off x="0" y="0"/>
                <a:ext cx="19919" cy="12903"/>
                <a:chOff x="0" y="0"/>
                <a:chExt cx="20004" cy="20000"/>
              </a:xfrm>
            </p:grpSpPr>
            <p:sp>
              <p:nvSpPr>
                <p:cNvPr id="307583" name="Arc 383"/>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84" name="Arc 384"/>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85" name="Group 385"/>
              <p:cNvGrpSpPr>
                <a:grpSpLocks/>
              </p:cNvGrpSpPr>
              <p:nvPr/>
            </p:nvGrpSpPr>
            <p:grpSpPr bwMode="auto">
              <a:xfrm>
                <a:off x="12692" y="12043"/>
                <a:ext cx="7312" cy="7957"/>
                <a:chOff x="-1" y="0"/>
                <a:chExt cx="20001" cy="20000"/>
              </a:xfrm>
            </p:grpSpPr>
            <p:sp>
              <p:nvSpPr>
                <p:cNvPr id="307586" name="Arc 386"/>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87" name="Arc 387"/>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88" name="Group 388"/>
            <p:cNvGrpSpPr>
              <a:grpSpLocks/>
            </p:cNvGrpSpPr>
            <p:nvPr/>
          </p:nvGrpSpPr>
          <p:grpSpPr bwMode="auto">
            <a:xfrm>
              <a:off x="1776" y="3044"/>
              <a:ext cx="96" cy="185"/>
              <a:chOff x="0" y="0"/>
              <a:chExt cx="20000" cy="20000"/>
            </a:xfrm>
          </p:grpSpPr>
          <p:grpSp>
            <p:nvGrpSpPr>
              <p:cNvPr id="307589" name="Group 389"/>
              <p:cNvGrpSpPr>
                <a:grpSpLocks/>
              </p:cNvGrpSpPr>
              <p:nvPr/>
            </p:nvGrpSpPr>
            <p:grpSpPr bwMode="auto">
              <a:xfrm>
                <a:off x="0" y="0"/>
                <a:ext cx="20000" cy="12903"/>
                <a:chOff x="0" y="0"/>
                <a:chExt cx="20000" cy="20000"/>
              </a:xfrm>
            </p:grpSpPr>
            <p:sp>
              <p:nvSpPr>
                <p:cNvPr id="307590" name="Arc 390"/>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91" name="Arc 391"/>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92" name="Group 392"/>
              <p:cNvGrpSpPr>
                <a:grpSpLocks/>
              </p:cNvGrpSpPr>
              <p:nvPr/>
            </p:nvGrpSpPr>
            <p:grpSpPr bwMode="auto">
              <a:xfrm>
                <a:off x="12886" y="12043"/>
                <a:ext cx="7030" cy="7957"/>
                <a:chOff x="0" y="0"/>
                <a:chExt cx="20000" cy="20000"/>
              </a:xfrm>
            </p:grpSpPr>
            <p:sp>
              <p:nvSpPr>
                <p:cNvPr id="307593" name="Arc 393"/>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94" name="Arc 394"/>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595" name="Group 395"/>
            <p:cNvGrpSpPr>
              <a:grpSpLocks/>
            </p:cNvGrpSpPr>
            <p:nvPr/>
          </p:nvGrpSpPr>
          <p:grpSpPr bwMode="auto">
            <a:xfrm>
              <a:off x="1838" y="3042"/>
              <a:ext cx="96" cy="186"/>
              <a:chOff x="0" y="0"/>
              <a:chExt cx="20000" cy="20000"/>
            </a:xfrm>
          </p:grpSpPr>
          <p:grpSp>
            <p:nvGrpSpPr>
              <p:cNvPr id="307596" name="Group 396"/>
              <p:cNvGrpSpPr>
                <a:grpSpLocks/>
              </p:cNvGrpSpPr>
              <p:nvPr/>
            </p:nvGrpSpPr>
            <p:grpSpPr bwMode="auto">
              <a:xfrm>
                <a:off x="0" y="0"/>
                <a:ext cx="20000" cy="12876"/>
                <a:chOff x="0" y="0"/>
                <a:chExt cx="20000" cy="20000"/>
              </a:xfrm>
            </p:grpSpPr>
            <p:sp>
              <p:nvSpPr>
                <p:cNvPr id="307597" name="Arc 397"/>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598" name="Arc 398"/>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599" name="Group 399"/>
              <p:cNvGrpSpPr>
                <a:grpSpLocks/>
              </p:cNvGrpSpPr>
              <p:nvPr/>
            </p:nvGrpSpPr>
            <p:grpSpPr bwMode="auto">
              <a:xfrm>
                <a:off x="12886" y="12060"/>
                <a:ext cx="6945" cy="7940"/>
                <a:chOff x="-1" y="0"/>
                <a:chExt cx="20001" cy="20000"/>
              </a:xfrm>
            </p:grpSpPr>
            <p:sp>
              <p:nvSpPr>
                <p:cNvPr id="307600" name="Arc 400"/>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601" name="Arc 401"/>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602" name="Group 402"/>
            <p:cNvGrpSpPr>
              <a:grpSpLocks/>
            </p:cNvGrpSpPr>
            <p:nvPr/>
          </p:nvGrpSpPr>
          <p:grpSpPr bwMode="auto">
            <a:xfrm>
              <a:off x="1900" y="3042"/>
              <a:ext cx="95" cy="186"/>
              <a:chOff x="0" y="0"/>
              <a:chExt cx="20000" cy="20000"/>
            </a:xfrm>
          </p:grpSpPr>
          <p:grpSp>
            <p:nvGrpSpPr>
              <p:cNvPr id="307603" name="Group 403"/>
              <p:cNvGrpSpPr>
                <a:grpSpLocks/>
              </p:cNvGrpSpPr>
              <p:nvPr/>
            </p:nvGrpSpPr>
            <p:grpSpPr bwMode="auto">
              <a:xfrm>
                <a:off x="0" y="0"/>
                <a:ext cx="20000" cy="12876"/>
                <a:chOff x="0" y="0"/>
                <a:chExt cx="20000" cy="20000"/>
              </a:xfrm>
            </p:grpSpPr>
            <p:sp>
              <p:nvSpPr>
                <p:cNvPr id="307604" name="Arc 404"/>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605" name="Arc 405"/>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606" name="Group 406"/>
              <p:cNvGrpSpPr>
                <a:grpSpLocks/>
              </p:cNvGrpSpPr>
              <p:nvPr/>
            </p:nvGrpSpPr>
            <p:grpSpPr bwMode="auto">
              <a:xfrm>
                <a:off x="12829" y="12060"/>
                <a:ext cx="7171" cy="7940"/>
                <a:chOff x="0" y="0"/>
                <a:chExt cx="20000" cy="20000"/>
              </a:xfrm>
            </p:grpSpPr>
            <p:sp>
              <p:nvSpPr>
                <p:cNvPr id="307607" name="Arc 407"/>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608" name="Arc 408"/>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7609" name="Group 409"/>
            <p:cNvGrpSpPr>
              <a:grpSpLocks/>
            </p:cNvGrpSpPr>
            <p:nvPr/>
          </p:nvGrpSpPr>
          <p:grpSpPr bwMode="auto">
            <a:xfrm>
              <a:off x="1962" y="3040"/>
              <a:ext cx="95" cy="120"/>
              <a:chOff x="0" y="0"/>
              <a:chExt cx="19995" cy="20000"/>
            </a:xfrm>
          </p:grpSpPr>
          <p:sp>
            <p:nvSpPr>
              <p:cNvPr id="307610" name="Arc 410"/>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7611" name="Arc 411"/>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7612" name="Group 412"/>
            <p:cNvGrpSpPr>
              <a:grpSpLocks/>
            </p:cNvGrpSpPr>
            <p:nvPr/>
          </p:nvGrpSpPr>
          <p:grpSpPr bwMode="auto">
            <a:xfrm>
              <a:off x="1131" y="3033"/>
              <a:ext cx="56" cy="184"/>
              <a:chOff x="0" y="0"/>
              <a:chExt cx="20000" cy="20000"/>
            </a:xfrm>
          </p:grpSpPr>
          <p:sp>
            <p:nvSpPr>
              <p:cNvPr id="307613" name="Line 413"/>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14" name="Line 414"/>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615" name="Group 415"/>
            <p:cNvGrpSpPr>
              <a:grpSpLocks/>
            </p:cNvGrpSpPr>
            <p:nvPr/>
          </p:nvGrpSpPr>
          <p:grpSpPr bwMode="auto">
            <a:xfrm>
              <a:off x="1188" y="3033"/>
              <a:ext cx="56" cy="184"/>
              <a:chOff x="0" y="0"/>
              <a:chExt cx="20000" cy="20000"/>
            </a:xfrm>
          </p:grpSpPr>
          <p:sp>
            <p:nvSpPr>
              <p:cNvPr id="307616" name="Line 416"/>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17" name="Line 417"/>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618" name="Group 418"/>
            <p:cNvGrpSpPr>
              <a:grpSpLocks/>
            </p:cNvGrpSpPr>
            <p:nvPr/>
          </p:nvGrpSpPr>
          <p:grpSpPr bwMode="auto">
            <a:xfrm>
              <a:off x="1244" y="3033"/>
              <a:ext cx="56" cy="184"/>
              <a:chOff x="0" y="0"/>
              <a:chExt cx="20000" cy="20000"/>
            </a:xfrm>
          </p:grpSpPr>
          <p:sp>
            <p:nvSpPr>
              <p:cNvPr id="307619" name="Line 419"/>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20" name="Line 420"/>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621" name="Group 421"/>
            <p:cNvGrpSpPr>
              <a:grpSpLocks/>
            </p:cNvGrpSpPr>
            <p:nvPr/>
          </p:nvGrpSpPr>
          <p:grpSpPr bwMode="auto">
            <a:xfrm>
              <a:off x="1303" y="3035"/>
              <a:ext cx="56" cy="184"/>
              <a:chOff x="0" y="0"/>
              <a:chExt cx="20000" cy="20000"/>
            </a:xfrm>
          </p:grpSpPr>
          <p:sp>
            <p:nvSpPr>
              <p:cNvPr id="307622" name="Line 422"/>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23" name="Line 423"/>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7624" name="Group 424"/>
            <p:cNvGrpSpPr>
              <a:grpSpLocks/>
            </p:cNvGrpSpPr>
            <p:nvPr/>
          </p:nvGrpSpPr>
          <p:grpSpPr bwMode="auto">
            <a:xfrm>
              <a:off x="1363" y="3035"/>
              <a:ext cx="56" cy="184"/>
              <a:chOff x="0" y="0"/>
              <a:chExt cx="20000" cy="20000"/>
            </a:xfrm>
          </p:grpSpPr>
          <p:sp>
            <p:nvSpPr>
              <p:cNvPr id="307625" name="Line 425"/>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26" name="Line 426"/>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7627" name="Line 427"/>
            <p:cNvSpPr>
              <a:spLocks noChangeShapeType="1"/>
            </p:cNvSpPr>
            <p:nvPr/>
          </p:nvSpPr>
          <p:spPr bwMode="auto">
            <a:xfrm flipH="1">
              <a:off x="1109" y="3035"/>
              <a:ext cx="21" cy="117"/>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28" name="Line 428"/>
            <p:cNvSpPr>
              <a:spLocks noChangeShapeType="1"/>
            </p:cNvSpPr>
            <p:nvPr/>
          </p:nvSpPr>
          <p:spPr bwMode="auto">
            <a:xfrm>
              <a:off x="1421" y="3040"/>
              <a:ext cx="21" cy="112"/>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7629" name="Line 429"/>
            <p:cNvSpPr>
              <a:spLocks noChangeShapeType="1"/>
            </p:cNvSpPr>
            <p:nvPr/>
          </p:nvSpPr>
          <p:spPr bwMode="auto">
            <a:xfrm>
              <a:off x="1445" y="3148"/>
              <a:ext cx="209"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630" name="Rectangle 430"/>
            <p:cNvSpPr>
              <a:spLocks noChangeArrowheads="1"/>
            </p:cNvSpPr>
            <p:nvPr/>
          </p:nvSpPr>
          <p:spPr bwMode="auto">
            <a:xfrm>
              <a:off x="1136" y="283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CC</a:t>
              </a:r>
              <a:endParaRPr lang="es-ES" altLang="es-ES" sz="1500" baseline="-25000">
                <a:effectLst/>
              </a:endParaRPr>
            </a:p>
          </p:txBody>
        </p:sp>
        <p:sp>
          <p:nvSpPr>
            <p:cNvPr id="307631" name="Rectangle 431"/>
            <p:cNvSpPr>
              <a:spLocks noChangeArrowheads="1"/>
            </p:cNvSpPr>
            <p:nvPr/>
          </p:nvSpPr>
          <p:spPr bwMode="auto">
            <a:xfrm>
              <a:off x="1712" y="282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cc</a:t>
              </a:r>
              <a:endParaRPr lang="es-ES" altLang="es-ES" sz="1500" baseline="-25000">
                <a:effectLst/>
              </a:endParaRPr>
            </a:p>
          </p:txBody>
        </p:sp>
        <p:sp>
          <p:nvSpPr>
            <p:cNvPr id="307632" name="Line 432"/>
            <p:cNvSpPr>
              <a:spLocks noChangeShapeType="1"/>
            </p:cNvSpPr>
            <p:nvPr/>
          </p:nvSpPr>
          <p:spPr bwMode="auto">
            <a:xfrm rot="5400000">
              <a:off x="2045" y="3615"/>
              <a:ext cx="907"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7633" name="Oval 433"/>
            <p:cNvSpPr>
              <a:spLocks noChangeArrowheads="1"/>
            </p:cNvSpPr>
            <p:nvPr/>
          </p:nvSpPr>
          <p:spPr bwMode="auto">
            <a:xfrm>
              <a:off x="2475" y="403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634" name="Oval 434"/>
            <p:cNvSpPr>
              <a:spLocks noChangeArrowheads="1"/>
            </p:cNvSpPr>
            <p:nvPr/>
          </p:nvSpPr>
          <p:spPr bwMode="auto">
            <a:xfrm>
              <a:off x="2477" y="3119"/>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7635" name="Rectangle 435"/>
            <p:cNvSpPr>
              <a:spLocks noChangeArrowheads="1"/>
            </p:cNvSpPr>
            <p:nvPr/>
          </p:nvSpPr>
          <p:spPr bwMode="auto">
            <a:xfrm>
              <a:off x="192" y="2886"/>
              <a:ext cx="912"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I</a:t>
              </a:r>
              <a:r>
                <a:rPr lang="es-ES_tradnl" altLang="es-ES" sz="1600" baseline="-25000">
                  <a:effectLst/>
                </a:rPr>
                <a:t>1n</a:t>
              </a:r>
              <a:r>
                <a:rPr lang="es-ES_tradnl" altLang="es-ES" sz="1600">
                  <a:effectLst/>
                </a:rPr>
                <a:t>(t)=I</a:t>
              </a:r>
              <a:r>
                <a:rPr lang="es-ES_tradnl" altLang="es-ES" sz="1600" baseline="-25000">
                  <a:effectLst/>
                </a:rPr>
                <a:t>2</a:t>
              </a:r>
              <a:r>
                <a:rPr lang="es-ES_tradnl" altLang="es-ES" sz="1600">
                  <a:effectLst/>
                </a:rPr>
                <a:t>’(t)</a:t>
              </a:r>
              <a:endParaRPr lang="es-ES" altLang="es-ES" sz="1500">
                <a:effectLst/>
              </a:endParaRPr>
            </a:p>
          </p:txBody>
        </p:sp>
        <p:sp>
          <p:nvSpPr>
            <p:cNvPr id="307636" name="Rectangle 436"/>
            <p:cNvSpPr>
              <a:spLocks noChangeArrowheads="1"/>
            </p:cNvSpPr>
            <p:nvPr/>
          </p:nvSpPr>
          <p:spPr bwMode="auto">
            <a:xfrm>
              <a:off x="1152" y="3348"/>
              <a:ext cx="960"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R</a:t>
              </a:r>
              <a:r>
                <a:rPr lang="es-ES_tradnl" altLang="es-ES" sz="1700" baseline="-25000">
                  <a:effectLst/>
                </a:rPr>
                <a:t>CC</a:t>
              </a:r>
              <a:r>
                <a:rPr lang="es-ES_tradnl" altLang="es-ES" sz="1700">
                  <a:effectLst/>
                </a:rPr>
                <a:t>=R</a:t>
              </a:r>
              <a:r>
                <a:rPr lang="es-ES_tradnl" altLang="es-ES" sz="1700" baseline="-25000">
                  <a:effectLst/>
                </a:rPr>
                <a:t>1</a:t>
              </a:r>
              <a:r>
                <a:rPr lang="es-ES_tradnl" altLang="es-ES" sz="1700">
                  <a:effectLst/>
                </a:rPr>
                <a:t>+R</a:t>
              </a:r>
              <a:r>
                <a:rPr lang="es-ES_tradnl" altLang="es-ES" sz="1700" baseline="-25000">
                  <a:effectLst/>
                </a:rPr>
                <a:t>2</a:t>
              </a:r>
              <a:r>
                <a:rPr lang="es-ES_tradnl" altLang="es-ES" sz="1700">
                  <a:effectLst/>
                </a:rPr>
                <a:t>’</a:t>
              </a:r>
              <a:endParaRPr lang="es-ES" altLang="es-ES" sz="1500">
                <a:effectLst/>
              </a:endParaRPr>
            </a:p>
          </p:txBody>
        </p:sp>
        <p:sp>
          <p:nvSpPr>
            <p:cNvPr id="307637" name="Rectangle 437"/>
            <p:cNvSpPr>
              <a:spLocks noChangeArrowheads="1"/>
            </p:cNvSpPr>
            <p:nvPr/>
          </p:nvSpPr>
          <p:spPr bwMode="auto">
            <a:xfrm>
              <a:off x="1152" y="3612"/>
              <a:ext cx="912"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X</a:t>
              </a:r>
              <a:r>
                <a:rPr lang="es-ES_tradnl" altLang="es-ES" sz="1700" baseline="-25000">
                  <a:effectLst/>
                </a:rPr>
                <a:t>CC</a:t>
              </a:r>
              <a:r>
                <a:rPr lang="es-ES_tradnl" altLang="es-ES" sz="1700">
                  <a:effectLst/>
                </a:rPr>
                <a:t>=X</a:t>
              </a:r>
              <a:r>
                <a:rPr lang="es-ES_tradnl" altLang="es-ES" sz="1700" baseline="-25000">
                  <a:effectLst/>
                </a:rPr>
                <a:t>1</a:t>
              </a:r>
              <a:r>
                <a:rPr lang="es-ES_tradnl" altLang="es-ES" sz="1700">
                  <a:effectLst/>
                </a:rPr>
                <a:t>+X</a:t>
              </a:r>
              <a:r>
                <a:rPr lang="es-ES_tradnl" altLang="es-ES" sz="1700" baseline="-25000">
                  <a:effectLst/>
                </a:rPr>
                <a:t>2</a:t>
              </a:r>
              <a:r>
                <a:rPr lang="es-ES_tradnl" altLang="es-ES" sz="1700">
                  <a:effectLst/>
                </a:rPr>
                <a:t>’</a:t>
              </a:r>
              <a:endParaRPr lang="es-ES" altLang="es-ES" sz="1500">
                <a:effectLst/>
              </a:endParaRPr>
            </a:p>
          </p:txBody>
        </p:sp>
      </p:grpSp>
      <p:sp>
        <p:nvSpPr>
          <p:cNvPr id="307638" name="Rectangle 438"/>
          <p:cNvSpPr>
            <a:spLocks noChangeArrowheads="1"/>
          </p:cNvSpPr>
          <p:nvPr/>
        </p:nvSpPr>
        <p:spPr bwMode="auto">
          <a:xfrm>
            <a:off x="5272336" y="2018308"/>
            <a:ext cx="1447800" cy="2286000"/>
          </a:xfrm>
          <a:prstGeom prst="rect">
            <a:avLst/>
          </a:prstGeom>
          <a:noFill/>
          <a:ln w="38100">
            <a:solidFill>
              <a:schemeClr val="accent2"/>
            </a:solidFill>
            <a:prstDash val="dash"/>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sp>
        <p:nvSpPr>
          <p:cNvPr id="307641" name="AutoShape 441"/>
          <p:cNvSpPr>
            <a:spLocks noChangeArrowheads="1"/>
          </p:cNvSpPr>
          <p:nvPr/>
        </p:nvSpPr>
        <p:spPr bwMode="auto">
          <a:xfrm rot="3307237">
            <a:off x="4998582" y="4081674"/>
            <a:ext cx="523166" cy="1990024"/>
          </a:xfrm>
          <a:prstGeom prst="downArrow">
            <a:avLst>
              <a:gd name="adj1" fmla="val 56259"/>
              <a:gd name="adj2" fmla="val 49654"/>
            </a:avLst>
          </a:prstGeom>
          <a:gradFill rotWithShape="0">
            <a:gsLst>
              <a:gs pos="0">
                <a:schemeClr val="tx1">
                  <a:gamma/>
                  <a:shade val="46275"/>
                  <a:invGamma/>
                </a:schemeClr>
              </a:gs>
              <a:gs pos="100000">
                <a:schemeClr val="tx1"/>
              </a:gs>
            </a:gsLst>
            <a:lin ang="2700000" scaled="1"/>
          </a:gradFill>
          <a:ln w="3175">
            <a:solidFill>
              <a:schemeClr val="bg2"/>
            </a:solidFill>
            <a:miter lim="800000"/>
            <a:headEnd/>
            <a:tailEnd/>
          </a:ln>
          <a:effectLst>
            <a:outerShdw dist="28398" dir="3806097" algn="ctr" rotWithShape="0">
              <a:schemeClr val="bg2"/>
            </a:outerShdw>
          </a:effectLst>
        </p:spPr>
        <p:txBody>
          <a:bodyPr wrap="square" anchor="ctr">
            <a:spAutoFit/>
          </a:bodyPr>
          <a:lstStyle/>
          <a:p>
            <a:endParaRPr lang="es-ES"/>
          </a:p>
        </p:txBody>
      </p:sp>
      <p:sp>
        <p:nvSpPr>
          <p:cNvPr id="307642" name="Text Box 442"/>
          <p:cNvSpPr txBox="1">
            <a:spLocks noChangeArrowheads="1"/>
          </p:cNvSpPr>
          <p:nvPr/>
        </p:nvSpPr>
        <p:spPr bwMode="auto">
          <a:xfrm>
            <a:off x="395536" y="2364383"/>
            <a:ext cx="1676400" cy="1374775"/>
          </a:xfrm>
          <a:prstGeom prst="rect">
            <a:avLst/>
          </a:prstGeom>
          <a:solidFill>
            <a:srgbClr val="FF0000"/>
          </a:soli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Al ser el flujo muy bajo respecto al nominal</a:t>
            </a:r>
            <a:r>
              <a:rPr lang="es-ES_tradnl" altLang="es-ES" sz="1500">
                <a:effectLst>
                  <a:outerShdw blurRad="38100" dist="38100" dir="2700000" algn="tl">
                    <a:srgbClr val="000000"/>
                  </a:outerShdw>
                </a:effectLst>
              </a:rPr>
              <a:t> </a:t>
            </a:r>
            <a:r>
              <a:rPr lang="es-ES_tradnl" altLang="es-ES" sz="1800">
                <a:effectLst>
                  <a:outerShdw blurRad="38100" dist="38100" dir="2700000" algn="tl">
                    <a:srgbClr val="000000"/>
                  </a:outerShdw>
                </a:effectLst>
              </a:rPr>
              <a:t>I</a:t>
            </a:r>
            <a:r>
              <a:rPr lang="es-ES_tradnl" altLang="es-ES" sz="1800" baseline="-25000">
                <a:effectLst>
                  <a:outerShdw blurRad="38100" dist="38100" dir="2700000" algn="tl">
                    <a:srgbClr val="000000"/>
                  </a:outerShdw>
                </a:effectLst>
              </a:rPr>
              <a:t>0</a:t>
            </a:r>
            <a:r>
              <a:rPr lang="es-ES_tradnl" altLang="es-ES" sz="1800">
                <a:effectLst>
                  <a:outerShdw blurRad="38100" dist="38100" dir="2700000" algn="tl">
                    <a:srgbClr val="000000"/>
                  </a:outerShdw>
                </a:effectLst>
              </a:rPr>
              <a:t> </a:t>
            </a:r>
            <a:r>
              <a:rPr lang="es-ES_tradnl" altLang="es-ES" sz="1800" u="sng">
                <a:effectLst>
                  <a:outerShdw blurRad="38100" dist="38100" dir="2700000" algn="tl">
                    <a:srgbClr val="000000"/>
                  </a:outerShdw>
                </a:effectLst>
              </a:rPr>
              <a:t>es despreciable</a:t>
            </a:r>
            <a:endParaRPr lang="es-ES_tradnl" altLang="es-ES" sz="1800" u="sng">
              <a:solidFill>
                <a:schemeClr val="accent2"/>
              </a:solidFill>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7638"/>
                                        </p:tgtEl>
                                        <p:attrNameLst>
                                          <p:attrName>style.visibility</p:attrName>
                                        </p:attrNameLst>
                                      </p:cBhvr>
                                      <p:to>
                                        <p:strVal val="visible"/>
                                      </p:to>
                                    </p:set>
                                    <p:anim calcmode="lin" valueType="num">
                                      <p:cBhvr>
                                        <p:cTn id="7" dur="500" fill="hold"/>
                                        <p:tgtEl>
                                          <p:spTgt spid="307638"/>
                                        </p:tgtEl>
                                        <p:attrNameLst>
                                          <p:attrName>ppt_w</p:attrName>
                                        </p:attrNameLst>
                                      </p:cBhvr>
                                      <p:tavLst>
                                        <p:tav tm="0">
                                          <p:val>
                                            <p:fltVal val="0"/>
                                          </p:val>
                                        </p:tav>
                                        <p:tav tm="100000">
                                          <p:val>
                                            <p:strVal val="#ppt_w"/>
                                          </p:val>
                                        </p:tav>
                                      </p:tavLst>
                                    </p:anim>
                                    <p:anim calcmode="lin" valueType="num">
                                      <p:cBhvr>
                                        <p:cTn id="8" dur="500" fill="hold"/>
                                        <p:tgtEl>
                                          <p:spTgt spid="307638"/>
                                        </p:tgtEl>
                                        <p:attrNameLst>
                                          <p:attrName>ppt_h</p:attrName>
                                        </p:attrNameLst>
                                      </p:cBhvr>
                                      <p:tavLst>
                                        <p:tav tm="0">
                                          <p:val>
                                            <p:fltVal val="0"/>
                                          </p:val>
                                        </p:tav>
                                        <p:tav tm="100000">
                                          <p:val>
                                            <p:strVal val="#ppt_h"/>
                                          </p:val>
                                        </p:tav>
                                      </p:tavLst>
                                    </p:anim>
                                    <p:anim calcmode="lin" valueType="num">
                                      <p:cBhvr>
                                        <p:cTn id="9" dur="500" fill="hold"/>
                                        <p:tgtEl>
                                          <p:spTgt spid="307638"/>
                                        </p:tgtEl>
                                        <p:attrNameLst>
                                          <p:attrName>ppt_x</p:attrName>
                                        </p:attrNameLst>
                                      </p:cBhvr>
                                      <p:tavLst>
                                        <p:tav tm="0">
                                          <p:val>
                                            <p:fltVal val="0.5"/>
                                          </p:val>
                                        </p:tav>
                                        <p:tav tm="100000">
                                          <p:val>
                                            <p:strVal val="#ppt_x"/>
                                          </p:val>
                                        </p:tav>
                                      </p:tavLst>
                                    </p:anim>
                                    <p:anim calcmode="lin" valueType="num">
                                      <p:cBhvr>
                                        <p:cTn id="10" dur="500" fill="hold"/>
                                        <p:tgtEl>
                                          <p:spTgt spid="3076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307642"/>
                                        </p:tgtEl>
                                        <p:attrNameLst>
                                          <p:attrName>style.visibility</p:attrName>
                                        </p:attrNameLst>
                                      </p:cBhvr>
                                      <p:to>
                                        <p:strVal val="visible"/>
                                      </p:to>
                                    </p:set>
                                    <p:animEffect transition="in" filter="dissolve">
                                      <p:cBhvr>
                                        <p:cTn id="14" dur="500"/>
                                        <p:tgtEl>
                                          <p:spTgt spid="3076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07641"/>
                                        </p:tgtEl>
                                        <p:attrNameLst>
                                          <p:attrName>style.visibility</p:attrName>
                                        </p:attrNameLst>
                                      </p:cBhvr>
                                      <p:to>
                                        <p:strVal val="visible"/>
                                      </p:to>
                                    </p:set>
                                    <p:animEffect transition="in" filter="dissolve">
                                      <p:cBhvr>
                                        <p:cTn id="19" dur="500"/>
                                        <p:tgtEl>
                                          <p:spTgt spid="307641"/>
                                        </p:tgtEl>
                                      </p:cBhvr>
                                    </p:animEffect>
                                  </p:childTnLst>
                                </p:cTn>
                              </p:par>
                            </p:childTnLst>
                          </p:cTn>
                        </p:par>
                        <p:par>
                          <p:cTn id="20" fill="hold" nodeType="afterGroup">
                            <p:stCondLst>
                              <p:cond delay="500"/>
                            </p:stCondLst>
                            <p:childTnLst>
                              <p:par>
                                <p:cTn id="21" presetID="9" presetClass="entr" presetSubtype="0" fill="hold" nodeType="afterEffect">
                                  <p:stCondLst>
                                    <p:cond delay="0"/>
                                  </p:stCondLst>
                                  <p:childTnLst>
                                    <p:set>
                                      <p:cBhvr>
                                        <p:cTn id="22" dur="1" fill="hold">
                                          <p:stCondLst>
                                            <p:cond delay="0"/>
                                          </p:stCondLst>
                                        </p:cTn>
                                        <p:tgtEl>
                                          <p:spTgt spid="307645"/>
                                        </p:tgtEl>
                                        <p:attrNameLst>
                                          <p:attrName>style.visibility</p:attrName>
                                        </p:attrNameLst>
                                      </p:cBhvr>
                                      <p:to>
                                        <p:strVal val="visible"/>
                                      </p:to>
                                    </p:set>
                                    <p:animEffect transition="in" filter="dissolve">
                                      <p:cBhvr>
                                        <p:cTn id="23" dur="500"/>
                                        <p:tgtEl>
                                          <p:spTgt spid="307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38" grpId="0" animBg="1"/>
      <p:bldP spid="307641" grpId="0" animBg="1"/>
      <p:bldP spid="307642"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01600" y="2540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4.15 El transformador en el ensayo de cortocircuito II</a:t>
            </a:r>
            <a:endParaRPr lang="es-ES_tradnl" altLang="es-ES"/>
          </a:p>
        </p:txBody>
      </p:sp>
      <p:sp>
        <p:nvSpPr>
          <p:cNvPr id="313679" name="AutoShape 335"/>
          <p:cNvSpPr>
            <a:spLocks noChangeArrowheads="1"/>
          </p:cNvSpPr>
          <p:nvPr/>
        </p:nvSpPr>
        <p:spPr bwMode="auto">
          <a:xfrm>
            <a:off x="3657599" y="2476500"/>
            <a:ext cx="745007" cy="495300"/>
          </a:xfrm>
          <a:prstGeom prst="rightArrow">
            <a:avLst>
              <a:gd name="adj1" fmla="val 55556"/>
              <a:gd name="adj2" fmla="val 59722"/>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grpSp>
        <p:nvGrpSpPr>
          <p:cNvPr id="313714" name="Group 370"/>
          <p:cNvGrpSpPr>
            <a:grpSpLocks/>
          </p:cNvGrpSpPr>
          <p:nvPr/>
        </p:nvGrpSpPr>
        <p:grpSpPr bwMode="auto">
          <a:xfrm>
            <a:off x="6781800" y="1687513"/>
            <a:ext cx="2252663" cy="2312987"/>
            <a:chOff x="4272" y="1063"/>
            <a:chExt cx="1419" cy="1457"/>
          </a:xfrm>
        </p:grpSpPr>
        <p:pic>
          <p:nvPicPr>
            <p:cNvPr id="313681" name="Picture 3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 y="1063"/>
              <a:ext cx="1324" cy="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682" name="Picture 3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1576"/>
              <a:ext cx="1406"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683" name="Picture 3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1912"/>
              <a:ext cx="1419"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684" name="Picture 3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 y="2283"/>
              <a:ext cx="1002" cy="2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grpSp>
        <p:nvGrpSpPr>
          <p:cNvPr id="313719" name="Group 375"/>
          <p:cNvGrpSpPr>
            <a:grpSpLocks/>
          </p:cNvGrpSpPr>
          <p:nvPr/>
        </p:nvGrpSpPr>
        <p:grpSpPr bwMode="auto">
          <a:xfrm>
            <a:off x="133350" y="1524000"/>
            <a:ext cx="3600450" cy="2473325"/>
            <a:chOff x="84" y="960"/>
            <a:chExt cx="2268" cy="1558"/>
          </a:xfrm>
        </p:grpSpPr>
        <p:sp>
          <p:nvSpPr>
            <p:cNvPr id="313562" name="Line 218"/>
            <p:cNvSpPr>
              <a:spLocks noChangeShapeType="1"/>
            </p:cNvSpPr>
            <p:nvPr/>
          </p:nvSpPr>
          <p:spPr bwMode="auto">
            <a:xfrm>
              <a:off x="672" y="1282"/>
              <a:ext cx="429"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13563" name="Line 219"/>
            <p:cNvSpPr>
              <a:spLocks noChangeShapeType="1"/>
            </p:cNvSpPr>
            <p:nvPr/>
          </p:nvSpPr>
          <p:spPr bwMode="auto">
            <a:xfrm rot="5400000">
              <a:off x="189" y="1737"/>
              <a:ext cx="942"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564" name="Line 220"/>
            <p:cNvSpPr>
              <a:spLocks noChangeShapeType="1"/>
            </p:cNvSpPr>
            <p:nvPr/>
          </p:nvSpPr>
          <p:spPr bwMode="auto">
            <a:xfrm>
              <a:off x="660" y="2200"/>
              <a:ext cx="1595"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565" name="Oval 221"/>
            <p:cNvSpPr>
              <a:spLocks noChangeArrowheads="1"/>
            </p:cNvSpPr>
            <p:nvPr/>
          </p:nvSpPr>
          <p:spPr bwMode="auto">
            <a:xfrm>
              <a:off x="632" y="216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13566" name="Group 222"/>
            <p:cNvGrpSpPr>
              <a:grpSpLocks/>
            </p:cNvGrpSpPr>
            <p:nvPr/>
          </p:nvGrpSpPr>
          <p:grpSpPr bwMode="auto">
            <a:xfrm>
              <a:off x="84" y="1488"/>
              <a:ext cx="704" cy="404"/>
              <a:chOff x="192" y="1838"/>
              <a:chExt cx="704" cy="404"/>
            </a:xfrm>
          </p:grpSpPr>
          <p:sp>
            <p:nvSpPr>
              <p:cNvPr id="313567" name="AutoShape 223"/>
              <p:cNvSpPr>
                <a:spLocks noChangeArrowheads="1"/>
              </p:cNvSpPr>
              <p:nvPr/>
            </p:nvSpPr>
            <p:spPr bwMode="auto">
              <a:xfrm>
                <a:off x="576" y="1838"/>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568" name="Rectangle 224"/>
              <p:cNvSpPr>
                <a:spLocks noChangeArrowheads="1"/>
              </p:cNvSpPr>
              <p:nvPr/>
            </p:nvSpPr>
            <p:spPr bwMode="auto">
              <a:xfrm>
                <a:off x="192" y="1928"/>
                <a:ext cx="49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U</a:t>
                </a:r>
                <a:r>
                  <a:rPr lang="es-ES_tradnl" altLang="es-ES" sz="1500" baseline="-25000">
                    <a:effectLst/>
                  </a:rPr>
                  <a:t>cc</a:t>
                </a:r>
                <a:r>
                  <a:rPr lang="es-ES_tradnl" altLang="es-ES" sz="1500">
                    <a:effectLst/>
                  </a:rPr>
                  <a:t>(t)</a:t>
                </a:r>
                <a:endParaRPr lang="es-ES" altLang="es-ES" sz="1700">
                  <a:effectLst/>
                </a:endParaRPr>
              </a:p>
            </p:txBody>
          </p:sp>
          <p:sp>
            <p:nvSpPr>
              <p:cNvPr id="313569" name="Oval 225"/>
              <p:cNvSpPr>
                <a:spLocks noChangeAspect="1" noChangeArrowheads="1"/>
              </p:cNvSpPr>
              <p:nvPr/>
            </p:nvSpPr>
            <p:spPr bwMode="auto">
              <a:xfrm>
                <a:off x="648" y="1910"/>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3570" name="Freeform 226"/>
              <p:cNvSpPr>
                <a:spLocks noChangeAspect="1"/>
              </p:cNvSpPr>
              <p:nvPr/>
            </p:nvSpPr>
            <p:spPr bwMode="auto">
              <a:xfrm>
                <a:off x="710" y="1938"/>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13571" name="Line 227"/>
            <p:cNvSpPr>
              <a:spLocks noChangeShapeType="1"/>
            </p:cNvSpPr>
            <p:nvPr/>
          </p:nvSpPr>
          <p:spPr bwMode="auto">
            <a:xfrm>
              <a:off x="2052" y="1286"/>
              <a:ext cx="200"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572" name="Line 228"/>
            <p:cNvSpPr>
              <a:spLocks noChangeShapeType="1"/>
            </p:cNvSpPr>
            <p:nvPr/>
          </p:nvSpPr>
          <p:spPr bwMode="auto">
            <a:xfrm rot="10800000">
              <a:off x="762" y="1282"/>
              <a:ext cx="48" cy="0"/>
            </a:xfrm>
            <a:prstGeom prst="line">
              <a:avLst/>
            </a:prstGeom>
            <a:noFill/>
            <a:ln w="50800">
              <a:solidFill>
                <a:schemeClr val="accent1"/>
              </a:solidFill>
              <a:round/>
              <a:headEnd type="triangle" w="med"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573" name="Oval 229"/>
            <p:cNvSpPr>
              <a:spLocks noChangeArrowheads="1"/>
            </p:cNvSpPr>
            <p:nvPr/>
          </p:nvSpPr>
          <p:spPr bwMode="auto">
            <a:xfrm>
              <a:off x="628" y="1256"/>
              <a:ext cx="48" cy="48"/>
            </a:xfrm>
            <a:prstGeom prst="ellipse">
              <a:avLst/>
            </a:prstGeom>
            <a:solidFill>
              <a:schemeClr val="tx1"/>
            </a:solidFill>
            <a:ln w="6350">
              <a:solidFill>
                <a:schemeClr val="accent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13574" name="Group 230"/>
            <p:cNvGrpSpPr>
              <a:grpSpLocks/>
            </p:cNvGrpSpPr>
            <p:nvPr/>
          </p:nvGrpSpPr>
          <p:grpSpPr bwMode="auto">
            <a:xfrm>
              <a:off x="1641" y="1185"/>
              <a:ext cx="96" cy="186"/>
              <a:chOff x="0" y="0"/>
              <a:chExt cx="20000" cy="20000"/>
            </a:xfrm>
          </p:grpSpPr>
          <p:grpSp>
            <p:nvGrpSpPr>
              <p:cNvPr id="313575" name="Group 231"/>
              <p:cNvGrpSpPr>
                <a:grpSpLocks/>
              </p:cNvGrpSpPr>
              <p:nvPr/>
            </p:nvGrpSpPr>
            <p:grpSpPr bwMode="auto">
              <a:xfrm>
                <a:off x="0" y="0"/>
                <a:ext cx="20000" cy="12903"/>
                <a:chOff x="0" y="0"/>
                <a:chExt cx="20000" cy="20000"/>
              </a:xfrm>
            </p:grpSpPr>
            <p:sp>
              <p:nvSpPr>
                <p:cNvPr id="313576" name="Arc 232"/>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77" name="Arc 233"/>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3578" name="Group 234"/>
              <p:cNvGrpSpPr>
                <a:grpSpLocks/>
              </p:cNvGrpSpPr>
              <p:nvPr/>
            </p:nvGrpSpPr>
            <p:grpSpPr bwMode="auto">
              <a:xfrm>
                <a:off x="12888" y="12043"/>
                <a:ext cx="7027" cy="7957"/>
                <a:chOff x="0" y="0"/>
                <a:chExt cx="20000" cy="20000"/>
              </a:xfrm>
            </p:grpSpPr>
            <p:sp>
              <p:nvSpPr>
                <p:cNvPr id="313579" name="Arc 235"/>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80" name="Arc 236"/>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3581" name="Group 237"/>
            <p:cNvGrpSpPr>
              <a:grpSpLocks/>
            </p:cNvGrpSpPr>
            <p:nvPr/>
          </p:nvGrpSpPr>
          <p:grpSpPr bwMode="auto">
            <a:xfrm>
              <a:off x="1703" y="1184"/>
              <a:ext cx="95" cy="185"/>
              <a:chOff x="0" y="0"/>
              <a:chExt cx="20004" cy="20000"/>
            </a:xfrm>
          </p:grpSpPr>
          <p:grpSp>
            <p:nvGrpSpPr>
              <p:cNvPr id="313582" name="Group 238"/>
              <p:cNvGrpSpPr>
                <a:grpSpLocks/>
              </p:cNvGrpSpPr>
              <p:nvPr/>
            </p:nvGrpSpPr>
            <p:grpSpPr bwMode="auto">
              <a:xfrm>
                <a:off x="0" y="0"/>
                <a:ext cx="19919" cy="12903"/>
                <a:chOff x="0" y="0"/>
                <a:chExt cx="20004" cy="20000"/>
              </a:xfrm>
            </p:grpSpPr>
            <p:sp>
              <p:nvSpPr>
                <p:cNvPr id="313583" name="Arc 239"/>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84" name="Arc 240"/>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3585" name="Group 241"/>
              <p:cNvGrpSpPr>
                <a:grpSpLocks/>
              </p:cNvGrpSpPr>
              <p:nvPr/>
            </p:nvGrpSpPr>
            <p:grpSpPr bwMode="auto">
              <a:xfrm>
                <a:off x="12692" y="12043"/>
                <a:ext cx="7312" cy="7957"/>
                <a:chOff x="-1" y="0"/>
                <a:chExt cx="20001" cy="20000"/>
              </a:xfrm>
            </p:grpSpPr>
            <p:sp>
              <p:nvSpPr>
                <p:cNvPr id="313586" name="Arc 242"/>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87" name="Arc 243"/>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3588" name="Group 244"/>
            <p:cNvGrpSpPr>
              <a:grpSpLocks/>
            </p:cNvGrpSpPr>
            <p:nvPr/>
          </p:nvGrpSpPr>
          <p:grpSpPr bwMode="auto">
            <a:xfrm>
              <a:off x="1764" y="1184"/>
              <a:ext cx="96" cy="185"/>
              <a:chOff x="0" y="0"/>
              <a:chExt cx="20000" cy="20000"/>
            </a:xfrm>
          </p:grpSpPr>
          <p:grpSp>
            <p:nvGrpSpPr>
              <p:cNvPr id="313589" name="Group 245"/>
              <p:cNvGrpSpPr>
                <a:grpSpLocks/>
              </p:cNvGrpSpPr>
              <p:nvPr/>
            </p:nvGrpSpPr>
            <p:grpSpPr bwMode="auto">
              <a:xfrm>
                <a:off x="0" y="0"/>
                <a:ext cx="20000" cy="12903"/>
                <a:chOff x="0" y="0"/>
                <a:chExt cx="20000" cy="20000"/>
              </a:xfrm>
            </p:grpSpPr>
            <p:sp>
              <p:nvSpPr>
                <p:cNvPr id="313590" name="Arc 246"/>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91" name="Arc 247"/>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3592" name="Group 248"/>
              <p:cNvGrpSpPr>
                <a:grpSpLocks/>
              </p:cNvGrpSpPr>
              <p:nvPr/>
            </p:nvGrpSpPr>
            <p:grpSpPr bwMode="auto">
              <a:xfrm>
                <a:off x="12886" y="12043"/>
                <a:ext cx="7030" cy="7957"/>
                <a:chOff x="0" y="0"/>
                <a:chExt cx="20000" cy="20000"/>
              </a:xfrm>
            </p:grpSpPr>
            <p:sp>
              <p:nvSpPr>
                <p:cNvPr id="313593" name="Arc 249"/>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94" name="Arc 250"/>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3595" name="Group 251"/>
            <p:cNvGrpSpPr>
              <a:grpSpLocks/>
            </p:cNvGrpSpPr>
            <p:nvPr/>
          </p:nvGrpSpPr>
          <p:grpSpPr bwMode="auto">
            <a:xfrm>
              <a:off x="1826" y="1182"/>
              <a:ext cx="96" cy="186"/>
              <a:chOff x="0" y="0"/>
              <a:chExt cx="20000" cy="20000"/>
            </a:xfrm>
          </p:grpSpPr>
          <p:grpSp>
            <p:nvGrpSpPr>
              <p:cNvPr id="313596" name="Group 252"/>
              <p:cNvGrpSpPr>
                <a:grpSpLocks/>
              </p:cNvGrpSpPr>
              <p:nvPr/>
            </p:nvGrpSpPr>
            <p:grpSpPr bwMode="auto">
              <a:xfrm>
                <a:off x="0" y="0"/>
                <a:ext cx="20000" cy="12876"/>
                <a:chOff x="0" y="0"/>
                <a:chExt cx="20000" cy="20000"/>
              </a:xfrm>
            </p:grpSpPr>
            <p:sp>
              <p:nvSpPr>
                <p:cNvPr id="313597" name="Arc 25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598" name="Arc 25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3599" name="Group 255"/>
              <p:cNvGrpSpPr>
                <a:grpSpLocks/>
              </p:cNvGrpSpPr>
              <p:nvPr/>
            </p:nvGrpSpPr>
            <p:grpSpPr bwMode="auto">
              <a:xfrm>
                <a:off x="12886" y="12060"/>
                <a:ext cx="6945" cy="7940"/>
                <a:chOff x="-1" y="0"/>
                <a:chExt cx="20001" cy="20000"/>
              </a:xfrm>
            </p:grpSpPr>
            <p:sp>
              <p:nvSpPr>
                <p:cNvPr id="313600" name="Arc 256"/>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601" name="Arc 257"/>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3602" name="Group 258"/>
            <p:cNvGrpSpPr>
              <a:grpSpLocks/>
            </p:cNvGrpSpPr>
            <p:nvPr/>
          </p:nvGrpSpPr>
          <p:grpSpPr bwMode="auto">
            <a:xfrm>
              <a:off x="1888" y="1182"/>
              <a:ext cx="95" cy="186"/>
              <a:chOff x="0" y="0"/>
              <a:chExt cx="20000" cy="20000"/>
            </a:xfrm>
          </p:grpSpPr>
          <p:grpSp>
            <p:nvGrpSpPr>
              <p:cNvPr id="313603" name="Group 259"/>
              <p:cNvGrpSpPr>
                <a:grpSpLocks/>
              </p:cNvGrpSpPr>
              <p:nvPr/>
            </p:nvGrpSpPr>
            <p:grpSpPr bwMode="auto">
              <a:xfrm>
                <a:off x="0" y="0"/>
                <a:ext cx="20000" cy="12876"/>
                <a:chOff x="0" y="0"/>
                <a:chExt cx="20000" cy="20000"/>
              </a:xfrm>
            </p:grpSpPr>
            <p:sp>
              <p:nvSpPr>
                <p:cNvPr id="313604" name="Arc 260"/>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605" name="Arc 261"/>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3606" name="Group 262"/>
              <p:cNvGrpSpPr>
                <a:grpSpLocks/>
              </p:cNvGrpSpPr>
              <p:nvPr/>
            </p:nvGrpSpPr>
            <p:grpSpPr bwMode="auto">
              <a:xfrm>
                <a:off x="12829" y="12060"/>
                <a:ext cx="7171" cy="7940"/>
                <a:chOff x="0" y="0"/>
                <a:chExt cx="20000" cy="20000"/>
              </a:xfrm>
            </p:grpSpPr>
            <p:sp>
              <p:nvSpPr>
                <p:cNvPr id="313607" name="Arc 263"/>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608" name="Arc 264"/>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3609" name="Group 265"/>
            <p:cNvGrpSpPr>
              <a:grpSpLocks/>
            </p:cNvGrpSpPr>
            <p:nvPr/>
          </p:nvGrpSpPr>
          <p:grpSpPr bwMode="auto">
            <a:xfrm>
              <a:off x="1950" y="1180"/>
              <a:ext cx="95" cy="120"/>
              <a:chOff x="0" y="0"/>
              <a:chExt cx="19995" cy="20000"/>
            </a:xfrm>
          </p:grpSpPr>
          <p:sp>
            <p:nvSpPr>
              <p:cNvPr id="313610" name="Arc 266"/>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3611" name="Arc 267"/>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3612" name="Group 268"/>
            <p:cNvGrpSpPr>
              <a:grpSpLocks/>
            </p:cNvGrpSpPr>
            <p:nvPr/>
          </p:nvGrpSpPr>
          <p:grpSpPr bwMode="auto">
            <a:xfrm>
              <a:off x="1119" y="1173"/>
              <a:ext cx="56" cy="184"/>
              <a:chOff x="0" y="0"/>
              <a:chExt cx="20000" cy="20000"/>
            </a:xfrm>
          </p:grpSpPr>
          <p:sp>
            <p:nvSpPr>
              <p:cNvPr id="313613" name="Line 269"/>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14" name="Line 270"/>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3615" name="Group 271"/>
            <p:cNvGrpSpPr>
              <a:grpSpLocks/>
            </p:cNvGrpSpPr>
            <p:nvPr/>
          </p:nvGrpSpPr>
          <p:grpSpPr bwMode="auto">
            <a:xfrm>
              <a:off x="1176" y="1173"/>
              <a:ext cx="56" cy="184"/>
              <a:chOff x="0" y="0"/>
              <a:chExt cx="20000" cy="20000"/>
            </a:xfrm>
          </p:grpSpPr>
          <p:sp>
            <p:nvSpPr>
              <p:cNvPr id="313616" name="Line 272"/>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17" name="Line 273"/>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3618" name="Group 274"/>
            <p:cNvGrpSpPr>
              <a:grpSpLocks/>
            </p:cNvGrpSpPr>
            <p:nvPr/>
          </p:nvGrpSpPr>
          <p:grpSpPr bwMode="auto">
            <a:xfrm>
              <a:off x="1232" y="1173"/>
              <a:ext cx="56" cy="184"/>
              <a:chOff x="0" y="0"/>
              <a:chExt cx="20000" cy="20000"/>
            </a:xfrm>
          </p:grpSpPr>
          <p:sp>
            <p:nvSpPr>
              <p:cNvPr id="313619" name="Line 275"/>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20" name="Line 276"/>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3621" name="Group 277"/>
            <p:cNvGrpSpPr>
              <a:grpSpLocks/>
            </p:cNvGrpSpPr>
            <p:nvPr/>
          </p:nvGrpSpPr>
          <p:grpSpPr bwMode="auto">
            <a:xfrm>
              <a:off x="1291" y="1175"/>
              <a:ext cx="56" cy="184"/>
              <a:chOff x="0" y="0"/>
              <a:chExt cx="20000" cy="20000"/>
            </a:xfrm>
          </p:grpSpPr>
          <p:sp>
            <p:nvSpPr>
              <p:cNvPr id="313622" name="Line 278"/>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23" name="Line 279"/>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3624" name="Group 280"/>
            <p:cNvGrpSpPr>
              <a:grpSpLocks/>
            </p:cNvGrpSpPr>
            <p:nvPr/>
          </p:nvGrpSpPr>
          <p:grpSpPr bwMode="auto">
            <a:xfrm>
              <a:off x="1351" y="1175"/>
              <a:ext cx="56" cy="184"/>
              <a:chOff x="0" y="0"/>
              <a:chExt cx="20000" cy="20000"/>
            </a:xfrm>
          </p:grpSpPr>
          <p:sp>
            <p:nvSpPr>
              <p:cNvPr id="313625" name="Line 281"/>
              <p:cNvSpPr>
                <a:spLocks noChangeShapeType="1"/>
              </p:cNvSpPr>
              <p:nvPr/>
            </p:nvSpPr>
            <p:spPr bwMode="auto">
              <a:xfrm>
                <a:off x="0"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26" name="Line 282"/>
              <p:cNvSpPr>
                <a:spLocks noChangeShapeType="1"/>
              </p:cNvSpPr>
              <p:nvPr/>
            </p:nvSpPr>
            <p:spPr bwMode="auto">
              <a:xfrm flipH="1">
                <a:off x="9572" y="0"/>
                <a:ext cx="10428" cy="200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13627" name="Line 283"/>
            <p:cNvSpPr>
              <a:spLocks noChangeShapeType="1"/>
            </p:cNvSpPr>
            <p:nvPr/>
          </p:nvSpPr>
          <p:spPr bwMode="auto">
            <a:xfrm flipH="1">
              <a:off x="1097" y="1175"/>
              <a:ext cx="21" cy="117"/>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28" name="Line 284"/>
            <p:cNvSpPr>
              <a:spLocks noChangeShapeType="1"/>
            </p:cNvSpPr>
            <p:nvPr/>
          </p:nvSpPr>
          <p:spPr bwMode="auto">
            <a:xfrm>
              <a:off x="1409" y="1180"/>
              <a:ext cx="21" cy="112"/>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3629" name="Line 285"/>
            <p:cNvSpPr>
              <a:spLocks noChangeShapeType="1"/>
            </p:cNvSpPr>
            <p:nvPr/>
          </p:nvSpPr>
          <p:spPr bwMode="auto">
            <a:xfrm>
              <a:off x="1433" y="1288"/>
              <a:ext cx="209"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630" name="Rectangle 286"/>
            <p:cNvSpPr>
              <a:spLocks noChangeArrowheads="1"/>
            </p:cNvSpPr>
            <p:nvPr/>
          </p:nvSpPr>
          <p:spPr bwMode="auto">
            <a:xfrm>
              <a:off x="1124" y="972"/>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CC</a:t>
              </a:r>
              <a:endParaRPr lang="es-ES" altLang="es-ES" sz="1500" baseline="-25000">
                <a:effectLst/>
              </a:endParaRPr>
            </a:p>
          </p:txBody>
        </p:sp>
        <p:sp>
          <p:nvSpPr>
            <p:cNvPr id="313631" name="Rectangle 287"/>
            <p:cNvSpPr>
              <a:spLocks noChangeArrowheads="1"/>
            </p:cNvSpPr>
            <p:nvPr/>
          </p:nvSpPr>
          <p:spPr bwMode="auto">
            <a:xfrm>
              <a:off x="1700" y="960"/>
              <a:ext cx="448"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cc</a:t>
              </a:r>
              <a:endParaRPr lang="es-ES" altLang="es-ES" sz="1500" baseline="-25000">
                <a:effectLst/>
              </a:endParaRPr>
            </a:p>
          </p:txBody>
        </p:sp>
        <p:sp>
          <p:nvSpPr>
            <p:cNvPr id="313632" name="Line 288"/>
            <p:cNvSpPr>
              <a:spLocks noChangeShapeType="1"/>
            </p:cNvSpPr>
            <p:nvPr/>
          </p:nvSpPr>
          <p:spPr bwMode="auto">
            <a:xfrm rot="5400000">
              <a:off x="1795" y="1755"/>
              <a:ext cx="907"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3633" name="Oval 289"/>
            <p:cNvSpPr>
              <a:spLocks noChangeArrowheads="1"/>
            </p:cNvSpPr>
            <p:nvPr/>
          </p:nvSpPr>
          <p:spPr bwMode="auto">
            <a:xfrm>
              <a:off x="2225" y="217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3634" name="Oval 290"/>
            <p:cNvSpPr>
              <a:spLocks noChangeArrowheads="1"/>
            </p:cNvSpPr>
            <p:nvPr/>
          </p:nvSpPr>
          <p:spPr bwMode="auto">
            <a:xfrm>
              <a:off x="2227" y="1259"/>
              <a:ext cx="48" cy="48"/>
            </a:xfrm>
            <a:prstGeom prst="ellipse">
              <a:avLst/>
            </a:prstGeom>
            <a:solidFill>
              <a:schemeClr val="tx1"/>
            </a:solidFill>
            <a:ln w="6350">
              <a:solidFill>
                <a:schemeClr val="accent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3635" name="Rectangle 291"/>
            <p:cNvSpPr>
              <a:spLocks noChangeArrowheads="1"/>
            </p:cNvSpPr>
            <p:nvPr/>
          </p:nvSpPr>
          <p:spPr bwMode="auto">
            <a:xfrm>
              <a:off x="228" y="1026"/>
              <a:ext cx="864"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I</a:t>
              </a:r>
              <a:r>
                <a:rPr lang="es-ES_tradnl" altLang="es-ES" sz="1500" baseline="-25000">
                  <a:effectLst/>
                </a:rPr>
                <a:t>1n</a:t>
              </a:r>
              <a:r>
                <a:rPr lang="es-ES_tradnl" altLang="es-ES" sz="1500">
                  <a:effectLst/>
                </a:rPr>
                <a:t>(t)=I</a:t>
              </a:r>
              <a:r>
                <a:rPr lang="es-ES_tradnl" altLang="es-ES" sz="1500" baseline="-25000">
                  <a:effectLst/>
                </a:rPr>
                <a:t>2</a:t>
              </a:r>
              <a:r>
                <a:rPr lang="es-ES_tradnl" altLang="es-ES" sz="1500">
                  <a:effectLst/>
                </a:rPr>
                <a:t>’(t)</a:t>
              </a:r>
              <a:endParaRPr lang="es-ES" altLang="es-ES" sz="1500">
                <a:effectLst/>
              </a:endParaRPr>
            </a:p>
          </p:txBody>
        </p:sp>
        <p:sp>
          <p:nvSpPr>
            <p:cNvPr id="313636" name="Rectangle 292"/>
            <p:cNvSpPr>
              <a:spLocks noChangeArrowheads="1"/>
            </p:cNvSpPr>
            <p:nvPr/>
          </p:nvSpPr>
          <p:spPr bwMode="auto">
            <a:xfrm>
              <a:off x="1140" y="1488"/>
              <a:ext cx="8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R</a:t>
              </a:r>
              <a:r>
                <a:rPr lang="es-ES_tradnl" altLang="es-ES" sz="1500" baseline="-25000">
                  <a:effectLst/>
                </a:rPr>
                <a:t>CC</a:t>
              </a:r>
              <a:r>
                <a:rPr lang="es-ES_tradnl" altLang="es-ES" sz="1500">
                  <a:effectLst/>
                </a:rPr>
                <a:t>=R</a:t>
              </a:r>
              <a:r>
                <a:rPr lang="es-ES_tradnl" altLang="es-ES" sz="1500" baseline="-25000">
                  <a:effectLst/>
                </a:rPr>
                <a:t>1</a:t>
              </a:r>
              <a:r>
                <a:rPr lang="es-ES_tradnl" altLang="es-ES" sz="1500">
                  <a:effectLst/>
                </a:rPr>
                <a:t>+R</a:t>
              </a:r>
              <a:r>
                <a:rPr lang="es-ES_tradnl" altLang="es-ES" sz="1500" baseline="-25000">
                  <a:effectLst/>
                </a:rPr>
                <a:t>2</a:t>
              </a:r>
              <a:r>
                <a:rPr lang="es-ES_tradnl" altLang="es-ES" sz="1500">
                  <a:effectLst/>
                </a:rPr>
                <a:t>’</a:t>
              </a:r>
              <a:endParaRPr lang="es-ES" altLang="es-ES" sz="1500">
                <a:effectLst/>
              </a:endParaRPr>
            </a:p>
          </p:txBody>
        </p:sp>
        <p:sp>
          <p:nvSpPr>
            <p:cNvPr id="313637" name="Rectangle 293"/>
            <p:cNvSpPr>
              <a:spLocks noChangeArrowheads="1"/>
            </p:cNvSpPr>
            <p:nvPr/>
          </p:nvSpPr>
          <p:spPr bwMode="auto">
            <a:xfrm>
              <a:off x="1140" y="1752"/>
              <a:ext cx="816" cy="20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500">
                  <a:effectLst/>
                </a:rPr>
                <a:t>X</a:t>
              </a:r>
              <a:r>
                <a:rPr lang="es-ES_tradnl" altLang="es-ES" sz="1500" baseline="-25000">
                  <a:effectLst/>
                </a:rPr>
                <a:t>CC</a:t>
              </a:r>
              <a:r>
                <a:rPr lang="es-ES_tradnl" altLang="es-ES" sz="1500">
                  <a:effectLst/>
                </a:rPr>
                <a:t>=X</a:t>
              </a:r>
              <a:r>
                <a:rPr lang="es-ES_tradnl" altLang="es-ES" sz="1500" baseline="-25000">
                  <a:effectLst/>
                </a:rPr>
                <a:t>1</a:t>
              </a:r>
              <a:r>
                <a:rPr lang="es-ES_tradnl" altLang="es-ES" sz="1500">
                  <a:effectLst/>
                </a:rPr>
                <a:t>+X</a:t>
              </a:r>
              <a:r>
                <a:rPr lang="es-ES_tradnl" altLang="es-ES" sz="1500" baseline="-25000">
                  <a:effectLst/>
                </a:rPr>
                <a:t>2</a:t>
              </a:r>
              <a:r>
                <a:rPr lang="es-ES_tradnl" altLang="es-ES" sz="1500">
                  <a:effectLst/>
                </a:rPr>
                <a:t>’</a:t>
              </a:r>
              <a:endParaRPr lang="es-ES" altLang="es-ES" sz="1500">
                <a:effectLst/>
              </a:endParaRPr>
            </a:p>
          </p:txBody>
        </p:sp>
        <p:grpSp>
          <p:nvGrpSpPr>
            <p:cNvPr id="313692" name="Group 348"/>
            <p:cNvGrpSpPr>
              <a:grpSpLocks/>
            </p:cNvGrpSpPr>
            <p:nvPr/>
          </p:nvGrpSpPr>
          <p:grpSpPr bwMode="auto">
            <a:xfrm>
              <a:off x="545" y="2280"/>
              <a:ext cx="1807" cy="238"/>
              <a:chOff x="602" y="2328"/>
              <a:chExt cx="1807" cy="238"/>
            </a:xfrm>
          </p:grpSpPr>
          <p:pic>
            <p:nvPicPr>
              <p:cNvPr id="313680" name="Picture 3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 y="2328"/>
                <a:ext cx="1807"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3687" name="Line 343"/>
              <p:cNvSpPr>
                <a:spLocks noChangeShapeType="1"/>
              </p:cNvSpPr>
              <p:nvPr/>
            </p:nvSpPr>
            <p:spPr bwMode="auto">
              <a:xfrm>
                <a:off x="642" y="2556"/>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3688" name="Line 344"/>
              <p:cNvSpPr>
                <a:spLocks noChangeShapeType="1"/>
              </p:cNvSpPr>
              <p:nvPr/>
            </p:nvSpPr>
            <p:spPr bwMode="auto">
              <a:xfrm>
                <a:off x="1410" y="2550"/>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3690" name="Line 346"/>
              <p:cNvSpPr>
                <a:spLocks noChangeShapeType="1"/>
              </p:cNvSpPr>
              <p:nvPr/>
            </p:nvSpPr>
            <p:spPr bwMode="auto">
              <a:xfrm>
                <a:off x="2235" y="2553"/>
                <a:ext cx="144"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grpSp>
        <p:nvGrpSpPr>
          <p:cNvPr id="313695" name="Group 351"/>
          <p:cNvGrpSpPr>
            <a:grpSpLocks/>
          </p:cNvGrpSpPr>
          <p:nvPr/>
        </p:nvGrpSpPr>
        <p:grpSpPr bwMode="auto">
          <a:xfrm>
            <a:off x="4359275" y="1717675"/>
            <a:ext cx="2422525" cy="2260600"/>
            <a:chOff x="2704" y="1146"/>
            <a:chExt cx="1526" cy="1424"/>
          </a:xfrm>
        </p:grpSpPr>
        <p:grpSp>
          <p:nvGrpSpPr>
            <p:cNvPr id="313678" name="Group 334"/>
            <p:cNvGrpSpPr>
              <a:grpSpLocks/>
            </p:cNvGrpSpPr>
            <p:nvPr/>
          </p:nvGrpSpPr>
          <p:grpSpPr bwMode="auto">
            <a:xfrm>
              <a:off x="2736" y="1146"/>
              <a:ext cx="1494" cy="1248"/>
              <a:chOff x="3012" y="1872"/>
              <a:chExt cx="1494" cy="1248"/>
            </a:xfrm>
          </p:grpSpPr>
          <p:sp>
            <p:nvSpPr>
              <p:cNvPr id="313644" name="Line 300"/>
              <p:cNvSpPr>
                <a:spLocks noChangeShapeType="1"/>
              </p:cNvSpPr>
              <p:nvPr/>
            </p:nvSpPr>
            <p:spPr bwMode="auto">
              <a:xfrm rot="-10800000">
                <a:off x="3048" y="1877"/>
                <a:ext cx="600" cy="827"/>
              </a:xfrm>
              <a:prstGeom prst="line">
                <a:avLst/>
              </a:prstGeom>
              <a:noFill/>
              <a:ln w="38100">
                <a:solidFill>
                  <a:srgbClr val="FF0000"/>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3655" name="Line 311"/>
              <p:cNvSpPr>
                <a:spLocks noChangeShapeType="1"/>
              </p:cNvSpPr>
              <p:nvPr/>
            </p:nvSpPr>
            <p:spPr bwMode="auto">
              <a:xfrm rot="10800000" flipH="1">
                <a:off x="3072" y="2323"/>
                <a:ext cx="1152" cy="748"/>
              </a:xfrm>
              <a:prstGeom prst="line">
                <a:avLst/>
              </a:prstGeom>
              <a:noFill/>
              <a:ln w="38100">
                <a:solidFill>
                  <a:srgbClr val="FF00FF"/>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3656" name="Text Box 312"/>
              <p:cNvSpPr txBox="1">
                <a:spLocks noChangeArrowheads="1"/>
              </p:cNvSpPr>
              <p:nvPr/>
            </p:nvSpPr>
            <p:spPr bwMode="auto">
              <a:xfrm>
                <a:off x="4080" y="2496"/>
                <a:ext cx="426" cy="23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latin typeface="Arial" charset="0"/>
                  </a:rPr>
                  <a:t>I</a:t>
                </a:r>
                <a:r>
                  <a:rPr lang="es-ES_tradnl" altLang="es-ES" sz="1800" baseline="-25000">
                    <a:solidFill>
                      <a:srgbClr val="FF00FF"/>
                    </a:solidFill>
                    <a:effectLst/>
                    <a:latin typeface="Arial" charset="0"/>
                  </a:rPr>
                  <a:t>1</a:t>
                </a:r>
                <a:r>
                  <a:rPr lang="es-ES_tradnl" altLang="es-ES" sz="1800">
                    <a:solidFill>
                      <a:srgbClr val="FF00FF"/>
                    </a:solidFill>
                    <a:effectLst/>
                    <a:latin typeface="Arial" charset="0"/>
                  </a:rPr>
                  <a:t>=I</a:t>
                </a:r>
                <a:r>
                  <a:rPr lang="es-ES_tradnl" altLang="es-ES" sz="1800" baseline="-25000">
                    <a:solidFill>
                      <a:srgbClr val="FF00FF"/>
                    </a:solidFill>
                    <a:effectLst/>
                    <a:latin typeface="Arial" charset="0"/>
                  </a:rPr>
                  <a:t>2</a:t>
                </a:r>
                <a:r>
                  <a:rPr lang="es-ES_tradnl" altLang="es-ES" sz="1800">
                    <a:solidFill>
                      <a:srgbClr val="FF00FF"/>
                    </a:solidFill>
                    <a:effectLst/>
                    <a:latin typeface="Arial" charset="0"/>
                  </a:rPr>
                  <a:t>’</a:t>
                </a:r>
                <a:endParaRPr lang="es-ES" altLang="es-ES" sz="1800">
                  <a:solidFill>
                    <a:srgbClr val="FF00FF"/>
                  </a:solidFill>
                  <a:effectLst/>
                  <a:latin typeface="Arial" charset="0"/>
                </a:endParaRPr>
              </a:p>
            </p:txBody>
          </p:sp>
          <p:sp>
            <p:nvSpPr>
              <p:cNvPr id="313658" name="Line 314"/>
              <p:cNvSpPr>
                <a:spLocks noChangeShapeType="1"/>
              </p:cNvSpPr>
              <p:nvPr/>
            </p:nvSpPr>
            <p:spPr bwMode="auto">
              <a:xfrm rot="-10800000">
                <a:off x="3054" y="1872"/>
                <a:ext cx="0" cy="1236"/>
              </a:xfrm>
              <a:prstGeom prst="line">
                <a:avLst/>
              </a:prstGeom>
              <a:noFill/>
              <a:ln w="38100">
                <a:solidFill>
                  <a:srgbClr val="FF9900"/>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3659" name="Text Box 315"/>
              <p:cNvSpPr txBox="1">
                <a:spLocks noChangeArrowheads="1"/>
              </p:cNvSpPr>
              <p:nvPr/>
            </p:nvSpPr>
            <p:spPr bwMode="auto">
              <a:xfrm>
                <a:off x="3012" y="2237"/>
                <a:ext cx="366" cy="231"/>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9933"/>
                    </a:solidFill>
                    <a:effectLst/>
                    <a:latin typeface="Arial" charset="0"/>
                  </a:rPr>
                  <a:t> </a:t>
                </a:r>
                <a:r>
                  <a:rPr lang="es-ES_tradnl" altLang="es-ES" sz="1800">
                    <a:solidFill>
                      <a:srgbClr val="FF9933"/>
                    </a:solidFill>
                    <a:effectLst>
                      <a:outerShdw blurRad="38100" dist="38100" dir="2700000" algn="tl">
                        <a:srgbClr val="000000"/>
                      </a:outerShdw>
                    </a:effectLst>
                    <a:latin typeface="Arial" charset="0"/>
                  </a:rPr>
                  <a:t>U</a:t>
                </a:r>
                <a:r>
                  <a:rPr lang="es-ES_tradnl" altLang="es-ES" sz="1800" baseline="-25000">
                    <a:solidFill>
                      <a:srgbClr val="FF9933"/>
                    </a:solidFill>
                    <a:effectLst>
                      <a:outerShdw blurRad="38100" dist="38100" dir="2700000" algn="tl">
                        <a:srgbClr val="000000"/>
                      </a:outerShdw>
                    </a:effectLst>
                    <a:latin typeface="Arial" charset="0"/>
                  </a:rPr>
                  <a:t>cc</a:t>
                </a:r>
                <a:endParaRPr lang="es-ES" altLang="es-ES" sz="1800" baseline="-25000">
                  <a:solidFill>
                    <a:srgbClr val="FF9933"/>
                  </a:solidFill>
                  <a:effectLst>
                    <a:outerShdw blurRad="38100" dist="38100" dir="2700000" algn="tl">
                      <a:srgbClr val="000000"/>
                    </a:outerShdw>
                  </a:effectLst>
                  <a:latin typeface="Arial" charset="0"/>
                </a:endParaRPr>
              </a:p>
            </p:txBody>
          </p:sp>
          <p:sp>
            <p:nvSpPr>
              <p:cNvPr id="313666" name="Text Box 322"/>
              <p:cNvSpPr txBox="1">
                <a:spLocks noChangeArrowheads="1"/>
              </p:cNvSpPr>
              <p:nvPr/>
            </p:nvSpPr>
            <p:spPr bwMode="auto">
              <a:xfrm>
                <a:off x="3120" y="2496"/>
                <a:ext cx="288" cy="231"/>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latin typeface="Arial" charset="0"/>
                    <a:sym typeface="Symbol" pitchFamily="18" charset="2"/>
                  </a:rPr>
                  <a:t></a:t>
                </a:r>
                <a:r>
                  <a:rPr lang="es-ES_tradnl" altLang="es-ES" sz="1000" baseline="-25000">
                    <a:effectLst>
                      <a:outerShdw blurRad="38100" dist="38100" dir="2700000" algn="tl">
                        <a:srgbClr val="000000"/>
                      </a:outerShdw>
                    </a:effectLst>
                    <a:latin typeface="Arial" charset="0"/>
                  </a:rPr>
                  <a:t>CC</a:t>
                </a:r>
                <a:endParaRPr lang="es-ES" altLang="es-ES" sz="1000" baseline="-25000">
                  <a:effectLst>
                    <a:outerShdw blurRad="38100" dist="38100" dir="2700000" algn="tl">
                      <a:srgbClr val="000000"/>
                    </a:outerShdw>
                  </a:effectLst>
                  <a:latin typeface="Arial" charset="0"/>
                </a:endParaRPr>
              </a:p>
            </p:txBody>
          </p:sp>
          <p:sp>
            <p:nvSpPr>
              <p:cNvPr id="313668" name="Arc 324"/>
              <p:cNvSpPr>
                <a:spLocks/>
              </p:cNvSpPr>
              <p:nvPr/>
            </p:nvSpPr>
            <p:spPr bwMode="auto">
              <a:xfrm rot="16288143" flipV="1">
                <a:off x="3081" y="2586"/>
                <a:ext cx="241" cy="353"/>
              </a:xfrm>
              <a:custGeom>
                <a:avLst/>
                <a:gdLst>
                  <a:gd name="G0" fmla="+- 0 0 0"/>
                  <a:gd name="G1" fmla="+- 21311 0 0"/>
                  <a:gd name="G2" fmla="+- 21600 0 0"/>
                  <a:gd name="T0" fmla="*/ 3522 w 21534"/>
                  <a:gd name="T1" fmla="*/ 0 h 21311"/>
                  <a:gd name="T2" fmla="*/ 21534 w 21534"/>
                  <a:gd name="T3" fmla="*/ 19629 h 21311"/>
                  <a:gd name="T4" fmla="*/ 0 w 21534"/>
                  <a:gd name="T5" fmla="*/ 21311 h 21311"/>
                </a:gdLst>
                <a:ahLst/>
                <a:cxnLst>
                  <a:cxn ang="0">
                    <a:pos x="T0" y="T1"/>
                  </a:cxn>
                  <a:cxn ang="0">
                    <a:pos x="T2" y="T3"/>
                  </a:cxn>
                  <a:cxn ang="0">
                    <a:pos x="T4" y="T5"/>
                  </a:cxn>
                </a:cxnLst>
                <a:rect l="0" t="0" r="r" b="b"/>
                <a:pathLst>
                  <a:path w="21534" h="21311" fill="none" extrusionOk="0">
                    <a:moveTo>
                      <a:pt x="3521" y="0"/>
                    </a:moveTo>
                    <a:cubicBezTo>
                      <a:pt x="13326" y="1620"/>
                      <a:pt x="20760" y="9721"/>
                      <a:pt x="21534" y="19628"/>
                    </a:cubicBezTo>
                  </a:path>
                  <a:path w="21534" h="21311" stroke="0" extrusionOk="0">
                    <a:moveTo>
                      <a:pt x="3521" y="0"/>
                    </a:moveTo>
                    <a:cubicBezTo>
                      <a:pt x="13326" y="1620"/>
                      <a:pt x="20760" y="9721"/>
                      <a:pt x="21534" y="19628"/>
                    </a:cubicBezTo>
                    <a:lnTo>
                      <a:pt x="0" y="21311"/>
                    </a:lnTo>
                    <a:close/>
                  </a:path>
                </a:pathLst>
              </a:custGeom>
              <a:noFill/>
              <a:ln w="6350">
                <a:solidFill>
                  <a:schemeClr val="tx1"/>
                </a:solidFill>
                <a:round/>
                <a:headEnd/>
                <a:tailEnd/>
              </a:ln>
              <a:effectLst>
                <a:outerShdw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3675" name="Line 331"/>
              <p:cNvSpPr>
                <a:spLocks noChangeShapeType="1"/>
              </p:cNvSpPr>
              <p:nvPr/>
            </p:nvSpPr>
            <p:spPr bwMode="auto">
              <a:xfrm rot="-5400000">
                <a:off x="3154" y="2582"/>
                <a:ext cx="392" cy="602"/>
              </a:xfrm>
              <a:prstGeom prst="line">
                <a:avLst/>
              </a:prstGeom>
              <a:noFill/>
              <a:ln w="38100">
                <a:solidFill>
                  <a:srgbClr val="00FF00"/>
                </a:solidFill>
                <a:round/>
                <a:headEnd/>
                <a:tailEnd type="triangl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3676" name="Text Box 332"/>
              <p:cNvSpPr txBox="1">
                <a:spLocks noChangeArrowheads="1"/>
              </p:cNvSpPr>
              <p:nvPr/>
            </p:nvSpPr>
            <p:spPr bwMode="auto">
              <a:xfrm>
                <a:off x="3213" y="2889"/>
                <a:ext cx="435" cy="231"/>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00FF00"/>
                    </a:solidFill>
                    <a:effectLst>
                      <a:outerShdw blurRad="38100" dist="38100" dir="2700000" algn="tl">
                        <a:srgbClr val="000000"/>
                      </a:outerShdw>
                    </a:effectLst>
                    <a:latin typeface="Arial" charset="0"/>
                  </a:rPr>
                  <a:t> U</a:t>
                </a:r>
                <a:r>
                  <a:rPr lang="es-ES_tradnl" altLang="es-ES" sz="1800" baseline="-25000">
                    <a:solidFill>
                      <a:srgbClr val="00FF00"/>
                    </a:solidFill>
                    <a:effectLst>
                      <a:outerShdw blurRad="38100" dist="38100" dir="2700000" algn="tl">
                        <a:srgbClr val="000000"/>
                      </a:outerShdw>
                    </a:effectLst>
                    <a:latin typeface="Arial" charset="0"/>
                  </a:rPr>
                  <a:t>Rcc</a:t>
                </a:r>
                <a:endParaRPr lang="es-ES" altLang="es-ES" sz="1800" baseline="-25000">
                  <a:solidFill>
                    <a:srgbClr val="00FF00"/>
                  </a:solidFill>
                  <a:effectLst>
                    <a:outerShdw blurRad="38100" dist="38100" dir="2700000" algn="tl">
                      <a:srgbClr val="000000"/>
                    </a:outerShdw>
                  </a:effectLst>
                  <a:latin typeface="Arial" charset="0"/>
                </a:endParaRPr>
              </a:p>
            </p:txBody>
          </p:sp>
          <p:sp>
            <p:nvSpPr>
              <p:cNvPr id="313677" name="Rectangle 333"/>
              <p:cNvSpPr>
                <a:spLocks noChangeArrowheads="1"/>
              </p:cNvSpPr>
              <p:nvPr/>
            </p:nvSpPr>
            <p:spPr bwMode="auto">
              <a:xfrm>
                <a:off x="3263" y="2082"/>
                <a:ext cx="43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spcBef>
                    <a:spcPct val="0"/>
                  </a:spcBef>
                </a:pPr>
                <a:r>
                  <a:rPr lang="es-ES_tradnl" altLang="es-ES" sz="1800">
                    <a:solidFill>
                      <a:schemeClr val="hlink"/>
                    </a:solidFill>
                    <a:effectLst/>
                    <a:latin typeface="Arial" charset="0"/>
                  </a:rPr>
                  <a:t> </a:t>
                </a:r>
                <a:r>
                  <a:rPr lang="es-ES_tradnl" altLang="es-ES" sz="1800">
                    <a:solidFill>
                      <a:schemeClr val="hlink"/>
                    </a:solidFill>
                    <a:effectLst>
                      <a:outerShdw blurRad="38100" dist="38100" dir="2700000" algn="tl">
                        <a:srgbClr val="000000"/>
                      </a:outerShdw>
                    </a:effectLst>
                    <a:latin typeface="Arial" charset="0"/>
                  </a:rPr>
                  <a:t>U</a:t>
                </a:r>
                <a:r>
                  <a:rPr lang="es-ES_tradnl" altLang="es-ES" sz="1800" baseline="-25000">
                    <a:solidFill>
                      <a:schemeClr val="hlink"/>
                    </a:solidFill>
                    <a:effectLst>
                      <a:outerShdw blurRad="38100" dist="38100" dir="2700000" algn="tl">
                        <a:srgbClr val="000000"/>
                      </a:outerShdw>
                    </a:effectLst>
                    <a:latin typeface="Arial" charset="0"/>
                  </a:rPr>
                  <a:t>Xcc</a:t>
                </a:r>
                <a:endParaRPr lang="es-ES" altLang="es-ES" sz="1800" baseline="-25000">
                  <a:solidFill>
                    <a:schemeClr val="hlink"/>
                  </a:solidFill>
                  <a:effectLst>
                    <a:outerShdw blurRad="38100" dist="38100" dir="2700000" algn="tl">
                      <a:srgbClr val="000000"/>
                    </a:outerShdw>
                  </a:effectLst>
                  <a:latin typeface="Arial" charset="0"/>
                </a:endParaRPr>
              </a:p>
            </p:txBody>
          </p:sp>
        </p:grpSp>
        <p:sp>
          <p:nvSpPr>
            <p:cNvPr id="313693" name="Text Box 349"/>
            <p:cNvSpPr txBox="1">
              <a:spLocks noChangeArrowheads="1"/>
            </p:cNvSpPr>
            <p:nvPr/>
          </p:nvSpPr>
          <p:spPr bwMode="auto">
            <a:xfrm>
              <a:off x="2704" y="2368"/>
              <a:ext cx="1488" cy="2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Diagrama fasorial</a:t>
              </a:r>
            </a:p>
          </p:txBody>
        </p:sp>
      </p:grpSp>
      <p:grpSp>
        <p:nvGrpSpPr>
          <p:cNvPr id="313716" name="Group 372"/>
          <p:cNvGrpSpPr>
            <a:grpSpLocks/>
          </p:cNvGrpSpPr>
          <p:nvPr/>
        </p:nvGrpSpPr>
        <p:grpSpPr bwMode="auto">
          <a:xfrm>
            <a:off x="7073900" y="4391025"/>
            <a:ext cx="1854200" cy="2184400"/>
            <a:chOff x="4456" y="2766"/>
            <a:chExt cx="1168" cy="1376"/>
          </a:xfrm>
        </p:grpSpPr>
        <p:pic>
          <p:nvPicPr>
            <p:cNvPr id="313709" name="Picture 3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6" y="3624"/>
              <a:ext cx="1072" cy="5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3710" name="Rectangle 366"/>
            <p:cNvSpPr>
              <a:spLocks noChangeArrowheads="1"/>
            </p:cNvSpPr>
            <p:nvPr/>
          </p:nvSpPr>
          <p:spPr bwMode="auto">
            <a:xfrm>
              <a:off x="4616" y="2766"/>
              <a:ext cx="1008" cy="50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Para un trafo de potencia aparente S</a:t>
              </a:r>
              <a:r>
                <a:rPr lang="es-ES_tradnl" altLang="es-ES" sz="1500" baseline="-25000">
                  <a:effectLst>
                    <a:outerShdw blurRad="38100" dist="38100" dir="2700000" algn="tl">
                      <a:srgbClr val="000000"/>
                    </a:outerShdw>
                  </a:effectLst>
                </a:rPr>
                <a:t>n</a:t>
              </a:r>
              <a:r>
                <a:rPr lang="es-ES_tradnl" altLang="es-ES" sz="1600">
                  <a:effectLst>
                    <a:outerShdw blurRad="38100" dist="38100" dir="2700000" algn="tl">
                      <a:srgbClr val="000000"/>
                    </a:outerShdw>
                  </a:effectLst>
                </a:rPr>
                <a:t> </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13711" name="AutoShape 367"/>
            <p:cNvSpPr>
              <a:spLocks noChangeArrowheads="1"/>
            </p:cNvSpPr>
            <p:nvPr/>
          </p:nvSpPr>
          <p:spPr bwMode="auto">
            <a:xfrm>
              <a:off x="4992" y="3297"/>
              <a:ext cx="296" cy="369"/>
            </a:xfrm>
            <a:prstGeom prst="downArrow">
              <a:avLst>
                <a:gd name="adj1" fmla="val 50000"/>
                <a:gd name="adj2" fmla="val 54167"/>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grpSp>
      <p:sp>
        <p:nvSpPr>
          <p:cNvPr id="313712" name="Rectangle 368"/>
          <p:cNvSpPr>
            <a:spLocks noChangeArrowheads="1"/>
          </p:cNvSpPr>
          <p:nvPr/>
        </p:nvSpPr>
        <p:spPr bwMode="auto">
          <a:xfrm>
            <a:off x="3454400" y="4419600"/>
            <a:ext cx="3733800" cy="549275"/>
          </a:xfrm>
          <a:prstGeom prst="rect">
            <a:avLst/>
          </a:prstGeom>
          <a:solidFill>
            <a:srgbClr val="C00000"/>
          </a:solidFill>
          <a:ln>
            <a:noFill/>
          </a:ln>
          <a:effectLst>
            <a:outerShdw dist="35921" dir="2700000" algn="ctr" rotWithShape="0">
              <a:schemeClr val="bg2"/>
            </a:outerShdw>
          </a:effectLst>
          <a:extLst/>
        </p:spPr>
        <p:txBody>
          <a:bodyPr anchor="ctr">
            <a:spAutoFit/>
          </a:bodyPr>
          <a:lstStyle/>
          <a:p>
            <a:pPr algn="ctr">
              <a:spcBef>
                <a:spcPct val="0"/>
              </a:spcBef>
            </a:pPr>
            <a:r>
              <a:rPr lang="es-ES_tradnl" altLang="es-ES" sz="1500" dirty="0">
                <a:effectLst>
                  <a:outerShdw blurRad="38100" dist="38100" dir="2700000" algn="tl">
                    <a:srgbClr val="000000"/>
                  </a:outerShdw>
                </a:effectLst>
              </a:rPr>
              <a:t>P</a:t>
            </a:r>
            <a:r>
              <a:rPr lang="es-ES_tradnl" altLang="es-ES" sz="1500" baseline="-25000" dirty="0">
                <a:effectLst>
                  <a:outerShdw blurRad="38100" dist="38100" dir="2700000" algn="tl">
                    <a:srgbClr val="000000"/>
                  </a:outerShdw>
                </a:effectLst>
              </a:rPr>
              <a:t>CC</a:t>
            </a:r>
            <a:r>
              <a:rPr lang="es-ES_tradnl" altLang="es-ES" sz="1500" dirty="0">
                <a:effectLst>
                  <a:outerShdw blurRad="38100" dist="38100" dir="2700000" algn="tl">
                    <a:srgbClr val="000000"/>
                  </a:outerShdw>
                </a:effectLst>
              </a:rPr>
              <a:t> son las pérdidas totales en el Cu </a:t>
            </a:r>
          </a:p>
          <a:p>
            <a:pPr algn="ctr">
              <a:spcBef>
                <a:spcPct val="0"/>
              </a:spcBef>
            </a:pPr>
            <a:r>
              <a:rPr lang="es-ES_tradnl" altLang="es-ES" sz="1500" dirty="0">
                <a:effectLst>
                  <a:outerShdw blurRad="38100" dist="38100" dir="2700000" algn="tl">
                    <a:srgbClr val="000000"/>
                  </a:outerShdw>
                </a:effectLst>
              </a:rPr>
              <a:t>Las de Fe son despreciables en corto     </a:t>
            </a:r>
            <a:endParaRPr lang="es-ES_tradnl" altLang="es-ES" sz="1500" dirty="0">
              <a:solidFill>
                <a:srgbClr val="000000"/>
              </a:solidFill>
              <a:effectLst/>
            </a:endParaRPr>
          </a:p>
        </p:txBody>
      </p:sp>
      <p:grpSp>
        <p:nvGrpSpPr>
          <p:cNvPr id="313720" name="Group 376"/>
          <p:cNvGrpSpPr>
            <a:grpSpLocks/>
          </p:cNvGrpSpPr>
          <p:nvPr/>
        </p:nvGrpSpPr>
        <p:grpSpPr bwMode="auto">
          <a:xfrm>
            <a:off x="381000" y="4267200"/>
            <a:ext cx="5867400" cy="2667000"/>
            <a:chOff x="240" y="2688"/>
            <a:chExt cx="3696" cy="1680"/>
          </a:xfrm>
        </p:grpSpPr>
        <p:pic>
          <p:nvPicPr>
            <p:cNvPr id="313696" name="Picture 3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 y="2688"/>
              <a:ext cx="1483" cy="4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697" name="Picture 3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224"/>
              <a:ext cx="1605" cy="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698" name="Picture 35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 y="3735"/>
              <a:ext cx="1619" cy="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699" name="Picture 35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8" y="3880"/>
              <a:ext cx="952"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3703" name="Picture 35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0" y="2791"/>
              <a:ext cx="1008" cy="15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313708" name="Rectangle 364"/>
            <p:cNvSpPr>
              <a:spLocks noChangeArrowheads="1"/>
            </p:cNvSpPr>
            <p:nvPr/>
          </p:nvSpPr>
          <p:spPr bwMode="auto">
            <a:xfrm>
              <a:off x="2176" y="3214"/>
              <a:ext cx="1760" cy="5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Tensiones relativas de cortocircuito:  se expresan porcentualmente</a:t>
              </a:r>
              <a:r>
                <a:rPr lang="es-ES_tradnl" altLang="es-ES" sz="1600">
                  <a:effectLst>
                    <a:outerShdw blurRad="38100" dist="38100" dir="2700000" algn="tl">
                      <a:srgbClr val="000000"/>
                    </a:outerShdw>
                  </a:effectLst>
                </a:rPr>
                <a:t> </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aphicFrame>
          <p:nvGraphicFramePr>
            <p:cNvPr id="313717" name="Object 373"/>
            <p:cNvGraphicFramePr>
              <a:graphicFrameLocks noChangeAspect="1"/>
            </p:cNvGraphicFramePr>
            <p:nvPr/>
          </p:nvGraphicFramePr>
          <p:xfrm>
            <a:off x="2448" y="3720"/>
            <a:ext cx="1221" cy="223"/>
          </p:xfrm>
          <a:graphic>
            <a:graphicData uri="http://schemas.openxmlformats.org/presentationml/2006/ole">
              <mc:AlternateContent xmlns:mc="http://schemas.openxmlformats.org/markup-compatibility/2006">
                <mc:Choice xmlns:v="urn:schemas-microsoft-com:vml" Requires="v">
                  <p:oleObj spid="_x0000_s313777" name="Ecuación" r:id="rId15" imgW="1041120" imgH="190440" progId="Equation.3">
                    <p:embed/>
                  </p:oleObj>
                </mc:Choice>
                <mc:Fallback>
                  <p:oleObj name="Ecuación" r:id="rId15" imgW="1041120" imgH="190440" progId="Equation.3">
                    <p:embed/>
                    <p:pic>
                      <p:nvPicPr>
                        <p:cNvPr id="0" name="Object 37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8" y="3720"/>
                          <a:ext cx="1221" cy="2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oleObj>
                </mc:Fallback>
              </mc:AlternateContent>
            </a:graphicData>
          </a:graphic>
        </p:graphicFrame>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3679"/>
                                        </p:tgtEl>
                                        <p:attrNameLst>
                                          <p:attrName>style.visibility</p:attrName>
                                        </p:attrNameLst>
                                      </p:cBhvr>
                                      <p:to>
                                        <p:strVal val="visible"/>
                                      </p:to>
                                    </p:set>
                                    <p:animEffect transition="in" filter="dissolve">
                                      <p:cBhvr>
                                        <p:cTn id="7" dur="500"/>
                                        <p:tgtEl>
                                          <p:spTgt spid="31367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13695"/>
                                        </p:tgtEl>
                                        <p:attrNameLst>
                                          <p:attrName>style.visibility</p:attrName>
                                        </p:attrNameLst>
                                      </p:cBhvr>
                                      <p:to>
                                        <p:strVal val="visible"/>
                                      </p:to>
                                    </p:set>
                                    <p:animEffect transition="in" filter="dissolve">
                                      <p:cBhvr>
                                        <p:cTn id="11" dur="500"/>
                                        <p:tgtEl>
                                          <p:spTgt spid="3136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13714"/>
                                        </p:tgtEl>
                                        <p:attrNameLst>
                                          <p:attrName>style.visibility</p:attrName>
                                        </p:attrNameLst>
                                      </p:cBhvr>
                                      <p:to>
                                        <p:strVal val="visible"/>
                                      </p:to>
                                    </p:set>
                                    <p:animEffect transition="in" filter="dissolve">
                                      <p:cBhvr>
                                        <p:cTn id="16" dur="500"/>
                                        <p:tgtEl>
                                          <p:spTgt spid="3137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13712"/>
                                        </p:tgtEl>
                                        <p:attrNameLst>
                                          <p:attrName>style.visibility</p:attrName>
                                        </p:attrNameLst>
                                      </p:cBhvr>
                                      <p:to>
                                        <p:strVal val="visible"/>
                                      </p:to>
                                    </p:set>
                                    <p:animEffect transition="in" filter="dissolve">
                                      <p:cBhvr>
                                        <p:cTn id="21" dur="500"/>
                                        <p:tgtEl>
                                          <p:spTgt spid="3137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13720"/>
                                        </p:tgtEl>
                                        <p:attrNameLst>
                                          <p:attrName>style.visibility</p:attrName>
                                        </p:attrNameLst>
                                      </p:cBhvr>
                                      <p:to>
                                        <p:strVal val="visible"/>
                                      </p:to>
                                    </p:set>
                                    <p:animEffect transition="in" filter="dissolve">
                                      <p:cBhvr>
                                        <p:cTn id="26" dur="500"/>
                                        <p:tgtEl>
                                          <p:spTgt spid="3137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13716"/>
                                        </p:tgtEl>
                                        <p:attrNameLst>
                                          <p:attrName>style.visibility</p:attrName>
                                        </p:attrNameLst>
                                      </p:cBhvr>
                                      <p:to>
                                        <p:strVal val="visible"/>
                                      </p:to>
                                    </p:set>
                                    <p:animEffect transition="in" filter="dissolve">
                                      <p:cBhvr>
                                        <p:cTn id="31" dur="500"/>
                                        <p:tgtEl>
                                          <p:spTgt spid="31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679" grpId="0" animBg="1"/>
      <p:bldP spid="31371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76200" y="3048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4.16 Caídas de tensión en un transformador en carga I</a:t>
            </a:r>
            <a:endParaRPr lang="es-ES_tradnl" altLang="es-ES"/>
          </a:p>
        </p:txBody>
      </p:sp>
      <p:pic>
        <p:nvPicPr>
          <p:cNvPr id="308746" name="Picture 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352800"/>
            <a:ext cx="2101850" cy="7508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8747" name="Text Box 523"/>
          <p:cNvSpPr txBox="1">
            <a:spLocks noChangeArrowheads="1"/>
          </p:cNvSpPr>
          <p:nvPr/>
        </p:nvSpPr>
        <p:spPr bwMode="auto">
          <a:xfrm>
            <a:off x="381000" y="1765300"/>
            <a:ext cx="2590800" cy="14351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Un transformador alimentado con la tensión nominal </a:t>
            </a:r>
            <a:r>
              <a:rPr lang="es-ES_tradnl" altLang="es-ES" sz="2000">
                <a:solidFill>
                  <a:schemeClr val="hlink"/>
                </a:solidFill>
                <a:effectLst>
                  <a:outerShdw blurRad="38100" dist="38100" dir="2700000" algn="tl">
                    <a:srgbClr val="000000"/>
                  </a:outerShdw>
                </a:effectLst>
              </a:rPr>
              <a:t>U</a:t>
            </a:r>
            <a:r>
              <a:rPr lang="es-ES_tradnl" altLang="es-ES" sz="2000" baseline="-25000">
                <a:solidFill>
                  <a:schemeClr val="hlink"/>
                </a:solidFill>
                <a:effectLst>
                  <a:outerShdw blurRad="38100" dist="38100" dir="2700000" algn="tl">
                    <a:srgbClr val="000000"/>
                  </a:outerShdw>
                </a:effectLst>
              </a:rPr>
              <a:t>1n</a:t>
            </a:r>
            <a:r>
              <a:rPr lang="es-ES_tradnl" altLang="es-ES" sz="1600" baseline="-25000">
                <a:effectLst>
                  <a:outerShdw blurRad="38100" dist="38100" dir="2700000" algn="tl">
                    <a:srgbClr val="000000"/>
                  </a:outerShdw>
                </a:effectLst>
              </a:rPr>
              <a:t> </a:t>
            </a:r>
            <a:r>
              <a:rPr lang="es-ES_tradnl" altLang="es-ES" sz="1600">
                <a:effectLst>
                  <a:outerShdw blurRad="38100" dist="38100" dir="2700000" algn="tl">
                    <a:srgbClr val="000000"/>
                  </a:outerShdw>
                </a:effectLst>
              </a:rPr>
              <a:t>dará en el secundario en vacío la tensión </a:t>
            </a:r>
            <a:r>
              <a:rPr lang="es-ES_tradnl" altLang="es-ES" sz="2000">
                <a:solidFill>
                  <a:schemeClr val="hlink"/>
                </a:solidFill>
                <a:effectLst>
                  <a:outerShdw blurRad="38100" dist="38100" dir="2700000" algn="tl">
                    <a:srgbClr val="000000"/>
                  </a:outerShdw>
                </a:effectLst>
              </a:rPr>
              <a:t>U</a:t>
            </a:r>
            <a:r>
              <a:rPr lang="es-ES_tradnl" altLang="es-ES" sz="2000" baseline="-25000">
                <a:solidFill>
                  <a:schemeClr val="hlink"/>
                </a:solidFill>
                <a:effectLst>
                  <a:outerShdw blurRad="38100" dist="38100" dir="2700000" algn="tl">
                    <a:srgbClr val="000000"/>
                  </a:outerShdw>
                </a:effectLst>
              </a:rPr>
              <a:t>2n</a:t>
            </a:r>
            <a:endParaRPr lang="es-ES_tradnl" altLang="es-ES" sz="1600" baseline="-25000">
              <a:effectLst>
                <a:outerShdw blurRad="38100" dist="38100" dir="2700000" algn="tl">
                  <a:srgbClr val="000000"/>
                </a:outerShdw>
              </a:effectLst>
            </a:endParaRPr>
          </a:p>
        </p:txBody>
      </p:sp>
      <p:sp>
        <p:nvSpPr>
          <p:cNvPr id="308749" name="AutoShape 525"/>
          <p:cNvSpPr>
            <a:spLocks noChangeArrowheads="1"/>
          </p:cNvSpPr>
          <p:nvPr/>
        </p:nvSpPr>
        <p:spPr bwMode="auto">
          <a:xfrm>
            <a:off x="3009902" y="2251078"/>
            <a:ext cx="698498" cy="504822"/>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08750" name="AutoShape 526"/>
          <p:cNvSpPr>
            <a:spLocks noChangeArrowheads="1"/>
          </p:cNvSpPr>
          <p:nvPr/>
        </p:nvSpPr>
        <p:spPr bwMode="auto">
          <a:xfrm>
            <a:off x="6362699" y="2251078"/>
            <a:ext cx="617537" cy="466722"/>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grpSp>
        <p:nvGrpSpPr>
          <p:cNvPr id="308864" name="Group 640"/>
          <p:cNvGrpSpPr>
            <a:grpSpLocks/>
          </p:cNvGrpSpPr>
          <p:nvPr/>
        </p:nvGrpSpPr>
        <p:grpSpPr bwMode="auto">
          <a:xfrm>
            <a:off x="6926264" y="2209800"/>
            <a:ext cx="1966913" cy="889000"/>
            <a:chOff x="4363" y="1392"/>
            <a:chExt cx="1239" cy="560"/>
          </a:xfrm>
        </p:grpSpPr>
        <p:pic>
          <p:nvPicPr>
            <p:cNvPr id="308745" name="Picture 5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 y="1392"/>
              <a:ext cx="1195"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8763" name="Text Box 539"/>
            <p:cNvSpPr txBox="1">
              <a:spLocks noChangeArrowheads="1"/>
            </p:cNvSpPr>
            <p:nvPr/>
          </p:nvSpPr>
          <p:spPr bwMode="auto">
            <a:xfrm>
              <a:off x="4363" y="1606"/>
              <a:ext cx="1200"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dirty="0">
                  <a:effectLst>
                    <a:outerShdw blurRad="38100" dist="38100" dir="2700000" algn="tl">
                      <a:srgbClr val="000000"/>
                    </a:outerShdw>
                  </a:effectLst>
                </a:rPr>
                <a:t>Caída de tensión</a:t>
              </a:r>
            </a:p>
            <a:p>
              <a:pPr algn="l">
                <a:spcBef>
                  <a:spcPct val="0"/>
                </a:spcBef>
              </a:pPr>
              <a:endParaRPr lang="es-ES_tradnl" altLang="es-ES" sz="1500" dirty="0">
                <a:effectLst>
                  <a:outerShdw blurRad="38100" dist="38100" dir="2700000" algn="tl">
                    <a:srgbClr val="000000"/>
                  </a:outerShdw>
                </a:effectLst>
              </a:endParaRPr>
            </a:p>
          </p:txBody>
        </p:sp>
      </p:grpSp>
      <p:sp>
        <p:nvSpPr>
          <p:cNvPr id="308764" name="Text Box 540"/>
          <p:cNvSpPr txBox="1">
            <a:spLocks noChangeArrowheads="1"/>
          </p:cNvSpPr>
          <p:nvPr/>
        </p:nvSpPr>
        <p:spPr bwMode="auto">
          <a:xfrm>
            <a:off x="406400" y="3433763"/>
            <a:ext cx="1905000" cy="58102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Normalmente se expresa en %</a:t>
            </a:r>
            <a:endParaRPr lang="es-ES_tradnl" altLang="es-ES" sz="1600" baseline="-25000">
              <a:effectLst>
                <a:outerShdw blurRad="38100" dist="38100" dir="2700000" algn="tl">
                  <a:srgbClr val="000000"/>
                </a:outerShdw>
              </a:effectLst>
            </a:endParaRPr>
          </a:p>
        </p:txBody>
      </p:sp>
      <p:sp>
        <p:nvSpPr>
          <p:cNvPr id="308765" name="AutoShape 541"/>
          <p:cNvSpPr>
            <a:spLocks noChangeArrowheads="1"/>
          </p:cNvSpPr>
          <p:nvPr/>
        </p:nvSpPr>
        <p:spPr bwMode="auto">
          <a:xfrm>
            <a:off x="2339752" y="3517900"/>
            <a:ext cx="708248" cy="415156"/>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08766" name="Text Box 542"/>
          <p:cNvSpPr txBox="1">
            <a:spLocks noChangeArrowheads="1"/>
          </p:cNvSpPr>
          <p:nvPr/>
        </p:nvSpPr>
        <p:spPr bwMode="auto">
          <a:xfrm>
            <a:off x="5486400" y="3306763"/>
            <a:ext cx="3429000" cy="8255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Se puede referir a primario o secundario (sólo hay que multiplicar por r</a:t>
            </a:r>
            <a:r>
              <a:rPr lang="es-ES_tradnl" altLang="es-ES" sz="1600" baseline="-25000">
                <a:effectLst>
                  <a:outerShdw blurRad="38100" dist="38100" dir="2700000" algn="tl">
                    <a:srgbClr val="000000"/>
                  </a:outerShdw>
                </a:effectLst>
              </a:rPr>
              <a:t>t</a:t>
            </a:r>
            <a:r>
              <a:rPr lang="es-ES_tradnl" altLang="es-ES" sz="1600">
                <a:effectLst>
                  <a:outerShdw blurRad="38100" dist="38100" dir="2700000" algn="tl">
                    <a:srgbClr val="000000"/>
                  </a:outerShdw>
                </a:effectLst>
              </a:rPr>
              <a:t>)</a:t>
            </a:r>
            <a:endParaRPr lang="es-ES_tradnl" altLang="es-ES" sz="1600" baseline="-25000">
              <a:effectLst>
                <a:outerShdw blurRad="38100" dist="38100" dir="2700000" algn="tl">
                  <a:srgbClr val="000000"/>
                </a:outerShdw>
              </a:effectLst>
            </a:endParaRPr>
          </a:p>
        </p:txBody>
      </p:sp>
      <p:pic>
        <p:nvPicPr>
          <p:cNvPr id="308767" name="Picture 5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25" y="4659313"/>
            <a:ext cx="2124075" cy="7508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8768" name="AutoShape 544"/>
          <p:cNvSpPr>
            <a:spLocks noChangeArrowheads="1"/>
          </p:cNvSpPr>
          <p:nvPr/>
        </p:nvSpPr>
        <p:spPr bwMode="auto">
          <a:xfrm rot="5400000">
            <a:off x="7090470" y="4274343"/>
            <a:ext cx="549275" cy="401638"/>
          </a:xfrm>
          <a:prstGeom prst="rightArrow">
            <a:avLst>
              <a:gd name="adj1" fmla="val 48963"/>
              <a:gd name="adj2" fmla="val 65228"/>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08856" name="Text Box 632"/>
          <p:cNvSpPr txBox="1">
            <a:spLocks noChangeArrowheads="1"/>
          </p:cNvSpPr>
          <p:nvPr/>
        </p:nvSpPr>
        <p:spPr bwMode="auto">
          <a:xfrm>
            <a:off x="3657600" y="5559425"/>
            <a:ext cx="2438400" cy="106997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Para hacer el análisis fasorial se puede eliminar la rama en paralelo (I</a:t>
            </a:r>
            <a:r>
              <a:rPr lang="es-ES_tradnl" altLang="es-ES" sz="1600" baseline="-25000">
                <a:effectLst>
                  <a:outerShdw blurRad="38100" dist="38100" dir="2700000" algn="tl">
                    <a:srgbClr val="000000"/>
                  </a:outerShdw>
                </a:effectLst>
              </a:rPr>
              <a:t>0</a:t>
            </a:r>
            <a:r>
              <a:rPr lang="es-ES_tradnl" altLang="es-ES" sz="1600">
                <a:effectLst>
                  <a:outerShdw blurRad="38100" dist="38100" dir="2700000" algn="tl">
                    <a:srgbClr val="000000"/>
                  </a:outerShdw>
                </a:effectLst>
              </a:rPr>
              <a:t>&lt;&lt;I</a:t>
            </a:r>
            <a:r>
              <a:rPr lang="es-ES_tradnl" altLang="es-ES" sz="1600" baseline="-25000">
                <a:effectLst>
                  <a:outerShdw blurRad="38100" dist="38100" dir="2700000" algn="tl">
                    <a:srgbClr val="000000"/>
                  </a:outerShdw>
                </a:effectLst>
              </a:rPr>
              <a:t>2</a:t>
            </a:r>
            <a:r>
              <a:rPr lang="es-ES_tradnl" altLang="es-ES" sz="1600">
                <a:effectLst>
                  <a:outerShdw blurRad="38100" dist="38100" dir="2700000" algn="tl">
                    <a:srgbClr val="000000"/>
                  </a:outerShdw>
                </a:effectLst>
              </a:rPr>
              <a:t>)</a:t>
            </a:r>
            <a:endParaRPr lang="es-ES_tradnl" altLang="es-ES" sz="1600" baseline="-25000">
              <a:effectLst>
                <a:outerShdw blurRad="38100" dist="38100" dir="2700000" algn="tl">
                  <a:srgbClr val="000000"/>
                </a:outerShdw>
              </a:effectLst>
            </a:endParaRPr>
          </a:p>
        </p:txBody>
      </p:sp>
      <p:sp>
        <p:nvSpPr>
          <p:cNvPr id="308858" name="AutoShape 634"/>
          <p:cNvSpPr>
            <a:spLocks noChangeArrowheads="1"/>
          </p:cNvSpPr>
          <p:nvPr/>
        </p:nvSpPr>
        <p:spPr bwMode="auto">
          <a:xfrm rot="-5400000">
            <a:off x="3314700" y="4914900"/>
            <a:ext cx="6096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08860" name="Text Box 636"/>
          <p:cNvSpPr txBox="1">
            <a:spLocks noChangeArrowheads="1"/>
          </p:cNvSpPr>
          <p:nvPr/>
        </p:nvSpPr>
        <p:spPr bwMode="auto">
          <a:xfrm>
            <a:off x="3276600" y="4249738"/>
            <a:ext cx="2971800" cy="581025"/>
          </a:xfrm>
          <a:prstGeom prst="rect">
            <a:avLst/>
          </a:prstGeom>
          <a:gradFill rotWithShape="0">
            <a:gsLst>
              <a:gs pos="0">
                <a:srgbClr val="FF0000">
                  <a:gamma/>
                  <a:shade val="3137"/>
                  <a:invGamma/>
                </a:srgbClr>
              </a:gs>
              <a:gs pos="100000">
                <a:srgbClr val="FF0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LAS CAÍDAS DE TENSIÓN DEPENDEN DE LA CARGA</a:t>
            </a:r>
            <a:endParaRPr lang="es-ES_tradnl" altLang="es-ES" sz="1600" baseline="-25000">
              <a:effectLst>
                <a:outerShdw blurRad="38100" dist="38100" dir="2700000" algn="tl">
                  <a:srgbClr val="000000"/>
                </a:outerShdw>
              </a:effectLst>
            </a:endParaRPr>
          </a:p>
        </p:txBody>
      </p:sp>
      <p:grpSp>
        <p:nvGrpSpPr>
          <p:cNvPr id="308865" name="Group 641"/>
          <p:cNvGrpSpPr>
            <a:grpSpLocks/>
          </p:cNvGrpSpPr>
          <p:nvPr/>
        </p:nvGrpSpPr>
        <p:grpSpPr bwMode="auto">
          <a:xfrm>
            <a:off x="152400" y="4394200"/>
            <a:ext cx="3238500" cy="2046288"/>
            <a:chOff x="96" y="2768"/>
            <a:chExt cx="2040" cy="1289"/>
          </a:xfrm>
        </p:grpSpPr>
        <p:sp>
          <p:nvSpPr>
            <p:cNvPr id="308781" name="Line 557"/>
            <p:cNvSpPr>
              <a:spLocks noChangeShapeType="1"/>
            </p:cNvSpPr>
            <p:nvPr/>
          </p:nvSpPr>
          <p:spPr bwMode="auto">
            <a:xfrm>
              <a:off x="484" y="3119"/>
              <a:ext cx="42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8782" name="Line 558"/>
            <p:cNvSpPr>
              <a:spLocks noChangeShapeType="1"/>
            </p:cNvSpPr>
            <p:nvPr/>
          </p:nvSpPr>
          <p:spPr bwMode="auto">
            <a:xfrm rot="5400000">
              <a:off x="1" y="3574"/>
              <a:ext cx="942"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783" name="Line 559"/>
            <p:cNvSpPr>
              <a:spLocks noChangeShapeType="1"/>
            </p:cNvSpPr>
            <p:nvPr/>
          </p:nvSpPr>
          <p:spPr bwMode="auto">
            <a:xfrm>
              <a:off x="472" y="4037"/>
              <a:ext cx="1595"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784" name="Oval 560"/>
            <p:cNvSpPr>
              <a:spLocks noChangeArrowheads="1"/>
            </p:cNvSpPr>
            <p:nvPr/>
          </p:nvSpPr>
          <p:spPr bwMode="auto">
            <a:xfrm>
              <a:off x="444" y="399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8785" name="AutoShape 561"/>
            <p:cNvSpPr>
              <a:spLocks noChangeArrowheads="1"/>
            </p:cNvSpPr>
            <p:nvPr/>
          </p:nvSpPr>
          <p:spPr bwMode="auto">
            <a:xfrm>
              <a:off x="280" y="3325"/>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786" name="Rectangle 562"/>
            <p:cNvSpPr>
              <a:spLocks noChangeArrowheads="1"/>
            </p:cNvSpPr>
            <p:nvPr/>
          </p:nvSpPr>
          <p:spPr bwMode="auto">
            <a:xfrm>
              <a:off x="600" y="3397"/>
              <a:ext cx="576"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U</a:t>
              </a:r>
              <a:r>
                <a:rPr lang="es-ES_tradnl" altLang="es-ES" sz="1700" baseline="-25000">
                  <a:effectLst/>
                </a:rPr>
                <a:t>1n</a:t>
              </a:r>
              <a:r>
                <a:rPr lang="es-ES_tradnl" altLang="es-ES" sz="1700">
                  <a:effectLst/>
                </a:rPr>
                <a:t>(t)</a:t>
              </a:r>
              <a:endParaRPr lang="es-ES" altLang="es-ES" sz="1700">
                <a:effectLst/>
              </a:endParaRPr>
            </a:p>
          </p:txBody>
        </p:sp>
        <p:sp>
          <p:nvSpPr>
            <p:cNvPr id="308787" name="Oval 563"/>
            <p:cNvSpPr>
              <a:spLocks noChangeAspect="1" noChangeArrowheads="1"/>
            </p:cNvSpPr>
            <p:nvPr/>
          </p:nvSpPr>
          <p:spPr bwMode="auto">
            <a:xfrm>
              <a:off x="352" y="3397"/>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8788" name="Freeform 564"/>
            <p:cNvSpPr>
              <a:spLocks noChangeAspect="1"/>
            </p:cNvSpPr>
            <p:nvPr/>
          </p:nvSpPr>
          <p:spPr bwMode="auto">
            <a:xfrm>
              <a:off x="414" y="3425"/>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789" name="Line 565"/>
            <p:cNvSpPr>
              <a:spLocks noChangeShapeType="1"/>
            </p:cNvSpPr>
            <p:nvPr/>
          </p:nvSpPr>
          <p:spPr bwMode="auto">
            <a:xfrm>
              <a:off x="1864" y="3123"/>
              <a:ext cx="2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790" name="Line 566"/>
            <p:cNvSpPr>
              <a:spLocks noChangeShapeType="1"/>
            </p:cNvSpPr>
            <p:nvPr/>
          </p:nvSpPr>
          <p:spPr bwMode="auto">
            <a:xfrm rot="10800000">
              <a:off x="574" y="3119"/>
              <a:ext cx="48" cy="0"/>
            </a:xfrm>
            <a:prstGeom prst="line">
              <a:avLst/>
            </a:prstGeom>
            <a:noFill/>
            <a:ln w="50800">
              <a:solidFill>
                <a:schemeClr val="hlink"/>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791" name="Oval 567"/>
            <p:cNvSpPr>
              <a:spLocks noChangeArrowheads="1"/>
            </p:cNvSpPr>
            <p:nvPr/>
          </p:nvSpPr>
          <p:spPr bwMode="auto">
            <a:xfrm>
              <a:off x="440" y="3093"/>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8792" name="Group 568"/>
            <p:cNvGrpSpPr>
              <a:grpSpLocks/>
            </p:cNvGrpSpPr>
            <p:nvPr/>
          </p:nvGrpSpPr>
          <p:grpSpPr bwMode="auto">
            <a:xfrm>
              <a:off x="1453" y="3022"/>
              <a:ext cx="96" cy="186"/>
              <a:chOff x="0" y="0"/>
              <a:chExt cx="20000" cy="20000"/>
            </a:xfrm>
          </p:grpSpPr>
          <p:grpSp>
            <p:nvGrpSpPr>
              <p:cNvPr id="308793" name="Group 569"/>
              <p:cNvGrpSpPr>
                <a:grpSpLocks/>
              </p:cNvGrpSpPr>
              <p:nvPr/>
            </p:nvGrpSpPr>
            <p:grpSpPr bwMode="auto">
              <a:xfrm>
                <a:off x="0" y="0"/>
                <a:ext cx="20000" cy="12903"/>
                <a:chOff x="0" y="0"/>
                <a:chExt cx="20000" cy="20000"/>
              </a:xfrm>
            </p:grpSpPr>
            <p:sp>
              <p:nvSpPr>
                <p:cNvPr id="308794" name="Arc 570"/>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795" name="Arc 571"/>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8796" name="Group 572"/>
              <p:cNvGrpSpPr>
                <a:grpSpLocks/>
              </p:cNvGrpSpPr>
              <p:nvPr/>
            </p:nvGrpSpPr>
            <p:grpSpPr bwMode="auto">
              <a:xfrm>
                <a:off x="12888" y="12043"/>
                <a:ext cx="7027" cy="7957"/>
                <a:chOff x="0" y="0"/>
                <a:chExt cx="20000" cy="20000"/>
              </a:xfrm>
            </p:grpSpPr>
            <p:sp>
              <p:nvSpPr>
                <p:cNvPr id="308797" name="Arc 573"/>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798" name="Arc 574"/>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8799" name="Group 575"/>
            <p:cNvGrpSpPr>
              <a:grpSpLocks/>
            </p:cNvGrpSpPr>
            <p:nvPr/>
          </p:nvGrpSpPr>
          <p:grpSpPr bwMode="auto">
            <a:xfrm>
              <a:off x="1515" y="3021"/>
              <a:ext cx="95" cy="185"/>
              <a:chOff x="0" y="0"/>
              <a:chExt cx="20004" cy="20000"/>
            </a:xfrm>
          </p:grpSpPr>
          <p:grpSp>
            <p:nvGrpSpPr>
              <p:cNvPr id="308800" name="Group 576"/>
              <p:cNvGrpSpPr>
                <a:grpSpLocks/>
              </p:cNvGrpSpPr>
              <p:nvPr/>
            </p:nvGrpSpPr>
            <p:grpSpPr bwMode="auto">
              <a:xfrm>
                <a:off x="0" y="0"/>
                <a:ext cx="19919" cy="12903"/>
                <a:chOff x="0" y="0"/>
                <a:chExt cx="20004" cy="20000"/>
              </a:xfrm>
            </p:grpSpPr>
            <p:sp>
              <p:nvSpPr>
                <p:cNvPr id="308801" name="Arc 577"/>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02" name="Arc 578"/>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8803" name="Group 579"/>
              <p:cNvGrpSpPr>
                <a:grpSpLocks/>
              </p:cNvGrpSpPr>
              <p:nvPr/>
            </p:nvGrpSpPr>
            <p:grpSpPr bwMode="auto">
              <a:xfrm>
                <a:off x="12692" y="12043"/>
                <a:ext cx="7312" cy="7957"/>
                <a:chOff x="-1" y="0"/>
                <a:chExt cx="20001" cy="20000"/>
              </a:xfrm>
            </p:grpSpPr>
            <p:sp>
              <p:nvSpPr>
                <p:cNvPr id="308804" name="Arc 580"/>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05" name="Arc 581"/>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8806" name="Group 582"/>
            <p:cNvGrpSpPr>
              <a:grpSpLocks/>
            </p:cNvGrpSpPr>
            <p:nvPr/>
          </p:nvGrpSpPr>
          <p:grpSpPr bwMode="auto">
            <a:xfrm>
              <a:off x="1576" y="3021"/>
              <a:ext cx="96" cy="185"/>
              <a:chOff x="0" y="0"/>
              <a:chExt cx="20000" cy="20000"/>
            </a:xfrm>
          </p:grpSpPr>
          <p:grpSp>
            <p:nvGrpSpPr>
              <p:cNvPr id="308807" name="Group 583"/>
              <p:cNvGrpSpPr>
                <a:grpSpLocks/>
              </p:cNvGrpSpPr>
              <p:nvPr/>
            </p:nvGrpSpPr>
            <p:grpSpPr bwMode="auto">
              <a:xfrm>
                <a:off x="0" y="0"/>
                <a:ext cx="20000" cy="12903"/>
                <a:chOff x="0" y="0"/>
                <a:chExt cx="20000" cy="20000"/>
              </a:xfrm>
            </p:grpSpPr>
            <p:sp>
              <p:nvSpPr>
                <p:cNvPr id="308808" name="Arc 58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09" name="Arc 58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8810" name="Group 586"/>
              <p:cNvGrpSpPr>
                <a:grpSpLocks/>
              </p:cNvGrpSpPr>
              <p:nvPr/>
            </p:nvGrpSpPr>
            <p:grpSpPr bwMode="auto">
              <a:xfrm>
                <a:off x="12886" y="12043"/>
                <a:ext cx="7030" cy="7957"/>
                <a:chOff x="0" y="0"/>
                <a:chExt cx="20000" cy="20000"/>
              </a:xfrm>
            </p:grpSpPr>
            <p:sp>
              <p:nvSpPr>
                <p:cNvPr id="308811" name="Arc 587"/>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12" name="Arc 588"/>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8813" name="Group 589"/>
            <p:cNvGrpSpPr>
              <a:grpSpLocks/>
            </p:cNvGrpSpPr>
            <p:nvPr/>
          </p:nvGrpSpPr>
          <p:grpSpPr bwMode="auto">
            <a:xfrm>
              <a:off x="1638" y="3019"/>
              <a:ext cx="96" cy="186"/>
              <a:chOff x="0" y="0"/>
              <a:chExt cx="20000" cy="20000"/>
            </a:xfrm>
          </p:grpSpPr>
          <p:grpSp>
            <p:nvGrpSpPr>
              <p:cNvPr id="308814" name="Group 590"/>
              <p:cNvGrpSpPr>
                <a:grpSpLocks/>
              </p:cNvGrpSpPr>
              <p:nvPr/>
            </p:nvGrpSpPr>
            <p:grpSpPr bwMode="auto">
              <a:xfrm>
                <a:off x="0" y="0"/>
                <a:ext cx="20000" cy="12876"/>
                <a:chOff x="0" y="0"/>
                <a:chExt cx="20000" cy="20000"/>
              </a:xfrm>
            </p:grpSpPr>
            <p:sp>
              <p:nvSpPr>
                <p:cNvPr id="308815" name="Arc 59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16" name="Arc 59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8817" name="Group 593"/>
              <p:cNvGrpSpPr>
                <a:grpSpLocks/>
              </p:cNvGrpSpPr>
              <p:nvPr/>
            </p:nvGrpSpPr>
            <p:grpSpPr bwMode="auto">
              <a:xfrm>
                <a:off x="12886" y="12060"/>
                <a:ext cx="6945" cy="7940"/>
                <a:chOff x="-1" y="0"/>
                <a:chExt cx="20001" cy="20000"/>
              </a:xfrm>
            </p:grpSpPr>
            <p:sp>
              <p:nvSpPr>
                <p:cNvPr id="308818" name="Arc 594"/>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19" name="Arc 595"/>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8820" name="Group 596"/>
            <p:cNvGrpSpPr>
              <a:grpSpLocks/>
            </p:cNvGrpSpPr>
            <p:nvPr/>
          </p:nvGrpSpPr>
          <p:grpSpPr bwMode="auto">
            <a:xfrm>
              <a:off x="1700" y="3019"/>
              <a:ext cx="95" cy="186"/>
              <a:chOff x="0" y="0"/>
              <a:chExt cx="20000" cy="20000"/>
            </a:xfrm>
          </p:grpSpPr>
          <p:grpSp>
            <p:nvGrpSpPr>
              <p:cNvPr id="308821" name="Group 597"/>
              <p:cNvGrpSpPr>
                <a:grpSpLocks/>
              </p:cNvGrpSpPr>
              <p:nvPr/>
            </p:nvGrpSpPr>
            <p:grpSpPr bwMode="auto">
              <a:xfrm>
                <a:off x="0" y="0"/>
                <a:ext cx="20000" cy="12876"/>
                <a:chOff x="0" y="0"/>
                <a:chExt cx="20000" cy="20000"/>
              </a:xfrm>
            </p:grpSpPr>
            <p:sp>
              <p:nvSpPr>
                <p:cNvPr id="308822" name="Arc 598"/>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23" name="Arc 599"/>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8824" name="Group 600"/>
              <p:cNvGrpSpPr>
                <a:grpSpLocks/>
              </p:cNvGrpSpPr>
              <p:nvPr/>
            </p:nvGrpSpPr>
            <p:grpSpPr bwMode="auto">
              <a:xfrm>
                <a:off x="12829" y="12060"/>
                <a:ext cx="7171" cy="7940"/>
                <a:chOff x="0" y="0"/>
                <a:chExt cx="20000" cy="20000"/>
              </a:xfrm>
            </p:grpSpPr>
            <p:sp>
              <p:nvSpPr>
                <p:cNvPr id="308825" name="Arc 601"/>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26" name="Arc 602"/>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8827" name="Group 603"/>
            <p:cNvGrpSpPr>
              <a:grpSpLocks/>
            </p:cNvGrpSpPr>
            <p:nvPr/>
          </p:nvGrpSpPr>
          <p:grpSpPr bwMode="auto">
            <a:xfrm>
              <a:off x="1762" y="3017"/>
              <a:ext cx="95" cy="120"/>
              <a:chOff x="0" y="0"/>
              <a:chExt cx="19995" cy="20000"/>
            </a:xfrm>
          </p:grpSpPr>
          <p:sp>
            <p:nvSpPr>
              <p:cNvPr id="308828" name="Arc 604"/>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8829" name="Arc 605"/>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8830" name="Group 606"/>
            <p:cNvGrpSpPr>
              <a:grpSpLocks/>
            </p:cNvGrpSpPr>
            <p:nvPr/>
          </p:nvGrpSpPr>
          <p:grpSpPr bwMode="auto">
            <a:xfrm>
              <a:off x="931" y="3010"/>
              <a:ext cx="56" cy="184"/>
              <a:chOff x="0" y="0"/>
              <a:chExt cx="20000" cy="20000"/>
            </a:xfrm>
          </p:grpSpPr>
          <p:sp>
            <p:nvSpPr>
              <p:cNvPr id="308831" name="Line 607"/>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32" name="Line 608"/>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8833" name="Group 609"/>
            <p:cNvGrpSpPr>
              <a:grpSpLocks/>
            </p:cNvGrpSpPr>
            <p:nvPr/>
          </p:nvGrpSpPr>
          <p:grpSpPr bwMode="auto">
            <a:xfrm>
              <a:off x="988" y="3010"/>
              <a:ext cx="56" cy="184"/>
              <a:chOff x="0" y="0"/>
              <a:chExt cx="20000" cy="20000"/>
            </a:xfrm>
          </p:grpSpPr>
          <p:sp>
            <p:nvSpPr>
              <p:cNvPr id="308834" name="Line 610"/>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35" name="Line 611"/>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8836" name="Group 612"/>
            <p:cNvGrpSpPr>
              <a:grpSpLocks/>
            </p:cNvGrpSpPr>
            <p:nvPr/>
          </p:nvGrpSpPr>
          <p:grpSpPr bwMode="auto">
            <a:xfrm>
              <a:off x="1044" y="3010"/>
              <a:ext cx="56" cy="184"/>
              <a:chOff x="0" y="0"/>
              <a:chExt cx="20000" cy="20000"/>
            </a:xfrm>
          </p:grpSpPr>
          <p:sp>
            <p:nvSpPr>
              <p:cNvPr id="308837" name="Line 613"/>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38" name="Line 614"/>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8839" name="Group 615"/>
            <p:cNvGrpSpPr>
              <a:grpSpLocks/>
            </p:cNvGrpSpPr>
            <p:nvPr/>
          </p:nvGrpSpPr>
          <p:grpSpPr bwMode="auto">
            <a:xfrm>
              <a:off x="1103" y="3012"/>
              <a:ext cx="56" cy="184"/>
              <a:chOff x="0" y="0"/>
              <a:chExt cx="20000" cy="20000"/>
            </a:xfrm>
          </p:grpSpPr>
          <p:sp>
            <p:nvSpPr>
              <p:cNvPr id="308840" name="Line 616"/>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41" name="Line 617"/>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8842" name="Group 618"/>
            <p:cNvGrpSpPr>
              <a:grpSpLocks/>
            </p:cNvGrpSpPr>
            <p:nvPr/>
          </p:nvGrpSpPr>
          <p:grpSpPr bwMode="auto">
            <a:xfrm>
              <a:off x="1163" y="3012"/>
              <a:ext cx="56" cy="184"/>
              <a:chOff x="0" y="0"/>
              <a:chExt cx="20000" cy="20000"/>
            </a:xfrm>
          </p:grpSpPr>
          <p:sp>
            <p:nvSpPr>
              <p:cNvPr id="308843" name="Line 61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44" name="Line 62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8845" name="Line 621"/>
            <p:cNvSpPr>
              <a:spLocks noChangeShapeType="1"/>
            </p:cNvSpPr>
            <p:nvPr/>
          </p:nvSpPr>
          <p:spPr bwMode="auto">
            <a:xfrm flipH="1">
              <a:off x="909" y="3012"/>
              <a:ext cx="21" cy="117"/>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46" name="Line 622"/>
            <p:cNvSpPr>
              <a:spLocks noChangeShapeType="1"/>
            </p:cNvSpPr>
            <p:nvPr/>
          </p:nvSpPr>
          <p:spPr bwMode="auto">
            <a:xfrm>
              <a:off x="1221" y="3017"/>
              <a:ext cx="21" cy="112"/>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8847" name="Line 623"/>
            <p:cNvSpPr>
              <a:spLocks noChangeShapeType="1"/>
            </p:cNvSpPr>
            <p:nvPr/>
          </p:nvSpPr>
          <p:spPr bwMode="auto">
            <a:xfrm>
              <a:off x="1245" y="3125"/>
              <a:ext cx="20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848" name="Rectangle 624"/>
            <p:cNvSpPr>
              <a:spLocks noChangeArrowheads="1"/>
            </p:cNvSpPr>
            <p:nvPr/>
          </p:nvSpPr>
          <p:spPr bwMode="auto">
            <a:xfrm>
              <a:off x="904" y="2768"/>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R</a:t>
              </a:r>
              <a:r>
                <a:rPr lang="es-ES_tradnl" altLang="es-ES" sz="1700" baseline="-25000">
                  <a:effectLst/>
                </a:rPr>
                <a:t>CC</a:t>
              </a:r>
              <a:endParaRPr lang="es-ES" altLang="es-ES" sz="1700" baseline="-25000">
                <a:effectLst/>
              </a:endParaRPr>
            </a:p>
          </p:txBody>
        </p:sp>
        <p:sp>
          <p:nvSpPr>
            <p:cNvPr id="308849" name="Rectangle 625"/>
            <p:cNvSpPr>
              <a:spLocks noChangeArrowheads="1"/>
            </p:cNvSpPr>
            <p:nvPr/>
          </p:nvSpPr>
          <p:spPr bwMode="auto">
            <a:xfrm>
              <a:off x="1512" y="2768"/>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X</a:t>
              </a:r>
              <a:r>
                <a:rPr lang="es-ES_tradnl" altLang="es-ES" sz="1700" baseline="-25000">
                  <a:effectLst/>
                </a:rPr>
                <a:t>cc</a:t>
              </a:r>
              <a:endParaRPr lang="es-ES" altLang="es-ES" sz="1700" baseline="-25000">
                <a:effectLst/>
              </a:endParaRPr>
            </a:p>
          </p:txBody>
        </p:sp>
        <p:sp>
          <p:nvSpPr>
            <p:cNvPr id="308850" name="Line 626"/>
            <p:cNvSpPr>
              <a:spLocks noChangeShapeType="1"/>
            </p:cNvSpPr>
            <p:nvPr/>
          </p:nvSpPr>
          <p:spPr bwMode="auto">
            <a:xfrm rot="5400000">
              <a:off x="1607" y="3592"/>
              <a:ext cx="907"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8851" name="Oval 627"/>
            <p:cNvSpPr>
              <a:spLocks noChangeArrowheads="1"/>
            </p:cNvSpPr>
            <p:nvPr/>
          </p:nvSpPr>
          <p:spPr bwMode="auto">
            <a:xfrm>
              <a:off x="2037" y="4009"/>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8852" name="Oval 628"/>
            <p:cNvSpPr>
              <a:spLocks noChangeArrowheads="1"/>
            </p:cNvSpPr>
            <p:nvPr/>
          </p:nvSpPr>
          <p:spPr bwMode="auto">
            <a:xfrm>
              <a:off x="2039" y="3096"/>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8853" name="Rectangle 629"/>
            <p:cNvSpPr>
              <a:spLocks noChangeArrowheads="1"/>
            </p:cNvSpPr>
            <p:nvPr/>
          </p:nvSpPr>
          <p:spPr bwMode="auto">
            <a:xfrm>
              <a:off x="96" y="2851"/>
              <a:ext cx="864"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I</a:t>
              </a:r>
              <a:r>
                <a:rPr lang="es-ES_tradnl" altLang="es-ES" sz="1700" baseline="-25000">
                  <a:effectLst/>
                </a:rPr>
                <a:t>1</a:t>
              </a:r>
              <a:r>
                <a:rPr lang="es-ES_tradnl" altLang="es-ES" sz="1700">
                  <a:effectLst/>
                </a:rPr>
                <a:t>(t)</a:t>
              </a:r>
              <a:r>
                <a:rPr lang="es-ES_tradnl" altLang="es-ES" sz="1700">
                  <a:effectLst/>
                  <a:sym typeface="Symbol" pitchFamily="18" charset="2"/>
                </a:rPr>
                <a:t>I</a:t>
              </a:r>
              <a:r>
                <a:rPr lang="es-ES_tradnl" altLang="es-ES" sz="1700" baseline="-25000">
                  <a:effectLst/>
                  <a:sym typeface="Symbol" pitchFamily="18" charset="2"/>
                </a:rPr>
                <a:t>2</a:t>
              </a:r>
              <a:r>
                <a:rPr lang="es-ES_tradnl" altLang="es-ES" sz="1700">
                  <a:effectLst/>
                  <a:sym typeface="Symbol" pitchFamily="18" charset="2"/>
                </a:rPr>
                <a:t>’(t)</a:t>
              </a:r>
              <a:endParaRPr lang="es-ES" altLang="es-ES" sz="1700">
                <a:effectLst/>
              </a:endParaRPr>
            </a:p>
          </p:txBody>
        </p:sp>
        <p:sp>
          <p:nvSpPr>
            <p:cNvPr id="308854" name="Rectangle 630"/>
            <p:cNvSpPr>
              <a:spLocks noChangeArrowheads="1"/>
            </p:cNvSpPr>
            <p:nvPr/>
          </p:nvSpPr>
          <p:spPr bwMode="auto">
            <a:xfrm>
              <a:off x="1992" y="3333"/>
              <a:ext cx="144" cy="480"/>
            </a:xfrm>
            <a:prstGeom prst="rect">
              <a:avLst/>
            </a:prstGeom>
            <a:solidFill>
              <a:srgbClr val="C0C0C0"/>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08855" name="Rectangle 631"/>
            <p:cNvSpPr>
              <a:spLocks noChangeArrowheads="1"/>
            </p:cNvSpPr>
            <p:nvPr/>
          </p:nvSpPr>
          <p:spPr bwMode="auto">
            <a:xfrm>
              <a:off x="1624" y="3469"/>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ZL</a:t>
              </a:r>
              <a:r>
                <a:rPr lang="es-ES_tradnl" altLang="es-ES" sz="1700">
                  <a:effectLst/>
                  <a:sym typeface="Symbol" pitchFamily="18" charset="2"/>
                </a:rPr>
                <a:t></a:t>
              </a:r>
              <a:endParaRPr lang="es-ES" altLang="es-ES" sz="1700" baseline="-25000">
                <a:effectLst/>
              </a:endParaRPr>
            </a:p>
          </p:txBody>
        </p:sp>
        <p:sp>
          <p:nvSpPr>
            <p:cNvPr id="308861" name="Text Box 637"/>
            <p:cNvSpPr txBox="1">
              <a:spLocks noChangeArrowheads="1"/>
            </p:cNvSpPr>
            <p:nvPr/>
          </p:nvSpPr>
          <p:spPr bwMode="auto">
            <a:xfrm>
              <a:off x="816" y="3648"/>
              <a:ext cx="1200" cy="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a:effectLst>
                    <a:outerShdw blurRad="38100" dist="38100" dir="2700000" algn="tl">
                      <a:srgbClr val="000000"/>
                    </a:outerShdw>
                  </a:effectLst>
                </a:rPr>
                <a:t>Carga Próxima la nominal</a:t>
              </a:r>
            </a:p>
          </p:txBody>
        </p:sp>
      </p:grpSp>
      <p:sp>
        <p:nvSpPr>
          <p:cNvPr id="308748" name="Text Box 524"/>
          <p:cNvSpPr txBox="1">
            <a:spLocks noChangeArrowheads="1"/>
          </p:cNvSpPr>
          <p:nvPr/>
        </p:nvSpPr>
        <p:spPr bwMode="auto">
          <a:xfrm>
            <a:off x="3708400" y="1965325"/>
            <a:ext cx="2679700" cy="11303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Cuando trabaje en carga, se producirán caídas de tensión. En el secundario aparece </a:t>
            </a:r>
            <a:r>
              <a:rPr lang="es-ES_tradnl" altLang="es-ES" sz="2000">
                <a:solidFill>
                  <a:schemeClr val="hlink"/>
                </a:solidFill>
                <a:effectLst>
                  <a:outerShdw blurRad="38100" dist="38100" dir="2700000" algn="tl">
                    <a:srgbClr val="000000"/>
                  </a:outerShdw>
                </a:effectLst>
              </a:rPr>
              <a:t>U</a:t>
            </a:r>
            <a:r>
              <a:rPr lang="es-ES_tradnl" altLang="es-ES" sz="2000" baseline="-25000">
                <a:solidFill>
                  <a:schemeClr val="hlink"/>
                </a:solidFill>
                <a:effectLst>
                  <a:outerShdw blurRad="38100" dist="38100" dir="2700000" algn="tl">
                    <a:srgbClr val="000000"/>
                  </a:outerShdw>
                </a:effectLst>
              </a:rPr>
              <a:t>2c</a:t>
            </a:r>
            <a:endParaRPr lang="es-ES_tradnl" altLang="es-ES" sz="1600" baseline="-25000">
              <a:effectLst>
                <a:outerShdw blurRad="38100" dist="38100" dir="2700000" algn="tl">
                  <a:srgbClr val="000000"/>
                </a:outerShdw>
              </a:effectLst>
            </a:endParaRPr>
          </a:p>
        </p:txBody>
      </p:sp>
      <p:sp>
        <p:nvSpPr>
          <p:cNvPr id="308866" name="Text Box 642"/>
          <p:cNvSpPr txBox="1">
            <a:spLocks noChangeArrowheads="1"/>
          </p:cNvSpPr>
          <p:nvPr/>
        </p:nvSpPr>
        <p:spPr bwMode="auto">
          <a:xfrm>
            <a:off x="6756400" y="5534025"/>
            <a:ext cx="2133600" cy="1069975"/>
          </a:xfrm>
          <a:prstGeom prst="rect">
            <a:avLst/>
          </a:prstGeom>
          <a:gradFill rotWithShape="0">
            <a:gsLst>
              <a:gs pos="0">
                <a:srgbClr val="FF0000">
                  <a:gamma/>
                  <a:shade val="3137"/>
                  <a:invGamma/>
                </a:srgbClr>
              </a:gs>
              <a:gs pos="100000">
                <a:srgbClr val="FF0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La simplificación es válida sólo si la carga es próxima a la nominal</a:t>
            </a:r>
            <a:endParaRPr lang="es-ES_tradnl" altLang="es-ES" sz="1600" baseline="-25000">
              <a:effectLst>
                <a:outerShdw blurRad="38100" dist="38100" dir="2700000" algn="tl">
                  <a:srgbClr val="000000"/>
                </a:outerShdw>
              </a:effectLst>
            </a:endParaRPr>
          </a:p>
        </p:txBody>
      </p:sp>
      <p:sp>
        <p:nvSpPr>
          <p:cNvPr id="308867" name="AutoShape 643"/>
          <p:cNvSpPr>
            <a:spLocks noChangeArrowheads="1"/>
          </p:cNvSpPr>
          <p:nvPr/>
        </p:nvSpPr>
        <p:spPr bwMode="auto">
          <a:xfrm>
            <a:off x="6134100" y="5853707"/>
            <a:ext cx="622300" cy="455613"/>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749"/>
                                        </p:tgtEl>
                                        <p:attrNameLst>
                                          <p:attrName>style.visibility</p:attrName>
                                        </p:attrNameLst>
                                      </p:cBhvr>
                                      <p:to>
                                        <p:strVal val="visible"/>
                                      </p:to>
                                    </p:set>
                                    <p:animEffect transition="in" filter="dissolve">
                                      <p:cBhvr>
                                        <p:cTn id="7" dur="500"/>
                                        <p:tgtEl>
                                          <p:spTgt spid="30874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8748"/>
                                        </p:tgtEl>
                                        <p:attrNameLst>
                                          <p:attrName>style.visibility</p:attrName>
                                        </p:attrNameLst>
                                      </p:cBhvr>
                                      <p:to>
                                        <p:strVal val="visible"/>
                                      </p:to>
                                    </p:set>
                                    <p:animEffect transition="in" filter="dissolve">
                                      <p:cBhvr>
                                        <p:cTn id="11" dur="500"/>
                                        <p:tgtEl>
                                          <p:spTgt spid="3087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08750"/>
                                        </p:tgtEl>
                                        <p:attrNameLst>
                                          <p:attrName>style.visibility</p:attrName>
                                        </p:attrNameLst>
                                      </p:cBhvr>
                                      <p:to>
                                        <p:strVal val="visible"/>
                                      </p:to>
                                    </p:set>
                                    <p:animEffect transition="in" filter="dissolve">
                                      <p:cBhvr>
                                        <p:cTn id="16" dur="500"/>
                                        <p:tgtEl>
                                          <p:spTgt spid="308750"/>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308864"/>
                                        </p:tgtEl>
                                        <p:attrNameLst>
                                          <p:attrName>style.visibility</p:attrName>
                                        </p:attrNameLst>
                                      </p:cBhvr>
                                      <p:to>
                                        <p:strVal val="visible"/>
                                      </p:to>
                                    </p:set>
                                    <p:animEffect transition="in" filter="dissolve">
                                      <p:cBhvr>
                                        <p:cTn id="20" dur="500"/>
                                        <p:tgtEl>
                                          <p:spTgt spid="3088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08764"/>
                                        </p:tgtEl>
                                        <p:attrNameLst>
                                          <p:attrName>style.visibility</p:attrName>
                                        </p:attrNameLst>
                                      </p:cBhvr>
                                      <p:to>
                                        <p:strVal val="visible"/>
                                      </p:to>
                                    </p:set>
                                    <p:animEffect transition="in" filter="dissolve">
                                      <p:cBhvr>
                                        <p:cTn id="25" dur="500"/>
                                        <p:tgtEl>
                                          <p:spTgt spid="30876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08765"/>
                                        </p:tgtEl>
                                        <p:attrNameLst>
                                          <p:attrName>style.visibility</p:attrName>
                                        </p:attrNameLst>
                                      </p:cBhvr>
                                      <p:to>
                                        <p:strVal val="visible"/>
                                      </p:to>
                                    </p:set>
                                    <p:animEffect transition="in" filter="dissolve">
                                      <p:cBhvr>
                                        <p:cTn id="30" dur="500"/>
                                        <p:tgtEl>
                                          <p:spTgt spid="308765"/>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308746"/>
                                        </p:tgtEl>
                                        <p:attrNameLst>
                                          <p:attrName>style.visibility</p:attrName>
                                        </p:attrNameLst>
                                      </p:cBhvr>
                                      <p:to>
                                        <p:strVal val="visible"/>
                                      </p:to>
                                    </p:set>
                                    <p:animEffect transition="in" filter="dissolve">
                                      <p:cBhvr>
                                        <p:cTn id="34" dur="500"/>
                                        <p:tgtEl>
                                          <p:spTgt spid="3087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08766"/>
                                        </p:tgtEl>
                                        <p:attrNameLst>
                                          <p:attrName>style.visibility</p:attrName>
                                        </p:attrNameLst>
                                      </p:cBhvr>
                                      <p:to>
                                        <p:strVal val="visible"/>
                                      </p:to>
                                    </p:set>
                                    <p:animEffect transition="in" filter="dissolve">
                                      <p:cBhvr>
                                        <p:cTn id="39" dur="500"/>
                                        <p:tgtEl>
                                          <p:spTgt spid="30876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08768"/>
                                        </p:tgtEl>
                                        <p:attrNameLst>
                                          <p:attrName>style.visibility</p:attrName>
                                        </p:attrNameLst>
                                      </p:cBhvr>
                                      <p:to>
                                        <p:strVal val="visible"/>
                                      </p:to>
                                    </p:set>
                                    <p:animEffect transition="in" filter="dissolve">
                                      <p:cBhvr>
                                        <p:cTn id="44" dur="500"/>
                                        <p:tgtEl>
                                          <p:spTgt spid="308768"/>
                                        </p:tgtEl>
                                      </p:cBhvr>
                                    </p:animEffect>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308767"/>
                                        </p:tgtEl>
                                        <p:attrNameLst>
                                          <p:attrName>style.visibility</p:attrName>
                                        </p:attrNameLst>
                                      </p:cBhvr>
                                      <p:to>
                                        <p:strVal val="visible"/>
                                      </p:to>
                                    </p:set>
                                    <p:animEffect transition="in" filter="dissolve">
                                      <p:cBhvr>
                                        <p:cTn id="48" dur="500"/>
                                        <p:tgtEl>
                                          <p:spTgt spid="308767"/>
                                        </p:tgtEl>
                                      </p:cBhvr>
                                    </p:animEffect>
                                  </p:childTnLst>
                                </p:cTn>
                              </p:par>
                            </p:childTnLst>
                          </p:cTn>
                        </p:par>
                        <p:par>
                          <p:cTn id="49" fill="hold" nodeType="afterGroup">
                            <p:stCondLst>
                              <p:cond delay="1000"/>
                            </p:stCondLst>
                            <p:childTnLst>
                              <p:par>
                                <p:cTn id="50" presetID="23" presetClass="entr" presetSubtype="528" fill="hold" grpId="0" nodeType="afterEffect">
                                  <p:stCondLst>
                                    <p:cond delay="0"/>
                                  </p:stCondLst>
                                  <p:childTnLst>
                                    <p:set>
                                      <p:cBhvr>
                                        <p:cTn id="51" dur="1" fill="hold">
                                          <p:stCondLst>
                                            <p:cond delay="0"/>
                                          </p:stCondLst>
                                        </p:cTn>
                                        <p:tgtEl>
                                          <p:spTgt spid="308860"/>
                                        </p:tgtEl>
                                        <p:attrNameLst>
                                          <p:attrName>style.visibility</p:attrName>
                                        </p:attrNameLst>
                                      </p:cBhvr>
                                      <p:to>
                                        <p:strVal val="visible"/>
                                      </p:to>
                                    </p:set>
                                    <p:anim calcmode="lin" valueType="num">
                                      <p:cBhvr>
                                        <p:cTn id="52" dur="500" fill="hold"/>
                                        <p:tgtEl>
                                          <p:spTgt spid="308860"/>
                                        </p:tgtEl>
                                        <p:attrNameLst>
                                          <p:attrName>ppt_w</p:attrName>
                                        </p:attrNameLst>
                                      </p:cBhvr>
                                      <p:tavLst>
                                        <p:tav tm="0">
                                          <p:val>
                                            <p:fltVal val="0"/>
                                          </p:val>
                                        </p:tav>
                                        <p:tav tm="100000">
                                          <p:val>
                                            <p:strVal val="#ppt_w"/>
                                          </p:val>
                                        </p:tav>
                                      </p:tavLst>
                                    </p:anim>
                                    <p:anim calcmode="lin" valueType="num">
                                      <p:cBhvr>
                                        <p:cTn id="53" dur="500" fill="hold"/>
                                        <p:tgtEl>
                                          <p:spTgt spid="308860"/>
                                        </p:tgtEl>
                                        <p:attrNameLst>
                                          <p:attrName>ppt_h</p:attrName>
                                        </p:attrNameLst>
                                      </p:cBhvr>
                                      <p:tavLst>
                                        <p:tav tm="0">
                                          <p:val>
                                            <p:fltVal val="0"/>
                                          </p:val>
                                        </p:tav>
                                        <p:tav tm="100000">
                                          <p:val>
                                            <p:strVal val="#ppt_h"/>
                                          </p:val>
                                        </p:tav>
                                      </p:tavLst>
                                    </p:anim>
                                    <p:anim calcmode="lin" valueType="num">
                                      <p:cBhvr>
                                        <p:cTn id="54" dur="500" fill="hold"/>
                                        <p:tgtEl>
                                          <p:spTgt spid="308860"/>
                                        </p:tgtEl>
                                        <p:attrNameLst>
                                          <p:attrName>ppt_x</p:attrName>
                                        </p:attrNameLst>
                                      </p:cBhvr>
                                      <p:tavLst>
                                        <p:tav tm="0">
                                          <p:val>
                                            <p:fltVal val="0.5"/>
                                          </p:val>
                                        </p:tav>
                                        <p:tav tm="100000">
                                          <p:val>
                                            <p:strVal val="#ppt_x"/>
                                          </p:val>
                                        </p:tav>
                                      </p:tavLst>
                                    </p:anim>
                                    <p:anim calcmode="lin" valueType="num">
                                      <p:cBhvr>
                                        <p:cTn id="55" dur="500" fill="hold"/>
                                        <p:tgtEl>
                                          <p:spTgt spid="308860"/>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nodeType="clickEffect">
                                  <p:stCondLst>
                                    <p:cond delay="0"/>
                                  </p:stCondLst>
                                  <p:childTnLst>
                                    <p:set>
                                      <p:cBhvr>
                                        <p:cTn id="59" dur="1" fill="hold">
                                          <p:stCondLst>
                                            <p:cond delay="0"/>
                                          </p:stCondLst>
                                        </p:cTn>
                                        <p:tgtEl>
                                          <p:spTgt spid="308865"/>
                                        </p:tgtEl>
                                        <p:attrNameLst>
                                          <p:attrName>style.visibility</p:attrName>
                                        </p:attrNameLst>
                                      </p:cBhvr>
                                      <p:to>
                                        <p:strVal val="visible"/>
                                      </p:to>
                                    </p:set>
                                    <p:animEffect transition="in" filter="dissolve">
                                      <p:cBhvr>
                                        <p:cTn id="60" dur="500"/>
                                        <p:tgtEl>
                                          <p:spTgt spid="308865"/>
                                        </p:tgtEl>
                                      </p:cBhvr>
                                    </p:animEffect>
                                  </p:childTnLst>
                                </p:cTn>
                              </p:par>
                            </p:childTnLst>
                          </p:cTn>
                        </p:par>
                        <p:par>
                          <p:cTn id="61" fill="hold" nodeType="afterGroup">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308858"/>
                                        </p:tgtEl>
                                        <p:attrNameLst>
                                          <p:attrName>style.visibility</p:attrName>
                                        </p:attrNameLst>
                                      </p:cBhvr>
                                      <p:to>
                                        <p:strVal val="visible"/>
                                      </p:to>
                                    </p:set>
                                    <p:animEffect transition="in" filter="dissolve">
                                      <p:cBhvr>
                                        <p:cTn id="64" dur="500"/>
                                        <p:tgtEl>
                                          <p:spTgt spid="308858"/>
                                        </p:tgtEl>
                                      </p:cBhvr>
                                    </p:animEffect>
                                  </p:childTnLst>
                                </p:cTn>
                              </p:par>
                            </p:childTnLst>
                          </p:cTn>
                        </p:par>
                        <p:par>
                          <p:cTn id="65" fill="hold" nodeType="afterGroup">
                            <p:stCondLst>
                              <p:cond delay="1000"/>
                            </p:stCondLst>
                            <p:childTnLst>
                              <p:par>
                                <p:cTn id="66" presetID="9" presetClass="entr" presetSubtype="0" fill="hold" grpId="0" nodeType="afterEffect">
                                  <p:stCondLst>
                                    <p:cond delay="0"/>
                                  </p:stCondLst>
                                  <p:childTnLst>
                                    <p:set>
                                      <p:cBhvr>
                                        <p:cTn id="67" dur="1" fill="hold">
                                          <p:stCondLst>
                                            <p:cond delay="0"/>
                                          </p:stCondLst>
                                        </p:cTn>
                                        <p:tgtEl>
                                          <p:spTgt spid="308856"/>
                                        </p:tgtEl>
                                        <p:attrNameLst>
                                          <p:attrName>style.visibility</p:attrName>
                                        </p:attrNameLst>
                                      </p:cBhvr>
                                      <p:to>
                                        <p:strVal val="visible"/>
                                      </p:to>
                                    </p:set>
                                    <p:animEffect transition="in" filter="dissolve">
                                      <p:cBhvr>
                                        <p:cTn id="68" dur="500"/>
                                        <p:tgtEl>
                                          <p:spTgt spid="30885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08867"/>
                                        </p:tgtEl>
                                        <p:attrNameLst>
                                          <p:attrName>style.visibility</p:attrName>
                                        </p:attrNameLst>
                                      </p:cBhvr>
                                      <p:to>
                                        <p:strVal val="visible"/>
                                      </p:to>
                                    </p:set>
                                    <p:animEffect transition="in" filter="dissolve">
                                      <p:cBhvr>
                                        <p:cTn id="73" dur="500"/>
                                        <p:tgtEl>
                                          <p:spTgt spid="308867"/>
                                        </p:tgtEl>
                                      </p:cBhvr>
                                    </p:animEffect>
                                  </p:childTnLst>
                                </p:cTn>
                              </p:par>
                            </p:childTnLst>
                          </p:cTn>
                        </p:par>
                        <p:par>
                          <p:cTn id="74" fill="hold" nodeType="afterGroup">
                            <p:stCondLst>
                              <p:cond delay="500"/>
                            </p:stCondLst>
                            <p:childTnLst>
                              <p:par>
                                <p:cTn id="75" presetID="9" presetClass="entr" presetSubtype="0" fill="hold" grpId="0" nodeType="afterEffect">
                                  <p:stCondLst>
                                    <p:cond delay="0"/>
                                  </p:stCondLst>
                                  <p:childTnLst>
                                    <p:set>
                                      <p:cBhvr>
                                        <p:cTn id="76" dur="1" fill="hold">
                                          <p:stCondLst>
                                            <p:cond delay="0"/>
                                          </p:stCondLst>
                                        </p:cTn>
                                        <p:tgtEl>
                                          <p:spTgt spid="308866"/>
                                        </p:tgtEl>
                                        <p:attrNameLst>
                                          <p:attrName>style.visibility</p:attrName>
                                        </p:attrNameLst>
                                      </p:cBhvr>
                                      <p:to>
                                        <p:strVal val="visible"/>
                                      </p:to>
                                    </p:set>
                                    <p:animEffect transition="in" filter="dissolve">
                                      <p:cBhvr>
                                        <p:cTn id="77" dur="500"/>
                                        <p:tgtEl>
                                          <p:spTgt spid="308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49" grpId="0" animBg="1"/>
      <p:bldP spid="308750" grpId="0" animBg="1"/>
      <p:bldP spid="308764" grpId="0" animBg="1" autoUpdateAnimBg="0"/>
      <p:bldP spid="308765" grpId="0" animBg="1"/>
      <p:bldP spid="308766" grpId="0" animBg="1" autoUpdateAnimBg="0"/>
      <p:bldP spid="308768" grpId="0" animBg="1"/>
      <p:bldP spid="308856" grpId="0" animBg="1" autoUpdateAnimBg="0"/>
      <p:bldP spid="308858" grpId="0" animBg="1"/>
      <p:bldP spid="308860" grpId="0" animBg="1" autoUpdateAnimBg="0"/>
      <p:bldP spid="308748" grpId="0" animBg="1" autoUpdateAnimBg="0"/>
      <p:bldP spid="308866" grpId="0" animBg="1" autoUpdateAnimBg="0"/>
      <p:bldP spid="3088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152400" y="3048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4.16 Caídas de tensión en un transformador en carga II</a:t>
            </a:r>
            <a:endParaRPr lang="es-ES_tradnl" altLang="es-ES"/>
          </a:p>
        </p:txBody>
      </p:sp>
      <p:sp>
        <p:nvSpPr>
          <p:cNvPr id="309669" name="AutoShape 421"/>
          <p:cNvSpPr>
            <a:spLocks noChangeArrowheads="1"/>
          </p:cNvSpPr>
          <p:nvPr/>
        </p:nvSpPr>
        <p:spPr bwMode="auto">
          <a:xfrm rot="10800000">
            <a:off x="5245100" y="2730500"/>
            <a:ext cx="609600" cy="381000"/>
          </a:xfrm>
          <a:prstGeom prst="leftArrow">
            <a:avLst>
              <a:gd name="adj1" fmla="val 50000"/>
              <a:gd name="adj2" fmla="val 53333"/>
            </a:avLst>
          </a:prstGeom>
          <a:solidFill>
            <a:schemeClr val="tx1"/>
          </a:solidFill>
          <a:ln w="3175">
            <a:solidFill>
              <a:schemeClr val="bg2"/>
            </a:solidFill>
            <a:miter lim="800000"/>
            <a:headEnd/>
            <a:tailEnd/>
          </a:ln>
          <a:effectLst>
            <a:outerShdw dist="45791" dir="3378596" algn="ctr" rotWithShape="0">
              <a:schemeClr val="bg2"/>
            </a:outerShdw>
          </a:effectLst>
        </p:spPr>
        <p:txBody>
          <a:bodyPr wrap="none" anchor="ctr">
            <a:spAutoFit/>
          </a:bodyPr>
          <a:lstStyle/>
          <a:p>
            <a:endParaRPr lang="es-ES"/>
          </a:p>
        </p:txBody>
      </p:sp>
      <p:pic>
        <p:nvPicPr>
          <p:cNvPr id="309674" name="Picture 4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2616200"/>
            <a:ext cx="2130425" cy="752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09675" name="AutoShape 427"/>
          <p:cNvSpPr>
            <a:spLocks noChangeArrowheads="1"/>
          </p:cNvSpPr>
          <p:nvPr/>
        </p:nvSpPr>
        <p:spPr bwMode="auto">
          <a:xfrm rot="10800000">
            <a:off x="2908300" y="4191000"/>
            <a:ext cx="609600" cy="381000"/>
          </a:xfrm>
          <a:prstGeom prst="leftArrow">
            <a:avLst>
              <a:gd name="adj1" fmla="val 50000"/>
              <a:gd name="adj2" fmla="val 53333"/>
            </a:avLst>
          </a:prstGeom>
          <a:solidFill>
            <a:schemeClr val="tx1"/>
          </a:solidFill>
          <a:ln w="3175">
            <a:solidFill>
              <a:schemeClr val="bg2"/>
            </a:solidFill>
            <a:miter lim="800000"/>
            <a:headEnd/>
            <a:tailEnd/>
          </a:ln>
          <a:effectLst>
            <a:outerShdw dist="45791" dir="3378596" algn="ctr" rotWithShape="0">
              <a:schemeClr val="bg2"/>
            </a:outerShdw>
          </a:effectLst>
        </p:spPr>
        <p:txBody>
          <a:bodyPr wrap="none" anchor="ctr">
            <a:spAutoFit/>
          </a:bodyPr>
          <a:lstStyle/>
          <a:p>
            <a:endParaRPr lang="es-ES"/>
          </a:p>
        </p:txBody>
      </p:sp>
      <p:sp>
        <p:nvSpPr>
          <p:cNvPr id="309680" name="AutoShape 432"/>
          <p:cNvSpPr>
            <a:spLocks noChangeArrowheads="1"/>
          </p:cNvSpPr>
          <p:nvPr/>
        </p:nvSpPr>
        <p:spPr bwMode="auto">
          <a:xfrm rot="16200000">
            <a:off x="1155700" y="3443288"/>
            <a:ext cx="609600" cy="381000"/>
          </a:xfrm>
          <a:prstGeom prst="leftArrow">
            <a:avLst>
              <a:gd name="adj1" fmla="val 50000"/>
              <a:gd name="adj2" fmla="val 53333"/>
            </a:avLst>
          </a:prstGeom>
          <a:solidFill>
            <a:schemeClr val="tx1"/>
          </a:solidFill>
          <a:ln w="3175">
            <a:solidFill>
              <a:schemeClr val="bg2"/>
            </a:solidFill>
            <a:miter lim="800000"/>
            <a:headEnd/>
            <a:tailEnd/>
          </a:ln>
          <a:effectLst>
            <a:outerShdw dist="45791" dir="3378596" algn="ctr" rotWithShape="0">
              <a:schemeClr val="bg2"/>
            </a:outerShdw>
          </a:effectLst>
        </p:spPr>
        <p:txBody>
          <a:bodyPr wrap="none" anchor="ctr">
            <a:spAutoFit/>
          </a:bodyPr>
          <a:lstStyle/>
          <a:p>
            <a:endParaRPr lang="es-ES"/>
          </a:p>
        </p:txBody>
      </p:sp>
      <p:pic>
        <p:nvPicPr>
          <p:cNvPr id="309681" name="Picture 4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4025900"/>
            <a:ext cx="2595563" cy="7508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309701" name="Group 453"/>
          <p:cNvGrpSpPr>
            <a:grpSpLocks/>
          </p:cNvGrpSpPr>
          <p:nvPr/>
        </p:nvGrpSpPr>
        <p:grpSpPr bwMode="auto">
          <a:xfrm>
            <a:off x="1843088" y="1676400"/>
            <a:ext cx="3338512" cy="2046288"/>
            <a:chOff x="1104" y="1056"/>
            <a:chExt cx="2103" cy="1289"/>
          </a:xfrm>
        </p:grpSpPr>
        <p:grpSp>
          <p:nvGrpSpPr>
            <p:cNvPr id="309684" name="Group 436"/>
            <p:cNvGrpSpPr>
              <a:grpSpLocks/>
            </p:cNvGrpSpPr>
            <p:nvPr/>
          </p:nvGrpSpPr>
          <p:grpSpPr bwMode="auto">
            <a:xfrm>
              <a:off x="1104" y="1056"/>
              <a:ext cx="2103" cy="1289"/>
              <a:chOff x="1104" y="1056"/>
              <a:chExt cx="2103" cy="1289"/>
            </a:xfrm>
          </p:grpSpPr>
          <p:sp>
            <p:nvSpPr>
              <p:cNvPr id="309621" name="Rectangle 373"/>
              <p:cNvSpPr>
                <a:spLocks noChangeArrowheads="1"/>
              </p:cNvSpPr>
              <p:nvPr/>
            </p:nvSpPr>
            <p:spPr bwMode="auto">
              <a:xfrm>
                <a:off x="1975" y="1056"/>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R</a:t>
                </a:r>
                <a:r>
                  <a:rPr lang="es-ES_tradnl" altLang="es-ES" sz="1700" baseline="-25000">
                    <a:effectLst/>
                  </a:rPr>
                  <a:t>CC</a:t>
                </a:r>
                <a:endParaRPr lang="es-ES" altLang="es-ES" sz="1700" baseline="-25000">
                  <a:effectLst/>
                </a:endParaRPr>
              </a:p>
            </p:txBody>
          </p:sp>
          <p:sp>
            <p:nvSpPr>
              <p:cNvPr id="309622" name="Rectangle 374"/>
              <p:cNvSpPr>
                <a:spLocks noChangeArrowheads="1"/>
              </p:cNvSpPr>
              <p:nvPr/>
            </p:nvSpPr>
            <p:spPr bwMode="auto">
              <a:xfrm>
                <a:off x="2583" y="1056"/>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X</a:t>
                </a:r>
                <a:r>
                  <a:rPr lang="es-ES_tradnl" altLang="es-ES" sz="1700" baseline="-25000">
                    <a:effectLst/>
                  </a:rPr>
                  <a:t>cc</a:t>
                </a:r>
                <a:endParaRPr lang="es-ES" altLang="es-ES" sz="1700" baseline="-25000">
                  <a:effectLst/>
                </a:endParaRPr>
              </a:p>
            </p:txBody>
          </p:sp>
          <p:sp>
            <p:nvSpPr>
              <p:cNvPr id="309554" name="Line 306"/>
              <p:cNvSpPr>
                <a:spLocks noChangeShapeType="1"/>
              </p:cNvSpPr>
              <p:nvPr/>
            </p:nvSpPr>
            <p:spPr bwMode="auto">
              <a:xfrm>
                <a:off x="1555" y="1407"/>
                <a:ext cx="42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09555" name="Line 307"/>
              <p:cNvSpPr>
                <a:spLocks noChangeShapeType="1"/>
              </p:cNvSpPr>
              <p:nvPr/>
            </p:nvSpPr>
            <p:spPr bwMode="auto">
              <a:xfrm rot="5400000">
                <a:off x="1072" y="1862"/>
                <a:ext cx="942"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556" name="Line 308"/>
              <p:cNvSpPr>
                <a:spLocks noChangeShapeType="1"/>
              </p:cNvSpPr>
              <p:nvPr/>
            </p:nvSpPr>
            <p:spPr bwMode="auto">
              <a:xfrm>
                <a:off x="1543" y="2325"/>
                <a:ext cx="1595"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557" name="Oval 309"/>
              <p:cNvSpPr>
                <a:spLocks noChangeArrowheads="1"/>
              </p:cNvSpPr>
              <p:nvPr/>
            </p:nvSpPr>
            <p:spPr bwMode="auto">
              <a:xfrm>
                <a:off x="1515" y="228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558" name="AutoShape 310"/>
              <p:cNvSpPr>
                <a:spLocks noChangeArrowheads="1"/>
              </p:cNvSpPr>
              <p:nvPr/>
            </p:nvSpPr>
            <p:spPr bwMode="auto">
              <a:xfrm>
                <a:off x="1351" y="1613"/>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559" name="Rectangle 311"/>
              <p:cNvSpPr>
                <a:spLocks noChangeArrowheads="1"/>
              </p:cNvSpPr>
              <p:nvPr/>
            </p:nvSpPr>
            <p:spPr bwMode="auto">
              <a:xfrm>
                <a:off x="1671" y="1685"/>
                <a:ext cx="576"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U</a:t>
                </a:r>
                <a:r>
                  <a:rPr lang="es-ES_tradnl" altLang="es-ES" sz="1700" baseline="-25000">
                    <a:effectLst/>
                  </a:rPr>
                  <a:t>1n</a:t>
                </a:r>
                <a:r>
                  <a:rPr lang="es-ES_tradnl" altLang="es-ES" sz="1700">
                    <a:effectLst/>
                  </a:rPr>
                  <a:t>(t)</a:t>
                </a:r>
                <a:endParaRPr lang="es-ES" altLang="es-ES" sz="1700">
                  <a:effectLst/>
                </a:endParaRPr>
              </a:p>
            </p:txBody>
          </p:sp>
          <p:sp>
            <p:nvSpPr>
              <p:cNvPr id="309560" name="Oval 312"/>
              <p:cNvSpPr>
                <a:spLocks noChangeAspect="1" noChangeArrowheads="1"/>
              </p:cNvSpPr>
              <p:nvPr/>
            </p:nvSpPr>
            <p:spPr bwMode="auto">
              <a:xfrm>
                <a:off x="1423" y="1685"/>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09561" name="Freeform 313"/>
              <p:cNvSpPr>
                <a:spLocks noChangeAspect="1"/>
              </p:cNvSpPr>
              <p:nvPr/>
            </p:nvSpPr>
            <p:spPr bwMode="auto">
              <a:xfrm>
                <a:off x="1485" y="1713"/>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562" name="Line 314"/>
              <p:cNvSpPr>
                <a:spLocks noChangeShapeType="1"/>
              </p:cNvSpPr>
              <p:nvPr/>
            </p:nvSpPr>
            <p:spPr bwMode="auto">
              <a:xfrm>
                <a:off x="2935" y="1411"/>
                <a:ext cx="2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563" name="Line 315"/>
              <p:cNvSpPr>
                <a:spLocks noChangeShapeType="1"/>
              </p:cNvSpPr>
              <p:nvPr/>
            </p:nvSpPr>
            <p:spPr bwMode="auto">
              <a:xfrm rot="10800000">
                <a:off x="1645" y="1407"/>
                <a:ext cx="48" cy="0"/>
              </a:xfrm>
              <a:prstGeom prst="line">
                <a:avLst/>
              </a:prstGeom>
              <a:noFill/>
              <a:ln w="50800">
                <a:solidFill>
                  <a:schemeClr val="hlink"/>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564" name="Oval 316"/>
              <p:cNvSpPr>
                <a:spLocks noChangeArrowheads="1"/>
              </p:cNvSpPr>
              <p:nvPr/>
            </p:nvSpPr>
            <p:spPr bwMode="auto">
              <a:xfrm>
                <a:off x="1511" y="1381"/>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09565" name="Group 317"/>
              <p:cNvGrpSpPr>
                <a:grpSpLocks/>
              </p:cNvGrpSpPr>
              <p:nvPr/>
            </p:nvGrpSpPr>
            <p:grpSpPr bwMode="auto">
              <a:xfrm>
                <a:off x="2524" y="1310"/>
                <a:ext cx="96" cy="186"/>
                <a:chOff x="0" y="0"/>
                <a:chExt cx="20000" cy="20000"/>
              </a:xfrm>
            </p:grpSpPr>
            <p:grpSp>
              <p:nvGrpSpPr>
                <p:cNvPr id="309566" name="Group 318"/>
                <p:cNvGrpSpPr>
                  <a:grpSpLocks/>
                </p:cNvGrpSpPr>
                <p:nvPr/>
              </p:nvGrpSpPr>
              <p:grpSpPr bwMode="auto">
                <a:xfrm>
                  <a:off x="0" y="0"/>
                  <a:ext cx="20000" cy="12903"/>
                  <a:chOff x="0" y="0"/>
                  <a:chExt cx="20000" cy="20000"/>
                </a:xfrm>
              </p:grpSpPr>
              <p:sp>
                <p:nvSpPr>
                  <p:cNvPr id="309567" name="Arc 319"/>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68" name="Arc 320"/>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9569" name="Group 321"/>
                <p:cNvGrpSpPr>
                  <a:grpSpLocks/>
                </p:cNvGrpSpPr>
                <p:nvPr/>
              </p:nvGrpSpPr>
              <p:grpSpPr bwMode="auto">
                <a:xfrm>
                  <a:off x="12888" y="12043"/>
                  <a:ext cx="7027" cy="7957"/>
                  <a:chOff x="0" y="0"/>
                  <a:chExt cx="20000" cy="20000"/>
                </a:xfrm>
              </p:grpSpPr>
              <p:sp>
                <p:nvSpPr>
                  <p:cNvPr id="309570" name="Arc 322"/>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71" name="Arc 323"/>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9572" name="Group 324"/>
              <p:cNvGrpSpPr>
                <a:grpSpLocks/>
              </p:cNvGrpSpPr>
              <p:nvPr/>
            </p:nvGrpSpPr>
            <p:grpSpPr bwMode="auto">
              <a:xfrm>
                <a:off x="2586" y="1309"/>
                <a:ext cx="95" cy="185"/>
                <a:chOff x="0" y="0"/>
                <a:chExt cx="20004" cy="20000"/>
              </a:xfrm>
            </p:grpSpPr>
            <p:grpSp>
              <p:nvGrpSpPr>
                <p:cNvPr id="309573" name="Group 325"/>
                <p:cNvGrpSpPr>
                  <a:grpSpLocks/>
                </p:cNvGrpSpPr>
                <p:nvPr/>
              </p:nvGrpSpPr>
              <p:grpSpPr bwMode="auto">
                <a:xfrm>
                  <a:off x="0" y="0"/>
                  <a:ext cx="19919" cy="12903"/>
                  <a:chOff x="0" y="0"/>
                  <a:chExt cx="20004" cy="20000"/>
                </a:xfrm>
              </p:grpSpPr>
              <p:sp>
                <p:nvSpPr>
                  <p:cNvPr id="309574" name="Arc 326"/>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75" name="Arc 327"/>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9576" name="Group 328"/>
                <p:cNvGrpSpPr>
                  <a:grpSpLocks/>
                </p:cNvGrpSpPr>
                <p:nvPr/>
              </p:nvGrpSpPr>
              <p:grpSpPr bwMode="auto">
                <a:xfrm>
                  <a:off x="12692" y="12043"/>
                  <a:ext cx="7312" cy="7957"/>
                  <a:chOff x="-1" y="0"/>
                  <a:chExt cx="20001" cy="20000"/>
                </a:xfrm>
              </p:grpSpPr>
              <p:sp>
                <p:nvSpPr>
                  <p:cNvPr id="309577" name="Arc 329"/>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78" name="Arc 330"/>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9579" name="Group 331"/>
              <p:cNvGrpSpPr>
                <a:grpSpLocks/>
              </p:cNvGrpSpPr>
              <p:nvPr/>
            </p:nvGrpSpPr>
            <p:grpSpPr bwMode="auto">
              <a:xfrm>
                <a:off x="2647" y="1309"/>
                <a:ext cx="96" cy="185"/>
                <a:chOff x="0" y="0"/>
                <a:chExt cx="20000" cy="20000"/>
              </a:xfrm>
            </p:grpSpPr>
            <p:grpSp>
              <p:nvGrpSpPr>
                <p:cNvPr id="309580" name="Group 332"/>
                <p:cNvGrpSpPr>
                  <a:grpSpLocks/>
                </p:cNvGrpSpPr>
                <p:nvPr/>
              </p:nvGrpSpPr>
              <p:grpSpPr bwMode="auto">
                <a:xfrm>
                  <a:off x="0" y="0"/>
                  <a:ext cx="20000" cy="12903"/>
                  <a:chOff x="0" y="0"/>
                  <a:chExt cx="20000" cy="20000"/>
                </a:xfrm>
              </p:grpSpPr>
              <p:sp>
                <p:nvSpPr>
                  <p:cNvPr id="309581" name="Arc 333"/>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82" name="Arc 334"/>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9583" name="Group 335"/>
                <p:cNvGrpSpPr>
                  <a:grpSpLocks/>
                </p:cNvGrpSpPr>
                <p:nvPr/>
              </p:nvGrpSpPr>
              <p:grpSpPr bwMode="auto">
                <a:xfrm>
                  <a:off x="12886" y="12043"/>
                  <a:ext cx="7030" cy="7957"/>
                  <a:chOff x="0" y="0"/>
                  <a:chExt cx="20000" cy="20000"/>
                </a:xfrm>
              </p:grpSpPr>
              <p:sp>
                <p:nvSpPr>
                  <p:cNvPr id="309584" name="Arc 336"/>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85" name="Arc 337"/>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9586" name="Group 338"/>
              <p:cNvGrpSpPr>
                <a:grpSpLocks/>
              </p:cNvGrpSpPr>
              <p:nvPr/>
            </p:nvGrpSpPr>
            <p:grpSpPr bwMode="auto">
              <a:xfrm>
                <a:off x="2709" y="1307"/>
                <a:ext cx="96" cy="186"/>
                <a:chOff x="0" y="0"/>
                <a:chExt cx="20000" cy="20000"/>
              </a:xfrm>
            </p:grpSpPr>
            <p:grpSp>
              <p:nvGrpSpPr>
                <p:cNvPr id="309587" name="Group 339"/>
                <p:cNvGrpSpPr>
                  <a:grpSpLocks/>
                </p:cNvGrpSpPr>
                <p:nvPr/>
              </p:nvGrpSpPr>
              <p:grpSpPr bwMode="auto">
                <a:xfrm>
                  <a:off x="0" y="0"/>
                  <a:ext cx="20000" cy="12876"/>
                  <a:chOff x="0" y="0"/>
                  <a:chExt cx="20000" cy="20000"/>
                </a:xfrm>
              </p:grpSpPr>
              <p:sp>
                <p:nvSpPr>
                  <p:cNvPr id="309588" name="Arc 340"/>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89" name="Arc 341"/>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9590" name="Group 342"/>
                <p:cNvGrpSpPr>
                  <a:grpSpLocks/>
                </p:cNvGrpSpPr>
                <p:nvPr/>
              </p:nvGrpSpPr>
              <p:grpSpPr bwMode="auto">
                <a:xfrm>
                  <a:off x="12886" y="12060"/>
                  <a:ext cx="6945" cy="7940"/>
                  <a:chOff x="-1" y="0"/>
                  <a:chExt cx="20001" cy="20000"/>
                </a:xfrm>
              </p:grpSpPr>
              <p:sp>
                <p:nvSpPr>
                  <p:cNvPr id="309591" name="Arc 343"/>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92" name="Arc 344"/>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9593" name="Group 345"/>
              <p:cNvGrpSpPr>
                <a:grpSpLocks/>
              </p:cNvGrpSpPr>
              <p:nvPr/>
            </p:nvGrpSpPr>
            <p:grpSpPr bwMode="auto">
              <a:xfrm>
                <a:off x="2771" y="1307"/>
                <a:ext cx="95" cy="186"/>
                <a:chOff x="0" y="0"/>
                <a:chExt cx="20000" cy="20000"/>
              </a:xfrm>
            </p:grpSpPr>
            <p:grpSp>
              <p:nvGrpSpPr>
                <p:cNvPr id="309594" name="Group 346"/>
                <p:cNvGrpSpPr>
                  <a:grpSpLocks/>
                </p:cNvGrpSpPr>
                <p:nvPr/>
              </p:nvGrpSpPr>
              <p:grpSpPr bwMode="auto">
                <a:xfrm>
                  <a:off x="0" y="0"/>
                  <a:ext cx="20000" cy="12876"/>
                  <a:chOff x="0" y="0"/>
                  <a:chExt cx="20000" cy="20000"/>
                </a:xfrm>
              </p:grpSpPr>
              <p:sp>
                <p:nvSpPr>
                  <p:cNvPr id="309595" name="Arc 347"/>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96" name="Arc 348"/>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9597" name="Group 349"/>
                <p:cNvGrpSpPr>
                  <a:grpSpLocks/>
                </p:cNvGrpSpPr>
                <p:nvPr/>
              </p:nvGrpSpPr>
              <p:grpSpPr bwMode="auto">
                <a:xfrm>
                  <a:off x="12829" y="12060"/>
                  <a:ext cx="7171" cy="7940"/>
                  <a:chOff x="0" y="0"/>
                  <a:chExt cx="20000" cy="20000"/>
                </a:xfrm>
              </p:grpSpPr>
              <p:sp>
                <p:nvSpPr>
                  <p:cNvPr id="309598" name="Arc 350"/>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599" name="Arc 351"/>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09600" name="Group 352"/>
              <p:cNvGrpSpPr>
                <a:grpSpLocks/>
              </p:cNvGrpSpPr>
              <p:nvPr/>
            </p:nvGrpSpPr>
            <p:grpSpPr bwMode="auto">
              <a:xfrm>
                <a:off x="2833" y="1305"/>
                <a:ext cx="95" cy="120"/>
                <a:chOff x="0" y="0"/>
                <a:chExt cx="19995" cy="20000"/>
              </a:xfrm>
            </p:grpSpPr>
            <p:sp>
              <p:nvSpPr>
                <p:cNvPr id="309601" name="Arc 353"/>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09602" name="Arc 354"/>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09603" name="Group 355"/>
              <p:cNvGrpSpPr>
                <a:grpSpLocks/>
              </p:cNvGrpSpPr>
              <p:nvPr/>
            </p:nvGrpSpPr>
            <p:grpSpPr bwMode="auto">
              <a:xfrm>
                <a:off x="2002" y="1298"/>
                <a:ext cx="56" cy="184"/>
                <a:chOff x="0" y="0"/>
                <a:chExt cx="20000" cy="20000"/>
              </a:xfrm>
            </p:grpSpPr>
            <p:sp>
              <p:nvSpPr>
                <p:cNvPr id="309604" name="Line 356"/>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05" name="Line 357"/>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9606" name="Group 358"/>
              <p:cNvGrpSpPr>
                <a:grpSpLocks/>
              </p:cNvGrpSpPr>
              <p:nvPr/>
            </p:nvGrpSpPr>
            <p:grpSpPr bwMode="auto">
              <a:xfrm>
                <a:off x="2059" y="1298"/>
                <a:ext cx="56" cy="184"/>
                <a:chOff x="0" y="0"/>
                <a:chExt cx="20000" cy="20000"/>
              </a:xfrm>
            </p:grpSpPr>
            <p:sp>
              <p:nvSpPr>
                <p:cNvPr id="309607" name="Line 35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08" name="Line 36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9609" name="Group 361"/>
              <p:cNvGrpSpPr>
                <a:grpSpLocks/>
              </p:cNvGrpSpPr>
              <p:nvPr/>
            </p:nvGrpSpPr>
            <p:grpSpPr bwMode="auto">
              <a:xfrm>
                <a:off x="2115" y="1298"/>
                <a:ext cx="56" cy="184"/>
                <a:chOff x="0" y="0"/>
                <a:chExt cx="20000" cy="20000"/>
              </a:xfrm>
            </p:grpSpPr>
            <p:sp>
              <p:nvSpPr>
                <p:cNvPr id="309610" name="Line 362"/>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11" name="Line 363"/>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9612" name="Group 364"/>
              <p:cNvGrpSpPr>
                <a:grpSpLocks/>
              </p:cNvGrpSpPr>
              <p:nvPr/>
            </p:nvGrpSpPr>
            <p:grpSpPr bwMode="auto">
              <a:xfrm>
                <a:off x="2174" y="1300"/>
                <a:ext cx="56" cy="184"/>
                <a:chOff x="0" y="0"/>
                <a:chExt cx="20000" cy="20000"/>
              </a:xfrm>
            </p:grpSpPr>
            <p:sp>
              <p:nvSpPr>
                <p:cNvPr id="309613" name="Line 365"/>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14" name="Line 366"/>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09615" name="Group 367"/>
              <p:cNvGrpSpPr>
                <a:grpSpLocks/>
              </p:cNvGrpSpPr>
              <p:nvPr/>
            </p:nvGrpSpPr>
            <p:grpSpPr bwMode="auto">
              <a:xfrm>
                <a:off x="2234" y="1300"/>
                <a:ext cx="56" cy="184"/>
                <a:chOff x="0" y="0"/>
                <a:chExt cx="20000" cy="20000"/>
              </a:xfrm>
            </p:grpSpPr>
            <p:sp>
              <p:nvSpPr>
                <p:cNvPr id="309616" name="Line 368"/>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17" name="Line 369"/>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09618" name="Line 370"/>
              <p:cNvSpPr>
                <a:spLocks noChangeShapeType="1"/>
              </p:cNvSpPr>
              <p:nvPr/>
            </p:nvSpPr>
            <p:spPr bwMode="auto">
              <a:xfrm flipH="1">
                <a:off x="1980" y="1300"/>
                <a:ext cx="21" cy="117"/>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19" name="Line 371"/>
              <p:cNvSpPr>
                <a:spLocks noChangeShapeType="1"/>
              </p:cNvSpPr>
              <p:nvPr/>
            </p:nvSpPr>
            <p:spPr bwMode="auto">
              <a:xfrm>
                <a:off x="2292" y="1305"/>
                <a:ext cx="21" cy="112"/>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09620" name="Line 372"/>
              <p:cNvSpPr>
                <a:spLocks noChangeShapeType="1"/>
              </p:cNvSpPr>
              <p:nvPr/>
            </p:nvSpPr>
            <p:spPr bwMode="auto">
              <a:xfrm>
                <a:off x="2316" y="1413"/>
                <a:ext cx="20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623" name="Line 375"/>
              <p:cNvSpPr>
                <a:spLocks noChangeShapeType="1"/>
              </p:cNvSpPr>
              <p:nvPr/>
            </p:nvSpPr>
            <p:spPr bwMode="auto">
              <a:xfrm rot="5400000">
                <a:off x="2678" y="1880"/>
                <a:ext cx="907"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624" name="Oval 376"/>
              <p:cNvSpPr>
                <a:spLocks noChangeArrowheads="1"/>
              </p:cNvSpPr>
              <p:nvPr/>
            </p:nvSpPr>
            <p:spPr bwMode="auto">
              <a:xfrm>
                <a:off x="3108" y="229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625" name="Oval 377"/>
              <p:cNvSpPr>
                <a:spLocks noChangeArrowheads="1"/>
              </p:cNvSpPr>
              <p:nvPr/>
            </p:nvSpPr>
            <p:spPr bwMode="auto">
              <a:xfrm>
                <a:off x="3104" y="139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626" name="Rectangle 378"/>
              <p:cNvSpPr>
                <a:spLocks noChangeArrowheads="1"/>
              </p:cNvSpPr>
              <p:nvPr/>
            </p:nvSpPr>
            <p:spPr bwMode="auto">
              <a:xfrm>
                <a:off x="1104" y="1139"/>
                <a:ext cx="960"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I</a:t>
                </a:r>
                <a:r>
                  <a:rPr lang="es-ES_tradnl" altLang="es-ES" sz="1700" baseline="-25000">
                    <a:effectLst/>
                  </a:rPr>
                  <a:t>1</a:t>
                </a:r>
                <a:r>
                  <a:rPr lang="es-ES_tradnl" altLang="es-ES" sz="1700">
                    <a:effectLst/>
                  </a:rPr>
                  <a:t>(t)</a:t>
                </a:r>
                <a:r>
                  <a:rPr lang="es-ES_tradnl" altLang="es-ES" sz="1700">
                    <a:effectLst/>
                    <a:sym typeface="Symbol" pitchFamily="18" charset="2"/>
                  </a:rPr>
                  <a:t>I</a:t>
                </a:r>
                <a:r>
                  <a:rPr lang="es-ES_tradnl" altLang="es-ES" sz="1700" baseline="-25000">
                    <a:effectLst/>
                    <a:sym typeface="Symbol" pitchFamily="18" charset="2"/>
                  </a:rPr>
                  <a:t>2</a:t>
                </a:r>
                <a:r>
                  <a:rPr lang="es-ES_tradnl" altLang="es-ES" sz="1700">
                    <a:effectLst/>
                    <a:sym typeface="Symbol" pitchFamily="18" charset="2"/>
                  </a:rPr>
                  <a:t>’(t)</a:t>
                </a:r>
                <a:endParaRPr lang="es-ES" altLang="es-ES" sz="1700">
                  <a:effectLst/>
                </a:endParaRPr>
              </a:p>
            </p:txBody>
          </p:sp>
          <p:sp>
            <p:nvSpPr>
              <p:cNvPr id="309627" name="Rectangle 379"/>
              <p:cNvSpPr>
                <a:spLocks noChangeArrowheads="1"/>
              </p:cNvSpPr>
              <p:nvPr/>
            </p:nvSpPr>
            <p:spPr bwMode="auto">
              <a:xfrm>
                <a:off x="3063" y="1621"/>
                <a:ext cx="144" cy="480"/>
              </a:xfrm>
              <a:prstGeom prst="rect">
                <a:avLst/>
              </a:prstGeom>
              <a:solidFill>
                <a:srgbClr val="C0C0C0"/>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09628" name="Rectangle 380"/>
              <p:cNvSpPr>
                <a:spLocks noChangeArrowheads="1"/>
              </p:cNvSpPr>
              <p:nvPr/>
            </p:nvSpPr>
            <p:spPr bwMode="auto">
              <a:xfrm>
                <a:off x="2695" y="1757"/>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Z</a:t>
                </a:r>
                <a:r>
                  <a:rPr lang="es-ES_tradnl" altLang="es-ES" sz="1700" baseline="-25000">
                    <a:effectLst/>
                  </a:rPr>
                  <a:t>2</a:t>
                </a:r>
                <a:r>
                  <a:rPr lang="es-ES_tradnl" altLang="es-ES" sz="1700">
                    <a:effectLst/>
                  </a:rPr>
                  <a:t>L</a:t>
                </a:r>
                <a:r>
                  <a:rPr lang="es-ES_tradnl" altLang="es-ES" sz="1700">
                    <a:effectLst/>
                    <a:sym typeface="Symbol" pitchFamily="18" charset="2"/>
                  </a:rPr>
                  <a:t></a:t>
                </a:r>
                <a:endParaRPr lang="es-ES" altLang="es-ES" sz="1700" baseline="-25000">
                  <a:effectLst/>
                </a:endParaRPr>
              </a:p>
            </p:txBody>
          </p:sp>
        </p:grpSp>
        <p:sp>
          <p:nvSpPr>
            <p:cNvPr id="309685" name="Text Box 437"/>
            <p:cNvSpPr txBox="1">
              <a:spLocks noChangeArrowheads="1"/>
            </p:cNvSpPr>
            <p:nvPr/>
          </p:nvSpPr>
          <p:spPr bwMode="auto">
            <a:xfrm>
              <a:off x="1632" y="2069"/>
              <a:ext cx="1408" cy="194"/>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dirty="0">
                  <a:effectLst>
                    <a:outerShdw blurRad="38100" dist="38100" dir="2700000" algn="tl">
                      <a:srgbClr val="000000"/>
                    </a:outerShdw>
                  </a:effectLst>
                </a:rPr>
                <a:t>Carga </a:t>
              </a:r>
              <a:r>
                <a:rPr lang="es-ES_tradnl" altLang="es-ES" dirty="0" smtClean="0">
                  <a:effectLst>
                    <a:outerShdw blurRad="38100" dist="38100" dir="2700000" algn="tl">
                      <a:srgbClr val="000000"/>
                    </a:outerShdw>
                  </a:effectLst>
                  <a:sym typeface="Symbol" panose="05050102010706020507" pitchFamily="18" charset="2"/>
                </a:rPr>
                <a:t></a:t>
              </a:r>
              <a:r>
                <a:rPr lang="es-ES_tradnl" altLang="es-ES" dirty="0" smtClean="0">
                  <a:effectLst>
                    <a:outerShdw blurRad="38100" dist="38100" dir="2700000" algn="tl">
                      <a:srgbClr val="000000"/>
                    </a:outerShdw>
                  </a:effectLst>
                </a:rPr>
                <a:t> </a:t>
              </a:r>
              <a:r>
                <a:rPr lang="es-ES_tradnl" altLang="es-ES" dirty="0">
                  <a:effectLst>
                    <a:outerShdw blurRad="38100" dist="38100" dir="2700000" algn="tl">
                      <a:srgbClr val="000000"/>
                    </a:outerShdw>
                  </a:effectLst>
                </a:rPr>
                <a:t>carga nominal</a:t>
              </a:r>
              <a:endParaRPr lang="es-ES_tradnl" altLang="es-ES" sz="1500" dirty="0">
                <a:effectLst>
                  <a:outerShdw blurRad="38100" dist="38100" dir="2700000" algn="tl">
                    <a:srgbClr val="000000"/>
                  </a:outerShdw>
                </a:effectLst>
              </a:endParaRPr>
            </a:p>
          </p:txBody>
        </p:sp>
      </p:grpSp>
      <p:pic>
        <p:nvPicPr>
          <p:cNvPr id="309690" name="Picture 4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108575"/>
            <a:ext cx="4214813"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9691" name="Picture 4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889625"/>
            <a:ext cx="1719263" cy="815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309700" name="Group 452"/>
          <p:cNvGrpSpPr>
            <a:grpSpLocks/>
          </p:cNvGrpSpPr>
          <p:nvPr/>
        </p:nvGrpSpPr>
        <p:grpSpPr bwMode="auto">
          <a:xfrm>
            <a:off x="5700713" y="1828800"/>
            <a:ext cx="3519487" cy="4724400"/>
            <a:chOff x="3591" y="1152"/>
            <a:chExt cx="2217" cy="2976"/>
          </a:xfrm>
        </p:grpSpPr>
        <p:sp>
          <p:nvSpPr>
            <p:cNvPr id="309635" name="Text Box 387"/>
            <p:cNvSpPr txBox="1">
              <a:spLocks noChangeArrowheads="1"/>
            </p:cNvSpPr>
            <p:nvPr/>
          </p:nvSpPr>
          <p:spPr bwMode="auto">
            <a:xfrm>
              <a:off x="3591" y="1713"/>
              <a:ext cx="398"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2000">
                  <a:solidFill>
                    <a:srgbClr val="FF9933"/>
                  </a:solidFill>
                  <a:effectLst/>
                  <a:latin typeface="Arial" charset="0"/>
                </a:rPr>
                <a:t> </a:t>
              </a:r>
              <a:r>
                <a:rPr lang="es-ES_tradnl" altLang="es-ES" sz="2000">
                  <a:solidFill>
                    <a:srgbClr val="FF9933"/>
                  </a:solidFill>
                  <a:effectLst>
                    <a:outerShdw blurRad="38100" dist="38100" dir="2700000" algn="tl">
                      <a:srgbClr val="000000"/>
                    </a:outerShdw>
                  </a:effectLst>
                  <a:latin typeface="Arial" charset="0"/>
                </a:rPr>
                <a:t>U</a:t>
              </a:r>
              <a:r>
                <a:rPr lang="es-ES_tradnl" altLang="es-ES" sz="2000" baseline="-25000">
                  <a:solidFill>
                    <a:srgbClr val="FF9933"/>
                  </a:solidFill>
                  <a:effectLst>
                    <a:outerShdw blurRad="38100" dist="38100" dir="2700000" algn="tl">
                      <a:srgbClr val="000000"/>
                    </a:outerShdw>
                  </a:effectLst>
                  <a:latin typeface="Arial" charset="0"/>
                </a:rPr>
                <a:t>1n</a:t>
              </a:r>
              <a:endParaRPr lang="es-ES" altLang="es-ES" sz="2000" baseline="-25000">
                <a:solidFill>
                  <a:srgbClr val="FF9933"/>
                </a:solidFill>
                <a:effectLst>
                  <a:outerShdw blurRad="38100" dist="38100" dir="2700000" algn="tl">
                    <a:srgbClr val="000000"/>
                  </a:outerShdw>
                </a:effectLst>
                <a:latin typeface="Arial" charset="0"/>
              </a:endParaRPr>
            </a:p>
          </p:txBody>
        </p:sp>
        <p:sp>
          <p:nvSpPr>
            <p:cNvPr id="309640" name="Rectangle 392"/>
            <p:cNvSpPr>
              <a:spLocks noChangeArrowheads="1"/>
            </p:cNvSpPr>
            <p:nvPr/>
          </p:nvSpPr>
          <p:spPr bwMode="auto">
            <a:xfrm>
              <a:off x="3745" y="3897"/>
              <a:ext cx="26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spcBef>
                  <a:spcPct val="0"/>
                </a:spcBef>
              </a:pPr>
              <a:r>
                <a:rPr lang="es-ES_tradnl" altLang="es-ES" sz="1800">
                  <a:solidFill>
                    <a:schemeClr val="hlink"/>
                  </a:solidFill>
                  <a:effectLst/>
                  <a:latin typeface="Arial" charset="0"/>
                </a:rPr>
                <a:t> </a:t>
              </a:r>
              <a:r>
                <a:rPr lang="es-ES_tradnl" altLang="es-ES" sz="1800">
                  <a:solidFill>
                    <a:schemeClr val="hlink"/>
                  </a:solidFill>
                  <a:effectLst>
                    <a:outerShdw blurRad="38100" dist="38100" dir="2700000" algn="tl">
                      <a:srgbClr val="000000"/>
                    </a:outerShdw>
                  </a:effectLst>
                  <a:latin typeface="Arial" charset="0"/>
                </a:rPr>
                <a:t>O</a:t>
              </a:r>
              <a:endParaRPr lang="es-ES" altLang="es-ES" sz="1800" baseline="-25000">
                <a:solidFill>
                  <a:schemeClr val="hlink"/>
                </a:solidFill>
                <a:effectLst>
                  <a:outerShdw blurRad="38100" dist="38100" dir="2700000" algn="tl">
                    <a:srgbClr val="000000"/>
                  </a:outerShdw>
                </a:effectLst>
                <a:latin typeface="Arial" charset="0"/>
              </a:endParaRPr>
            </a:p>
          </p:txBody>
        </p:sp>
        <p:sp>
          <p:nvSpPr>
            <p:cNvPr id="309647" name="Line 399"/>
            <p:cNvSpPr>
              <a:spLocks noChangeShapeType="1"/>
            </p:cNvSpPr>
            <p:nvPr/>
          </p:nvSpPr>
          <p:spPr bwMode="auto">
            <a:xfrm rot="-5400000">
              <a:off x="3205" y="2149"/>
              <a:ext cx="2507" cy="964"/>
            </a:xfrm>
            <a:prstGeom prst="line">
              <a:avLst/>
            </a:prstGeom>
            <a:noFill/>
            <a:ln w="9525">
              <a:solidFill>
                <a:srgbClr val="00FF00"/>
              </a:solidFill>
              <a:prstDash val="dash"/>
              <a:round/>
              <a:headEnd/>
              <a:tailEnd type="non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33" name="Text Box 385"/>
            <p:cNvSpPr txBox="1">
              <a:spLocks noChangeArrowheads="1"/>
            </p:cNvSpPr>
            <p:nvPr/>
          </p:nvSpPr>
          <p:spPr bwMode="auto">
            <a:xfrm>
              <a:off x="5239" y="2529"/>
              <a:ext cx="457"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2000">
                  <a:effectLst/>
                  <a:latin typeface="Arial" charset="0"/>
                </a:rPr>
                <a:t>I</a:t>
              </a:r>
              <a:r>
                <a:rPr lang="es-ES_tradnl" altLang="es-ES" sz="2000" baseline="-25000">
                  <a:effectLst/>
                  <a:latin typeface="Arial" charset="0"/>
                </a:rPr>
                <a:t>1</a:t>
              </a:r>
              <a:r>
                <a:rPr lang="es-ES_tradnl" altLang="es-ES" sz="2000">
                  <a:effectLst/>
                  <a:latin typeface="Arial" charset="0"/>
                </a:rPr>
                <a:t>=I</a:t>
              </a:r>
              <a:r>
                <a:rPr lang="es-ES_tradnl" altLang="es-ES" sz="2000" baseline="-25000">
                  <a:effectLst/>
                  <a:latin typeface="Arial" charset="0"/>
                </a:rPr>
                <a:t>2</a:t>
              </a:r>
              <a:r>
                <a:rPr lang="es-ES_tradnl" altLang="es-ES" sz="2000">
                  <a:effectLst/>
                  <a:latin typeface="Arial" charset="0"/>
                </a:rPr>
                <a:t>’</a:t>
              </a:r>
              <a:endParaRPr lang="es-ES" altLang="es-ES" sz="2000">
                <a:effectLst/>
                <a:latin typeface="Arial" charset="0"/>
              </a:endParaRPr>
            </a:p>
          </p:txBody>
        </p:sp>
        <p:sp>
          <p:nvSpPr>
            <p:cNvPr id="309634" name="Line 386"/>
            <p:cNvSpPr>
              <a:spLocks noChangeShapeType="1"/>
            </p:cNvSpPr>
            <p:nvPr/>
          </p:nvSpPr>
          <p:spPr bwMode="auto">
            <a:xfrm rot="-10800000">
              <a:off x="3966" y="1185"/>
              <a:ext cx="0" cy="2736"/>
            </a:xfrm>
            <a:prstGeom prst="line">
              <a:avLst/>
            </a:prstGeom>
            <a:noFill/>
            <a:ln w="38100">
              <a:solidFill>
                <a:srgbClr val="FF9900"/>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36" name="Text Box 388"/>
            <p:cNvSpPr txBox="1">
              <a:spLocks noChangeArrowheads="1"/>
            </p:cNvSpPr>
            <p:nvPr/>
          </p:nvSpPr>
          <p:spPr bwMode="auto">
            <a:xfrm>
              <a:off x="4215" y="3172"/>
              <a:ext cx="288" cy="269"/>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2200">
                  <a:effectLst>
                    <a:outerShdw blurRad="38100" dist="38100" dir="2700000" algn="tl">
                      <a:srgbClr val="000000"/>
                    </a:outerShdw>
                  </a:effectLst>
                  <a:latin typeface="Arial" charset="0"/>
                  <a:sym typeface="Symbol" pitchFamily="18" charset="2"/>
                </a:rPr>
                <a:t></a:t>
              </a:r>
              <a:endParaRPr lang="es-ES" altLang="es-ES" sz="1000" baseline="-25000">
                <a:effectLst>
                  <a:outerShdw blurRad="38100" dist="38100" dir="2700000" algn="tl">
                    <a:srgbClr val="000000"/>
                  </a:outerShdw>
                </a:effectLst>
                <a:latin typeface="Arial" charset="0"/>
              </a:endParaRPr>
            </a:p>
          </p:txBody>
        </p:sp>
        <p:sp>
          <p:nvSpPr>
            <p:cNvPr id="309637" name="Arc 389"/>
            <p:cNvSpPr>
              <a:spLocks/>
            </p:cNvSpPr>
            <p:nvPr/>
          </p:nvSpPr>
          <p:spPr bwMode="auto">
            <a:xfrm rot="16240745" flipV="1">
              <a:off x="4139" y="3367"/>
              <a:ext cx="241" cy="280"/>
            </a:xfrm>
            <a:custGeom>
              <a:avLst/>
              <a:gdLst>
                <a:gd name="G0" fmla="+- 0 0 0"/>
                <a:gd name="G1" fmla="+- 20716 0 0"/>
                <a:gd name="G2" fmla="+- 21600 0 0"/>
                <a:gd name="T0" fmla="*/ 6117 w 21534"/>
                <a:gd name="T1" fmla="*/ 0 h 20716"/>
                <a:gd name="T2" fmla="*/ 21534 w 21534"/>
                <a:gd name="T3" fmla="*/ 19034 h 20716"/>
                <a:gd name="T4" fmla="*/ 0 w 21534"/>
                <a:gd name="T5" fmla="*/ 20716 h 20716"/>
              </a:gdLst>
              <a:ahLst/>
              <a:cxnLst>
                <a:cxn ang="0">
                  <a:pos x="T0" y="T1"/>
                </a:cxn>
                <a:cxn ang="0">
                  <a:pos x="T2" y="T3"/>
                </a:cxn>
                <a:cxn ang="0">
                  <a:pos x="T4" y="T5"/>
                </a:cxn>
              </a:cxnLst>
              <a:rect l="0" t="0" r="r" b="b"/>
              <a:pathLst>
                <a:path w="21534" h="20716" fill="none" extrusionOk="0">
                  <a:moveTo>
                    <a:pt x="6116" y="0"/>
                  </a:moveTo>
                  <a:cubicBezTo>
                    <a:pt x="14704" y="2535"/>
                    <a:pt x="20837" y="10107"/>
                    <a:pt x="21534" y="19033"/>
                  </a:cubicBezTo>
                </a:path>
                <a:path w="21534" h="20716" stroke="0" extrusionOk="0">
                  <a:moveTo>
                    <a:pt x="6116" y="0"/>
                  </a:moveTo>
                  <a:cubicBezTo>
                    <a:pt x="14704" y="2535"/>
                    <a:pt x="20837" y="10107"/>
                    <a:pt x="21534" y="19033"/>
                  </a:cubicBezTo>
                  <a:lnTo>
                    <a:pt x="0" y="20716"/>
                  </a:lnTo>
                  <a:close/>
                </a:path>
              </a:pathLst>
            </a:custGeom>
            <a:noFill/>
            <a:ln w="6350">
              <a:solidFill>
                <a:schemeClr val="tx1"/>
              </a:solidFill>
              <a:round/>
              <a:headEnd/>
              <a:tailEnd/>
            </a:ln>
            <a:effectLst>
              <a:outerShdw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09639" name="Text Box 391"/>
            <p:cNvSpPr txBox="1">
              <a:spLocks noChangeArrowheads="1"/>
            </p:cNvSpPr>
            <p:nvPr/>
          </p:nvSpPr>
          <p:spPr bwMode="auto">
            <a:xfrm>
              <a:off x="4367" y="2681"/>
              <a:ext cx="432"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00FF00"/>
                  </a:solidFill>
                  <a:effectLst>
                    <a:outerShdw blurRad="38100" dist="38100" dir="2700000" algn="tl">
                      <a:srgbClr val="000000"/>
                    </a:outerShdw>
                  </a:effectLst>
                  <a:latin typeface="Arial" charset="0"/>
                </a:rPr>
                <a:t> </a:t>
              </a:r>
              <a:r>
                <a:rPr lang="es-ES_tradnl" altLang="es-ES" sz="2000">
                  <a:solidFill>
                    <a:srgbClr val="00FF00"/>
                  </a:solidFill>
                  <a:effectLst>
                    <a:outerShdw blurRad="38100" dist="38100" dir="2700000" algn="tl">
                      <a:srgbClr val="000000"/>
                    </a:outerShdw>
                  </a:effectLst>
                  <a:latin typeface="Arial" charset="0"/>
                </a:rPr>
                <a:t>U</a:t>
              </a:r>
              <a:r>
                <a:rPr lang="es-ES_tradnl" altLang="es-ES" sz="2000" baseline="-25000">
                  <a:solidFill>
                    <a:srgbClr val="00FF00"/>
                  </a:solidFill>
                  <a:effectLst>
                    <a:outerShdw blurRad="38100" dist="38100" dir="2700000" algn="tl">
                      <a:srgbClr val="000000"/>
                    </a:outerShdw>
                  </a:effectLst>
                  <a:latin typeface="Arial" charset="0"/>
                </a:rPr>
                <a:t>2c</a:t>
              </a:r>
              <a:r>
                <a:rPr lang="es-ES_tradnl" altLang="es-ES" sz="2000">
                  <a:solidFill>
                    <a:srgbClr val="00FF00"/>
                  </a:solidFill>
                  <a:effectLst>
                    <a:outerShdw blurRad="38100" dist="38100" dir="2700000" algn="tl">
                      <a:srgbClr val="000000"/>
                    </a:outerShdw>
                  </a:effectLst>
                  <a:latin typeface="Arial" charset="0"/>
                </a:rPr>
                <a:t>’</a:t>
              </a:r>
              <a:endParaRPr lang="es-ES" altLang="es-ES" sz="2000">
                <a:solidFill>
                  <a:srgbClr val="00FF00"/>
                </a:solidFill>
                <a:effectLst>
                  <a:outerShdw blurRad="38100" dist="38100" dir="2700000" algn="tl">
                    <a:srgbClr val="000000"/>
                  </a:outerShdw>
                </a:effectLst>
                <a:latin typeface="Arial" charset="0"/>
              </a:endParaRPr>
            </a:p>
          </p:txBody>
        </p:sp>
        <p:sp>
          <p:nvSpPr>
            <p:cNvPr id="309651" name="Line 403"/>
            <p:cNvSpPr>
              <a:spLocks noChangeShapeType="1"/>
            </p:cNvSpPr>
            <p:nvPr/>
          </p:nvSpPr>
          <p:spPr bwMode="auto">
            <a:xfrm rot="-10800000">
              <a:off x="3959" y="1209"/>
              <a:ext cx="1072" cy="459"/>
            </a:xfrm>
            <a:prstGeom prst="line">
              <a:avLst/>
            </a:prstGeom>
            <a:noFill/>
            <a:ln w="12700">
              <a:solidFill>
                <a:srgbClr val="00FF00"/>
              </a:solidFill>
              <a:prstDash val="dash"/>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42" name="Line 394"/>
            <p:cNvSpPr>
              <a:spLocks noChangeShapeType="1"/>
            </p:cNvSpPr>
            <p:nvPr/>
          </p:nvSpPr>
          <p:spPr bwMode="auto">
            <a:xfrm rot="10800000" flipH="1">
              <a:off x="4559" y="2095"/>
              <a:ext cx="308" cy="282"/>
            </a:xfrm>
            <a:prstGeom prst="line">
              <a:avLst/>
            </a:prstGeom>
            <a:noFill/>
            <a:ln w="38100">
              <a:solidFill>
                <a:srgbClr val="FF00FF"/>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38" name="Line 390"/>
            <p:cNvSpPr>
              <a:spLocks noChangeShapeType="1"/>
            </p:cNvSpPr>
            <p:nvPr/>
          </p:nvSpPr>
          <p:spPr bwMode="auto">
            <a:xfrm rot="-5400000">
              <a:off x="3503" y="2831"/>
              <a:ext cx="1519" cy="603"/>
            </a:xfrm>
            <a:prstGeom prst="line">
              <a:avLst/>
            </a:prstGeom>
            <a:noFill/>
            <a:ln w="38100">
              <a:solidFill>
                <a:srgbClr val="00FF00"/>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32" name="Line 384"/>
            <p:cNvSpPr>
              <a:spLocks noChangeShapeType="1"/>
            </p:cNvSpPr>
            <p:nvPr/>
          </p:nvSpPr>
          <p:spPr bwMode="auto">
            <a:xfrm rot="10800000" flipH="1">
              <a:off x="3984" y="2785"/>
              <a:ext cx="1335" cy="1099"/>
            </a:xfrm>
            <a:prstGeom prst="line">
              <a:avLst/>
            </a:prstGeom>
            <a:noFill/>
            <a:ln w="381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53" name="Oval 405"/>
            <p:cNvSpPr>
              <a:spLocks noChangeArrowheads="1"/>
            </p:cNvSpPr>
            <p:nvPr/>
          </p:nvSpPr>
          <p:spPr bwMode="auto">
            <a:xfrm>
              <a:off x="4833" y="1572"/>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655" name="Oval 407"/>
            <p:cNvSpPr>
              <a:spLocks noChangeArrowheads="1"/>
            </p:cNvSpPr>
            <p:nvPr/>
          </p:nvSpPr>
          <p:spPr bwMode="auto">
            <a:xfrm>
              <a:off x="3945" y="3873"/>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645" name="Line 397"/>
            <p:cNvSpPr>
              <a:spLocks noChangeShapeType="1"/>
            </p:cNvSpPr>
            <p:nvPr/>
          </p:nvSpPr>
          <p:spPr bwMode="auto">
            <a:xfrm rot="5400000" flipH="1">
              <a:off x="3960" y="1206"/>
              <a:ext cx="912" cy="894"/>
            </a:xfrm>
            <a:prstGeom prst="line">
              <a:avLst/>
            </a:prstGeom>
            <a:noFill/>
            <a:ln w="38100">
              <a:solidFill>
                <a:srgbClr val="FF00FF"/>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56" name="Freeform 408"/>
            <p:cNvSpPr>
              <a:spLocks/>
            </p:cNvSpPr>
            <p:nvPr/>
          </p:nvSpPr>
          <p:spPr bwMode="auto">
            <a:xfrm>
              <a:off x="3975" y="1185"/>
              <a:ext cx="960" cy="192"/>
            </a:xfrm>
            <a:custGeom>
              <a:avLst/>
              <a:gdLst>
                <a:gd name="T0" fmla="*/ 0 w 960"/>
                <a:gd name="T1" fmla="*/ 0 h 192"/>
                <a:gd name="T2" fmla="*/ 432 w 960"/>
                <a:gd name="T3" fmla="*/ 48 h 192"/>
                <a:gd name="T4" fmla="*/ 816 w 960"/>
                <a:gd name="T5" fmla="*/ 144 h 192"/>
                <a:gd name="T6" fmla="*/ 960 w 960"/>
                <a:gd name="T7" fmla="*/ 192 h 192"/>
              </a:gdLst>
              <a:ahLst/>
              <a:cxnLst>
                <a:cxn ang="0">
                  <a:pos x="T0" y="T1"/>
                </a:cxn>
                <a:cxn ang="0">
                  <a:pos x="T2" y="T3"/>
                </a:cxn>
                <a:cxn ang="0">
                  <a:pos x="T4" y="T5"/>
                </a:cxn>
                <a:cxn ang="0">
                  <a:pos x="T6" y="T7"/>
                </a:cxn>
              </a:cxnLst>
              <a:rect l="0" t="0" r="r" b="b"/>
              <a:pathLst>
                <a:path w="960" h="192">
                  <a:moveTo>
                    <a:pt x="0" y="0"/>
                  </a:moveTo>
                  <a:cubicBezTo>
                    <a:pt x="148" y="12"/>
                    <a:pt x="296" y="24"/>
                    <a:pt x="432" y="48"/>
                  </a:cubicBezTo>
                  <a:cubicBezTo>
                    <a:pt x="568" y="72"/>
                    <a:pt x="728" y="120"/>
                    <a:pt x="816" y="144"/>
                  </a:cubicBezTo>
                  <a:cubicBezTo>
                    <a:pt x="904" y="168"/>
                    <a:pt x="936" y="184"/>
                    <a:pt x="960" y="192"/>
                  </a:cubicBezTo>
                </a:path>
              </a:pathLst>
            </a:custGeom>
            <a:noFill/>
            <a:ln w="3175"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09658" name="Text Box 410"/>
            <p:cNvSpPr txBox="1">
              <a:spLocks noChangeArrowheads="1"/>
            </p:cNvSpPr>
            <p:nvPr/>
          </p:nvSpPr>
          <p:spPr bwMode="auto">
            <a:xfrm>
              <a:off x="4647" y="2193"/>
              <a:ext cx="463"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outerShdw blurRad="38100" dist="38100" dir="2700000" algn="tl">
                      <a:srgbClr val="000000"/>
                    </a:outerShdw>
                  </a:effectLst>
                  <a:latin typeface="Arial" charset="0"/>
                </a:rPr>
                <a:t> </a:t>
              </a:r>
              <a:r>
                <a:rPr lang="es-ES_tradnl" altLang="es-ES" sz="2000">
                  <a:solidFill>
                    <a:srgbClr val="FF00FF"/>
                  </a:solidFill>
                  <a:effectLst>
                    <a:outerShdw blurRad="38100" dist="38100" dir="2700000" algn="tl">
                      <a:srgbClr val="000000"/>
                    </a:outerShdw>
                  </a:effectLst>
                  <a:latin typeface="Arial" charset="0"/>
                </a:rPr>
                <a:t>U</a:t>
              </a:r>
              <a:r>
                <a:rPr lang="es-ES_tradnl" altLang="es-ES" sz="2000" baseline="-25000">
                  <a:solidFill>
                    <a:srgbClr val="FF00FF"/>
                  </a:solidFill>
                  <a:effectLst>
                    <a:outerShdw blurRad="38100" dist="38100" dir="2700000" algn="tl">
                      <a:srgbClr val="000000"/>
                    </a:outerShdw>
                  </a:effectLst>
                  <a:latin typeface="Arial" charset="0"/>
                </a:rPr>
                <a:t>Rcc</a:t>
              </a:r>
              <a:endParaRPr lang="es-ES" altLang="es-ES" sz="2000">
                <a:solidFill>
                  <a:srgbClr val="FF00FF"/>
                </a:solidFill>
                <a:effectLst>
                  <a:outerShdw blurRad="38100" dist="38100" dir="2700000" algn="tl">
                    <a:srgbClr val="000000"/>
                  </a:outerShdw>
                </a:effectLst>
                <a:latin typeface="Arial" charset="0"/>
              </a:endParaRPr>
            </a:p>
          </p:txBody>
        </p:sp>
        <p:sp>
          <p:nvSpPr>
            <p:cNvPr id="309659" name="Text Box 411"/>
            <p:cNvSpPr txBox="1">
              <a:spLocks noChangeArrowheads="1"/>
            </p:cNvSpPr>
            <p:nvPr/>
          </p:nvSpPr>
          <p:spPr bwMode="auto">
            <a:xfrm>
              <a:off x="4362" y="1473"/>
              <a:ext cx="457"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outerShdw blurRad="38100" dist="38100" dir="2700000" algn="tl">
                      <a:srgbClr val="000000"/>
                    </a:outerShdw>
                  </a:effectLst>
                  <a:latin typeface="Arial" charset="0"/>
                </a:rPr>
                <a:t> </a:t>
              </a:r>
              <a:r>
                <a:rPr lang="es-ES_tradnl" altLang="es-ES" sz="2000">
                  <a:solidFill>
                    <a:srgbClr val="FF00FF"/>
                  </a:solidFill>
                  <a:effectLst>
                    <a:outerShdw blurRad="38100" dist="38100" dir="2700000" algn="tl">
                      <a:srgbClr val="000000"/>
                    </a:outerShdw>
                  </a:effectLst>
                  <a:latin typeface="Arial" charset="0"/>
                </a:rPr>
                <a:t>U</a:t>
              </a:r>
              <a:r>
                <a:rPr lang="es-ES_tradnl" altLang="es-ES" sz="2000" baseline="-25000">
                  <a:solidFill>
                    <a:srgbClr val="FF00FF"/>
                  </a:solidFill>
                  <a:effectLst>
                    <a:outerShdw blurRad="38100" dist="38100" dir="2700000" algn="tl">
                      <a:srgbClr val="000000"/>
                    </a:outerShdw>
                  </a:effectLst>
                  <a:latin typeface="Arial" charset="0"/>
                </a:rPr>
                <a:t>Xcc</a:t>
              </a:r>
              <a:endParaRPr lang="es-ES" altLang="es-ES" sz="2000">
                <a:solidFill>
                  <a:srgbClr val="FF00FF"/>
                </a:solidFill>
                <a:effectLst>
                  <a:outerShdw blurRad="38100" dist="38100" dir="2700000" algn="tl">
                    <a:srgbClr val="000000"/>
                  </a:outerShdw>
                </a:effectLst>
                <a:latin typeface="Arial" charset="0"/>
              </a:endParaRPr>
            </a:p>
          </p:txBody>
        </p:sp>
        <p:sp>
          <p:nvSpPr>
            <p:cNvPr id="309660" name="Rectangle 412"/>
            <p:cNvSpPr>
              <a:spLocks noChangeArrowheads="1"/>
            </p:cNvSpPr>
            <p:nvPr/>
          </p:nvSpPr>
          <p:spPr bwMode="auto">
            <a:xfrm>
              <a:off x="4315" y="2193"/>
              <a:ext cx="26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spcBef>
                  <a:spcPct val="0"/>
                </a:spcBef>
              </a:pPr>
              <a:r>
                <a:rPr lang="es-ES_tradnl" altLang="es-ES" sz="1800">
                  <a:solidFill>
                    <a:schemeClr val="hlink"/>
                  </a:solidFill>
                  <a:effectLst/>
                  <a:latin typeface="Arial" charset="0"/>
                </a:rPr>
                <a:t> </a:t>
              </a:r>
              <a:r>
                <a:rPr lang="es-ES_tradnl" altLang="es-ES" sz="1800">
                  <a:solidFill>
                    <a:schemeClr val="hlink"/>
                  </a:solidFill>
                  <a:effectLst>
                    <a:outerShdw blurRad="38100" dist="38100" dir="2700000" algn="tl">
                      <a:srgbClr val="000000"/>
                    </a:outerShdw>
                  </a:effectLst>
                  <a:latin typeface="Arial" charset="0"/>
                </a:rPr>
                <a:t>A</a:t>
              </a:r>
              <a:endParaRPr lang="es-ES" altLang="es-ES" sz="1800" baseline="-25000">
                <a:solidFill>
                  <a:schemeClr val="hlink"/>
                </a:solidFill>
                <a:effectLst>
                  <a:outerShdw blurRad="38100" dist="38100" dir="2700000" algn="tl">
                    <a:srgbClr val="000000"/>
                  </a:outerShdw>
                </a:effectLst>
                <a:latin typeface="Arial" charset="0"/>
              </a:endParaRPr>
            </a:p>
          </p:txBody>
        </p:sp>
        <p:sp>
          <p:nvSpPr>
            <p:cNvPr id="309661" name="Rectangle 413"/>
            <p:cNvSpPr>
              <a:spLocks noChangeArrowheads="1"/>
            </p:cNvSpPr>
            <p:nvPr/>
          </p:nvSpPr>
          <p:spPr bwMode="auto">
            <a:xfrm>
              <a:off x="4791" y="1521"/>
              <a:ext cx="26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spcBef>
                  <a:spcPct val="0"/>
                </a:spcBef>
              </a:pPr>
              <a:r>
                <a:rPr lang="es-ES_tradnl" altLang="es-ES" sz="1800">
                  <a:solidFill>
                    <a:schemeClr val="hlink"/>
                  </a:solidFill>
                  <a:effectLst/>
                  <a:latin typeface="Arial" charset="0"/>
                </a:rPr>
                <a:t> </a:t>
              </a:r>
              <a:r>
                <a:rPr lang="es-ES_tradnl" altLang="es-ES" sz="1800">
                  <a:solidFill>
                    <a:schemeClr val="hlink"/>
                  </a:solidFill>
                  <a:effectLst>
                    <a:outerShdw blurRad="38100" dist="38100" dir="2700000" algn="tl">
                      <a:srgbClr val="000000"/>
                    </a:outerShdw>
                  </a:effectLst>
                  <a:latin typeface="Arial" charset="0"/>
                </a:rPr>
                <a:t>C</a:t>
              </a:r>
              <a:endParaRPr lang="es-ES" altLang="es-ES" sz="1800" baseline="-25000">
                <a:solidFill>
                  <a:schemeClr val="hlink"/>
                </a:solidFill>
                <a:effectLst>
                  <a:outerShdw blurRad="38100" dist="38100" dir="2700000" algn="tl">
                    <a:srgbClr val="000000"/>
                  </a:outerShdw>
                </a:effectLst>
                <a:latin typeface="Arial" charset="0"/>
              </a:endParaRPr>
            </a:p>
          </p:txBody>
        </p:sp>
        <p:sp>
          <p:nvSpPr>
            <p:cNvPr id="309662" name="Rectangle 414"/>
            <p:cNvSpPr>
              <a:spLocks noChangeArrowheads="1"/>
            </p:cNvSpPr>
            <p:nvPr/>
          </p:nvSpPr>
          <p:spPr bwMode="auto">
            <a:xfrm>
              <a:off x="4887" y="1329"/>
              <a:ext cx="26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spcBef>
                  <a:spcPct val="0"/>
                </a:spcBef>
              </a:pPr>
              <a:r>
                <a:rPr lang="es-ES_tradnl" altLang="es-ES" sz="1800">
                  <a:solidFill>
                    <a:schemeClr val="hlink"/>
                  </a:solidFill>
                  <a:effectLst/>
                  <a:latin typeface="Arial" charset="0"/>
                </a:rPr>
                <a:t> </a:t>
              </a:r>
              <a:r>
                <a:rPr lang="es-ES_tradnl" altLang="es-ES" sz="1800">
                  <a:solidFill>
                    <a:schemeClr val="hlink"/>
                  </a:solidFill>
                  <a:effectLst>
                    <a:outerShdw blurRad="38100" dist="38100" dir="2700000" algn="tl">
                      <a:srgbClr val="000000"/>
                    </a:outerShdw>
                  </a:effectLst>
                  <a:latin typeface="Arial" charset="0"/>
                </a:rPr>
                <a:t>D</a:t>
              </a:r>
              <a:endParaRPr lang="es-ES" altLang="es-ES" sz="1800" baseline="-25000">
                <a:solidFill>
                  <a:schemeClr val="hlink"/>
                </a:solidFill>
                <a:effectLst>
                  <a:outerShdw blurRad="38100" dist="38100" dir="2700000" algn="tl">
                    <a:srgbClr val="000000"/>
                  </a:outerShdw>
                </a:effectLst>
                <a:latin typeface="Arial" charset="0"/>
              </a:endParaRPr>
            </a:p>
          </p:txBody>
        </p:sp>
        <p:sp>
          <p:nvSpPr>
            <p:cNvPr id="309663" name="Line 415"/>
            <p:cNvSpPr>
              <a:spLocks noChangeShapeType="1"/>
            </p:cNvSpPr>
            <p:nvPr/>
          </p:nvSpPr>
          <p:spPr bwMode="auto">
            <a:xfrm rot="-10800000">
              <a:off x="4692" y="2031"/>
              <a:ext cx="147" cy="65"/>
            </a:xfrm>
            <a:prstGeom prst="line">
              <a:avLst/>
            </a:prstGeom>
            <a:noFill/>
            <a:ln w="12700">
              <a:solidFill>
                <a:srgbClr val="00FF00"/>
              </a:solidFill>
              <a:prstDash val="dash"/>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09664" name="Oval 416"/>
            <p:cNvSpPr>
              <a:spLocks noChangeArrowheads="1"/>
            </p:cNvSpPr>
            <p:nvPr/>
          </p:nvSpPr>
          <p:spPr bwMode="auto">
            <a:xfrm>
              <a:off x="4665" y="2010"/>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665" name="Rectangle 417"/>
            <p:cNvSpPr>
              <a:spLocks noChangeArrowheads="1"/>
            </p:cNvSpPr>
            <p:nvPr/>
          </p:nvSpPr>
          <p:spPr bwMode="auto">
            <a:xfrm>
              <a:off x="4464" y="1887"/>
              <a:ext cx="26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spcBef>
                  <a:spcPct val="0"/>
                </a:spcBef>
              </a:pPr>
              <a:r>
                <a:rPr lang="es-ES_tradnl" altLang="es-ES" sz="1800">
                  <a:solidFill>
                    <a:schemeClr val="hlink"/>
                  </a:solidFill>
                  <a:effectLst/>
                  <a:latin typeface="Arial" charset="0"/>
                </a:rPr>
                <a:t> </a:t>
              </a:r>
              <a:r>
                <a:rPr lang="es-ES_tradnl" altLang="es-ES" sz="1800">
                  <a:solidFill>
                    <a:schemeClr val="hlink"/>
                  </a:solidFill>
                  <a:effectLst>
                    <a:outerShdw blurRad="38100" dist="38100" dir="2700000" algn="tl">
                      <a:srgbClr val="000000"/>
                    </a:outerShdw>
                  </a:effectLst>
                  <a:latin typeface="Arial" charset="0"/>
                </a:rPr>
                <a:t>B</a:t>
              </a:r>
              <a:endParaRPr lang="es-ES" altLang="es-ES" sz="1800" baseline="-25000">
                <a:solidFill>
                  <a:schemeClr val="hlink"/>
                </a:solidFill>
                <a:effectLst>
                  <a:outerShdw blurRad="38100" dist="38100" dir="2700000" algn="tl">
                    <a:srgbClr val="000000"/>
                  </a:outerShdw>
                </a:effectLst>
                <a:latin typeface="Arial" charset="0"/>
              </a:endParaRPr>
            </a:p>
          </p:txBody>
        </p:sp>
        <p:sp>
          <p:nvSpPr>
            <p:cNvPr id="309652" name="Oval 404"/>
            <p:cNvSpPr>
              <a:spLocks noChangeArrowheads="1"/>
            </p:cNvSpPr>
            <p:nvPr/>
          </p:nvSpPr>
          <p:spPr bwMode="auto">
            <a:xfrm>
              <a:off x="4911" y="1365"/>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09670" name="Line 422"/>
            <p:cNvSpPr>
              <a:spLocks noChangeShapeType="1"/>
            </p:cNvSpPr>
            <p:nvPr/>
          </p:nvSpPr>
          <p:spPr bwMode="auto">
            <a:xfrm rot="-5400000">
              <a:off x="4731" y="1814"/>
              <a:ext cx="436" cy="168"/>
            </a:xfrm>
            <a:prstGeom prst="line">
              <a:avLst/>
            </a:prstGeom>
            <a:noFill/>
            <a:ln w="9525">
              <a:solidFill>
                <a:srgbClr val="00FF00"/>
              </a:solidFill>
              <a:prstDash val="dash"/>
              <a:round/>
              <a:headEnd/>
              <a:tailEnd type="none"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nvGrpSpPr>
            <p:cNvPr id="309694" name="Group 446"/>
            <p:cNvGrpSpPr>
              <a:grpSpLocks/>
            </p:cNvGrpSpPr>
            <p:nvPr/>
          </p:nvGrpSpPr>
          <p:grpSpPr bwMode="auto">
            <a:xfrm>
              <a:off x="3912" y="1152"/>
              <a:ext cx="1896" cy="1296"/>
              <a:chOff x="3912" y="1152"/>
              <a:chExt cx="1896" cy="1296"/>
            </a:xfrm>
          </p:grpSpPr>
          <p:sp>
            <p:nvSpPr>
              <p:cNvPr id="309692" name="Rectangle 444"/>
              <p:cNvSpPr>
                <a:spLocks noChangeArrowheads="1"/>
              </p:cNvSpPr>
              <p:nvPr/>
            </p:nvSpPr>
            <p:spPr bwMode="auto">
              <a:xfrm>
                <a:off x="3912" y="1152"/>
                <a:ext cx="1184" cy="1296"/>
              </a:xfrm>
              <a:prstGeom prst="rect">
                <a:avLst/>
              </a:prstGeom>
              <a:noFill/>
              <a:ln w="9525">
                <a:solidFill>
                  <a:schemeClr val="accent2"/>
                </a:solidFill>
                <a:prstDash val="dash"/>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09693" name="Text Box 445"/>
              <p:cNvSpPr txBox="1">
                <a:spLocks noChangeArrowheads="1"/>
              </p:cNvSpPr>
              <p:nvPr/>
            </p:nvSpPr>
            <p:spPr bwMode="auto">
              <a:xfrm>
                <a:off x="5088" y="1824"/>
                <a:ext cx="720" cy="43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300">
                    <a:solidFill>
                      <a:schemeClr val="accent2"/>
                    </a:solidFill>
                    <a:effectLst>
                      <a:outerShdw blurRad="38100" dist="38100" dir="2700000" algn="tl">
                        <a:srgbClr val="000000"/>
                      </a:outerShdw>
                    </a:effectLst>
                  </a:rPr>
                  <a:t>U</a:t>
                </a:r>
                <a:r>
                  <a:rPr lang="es-ES_tradnl" altLang="es-ES" sz="1300" baseline="-25000">
                    <a:solidFill>
                      <a:schemeClr val="accent2"/>
                    </a:solidFill>
                    <a:effectLst>
                      <a:outerShdw blurRad="38100" dist="38100" dir="2700000" algn="tl">
                        <a:srgbClr val="000000"/>
                      </a:outerShdw>
                    </a:effectLst>
                  </a:rPr>
                  <a:t>xcc</a:t>
                </a:r>
                <a:r>
                  <a:rPr lang="es-ES_tradnl" altLang="es-ES" sz="1300">
                    <a:solidFill>
                      <a:schemeClr val="accent2"/>
                    </a:solidFill>
                    <a:effectLst>
                      <a:outerShdw blurRad="38100" dist="38100" dir="2700000" algn="tl">
                        <a:srgbClr val="000000"/>
                      </a:outerShdw>
                    </a:effectLst>
                  </a:rPr>
                  <a:t> y U</a:t>
                </a:r>
                <a:r>
                  <a:rPr lang="es-ES_tradnl" altLang="es-ES" sz="1300" baseline="-25000">
                    <a:solidFill>
                      <a:schemeClr val="accent2"/>
                    </a:solidFill>
                    <a:effectLst>
                      <a:outerShdw blurRad="38100" dist="38100" dir="2700000" algn="tl">
                        <a:srgbClr val="000000"/>
                      </a:outerShdw>
                    </a:effectLst>
                  </a:rPr>
                  <a:t>Rcc</a:t>
                </a:r>
                <a:endParaRPr lang="es-ES_tradnl" altLang="es-ES" sz="1300">
                  <a:solidFill>
                    <a:schemeClr val="accent2"/>
                  </a:solidFill>
                  <a:effectLst>
                    <a:outerShdw blurRad="38100" dist="38100" dir="2700000" algn="tl">
                      <a:srgbClr val="000000"/>
                    </a:outerShdw>
                  </a:effectLst>
                </a:endParaRPr>
              </a:p>
              <a:p>
                <a:pPr algn="l">
                  <a:spcBef>
                    <a:spcPct val="0"/>
                  </a:spcBef>
                </a:pPr>
                <a:r>
                  <a:rPr lang="es-ES_tradnl" altLang="es-ES" sz="1300">
                    <a:solidFill>
                      <a:schemeClr val="accent2"/>
                    </a:solidFill>
                    <a:effectLst>
                      <a:outerShdw blurRad="38100" dist="38100" dir="2700000" algn="tl">
                        <a:srgbClr val="000000"/>
                      </a:outerShdw>
                    </a:effectLst>
                  </a:rPr>
                  <a:t>Están </a:t>
                </a:r>
              </a:p>
              <a:p>
                <a:pPr algn="l">
                  <a:spcBef>
                    <a:spcPct val="0"/>
                  </a:spcBef>
                </a:pPr>
                <a:r>
                  <a:rPr lang="es-ES_tradnl" altLang="es-ES" sz="1300">
                    <a:solidFill>
                      <a:schemeClr val="accent2"/>
                    </a:solidFill>
                    <a:effectLst>
                      <a:outerShdw blurRad="38100" dist="38100" dir="2700000" algn="tl">
                        <a:srgbClr val="000000"/>
                      </a:outerShdw>
                    </a:effectLst>
                  </a:rPr>
                  <a:t>ampliados</a:t>
                </a:r>
                <a:endParaRPr lang="es-ES_tradnl" altLang="es-ES">
                  <a:effectLst>
                    <a:outerShdw blurRad="38100" dist="38100" dir="2700000" algn="tl">
                      <a:srgbClr val="000000"/>
                    </a:outerShdw>
                  </a:effectLst>
                </a:endParaRPr>
              </a:p>
            </p:txBody>
          </p:sp>
        </p:grpSp>
      </p:grpSp>
      <p:sp>
        <p:nvSpPr>
          <p:cNvPr id="309697" name="AutoShape 449"/>
          <p:cNvSpPr>
            <a:spLocks noChangeArrowheads="1"/>
          </p:cNvSpPr>
          <p:nvPr/>
        </p:nvSpPr>
        <p:spPr bwMode="auto">
          <a:xfrm rot="5400000" flipV="1">
            <a:off x="5130800" y="4927600"/>
            <a:ext cx="685800" cy="7366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09698" name="Text Box 450"/>
          <p:cNvSpPr txBox="1">
            <a:spLocks noChangeArrowheads="1"/>
          </p:cNvSpPr>
          <p:nvPr/>
        </p:nvSpPr>
        <p:spPr bwMode="auto">
          <a:xfrm>
            <a:off x="228600" y="5988050"/>
            <a:ext cx="3073400" cy="581025"/>
          </a:xfrm>
          <a:prstGeom prst="rect">
            <a:avLst/>
          </a:prstGeom>
          <a:gradFill rotWithShape="0">
            <a:gsLst>
              <a:gs pos="0">
                <a:srgbClr val="CC0099">
                  <a:gamma/>
                  <a:shade val="46275"/>
                  <a:invGamma/>
                </a:srgbClr>
              </a:gs>
              <a:gs pos="50000">
                <a:srgbClr val="CC0099"/>
              </a:gs>
              <a:gs pos="100000">
                <a:srgbClr val="CC0099">
                  <a:gamma/>
                  <a:shade val="46275"/>
                  <a:invGamma/>
                </a:srgbClr>
              </a:gs>
            </a:gsLst>
            <a:lin ang="2700000" scaled="1"/>
          </a:gradFill>
          <a:ln>
            <a:noFill/>
          </a:ln>
          <a:effectLst/>
          <a:scene3d>
            <a:camera prst="legacyObliqueTopRight"/>
            <a:lightRig rig="legacyFlat3" dir="b"/>
          </a:scene3d>
          <a:sp3d extrusionH="74600" prstMaterial="legacyMatte">
            <a:bevelT w="13500" h="13500" prst="angle"/>
            <a:bevelB w="13500" h="13500" prst="angle"/>
            <a:extrusionClr>
              <a:srgbClr val="CC0099"/>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l">
              <a:spcBef>
                <a:spcPct val="0"/>
              </a:spcBef>
            </a:pPr>
            <a:r>
              <a:rPr lang="es-ES_tradnl" altLang="es-ES" sz="1600">
                <a:effectLst>
                  <a:outerShdw blurRad="38100" dist="38100" dir="2700000" algn="tl">
                    <a:srgbClr val="000000"/>
                  </a:outerShdw>
                </a:effectLst>
              </a:rPr>
              <a:t>Se define el índice de carga C de un transformador</a:t>
            </a:r>
            <a:r>
              <a:rPr lang="es-ES_tradnl" altLang="es-ES" sz="1500">
                <a:effectLst>
                  <a:outerShdw blurRad="38100" dist="38100" dir="2700000" algn="tl">
                    <a:srgbClr val="000000"/>
                  </a:outerShdw>
                </a:effectLst>
              </a:rPr>
              <a:t> </a:t>
            </a:r>
          </a:p>
        </p:txBody>
      </p:sp>
      <p:sp>
        <p:nvSpPr>
          <p:cNvPr id="309699" name="AutoShape 451"/>
          <p:cNvSpPr>
            <a:spLocks noChangeArrowheads="1"/>
          </p:cNvSpPr>
          <p:nvPr/>
        </p:nvSpPr>
        <p:spPr bwMode="auto">
          <a:xfrm rot="10800000">
            <a:off x="3427413" y="6083300"/>
            <a:ext cx="609600" cy="381000"/>
          </a:xfrm>
          <a:prstGeom prst="leftArrow">
            <a:avLst>
              <a:gd name="adj1" fmla="val 50000"/>
              <a:gd name="adj2" fmla="val 53333"/>
            </a:avLst>
          </a:prstGeom>
          <a:solidFill>
            <a:schemeClr val="tx1"/>
          </a:solidFill>
          <a:ln w="3175">
            <a:solidFill>
              <a:schemeClr val="bg2"/>
            </a:solidFill>
            <a:miter lim="800000"/>
            <a:headEnd/>
            <a:tailEnd/>
          </a:ln>
          <a:effectLst>
            <a:outerShdw dist="45791" dir="3378596" algn="ctr" rotWithShape="0">
              <a:schemeClr val="bg2"/>
            </a:outerShdw>
          </a:effectLst>
        </p:spPr>
        <p:txBody>
          <a:bodyPr wrap="none" anchor="ctr">
            <a:spAutoFit/>
          </a:bodyPr>
          <a:lstStyle/>
          <a:p>
            <a:endParaRPr lang="es-ES"/>
          </a:p>
        </p:txBody>
      </p:sp>
      <p:grpSp>
        <p:nvGrpSpPr>
          <p:cNvPr id="309705" name="Group 457"/>
          <p:cNvGrpSpPr>
            <a:grpSpLocks/>
          </p:cNvGrpSpPr>
          <p:nvPr/>
        </p:nvGrpSpPr>
        <p:grpSpPr bwMode="auto">
          <a:xfrm>
            <a:off x="3733800" y="3830638"/>
            <a:ext cx="2195513" cy="1120775"/>
            <a:chOff x="2400" y="2413"/>
            <a:chExt cx="1383" cy="706"/>
          </a:xfrm>
        </p:grpSpPr>
        <p:pic>
          <p:nvPicPr>
            <p:cNvPr id="309689" name="Picture 4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880"/>
              <a:ext cx="1319" cy="2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9695" name="Picture 4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6" y="2413"/>
              <a:ext cx="1347" cy="2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09703" name="Picture 4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 y="2640"/>
              <a:ext cx="1383" cy="2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9669"/>
                                        </p:tgtEl>
                                        <p:attrNameLst>
                                          <p:attrName>style.visibility</p:attrName>
                                        </p:attrNameLst>
                                      </p:cBhvr>
                                      <p:to>
                                        <p:strVal val="visible"/>
                                      </p:to>
                                    </p:set>
                                    <p:animEffect transition="in" filter="dissolve">
                                      <p:cBhvr>
                                        <p:cTn id="7" dur="500"/>
                                        <p:tgtEl>
                                          <p:spTgt spid="30966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09700"/>
                                        </p:tgtEl>
                                        <p:attrNameLst>
                                          <p:attrName>style.visibility</p:attrName>
                                        </p:attrNameLst>
                                      </p:cBhvr>
                                      <p:to>
                                        <p:strVal val="visible"/>
                                      </p:to>
                                    </p:set>
                                    <p:animEffect transition="in" filter="dissolve">
                                      <p:cBhvr>
                                        <p:cTn id="11" dur="500"/>
                                        <p:tgtEl>
                                          <p:spTgt spid="30970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09674"/>
                                        </p:tgtEl>
                                        <p:attrNameLst>
                                          <p:attrName>style.visibility</p:attrName>
                                        </p:attrNameLst>
                                      </p:cBhvr>
                                      <p:to>
                                        <p:strVal val="visible"/>
                                      </p:to>
                                    </p:set>
                                    <p:animEffect transition="in" filter="dissolve">
                                      <p:cBhvr>
                                        <p:cTn id="16" dur="500"/>
                                        <p:tgtEl>
                                          <p:spTgt spid="3096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09680"/>
                                        </p:tgtEl>
                                        <p:attrNameLst>
                                          <p:attrName>style.visibility</p:attrName>
                                        </p:attrNameLst>
                                      </p:cBhvr>
                                      <p:to>
                                        <p:strVal val="visible"/>
                                      </p:to>
                                    </p:set>
                                    <p:animEffect transition="in" filter="dissolve">
                                      <p:cBhvr>
                                        <p:cTn id="21" dur="500"/>
                                        <p:tgtEl>
                                          <p:spTgt spid="309680"/>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309681"/>
                                        </p:tgtEl>
                                        <p:attrNameLst>
                                          <p:attrName>style.visibility</p:attrName>
                                        </p:attrNameLst>
                                      </p:cBhvr>
                                      <p:to>
                                        <p:strVal val="visible"/>
                                      </p:to>
                                    </p:set>
                                    <p:animEffect transition="in" filter="dissolve">
                                      <p:cBhvr>
                                        <p:cTn id="25" dur="500"/>
                                        <p:tgtEl>
                                          <p:spTgt spid="30968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09675"/>
                                        </p:tgtEl>
                                        <p:attrNameLst>
                                          <p:attrName>style.visibility</p:attrName>
                                        </p:attrNameLst>
                                      </p:cBhvr>
                                      <p:to>
                                        <p:strVal val="visible"/>
                                      </p:to>
                                    </p:set>
                                    <p:animEffect transition="in" filter="dissolve">
                                      <p:cBhvr>
                                        <p:cTn id="30" dur="500"/>
                                        <p:tgtEl>
                                          <p:spTgt spid="309675"/>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309705"/>
                                        </p:tgtEl>
                                        <p:attrNameLst>
                                          <p:attrName>style.visibility</p:attrName>
                                        </p:attrNameLst>
                                      </p:cBhvr>
                                      <p:to>
                                        <p:strVal val="visible"/>
                                      </p:to>
                                    </p:set>
                                    <p:animEffect transition="in" filter="dissolve">
                                      <p:cBhvr>
                                        <p:cTn id="34" dur="500"/>
                                        <p:tgtEl>
                                          <p:spTgt spid="30970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09697"/>
                                        </p:tgtEl>
                                        <p:attrNameLst>
                                          <p:attrName>style.visibility</p:attrName>
                                        </p:attrNameLst>
                                      </p:cBhvr>
                                      <p:to>
                                        <p:strVal val="visible"/>
                                      </p:to>
                                    </p:set>
                                    <p:animEffect transition="in" filter="dissolve">
                                      <p:cBhvr>
                                        <p:cTn id="39" dur="500"/>
                                        <p:tgtEl>
                                          <p:spTgt spid="309697"/>
                                        </p:tgtEl>
                                      </p:cBhvr>
                                    </p:animEffect>
                                  </p:childTnLst>
                                </p:cTn>
                              </p:par>
                            </p:childTnLst>
                          </p:cTn>
                        </p:par>
                        <p:par>
                          <p:cTn id="40" fill="hold" nodeType="afterGroup">
                            <p:stCondLst>
                              <p:cond delay="500"/>
                            </p:stCondLst>
                            <p:childTnLst>
                              <p:par>
                                <p:cTn id="41" presetID="9" presetClass="entr" presetSubtype="0" fill="hold" nodeType="afterEffect">
                                  <p:stCondLst>
                                    <p:cond delay="0"/>
                                  </p:stCondLst>
                                  <p:childTnLst>
                                    <p:set>
                                      <p:cBhvr>
                                        <p:cTn id="42" dur="1" fill="hold">
                                          <p:stCondLst>
                                            <p:cond delay="0"/>
                                          </p:stCondLst>
                                        </p:cTn>
                                        <p:tgtEl>
                                          <p:spTgt spid="309690"/>
                                        </p:tgtEl>
                                        <p:attrNameLst>
                                          <p:attrName>style.visibility</p:attrName>
                                        </p:attrNameLst>
                                      </p:cBhvr>
                                      <p:to>
                                        <p:strVal val="visible"/>
                                      </p:to>
                                    </p:set>
                                    <p:animEffect transition="in" filter="dissolve">
                                      <p:cBhvr>
                                        <p:cTn id="43" dur="500"/>
                                        <p:tgtEl>
                                          <p:spTgt spid="30969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09698"/>
                                        </p:tgtEl>
                                        <p:attrNameLst>
                                          <p:attrName>style.visibility</p:attrName>
                                        </p:attrNameLst>
                                      </p:cBhvr>
                                      <p:to>
                                        <p:strVal val="visible"/>
                                      </p:to>
                                    </p:set>
                                    <p:animEffect transition="in" filter="dissolve">
                                      <p:cBhvr>
                                        <p:cTn id="48" dur="500"/>
                                        <p:tgtEl>
                                          <p:spTgt spid="309698"/>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309699"/>
                                        </p:tgtEl>
                                        <p:attrNameLst>
                                          <p:attrName>style.visibility</p:attrName>
                                        </p:attrNameLst>
                                      </p:cBhvr>
                                      <p:to>
                                        <p:strVal val="visible"/>
                                      </p:to>
                                    </p:set>
                                    <p:animEffect transition="in" filter="dissolve">
                                      <p:cBhvr>
                                        <p:cTn id="52" dur="500"/>
                                        <p:tgtEl>
                                          <p:spTgt spid="309699"/>
                                        </p:tgtEl>
                                      </p:cBhvr>
                                    </p:animEffect>
                                  </p:childTnLst>
                                </p:cTn>
                              </p:par>
                            </p:childTnLst>
                          </p:cTn>
                        </p:par>
                        <p:par>
                          <p:cTn id="53" fill="hold" nodeType="afterGroup">
                            <p:stCondLst>
                              <p:cond delay="1000"/>
                            </p:stCondLst>
                            <p:childTnLst>
                              <p:par>
                                <p:cTn id="54" presetID="9" presetClass="entr" presetSubtype="0" fill="hold" nodeType="afterEffect">
                                  <p:stCondLst>
                                    <p:cond delay="0"/>
                                  </p:stCondLst>
                                  <p:childTnLst>
                                    <p:set>
                                      <p:cBhvr>
                                        <p:cTn id="55" dur="1" fill="hold">
                                          <p:stCondLst>
                                            <p:cond delay="0"/>
                                          </p:stCondLst>
                                        </p:cTn>
                                        <p:tgtEl>
                                          <p:spTgt spid="309691"/>
                                        </p:tgtEl>
                                        <p:attrNameLst>
                                          <p:attrName>style.visibility</p:attrName>
                                        </p:attrNameLst>
                                      </p:cBhvr>
                                      <p:to>
                                        <p:strVal val="visible"/>
                                      </p:to>
                                    </p:set>
                                    <p:animEffect transition="in" filter="dissolve">
                                      <p:cBhvr>
                                        <p:cTn id="56" dur="500"/>
                                        <p:tgtEl>
                                          <p:spTgt spid="309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69" grpId="0" animBg="1"/>
      <p:bldP spid="309675" grpId="0" animBg="1"/>
      <p:bldP spid="309680" grpId="0" animBg="1"/>
      <p:bldP spid="309697" grpId="0" animBg="1"/>
      <p:bldP spid="309698" grpId="0" animBg="1" autoUpdateAnimBg="0"/>
      <p:bldP spid="3096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76200" y="3810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4.16 Caídas de tensión en un transformador en carga III</a:t>
            </a:r>
            <a:endParaRPr lang="es-ES_tradnl" altLang="es-ES"/>
          </a:p>
        </p:txBody>
      </p:sp>
      <p:pic>
        <p:nvPicPr>
          <p:cNvPr id="318575"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5" y="2009775"/>
            <a:ext cx="4214813"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8587" name="Text Box 123"/>
          <p:cNvSpPr txBox="1">
            <a:spLocks noChangeArrowheads="1"/>
          </p:cNvSpPr>
          <p:nvPr/>
        </p:nvSpPr>
        <p:spPr bwMode="auto">
          <a:xfrm>
            <a:off x="5584825" y="2171700"/>
            <a:ext cx="1981200" cy="32067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effectLst>
                  <a:outerShdw blurRad="38100" dist="38100" dir="2700000" algn="tl">
                    <a:srgbClr val="000000"/>
                  </a:outerShdw>
                </a:effectLst>
              </a:rPr>
              <a:t>Multiplicando por:</a:t>
            </a:r>
          </a:p>
        </p:txBody>
      </p:sp>
      <p:pic>
        <p:nvPicPr>
          <p:cNvPr id="318588" name="Picture 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1968500"/>
            <a:ext cx="438150" cy="7096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8589"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086100"/>
            <a:ext cx="5630863"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318598" name="Group 134"/>
          <p:cNvGrpSpPr>
            <a:grpSpLocks/>
          </p:cNvGrpSpPr>
          <p:nvPr/>
        </p:nvGrpSpPr>
        <p:grpSpPr bwMode="auto">
          <a:xfrm>
            <a:off x="5365750" y="3251200"/>
            <a:ext cx="1169988" cy="1577975"/>
            <a:chOff x="3606" y="2136"/>
            <a:chExt cx="737" cy="994"/>
          </a:xfrm>
        </p:grpSpPr>
        <p:sp>
          <p:nvSpPr>
            <p:cNvPr id="318590" name="Oval 126"/>
            <p:cNvSpPr>
              <a:spLocks noChangeArrowheads="1"/>
            </p:cNvSpPr>
            <p:nvPr/>
          </p:nvSpPr>
          <p:spPr bwMode="auto">
            <a:xfrm rot="-3097704">
              <a:off x="3831" y="1911"/>
              <a:ext cx="288" cy="737"/>
            </a:xfrm>
            <a:prstGeom prst="ellipse">
              <a:avLst/>
            </a:prstGeom>
            <a:noFill/>
            <a:ln w="25400">
              <a:solidFill>
                <a:schemeClr val="hlink"/>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8593" name="AutoShape 129"/>
            <p:cNvSpPr>
              <a:spLocks noChangeArrowheads="1"/>
            </p:cNvSpPr>
            <p:nvPr/>
          </p:nvSpPr>
          <p:spPr bwMode="auto">
            <a:xfrm rot="-5400000">
              <a:off x="3987" y="2620"/>
              <a:ext cx="280" cy="240"/>
            </a:xfrm>
            <a:prstGeom prst="leftArrow">
              <a:avLst>
                <a:gd name="adj1" fmla="val 50000"/>
                <a:gd name="adj2" fmla="val 38889"/>
              </a:avLst>
            </a:prstGeom>
            <a:solidFill>
              <a:schemeClr val="tx1"/>
            </a:solidFill>
            <a:ln w="3175">
              <a:solidFill>
                <a:schemeClr val="bg2"/>
              </a:solidFill>
              <a:miter lim="800000"/>
              <a:headEnd/>
              <a:tailEnd/>
            </a:ln>
            <a:effectLst>
              <a:outerShdw dist="45791" dir="3378596" algn="ctr" rotWithShape="0">
                <a:schemeClr val="bg2"/>
              </a:outerShdw>
            </a:effectLst>
          </p:spPr>
          <p:txBody>
            <a:bodyPr anchor="ctr">
              <a:spAutoFit/>
            </a:bodyPr>
            <a:lstStyle/>
            <a:p>
              <a:endParaRPr lang="es-ES"/>
            </a:p>
          </p:txBody>
        </p:sp>
        <p:sp>
          <p:nvSpPr>
            <p:cNvPr id="318594" name="Text Box 130"/>
            <p:cNvSpPr txBox="1">
              <a:spLocks noChangeArrowheads="1"/>
            </p:cNvSpPr>
            <p:nvPr/>
          </p:nvSpPr>
          <p:spPr bwMode="auto">
            <a:xfrm>
              <a:off x="4016" y="2880"/>
              <a:ext cx="240"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C</a:t>
              </a:r>
              <a:endParaRPr lang="es-ES_tradnl" altLang="es-ES" sz="1500">
                <a:effectLst>
                  <a:outerShdw blurRad="38100" dist="38100" dir="2700000" algn="tl">
                    <a:srgbClr val="000000"/>
                  </a:outerShdw>
                </a:effectLst>
              </a:endParaRPr>
            </a:p>
          </p:txBody>
        </p:sp>
      </p:grpSp>
      <p:grpSp>
        <p:nvGrpSpPr>
          <p:cNvPr id="318597" name="Group 133"/>
          <p:cNvGrpSpPr>
            <a:grpSpLocks/>
          </p:cNvGrpSpPr>
          <p:nvPr/>
        </p:nvGrpSpPr>
        <p:grpSpPr bwMode="auto">
          <a:xfrm>
            <a:off x="2447925" y="2819400"/>
            <a:ext cx="1574800" cy="2009775"/>
            <a:chOff x="1768" y="1864"/>
            <a:chExt cx="992" cy="1266"/>
          </a:xfrm>
        </p:grpSpPr>
        <p:sp>
          <p:nvSpPr>
            <p:cNvPr id="318591" name="Freeform 127"/>
            <p:cNvSpPr>
              <a:spLocks/>
            </p:cNvSpPr>
            <p:nvPr/>
          </p:nvSpPr>
          <p:spPr bwMode="auto">
            <a:xfrm>
              <a:off x="1768" y="1864"/>
              <a:ext cx="992" cy="728"/>
            </a:xfrm>
            <a:custGeom>
              <a:avLst/>
              <a:gdLst>
                <a:gd name="T0" fmla="*/ 104 w 992"/>
                <a:gd name="T1" fmla="*/ 152 h 728"/>
                <a:gd name="T2" fmla="*/ 8 w 992"/>
                <a:gd name="T3" fmla="*/ 200 h 728"/>
                <a:gd name="T4" fmla="*/ 56 w 992"/>
                <a:gd name="T5" fmla="*/ 344 h 728"/>
                <a:gd name="T6" fmla="*/ 152 w 992"/>
                <a:gd name="T7" fmla="*/ 488 h 728"/>
                <a:gd name="T8" fmla="*/ 200 w 992"/>
                <a:gd name="T9" fmla="*/ 632 h 728"/>
                <a:gd name="T10" fmla="*/ 440 w 992"/>
                <a:gd name="T11" fmla="*/ 728 h 728"/>
                <a:gd name="T12" fmla="*/ 584 w 992"/>
                <a:gd name="T13" fmla="*/ 632 h 728"/>
                <a:gd name="T14" fmla="*/ 440 w 992"/>
                <a:gd name="T15" fmla="*/ 440 h 728"/>
                <a:gd name="T16" fmla="*/ 392 w 992"/>
                <a:gd name="T17" fmla="*/ 296 h 728"/>
                <a:gd name="T18" fmla="*/ 392 w 992"/>
                <a:gd name="T19" fmla="*/ 152 h 728"/>
                <a:gd name="T20" fmla="*/ 536 w 992"/>
                <a:gd name="T21" fmla="*/ 104 h 728"/>
                <a:gd name="T22" fmla="*/ 632 w 992"/>
                <a:gd name="T23" fmla="*/ 248 h 728"/>
                <a:gd name="T24" fmla="*/ 680 w 992"/>
                <a:gd name="T25" fmla="*/ 392 h 728"/>
                <a:gd name="T26" fmla="*/ 824 w 992"/>
                <a:gd name="T27" fmla="*/ 440 h 728"/>
                <a:gd name="T28" fmla="*/ 968 w 992"/>
                <a:gd name="T29" fmla="*/ 440 h 728"/>
                <a:gd name="T30" fmla="*/ 968 w 992"/>
                <a:gd name="T31" fmla="*/ 248 h 728"/>
                <a:gd name="T32" fmla="*/ 872 w 992"/>
                <a:gd name="T33" fmla="*/ 104 h 728"/>
                <a:gd name="T34" fmla="*/ 632 w 992"/>
                <a:gd name="T35" fmla="*/ 8 h 728"/>
                <a:gd name="T36" fmla="*/ 296 w 992"/>
                <a:gd name="T37" fmla="*/ 56 h 728"/>
                <a:gd name="T38" fmla="*/ 104 w 992"/>
                <a:gd name="T39" fmla="*/ 152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2" h="728">
                  <a:moveTo>
                    <a:pt x="104" y="152"/>
                  </a:moveTo>
                  <a:cubicBezTo>
                    <a:pt x="56" y="176"/>
                    <a:pt x="16" y="168"/>
                    <a:pt x="8" y="200"/>
                  </a:cubicBezTo>
                  <a:cubicBezTo>
                    <a:pt x="0" y="232"/>
                    <a:pt x="32" y="296"/>
                    <a:pt x="56" y="344"/>
                  </a:cubicBezTo>
                  <a:cubicBezTo>
                    <a:pt x="80" y="392"/>
                    <a:pt x="128" y="440"/>
                    <a:pt x="152" y="488"/>
                  </a:cubicBezTo>
                  <a:cubicBezTo>
                    <a:pt x="176" y="536"/>
                    <a:pt x="152" y="592"/>
                    <a:pt x="200" y="632"/>
                  </a:cubicBezTo>
                  <a:cubicBezTo>
                    <a:pt x="248" y="672"/>
                    <a:pt x="376" y="728"/>
                    <a:pt x="440" y="728"/>
                  </a:cubicBezTo>
                  <a:cubicBezTo>
                    <a:pt x="504" y="728"/>
                    <a:pt x="584" y="680"/>
                    <a:pt x="584" y="632"/>
                  </a:cubicBezTo>
                  <a:cubicBezTo>
                    <a:pt x="584" y="584"/>
                    <a:pt x="472" y="496"/>
                    <a:pt x="440" y="440"/>
                  </a:cubicBezTo>
                  <a:cubicBezTo>
                    <a:pt x="408" y="384"/>
                    <a:pt x="400" y="344"/>
                    <a:pt x="392" y="296"/>
                  </a:cubicBezTo>
                  <a:cubicBezTo>
                    <a:pt x="384" y="248"/>
                    <a:pt x="368" y="184"/>
                    <a:pt x="392" y="152"/>
                  </a:cubicBezTo>
                  <a:cubicBezTo>
                    <a:pt x="416" y="120"/>
                    <a:pt x="496" y="88"/>
                    <a:pt x="536" y="104"/>
                  </a:cubicBezTo>
                  <a:cubicBezTo>
                    <a:pt x="576" y="120"/>
                    <a:pt x="608" y="200"/>
                    <a:pt x="632" y="248"/>
                  </a:cubicBezTo>
                  <a:cubicBezTo>
                    <a:pt x="656" y="296"/>
                    <a:pt x="648" y="360"/>
                    <a:pt x="680" y="392"/>
                  </a:cubicBezTo>
                  <a:cubicBezTo>
                    <a:pt x="712" y="424"/>
                    <a:pt x="776" y="432"/>
                    <a:pt x="824" y="440"/>
                  </a:cubicBezTo>
                  <a:cubicBezTo>
                    <a:pt x="872" y="448"/>
                    <a:pt x="944" y="472"/>
                    <a:pt x="968" y="440"/>
                  </a:cubicBezTo>
                  <a:cubicBezTo>
                    <a:pt x="992" y="408"/>
                    <a:pt x="984" y="304"/>
                    <a:pt x="968" y="248"/>
                  </a:cubicBezTo>
                  <a:cubicBezTo>
                    <a:pt x="952" y="192"/>
                    <a:pt x="928" y="144"/>
                    <a:pt x="872" y="104"/>
                  </a:cubicBezTo>
                  <a:cubicBezTo>
                    <a:pt x="816" y="64"/>
                    <a:pt x="728" y="16"/>
                    <a:pt x="632" y="8"/>
                  </a:cubicBezTo>
                  <a:cubicBezTo>
                    <a:pt x="536" y="0"/>
                    <a:pt x="384" y="32"/>
                    <a:pt x="296" y="56"/>
                  </a:cubicBezTo>
                  <a:cubicBezTo>
                    <a:pt x="208" y="80"/>
                    <a:pt x="152" y="128"/>
                    <a:pt x="104" y="152"/>
                  </a:cubicBezTo>
                  <a:close/>
                </a:path>
              </a:pathLst>
            </a:custGeom>
            <a:noFill/>
            <a:ln w="25400" cap="flat" cmpd="sng">
              <a:solidFill>
                <a:schemeClr val="hlink"/>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sp>
          <p:nvSpPr>
            <p:cNvPr id="318592" name="AutoShape 128"/>
            <p:cNvSpPr>
              <a:spLocks noChangeArrowheads="1"/>
            </p:cNvSpPr>
            <p:nvPr/>
          </p:nvSpPr>
          <p:spPr bwMode="auto">
            <a:xfrm rot="-5400000">
              <a:off x="2059" y="2660"/>
              <a:ext cx="280" cy="240"/>
            </a:xfrm>
            <a:prstGeom prst="leftArrow">
              <a:avLst>
                <a:gd name="adj1" fmla="val 50000"/>
                <a:gd name="adj2" fmla="val 38889"/>
              </a:avLst>
            </a:prstGeom>
            <a:solidFill>
              <a:schemeClr val="tx1"/>
            </a:solidFill>
            <a:ln w="3175">
              <a:solidFill>
                <a:schemeClr val="bg2"/>
              </a:solidFill>
              <a:miter lim="800000"/>
              <a:headEnd/>
              <a:tailEnd/>
            </a:ln>
            <a:effectLst>
              <a:outerShdw dist="45791" dir="3378596" algn="ctr" rotWithShape="0">
                <a:schemeClr val="bg2"/>
              </a:outerShdw>
            </a:effectLst>
          </p:spPr>
          <p:txBody>
            <a:bodyPr anchor="ctr">
              <a:spAutoFit/>
            </a:bodyPr>
            <a:lstStyle/>
            <a:p>
              <a:endParaRPr lang="es-ES"/>
            </a:p>
          </p:txBody>
        </p:sp>
        <p:sp>
          <p:nvSpPr>
            <p:cNvPr id="318596" name="Text Box 132"/>
            <p:cNvSpPr txBox="1">
              <a:spLocks noChangeArrowheads="1"/>
            </p:cNvSpPr>
            <p:nvPr/>
          </p:nvSpPr>
          <p:spPr bwMode="auto">
            <a:xfrm>
              <a:off x="1968" y="2784"/>
              <a:ext cx="656"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3000">
                  <a:effectLst>
                    <a:outerShdw blurRad="38100" dist="38100" dir="2700000" algn="tl">
                      <a:srgbClr val="000000"/>
                    </a:outerShdw>
                  </a:effectLst>
                  <a:sym typeface="Symbol" pitchFamily="18" charset="2"/>
                </a:rPr>
                <a:t></a:t>
              </a:r>
              <a:r>
                <a:rPr lang="es-ES_tradnl" altLang="es-ES" sz="1800" baseline="-25000">
                  <a:effectLst>
                    <a:outerShdw blurRad="38100" dist="38100" dir="2700000" algn="tl">
                      <a:srgbClr val="000000"/>
                    </a:outerShdw>
                  </a:effectLst>
                  <a:sym typeface="Symbol" pitchFamily="18" charset="2"/>
                </a:rPr>
                <a:t>RCC</a:t>
              </a:r>
              <a:endParaRPr lang="es-ES_tradnl" altLang="es-ES" sz="1500">
                <a:effectLst>
                  <a:outerShdw blurRad="38100" dist="38100" dir="2700000" algn="tl">
                    <a:srgbClr val="000000"/>
                  </a:outerShdw>
                </a:effectLst>
              </a:endParaRPr>
            </a:p>
          </p:txBody>
        </p:sp>
      </p:grpSp>
      <p:pic>
        <p:nvPicPr>
          <p:cNvPr id="318599" name="Picture 1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713" y="5207000"/>
            <a:ext cx="4332287" cy="431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8601" name="Text Box 137"/>
          <p:cNvSpPr txBox="1">
            <a:spLocks noChangeArrowheads="1"/>
          </p:cNvSpPr>
          <p:nvPr/>
        </p:nvSpPr>
        <p:spPr bwMode="auto">
          <a:xfrm>
            <a:off x="7391400" y="5105400"/>
            <a:ext cx="1447800" cy="641350"/>
          </a:xfrm>
          <a:prstGeom prst="rect">
            <a:avLst/>
          </a:prstGeom>
          <a:gradFill rotWithShape="0">
            <a:gsLst>
              <a:gs pos="0">
                <a:srgbClr val="FF0000">
                  <a:gamma/>
                  <a:shade val="46275"/>
                  <a:invGamma/>
                </a:srgbClr>
              </a:gs>
              <a:gs pos="100000">
                <a:srgbClr val="FF0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800">
                <a:effectLst>
                  <a:outerShdw blurRad="38100" dist="38100" dir="2700000" algn="tl">
                    <a:srgbClr val="000000"/>
                  </a:outerShdw>
                </a:effectLst>
              </a:rPr>
              <a:t>EFECTO </a:t>
            </a:r>
          </a:p>
          <a:p>
            <a:pPr algn="l">
              <a:spcBef>
                <a:spcPct val="0"/>
              </a:spcBef>
            </a:pPr>
            <a:r>
              <a:rPr lang="es-ES_tradnl" altLang="es-ES" sz="1800">
                <a:effectLst>
                  <a:outerShdw blurRad="38100" dist="38100" dir="2700000" algn="tl">
                    <a:srgbClr val="000000"/>
                  </a:outerShdw>
                </a:effectLst>
              </a:rPr>
              <a:t>FERRANTI</a:t>
            </a:r>
          </a:p>
        </p:txBody>
      </p:sp>
      <p:sp>
        <p:nvSpPr>
          <p:cNvPr id="318603" name="AutoShape 139"/>
          <p:cNvSpPr>
            <a:spLocks noChangeArrowheads="1"/>
          </p:cNvSpPr>
          <p:nvPr/>
        </p:nvSpPr>
        <p:spPr bwMode="auto">
          <a:xfrm rot="5400000" flipV="1">
            <a:off x="7346950" y="2952750"/>
            <a:ext cx="685800" cy="6731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45791" dir="3378596" algn="ctr" rotWithShape="0">
              <a:schemeClr val="bg2"/>
            </a:outerShdw>
          </a:effectLst>
        </p:spPr>
        <p:txBody>
          <a:bodyPr anchor="ctr">
            <a:spAutoFit/>
          </a:bodyPr>
          <a:lstStyle/>
          <a:p>
            <a:endParaRPr lang="es-ES"/>
          </a:p>
        </p:txBody>
      </p:sp>
      <p:sp>
        <p:nvSpPr>
          <p:cNvPr id="318604" name="AutoShape 140"/>
          <p:cNvSpPr>
            <a:spLocks noChangeArrowheads="1"/>
          </p:cNvSpPr>
          <p:nvPr/>
        </p:nvSpPr>
        <p:spPr bwMode="auto">
          <a:xfrm>
            <a:off x="4572000" y="4343400"/>
            <a:ext cx="381000" cy="838200"/>
          </a:xfrm>
          <a:prstGeom prst="downArrow">
            <a:avLst>
              <a:gd name="adj1" fmla="val 50000"/>
              <a:gd name="adj2" fmla="val 55000"/>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18605" name="AutoShape 141"/>
          <p:cNvSpPr>
            <a:spLocks noChangeArrowheads="1"/>
          </p:cNvSpPr>
          <p:nvPr/>
        </p:nvSpPr>
        <p:spPr bwMode="auto">
          <a:xfrm>
            <a:off x="8001000" y="5803900"/>
            <a:ext cx="609600" cy="5969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45791" dir="3378596" algn="ctr" rotWithShape="0">
              <a:schemeClr val="bg2"/>
            </a:outerShdw>
          </a:effectLst>
        </p:spPr>
        <p:txBody>
          <a:bodyPr anchor="ctr">
            <a:spAutoFit/>
          </a:bodyPr>
          <a:lstStyle/>
          <a:p>
            <a:endParaRPr lang="es-ES"/>
          </a:p>
        </p:txBody>
      </p:sp>
      <p:grpSp>
        <p:nvGrpSpPr>
          <p:cNvPr id="318653" name="Group 189"/>
          <p:cNvGrpSpPr>
            <a:grpSpLocks/>
          </p:cNvGrpSpPr>
          <p:nvPr/>
        </p:nvGrpSpPr>
        <p:grpSpPr bwMode="auto">
          <a:xfrm>
            <a:off x="381000" y="6070600"/>
            <a:ext cx="7581900" cy="393700"/>
            <a:chOff x="240" y="3824"/>
            <a:chExt cx="4776" cy="248"/>
          </a:xfrm>
        </p:grpSpPr>
        <p:sp>
          <p:nvSpPr>
            <p:cNvPr id="318606" name="Rectangle 142"/>
            <p:cNvSpPr>
              <a:spLocks noChangeArrowheads="1"/>
            </p:cNvSpPr>
            <p:nvPr/>
          </p:nvSpPr>
          <p:spPr bwMode="auto">
            <a:xfrm>
              <a:off x="240" y="3824"/>
              <a:ext cx="4776" cy="248"/>
            </a:xfrm>
            <a:prstGeom prst="rect">
              <a:avLst/>
            </a:prstGeom>
            <a:solidFill>
              <a:srgbClr val="0080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318652" name="Picture 1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 y="3840"/>
              <a:ext cx="4749"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8587"/>
                                        </p:tgtEl>
                                        <p:attrNameLst>
                                          <p:attrName>style.visibility</p:attrName>
                                        </p:attrNameLst>
                                      </p:cBhvr>
                                      <p:to>
                                        <p:strVal val="visible"/>
                                      </p:to>
                                    </p:set>
                                    <p:animEffect transition="in" filter="dissolve">
                                      <p:cBhvr>
                                        <p:cTn id="7" dur="500"/>
                                        <p:tgtEl>
                                          <p:spTgt spid="31858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18588"/>
                                        </p:tgtEl>
                                        <p:attrNameLst>
                                          <p:attrName>style.visibility</p:attrName>
                                        </p:attrNameLst>
                                      </p:cBhvr>
                                      <p:to>
                                        <p:strVal val="visible"/>
                                      </p:to>
                                    </p:set>
                                    <p:animEffect transition="in" filter="dissolve">
                                      <p:cBhvr>
                                        <p:cTn id="11" dur="500"/>
                                        <p:tgtEl>
                                          <p:spTgt spid="3185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18603"/>
                                        </p:tgtEl>
                                        <p:attrNameLst>
                                          <p:attrName>style.visibility</p:attrName>
                                        </p:attrNameLst>
                                      </p:cBhvr>
                                      <p:to>
                                        <p:strVal val="visible"/>
                                      </p:to>
                                    </p:set>
                                    <p:animEffect transition="in" filter="dissolve">
                                      <p:cBhvr>
                                        <p:cTn id="16" dur="500"/>
                                        <p:tgtEl>
                                          <p:spTgt spid="318603"/>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318589"/>
                                        </p:tgtEl>
                                        <p:attrNameLst>
                                          <p:attrName>style.visibility</p:attrName>
                                        </p:attrNameLst>
                                      </p:cBhvr>
                                      <p:to>
                                        <p:strVal val="visible"/>
                                      </p:to>
                                    </p:set>
                                    <p:animEffect transition="in" filter="dissolve">
                                      <p:cBhvr>
                                        <p:cTn id="20" dur="500"/>
                                        <p:tgtEl>
                                          <p:spTgt spid="318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18598"/>
                                        </p:tgtEl>
                                        <p:attrNameLst>
                                          <p:attrName>style.visibility</p:attrName>
                                        </p:attrNameLst>
                                      </p:cBhvr>
                                      <p:to>
                                        <p:strVal val="visible"/>
                                      </p:to>
                                    </p:set>
                                    <p:animEffect transition="in" filter="dissolve">
                                      <p:cBhvr>
                                        <p:cTn id="25" dur="500"/>
                                        <p:tgtEl>
                                          <p:spTgt spid="31859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18597"/>
                                        </p:tgtEl>
                                        <p:attrNameLst>
                                          <p:attrName>style.visibility</p:attrName>
                                        </p:attrNameLst>
                                      </p:cBhvr>
                                      <p:to>
                                        <p:strVal val="visible"/>
                                      </p:to>
                                    </p:set>
                                    <p:animEffect transition="in" filter="dissolve">
                                      <p:cBhvr>
                                        <p:cTn id="30" dur="500"/>
                                        <p:tgtEl>
                                          <p:spTgt spid="31859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8604"/>
                                        </p:tgtEl>
                                        <p:attrNameLst>
                                          <p:attrName>style.visibility</p:attrName>
                                        </p:attrNameLst>
                                      </p:cBhvr>
                                      <p:to>
                                        <p:strVal val="visible"/>
                                      </p:to>
                                    </p:set>
                                    <p:animEffect transition="in" filter="dissolve">
                                      <p:cBhvr>
                                        <p:cTn id="35" dur="500"/>
                                        <p:tgtEl>
                                          <p:spTgt spid="318604"/>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318599"/>
                                        </p:tgtEl>
                                        <p:attrNameLst>
                                          <p:attrName>style.visibility</p:attrName>
                                        </p:attrNameLst>
                                      </p:cBhvr>
                                      <p:to>
                                        <p:strVal val="visible"/>
                                      </p:to>
                                    </p:set>
                                    <p:animEffect transition="in" filter="dissolve">
                                      <p:cBhvr>
                                        <p:cTn id="39" dur="500"/>
                                        <p:tgtEl>
                                          <p:spTgt spid="3185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318653"/>
                                        </p:tgtEl>
                                        <p:attrNameLst>
                                          <p:attrName>style.visibility</p:attrName>
                                        </p:attrNameLst>
                                      </p:cBhvr>
                                      <p:to>
                                        <p:strVal val="visible"/>
                                      </p:to>
                                    </p:set>
                                    <p:anim calcmode="lin" valueType="num">
                                      <p:cBhvr>
                                        <p:cTn id="44" dur="500" fill="hold"/>
                                        <p:tgtEl>
                                          <p:spTgt spid="318653"/>
                                        </p:tgtEl>
                                        <p:attrNameLst>
                                          <p:attrName>ppt_w</p:attrName>
                                        </p:attrNameLst>
                                      </p:cBhvr>
                                      <p:tavLst>
                                        <p:tav tm="0">
                                          <p:val>
                                            <p:fltVal val="0"/>
                                          </p:val>
                                        </p:tav>
                                        <p:tav tm="100000">
                                          <p:val>
                                            <p:strVal val="#ppt_w"/>
                                          </p:val>
                                        </p:tav>
                                      </p:tavLst>
                                    </p:anim>
                                    <p:anim calcmode="lin" valueType="num">
                                      <p:cBhvr>
                                        <p:cTn id="45" dur="500" fill="hold"/>
                                        <p:tgtEl>
                                          <p:spTgt spid="318653"/>
                                        </p:tgtEl>
                                        <p:attrNameLst>
                                          <p:attrName>ppt_h</p:attrName>
                                        </p:attrNameLst>
                                      </p:cBhvr>
                                      <p:tavLst>
                                        <p:tav tm="0">
                                          <p:val>
                                            <p:fltVal val="0"/>
                                          </p:val>
                                        </p:tav>
                                        <p:tav tm="100000">
                                          <p:val>
                                            <p:strVal val="#ppt_h"/>
                                          </p:val>
                                        </p:tav>
                                      </p:tavLst>
                                    </p:anim>
                                    <p:anim calcmode="lin" valueType="num">
                                      <p:cBhvr>
                                        <p:cTn id="46" dur="500" fill="hold"/>
                                        <p:tgtEl>
                                          <p:spTgt spid="318653"/>
                                        </p:tgtEl>
                                        <p:attrNameLst>
                                          <p:attrName>ppt_x</p:attrName>
                                        </p:attrNameLst>
                                      </p:cBhvr>
                                      <p:tavLst>
                                        <p:tav tm="0">
                                          <p:val>
                                            <p:fltVal val="0.5"/>
                                          </p:val>
                                        </p:tav>
                                        <p:tav tm="100000">
                                          <p:val>
                                            <p:strVal val="#ppt_x"/>
                                          </p:val>
                                        </p:tav>
                                      </p:tavLst>
                                    </p:anim>
                                    <p:anim calcmode="lin" valueType="num">
                                      <p:cBhvr>
                                        <p:cTn id="47" dur="500" fill="hold"/>
                                        <p:tgtEl>
                                          <p:spTgt spid="318653"/>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8605"/>
                                        </p:tgtEl>
                                        <p:attrNameLst>
                                          <p:attrName>style.visibility</p:attrName>
                                        </p:attrNameLst>
                                      </p:cBhvr>
                                      <p:to>
                                        <p:strVal val="visible"/>
                                      </p:to>
                                    </p:set>
                                    <p:animEffect transition="in" filter="dissolve">
                                      <p:cBhvr>
                                        <p:cTn id="52" dur="500"/>
                                        <p:tgtEl>
                                          <p:spTgt spid="318605"/>
                                        </p:tgtEl>
                                      </p:cBhvr>
                                    </p:animEffect>
                                  </p:childTnLst>
                                </p:cTn>
                              </p:par>
                            </p:childTnLst>
                          </p:cTn>
                        </p:par>
                        <p:par>
                          <p:cTn id="53" fill="hold" nodeType="afterGroup">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318601"/>
                                        </p:tgtEl>
                                        <p:attrNameLst>
                                          <p:attrName>style.visibility</p:attrName>
                                        </p:attrNameLst>
                                      </p:cBhvr>
                                      <p:to>
                                        <p:strVal val="visible"/>
                                      </p:to>
                                    </p:set>
                                    <p:animEffect transition="in" filter="dissolve">
                                      <p:cBhvr>
                                        <p:cTn id="56" dur="500"/>
                                        <p:tgtEl>
                                          <p:spTgt spid="31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87" grpId="0" animBg="1" autoUpdateAnimBg="0"/>
      <p:bldP spid="318601" grpId="0" animBg="1" autoUpdateAnimBg="0"/>
      <p:bldP spid="318603" grpId="0" animBg="1"/>
      <p:bldP spid="318604" grpId="0" animBg="1"/>
      <p:bldP spid="31860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762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4.17 Efecto Ferranti</a:t>
            </a:r>
            <a:endParaRPr lang="es-ES_tradnl" altLang="es-ES"/>
          </a:p>
        </p:txBody>
      </p:sp>
      <p:grpSp>
        <p:nvGrpSpPr>
          <p:cNvPr id="314482" name="Group 114"/>
          <p:cNvGrpSpPr>
            <a:grpSpLocks/>
          </p:cNvGrpSpPr>
          <p:nvPr/>
        </p:nvGrpSpPr>
        <p:grpSpPr bwMode="auto">
          <a:xfrm>
            <a:off x="431800" y="1816100"/>
            <a:ext cx="3443288" cy="4343400"/>
            <a:chOff x="3591" y="1185"/>
            <a:chExt cx="2169" cy="2736"/>
          </a:xfrm>
        </p:grpSpPr>
        <p:sp>
          <p:nvSpPr>
            <p:cNvPr id="314447" name="Text Box 79"/>
            <p:cNvSpPr txBox="1">
              <a:spLocks noChangeArrowheads="1"/>
            </p:cNvSpPr>
            <p:nvPr/>
          </p:nvSpPr>
          <p:spPr bwMode="auto">
            <a:xfrm>
              <a:off x="3591" y="1713"/>
              <a:ext cx="398"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2000">
                  <a:solidFill>
                    <a:srgbClr val="FF9933"/>
                  </a:solidFill>
                  <a:effectLst/>
                  <a:latin typeface="Arial" charset="0"/>
                </a:rPr>
                <a:t> </a:t>
              </a:r>
              <a:r>
                <a:rPr lang="es-ES_tradnl" altLang="es-ES" sz="2000">
                  <a:solidFill>
                    <a:srgbClr val="FF9933"/>
                  </a:solidFill>
                  <a:effectLst>
                    <a:outerShdw blurRad="38100" dist="38100" dir="2700000" algn="tl">
                      <a:srgbClr val="000000"/>
                    </a:outerShdw>
                  </a:effectLst>
                  <a:latin typeface="Arial" charset="0"/>
                </a:rPr>
                <a:t>U</a:t>
              </a:r>
              <a:r>
                <a:rPr lang="es-ES_tradnl" altLang="es-ES" sz="2000" baseline="-25000">
                  <a:solidFill>
                    <a:srgbClr val="FF9933"/>
                  </a:solidFill>
                  <a:effectLst>
                    <a:outerShdw blurRad="38100" dist="38100" dir="2700000" algn="tl">
                      <a:srgbClr val="000000"/>
                    </a:outerShdw>
                  </a:effectLst>
                  <a:latin typeface="Arial" charset="0"/>
                </a:rPr>
                <a:t>1n</a:t>
              </a:r>
              <a:endParaRPr lang="es-ES" altLang="es-ES" sz="2000" baseline="-25000">
                <a:solidFill>
                  <a:srgbClr val="FF9933"/>
                </a:solidFill>
                <a:effectLst>
                  <a:outerShdw blurRad="38100" dist="38100" dir="2700000" algn="tl">
                    <a:srgbClr val="000000"/>
                  </a:outerShdw>
                </a:effectLst>
                <a:latin typeface="Arial" charset="0"/>
              </a:endParaRPr>
            </a:p>
          </p:txBody>
        </p:sp>
        <p:sp>
          <p:nvSpPr>
            <p:cNvPr id="314451" name="Text Box 83"/>
            <p:cNvSpPr txBox="1">
              <a:spLocks noChangeArrowheads="1"/>
            </p:cNvSpPr>
            <p:nvPr/>
          </p:nvSpPr>
          <p:spPr bwMode="auto">
            <a:xfrm>
              <a:off x="5175" y="2529"/>
              <a:ext cx="585"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2000">
                  <a:effectLst/>
                  <a:latin typeface="Arial" charset="0"/>
                </a:rPr>
                <a:t>I</a:t>
              </a:r>
              <a:r>
                <a:rPr lang="es-ES_tradnl" altLang="es-ES" sz="2000" baseline="-25000">
                  <a:effectLst/>
                  <a:latin typeface="Arial" charset="0"/>
                </a:rPr>
                <a:t>1n</a:t>
              </a:r>
              <a:r>
                <a:rPr lang="es-ES_tradnl" altLang="es-ES" sz="2000">
                  <a:effectLst/>
                  <a:latin typeface="Arial" charset="0"/>
                </a:rPr>
                <a:t>=I</a:t>
              </a:r>
              <a:r>
                <a:rPr lang="es-ES_tradnl" altLang="es-ES" sz="2000" baseline="-25000">
                  <a:effectLst/>
                  <a:latin typeface="Arial" charset="0"/>
                </a:rPr>
                <a:t>2n</a:t>
              </a:r>
              <a:r>
                <a:rPr lang="es-ES_tradnl" altLang="es-ES" sz="2000">
                  <a:effectLst/>
                  <a:latin typeface="Arial" charset="0"/>
                </a:rPr>
                <a:t>’</a:t>
              </a:r>
              <a:endParaRPr lang="es-ES" altLang="es-ES" sz="2000">
                <a:effectLst/>
                <a:latin typeface="Arial" charset="0"/>
              </a:endParaRPr>
            </a:p>
          </p:txBody>
        </p:sp>
        <p:sp>
          <p:nvSpPr>
            <p:cNvPr id="314452" name="Line 84"/>
            <p:cNvSpPr>
              <a:spLocks noChangeShapeType="1"/>
            </p:cNvSpPr>
            <p:nvPr/>
          </p:nvSpPr>
          <p:spPr bwMode="auto">
            <a:xfrm rot="-10800000">
              <a:off x="3966" y="1185"/>
              <a:ext cx="0" cy="2736"/>
            </a:xfrm>
            <a:prstGeom prst="line">
              <a:avLst/>
            </a:prstGeom>
            <a:noFill/>
            <a:ln w="38100">
              <a:solidFill>
                <a:srgbClr val="FF9900"/>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53" name="Text Box 85"/>
            <p:cNvSpPr txBox="1">
              <a:spLocks noChangeArrowheads="1"/>
            </p:cNvSpPr>
            <p:nvPr/>
          </p:nvSpPr>
          <p:spPr bwMode="auto">
            <a:xfrm>
              <a:off x="4215" y="3172"/>
              <a:ext cx="288" cy="269"/>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2200">
                  <a:effectLst>
                    <a:outerShdw blurRad="38100" dist="38100" dir="2700000" algn="tl">
                      <a:srgbClr val="000000"/>
                    </a:outerShdw>
                  </a:effectLst>
                  <a:latin typeface="Arial" charset="0"/>
                  <a:sym typeface="Symbol" pitchFamily="18" charset="2"/>
                </a:rPr>
                <a:t></a:t>
              </a:r>
              <a:endParaRPr lang="es-ES" altLang="es-ES" sz="1000" baseline="-25000">
                <a:effectLst>
                  <a:outerShdw blurRad="38100" dist="38100" dir="2700000" algn="tl">
                    <a:srgbClr val="000000"/>
                  </a:outerShdw>
                </a:effectLst>
                <a:latin typeface="Arial" charset="0"/>
              </a:endParaRPr>
            </a:p>
          </p:txBody>
        </p:sp>
        <p:sp>
          <p:nvSpPr>
            <p:cNvPr id="314454" name="Arc 86"/>
            <p:cNvSpPr>
              <a:spLocks/>
            </p:cNvSpPr>
            <p:nvPr/>
          </p:nvSpPr>
          <p:spPr bwMode="auto">
            <a:xfrm rot="16240745" flipV="1">
              <a:off x="4139" y="3367"/>
              <a:ext cx="241" cy="280"/>
            </a:xfrm>
            <a:custGeom>
              <a:avLst/>
              <a:gdLst>
                <a:gd name="G0" fmla="+- 0 0 0"/>
                <a:gd name="G1" fmla="+- 20716 0 0"/>
                <a:gd name="G2" fmla="+- 21600 0 0"/>
                <a:gd name="T0" fmla="*/ 6117 w 21534"/>
                <a:gd name="T1" fmla="*/ 0 h 20716"/>
                <a:gd name="T2" fmla="*/ 21534 w 21534"/>
                <a:gd name="T3" fmla="*/ 19034 h 20716"/>
                <a:gd name="T4" fmla="*/ 0 w 21534"/>
                <a:gd name="T5" fmla="*/ 20716 h 20716"/>
              </a:gdLst>
              <a:ahLst/>
              <a:cxnLst>
                <a:cxn ang="0">
                  <a:pos x="T0" y="T1"/>
                </a:cxn>
                <a:cxn ang="0">
                  <a:pos x="T2" y="T3"/>
                </a:cxn>
                <a:cxn ang="0">
                  <a:pos x="T4" y="T5"/>
                </a:cxn>
              </a:cxnLst>
              <a:rect l="0" t="0" r="r" b="b"/>
              <a:pathLst>
                <a:path w="21534" h="20716" fill="none" extrusionOk="0">
                  <a:moveTo>
                    <a:pt x="6116" y="0"/>
                  </a:moveTo>
                  <a:cubicBezTo>
                    <a:pt x="14704" y="2535"/>
                    <a:pt x="20837" y="10107"/>
                    <a:pt x="21534" y="19033"/>
                  </a:cubicBezTo>
                </a:path>
                <a:path w="21534" h="20716" stroke="0" extrusionOk="0">
                  <a:moveTo>
                    <a:pt x="6116" y="0"/>
                  </a:moveTo>
                  <a:cubicBezTo>
                    <a:pt x="14704" y="2535"/>
                    <a:pt x="20837" y="10107"/>
                    <a:pt x="21534" y="19033"/>
                  </a:cubicBezTo>
                  <a:lnTo>
                    <a:pt x="0" y="20716"/>
                  </a:lnTo>
                  <a:close/>
                </a:path>
              </a:pathLst>
            </a:custGeom>
            <a:noFill/>
            <a:ln w="6350">
              <a:solidFill>
                <a:schemeClr val="tx1"/>
              </a:solidFill>
              <a:round/>
              <a:headEnd/>
              <a:tailEnd/>
            </a:ln>
            <a:effectLst>
              <a:outerShdw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4455" name="Text Box 87"/>
            <p:cNvSpPr txBox="1">
              <a:spLocks noChangeArrowheads="1"/>
            </p:cNvSpPr>
            <p:nvPr/>
          </p:nvSpPr>
          <p:spPr bwMode="auto">
            <a:xfrm>
              <a:off x="4367" y="2681"/>
              <a:ext cx="432"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00FF00"/>
                  </a:solidFill>
                  <a:effectLst>
                    <a:outerShdw blurRad="38100" dist="38100" dir="2700000" algn="tl">
                      <a:srgbClr val="000000"/>
                    </a:outerShdw>
                  </a:effectLst>
                  <a:latin typeface="Arial" charset="0"/>
                </a:rPr>
                <a:t> </a:t>
              </a:r>
              <a:r>
                <a:rPr lang="es-ES_tradnl" altLang="es-ES" sz="2000">
                  <a:solidFill>
                    <a:srgbClr val="00FF00"/>
                  </a:solidFill>
                  <a:effectLst>
                    <a:outerShdw blurRad="38100" dist="38100" dir="2700000" algn="tl">
                      <a:srgbClr val="000000"/>
                    </a:outerShdw>
                  </a:effectLst>
                  <a:latin typeface="Arial" charset="0"/>
                </a:rPr>
                <a:t>U</a:t>
              </a:r>
              <a:r>
                <a:rPr lang="es-ES_tradnl" altLang="es-ES" sz="2000" baseline="-25000">
                  <a:solidFill>
                    <a:srgbClr val="00FF00"/>
                  </a:solidFill>
                  <a:effectLst>
                    <a:outerShdw blurRad="38100" dist="38100" dir="2700000" algn="tl">
                      <a:srgbClr val="000000"/>
                    </a:outerShdw>
                  </a:effectLst>
                  <a:latin typeface="Arial" charset="0"/>
                </a:rPr>
                <a:t>2c</a:t>
              </a:r>
              <a:r>
                <a:rPr lang="es-ES_tradnl" altLang="es-ES" sz="2000">
                  <a:solidFill>
                    <a:srgbClr val="00FF00"/>
                  </a:solidFill>
                  <a:effectLst>
                    <a:outerShdw blurRad="38100" dist="38100" dir="2700000" algn="tl">
                      <a:srgbClr val="000000"/>
                    </a:outerShdw>
                  </a:effectLst>
                  <a:latin typeface="Arial" charset="0"/>
                </a:rPr>
                <a:t>’</a:t>
              </a:r>
              <a:endParaRPr lang="es-ES" altLang="es-ES" sz="2000">
                <a:solidFill>
                  <a:srgbClr val="00FF00"/>
                </a:solidFill>
                <a:effectLst>
                  <a:outerShdw blurRad="38100" dist="38100" dir="2700000" algn="tl">
                    <a:srgbClr val="000000"/>
                  </a:outerShdw>
                </a:effectLst>
                <a:latin typeface="Arial" charset="0"/>
              </a:endParaRPr>
            </a:p>
          </p:txBody>
        </p:sp>
        <p:sp>
          <p:nvSpPr>
            <p:cNvPr id="314457" name="Line 89"/>
            <p:cNvSpPr>
              <a:spLocks noChangeShapeType="1"/>
            </p:cNvSpPr>
            <p:nvPr/>
          </p:nvSpPr>
          <p:spPr bwMode="auto">
            <a:xfrm rot="10800000" flipH="1">
              <a:off x="4559" y="2095"/>
              <a:ext cx="308" cy="282"/>
            </a:xfrm>
            <a:prstGeom prst="line">
              <a:avLst/>
            </a:prstGeom>
            <a:noFill/>
            <a:ln w="38100">
              <a:solidFill>
                <a:srgbClr val="FF00FF"/>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58" name="Line 90"/>
            <p:cNvSpPr>
              <a:spLocks noChangeShapeType="1"/>
            </p:cNvSpPr>
            <p:nvPr/>
          </p:nvSpPr>
          <p:spPr bwMode="auto">
            <a:xfrm rot="-5400000">
              <a:off x="3503" y="2831"/>
              <a:ext cx="1519" cy="603"/>
            </a:xfrm>
            <a:prstGeom prst="line">
              <a:avLst/>
            </a:prstGeom>
            <a:noFill/>
            <a:ln w="38100">
              <a:solidFill>
                <a:srgbClr val="00FF00"/>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59" name="Line 91"/>
            <p:cNvSpPr>
              <a:spLocks noChangeShapeType="1"/>
            </p:cNvSpPr>
            <p:nvPr/>
          </p:nvSpPr>
          <p:spPr bwMode="auto">
            <a:xfrm rot="10800000" flipH="1">
              <a:off x="3984" y="2785"/>
              <a:ext cx="1335" cy="1099"/>
            </a:xfrm>
            <a:prstGeom prst="line">
              <a:avLst/>
            </a:prstGeom>
            <a:noFill/>
            <a:ln w="381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61" name="Oval 93"/>
            <p:cNvSpPr>
              <a:spLocks noChangeArrowheads="1"/>
            </p:cNvSpPr>
            <p:nvPr/>
          </p:nvSpPr>
          <p:spPr bwMode="auto">
            <a:xfrm>
              <a:off x="3945" y="3873"/>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4462" name="Line 94"/>
            <p:cNvSpPr>
              <a:spLocks noChangeShapeType="1"/>
            </p:cNvSpPr>
            <p:nvPr/>
          </p:nvSpPr>
          <p:spPr bwMode="auto">
            <a:xfrm rot="5400000" flipH="1">
              <a:off x="3960" y="1206"/>
              <a:ext cx="912" cy="894"/>
            </a:xfrm>
            <a:prstGeom prst="line">
              <a:avLst/>
            </a:prstGeom>
            <a:noFill/>
            <a:ln w="38100">
              <a:solidFill>
                <a:srgbClr val="FF00FF"/>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64" name="Text Box 96"/>
            <p:cNvSpPr txBox="1">
              <a:spLocks noChangeArrowheads="1"/>
            </p:cNvSpPr>
            <p:nvPr/>
          </p:nvSpPr>
          <p:spPr bwMode="auto">
            <a:xfrm>
              <a:off x="4647" y="2193"/>
              <a:ext cx="463"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outerShdw blurRad="38100" dist="38100" dir="2700000" algn="tl">
                      <a:srgbClr val="000000"/>
                    </a:outerShdw>
                  </a:effectLst>
                  <a:latin typeface="Arial" charset="0"/>
                </a:rPr>
                <a:t> </a:t>
              </a:r>
              <a:r>
                <a:rPr lang="es-ES_tradnl" altLang="es-ES" sz="2000">
                  <a:solidFill>
                    <a:srgbClr val="FF00FF"/>
                  </a:solidFill>
                  <a:effectLst>
                    <a:outerShdw blurRad="38100" dist="38100" dir="2700000" algn="tl">
                      <a:srgbClr val="000000"/>
                    </a:outerShdw>
                  </a:effectLst>
                  <a:latin typeface="Arial" charset="0"/>
                </a:rPr>
                <a:t>U</a:t>
              </a:r>
              <a:r>
                <a:rPr lang="es-ES_tradnl" altLang="es-ES" sz="2000" baseline="-25000">
                  <a:solidFill>
                    <a:srgbClr val="FF00FF"/>
                  </a:solidFill>
                  <a:effectLst>
                    <a:outerShdw blurRad="38100" dist="38100" dir="2700000" algn="tl">
                      <a:srgbClr val="000000"/>
                    </a:outerShdw>
                  </a:effectLst>
                  <a:latin typeface="Arial" charset="0"/>
                </a:rPr>
                <a:t>Rcc</a:t>
              </a:r>
              <a:endParaRPr lang="es-ES" altLang="es-ES" sz="2000">
                <a:solidFill>
                  <a:srgbClr val="FF00FF"/>
                </a:solidFill>
                <a:effectLst>
                  <a:outerShdw blurRad="38100" dist="38100" dir="2700000" algn="tl">
                    <a:srgbClr val="000000"/>
                  </a:outerShdw>
                </a:effectLst>
                <a:latin typeface="Arial" charset="0"/>
              </a:endParaRPr>
            </a:p>
          </p:txBody>
        </p:sp>
        <p:sp>
          <p:nvSpPr>
            <p:cNvPr id="314465" name="Text Box 97"/>
            <p:cNvSpPr txBox="1">
              <a:spLocks noChangeArrowheads="1"/>
            </p:cNvSpPr>
            <p:nvPr/>
          </p:nvSpPr>
          <p:spPr bwMode="auto">
            <a:xfrm>
              <a:off x="4362" y="1473"/>
              <a:ext cx="457"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outerShdw blurRad="38100" dist="38100" dir="2700000" algn="tl">
                      <a:srgbClr val="000000"/>
                    </a:outerShdw>
                  </a:effectLst>
                  <a:latin typeface="Arial" charset="0"/>
                </a:rPr>
                <a:t> </a:t>
              </a:r>
              <a:r>
                <a:rPr lang="es-ES_tradnl" altLang="es-ES" sz="2000">
                  <a:solidFill>
                    <a:srgbClr val="FF00FF"/>
                  </a:solidFill>
                  <a:effectLst>
                    <a:outerShdw blurRad="38100" dist="38100" dir="2700000" algn="tl">
                      <a:srgbClr val="000000"/>
                    </a:outerShdw>
                  </a:effectLst>
                  <a:latin typeface="Arial" charset="0"/>
                </a:rPr>
                <a:t>U</a:t>
              </a:r>
              <a:r>
                <a:rPr lang="es-ES_tradnl" altLang="es-ES" sz="2000" baseline="-25000">
                  <a:solidFill>
                    <a:srgbClr val="FF00FF"/>
                  </a:solidFill>
                  <a:effectLst>
                    <a:outerShdw blurRad="38100" dist="38100" dir="2700000" algn="tl">
                      <a:srgbClr val="000000"/>
                    </a:outerShdw>
                  </a:effectLst>
                  <a:latin typeface="Arial" charset="0"/>
                </a:rPr>
                <a:t>Xcc</a:t>
              </a:r>
              <a:endParaRPr lang="es-ES" altLang="es-ES" sz="2000">
                <a:solidFill>
                  <a:srgbClr val="FF00FF"/>
                </a:solidFill>
                <a:effectLst>
                  <a:outerShdw blurRad="38100" dist="38100" dir="2700000" algn="tl">
                    <a:srgbClr val="000000"/>
                  </a:outerShdw>
                </a:effectLst>
                <a:latin typeface="Arial" charset="0"/>
              </a:endParaRPr>
            </a:p>
          </p:txBody>
        </p:sp>
      </p:grpSp>
      <p:grpSp>
        <p:nvGrpSpPr>
          <p:cNvPr id="314499" name="Group 131"/>
          <p:cNvGrpSpPr>
            <a:grpSpLocks/>
          </p:cNvGrpSpPr>
          <p:nvPr/>
        </p:nvGrpSpPr>
        <p:grpSpPr bwMode="auto">
          <a:xfrm>
            <a:off x="4941888" y="1065213"/>
            <a:ext cx="3910012" cy="5094287"/>
            <a:chOff x="2897" y="727"/>
            <a:chExt cx="2463" cy="3209"/>
          </a:xfrm>
        </p:grpSpPr>
        <p:sp>
          <p:nvSpPr>
            <p:cNvPr id="314484" name="Text Box 116"/>
            <p:cNvSpPr txBox="1">
              <a:spLocks noChangeArrowheads="1"/>
            </p:cNvSpPr>
            <p:nvPr/>
          </p:nvSpPr>
          <p:spPr bwMode="auto">
            <a:xfrm>
              <a:off x="3425" y="1728"/>
              <a:ext cx="398"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2000">
                  <a:solidFill>
                    <a:srgbClr val="FF9933"/>
                  </a:solidFill>
                  <a:effectLst/>
                  <a:latin typeface="Arial" charset="0"/>
                </a:rPr>
                <a:t> </a:t>
              </a:r>
              <a:r>
                <a:rPr lang="es-ES_tradnl" altLang="es-ES" sz="2000">
                  <a:solidFill>
                    <a:srgbClr val="FF9933"/>
                  </a:solidFill>
                  <a:effectLst>
                    <a:outerShdw blurRad="38100" dist="38100" dir="2700000" algn="tl">
                      <a:srgbClr val="000000"/>
                    </a:outerShdw>
                  </a:effectLst>
                  <a:latin typeface="Arial" charset="0"/>
                </a:rPr>
                <a:t>U</a:t>
              </a:r>
              <a:r>
                <a:rPr lang="es-ES_tradnl" altLang="es-ES" sz="2000" baseline="-25000">
                  <a:solidFill>
                    <a:srgbClr val="FF9933"/>
                  </a:solidFill>
                  <a:effectLst>
                    <a:outerShdw blurRad="38100" dist="38100" dir="2700000" algn="tl">
                      <a:srgbClr val="000000"/>
                    </a:outerShdw>
                  </a:effectLst>
                  <a:latin typeface="Arial" charset="0"/>
                </a:rPr>
                <a:t>1n</a:t>
              </a:r>
              <a:endParaRPr lang="es-ES" altLang="es-ES" sz="2000" baseline="-25000">
                <a:solidFill>
                  <a:srgbClr val="FF9933"/>
                </a:solidFill>
                <a:effectLst>
                  <a:outerShdw blurRad="38100" dist="38100" dir="2700000" algn="tl">
                    <a:srgbClr val="000000"/>
                  </a:outerShdw>
                </a:effectLst>
                <a:latin typeface="Arial" charset="0"/>
              </a:endParaRPr>
            </a:p>
          </p:txBody>
        </p:sp>
        <p:sp>
          <p:nvSpPr>
            <p:cNvPr id="314485" name="Text Box 117"/>
            <p:cNvSpPr txBox="1">
              <a:spLocks noChangeArrowheads="1"/>
            </p:cNvSpPr>
            <p:nvPr/>
          </p:nvSpPr>
          <p:spPr bwMode="auto">
            <a:xfrm>
              <a:off x="2897" y="2928"/>
              <a:ext cx="585"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2000">
                  <a:effectLst/>
                  <a:latin typeface="Arial" charset="0"/>
                </a:rPr>
                <a:t>I</a:t>
              </a:r>
              <a:r>
                <a:rPr lang="es-ES_tradnl" altLang="es-ES" sz="2000" baseline="-25000">
                  <a:effectLst/>
                  <a:latin typeface="Arial" charset="0"/>
                </a:rPr>
                <a:t>1n</a:t>
              </a:r>
              <a:r>
                <a:rPr lang="es-ES_tradnl" altLang="es-ES" sz="2000">
                  <a:effectLst/>
                  <a:latin typeface="Arial" charset="0"/>
                </a:rPr>
                <a:t>=I</a:t>
              </a:r>
              <a:r>
                <a:rPr lang="es-ES_tradnl" altLang="es-ES" sz="2000" baseline="-25000">
                  <a:effectLst/>
                  <a:latin typeface="Arial" charset="0"/>
                </a:rPr>
                <a:t>2n</a:t>
              </a:r>
              <a:r>
                <a:rPr lang="es-ES_tradnl" altLang="es-ES" sz="2000">
                  <a:effectLst/>
                  <a:latin typeface="Arial" charset="0"/>
                </a:rPr>
                <a:t>’</a:t>
              </a:r>
              <a:endParaRPr lang="es-ES" altLang="es-ES" sz="2000">
                <a:effectLst/>
                <a:latin typeface="Arial" charset="0"/>
              </a:endParaRPr>
            </a:p>
          </p:txBody>
        </p:sp>
        <p:sp>
          <p:nvSpPr>
            <p:cNvPr id="314486" name="Line 118"/>
            <p:cNvSpPr>
              <a:spLocks noChangeShapeType="1"/>
            </p:cNvSpPr>
            <p:nvPr/>
          </p:nvSpPr>
          <p:spPr bwMode="auto">
            <a:xfrm rot="-10800000">
              <a:off x="3800" y="1191"/>
              <a:ext cx="0" cy="2736"/>
            </a:xfrm>
            <a:prstGeom prst="line">
              <a:avLst/>
            </a:prstGeom>
            <a:noFill/>
            <a:ln w="38100">
              <a:solidFill>
                <a:srgbClr val="FF9900"/>
              </a:solidFill>
              <a:round/>
              <a:headEnd/>
              <a:tailEnd type="triangle" w="med"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87" name="Text Box 119"/>
            <p:cNvSpPr txBox="1">
              <a:spLocks noChangeArrowheads="1"/>
            </p:cNvSpPr>
            <p:nvPr/>
          </p:nvSpPr>
          <p:spPr bwMode="auto">
            <a:xfrm>
              <a:off x="3776" y="3258"/>
              <a:ext cx="288" cy="269"/>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a:spAutoFit/>
            </a:bodyPr>
            <a:lstStyle/>
            <a:p>
              <a:pPr algn="ctr">
                <a:spcBef>
                  <a:spcPct val="0"/>
                </a:spcBef>
              </a:pPr>
              <a:r>
                <a:rPr lang="es-ES_tradnl" altLang="es-ES" sz="2200">
                  <a:effectLst>
                    <a:outerShdw blurRad="38100" dist="38100" dir="2700000" algn="tl">
                      <a:srgbClr val="000000"/>
                    </a:outerShdw>
                  </a:effectLst>
                  <a:latin typeface="Arial" charset="0"/>
                  <a:sym typeface="Symbol" pitchFamily="18" charset="2"/>
                </a:rPr>
                <a:t></a:t>
              </a:r>
              <a:endParaRPr lang="es-ES" altLang="es-ES" sz="1000" baseline="-25000">
                <a:effectLst>
                  <a:outerShdw blurRad="38100" dist="38100" dir="2700000" algn="tl">
                    <a:srgbClr val="000000"/>
                  </a:outerShdw>
                </a:effectLst>
                <a:latin typeface="Arial" charset="0"/>
              </a:endParaRPr>
            </a:p>
          </p:txBody>
        </p:sp>
        <p:sp>
          <p:nvSpPr>
            <p:cNvPr id="314488" name="Arc 120"/>
            <p:cNvSpPr>
              <a:spLocks/>
            </p:cNvSpPr>
            <p:nvPr/>
          </p:nvSpPr>
          <p:spPr bwMode="auto">
            <a:xfrm rot="14207820" flipV="1">
              <a:off x="3699" y="3461"/>
              <a:ext cx="241" cy="280"/>
            </a:xfrm>
            <a:custGeom>
              <a:avLst/>
              <a:gdLst>
                <a:gd name="G0" fmla="+- 0 0 0"/>
                <a:gd name="G1" fmla="+- 20716 0 0"/>
                <a:gd name="G2" fmla="+- 21600 0 0"/>
                <a:gd name="T0" fmla="*/ 6117 w 21534"/>
                <a:gd name="T1" fmla="*/ 0 h 20716"/>
                <a:gd name="T2" fmla="*/ 21534 w 21534"/>
                <a:gd name="T3" fmla="*/ 19034 h 20716"/>
                <a:gd name="T4" fmla="*/ 0 w 21534"/>
                <a:gd name="T5" fmla="*/ 20716 h 20716"/>
              </a:gdLst>
              <a:ahLst/>
              <a:cxnLst>
                <a:cxn ang="0">
                  <a:pos x="T0" y="T1"/>
                </a:cxn>
                <a:cxn ang="0">
                  <a:pos x="T2" y="T3"/>
                </a:cxn>
                <a:cxn ang="0">
                  <a:pos x="T4" y="T5"/>
                </a:cxn>
              </a:cxnLst>
              <a:rect l="0" t="0" r="r" b="b"/>
              <a:pathLst>
                <a:path w="21534" h="20716" fill="none" extrusionOk="0">
                  <a:moveTo>
                    <a:pt x="6116" y="0"/>
                  </a:moveTo>
                  <a:cubicBezTo>
                    <a:pt x="14704" y="2535"/>
                    <a:pt x="20837" y="10107"/>
                    <a:pt x="21534" y="19033"/>
                  </a:cubicBezTo>
                </a:path>
                <a:path w="21534" h="20716" stroke="0" extrusionOk="0">
                  <a:moveTo>
                    <a:pt x="6116" y="0"/>
                  </a:moveTo>
                  <a:cubicBezTo>
                    <a:pt x="14704" y="2535"/>
                    <a:pt x="20837" y="10107"/>
                    <a:pt x="21534" y="19033"/>
                  </a:cubicBezTo>
                  <a:lnTo>
                    <a:pt x="0" y="20716"/>
                  </a:lnTo>
                  <a:close/>
                </a:path>
              </a:pathLst>
            </a:custGeom>
            <a:noFill/>
            <a:ln w="6350">
              <a:solidFill>
                <a:schemeClr val="tx1"/>
              </a:solidFill>
              <a:round/>
              <a:headEnd/>
              <a:tailEnd/>
            </a:ln>
            <a:effectLst>
              <a:outerShdw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4489" name="Text Box 121"/>
            <p:cNvSpPr txBox="1">
              <a:spLocks noChangeArrowheads="1"/>
            </p:cNvSpPr>
            <p:nvPr/>
          </p:nvSpPr>
          <p:spPr bwMode="auto">
            <a:xfrm>
              <a:off x="4385" y="2592"/>
              <a:ext cx="432"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00FF00"/>
                  </a:solidFill>
                  <a:effectLst>
                    <a:outerShdw blurRad="38100" dist="38100" dir="2700000" algn="tl">
                      <a:srgbClr val="000000"/>
                    </a:outerShdw>
                  </a:effectLst>
                  <a:latin typeface="Arial" charset="0"/>
                </a:rPr>
                <a:t> </a:t>
              </a:r>
              <a:r>
                <a:rPr lang="es-ES_tradnl" altLang="es-ES" sz="2000">
                  <a:solidFill>
                    <a:srgbClr val="00FF00"/>
                  </a:solidFill>
                  <a:effectLst>
                    <a:outerShdw blurRad="38100" dist="38100" dir="2700000" algn="tl">
                      <a:srgbClr val="000000"/>
                    </a:outerShdw>
                  </a:effectLst>
                  <a:latin typeface="Arial" charset="0"/>
                </a:rPr>
                <a:t>U</a:t>
              </a:r>
              <a:r>
                <a:rPr lang="es-ES_tradnl" altLang="es-ES" sz="2000" baseline="-25000">
                  <a:solidFill>
                    <a:srgbClr val="00FF00"/>
                  </a:solidFill>
                  <a:effectLst>
                    <a:outerShdw blurRad="38100" dist="38100" dir="2700000" algn="tl">
                      <a:srgbClr val="000000"/>
                    </a:outerShdw>
                  </a:effectLst>
                  <a:latin typeface="Arial" charset="0"/>
                </a:rPr>
                <a:t>2c</a:t>
              </a:r>
              <a:r>
                <a:rPr lang="es-ES_tradnl" altLang="es-ES" sz="2000">
                  <a:solidFill>
                    <a:srgbClr val="00FF00"/>
                  </a:solidFill>
                  <a:effectLst>
                    <a:outerShdw blurRad="38100" dist="38100" dir="2700000" algn="tl">
                      <a:srgbClr val="000000"/>
                    </a:outerShdw>
                  </a:effectLst>
                  <a:latin typeface="Arial" charset="0"/>
                </a:rPr>
                <a:t>’</a:t>
              </a:r>
              <a:endParaRPr lang="es-ES" altLang="es-ES" sz="2000">
                <a:solidFill>
                  <a:srgbClr val="00FF00"/>
                </a:solidFill>
                <a:effectLst>
                  <a:outerShdw blurRad="38100" dist="38100" dir="2700000" algn="tl">
                    <a:srgbClr val="000000"/>
                  </a:outerShdw>
                </a:effectLst>
                <a:latin typeface="Arial" charset="0"/>
              </a:endParaRPr>
            </a:p>
          </p:txBody>
        </p:sp>
        <p:sp>
          <p:nvSpPr>
            <p:cNvPr id="314492" name="Line 124"/>
            <p:cNvSpPr>
              <a:spLocks noChangeShapeType="1"/>
            </p:cNvSpPr>
            <p:nvPr/>
          </p:nvSpPr>
          <p:spPr bwMode="auto">
            <a:xfrm rot="-10800000">
              <a:off x="3263" y="2454"/>
              <a:ext cx="537" cy="1451"/>
            </a:xfrm>
            <a:prstGeom prst="line">
              <a:avLst/>
            </a:prstGeom>
            <a:noFill/>
            <a:ln w="381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94" name="Line 126"/>
            <p:cNvSpPr>
              <a:spLocks noChangeShapeType="1"/>
            </p:cNvSpPr>
            <p:nvPr/>
          </p:nvSpPr>
          <p:spPr bwMode="auto">
            <a:xfrm rot="-5400000" flipH="1" flipV="1">
              <a:off x="4091" y="451"/>
              <a:ext cx="460" cy="1054"/>
            </a:xfrm>
            <a:prstGeom prst="line">
              <a:avLst/>
            </a:prstGeom>
            <a:noFill/>
            <a:ln w="38100">
              <a:solidFill>
                <a:srgbClr val="FF00FF"/>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95" name="Text Box 127"/>
            <p:cNvSpPr txBox="1">
              <a:spLocks noChangeArrowheads="1"/>
            </p:cNvSpPr>
            <p:nvPr/>
          </p:nvSpPr>
          <p:spPr bwMode="auto">
            <a:xfrm>
              <a:off x="4897" y="792"/>
              <a:ext cx="463"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outerShdw blurRad="38100" dist="38100" dir="2700000" algn="tl">
                      <a:srgbClr val="000000"/>
                    </a:outerShdw>
                  </a:effectLst>
                  <a:latin typeface="Arial" charset="0"/>
                </a:rPr>
                <a:t> </a:t>
              </a:r>
              <a:r>
                <a:rPr lang="es-ES_tradnl" altLang="es-ES" sz="2000">
                  <a:solidFill>
                    <a:srgbClr val="FF00FF"/>
                  </a:solidFill>
                  <a:effectLst>
                    <a:outerShdw blurRad="38100" dist="38100" dir="2700000" algn="tl">
                      <a:srgbClr val="000000"/>
                    </a:outerShdw>
                  </a:effectLst>
                  <a:latin typeface="Arial" charset="0"/>
                </a:rPr>
                <a:t>U</a:t>
              </a:r>
              <a:r>
                <a:rPr lang="es-ES_tradnl" altLang="es-ES" sz="2000" baseline="-25000">
                  <a:solidFill>
                    <a:srgbClr val="FF00FF"/>
                  </a:solidFill>
                  <a:effectLst>
                    <a:outerShdw blurRad="38100" dist="38100" dir="2700000" algn="tl">
                      <a:srgbClr val="000000"/>
                    </a:outerShdw>
                  </a:effectLst>
                  <a:latin typeface="Arial" charset="0"/>
                </a:rPr>
                <a:t>Rcc</a:t>
              </a:r>
              <a:endParaRPr lang="es-ES" altLang="es-ES" sz="2000">
                <a:solidFill>
                  <a:srgbClr val="FF00FF"/>
                </a:solidFill>
                <a:effectLst>
                  <a:outerShdw blurRad="38100" dist="38100" dir="2700000" algn="tl">
                    <a:srgbClr val="000000"/>
                  </a:outerShdw>
                </a:effectLst>
                <a:latin typeface="Arial" charset="0"/>
              </a:endParaRPr>
            </a:p>
          </p:txBody>
        </p:sp>
        <p:sp>
          <p:nvSpPr>
            <p:cNvPr id="314496" name="Text Box 128"/>
            <p:cNvSpPr txBox="1">
              <a:spLocks noChangeArrowheads="1"/>
            </p:cNvSpPr>
            <p:nvPr/>
          </p:nvSpPr>
          <p:spPr bwMode="auto">
            <a:xfrm>
              <a:off x="4241" y="960"/>
              <a:ext cx="457" cy="250"/>
            </a:xfrm>
            <a:prstGeom prst="rect">
              <a:avLst/>
            </a:prstGeom>
            <a:noFill/>
            <a:ln>
              <a:noFill/>
            </a:ln>
            <a:effectLst>
              <a:outerShdw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txBody>
            <a:bodyPr wrap="none">
              <a:spAutoFit/>
            </a:bodyPr>
            <a:lstStyle/>
            <a:p>
              <a:pPr algn="ctr">
                <a:spcBef>
                  <a:spcPct val="0"/>
                </a:spcBef>
              </a:pPr>
              <a:r>
                <a:rPr lang="es-ES_tradnl" altLang="es-ES" sz="1800">
                  <a:solidFill>
                    <a:srgbClr val="FF00FF"/>
                  </a:solidFill>
                  <a:effectLst>
                    <a:outerShdw blurRad="38100" dist="38100" dir="2700000" algn="tl">
                      <a:srgbClr val="000000"/>
                    </a:outerShdw>
                  </a:effectLst>
                  <a:latin typeface="Arial" charset="0"/>
                </a:rPr>
                <a:t> </a:t>
              </a:r>
              <a:r>
                <a:rPr lang="es-ES_tradnl" altLang="es-ES" sz="2000">
                  <a:solidFill>
                    <a:srgbClr val="FF00FF"/>
                  </a:solidFill>
                  <a:effectLst>
                    <a:outerShdw blurRad="38100" dist="38100" dir="2700000" algn="tl">
                      <a:srgbClr val="000000"/>
                    </a:outerShdw>
                  </a:effectLst>
                  <a:latin typeface="Arial" charset="0"/>
                </a:rPr>
                <a:t>U</a:t>
              </a:r>
              <a:r>
                <a:rPr lang="es-ES_tradnl" altLang="es-ES" sz="2000" baseline="-25000">
                  <a:solidFill>
                    <a:srgbClr val="FF00FF"/>
                  </a:solidFill>
                  <a:effectLst>
                    <a:outerShdw blurRad="38100" dist="38100" dir="2700000" algn="tl">
                      <a:srgbClr val="000000"/>
                    </a:outerShdw>
                  </a:effectLst>
                  <a:latin typeface="Arial" charset="0"/>
                </a:rPr>
                <a:t>Xcc</a:t>
              </a:r>
              <a:endParaRPr lang="es-ES" altLang="es-ES" sz="2000">
                <a:solidFill>
                  <a:srgbClr val="FF00FF"/>
                </a:solidFill>
                <a:effectLst>
                  <a:outerShdw blurRad="38100" dist="38100" dir="2700000" algn="tl">
                    <a:srgbClr val="000000"/>
                  </a:outerShdw>
                </a:effectLst>
                <a:latin typeface="Arial" charset="0"/>
              </a:endParaRPr>
            </a:p>
          </p:txBody>
        </p:sp>
        <p:sp>
          <p:nvSpPr>
            <p:cNvPr id="314490" name="Line 122"/>
            <p:cNvSpPr>
              <a:spLocks noChangeShapeType="1"/>
            </p:cNvSpPr>
            <p:nvPr/>
          </p:nvSpPr>
          <p:spPr bwMode="auto">
            <a:xfrm rot="-10800000">
              <a:off x="4832" y="727"/>
              <a:ext cx="168" cy="408"/>
            </a:xfrm>
            <a:prstGeom prst="line">
              <a:avLst/>
            </a:prstGeom>
            <a:noFill/>
            <a:ln w="38100">
              <a:solidFill>
                <a:srgbClr val="FF00FF"/>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91" name="Line 123"/>
            <p:cNvSpPr>
              <a:spLocks noChangeShapeType="1"/>
            </p:cNvSpPr>
            <p:nvPr/>
          </p:nvSpPr>
          <p:spPr bwMode="auto">
            <a:xfrm rot="-5400000">
              <a:off x="3005" y="1917"/>
              <a:ext cx="2798" cy="1200"/>
            </a:xfrm>
            <a:prstGeom prst="line">
              <a:avLst/>
            </a:prstGeom>
            <a:noFill/>
            <a:ln w="38100">
              <a:solidFill>
                <a:srgbClr val="00FF00"/>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4493" name="Oval 125"/>
            <p:cNvSpPr>
              <a:spLocks noChangeArrowheads="1"/>
            </p:cNvSpPr>
            <p:nvPr/>
          </p:nvSpPr>
          <p:spPr bwMode="auto">
            <a:xfrm>
              <a:off x="3779" y="388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sp>
        <p:nvSpPr>
          <p:cNvPr id="314500" name="Text Box 132"/>
          <p:cNvSpPr txBox="1">
            <a:spLocks noChangeArrowheads="1"/>
          </p:cNvSpPr>
          <p:nvPr/>
        </p:nvSpPr>
        <p:spPr bwMode="auto">
          <a:xfrm>
            <a:off x="1600200" y="5480050"/>
            <a:ext cx="1752600" cy="8683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700">
                <a:solidFill>
                  <a:schemeClr val="accent2"/>
                </a:solidFill>
                <a:effectLst>
                  <a:outerShdw blurRad="38100" dist="38100" dir="2700000" algn="tl">
                    <a:srgbClr val="000000"/>
                  </a:outerShdw>
                </a:effectLst>
              </a:rPr>
              <a:t>Carga inductiva (</a:t>
            </a:r>
            <a:r>
              <a:rPr lang="es-ES_tradnl" altLang="es-ES" sz="1700">
                <a:solidFill>
                  <a:schemeClr val="accent2"/>
                </a:solidFill>
                <a:effectLst>
                  <a:outerShdw blurRad="38100" dist="38100" dir="2700000" algn="tl">
                    <a:srgbClr val="000000"/>
                  </a:outerShdw>
                </a:effectLst>
                <a:sym typeface="Symbol" pitchFamily="18" charset="2"/>
              </a:rPr>
              <a:t>&gt;0)</a:t>
            </a:r>
            <a:endParaRPr lang="es-ES_tradnl" altLang="es-ES" sz="1700">
              <a:solidFill>
                <a:schemeClr val="accent2"/>
              </a:solidFill>
              <a:effectLst>
                <a:outerShdw blurRad="38100" dist="38100" dir="2700000" algn="tl">
                  <a:srgbClr val="000000"/>
                </a:outerShdw>
              </a:effectLst>
            </a:endParaRPr>
          </a:p>
        </p:txBody>
      </p:sp>
      <p:sp>
        <p:nvSpPr>
          <p:cNvPr id="314501" name="Text Box 133"/>
          <p:cNvSpPr txBox="1">
            <a:spLocks noChangeArrowheads="1"/>
          </p:cNvSpPr>
          <p:nvPr/>
        </p:nvSpPr>
        <p:spPr bwMode="auto">
          <a:xfrm>
            <a:off x="6629400" y="5492750"/>
            <a:ext cx="1892300" cy="10969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700">
                <a:solidFill>
                  <a:schemeClr val="accent2"/>
                </a:solidFill>
                <a:effectLst>
                  <a:outerShdw blurRad="38100" dist="38100" dir="2700000" algn="tl">
                    <a:srgbClr val="000000"/>
                  </a:outerShdw>
                </a:effectLst>
              </a:rPr>
              <a:t>Carga capacitiva (</a:t>
            </a:r>
            <a:r>
              <a:rPr lang="es-ES_tradnl" altLang="es-ES" sz="1700">
                <a:solidFill>
                  <a:schemeClr val="accent2"/>
                </a:solidFill>
                <a:effectLst>
                  <a:outerShdw blurRad="38100" dist="38100" dir="2700000" algn="tl">
                    <a:srgbClr val="000000"/>
                  </a:outerShdw>
                </a:effectLst>
                <a:sym typeface="Symbol" pitchFamily="18" charset="2"/>
              </a:rPr>
              <a:t>&lt;0)</a:t>
            </a:r>
            <a:endParaRPr lang="es-ES_tradnl" altLang="es-ES" sz="1500">
              <a:solidFill>
                <a:schemeClr val="accent2"/>
              </a:solidFill>
              <a:effectLst>
                <a:outerShdw blurRad="38100" dist="38100" dir="2700000" algn="tl">
                  <a:srgbClr val="000000"/>
                </a:outerShdw>
              </a:effectLst>
            </a:endParaRPr>
          </a:p>
          <a:p>
            <a:pPr algn="l">
              <a:spcBef>
                <a:spcPct val="0"/>
              </a:spcBef>
            </a:pPr>
            <a:endParaRPr lang="es-ES_tradnl" altLang="es-ES" sz="1500">
              <a:solidFill>
                <a:schemeClr val="accent2"/>
              </a:solidFill>
              <a:effectLst>
                <a:outerShdw blurRad="38100" dist="38100" dir="2700000" algn="tl">
                  <a:srgbClr val="000000"/>
                </a:outerShdw>
              </a:effectLst>
            </a:endParaRPr>
          </a:p>
        </p:txBody>
      </p:sp>
      <p:sp>
        <p:nvSpPr>
          <p:cNvPr id="314502" name="Rectangle 134"/>
          <p:cNvSpPr>
            <a:spLocks noChangeArrowheads="1"/>
          </p:cNvSpPr>
          <p:nvPr/>
        </p:nvSpPr>
        <p:spPr bwMode="auto">
          <a:xfrm>
            <a:off x="6858000" y="2519363"/>
            <a:ext cx="1676400" cy="1314450"/>
          </a:xfrm>
          <a:prstGeom prst="rect">
            <a:avLst/>
          </a:prstGeom>
          <a:gradFill rotWithShape="0">
            <a:gsLst>
              <a:gs pos="0">
                <a:srgbClr val="FF0000">
                  <a:gamma/>
                  <a:shade val="46275"/>
                  <a:invGamma/>
                </a:srgbClr>
              </a:gs>
              <a:gs pos="100000">
                <a:srgbClr val="FF0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600">
                <a:effectLst>
                  <a:outerShdw blurRad="38100" dist="38100" dir="2700000" algn="tl">
                    <a:srgbClr val="000000"/>
                  </a:outerShdw>
                </a:effectLst>
              </a:rPr>
              <a:t>La tensión del secundario puede ser &gt; en carga que en vacío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14503" name="Rectangle 135"/>
          <p:cNvSpPr>
            <a:spLocks noChangeArrowheads="1"/>
          </p:cNvSpPr>
          <p:nvPr/>
        </p:nvSpPr>
        <p:spPr bwMode="auto">
          <a:xfrm>
            <a:off x="2895600" y="2041525"/>
            <a:ext cx="2844800" cy="1281113"/>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_tradnl" altLang="es-ES" sz="1800">
                <a:effectLst>
                  <a:outerShdw blurRad="38100" dist="38100" dir="2700000" algn="tl">
                    <a:srgbClr val="000000"/>
                  </a:outerShdw>
                </a:effectLst>
              </a:rPr>
              <a:t>Con carga capacitiva  </a:t>
            </a:r>
            <a:r>
              <a:rPr lang="es-ES_tradnl" altLang="es-ES" sz="2400">
                <a:effectLst>
                  <a:outerShdw blurRad="38100" dist="38100" dir="2700000" algn="tl">
                    <a:srgbClr val="000000"/>
                  </a:outerShdw>
                </a:effectLst>
                <a:sym typeface="Symbol" pitchFamily="18" charset="2"/>
              </a:rPr>
              <a:t></a:t>
            </a:r>
            <a:r>
              <a:rPr lang="es-ES_tradnl" altLang="es-ES" sz="2400" baseline="-25000">
                <a:effectLst>
                  <a:outerShdw blurRad="38100" dist="38100" dir="2700000" algn="tl">
                    <a:srgbClr val="000000"/>
                  </a:outerShdw>
                </a:effectLst>
                <a:sym typeface="Symbol" pitchFamily="18" charset="2"/>
              </a:rPr>
              <a:t>c</a:t>
            </a:r>
            <a:r>
              <a:rPr lang="es-ES_tradnl" altLang="es-ES" sz="1800" baseline="-25000">
                <a:effectLst>
                  <a:outerShdw blurRad="38100" dist="38100" dir="2700000" algn="tl">
                    <a:srgbClr val="000000"/>
                  </a:outerShdw>
                </a:effectLst>
                <a:sym typeface="Symbol" pitchFamily="18" charset="2"/>
              </a:rPr>
              <a:t> </a:t>
            </a:r>
            <a:r>
              <a:rPr lang="es-ES_tradnl" altLang="es-ES" sz="1800">
                <a:effectLst>
                  <a:outerShdw blurRad="38100" dist="38100" dir="2700000" algn="tl">
                    <a:srgbClr val="000000"/>
                  </a:outerShdw>
                </a:effectLst>
                <a:sym typeface="Symbol" pitchFamily="18" charset="2"/>
              </a:rPr>
              <a:t>puede ser negativa y la tensión en carga &gt; que en vacío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4502"/>
                                        </p:tgtEl>
                                        <p:attrNameLst>
                                          <p:attrName>style.visibility</p:attrName>
                                        </p:attrNameLst>
                                      </p:cBhvr>
                                      <p:to>
                                        <p:strVal val="visible"/>
                                      </p:to>
                                    </p:set>
                                    <p:animEffect transition="in" filter="dissolve">
                                      <p:cBhvr>
                                        <p:cTn id="7" dur="500"/>
                                        <p:tgtEl>
                                          <p:spTgt spid="3145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4503"/>
                                        </p:tgtEl>
                                        <p:attrNameLst>
                                          <p:attrName>style.visibility</p:attrName>
                                        </p:attrNameLst>
                                      </p:cBhvr>
                                      <p:to>
                                        <p:strVal val="visible"/>
                                      </p:to>
                                    </p:set>
                                    <p:animEffect transition="in" filter="dissolve">
                                      <p:cBhvr>
                                        <p:cTn id="12" dur="500"/>
                                        <p:tgtEl>
                                          <p:spTgt spid="31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502" grpId="0" animBg="1" autoUpdateAnimBg="0"/>
      <p:bldP spid="31450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76200" y="1524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4.18 Rendimiento del transformador </a:t>
            </a:r>
            <a:endParaRPr lang="es-ES_tradnl" altLang="es-ES"/>
          </a:p>
        </p:txBody>
      </p:sp>
      <p:grpSp>
        <p:nvGrpSpPr>
          <p:cNvPr id="315448" name="Group 56"/>
          <p:cNvGrpSpPr>
            <a:grpSpLocks/>
          </p:cNvGrpSpPr>
          <p:nvPr/>
        </p:nvGrpSpPr>
        <p:grpSpPr bwMode="auto">
          <a:xfrm>
            <a:off x="396180" y="1511300"/>
            <a:ext cx="2438400" cy="812800"/>
            <a:chOff x="288" y="952"/>
            <a:chExt cx="1536" cy="512"/>
          </a:xfrm>
        </p:grpSpPr>
        <p:sp>
          <p:nvSpPr>
            <p:cNvPr id="315438" name="Rectangle 46"/>
            <p:cNvSpPr>
              <a:spLocks noChangeArrowheads="1"/>
            </p:cNvSpPr>
            <p:nvPr/>
          </p:nvSpPr>
          <p:spPr bwMode="auto">
            <a:xfrm>
              <a:off x="288" y="952"/>
              <a:ext cx="1536" cy="512"/>
            </a:xfrm>
            <a:prstGeom prst="rect">
              <a:avLst/>
            </a:prstGeom>
            <a:gradFill rotWithShape="0">
              <a:gsLst>
                <a:gs pos="0">
                  <a:srgbClr val="CC0099">
                    <a:gamma/>
                    <a:shade val="0"/>
                    <a:invGamma/>
                  </a:srgbClr>
                </a:gs>
                <a:gs pos="100000">
                  <a:srgbClr val="CC0099"/>
                </a:gs>
              </a:gsLst>
              <a:lin ang="2700000" scaled="1"/>
            </a:gra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pic>
          <p:nvPicPr>
            <p:cNvPr id="315423"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960"/>
              <a:ext cx="1338" cy="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pic>
        <p:nvPicPr>
          <p:cNvPr id="315424"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980" y="1752600"/>
            <a:ext cx="2065338" cy="3778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25"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780" y="1549400"/>
            <a:ext cx="2011363" cy="752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29"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0380" y="3068960"/>
            <a:ext cx="1490663"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31"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380" y="3810000"/>
            <a:ext cx="6069013" cy="7334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32"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568" y="2601913"/>
            <a:ext cx="6640512" cy="4460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33"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380" y="4953000"/>
            <a:ext cx="2101850" cy="7508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36"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7980" y="5130800"/>
            <a:ext cx="1946275" cy="355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5437"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380" y="5867400"/>
            <a:ext cx="7862888" cy="711200"/>
          </a:xfrm>
          <a:prstGeom prst="rect">
            <a:avLst/>
          </a:prstGeom>
          <a:noFill/>
          <a:ln>
            <a:noFill/>
          </a:ln>
          <a:effectLst>
            <a:outerShdw dist="45784" dir="3378263"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5439" name="AutoShape 47"/>
          <p:cNvSpPr>
            <a:spLocks noChangeArrowheads="1"/>
          </p:cNvSpPr>
          <p:nvPr/>
        </p:nvSpPr>
        <p:spPr bwMode="auto">
          <a:xfrm rot="16200000" flipV="1">
            <a:off x="2762448" y="3247132"/>
            <a:ext cx="880864" cy="6350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5440" name="AutoShape 48"/>
          <p:cNvSpPr>
            <a:spLocks noChangeArrowheads="1"/>
          </p:cNvSpPr>
          <p:nvPr/>
        </p:nvSpPr>
        <p:spPr bwMode="auto">
          <a:xfrm rot="-16200000">
            <a:off x="5344416" y="4627563"/>
            <a:ext cx="746126" cy="60959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5441" name="Text Box 49"/>
          <p:cNvSpPr txBox="1">
            <a:spLocks noChangeArrowheads="1"/>
          </p:cNvSpPr>
          <p:nvPr/>
        </p:nvSpPr>
        <p:spPr bwMode="auto">
          <a:xfrm>
            <a:off x="6009580" y="4869160"/>
            <a:ext cx="26924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dirty="0">
                <a:solidFill>
                  <a:schemeClr val="accent2"/>
                </a:solidFill>
                <a:effectLst>
                  <a:outerShdw blurRad="38100" dist="38100" dir="2700000" algn="tl">
                    <a:srgbClr val="000000"/>
                  </a:outerShdw>
                </a:effectLst>
              </a:rPr>
              <a:t>Ensayo de vacío</a:t>
            </a:r>
          </a:p>
        </p:txBody>
      </p:sp>
      <p:sp>
        <p:nvSpPr>
          <p:cNvPr id="315442" name="AutoShape 50"/>
          <p:cNvSpPr>
            <a:spLocks noChangeArrowheads="1"/>
          </p:cNvSpPr>
          <p:nvPr/>
        </p:nvSpPr>
        <p:spPr bwMode="auto">
          <a:xfrm>
            <a:off x="2986980" y="1682924"/>
            <a:ext cx="754062" cy="449932"/>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5443" name="AutoShape 51"/>
          <p:cNvSpPr>
            <a:spLocks noChangeArrowheads="1"/>
          </p:cNvSpPr>
          <p:nvPr/>
        </p:nvSpPr>
        <p:spPr bwMode="auto">
          <a:xfrm>
            <a:off x="5868788" y="1655317"/>
            <a:ext cx="762000" cy="477539"/>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5444" name="AutoShape 52"/>
          <p:cNvSpPr>
            <a:spLocks noChangeArrowheads="1"/>
          </p:cNvSpPr>
          <p:nvPr/>
        </p:nvSpPr>
        <p:spPr bwMode="auto">
          <a:xfrm>
            <a:off x="2628428" y="5013176"/>
            <a:ext cx="723901" cy="508000"/>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5445" name="AutoShape 53"/>
          <p:cNvSpPr>
            <a:spLocks noChangeArrowheads="1"/>
          </p:cNvSpPr>
          <p:nvPr/>
        </p:nvSpPr>
        <p:spPr bwMode="auto">
          <a:xfrm rot="5400000">
            <a:off x="4535586" y="5516340"/>
            <a:ext cx="609600" cy="611386"/>
          </a:xfrm>
          <a:prstGeom prst="rightArrow">
            <a:avLst>
              <a:gd name="adj1" fmla="val 50000"/>
              <a:gd name="adj2" fmla="val 44792"/>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dirty="0"/>
          </a:p>
        </p:txBody>
      </p:sp>
      <p:sp>
        <p:nvSpPr>
          <p:cNvPr id="315447" name="AutoShape 55"/>
          <p:cNvSpPr>
            <a:spLocks noChangeArrowheads="1"/>
          </p:cNvSpPr>
          <p:nvPr/>
        </p:nvSpPr>
        <p:spPr bwMode="auto">
          <a:xfrm rot="5400000">
            <a:off x="291222" y="3276600"/>
            <a:ext cx="732656" cy="427856"/>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5449" name="Text Box 57"/>
          <p:cNvSpPr txBox="1">
            <a:spLocks noChangeArrowheads="1"/>
          </p:cNvSpPr>
          <p:nvPr/>
        </p:nvSpPr>
        <p:spPr bwMode="auto">
          <a:xfrm>
            <a:off x="6758880" y="3384550"/>
            <a:ext cx="2133600" cy="730250"/>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r>
              <a:rPr lang="es-ES_tradnl" altLang="es-ES">
                <a:effectLst>
                  <a:outerShdw blurRad="38100" dist="38100" dir="2700000" algn="tl">
                    <a:srgbClr val="000000"/>
                  </a:outerShdw>
                </a:effectLst>
              </a:rPr>
              <a:t>EL TRANSFORMADOR TRABAJA CON UN ÍNDICE DE CARGA C                         </a:t>
            </a:r>
            <a:endParaRPr lang="es-ES" altLang="es-ES">
              <a:effectLst>
                <a:outerShdw blurRad="38100" dist="38100" dir="2700000" algn="tl">
                  <a:srgbClr val="000000"/>
                </a:outerShdw>
              </a:effectLst>
            </a:endParaRPr>
          </a:p>
        </p:txBody>
      </p:sp>
      <p:sp>
        <p:nvSpPr>
          <p:cNvPr id="315450" name="AutoShape 58"/>
          <p:cNvSpPr>
            <a:spLocks noChangeArrowheads="1"/>
          </p:cNvSpPr>
          <p:nvPr/>
        </p:nvSpPr>
        <p:spPr bwMode="auto">
          <a:xfrm flipV="1">
            <a:off x="7152580" y="2711177"/>
            <a:ext cx="660424" cy="64162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5442"/>
                                        </p:tgtEl>
                                        <p:attrNameLst>
                                          <p:attrName>style.visibility</p:attrName>
                                        </p:attrNameLst>
                                      </p:cBhvr>
                                      <p:to>
                                        <p:strVal val="visible"/>
                                      </p:to>
                                    </p:set>
                                    <p:animEffect transition="in" filter="dissolve">
                                      <p:cBhvr>
                                        <p:cTn id="7" dur="500"/>
                                        <p:tgtEl>
                                          <p:spTgt spid="3154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15424"/>
                                        </p:tgtEl>
                                        <p:attrNameLst>
                                          <p:attrName>style.visibility</p:attrName>
                                        </p:attrNameLst>
                                      </p:cBhvr>
                                      <p:to>
                                        <p:strVal val="visible"/>
                                      </p:to>
                                    </p:set>
                                    <p:animEffect transition="in" filter="dissolve">
                                      <p:cBhvr>
                                        <p:cTn id="11" dur="500"/>
                                        <p:tgtEl>
                                          <p:spTgt spid="3154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15443"/>
                                        </p:tgtEl>
                                        <p:attrNameLst>
                                          <p:attrName>style.visibility</p:attrName>
                                        </p:attrNameLst>
                                      </p:cBhvr>
                                      <p:to>
                                        <p:strVal val="visible"/>
                                      </p:to>
                                    </p:set>
                                    <p:animEffect transition="in" filter="dissolve">
                                      <p:cBhvr>
                                        <p:cTn id="16" dur="500"/>
                                        <p:tgtEl>
                                          <p:spTgt spid="315443"/>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315425"/>
                                        </p:tgtEl>
                                        <p:attrNameLst>
                                          <p:attrName>style.visibility</p:attrName>
                                        </p:attrNameLst>
                                      </p:cBhvr>
                                      <p:to>
                                        <p:strVal val="visible"/>
                                      </p:to>
                                    </p:set>
                                    <p:animEffect transition="in" filter="dissolve">
                                      <p:cBhvr>
                                        <p:cTn id="20" dur="500"/>
                                        <p:tgtEl>
                                          <p:spTgt spid="3154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15432"/>
                                        </p:tgtEl>
                                        <p:attrNameLst>
                                          <p:attrName>style.visibility</p:attrName>
                                        </p:attrNameLst>
                                      </p:cBhvr>
                                      <p:to>
                                        <p:strVal val="visible"/>
                                      </p:to>
                                    </p:set>
                                    <p:animEffect transition="in" filter="dissolve">
                                      <p:cBhvr>
                                        <p:cTn id="25" dur="500"/>
                                        <p:tgtEl>
                                          <p:spTgt spid="315432"/>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315450"/>
                                        </p:tgtEl>
                                        <p:attrNameLst>
                                          <p:attrName>style.visibility</p:attrName>
                                        </p:attrNameLst>
                                      </p:cBhvr>
                                      <p:to>
                                        <p:strVal val="visible"/>
                                      </p:to>
                                    </p:set>
                                    <p:animEffect transition="in" filter="dissolve">
                                      <p:cBhvr>
                                        <p:cTn id="29" dur="500"/>
                                        <p:tgtEl>
                                          <p:spTgt spid="315450"/>
                                        </p:tgtEl>
                                      </p:cBhvr>
                                    </p:animEffect>
                                  </p:childTnLst>
                                </p:cTn>
                              </p:par>
                            </p:childTnLst>
                          </p:cTn>
                        </p:par>
                        <p:par>
                          <p:cTn id="30" fill="hold" nodeType="after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315449"/>
                                        </p:tgtEl>
                                        <p:attrNameLst>
                                          <p:attrName>style.visibility</p:attrName>
                                        </p:attrNameLst>
                                      </p:cBhvr>
                                      <p:to>
                                        <p:strVal val="visible"/>
                                      </p:to>
                                    </p:set>
                                    <p:animEffect transition="in" filter="dissolve">
                                      <p:cBhvr>
                                        <p:cTn id="33" dur="500"/>
                                        <p:tgtEl>
                                          <p:spTgt spid="31544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15447"/>
                                        </p:tgtEl>
                                        <p:attrNameLst>
                                          <p:attrName>style.visibility</p:attrName>
                                        </p:attrNameLst>
                                      </p:cBhvr>
                                      <p:to>
                                        <p:strVal val="visible"/>
                                      </p:to>
                                    </p:set>
                                    <p:animEffect transition="in" filter="dissolve">
                                      <p:cBhvr>
                                        <p:cTn id="38" dur="500"/>
                                        <p:tgtEl>
                                          <p:spTgt spid="315447"/>
                                        </p:tgtEl>
                                      </p:cBhvr>
                                    </p:animEffect>
                                  </p:childTnLst>
                                </p:cTn>
                              </p:par>
                            </p:childTnLst>
                          </p:cTn>
                        </p:par>
                        <p:par>
                          <p:cTn id="39" fill="hold" nodeType="afterGroup">
                            <p:stCondLst>
                              <p:cond delay="500"/>
                            </p:stCondLst>
                            <p:childTnLst>
                              <p:par>
                                <p:cTn id="40" presetID="9" presetClass="entr" presetSubtype="0" fill="hold" nodeType="afterEffect">
                                  <p:stCondLst>
                                    <p:cond delay="0"/>
                                  </p:stCondLst>
                                  <p:childTnLst>
                                    <p:set>
                                      <p:cBhvr>
                                        <p:cTn id="41" dur="1" fill="hold">
                                          <p:stCondLst>
                                            <p:cond delay="0"/>
                                          </p:stCondLst>
                                        </p:cTn>
                                        <p:tgtEl>
                                          <p:spTgt spid="315431"/>
                                        </p:tgtEl>
                                        <p:attrNameLst>
                                          <p:attrName>style.visibility</p:attrName>
                                        </p:attrNameLst>
                                      </p:cBhvr>
                                      <p:to>
                                        <p:strVal val="visible"/>
                                      </p:to>
                                    </p:set>
                                    <p:animEffect transition="in" filter="dissolve">
                                      <p:cBhvr>
                                        <p:cTn id="42" dur="500"/>
                                        <p:tgtEl>
                                          <p:spTgt spid="3154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15439"/>
                                        </p:tgtEl>
                                        <p:attrNameLst>
                                          <p:attrName>style.visibility</p:attrName>
                                        </p:attrNameLst>
                                      </p:cBhvr>
                                      <p:to>
                                        <p:strVal val="visible"/>
                                      </p:to>
                                    </p:set>
                                    <p:animEffect transition="in" filter="dissolve">
                                      <p:cBhvr>
                                        <p:cTn id="47" dur="500"/>
                                        <p:tgtEl>
                                          <p:spTgt spid="315439"/>
                                        </p:tgtEl>
                                      </p:cBhvr>
                                    </p:animEffect>
                                  </p:childTnLst>
                                </p:cTn>
                              </p:par>
                            </p:childTnLst>
                          </p:cTn>
                        </p:par>
                        <p:par>
                          <p:cTn id="48" fill="hold" nodeType="afterGroup">
                            <p:stCondLst>
                              <p:cond delay="500"/>
                            </p:stCondLst>
                            <p:childTnLst>
                              <p:par>
                                <p:cTn id="49" presetID="9" presetClass="entr" presetSubtype="0" fill="hold" nodeType="afterEffect">
                                  <p:stCondLst>
                                    <p:cond delay="0"/>
                                  </p:stCondLst>
                                  <p:childTnLst>
                                    <p:set>
                                      <p:cBhvr>
                                        <p:cTn id="50" dur="1" fill="hold">
                                          <p:stCondLst>
                                            <p:cond delay="0"/>
                                          </p:stCondLst>
                                        </p:cTn>
                                        <p:tgtEl>
                                          <p:spTgt spid="315429"/>
                                        </p:tgtEl>
                                        <p:attrNameLst>
                                          <p:attrName>style.visibility</p:attrName>
                                        </p:attrNameLst>
                                      </p:cBhvr>
                                      <p:to>
                                        <p:strVal val="visible"/>
                                      </p:to>
                                    </p:set>
                                    <p:animEffect transition="in" filter="dissolve">
                                      <p:cBhvr>
                                        <p:cTn id="51" dur="500"/>
                                        <p:tgtEl>
                                          <p:spTgt spid="3154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15440"/>
                                        </p:tgtEl>
                                        <p:attrNameLst>
                                          <p:attrName>style.visibility</p:attrName>
                                        </p:attrNameLst>
                                      </p:cBhvr>
                                      <p:to>
                                        <p:strVal val="visible"/>
                                      </p:to>
                                    </p:set>
                                    <p:animEffect transition="in" filter="dissolve">
                                      <p:cBhvr>
                                        <p:cTn id="56" dur="500"/>
                                        <p:tgtEl>
                                          <p:spTgt spid="315440"/>
                                        </p:tgtEl>
                                      </p:cBhvr>
                                    </p:animEffect>
                                  </p:childTnLst>
                                </p:cTn>
                              </p:par>
                            </p:childTnLst>
                          </p:cTn>
                        </p:par>
                        <p:par>
                          <p:cTn id="57" fill="hold" nodeType="afterGroup">
                            <p:stCondLst>
                              <p:cond delay="500"/>
                            </p:stCondLst>
                            <p:childTnLst>
                              <p:par>
                                <p:cTn id="58" presetID="9" presetClass="entr" presetSubtype="0" fill="hold" grpId="0" nodeType="afterEffect">
                                  <p:stCondLst>
                                    <p:cond delay="0"/>
                                  </p:stCondLst>
                                  <p:childTnLst>
                                    <p:set>
                                      <p:cBhvr>
                                        <p:cTn id="59" dur="1" fill="hold">
                                          <p:stCondLst>
                                            <p:cond delay="0"/>
                                          </p:stCondLst>
                                        </p:cTn>
                                        <p:tgtEl>
                                          <p:spTgt spid="315441"/>
                                        </p:tgtEl>
                                        <p:attrNameLst>
                                          <p:attrName>style.visibility</p:attrName>
                                        </p:attrNameLst>
                                      </p:cBhvr>
                                      <p:to>
                                        <p:strVal val="visible"/>
                                      </p:to>
                                    </p:set>
                                    <p:animEffect transition="in" filter="dissolve">
                                      <p:cBhvr>
                                        <p:cTn id="60" dur="500"/>
                                        <p:tgtEl>
                                          <p:spTgt spid="31544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nodeType="clickEffect">
                                  <p:stCondLst>
                                    <p:cond delay="0"/>
                                  </p:stCondLst>
                                  <p:childTnLst>
                                    <p:set>
                                      <p:cBhvr>
                                        <p:cTn id="64" dur="1" fill="hold">
                                          <p:stCondLst>
                                            <p:cond delay="0"/>
                                          </p:stCondLst>
                                        </p:cTn>
                                        <p:tgtEl>
                                          <p:spTgt spid="315433"/>
                                        </p:tgtEl>
                                        <p:attrNameLst>
                                          <p:attrName>style.visibility</p:attrName>
                                        </p:attrNameLst>
                                      </p:cBhvr>
                                      <p:to>
                                        <p:strVal val="visible"/>
                                      </p:to>
                                    </p:set>
                                    <p:animEffect transition="in" filter="dissolve">
                                      <p:cBhvr>
                                        <p:cTn id="65" dur="500"/>
                                        <p:tgtEl>
                                          <p:spTgt spid="3154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5444"/>
                                        </p:tgtEl>
                                        <p:attrNameLst>
                                          <p:attrName>style.visibility</p:attrName>
                                        </p:attrNameLst>
                                      </p:cBhvr>
                                      <p:to>
                                        <p:strVal val="visible"/>
                                      </p:to>
                                    </p:set>
                                    <p:animEffect transition="in" filter="dissolve">
                                      <p:cBhvr>
                                        <p:cTn id="70" dur="500"/>
                                        <p:tgtEl>
                                          <p:spTgt spid="315444"/>
                                        </p:tgtEl>
                                      </p:cBhvr>
                                    </p:animEffect>
                                  </p:childTnLst>
                                </p:cTn>
                              </p:par>
                            </p:childTnLst>
                          </p:cTn>
                        </p:par>
                        <p:par>
                          <p:cTn id="71" fill="hold" nodeType="afterGroup">
                            <p:stCondLst>
                              <p:cond delay="500"/>
                            </p:stCondLst>
                            <p:childTnLst>
                              <p:par>
                                <p:cTn id="72" presetID="9" presetClass="entr" presetSubtype="0" fill="hold" nodeType="afterEffect">
                                  <p:stCondLst>
                                    <p:cond delay="0"/>
                                  </p:stCondLst>
                                  <p:childTnLst>
                                    <p:set>
                                      <p:cBhvr>
                                        <p:cTn id="73" dur="1" fill="hold">
                                          <p:stCondLst>
                                            <p:cond delay="0"/>
                                          </p:stCondLst>
                                        </p:cTn>
                                        <p:tgtEl>
                                          <p:spTgt spid="315436"/>
                                        </p:tgtEl>
                                        <p:attrNameLst>
                                          <p:attrName>style.visibility</p:attrName>
                                        </p:attrNameLst>
                                      </p:cBhvr>
                                      <p:to>
                                        <p:strVal val="visible"/>
                                      </p:to>
                                    </p:set>
                                    <p:animEffect transition="in" filter="dissolve">
                                      <p:cBhvr>
                                        <p:cTn id="74" dur="500"/>
                                        <p:tgtEl>
                                          <p:spTgt spid="31543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315445"/>
                                        </p:tgtEl>
                                        <p:attrNameLst>
                                          <p:attrName>style.visibility</p:attrName>
                                        </p:attrNameLst>
                                      </p:cBhvr>
                                      <p:to>
                                        <p:strVal val="visible"/>
                                      </p:to>
                                    </p:set>
                                    <p:animEffect transition="in" filter="dissolve">
                                      <p:cBhvr>
                                        <p:cTn id="79" dur="500"/>
                                        <p:tgtEl>
                                          <p:spTgt spid="315445"/>
                                        </p:tgtEl>
                                      </p:cBhvr>
                                    </p:animEffect>
                                  </p:childTnLst>
                                </p:cTn>
                              </p:par>
                            </p:childTnLst>
                          </p:cTn>
                        </p:par>
                        <p:par>
                          <p:cTn id="80" fill="hold" nodeType="afterGroup">
                            <p:stCondLst>
                              <p:cond delay="500"/>
                            </p:stCondLst>
                            <p:childTnLst>
                              <p:par>
                                <p:cTn id="81" presetID="9" presetClass="entr" presetSubtype="0" fill="hold" nodeType="afterEffect">
                                  <p:stCondLst>
                                    <p:cond delay="0"/>
                                  </p:stCondLst>
                                  <p:childTnLst>
                                    <p:set>
                                      <p:cBhvr>
                                        <p:cTn id="82" dur="1" fill="hold">
                                          <p:stCondLst>
                                            <p:cond delay="0"/>
                                          </p:stCondLst>
                                        </p:cTn>
                                        <p:tgtEl>
                                          <p:spTgt spid="315437"/>
                                        </p:tgtEl>
                                        <p:attrNameLst>
                                          <p:attrName>style.visibility</p:attrName>
                                        </p:attrNameLst>
                                      </p:cBhvr>
                                      <p:to>
                                        <p:strVal val="visible"/>
                                      </p:to>
                                    </p:set>
                                    <p:animEffect transition="in" filter="dissolve">
                                      <p:cBhvr>
                                        <p:cTn id="83" dur="500"/>
                                        <p:tgtEl>
                                          <p:spTgt spid="315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39" grpId="0" animBg="1"/>
      <p:bldP spid="315440" grpId="0" animBg="1"/>
      <p:bldP spid="315441" grpId="0" autoUpdateAnimBg="0"/>
      <p:bldP spid="315442" grpId="0" animBg="1"/>
      <p:bldP spid="315443" grpId="0" animBg="1"/>
      <p:bldP spid="315444" grpId="0" animBg="1"/>
      <p:bldP spid="315445" grpId="0" animBg="1"/>
      <p:bldP spid="315447" grpId="0" animBg="1"/>
      <p:bldP spid="315449" grpId="0" animBg="1" autoUpdateAnimBg="0"/>
      <p:bldP spid="3154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88900" y="152400"/>
            <a:ext cx="8991600" cy="1143000"/>
          </a:xfrm>
          <a:noFill/>
          <a:ln/>
          <a:effectLst>
            <a:outerShdw dist="35921" dir="2700000" algn="ctr" rotWithShape="0">
              <a:schemeClr val="bg2"/>
            </a:outerShdw>
          </a:effectLst>
        </p:spPr>
        <p:txBody>
          <a:bodyPr/>
          <a:lstStyle/>
          <a:p>
            <a:r>
              <a:rPr lang="es-ES_tradnl" altLang="es-ES" sz="4000" b="1">
                <a:latin typeface="Tahoma" pitchFamily="34" charset="0"/>
              </a:rPr>
              <a:t>4.19 Influencia del índice de carga y del cos</a:t>
            </a:r>
            <a:r>
              <a:rPr lang="es-ES_tradnl" altLang="es-ES" sz="4000" b="1">
                <a:latin typeface="Tahoma" pitchFamily="34" charset="0"/>
                <a:sym typeface="Symbol" pitchFamily="18" charset="2"/>
              </a:rPr>
              <a:t> en el rendimiento</a:t>
            </a:r>
            <a:endParaRPr lang="es-ES_tradnl" altLang="es-ES" sz="4000"/>
          </a:p>
        </p:txBody>
      </p:sp>
      <p:grpSp>
        <p:nvGrpSpPr>
          <p:cNvPr id="317456" name="Group 16"/>
          <p:cNvGrpSpPr>
            <a:grpSpLocks noChangeAspect="1"/>
          </p:cNvGrpSpPr>
          <p:nvPr/>
        </p:nvGrpSpPr>
        <p:grpSpPr bwMode="auto">
          <a:xfrm>
            <a:off x="6581774" y="4016375"/>
            <a:ext cx="2598738" cy="2466975"/>
            <a:chOff x="672" y="1183"/>
            <a:chExt cx="1560" cy="1480"/>
          </a:xfrm>
        </p:grpSpPr>
        <p:grpSp>
          <p:nvGrpSpPr>
            <p:cNvPr id="317449" name="Group 9"/>
            <p:cNvGrpSpPr>
              <a:grpSpLocks noChangeAspect="1"/>
            </p:cNvGrpSpPr>
            <p:nvPr/>
          </p:nvGrpSpPr>
          <p:grpSpPr bwMode="auto">
            <a:xfrm>
              <a:off x="672" y="1200"/>
              <a:ext cx="1296" cy="1200"/>
              <a:chOff x="1824" y="1920"/>
              <a:chExt cx="1296" cy="1200"/>
            </a:xfrm>
          </p:grpSpPr>
          <p:sp>
            <p:nvSpPr>
              <p:cNvPr id="317443" name="Line 3"/>
              <p:cNvSpPr>
                <a:spLocks noChangeAspect="1" noChangeShapeType="1"/>
              </p:cNvSpPr>
              <p:nvPr/>
            </p:nvSpPr>
            <p:spPr bwMode="auto">
              <a:xfrm flipV="1">
                <a:off x="1824" y="1920"/>
                <a:ext cx="0" cy="1200"/>
              </a:xfrm>
              <a:prstGeom prst="line">
                <a:avLst/>
              </a:prstGeom>
              <a:noFill/>
              <a:ln w="38100">
                <a:solidFill>
                  <a:srgbClr val="00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7444" name="Line 4"/>
              <p:cNvSpPr>
                <a:spLocks noChangeAspect="1" noChangeShapeType="1"/>
              </p:cNvSpPr>
              <p:nvPr/>
            </p:nvSpPr>
            <p:spPr bwMode="auto">
              <a:xfrm rot="5400000" flipV="1">
                <a:off x="2472" y="2472"/>
                <a:ext cx="0" cy="1296"/>
              </a:xfrm>
              <a:prstGeom prst="line">
                <a:avLst/>
              </a:prstGeom>
              <a:noFill/>
              <a:ln w="38100">
                <a:solidFill>
                  <a:srgbClr val="00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7445" name="Freeform 5"/>
              <p:cNvSpPr>
                <a:spLocks noChangeAspect="1"/>
              </p:cNvSpPr>
              <p:nvPr/>
            </p:nvSpPr>
            <p:spPr bwMode="auto">
              <a:xfrm>
                <a:off x="1824" y="2568"/>
                <a:ext cx="1200" cy="552"/>
              </a:xfrm>
              <a:custGeom>
                <a:avLst/>
                <a:gdLst>
                  <a:gd name="T0" fmla="*/ 0 w 1200"/>
                  <a:gd name="T1" fmla="*/ 552 h 552"/>
                  <a:gd name="T2" fmla="*/ 96 w 1200"/>
                  <a:gd name="T3" fmla="*/ 408 h 552"/>
                  <a:gd name="T4" fmla="*/ 288 w 1200"/>
                  <a:gd name="T5" fmla="*/ 216 h 552"/>
                  <a:gd name="T6" fmla="*/ 576 w 1200"/>
                  <a:gd name="T7" fmla="*/ 24 h 552"/>
                  <a:gd name="T8" fmla="*/ 1056 w 1200"/>
                  <a:gd name="T9" fmla="*/ 72 h 552"/>
                  <a:gd name="T10" fmla="*/ 1200 w 1200"/>
                  <a:gd name="T11" fmla="*/ 120 h 552"/>
                </a:gdLst>
                <a:ahLst/>
                <a:cxnLst>
                  <a:cxn ang="0">
                    <a:pos x="T0" y="T1"/>
                  </a:cxn>
                  <a:cxn ang="0">
                    <a:pos x="T2" y="T3"/>
                  </a:cxn>
                  <a:cxn ang="0">
                    <a:pos x="T4" y="T5"/>
                  </a:cxn>
                  <a:cxn ang="0">
                    <a:pos x="T6" y="T7"/>
                  </a:cxn>
                  <a:cxn ang="0">
                    <a:pos x="T8" y="T9"/>
                  </a:cxn>
                  <a:cxn ang="0">
                    <a:pos x="T10" y="T11"/>
                  </a:cxn>
                </a:cxnLst>
                <a:rect l="0" t="0" r="r" b="b"/>
                <a:pathLst>
                  <a:path w="1200" h="552">
                    <a:moveTo>
                      <a:pt x="0" y="552"/>
                    </a:moveTo>
                    <a:cubicBezTo>
                      <a:pt x="24" y="508"/>
                      <a:pt x="48" y="464"/>
                      <a:pt x="96" y="408"/>
                    </a:cubicBezTo>
                    <a:cubicBezTo>
                      <a:pt x="144" y="352"/>
                      <a:pt x="208" y="280"/>
                      <a:pt x="288" y="216"/>
                    </a:cubicBezTo>
                    <a:cubicBezTo>
                      <a:pt x="368" y="152"/>
                      <a:pt x="448" y="48"/>
                      <a:pt x="576" y="24"/>
                    </a:cubicBezTo>
                    <a:cubicBezTo>
                      <a:pt x="704" y="0"/>
                      <a:pt x="952" y="56"/>
                      <a:pt x="1056" y="72"/>
                    </a:cubicBezTo>
                    <a:cubicBezTo>
                      <a:pt x="1160" y="88"/>
                      <a:pt x="1180" y="104"/>
                      <a:pt x="1200" y="120"/>
                    </a:cubicBezTo>
                  </a:path>
                </a:pathLst>
              </a:custGeom>
              <a:noFill/>
              <a:ln w="12700" cap="flat" cmpd="sng">
                <a:solidFill>
                  <a:schemeClr val="tx1"/>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sp>
            <p:nvSpPr>
              <p:cNvPr id="317446" name="Freeform 6"/>
              <p:cNvSpPr>
                <a:spLocks noChangeAspect="1"/>
              </p:cNvSpPr>
              <p:nvPr/>
            </p:nvSpPr>
            <p:spPr bwMode="auto">
              <a:xfrm>
                <a:off x="1840" y="2416"/>
                <a:ext cx="1200" cy="696"/>
              </a:xfrm>
              <a:custGeom>
                <a:avLst/>
                <a:gdLst>
                  <a:gd name="T0" fmla="*/ 0 w 1200"/>
                  <a:gd name="T1" fmla="*/ 552 h 552"/>
                  <a:gd name="T2" fmla="*/ 96 w 1200"/>
                  <a:gd name="T3" fmla="*/ 408 h 552"/>
                  <a:gd name="T4" fmla="*/ 288 w 1200"/>
                  <a:gd name="T5" fmla="*/ 216 h 552"/>
                  <a:gd name="T6" fmla="*/ 576 w 1200"/>
                  <a:gd name="T7" fmla="*/ 24 h 552"/>
                  <a:gd name="T8" fmla="*/ 1056 w 1200"/>
                  <a:gd name="T9" fmla="*/ 72 h 552"/>
                  <a:gd name="T10" fmla="*/ 1200 w 1200"/>
                  <a:gd name="T11" fmla="*/ 120 h 552"/>
                </a:gdLst>
                <a:ahLst/>
                <a:cxnLst>
                  <a:cxn ang="0">
                    <a:pos x="T0" y="T1"/>
                  </a:cxn>
                  <a:cxn ang="0">
                    <a:pos x="T2" y="T3"/>
                  </a:cxn>
                  <a:cxn ang="0">
                    <a:pos x="T4" y="T5"/>
                  </a:cxn>
                  <a:cxn ang="0">
                    <a:pos x="T6" y="T7"/>
                  </a:cxn>
                  <a:cxn ang="0">
                    <a:pos x="T8" y="T9"/>
                  </a:cxn>
                  <a:cxn ang="0">
                    <a:pos x="T10" y="T11"/>
                  </a:cxn>
                </a:cxnLst>
                <a:rect l="0" t="0" r="r" b="b"/>
                <a:pathLst>
                  <a:path w="1200" h="552">
                    <a:moveTo>
                      <a:pt x="0" y="552"/>
                    </a:moveTo>
                    <a:cubicBezTo>
                      <a:pt x="24" y="508"/>
                      <a:pt x="48" y="464"/>
                      <a:pt x="96" y="408"/>
                    </a:cubicBezTo>
                    <a:cubicBezTo>
                      <a:pt x="144" y="352"/>
                      <a:pt x="208" y="280"/>
                      <a:pt x="288" y="216"/>
                    </a:cubicBezTo>
                    <a:cubicBezTo>
                      <a:pt x="368" y="152"/>
                      <a:pt x="448" y="48"/>
                      <a:pt x="576" y="24"/>
                    </a:cubicBezTo>
                    <a:cubicBezTo>
                      <a:pt x="704" y="0"/>
                      <a:pt x="952" y="56"/>
                      <a:pt x="1056" y="72"/>
                    </a:cubicBezTo>
                    <a:cubicBezTo>
                      <a:pt x="1160" y="88"/>
                      <a:pt x="1180" y="104"/>
                      <a:pt x="1200" y="120"/>
                    </a:cubicBezTo>
                  </a:path>
                </a:pathLst>
              </a:custGeom>
              <a:noFill/>
              <a:ln w="12700" cap="flat" cmpd="sng">
                <a:solidFill>
                  <a:schemeClr val="tx1"/>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7447" name="Freeform 7"/>
              <p:cNvSpPr>
                <a:spLocks noChangeAspect="1"/>
              </p:cNvSpPr>
              <p:nvPr/>
            </p:nvSpPr>
            <p:spPr bwMode="auto">
              <a:xfrm>
                <a:off x="1840" y="2280"/>
                <a:ext cx="1200" cy="816"/>
              </a:xfrm>
              <a:custGeom>
                <a:avLst/>
                <a:gdLst>
                  <a:gd name="T0" fmla="*/ 0 w 1200"/>
                  <a:gd name="T1" fmla="*/ 552 h 552"/>
                  <a:gd name="T2" fmla="*/ 96 w 1200"/>
                  <a:gd name="T3" fmla="*/ 408 h 552"/>
                  <a:gd name="T4" fmla="*/ 288 w 1200"/>
                  <a:gd name="T5" fmla="*/ 216 h 552"/>
                  <a:gd name="T6" fmla="*/ 576 w 1200"/>
                  <a:gd name="T7" fmla="*/ 24 h 552"/>
                  <a:gd name="T8" fmla="*/ 1056 w 1200"/>
                  <a:gd name="T9" fmla="*/ 72 h 552"/>
                  <a:gd name="T10" fmla="*/ 1200 w 1200"/>
                  <a:gd name="T11" fmla="*/ 120 h 552"/>
                </a:gdLst>
                <a:ahLst/>
                <a:cxnLst>
                  <a:cxn ang="0">
                    <a:pos x="T0" y="T1"/>
                  </a:cxn>
                  <a:cxn ang="0">
                    <a:pos x="T2" y="T3"/>
                  </a:cxn>
                  <a:cxn ang="0">
                    <a:pos x="T4" y="T5"/>
                  </a:cxn>
                  <a:cxn ang="0">
                    <a:pos x="T6" y="T7"/>
                  </a:cxn>
                  <a:cxn ang="0">
                    <a:pos x="T8" y="T9"/>
                  </a:cxn>
                  <a:cxn ang="0">
                    <a:pos x="T10" y="T11"/>
                  </a:cxn>
                </a:cxnLst>
                <a:rect l="0" t="0" r="r" b="b"/>
                <a:pathLst>
                  <a:path w="1200" h="552">
                    <a:moveTo>
                      <a:pt x="0" y="552"/>
                    </a:moveTo>
                    <a:cubicBezTo>
                      <a:pt x="24" y="508"/>
                      <a:pt x="48" y="464"/>
                      <a:pt x="96" y="408"/>
                    </a:cubicBezTo>
                    <a:cubicBezTo>
                      <a:pt x="144" y="352"/>
                      <a:pt x="208" y="280"/>
                      <a:pt x="288" y="216"/>
                    </a:cubicBezTo>
                    <a:cubicBezTo>
                      <a:pt x="368" y="152"/>
                      <a:pt x="448" y="48"/>
                      <a:pt x="576" y="24"/>
                    </a:cubicBezTo>
                    <a:cubicBezTo>
                      <a:pt x="704" y="0"/>
                      <a:pt x="952" y="56"/>
                      <a:pt x="1056" y="72"/>
                    </a:cubicBezTo>
                    <a:cubicBezTo>
                      <a:pt x="1160" y="88"/>
                      <a:pt x="1180" y="104"/>
                      <a:pt x="1200" y="120"/>
                    </a:cubicBezTo>
                  </a:path>
                </a:pathLst>
              </a:custGeom>
              <a:noFill/>
              <a:ln w="12700" cap="flat" cmpd="sng">
                <a:solidFill>
                  <a:schemeClr val="tx1"/>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7448" name="Freeform 8"/>
              <p:cNvSpPr>
                <a:spLocks noChangeAspect="1"/>
              </p:cNvSpPr>
              <p:nvPr/>
            </p:nvSpPr>
            <p:spPr bwMode="auto">
              <a:xfrm>
                <a:off x="1840" y="2144"/>
                <a:ext cx="1200" cy="960"/>
              </a:xfrm>
              <a:custGeom>
                <a:avLst/>
                <a:gdLst>
                  <a:gd name="T0" fmla="*/ 0 w 1200"/>
                  <a:gd name="T1" fmla="*/ 552 h 552"/>
                  <a:gd name="T2" fmla="*/ 96 w 1200"/>
                  <a:gd name="T3" fmla="*/ 408 h 552"/>
                  <a:gd name="T4" fmla="*/ 288 w 1200"/>
                  <a:gd name="T5" fmla="*/ 216 h 552"/>
                  <a:gd name="T6" fmla="*/ 576 w 1200"/>
                  <a:gd name="T7" fmla="*/ 24 h 552"/>
                  <a:gd name="T8" fmla="*/ 1056 w 1200"/>
                  <a:gd name="T9" fmla="*/ 72 h 552"/>
                  <a:gd name="T10" fmla="*/ 1200 w 1200"/>
                  <a:gd name="T11" fmla="*/ 120 h 552"/>
                </a:gdLst>
                <a:ahLst/>
                <a:cxnLst>
                  <a:cxn ang="0">
                    <a:pos x="T0" y="T1"/>
                  </a:cxn>
                  <a:cxn ang="0">
                    <a:pos x="T2" y="T3"/>
                  </a:cxn>
                  <a:cxn ang="0">
                    <a:pos x="T4" y="T5"/>
                  </a:cxn>
                  <a:cxn ang="0">
                    <a:pos x="T6" y="T7"/>
                  </a:cxn>
                  <a:cxn ang="0">
                    <a:pos x="T8" y="T9"/>
                  </a:cxn>
                  <a:cxn ang="0">
                    <a:pos x="T10" y="T11"/>
                  </a:cxn>
                </a:cxnLst>
                <a:rect l="0" t="0" r="r" b="b"/>
                <a:pathLst>
                  <a:path w="1200" h="552">
                    <a:moveTo>
                      <a:pt x="0" y="552"/>
                    </a:moveTo>
                    <a:cubicBezTo>
                      <a:pt x="24" y="508"/>
                      <a:pt x="48" y="464"/>
                      <a:pt x="96" y="408"/>
                    </a:cubicBezTo>
                    <a:cubicBezTo>
                      <a:pt x="144" y="352"/>
                      <a:pt x="208" y="280"/>
                      <a:pt x="288" y="216"/>
                    </a:cubicBezTo>
                    <a:cubicBezTo>
                      <a:pt x="368" y="152"/>
                      <a:pt x="448" y="48"/>
                      <a:pt x="576" y="24"/>
                    </a:cubicBezTo>
                    <a:cubicBezTo>
                      <a:pt x="704" y="0"/>
                      <a:pt x="952" y="56"/>
                      <a:pt x="1056" y="72"/>
                    </a:cubicBezTo>
                    <a:cubicBezTo>
                      <a:pt x="1160" y="88"/>
                      <a:pt x="1180" y="104"/>
                      <a:pt x="1200" y="120"/>
                    </a:cubicBezTo>
                  </a:path>
                </a:pathLst>
              </a:custGeom>
              <a:noFill/>
              <a:ln w="12700" cap="flat" cmpd="sng">
                <a:solidFill>
                  <a:schemeClr val="tx1"/>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grpSp>
        <p:sp>
          <p:nvSpPr>
            <p:cNvPr id="317450" name="Rectangle 10"/>
            <p:cNvSpPr>
              <a:spLocks noChangeAspect="1" noChangeArrowheads="1"/>
            </p:cNvSpPr>
            <p:nvPr/>
          </p:nvSpPr>
          <p:spPr bwMode="auto">
            <a:xfrm>
              <a:off x="696" y="1183"/>
              <a:ext cx="192" cy="2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2500">
                  <a:solidFill>
                    <a:srgbClr val="00FF00"/>
                  </a:solidFill>
                  <a:effectLst/>
                  <a:sym typeface="Symbol" pitchFamily="18" charset="2"/>
                </a:rPr>
                <a:t></a:t>
              </a:r>
              <a:endParaRPr lang="es-ES_tradnl" altLang="es-ES" sz="1500">
                <a:solidFill>
                  <a:srgbClr val="000000"/>
                </a:solidFill>
                <a:effectLst/>
              </a:endParaRPr>
            </a:p>
          </p:txBody>
        </p:sp>
        <p:sp>
          <p:nvSpPr>
            <p:cNvPr id="317451" name="Rectangle 11"/>
            <p:cNvSpPr>
              <a:spLocks noChangeAspect="1" noChangeArrowheads="1"/>
            </p:cNvSpPr>
            <p:nvPr/>
          </p:nvSpPr>
          <p:spPr bwMode="auto">
            <a:xfrm>
              <a:off x="1944" y="2281"/>
              <a:ext cx="288"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2200">
                  <a:solidFill>
                    <a:srgbClr val="00FF00"/>
                  </a:solidFill>
                  <a:effectLst/>
                  <a:sym typeface="Symbol" pitchFamily="18" charset="2"/>
                </a:rPr>
                <a:t>C</a:t>
              </a:r>
              <a:endParaRPr lang="es-ES_tradnl" altLang="es-ES" sz="1500">
                <a:solidFill>
                  <a:srgbClr val="000000"/>
                </a:solidFill>
                <a:effectLst/>
              </a:endParaRPr>
            </a:p>
          </p:txBody>
        </p:sp>
        <p:sp>
          <p:nvSpPr>
            <p:cNvPr id="317452" name="Rectangle 12"/>
            <p:cNvSpPr>
              <a:spLocks noChangeAspect="1" noChangeArrowheads="1"/>
            </p:cNvSpPr>
            <p:nvPr/>
          </p:nvSpPr>
          <p:spPr bwMode="auto">
            <a:xfrm>
              <a:off x="1424" y="2060"/>
              <a:ext cx="624"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2200">
                  <a:effectLst/>
                  <a:sym typeface="Symbol" pitchFamily="18" charset="2"/>
                </a:rPr>
                <a:t>Cos</a:t>
              </a:r>
              <a:endParaRPr lang="es-ES_tradnl" altLang="es-ES" sz="1500">
                <a:solidFill>
                  <a:srgbClr val="000000"/>
                </a:solidFill>
                <a:effectLst/>
              </a:endParaRPr>
            </a:p>
          </p:txBody>
        </p:sp>
        <p:sp>
          <p:nvSpPr>
            <p:cNvPr id="317453" name="AutoShape 13"/>
            <p:cNvSpPr>
              <a:spLocks noChangeAspect="1" noChangeArrowheads="1"/>
            </p:cNvSpPr>
            <p:nvPr/>
          </p:nvSpPr>
          <p:spPr bwMode="auto">
            <a:xfrm>
              <a:off x="1584" y="1752"/>
              <a:ext cx="240" cy="360"/>
            </a:xfrm>
            <a:prstGeom prst="upArrow">
              <a:avLst>
                <a:gd name="adj1" fmla="val 50000"/>
                <a:gd name="adj2" fmla="val 37500"/>
              </a:avLst>
            </a:prstGeom>
            <a:solidFill>
              <a:schemeClr val="tx1"/>
            </a:solidFill>
            <a:ln w="3175">
              <a:solidFill>
                <a:schemeClr val="bg2"/>
              </a:solidFill>
              <a:miter lim="800000"/>
              <a:headEnd/>
              <a:tailEnd/>
            </a:ln>
            <a:effectLst>
              <a:outerShdw dist="28398" dir="3806097" algn="ctr" rotWithShape="0">
                <a:schemeClr val="bg2"/>
              </a:outerShdw>
            </a:effectLst>
          </p:spPr>
          <p:txBody>
            <a:bodyPr wrap="square" anchor="ctr">
              <a:spAutoFit/>
            </a:bodyPr>
            <a:lstStyle/>
            <a:p>
              <a:endParaRPr lang="es-ES"/>
            </a:p>
          </p:txBody>
        </p:sp>
        <p:sp>
          <p:nvSpPr>
            <p:cNvPr id="317454" name="Rectangle 14"/>
            <p:cNvSpPr>
              <a:spLocks noChangeAspect="1" noChangeArrowheads="1"/>
            </p:cNvSpPr>
            <p:nvPr/>
          </p:nvSpPr>
          <p:spPr bwMode="auto">
            <a:xfrm>
              <a:off x="1200" y="2407"/>
              <a:ext cx="624"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2200" dirty="0" err="1">
                  <a:solidFill>
                    <a:srgbClr val="00FF00"/>
                  </a:solidFill>
                  <a:effectLst/>
                  <a:sym typeface="Symbol" pitchFamily="18" charset="2"/>
                </a:rPr>
                <a:t>C</a:t>
              </a:r>
              <a:r>
                <a:rPr lang="es-ES_tradnl" altLang="es-ES" sz="2200" baseline="-25000" dirty="0" err="1">
                  <a:solidFill>
                    <a:srgbClr val="00FF00"/>
                  </a:solidFill>
                  <a:effectLst/>
                  <a:sym typeface="Symbol" pitchFamily="18" charset="2"/>
                </a:rPr>
                <a:t>max</a:t>
              </a:r>
              <a:endParaRPr lang="es-ES_tradnl" altLang="es-ES" sz="1500" dirty="0">
                <a:solidFill>
                  <a:srgbClr val="000000"/>
                </a:solidFill>
                <a:effectLst/>
              </a:endParaRPr>
            </a:p>
          </p:txBody>
        </p:sp>
        <p:sp>
          <p:nvSpPr>
            <p:cNvPr id="317455" name="Line 15"/>
            <p:cNvSpPr>
              <a:spLocks noChangeAspect="1" noChangeShapeType="1"/>
            </p:cNvSpPr>
            <p:nvPr/>
          </p:nvSpPr>
          <p:spPr bwMode="auto">
            <a:xfrm flipV="1">
              <a:off x="1296" y="1440"/>
              <a:ext cx="0" cy="960"/>
            </a:xfrm>
            <a:prstGeom prst="line">
              <a:avLst/>
            </a:prstGeom>
            <a:noFill/>
            <a:ln w="127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pic>
        <p:nvPicPr>
          <p:cNvPr id="31745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4" y="1606550"/>
            <a:ext cx="4098925" cy="7508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74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774" y="2444750"/>
            <a:ext cx="3163888" cy="752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7459" name="Rectangle 19"/>
          <p:cNvSpPr>
            <a:spLocks noChangeArrowheads="1"/>
          </p:cNvSpPr>
          <p:nvPr/>
        </p:nvSpPr>
        <p:spPr bwMode="auto">
          <a:xfrm>
            <a:off x="5438774" y="1524000"/>
            <a:ext cx="1752600" cy="868363"/>
          </a:xfrm>
          <a:prstGeom prst="rect">
            <a:avLst/>
          </a:prstGeom>
          <a:gradFill rotWithShape="0">
            <a:gsLst>
              <a:gs pos="0">
                <a:srgbClr val="FF0000">
                  <a:gamma/>
                  <a:shade val="46275"/>
                  <a:invGamma/>
                </a:srgbClr>
              </a:gs>
              <a:gs pos="100000">
                <a:srgbClr val="FF0000"/>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Despreciando la caída de tensión</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pic>
        <p:nvPicPr>
          <p:cNvPr id="31746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4" y="2593975"/>
            <a:ext cx="2008188" cy="1057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317466" name="Group 26"/>
          <p:cNvGrpSpPr>
            <a:grpSpLocks/>
          </p:cNvGrpSpPr>
          <p:nvPr/>
        </p:nvGrpSpPr>
        <p:grpSpPr bwMode="auto">
          <a:xfrm>
            <a:off x="333374" y="3740150"/>
            <a:ext cx="1828800" cy="444500"/>
            <a:chOff x="192" y="2472"/>
            <a:chExt cx="1152" cy="280"/>
          </a:xfrm>
        </p:grpSpPr>
        <p:sp>
          <p:nvSpPr>
            <p:cNvPr id="317465" name="Rectangle 25"/>
            <p:cNvSpPr>
              <a:spLocks noChangeArrowheads="1"/>
            </p:cNvSpPr>
            <p:nvPr/>
          </p:nvSpPr>
          <p:spPr bwMode="auto">
            <a:xfrm>
              <a:off x="192" y="2472"/>
              <a:ext cx="1152" cy="280"/>
            </a:xfrm>
            <a:prstGeom prst="rect">
              <a:avLst/>
            </a:prstGeom>
            <a:solidFill>
              <a:srgbClr val="FF0000"/>
            </a:soli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pic>
          <p:nvPicPr>
            <p:cNvPr id="31746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2484"/>
              <a:ext cx="1045" cy="25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pic>
        <p:nvPicPr>
          <p:cNvPr id="317463"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5574" y="2622550"/>
            <a:ext cx="2841104" cy="3556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746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049" y="4635500"/>
            <a:ext cx="2828925" cy="1009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grpSp>
        <p:nvGrpSpPr>
          <p:cNvPr id="317470" name="Group 30"/>
          <p:cNvGrpSpPr>
            <a:grpSpLocks/>
          </p:cNvGrpSpPr>
          <p:nvPr/>
        </p:nvGrpSpPr>
        <p:grpSpPr bwMode="auto">
          <a:xfrm>
            <a:off x="328612" y="4667250"/>
            <a:ext cx="2976562" cy="647700"/>
            <a:chOff x="1872" y="3072"/>
            <a:chExt cx="1875" cy="408"/>
          </a:xfrm>
        </p:grpSpPr>
        <p:pic>
          <p:nvPicPr>
            <p:cNvPr id="31746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2" y="3072"/>
              <a:ext cx="1875" cy="4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7469" name="Rectangle 29"/>
            <p:cNvSpPr>
              <a:spLocks noChangeArrowheads="1"/>
            </p:cNvSpPr>
            <p:nvPr/>
          </p:nvSpPr>
          <p:spPr bwMode="auto">
            <a:xfrm>
              <a:off x="2640" y="3072"/>
              <a:ext cx="720" cy="408"/>
            </a:xfrm>
            <a:prstGeom prst="rect">
              <a:avLst/>
            </a:prstGeom>
            <a:noFill/>
            <a:ln w="254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grpSp>
      <p:sp>
        <p:nvSpPr>
          <p:cNvPr id="317471" name="Rectangle 31"/>
          <p:cNvSpPr>
            <a:spLocks noChangeArrowheads="1"/>
          </p:cNvSpPr>
          <p:nvPr/>
        </p:nvSpPr>
        <p:spPr bwMode="auto">
          <a:xfrm>
            <a:off x="371474" y="5748338"/>
            <a:ext cx="1778000" cy="868362"/>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Derivando respecto a C e igualando a 0</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pic>
        <p:nvPicPr>
          <p:cNvPr id="317472"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2437" y="5797550"/>
            <a:ext cx="1608137" cy="8207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7473" name="AutoShape 33"/>
          <p:cNvSpPr>
            <a:spLocks noChangeArrowheads="1"/>
          </p:cNvSpPr>
          <p:nvPr/>
        </p:nvSpPr>
        <p:spPr bwMode="auto">
          <a:xfrm>
            <a:off x="4600574" y="1722264"/>
            <a:ext cx="702577" cy="482600"/>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74" name="AutoShape 34"/>
          <p:cNvSpPr>
            <a:spLocks noChangeArrowheads="1"/>
          </p:cNvSpPr>
          <p:nvPr/>
        </p:nvSpPr>
        <p:spPr bwMode="auto">
          <a:xfrm rot="-2469087">
            <a:off x="7435772" y="1612398"/>
            <a:ext cx="792368" cy="871439"/>
          </a:xfrm>
          <a:prstGeom prst="curvedLeftArrow">
            <a:avLst>
              <a:gd name="adj1" fmla="val 30000"/>
              <a:gd name="adj2" fmla="val 60000"/>
              <a:gd name="adj3" fmla="val 33333"/>
            </a:avLst>
          </a:prstGeom>
          <a:solidFill>
            <a:schemeClr val="tx1">
              <a:lumMod val="75000"/>
            </a:schemeClr>
          </a:solidFill>
          <a:ln w="3175">
            <a:solidFill>
              <a:schemeClr val="bg2"/>
            </a:solidFill>
            <a:miter lim="800000"/>
            <a:headEnd/>
            <a:tailEnd/>
          </a:ln>
          <a:effectLst>
            <a:outerShdw dist="107763" dir="2700000" algn="ctr" rotWithShape="0">
              <a:schemeClr val="bg2"/>
            </a:outerShdw>
          </a:effectLst>
        </p:spPr>
        <p:txBody>
          <a:bodyPr wrap="square" anchor="ctr">
            <a:spAutoFit/>
          </a:bodyPr>
          <a:lstStyle/>
          <a:p>
            <a:endParaRPr lang="es-ES"/>
          </a:p>
        </p:txBody>
      </p:sp>
      <p:sp>
        <p:nvSpPr>
          <p:cNvPr id="317475" name="AutoShape 35"/>
          <p:cNvSpPr>
            <a:spLocks noChangeArrowheads="1"/>
          </p:cNvSpPr>
          <p:nvPr/>
        </p:nvSpPr>
        <p:spPr bwMode="auto">
          <a:xfrm rot="16200000" flipH="1">
            <a:off x="2427696" y="2937582"/>
            <a:ext cx="745355" cy="72008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76" name="AutoShape 36"/>
          <p:cNvSpPr>
            <a:spLocks noChangeArrowheads="1"/>
          </p:cNvSpPr>
          <p:nvPr/>
        </p:nvSpPr>
        <p:spPr bwMode="auto">
          <a:xfrm rot="5400000">
            <a:off x="442391" y="3184525"/>
            <a:ext cx="539750" cy="431800"/>
          </a:xfrm>
          <a:prstGeom prst="rightArrow">
            <a:avLst>
              <a:gd name="adj1" fmla="val 48963"/>
              <a:gd name="adj2" fmla="val 5365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77" name="AutoShape 37"/>
          <p:cNvSpPr>
            <a:spLocks noChangeArrowheads="1"/>
          </p:cNvSpPr>
          <p:nvPr/>
        </p:nvSpPr>
        <p:spPr bwMode="auto">
          <a:xfrm rot="5400000">
            <a:off x="3495872" y="4341812"/>
            <a:ext cx="565150" cy="492125"/>
          </a:xfrm>
          <a:prstGeom prst="rightArrow">
            <a:avLst>
              <a:gd name="adj1" fmla="val 48963"/>
              <a:gd name="adj2" fmla="val 5365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79" name="AutoShape 39"/>
          <p:cNvSpPr>
            <a:spLocks noChangeArrowheads="1"/>
          </p:cNvSpPr>
          <p:nvPr/>
        </p:nvSpPr>
        <p:spPr bwMode="auto">
          <a:xfrm rot="452424" flipH="1">
            <a:off x="2914041" y="5187282"/>
            <a:ext cx="838200" cy="535434"/>
          </a:xfrm>
          <a:prstGeom prst="curvedUpArrow">
            <a:avLst>
              <a:gd name="adj1" fmla="val 44000"/>
              <a:gd name="adj2" fmla="val 88000"/>
              <a:gd name="adj3" fmla="val 33333"/>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80" name="AutoShape 40"/>
          <p:cNvSpPr>
            <a:spLocks noChangeArrowheads="1"/>
          </p:cNvSpPr>
          <p:nvPr/>
        </p:nvSpPr>
        <p:spPr bwMode="auto">
          <a:xfrm rot="5400000">
            <a:off x="523455" y="5179271"/>
            <a:ext cx="586750" cy="497408"/>
          </a:xfrm>
          <a:prstGeom prst="rightArrow">
            <a:avLst>
              <a:gd name="adj1" fmla="val 48963"/>
              <a:gd name="adj2" fmla="val 5365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81" name="AutoShape 41"/>
          <p:cNvSpPr>
            <a:spLocks noChangeArrowheads="1"/>
          </p:cNvSpPr>
          <p:nvPr/>
        </p:nvSpPr>
        <p:spPr bwMode="auto">
          <a:xfrm>
            <a:off x="2251074" y="5929532"/>
            <a:ext cx="679520" cy="497046"/>
          </a:xfrm>
          <a:prstGeom prst="rightArrow">
            <a:avLst>
              <a:gd name="adj1" fmla="val 50000"/>
              <a:gd name="adj2" fmla="val 5000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82" name="AutoShape 42"/>
          <p:cNvSpPr>
            <a:spLocks noChangeArrowheads="1"/>
          </p:cNvSpPr>
          <p:nvPr/>
        </p:nvSpPr>
        <p:spPr bwMode="auto">
          <a:xfrm rot="21003705">
            <a:off x="4690457" y="5870728"/>
            <a:ext cx="1771333" cy="463243"/>
          </a:xfrm>
          <a:prstGeom prst="rightArrow">
            <a:avLst>
              <a:gd name="adj1" fmla="val 50000"/>
              <a:gd name="adj2" fmla="val 83333"/>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7483" name="Rectangle 43"/>
          <p:cNvSpPr>
            <a:spLocks noChangeArrowheads="1"/>
          </p:cNvSpPr>
          <p:nvPr/>
        </p:nvSpPr>
        <p:spPr bwMode="auto">
          <a:xfrm>
            <a:off x="5057774" y="4997450"/>
            <a:ext cx="1219200" cy="647700"/>
          </a:xfrm>
          <a:prstGeom prst="rect">
            <a:avLst/>
          </a:prstGeom>
          <a:noFill/>
          <a:ln w="25400">
            <a:solidFill>
              <a:schemeClr val="hlink"/>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7493" name="Text Box 53"/>
          <p:cNvSpPr txBox="1">
            <a:spLocks noChangeArrowheads="1"/>
          </p:cNvSpPr>
          <p:nvPr/>
        </p:nvSpPr>
        <p:spPr bwMode="auto">
          <a:xfrm>
            <a:off x="3016398" y="3647554"/>
            <a:ext cx="1511300" cy="717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l"/>
            <a:r>
              <a:rPr lang="es-ES_tradnl" altLang="es-ES" sz="1800" dirty="0">
                <a:solidFill>
                  <a:schemeClr val="accent2"/>
                </a:solidFill>
                <a:effectLst>
                  <a:outerShdw blurRad="38100" dist="38100" dir="2700000" algn="tl">
                    <a:srgbClr val="000000"/>
                  </a:outerShdw>
                </a:effectLst>
              </a:rPr>
              <a:t>C= variable</a:t>
            </a:r>
          </a:p>
          <a:p>
            <a:pPr algn="l"/>
            <a:r>
              <a:rPr lang="es-ES_tradnl" altLang="es-ES" sz="1800" dirty="0" err="1">
                <a:solidFill>
                  <a:schemeClr val="accent2"/>
                </a:solidFill>
                <a:effectLst>
                  <a:outerShdw blurRad="38100" dist="38100" dir="2700000" algn="tl">
                    <a:srgbClr val="000000"/>
                  </a:outerShdw>
                </a:effectLst>
              </a:rPr>
              <a:t>Cos</a:t>
            </a:r>
            <a:r>
              <a:rPr lang="es-ES_tradnl" altLang="es-ES" sz="1800" dirty="0">
                <a:solidFill>
                  <a:schemeClr val="accent2"/>
                </a:solidFill>
                <a:effectLst>
                  <a:outerShdw blurRad="38100" dist="38100" dir="2700000" algn="tl">
                    <a:srgbClr val="000000"/>
                  </a:outerShdw>
                </a:effectLst>
                <a:sym typeface="Symbol" pitchFamily="18" charset="2"/>
              </a:rPr>
              <a:t>= </a:t>
            </a:r>
            <a:r>
              <a:rPr lang="es-ES_tradnl" altLang="es-ES" sz="1800" dirty="0" err="1">
                <a:solidFill>
                  <a:schemeClr val="accent2"/>
                </a:solidFill>
                <a:effectLst>
                  <a:outerShdw blurRad="38100" dist="38100" dir="2700000" algn="tl">
                    <a:srgbClr val="000000"/>
                  </a:outerShdw>
                </a:effectLst>
                <a:sym typeface="Symbol" pitchFamily="18" charset="2"/>
              </a:rPr>
              <a:t>Cte</a:t>
            </a:r>
            <a:endParaRPr lang="es-ES" altLang="es-ES" sz="1800" dirty="0">
              <a:solidFill>
                <a:schemeClr val="accent2"/>
              </a:solidFill>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3"/>
                                        </p:tgtEl>
                                        <p:attrNameLst>
                                          <p:attrName>style.visibility</p:attrName>
                                        </p:attrNameLst>
                                      </p:cBhvr>
                                      <p:to>
                                        <p:strVal val="visible"/>
                                      </p:to>
                                    </p:set>
                                    <p:animEffect transition="in" filter="dissolve">
                                      <p:cBhvr>
                                        <p:cTn id="7" dur="500"/>
                                        <p:tgtEl>
                                          <p:spTgt spid="31747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7459"/>
                                        </p:tgtEl>
                                        <p:attrNameLst>
                                          <p:attrName>style.visibility</p:attrName>
                                        </p:attrNameLst>
                                      </p:cBhvr>
                                      <p:to>
                                        <p:strVal val="visible"/>
                                      </p:to>
                                    </p:set>
                                    <p:animEffect transition="in" filter="dissolve">
                                      <p:cBhvr>
                                        <p:cTn id="11" dur="500"/>
                                        <p:tgtEl>
                                          <p:spTgt spid="3174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17474"/>
                                        </p:tgtEl>
                                        <p:attrNameLst>
                                          <p:attrName>style.visibility</p:attrName>
                                        </p:attrNameLst>
                                      </p:cBhvr>
                                      <p:to>
                                        <p:strVal val="visible"/>
                                      </p:to>
                                    </p:set>
                                    <p:animEffect transition="in" filter="dissolve">
                                      <p:cBhvr>
                                        <p:cTn id="16" dur="500"/>
                                        <p:tgtEl>
                                          <p:spTgt spid="317474"/>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317458"/>
                                        </p:tgtEl>
                                        <p:attrNameLst>
                                          <p:attrName>style.visibility</p:attrName>
                                        </p:attrNameLst>
                                      </p:cBhvr>
                                      <p:to>
                                        <p:strVal val="visible"/>
                                      </p:to>
                                    </p:set>
                                    <p:animEffect transition="in" filter="dissolve">
                                      <p:cBhvr>
                                        <p:cTn id="20" dur="500"/>
                                        <p:tgtEl>
                                          <p:spTgt spid="31745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17463"/>
                                        </p:tgtEl>
                                        <p:attrNameLst>
                                          <p:attrName>style.visibility</p:attrName>
                                        </p:attrNameLst>
                                      </p:cBhvr>
                                      <p:to>
                                        <p:strVal val="visible"/>
                                      </p:to>
                                    </p:set>
                                    <p:animEffect transition="in" filter="dissolve">
                                      <p:cBhvr>
                                        <p:cTn id="25" dur="500"/>
                                        <p:tgtEl>
                                          <p:spTgt spid="31746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17475"/>
                                        </p:tgtEl>
                                        <p:attrNameLst>
                                          <p:attrName>style.visibility</p:attrName>
                                        </p:attrNameLst>
                                      </p:cBhvr>
                                      <p:to>
                                        <p:strVal val="visible"/>
                                      </p:to>
                                    </p:set>
                                    <p:animEffect transition="in" filter="dissolve">
                                      <p:cBhvr>
                                        <p:cTn id="30" dur="500"/>
                                        <p:tgtEl>
                                          <p:spTgt spid="317475"/>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317461"/>
                                        </p:tgtEl>
                                        <p:attrNameLst>
                                          <p:attrName>style.visibility</p:attrName>
                                        </p:attrNameLst>
                                      </p:cBhvr>
                                      <p:to>
                                        <p:strVal val="visible"/>
                                      </p:to>
                                    </p:set>
                                    <p:animEffect transition="in" filter="dissolve">
                                      <p:cBhvr>
                                        <p:cTn id="34" dur="500"/>
                                        <p:tgtEl>
                                          <p:spTgt spid="3174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17476"/>
                                        </p:tgtEl>
                                        <p:attrNameLst>
                                          <p:attrName>style.visibility</p:attrName>
                                        </p:attrNameLst>
                                      </p:cBhvr>
                                      <p:to>
                                        <p:strVal val="visible"/>
                                      </p:to>
                                    </p:set>
                                    <p:animEffect transition="in" filter="dissolve">
                                      <p:cBhvr>
                                        <p:cTn id="39" dur="500"/>
                                        <p:tgtEl>
                                          <p:spTgt spid="317476"/>
                                        </p:tgtEl>
                                      </p:cBhvr>
                                    </p:animEffect>
                                  </p:childTnLst>
                                </p:cTn>
                              </p:par>
                            </p:childTnLst>
                          </p:cTn>
                        </p:par>
                        <p:par>
                          <p:cTn id="40" fill="hold" nodeType="afterGroup">
                            <p:stCondLst>
                              <p:cond delay="500"/>
                            </p:stCondLst>
                            <p:childTnLst>
                              <p:par>
                                <p:cTn id="41" presetID="9" presetClass="entr" presetSubtype="0" fill="hold" nodeType="afterEffect">
                                  <p:stCondLst>
                                    <p:cond delay="0"/>
                                  </p:stCondLst>
                                  <p:childTnLst>
                                    <p:set>
                                      <p:cBhvr>
                                        <p:cTn id="42" dur="1" fill="hold">
                                          <p:stCondLst>
                                            <p:cond delay="0"/>
                                          </p:stCondLst>
                                        </p:cTn>
                                        <p:tgtEl>
                                          <p:spTgt spid="317466"/>
                                        </p:tgtEl>
                                        <p:attrNameLst>
                                          <p:attrName>style.visibility</p:attrName>
                                        </p:attrNameLst>
                                      </p:cBhvr>
                                      <p:to>
                                        <p:strVal val="visible"/>
                                      </p:to>
                                    </p:set>
                                    <p:animEffect transition="in" filter="dissolve">
                                      <p:cBhvr>
                                        <p:cTn id="43" dur="500"/>
                                        <p:tgtEl>
                                          <p:spTgt spid="31746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17493"/>
                                        </p:tgtEl>
                                        <p:attrNameLst>
                                          <p:attrName>style.visibility</p:attrName>
                                        </p:attrNameLst>
                                      </p:cBhvr>
                                      <p:to>
                                        <p:strVal val="visible"/>
                                      </p:to>
                                    </p:set>
                                    <p:animEffect transition="in" filter="dissolve">
                                      <p:cBhvr>
                                        <p:cTn id="48" dur="500"/>
                                        <p:tgtEl>
                                          <p:spTgt spid="31749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17477"/>
                                        </p:tgtEl>
                                        <p:attrNameLst>
                                          <p:attrName>style.visibility</p:attrName>
                                        </p:attrNameLst>
                                      </p:cBhvr>
                                      <p:to>
                                        <p:strVal val="visible"/>
                                      </p:to>
                                    </p:set>
                                    <p:animEffect transition="in" filter="dissolve">
                                      <p:cBhvr>
                                        <p:cTn id="53" dur="500"/>
                                        <p:tgtEl>
                                          <p:spTgt spid="317477"/>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317467"/>
                                        </p:tgtEl>
                                        <p:attrNameLst>
                                          <p:attrName>style.visibility</p:attrName>
                                        </p:attrNameLst>
                                      </p:cBhvr>
                                      <p:to>
                                        <p:strVal val="visible"/>
                                      </p:to>
                                    </p:set>
                                    <p:animEffect transition="in" filter="dissolve">
                                      <p:cBhvr>
                                        <p:cTn id="57" dur="500"/>
                                        <p:tgtEl>
                                          <p:spTgt spid="31746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317483"/>
                                        </p:tgtEl>
                                        <p:attrNameLst>
                                          <p:attrName>style.visibility</p:attrName>
                                        </p:attrNameLst>
                                      </p:cBhvr>
                                      <p:to>
                                        <p:strVal val="visible"/>
                                      </p:to>
                                    </p:set>
                                    <p:anim calcmode="lin" valueType="num">
                                      <p:cBhvr>
                                        <p:cTn id="62" dur="500" fill="hold"/>
                                        <p:tgtEl>
                                          <p:spTgt spid="317483"/>
                                        </p:tgtEl>
                                        <p:attrNameLst>
                                          <p:attrName>ppt_w</p:attrName>
                                        </p:attrNameLst>
                                      </p:cBhvr>
                                      <p:tavLst>
                                        <p:tav tm="0">
                                          <p:val>
                                            <p:fltVal val="0"/>
                                          </p:val>
                                        </p:tav>
                                        <p:tav tm="100000">
                                          <p:val>
                                            <p:strVal val="#ppt_w"/>
                                          </p:val>
                                        </p:tav>
                                      </p:tavLst>
                                    </p:anim>
                                    <p:anim calcmode="lin" valueType="num">
                                      <p:cBhvr>
                                        <p:cTn id="63" dur="500" fill="hold"/>
                                        <p:tgtEl>
                                          <p:spTgt spid="317483"/>
                                        </p:tgtEl>
                                        <p:attrNameLst>
                                          <p:attrName>ppt_h</p:attrName>
                                        </p:attrNameLst>
                                      </p:cBhvr>
                                      <p:tavLst>
                                        <p:tav tm="0">
                                          <p:val>
                                            <p:fltVal val="0"/>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17479"/>
                                        </p:tgtEl>
                                        <p:attrNameLst>
                                          <p:attrName>style.visibility</p:attrName>
                                        </p:attrNameLst>
                                      </p:cBhvr>
                                      <p:to>
                                        <p:strVal val="visible"/>
                                      </p:to>
                                    </p:set>
                                    <p:animEffect transition="in" filter="dissolve">
                                      <p:cBhvr>
                                        <p:cTn id="68" dur="500"/>
                                        <p:tgtEl>
                                          <p:spTgt spid="317479"/>
                                        </p:tgtEl>
                                      </p:cBhvr>
                                    </p:animEffect>
                                  </p:childTnLst>
                                </p:cTn>
                              </p:par>
                            </p:childTnLst>
                          </p:cTn>
                        </p:par>
                        <p:par>
                          <p:cTn id="69" fill="hold" nodeType="afterGroup">
                            <p:stCondLst>
                              <p:cond delay="500"/>
                            </p:stCondLst>
                            <p:childTnLst>
                              <p:par>
                                <p:cTn id="70" presetID="9" presetClass="entr" presetSubtype="0" fill="hold" nodeType="afterEffect">
                                  <p:stCondLst>
                                    <p:cond delay="0"/>
                                  </p:stCondLst>
                                  <p:childTnLst>
                                    <p:set>
                                      <p:cBhvr>
                                        <p:cTn id="71" dur="1" fill="hold">
                                          <p:stCondLst>
                                            <p:cond delay="0"/>
                                          </p:stCondLst>
                                        </p:cTn>
                                        <p:tgtEl>
                                          <p:spTgt spid="317470"/>
                                        </p:tgtEl>
                                        <p:attrNameLst>
                                          <p:attrName>style.visibility</p:attrName>
                                        </p:attrNameLst>
                                      </p:cBhvr>
                                      <p:to>
                                        <p:strVal val="visible"/>
                                      </p:to>
                                    </p:set>
                                    <p:animEffect transition="in" filter="dissolve">
                                      <p:cBhvr>
                                        <p:cTn id="72" dur="500"/>
                                        <p:tgtEl>
                                          <p:spTgt spid="31747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17480"/>
                                        </p:tgtEl>
                                        <p:attrNameLst>
                                          <p:attrName>style.visibility</p:attrName>
                                        </p:attrNameLst>
                                      </p:cBhvr>
                                      <p:to>
                                        <p:strVal val="visible"/>
                                      </p:to>
                                    </p:set>
                                    <p:animEffect transition="in" filter="dissolve">
                                      <p:cBhvr>
                                        <p:cTn id="77" dur="500"/>
                                        <p:tgtEl>
                                          <p:spTgt spid="317480"/>
                                        </p:tgtEl>
                                      </p:cBhvr>
                                    </p:animEffect>
                                  </p:childTnLst>
                                </p:cTn>
                              </p:par>
                            </p:childTnLst>
                          </p:cTn>
                        </p:par>
                        <p:par>
                          <p:cTn id="78" fill="hold" nodeType="afterGroup">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317471"/>
                                        </p:tgtEl>
                                        <p:attrNameLst>
                                          <p:attrName>style.visibility</p:attrName>
                                        </p:attrNameLst>
                                      </p:cBhvr>
                                      <p:to>
                                        <p:strVal val="visible"/>
                                      </p:to>
                                    </p:set>
                                    <p:animEffect transition="in" filter="dissolve">
                                      <p:cBhvr>
                                        <p:cTn id="81" dur="500"/>
                                        <p:tgtEl>
                                          <p:spTgt spid="3174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317481"/>
                                        </p:tgtEl>
                                        <p:attrNameLst>
                                          <p:attrName>style.visibility</p:attrName>
                                        </p:attrNameLst>
                                      </p:cBhvr>
                                      <p:to>
                                        <p:strVal val="visible"/>
                                      </p:to>
                                    </p:set>
                                    <p:animEffect transition="in" filter="dissolve">
                                      <p:cBhvr>
                                        <p:cTn id="86" dur="500"/>
                                        <p:tgtEl>
                                          <p:spTgt spid="317481"/>
                                        </p:tgtEl>
                                      </p:cBhvr>
                                    </p:animEffec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317472"/>
                                        </p:tgtEl>
                                        <p:attrNameLst>
                                          <p:attrName>style.visibility</p:attrName>
                                        </p:attrNameLst>
                                      </p:cBhvr>
                                      <p:to>
                                        <p:strVal val="visible"/>
                                      </p:to>
                                    </p:set>
                                    <p:animEffect transition="in" filter="dissolve">
                                      <p:cBhvr>
                                        <p:cTn id="90" dur="500"/>
                                        <p:tgtEl>
                                          <p:spTgt spid="31747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17482"/>
                                        </p:tgtEl>
                                        <p:attrNameLst>
                                          <p:attrName>style.visibility</p:attrName>
                                        </p:attrNameLst>
                                      </p:cBhvr>
                                      <p:to>
                                        <p:strVal val="visible"/>
                                      </p:to>
                                    </p:set>
                                    <p:animEffect transition="in" filter="dissolve">
                                      <p:cBhvr>
                                        <p:cTn id="95" dur="500"/>
                                        <p:tgtEl>
                                          <p:spTgt spid="317482"/>
                                        </p:tgtEl>
                                      </p:cBhvr>
                                    </p:animEffect>
                                  </p:childTnLst>
                                </p:cTn>
                              </p:par>
                            </p:childTnLst>
                          </p:cTn>
                        </p:par>
                        <p:par>
                          <p:cTn id="96" fill="hold" nodeType="afterGroup">
                            <p:stCondLst>
                              <p:cond delay="500"/>
                            </p:stCondLst>
                            <p:childTnLst>
                              <p:par>
                                <p:cTn id="97" presetID="9" presetClass="entr" presetSubtype="0" fill="hold" nodeType="afterEffect">
                                  <p:stCondLst>
                                    <p:cond delay="0"/>
                                  </p:stCondLst>
                                  <p:childTnLst>
                                    <p:set>
                                      <p:cBhvr>
                                        <p:cTn id="98" dur="1" fill="hold">
                                          <p:stCondLst>
                                            <p:cond delay="0"/>
                                          </p:stCondLst>
                                        </p:cTn>
                                        <p:tgtEl>
                                          <p:spTgt spid="317456"/>
                                        </p:tgtEl>
                                        <p:attrNameLst>
                                          <p:attrName>style.visibility</p:attrName>
                                        </p:attrNameLst>
                                      </p:cBhvr>
                                      <p:to>
                                        <p:strVal val="visible"/>
                                      </p:to>
                                    </p:set>
                                    <p:animEffect transition="in" filter="dissolve">
                                      <p:cBhvr>
                                        <p:cTn id="99" dur="500"/>
                                        <p:tgtEl>
                                          <p:spTgt spid="317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9" grpId="0" animBg="1" autoUpdateAnimBg="0"/>
      <p:bldP spid="317471" grpId="0" animBg="1" autoUpdateAnimBg="0"/>
      <p:bldP spid="317473" grpId="0" animBg="1"/>
      <p:bldP spid="317474" grpId="0" animBg="1"/>
      <p:bldP spid="317475" grpId="0" animBg="1"/>
      <p:bldP spid="317476" grpId="0" animBg="1"/>
      <p:bldP spid="317477" grpId="0" animBg="1"/>
      <p:bldP spid="317479" grpId="0" animBg="1"/>
      <p:bldP spid="317480" grpId="0" animBg="1"/>
      <p:bldP spid="317481" grpId="0" animBg="1"/>
      <p:bldP spid="317482" grpId="0" animBg="1"/>
      <p:bldP spid="317483" grpId="0" animBg="1"/>
      <p:bldP spid="31749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152400" y="304800"/>
            <a:ext cx="8991600" cy="1143000"/>
          </a:xfrm>
          <a:noFill/>
          <a:ln/>
          <a:effectLst>
            <a:outerShdw dist="35921" dir="2700000" algn="ctr" rotWithShape="0">
              <a:schemeClr val="bg2"/>
            </a:outerShdw>
          </a:effectLst>
        </p:spPr>
        <p:txBody>
          <a:bodyPr/>
          <a:lstStyle/>
          <a:p>
            <a:r>
              <a:rPr lang="es-ES_tradnl" altLang="es-ES" sz="4700" b="1">
                <a:latin typeface="Tahoma" pitchFamily="34" charset="0"/>
              </a:rPr>
              <a:t>4.18 Corriente de cortocircuito</a:t>
            </a:r>
            <a:endParaRPr lang="es-ES_tradnl" altLang="es-ES"/>
          </a:p>
        </p:txBody>
      </p:sp>
      <p:grpSp>
        <p:nvGrpSpPr>
          <p:cNvPr id="316576" name="Group 160"/>
          <p:cNvGrpSpPr>
            <a:grpSpLocks/>
          </p:cNvGrpSpPr>
          <p:nvPr/>
        </p:nvGrpSpPr>
        <p:grpSpPr bwMode="auto">
          <a:xfrm>
            <a:off x="533400" y="1828800"/>
            <a:ext cx="3073400" cy="2405063"/>
            <a:chOff x="672" y="1056"/>
            <a:chExt cx="1936" cy="1515"/>
          </a:xfrm>
        </p:grpSpPr>
        <p:grpSp>
          <p:nvGrpSpPr>
            <p:cNvPr id="316496" name="Group 80"/>
            <p:cNvGrpSpPr>
              <a:grpSpLocks/>
            </p:cNvGrpSpPr>
            <p:nvPr/>
          </p:nvGrpSpPr>
          <p:grpSpPr bwMode="auto">
            <a:xfrm>
              <a:off x="672" y="1056"/>
              <a:ext cx="1893" cy="1289"/>
              <a:chOff x="1263" y="1056"/>
              <a:chExt cx="1893" cy="1289"/>
            </a:xfrm>
          </p:grpSpPr>
          <p:sp>
            <p:nvSpPr>
              <p:cNvPr id="316420" name="Rectangle 4"/>
              <p:cNvSpPr>
                <a:spLocks noChangeArrowheads="1"/>
              </p:cNvSpPr>
              <p:nvPr/>
            </p:nvSpPr>
            <p:spPr bwMode="auto">
              <a:xfrm>
                <a:off x="1975" y="1056"/>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R</a:t>
                </a:r>
                <a:r>
                  <a:rPr lang="es-ES_tradnl" altLang="es-ES" sz="1700" baseline="-25000">
                    <a:effectLst/>
                  </a:rPr>
                  <a:t>CC</a:t>
                </a:r>
                <a:endParaRPr lang="es-ES" altLang="es-ES" sz="1700" baseline="-25000">
                  <a:effectLst/>
                </a:endParaRPr>
              </a:p>
            </p:txBody>
          </p:sp>
          <p:sp>
            <p:nvSpPr>
              <p:cNvPr id="316421" name="Rectangle 5"/>
              <p:cNvSpPr>
                <a:spLocks noChangeArrowheads="1"/>
              </p:cNvSpPr>
              <p:nvPr/>
            </p:nvSpPr>
            <p:spPr bwMode="auto">
              <a:xfrm>
                <a:off x="2583" y="1056"/>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X</a:t>
                </a:r>
                <a:r>
                  <a:rPr lang="es-ES_tradnl" altLang="es-ES" sz="1700" baseline="-25000">
                    <a:effectLst/>
                  </a:rPr>
                  <a:t>cc</a:t>
                </a:r>
                <a:endParaRPr lang="es-ES" altLang="es-ES" sz="1700" baseline="-25000">
                  <a:effectLst/>
                </a:endParaRPr>
              </a:p>
            </p:txBody>
          </p:sp>
          <p:sp>
            <p:nvSpPr>
              <p:cNvPr id="316423" name="Line 7"/>
              <p:cNvSpPr>
                <a:spLocks noChangeShapeType="1"/>
              </p:cNvSpPr>
              <p:nvPr/>
            </p:nvSpPr>
            <p:spPr bwMode="auto">
              <a:xfrm>
                <a:off x="1555" y="1407"/>
                <a:ext cx="42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16424" name="Line 8"/>
              <p:cNvSpPr>
                <a:spLocks noChangeShapeType="1"/>
              </p:cNvSpPr>
              <p:nvPr/>
            </p:nvSpPr>
            <p:spPr bwMode="auto">
              <a:xfrm rot="5400000">
                <a:off x="1072" y="1862"/>
                <a:ext cx="942"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25" name="Line 9"/>
              <p:cNvSpPr>
                <a:spLocks noChangeShapeType="1"/>
              </p:cNvSpPr>
              <p:nvPr/>
            </p:nvSpPr>
            <p:spPr bwMode="auto">
              <a:xfrm>
                <a:off x="1543" y="2325"/>
                <a:ext cx="1595"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26" name="Oval 10"/>
              <p:cNvSpPr>
                <a:spLocks noChangeArrowheads="1"/>
              </p:cNvSpPr>
              <p:nvPr/>
            </p:nvSpPr>
            <p:spPr bwMode="auto">
              <a:xfrm>
                <a:off x="1515" y="228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6427" name="AutoShape 11"/>
              <p:cNvSpPr>
                <a:spLocks noChangeArrowheads="1"/>
              </p:cNvSpPr>
              <p:nvPr/>
            </p:nvSpPr>
            <p:spPr bwMode="auto">
              <a:xfrm>
                <a:off x="1351" y="1613"/>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28" name="Rectangle 12"/>
              <p:cNvSpPr>
                <a:spLocks noChangeArrowheads="1"/>
              </p:cNvSpPr>
              <p:nvPr/>
            </p:nvSpPr>
            <p:spPr bwMode="auto">
              <a:xfrm>
                <a:off x="1671" y="1685"/>
                <a:ext cx="576"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U</a:t>
                </a:r>
                <a:r>
                  <a:rPr lang="es-ES_tradnl" altLang="es-ES" sz="1800" baseline="-25000">
                    <a:effectLst/>
                  </a:rPr>
                  <a:t>cc</a:t>
                </a:r>
                <a:endParaRPr lang="es-ES" altLang="es-ES" sz="1800">
                  <a:effectLst/>
                </a:endParaRPr>
              </a:p>
            </p:txBody>
          </p:sp>
          <p:sp>
            <p:nvSpPr>
              <p:cNvPr id="316429" name="Oval 13"/>
              <p:cNvSpPr>
                <a:spLocks noChangeAspect="1" noChangeArrowheads="1"/>
              </p:cNvSpPr>
              <p:nvPr/>
            </p:nvSpPr>
            <p:spPr bwMode="auto">
              <a:xfrm>
                <a:off x="1423" y="1685"/>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6430" name="Freeform 14"/>
              <p:cNvSpPr>
                <a:spLocks noChangeAspect="1"/>
              </p:cNvSpPr>
              <p:nvPr/>
            </p:nvSpPr>
            <p:spPr bwMode="auto">
              <a:xfrm>
                <a:off x="1485" y="1713"/>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31" name="Line 15"/>
              <p:cNvSpPr>
                <a:spLocks noChangeShapeType="1"/>
              </p:cNvSpPr>
              <p:nvPr/>
            </p:nvSpPr>
            <p:spPr bwMode="auto">
              <a:xfrm>
                <a:off x="2935" y="1411"/>
                <a:ext cx="2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32" name="Line 16"/>
              <p:cNvSpPr>
                <a:spLocks noChangeShapeType="1"/>
              </p:cNvSpPr>
              <p:nvPr/>
            </p:nvSpPr>
            <p:spPr bwMode="auto">
              <a:xfrm rot="10800000">
                <a:off x="1645" y="1407"/>
                <a:ext cx="48" cy="0"/>
              </a:xfrm>
              <a:prstGeom prst="line">
                <a:avLst/>
              </a:prstGeom>
              <a:noFill/>
              <a:ln w="50800">
                <a:solidFill>
                  <a:schemeClr val="hlink"/>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33" name="Oval 17"/>
              <p:cNvSpPr>
                <a:spLocks noChangeArrowheads="1"/>
              </p:cNvSpPr>
              <p:nvPr/>
            </p:nvSpPr>
            <p:spPr bwMode="auto">
              <a:xfrm>
                <a:off x="1511" y="1381"/>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16434" name="Group 18"/>
              <p:cNvGrpSpPr>
                <a:grpSpLocks/>
              </p:cNvGrpSpPr>
              <p:nvPr/>
            </p:nvGrpSpPr>
            <p:grpSpPr bwMode="auto">
              <a:xfrm>
                <a:off x="2524" y="1310"/>
                <a:ext cx="96" cy="186"/>
                <a:chOff x="0" y="0"/>
                <a:chExt cx="20000" cy="20000"/>
              </a:xfrm>
            </p:grpSpPr>
            <p:grpSp>
              <p:nvGrpSpPr>
                <p:cNvPr id="316435" name="Group 19"/>
                <p:cNvGrpSpPr>
                  <a:grpSpLocks/>
                </p:cNvGrpSpPr>
                <p:nvPr/>
              </p:nvGrpSpPr>
              <p:grpSpPr bwMode="auto">
                <a:xfrm>
                  <a:off x="0" y="0"/>
                  <a:ext cx="20000" cy="12903"/>
                  <a:chOff x="0" y="0"/>
                  <a:chExt cx="20000" cy="20000"/>
                </a:xfrm>
              </p:grpSpPr>
              <p:sp>
                <p:nvSpPr>
                  <p:cNvPr id="316436" name="Arc 20"/>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37" name="Arc 21"/>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438" name="Group 22"/>
                <p:cNvGrpSpPr>
                  <a:grpSpLocks/>
                </p:cNvGrpSpPr>
                <p:nvPr/>
              </p:nvGrpSpPr>
              <p:grpSpPr bwMode="auto">
                <a:xfrm>
                  <a:off x="12888" y="12043"/>
                  <a:ext cx="7027" cy="7957"/>
                  <a:chOff x="0" y="0"/>
                  <a:chExt cx="20000" cy="20000"/>
                </a:xfrm>
              </p:grpSpPr>
              <p:sp>
                <p:nvSpPr>
                  <p:cNvPr id="316439" name="Arc 23"/>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40" name="Arc 24"/>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441" name="Group 25"/>
              <p:cNvGrpSpPr>
                <a:grpSpLocks/>
              </p:cNvGrpSpPr>
              <p:nvPr/>
            </p:nvGrpSpPr>
            <p:grpSpPr bwMode="auto">
              <a:xfrm>
                <a:off x="2586" y="1309"/>
                <a:ext cx="95" cy="185"/>
                <a:chOff x="0" y="0"/>
                <a:chExt cx="20004" cy="20000"/>
              </a:xfrm>
            </p:grpSpPr>
            <p:grpSp>
              <p:nvGrpSpPr>
                <p:cNvPr id="316442" name="Group 26"/>
                <p:cNvGrpSpPr>
                  <a:grpSpLocks/>
                </p:cNvGrpSpPr>
                <p:nvPr/>
              </p:nvGrpSpPr>
              <p:grpSpPr bwMode="auto">
                <a:xfrm>
                  <a:off x="0" y="0"/>
                  <a:ext cx="19919" cy="12903"/>
                  <a:chOff x="0" y="0"/>
                  <a:chExt cx="20004" cy="20000"/>
                </a:xfrm>
              </p:grpSpPr>
              <p:sp>
                <p:nvSpPr>
                  <p:cNvPr id="316443" name="Arc 27"/>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44" name="Arc 28"/>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445" name="Group 29"/>
                <p:cNvGrpSpPr>
                  <a:grpSpLocks/>
                </p:cNvGrpSpPr>
                <p:nvPr/>
              </p:nvGrpSpPr>
              <p:grpSpPr bwMode="auto">
                <a:xfrm>
                  <a:off x="12692" y="12043"/>
                  <a:ext cx="7312" cy="7957"/>
                  <a:chOff x="-1" y="0"/>
                  <a:chExt cx="20001" cy="20000"/>
                </a:xfrm>
              </p:grpSpPr>
              <p:sp>
                <p:nvSpPr>
                  <p:cNvPr id="316446" name="Arc 30"/>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47" name="Arc 31"/>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448" name="Group 32"/>
              <p:cNvGrpSpPr>
                <a:grpSpLocks/>
              </p:cNvGrpSpPr>
              <p:nvPr/>
            </p:nvGrpSpPr>
            <p:grpSpPr bwMode="auto">
              <a:xfrm>
                <a:off x="2647" y="1309"/>
                <a:ext cx="96" cy="185"/>
                <a:chOff x="0" y="0"/>
                <a:chExt cx="20000" cy="20000"/>
              </a:xfrm>
            </p:grpSpPr>
            <p:grpSp>
              <p:nvGrpSpPr>
                <p:cNvPr id="316449" name="Group 33"/>
                <p:cNvGrpSpPr>
                  <a:grpSpLocks/>
                </p:cNvGrpSpPr>
                <p:nvPr/>
              </p:nvGrpSpPr>
              <p:grpSpPr bwMode="auto">
                <a:xfrm>
                  <a:off x="0" y="0"/>
                  <a:ext cx="20000" cy="12903"/>
                  <a:chOff x="0" y="0"/>
                  <a:chExt cx="20000" cy="20000"/>
                </a:xfrm>
              </p:grpSpPr>
              <p:sp>
                <p:nvSpPr>
                  <p:cNvPr id="316450" name="Arc 34"/>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51" name="Arc 35"/>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452" name="Group 36"/>
                <p:cNvGrpSpPr>
                  <a:grpSpLocks/>
                </p:cNvGrpSpPr>
                <p:nvPr/>
              </p:nvGrpSpPr>
              <p:grpSpPr bwMode="auto">
                <a:xfrm>
                  <a:off x="12886" y="12043"/>
                  <a:ext cx="7030" cy="7957"/>
                  <a:chOff x="0" y="0"/>
                  <a:chExt cx="20000" cy="20000"/>
                </a:xfrm>
              </p:grpSpPr>
              <p:sp>
                <p:nvSpPr>
                  <p:cNvPr id="316453" name="Arc 37"/>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54" name="Arc 38"/>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455" name="Group 39"/>
              <p:cNvGrpSpPr>
                <a:grpSpLocks/>
              </p:cNvGrpSpPr>
              <p:nvPr/>
            </p:nvGrpSpPr>
            <p:grpSpPr bwMode="auto">
              <a:xfrm>
                <a:off x="2709" y="1307"/>
                <a:ext cx="96" cy="186"/>
                <a:chOff x="0" y="0"/>
                <a:chExt cx="20000" cy="20000"/>
              </a:xfrm>
            </p:grpSpPr>
            <p:grpSp>
              <p:nvGrpSpPr>
                <p:cNvPr id="316456" name="Group 40"/>
                <p:cNvGrpSpPr>
                  <a:grpSpLocks/>
                </p:cNvGrpSpPr>
                <p:nvPr/>
              </p:nvGrpSpPr>
              <p:grpSpPr bwMode="auto">
                <a:xfrm>
                  <a:off x="0" y="0"/>
                  <a:ext cx="20000" cy="12876"/>
                  <a:chOff x="0" y="0"/>
                  <a:chExt cx="20000" cy="20000"/>
                </a:xfrm>
              </p:grpSpPr>
              <p:sp>
                <p:nvSpPr>
                  <p:cNvPr id="316457" name="Arc 4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58" name="Arc 4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459" name="Group 43"/>
                <p:cNvGrpSpPr>
                  <a:grpSpLocks/>
                </p:cNvGrpSpPr>
                <p:nvPr/>
              </p:nvGrpSpPr>
              <p:grpSpPr bwMode="auto">
                <a:xfrm>
                  <a:off x="12886" y="12060"/>
                  <a:ext cx="6945" cy="7940"/>
                  <a:chOff x="-1" y="0"/>
                  <a:chExt cx="20001" cy="20000"/>
                </a:xfrm>
              </p:grpSpPr>
              <p:sp>
                <p:nvSpPr>
                  <p:cNvPr id="316460" name="Arc 44"/>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61" name="Arc 45"/>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462" name="Group 46"/>
              <p:cNvGrpSpPr>
                <a:grpSpLocks/>
              </p:cNvGrpSpPr>
              <p:nvPr/>
            </p:nvGrpSpPr>
            <p:grpSpPr bwMode="auto">
              <a:xfrm>
                <a:off x="2771" y="1307"/>
                <a:ext cx="95" cy="186"/>
                <a:chOff x="0" y="0"/>
                <a:chExt cx="20000" cy="20000"/>
              </a:xfrm>
            </p:grpSpPr>
            <p:grpSp>
              <p:nvGrpSpPr>
                <p:cNvPr id="316463" name="Group 47"/>
                <p:cNvGrpSpPr>
                  <a:grpSpLocks/>
                </p:cNvGrpSpPr>
                <p:nvPr/>
              </p:nvGrpSpPr>
              <p:grpSpPr bwMode="auto">
                <a:xfrm>
                  <a:off x="0" y="0"/>
                  <a:ext cx="20000" cy="12876"/>
                  <a:chOff x="0" y="0"/>
                  <a:chExt cx="20000" cy="20000"/>
                </a:xfrm>
              </p:grpSpPr>
              <p:sp>
                <p:nvSpPr>
                  <p:cNvPr id="316464" name="Arc 48"/>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65" name="Arc 49"/>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466" name="Group 50"/>
                <p:cNvGrpSpPr>
                  <a:grpSpLocks/>
                </p:cNvGrpSpPr>
                <p:nvPr/>
              </p:nvGrpSpPr>
              <p:grpSpPr bwMode="auto">
                <a:xfrm>
                  <a:off x="12829" y="12060"/>
                  <a:ext cx="7171" cy="7940"/>
                  <a:chOff x="0" y="0"/>
                  <a:chExt cx="20000" cy="20000"/>
                </a:xfrm>
              </p:grpSpPr>
              <p:sp>
                <p:nvSpPr>
                  <p:cNvPr id="316467" name="Arc 51"/>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68" name="Arc 52"/>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469" name="Group 53"/>
              <p:cNvGrpSpPr>
                <a:grpSpLocks/>
              </p:cNvGrpSpPr>
              <p:nvPr/>
            </p:nvGrpSpPr>
            <p:grpSpPr bwMode="auto">
              <a:xfrm>
                <a:off x="2833" y="1305"/>
                <a:ext cx="95" cy="120"/>
                <a:chOff x="0" y="0"/>
                <a:chExt cx="19995" cy="20000"/>
              </a:xfrm>
            </p:grpSpPr>
            <p:sp>
              <p:nvSpPr>
                <p:cNvPr id="316470" name="Arc 54"/>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471" name="Arc 55"/>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472" name="Group 56"/>
              <p:cNvGrpSpPr>
                <a:grpSpLocks/>
              </p:cNvGrpSpPr>
              <p:nvPr/>
            </p:nvGrpSpPr>
            <p:grpSpPr bwMode="auto">
              <a:xfrm>
                <a:off x="2002" y="1298"/>
                <a:ext cx="56" cy="184"/>
                <a:chOff x="0" y="0"/>
                <a:chExt cx="20000" cy="20000"/>
              </a:xfrm>
            </p:grpSpPr>
            <p:sp>
              <p:nvSpPr>
                <p:cNvPr id="316473" name="Line 57"/>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74" name="Line 58"/>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475" name="Group 59"/>
              <p:cNvGrpSpPr>
                <a:grpSpLocks/>
              </p:cNvGrpSpPr>
              <p:nvPr/>
            </p:nvGrpSpPr>
            <p:grpSpPr bwMode="auto">
              <a:xfrm>
                <a:off x="2059" y="1298"/>
                <a:ext cx="56" cy="184"/>
                <a:chOff x="0" y="0"/>
                <a:chExt cx="20000" cy="20000"/>
              </a:xfrm>
            </p:grpSpPr>
            <p:sp>
              <p:nvSpPr>
                <p:cNvPr id="316476" name="Line 60"/>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77" name="Line 61"/>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478" name="Group 62"/>
              <p:cNvGrpSpPr>
                <a:grpSpLocks/>
              </p:cNvGrpSpPr>
              <p:nvPr/>
            </p:nvGrpSpPr>
            <p:grpSpPr bwMode="auto">
              <a:xfrm>
                <a:off x="2115" y="1298"/>
                <a:ext cx="56" cy="184"/>
                <a:chOff x="0" y="0"/>
                <a:chExt cx="20000" cy="20000"/>
              </a:xfrm>
            </p:grpSpPr>
            <p:sp>
              <p:nvSpPr>
                <p:cNvPr id="316479" name="Line 63"/>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80" name="Line 64"/>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481" name="Group 65"/>
              <p:cNvGrpSpPr>
                <a:grpSpLocks/>
              </p:cNvGrpSpPr>
              <p:nvPr/>
            </p:nvGrpSpPr>
            <p:grpSpPr bwMode="auto">
              <a:xfrm>
                <a:off x="2174" y="1300"/>
                <a:ext cx="56" cy="184"/>
                <a:chOff x="0" y="0"/>
                <a:chExt cx="20000" cy="20000"/>
              </a:xfrm>
            </p:grpSpPr>
            <p:sp>
              <p:nvSpPr>
                <p:cNvPr id="316482" name="Line 66"/>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83" name="Line 67"/>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484" name="Group 68"/>
              <p:cNvGrpSpPr>
                <a:grpSpLocks/>
              </p:cNvGrpSpPr>
              <p:nvPr/>
            </p:nvGrpSpPr>
            <p:grpSpPr bwMode="auto">
              <a:xfrm>
                <a:off x="2234" y="1300"/>
                <a:ext cx="56" cy="184"/>
                <a:chOff x="0" y="0"/>
                <a:chExt cx="20000" cy="20000"/>
              </a:xfrm>
            </p:grpSpPr>
            <p:sp>
              <p:nvSpPr>
                <p:cNvPr id="316485" name="Line 69"/>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86" name="Line 70"/>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16487" name="Line 71"/>
              <p:cNvSpPr>
                <a:spLocks noChangeShapeType="1"/>
              </p:cNvSpPr>
              <p:nvPr/>
            </p:nvSpPr>
            <p:spPr bwMode="auto">
              <a:xfrm flipH="1">
                <a:off x="1980" y="1300"/>
                <a:ext cx="21" cy="117"/>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88" name="Line 72"/>
              <p:cNvSpPr>
                <a:spLocks noChangeShapeType="1"/>
              </p:cNvSpPr>
              <p:nvPr/>
            </p:nvSpPr>
            <p:spPr bwMode="auto">
              <a:xfrm>
                <a:off x="2292" y="1305"/>
                <a:ext cx="21" cy="112"/>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489" name="Line 73"/>
              <p:cNvSpPr>
                <a:spLocks noChangeShapeType="1"/>
              </p:cNvSpPr>
              <p:nvPr/>
            </p:nvSpPr>
            <p:spPr bwMode="auto">
              <a:xfrm>
                <a:off x="2316" y="1413"/>
                <a:ext cx="20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90" name="Line 74"/>
              <p:cNvSpPr>
                <a:spLocks noChangeShapeType="1"/>
              </p:cNvSpPr>
              <p:nvPr/>
            </p:nvSpPr>
            <p:spPr bwMode="auto">
              <a:xfrm rot="5400000">
                <a:off x="2678" y="1880"/>
                <a:ext cx="907"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491" name="Oval 75"/>
              <p:cNvSpPr>
                <a:spLocks noChangeArrowheads="1"/>
              </p:cNvSpPr>
              <p:nvPr/>
            </p:nvSpPr>
            <p:spPr bwMode="auto">
              <a:xfrm>
                <a:off x="3108" y="2297"/>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6492" name="Oval 76"/>
              <p:cNvSpPr>
                <a:spLocks noChangeArrowheads="1"/>
              </p:cNvSpPr>
              <p:nvPr/>
            </p:nvSpPr>
            <p:spPr bwMode="auto">
              <a:xfrm>
                <a:off x="3104" y="139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6493" name="Rectangle 77"/>
              <p:cNvSpPr>
                <a:spLocks noChangeArrowheads="1"/>
              </p:cNvSpPr>
              <p:nvPr/>
            </p:nvSpPr>
            <p:spPr bwMode="auto">
              <a:xfrm>
                <a:off x="1263" y="1139"/>
                <a:ext cx="864"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I</a:t>
                </a:r>
                <a:r>
                  <a:rPr lang="es-ES_tradnl" altLang="es-ES" sz="1800" baseline="-25000">
                    <a:effectLst/>
                  </a:rPr>
                  <a:t>1n</a:t>
                </a:r>
                <a:r>
                  <a:rPr lang="es-ES_tradnl" altLang="es-ES" sz="1800">
                    <a:effectLst/>
                    <a:sym typeface="Symbol" pitchFamily="18" charset="2"/>
                  </a:rPr>
                  <a:t>I</a:t>
                </a:r>
                <a:r>
                  <a:rPr lang="es-ES_tradnl" altLang="es-ES" sz="1800" baseline="-25000">
                    <a:effectLst/>
                    <a:sym typeface="Symbol" pitchFamily="18" charset="2"/>
                  </a:rPr>
                  <a:t>2n</a:t>
                </a:r>
                <a:r>
                  <a:rPr lang="es-ES_tradnl" altLang="es-ES" sz="1800">
                    <a:effectLst/>
                    <a:sym typeface="Symbol" pitchFamily="18" charset="2"/>
                  </a:rPr>
                  <a:t>’</a:t>
                </a:r>
                <a:endParaRPr lang="es-ES" altLang="es-ES" sz="1800">
                  <a:effectLst/>
                </a:endParaRPr>
              </a:p>
            </p:txBody>
          </p:sp>
        </p:grpSp>
        <p:sp>
          <p:nvSpPr>
            <p:cNvPr id="316574" name="Rectangle 158"/>
            <p:cNvSpPr>
              <a:spLocks noChangeArrowheads="1"/>
            </p:cNvSpPr>
            <p:nvPr/>
          </p:nvSpPr>
          <p:spPr bwMode="auto">
            <a:xfrm>
              <a:off x="880" y="2350"/>
              <a:ext cx="1728"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1700">
                  <a:effectLst>
                    <a:outerShdw blurRad="38100" dist="38100" dir="2700000" algn="tl">
                      <a:srgbClr val="000000"/>
                    </a:outerShdw>
                  </a:effectLst>
                </a:rPr>
                <a:t>Ensayo de cortocircuito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grpSp>
        <p:nvGrpSpPr>
          <p:cNvPr id="316573" name="Group 157"/>
          <p:cNvGrpSpPr>
            <a:grpSpLocks/>
          </p:cNvGrpSpPr>
          <p:nvPr/>
        </p:nvGrpSpPr>
        <p:grpSpPr bwMode="auto">
          <a:xfrm>
            <a:off x="5626100" y="1828800"/>
            <a:ext cx="3060700" cy="2046288"/>
            <a:chOff x="3400" y="1104"/>
            <a:chExt cx="1928" cy="1289"/>
          </a:xfrm>
        </p:grpSpPr>
        <p:sp>
          <p:nvSpPr>
            <p:cNvPr id="316498" name="Rectangle 82"/>
            <p:cNvSpPr>
              <a:spLocks noChangeArrowheads="1"/>
            </p:cNvSpPr>
            <p:nvPr/>
          </p:nvSpPr>
          <p:spPr bwMode="auto">
            <a:xfrm>
              <a:off x="4024" y="1104"/>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R</a:t>
              </a:r>
              <a:r>
                <a:rPr lang="es-ES_tradnl" altLang="es-ES" sz="1700" baseline="-25000">
                  <a:effectLst/>
                </a:rPr>
                <a:t>CC</a:t>
              </a:r>
              <a:endParaRPr lang="es-ES" altLang="es-ES" sz="1700" baseline="-25000">
                <a:effectLst/>
              </a:endParaRPr>
            </a:p>
          </p:txBody>
        </p:sp>
        <p:sp>
          <p:nvSpPr>
            <p:cNvPr id="316499" name="Rectangle 83"/>
            <p:cNvSpPr>
              <a:spLocks noChangeArrowheads="1"/>
            </p:cNvSpPr>
            <p:nvPr/>
          </p:nvSpPr>
          <p:spPr bwMode="auto">
            <a:xfrm>
              <a:off x="4632" y="1104"/>
              <a:ext cx="448" cy="22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700">
                  <a:effectLst/>
                </a:rPr>
                <a:t>X</a:t>
              </a:r>
              <a:r>
                <a:rPr lang="es-ES_tradnl" altLang="es-ES" sz="1700" baseline="-25000">
                  <a:effectLst/>
                </a:rPr>
                <a:t>cc</a:t>
              </a:r>
              <a:endParaRPr lang="es-ES" altLang="es-ES" sz="1700" baseline="-25000">
                <a:effectLst/>
              </a:endParaRPr>
            </a:p>
          </p:txBody>
        </p:sp>
        <p:sp>
          <p:nvSpPr>
            <p:cNvPr id="316500" name="Line 84"/>
            <p:cNvSpPr>
              <a:spLocks noChangeShapeType="1"/>
            </p:cNvSpPr>
            <p:nvPr/>
          </p:nvSpPr>
          <p:spPr bwMode="auto">
            <a:xfrm>
              <a:off x="3604" y="1455"/>
              <a:ext cx="42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56" dir="2699188" algn="ctr" rotWithShape="0">
                      <a:schemeClr val="bg2"/>
                    </a:outerShdw>
                  </a:effectLst>
                </a14:hiddenEffects>
              </a:ext>
            </a:extLst>
          </p:spPr>
          <p:txBody>
            <a:bodyPr anchor="ctr">
              <a:spAutoFit/>
            </a:bodyPr>
            <a:lstStyle/>
            <a:p>
              <a:endParaRPr lang="es-ES"/>
            </a:p>
          </p:txBody>
        </p:sp>
        <p:sp>
          <p:nvSpPr>
            <p:cNvPr id="316501" name="Line 85"/>
            <p:cNvSpPr>
              <a:spLocks noChangeShapeType="1"/>
            </p:cNvSpPr>
            <p:nvPr/>
          </p:nvSpPr>
          <p:spPr bwMode="auto">
            <a:xfrm rot="5400000">
              <a:off x="3121" y="1910"/>
              <a:ext cx="942"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02" name="Line 86"/>
            <p:cNvSpPr>
              <a:spLocks noChangeShapeType="1"/>
            </p:cNvSpPr>
            <p:nvPr/>
          </p:nvSpPr>
          <p:spPr bwMode="auto">
            <a:xfrm>
              <a:off x="3592" y="2373"/>
              <a:ext cx="1595"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03" name="Oval 87"/>
            <p:cNvSpPr>
              <a:spLocks noChangeArrowheads="1"/>
            </p:cNvSpPr>
            <p:nvPr/>
          </p:nvSpPr>
          <p:spPr bwMode="auto">
            <a:xfrm>
              <a:off x="3564" y="2333"/>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6504" name="AutoShape 88"/>
            <p:cNvSpPr>
              <a:spLocks noChangeArrowheads="1"/>
            </p:cNvSpPr>
            <p:nvPr/>
          </p:nvSpPr>
          <p:spPr bwMode="auto">
            <a:xfrm>
              <a:off x="3400" y="1661"/>
              <a:ext cx="54" cy="404"/>
            </a:xfrm>
            <a:prstGeom prst="upArrow">
              <a:avLst>
                <a:gd name="adj1" fmla="val 48148"/>
                <a:gd name="adj2" fmla="val 137022"/>
              </a:avLst>
            </a:prstGeom>
            <a:solidFill>
              <a:schemeClr val="tx1"/>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05" name="Rectangle 89"/>
            <p:cNvSpPr>
              <a:spLocks noChangeArrowheads="1"/>
            </p:cNvSpPr>
            <p:nvPr/>
          </p:nvSpPr>
          <p:spPr bwMode="auto">
            <a:xfrm>
              <a:off x="3720" y="1733"/>
              <a:ext cx="576"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solidFill>
                    <a:schemeClr val="hlink"/>
                  </a:solidFill>
                  <a:effectLst/>
                </a:rPr>
                <a:t>U</a:t>
              </a:r>
              <a:r>
                <a:rPr lang="es-ES_tradnl" altLang="es-ES" sz="1800" baseline="-25000">
                  <a:solidFill>
                    <a:schemeClr val="hlink"/>
                  </a:solidFill>
                  <a:effectLst/>
                </a:rPr>
                <a:t>1n</a:t>
              </a:r>
              <a:endParaRPr lang="es-ES" altLang="es-ES" sz="1800">
                <a:solidFill>
                  <a:schemeClr val="hlink"/>
                </a:solidFill>
                <a:effectLst/>
              </a:endParaRPr>
            </a:p>
          </p:txBody>
        </p:sp>
        <p:sp>
          <p:nvSpPr>
            <p:cNvPr id="316506" name="Oval 90"/>
            <p:cNvSpPr>
              <a:spLocks noChangeAspect="1" noChangeArrowheads="1"/>
            </p:cNvSpPr>
            <p:nvPr/>
          </p:nvSpPr>
          <p:spPr bwMode="auto">
            <a:xfrm>
              <a:off x="3472" y="1733"/>
              <a:ext cx="248" cy="24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316507" name="Freeform 91"/>
            <p:cNvSpPr>
              <a:spLocks noChangeAspect="1"/>
            </p:cNvSpPr>
            <p:nvPr/>
          </p:nvSpPr>
          <p:spPr bwMode="auto">
            <a:xfrm>
              <a:off x="3534" y="1761"/>
              <a:ext cx="124" cy="18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08" name="Line 92"/>
            <p:cNvSpPr>
              <a:spLocks noChangeShapeType="1"/>
            </p:cNvSpPr>
            <p:nvPr/>
          </p:nvSpPr>
          <p:spPr bwMode="auto">
            <a:xfrm>
              <a:off x="4984" y="1459"/>
              <a:ext cx="2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09" name="Line 93"/>
            <p:cNvSpPr>
              <a:spLocks noChangeShapeType="1"/>
            </p:cNvSpPr>
            <p:nvPr/>
          </p:nvSpPr>
          <p:spPr bwMode="auto">
            <a:xfrm rot="10800000">
              <a:off x="3694" y="1455"/>
              <a:ext cx="48" cy="0"/>
            </a:xfrm>
            <a:prstGeom prst="line">
              <a:avLst/>
            </a:prstGeom>
            <a:noFill/>
            <a:ln w="50800">
              <a:solidFill>
                <a:schemeClr val="hlink"/>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10" name="Oval 94"/>
            <p:cNvSpPr>
              <a:spLocks noChangeArrowheads="1"/>
            </p:cNvSpPr>
            <p:nvPr/>
          </p:nvSpPr>
          <p:spPr bwMode="auto">
            <a:xfrm>
              <a:off x="3560" y="1429"/>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16511" name="Group 95"/>
            <p:cNvGrpSpPr>
              <a:grpSpLocks/>
            </p:cNvGrpSpPr>
            <p:nvPr/>
          </p:nvGrpSpPr>
          <p:grpSpPr bwMode="auto">
            <a:xfrm>
              <a:off x="4573" y="1358"/>
              <a:ext cx="96" cy="186"/>
              <a:chOff x="0" y="0"/>
              <a:chExt cx="20000" cy="20000"/>
            </a:xfrm>
          </p:grpSpPr>
          <p:grpSp>
            <p:nvGrpSpPr>
              <p:cNvPr id="316512" name="Group 96"/>
              <p:cNvGrpSpPr>
                <a:grpSpLocks/>
              </p:cNvGrpSpPr>
              <p:nvPr/>
            </p:nvGrpSpPr>
            <p:grpSpPr bwMode="auto">
              <a:xfrm>
                <a:off x="0" y="0"/>
                <a:ext cx="20000" cy="12903"/>
                <a:chOff x="0" y="0"/>
                <a:chExt cx="20000" cy="20000"/>
              </a:xfrm>
            </p:grpSpPr>
            <p:sp>
              <p:nvSpPr>
                <p:cNvPr id="316513" name="Arc 97"/>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14" name="Arc 98"/>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515" name="Group 99"/>
              <p:cNvGrpSpPr>
                <a:grpSpLocks/>
              </p:cNvGrpSpPr>
              <p:nvPr/>
            </p:nvGrpSpPr>
            <p:grpSpPr bwMode="auto">
              <a:xfrm>
                <a:off x="12888" y="12043"/>
                <a:ext cx="7027" cy="7957"/>
                <a:chOff x="0" y="0"/>
                <a:chExt cx="20000" cy="20000"/>
              </a:xfrm>
            </p:grpSpPr>
            <p:sp>
              <p:nvSpPr>
                <p:cNvPr id="316516" name="Arc 100"/>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17" name="Arc 101"/>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518" name="Group 102"/>
            <p:cNvGrpSpPr>
              <a:grpSpLocks/>
            </p:cNvGrpSpPr>
            <p:nvPr/>
          </p:nvGrpSpPr>
          <p:grpSpPr bwMode="auto">
            <a:xfrm>
              <a:off x="4635" y="1357"/>
              <a:ext cx="95" cy="185"/>
              <a:chOff x="0" y="0"/>
              <a:chExt cx="20004" cy="20000"/>
            </a:xfrm>
          </p:grpSpPr>
          <p:grpSp>
            <p:nvGrpSpPr>
              <p:cNvPr id="316519" name="Group 103"/>
              <p:cNvGrpSpPr>
                <a:grpSpLocks/>
              </p:cNvGrpSpPr>
              <p:nvPr/>
            </p:nvGrpSpPr>
            <p:grpSpPr bwMode="auto">
              <a:xfrm>
                <a:off x="0" y="0"/>
                <a:ext cx="19919" cy="12903"/>
                <a:chOff x="0" y="0"/>
                <a:chExt cx="20004" cy="20000"/>
              </a:xfrm>
            </p:grpSpPr>
            <p:sp>
              <p:nvSpPr>
                <p:cNvPr id="316520" name="Arc 104"/>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21" name="Arc 105"/>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522" name="Group 106"/>
              <p:cNvGrpSpPr>
                <a:grpSpLocks/>
              </p:cNvGrpSpPr>
              <p:nvPr/>
            </p:nvGrpSpPr>
            <p:grpSpPr bwMode="auto">
              <a:xfrm>
                <a:off x="12692" y="12043"/>
                <a:ext cx="7312" cy="7957"/>
                <a:chOff x="-1" y="0"/>
                <a:chExt cx="20001" cy="20000"/>
              </a:xfrm>
            </p:grpSpPr>
            <p:sp>
              <p:nvSpPr>
                <p:cNvPr id="316523" name="Arc 107"/>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24" name="Arc 108"/>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525" name="Group 109"/>
            <p:cNvGrpSpPr>
              <a:grpSpLocks/>
            </p:cNvGrpSpPr>
            <p:nvPr/>
          </p:nvGrpSpPr>
          <p:grpSpPr bwMode="auto">
            <a:xfrm>
              <a:off x="4696" y="1357"/>
              <a:ext cx="96" cy="185"/>
              <a:chOff x="0" y="0"/>
              <a:chExt cx="20000" cy="20000"/>
            </a:xfrm>
          </p:grpSpPr>
          <p:grpSp>
            <p:nvGrpSpPr>
              <p:cNvPr id="316526" name="Group 110"/>
              <p:cNvGrpSpPr>
                <a:grpSpLocks/>
              </p:cNvGrpSpPr>
              <p:nvPr/>
            </p:nvGrpSpPr>
            <p:grpSpPr bwMode="auto">
              <a:xfrm>
                <a:off x="0" y="0"/>
                <a:ext cx="20000" cy="12903"/>
                <a:chOff x="0" y="0"/>
                <a:chExt cx="20000" cy="20000"/>
              </a:xfrm>
            </p:grpSpPr>
            <p:sp>
              <p:nvSpPr>
                <p:cNvPr id="316527" name="Arc 111"/>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28" name="Arc 112"/>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529" name="Group 113"/>
              <p:cNvGrpSpPr>
                <a:grpSpLocks/>
              </p:cNvGrpSpPr>
              <p:nvPr/>
            </p:nvGrpSpPr>
            <p:grpSpPr bwMode="auto">
              <a:xfrm>
                <a:off x="12886" y="12043"/>
                <a:ext cx="7030" cy="7957"/>
                <a:chOff x="0" y="0"/>
                <a:chExt cx="20000" cy="20000"/>
              </a:xfrm>
            </p:grpSpPr>
            <p:sp>
              <p:nvSpPr>
                <p:cNvPr id="316530" name="Arc 114"/>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31" name="Arc 115"/>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532" name="Group 116"/>
            <p:cNvGrpSpPr>
              <a:grpSpLocks/>
            </p:cNvGrpSpPr>
            <p:nvPr/>
          </p:nvGrpSpPr>
          <p:grpSpPr bwMode="auto">
            <a:xfrm>
              <a:off x="4758" y="1355"/>
              <a:ext cx="96" cy="186"/>
              <a:chOff x="0" y="0"/>
              <a:chExt cx="20000" cy="20000"/>
            </a:xfrm>
          </p:grpSpPr>
          <p:grpSp>
            <p:nvGrpSpPr>
              <p:cNvPr id="316533" name="Group 117"/>
              <p:cNvGrpSpPr>
                <a:grpSpLocks/>
              </p:cNvGrpSpPr>
              <p:nvPr/>
            </p:nvGrpSpPr>
            <p:grpSpPr bwMode="auto">
              <a:xfrm>
                <a:off x="0" y="0"/>
                <a:ext cx="20000" cy="12876"/>
                <a:chOff x="0" y="0"/>
                <a:chExt cx="20000" cy="20000"/>
              </a:xfrm>
            </p:grpSpPr>
            <p:sp>
              <p:nvSpPr>
                <p:cNvPr id="316534" name="Arc 118"/>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35" name="Arc 119"/>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536" name="Group 120"/>
              <p:cNvGrpSpPr>
                <a:grpSpLocks/>
              </p:cNvGrpSpPr>
              <p:nvPr/>
            </p:nvGrpSpPr>
            <p:grpSpPr bwMode="auto">
              <a:xfrm>
                <a:off x="12886" y="12060"/>
                <a:ext cx="6945" cy="7940"/>
                <a:chOff x="-1" y="0"/>
                <a:chExt cx="20001" cy="20000"/>
              </a:xfrm>
            </p:grpSpPr>
            <p:sp>
              <p:nvSpPr>
                <p:cNvPr id="316537" name="Arc 121"/>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38" name="Arc 122"/>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539" name="Group 123"/>
            <p:cNvGrpSpPr>
              <a:grpSpLocks/>
            </p:cNvGrpSpPr>
            <p:nvPr/>
          </p:nvGrpSpPr>
          <p:grpSpPr bwMode="auto">
            <a:xfrm>
              <a:off x="4820" y="1355"/>
              <a:ext cx="95" cy="186"/>
              <a:chOff x="0" y="0"/>
              <a:chExt cx="20000" cy="20000"/>
            </a:xfrm>
          </p:grpSpPr>
          <p:grpSp>
            <p:nvGrpSpPr>
              <p:cNvPr id="316540" name="Group 124"/>
              <p:cNvGrpSpPr>
                <a:grpSpLocks/>
              </p:cNvGrpSpPr>
              <p:nvPr/>
            </p:nvGrpSpPr>
            <p:grpSpPr bwMode="auto">
              <a:xfrm>
                <a:off x="0" y="0"/>
                <a:ext cx="20000" cy="12876"/>
                <a:chOff x="0" y="0"/>
                <a:chExt cx="20000" cy="20000"/>
              </a:xfrm>
            </p:grpSpPr>
            <p:sp>
              <p:nvSpPr>
                <p:cNvPr id="316541" name="Arc 125"/>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42" name="Arc 126"/>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543" name="Group 127"/>
              <p:cNvGrpSpPr>
                <a:grpSpLocks/>
              </p:cNvGrpSpPr>
              <p:nvPr/>
            </p:nvGrpSpPr>
            <p:grpSpPr bwMode="auto">
              <a:xfrm>
                <a:off x="12829" y="12060"/>
                <a:ext cx="7171" cy="7940"/>
                <a:chOff x="0" y="0"/>
                <a:chExt cx="20000" cy="20000"/>
              </a:xfrm>
            </p:grpSpPr>
            <p:sp>
              <p:nvSpPr>
                <p:cNvPr id="316544" name="Arc 128"/>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45" name="Arc 129"/>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316546" name="Group 130"/>
            <p:cNvGrpSpPr>
              <a:grpSpLocks/>
            </p:cNvGrpSpPr>
            <p:nvPr/>
          </p:nvGrpSpPr>
          <p:grpSpPr bwMode="auto">
            <a:xfrm>
              <a:off x="4882" y="1353"/>
              <a:ext cx="95" cy="120"/>
              <a:chOff x="0" y="0"/>
              <a:chExt cx="19995" cy="20000"/>
            </a:xfrm>
          </p:grpSpPr>
          <p:sp>
            <p:nvSpPr>
              <p:cNvPr id="316547" name="Arc 131"/>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316548" name="Arc 132"/>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316549" name="Group 133"/>
            <p:cNvGrpSpPr>
              <a:grpSpLocks/>
            </p:cNvGrpSpPr>
            <p:nvPr/>
          </p:nvGrpSpPr>
          <p:grpSpPr bwMode="auto">
            <a:xfrm>
              <a:off x="4051" y="1346"/>
              <a:ext cx="56" cy="184"/>
              <a:chOff x="0" y="0"/>
              <a:chExt cx="20000" cy="20000"/>
            </a:xfrm>
          </p:grpSpPr>
          <p:sp>
            <p:nvSpPr>
              <p:cNvPr id="316550" name="Line 134"/>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51" name="Line 135"/>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552" name="Group 136"/>
            <p:cNvGrpSpPr>
              <a:grpSpLocks/>
            </p:cNvGrpSpPr>
            <p:nvPr/>
          </p:nvGrpSpPr>
          <p:grpSpPr bwMode="auto">
            <a:xfrm>
              <a:off x="4108" y="1346"/>
              <a:ext cx="56" cy="184"/>
              <a:chOff x="0" y="0"/>
              <a:chExt cx="20000" cy="20000"/>
            </a:xfrm>
          </p:grpSpPr>
          <p:sp>
            <p:nvSpPr>
              <p:cNvPr id="316553" name="Line 137"/>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54" name="Line 138"/>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555" name="Group 139"/>
            <p:cNvGrpSpPr>
              <a:grpSpLocks/>
            </p:cNvGrpSpPr>
            <p:nvPr/>
          </p:nvGrpSpPr>
          <p:grpSpPr bwMode="auto">
            <a:xfrm>
              <a:off x="4164" y="1346"/>
              <a:ext cx="56" cy="184"/>
              <a:chOff x="0" y="0"/>
              <a:chExt cx="20000" cy="20000"/>
            </a:xfrm>
          </p:grpSpPr>
          <p:sp>
            <p:nvSpPr>
              <p:cNvPr id="316556" name="Line 140"/>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57" name="Line 141"/>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558" name="Group 142"/>
            <p:cNvGrpSpPr>
              <a:grpSpLocks/>
            </p:cNvGrpSpPr>
            <p:nvPr/>
          </p:nvGrpSpPr>
          <p:grpSpPr bwMode="auto">
            <a:xfrm>
              <a:off x="4223" y="1348"/>
              <a:ext cx="56" cy="184"/>
              <a:chOff x="0" y="0"/>
              <a:chExt cx="20000" cy="20000"/>
            </a:xfrm>
          </p:grpSpPr>
          <p:sp>
            <p:nvSpPr>
              <p:cNvPr id="316559" name="Line 143"/>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60" name="Line 144"/>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316561" name="Group 145"/>
            <p:cNvGrpSpPr>
              <a:grpSpLocks/>
            </p:cNvGrpSpPr>
            <p:nvPr/>
          </p:nvGrpSpPr>
          <p:grpSpPr bwMode="auto">
            <a:xfrm>
              <a:off x="4283" y="1348"/>
              <a:ext cx="56" cy="184"/>
              <a:chOff x="0" y="0"/>
              <a:chExt cx="20000" cy="20000"/>
            </a:xfrm>
          </p:grpSpPr>
          <p:sp>
            <p:nvSpPr>
              <p:cNvPr id="316562" name="Line 146"/>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63" name="Line 147"/>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316564" name="Line 148"/>
            <p:cNvSpPr>
              <a:spLocks noChangeShapeType="1"/>
            </p:cNvSpPr>
            <p:nvPr/>
          </p:nvSpPr>
          <p:spPr bwMode="auto">
            <a:xfrm flipH="1">
              <a:off x="4029" y="1348"/>
              <a:ext cx="21" cy="117"/>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65" name="Line 149"/>
            <p:cNvSpPr>
              <a:spLocks noChangeShapeType="1"/>
            </p:cNvSpPr>
            <p:nvPr/>
          </p:nvSpPr>
          <p:spPr bwMode="auto">
            <a:xfrm>
              <a:off x="4341" y="1353"/>
              <a:ext cx="21" cy="112"/>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316566" name="Line 150"/>
            <p:cNvSpPr>
              <a:spLocks noChangeShapeType="1"/>
            </p:cNvSpPr>
            <p:nvPr/>
          </p:nvSpPr>
          <p:spPr bwMode="auto">
            <a:xfrm>
              <a:off x="4365" y="1461"/>
              <a:ext cx="209"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67" name="Line 151"/>
            <p:cNvSpPr>
              <a:spLocks noChangeShapeType="1"/>
            </p:cNvSpPr>
            <p:nvPr/>
          </p:nvSpPr>
          <p:spPr bwMode="auto">
            <a:xfrm rot="5400000">
              <a:off x="4864" y="1554"/>
              <a:ext cx="398" cy="237"/>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68" name="Oval 152"/>
            <p:cNvSpPr>
              <a:spLocks noChangeArrowheads="1"/>
            </p:cNvSpPr>
            <p:nvPr/>
          </p:nvSpPr>
          <p:spPr bwMode="auto">
            <a:xfrm>
              <a:off x="5157" y="234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6569" name="Oval 153"/>
            <p:cNvSpPr>
              <a:spLocks noChangeArrowheads="1"/>
            </p:cNvSpPr>
            <p:nvPr/>
          </p:nvSpPr>
          <p:spPr bwMode="auto">
            <a:xfrm>
              <a:off x="5153" y="143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16570" name="Rectangle 154"/>
            <p:cNvSpPr>
              <a:spLocks noChangeArrowheads="1"/>
            </p:cNvSpPr>
            <p:nvPr/>
          </p:nvSpPr>
          <p:spPr bwMode="auto">
            <a:xfrm>
              <a:off x="3544" y="1176"/>
              <a:ext cx="336"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solidFill>
                    <a:schemeClr val="hlink"/>
                  </a:solidFill>
                  <a:effectLst/>
                </a:rPr>
                <a:t>I</a:t>
              </a:r>
              <a:r>
                <a:rPr lang="es-ES_tradnl" altLang="es-ES" sz="1800" baseline="-25000">
                  <a:solidFill>
                    <a:schemeClr val="hlink"/>
                  </a:solidFill>
                  <a:effectLst/>
                </a:rPr>
                <a:t>CC</a:t>
              </a:r>
              <a:endParaRPr lang="es-ES" altLang="es-ES" sz="1800">
                <a:solidFill>
                  <a:schemeClr val="hlink"/>
                </a:solidFill>
                <a:effectLst/>
              </a:endParaRPr>
            </a:p>
          </p:txBody>
        </p:sp>
        <p:sp>
          <p:nvSpPr>
            <p:cNvPr id="316571" name="Line 155"/>
            <p:cNvSpPr>
              <a:spLocks noChangeShapeType="1"/>
            </p:cNvSpPr>
            <p:nvPr/>
          </p:nvSpPr>
          <p:spPr bwMode="auto">
            <a:xfrm rot="5400000" flipH="1" flipV="1">
              <a:off x="5026" y="1563"/>
              <a:ext cx="226" cy="379"/>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6572" name="Line 156"/>
            <p:cNvSpPr>
              <a:spLocks noChangeShapeType="1"/>
            </p:cNvSpPr>
            <p:nvPr/>
          </p:nvSpPr>
          <p:spPr bwMode="auto">
            <a:xfrm rot="5400000">
              <a:off x="4884" y="1924"/>
              <a:ext cx="710" cy="141"/>
            </a:xfrm>
            <a:prstGeom prst="line">
              <a:avLst/>
            </a:prstGeom>
            <a:noFill/>
            <a:ln w="508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16575" name="Rectangle 159"/>
          <p:cNvSpPr>
            <a:spLocks noChangeArrowheads="1"/>
          </p:cNvSpPr>
          <p:nvPr/>
        </p:nvSpPr>
        <p:spPr bwMode="auto">
          <a:xfrm>
            <a:off x="5816600" y="3859213"/>
            <a:ext cx="2743200" cy="350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1700">
                <a:effectLst>
                  <a:outerShdw blurRad="38100" dist="38100" dir="2700000" algn="tl">
                    <a:srgbClr val="000000"/>
                  </a:outerShdw>
                </a:effectLst>
              </a:rPr>
              <a:t>Fallo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nvGrpSpPr>
          <p:cNvPr id="316597" name="Group 181"/>
          <p:cNvGrpSpPr>
            <a:grpSpLocks/>
          </p:cNvGrpSpPr>
          <p:nvPr/>
        </p:nvGrpSpPr>
        <p:grpSpPr bwMode="auto">
          <a:xfrm>
            <a:off x="1574800" y="1854200"/>
            <a:ext cx="6553200" cy="1906588"/>
            <a:chOff x="992" y="1168"/>
            <a:chExt cx="4128" cy="1201"/>
          </a:xfrm>
        </p:grpSpPr>
        <p:grpSp>
          <p:nvGrpSpPr>
            <p:cNvPr id="316583" name="Group 167"/>
            <p:cNvGrpSpPr>
              <a:grpSpLocks/>
            </p:cNvGrpSpPr>
            <p:nvPr/>
          </p:nvGrpSpPr>
          <p:grpSpPr bwMode="auto">
            <a:xfrm>
              <a:off x="992" y="1176"/>
              <a:ext cx="1056" cy="1050"/>
              <a:chOff x="1328" y="1080"/>
              <a:chExt cx="1056" cy="1050"/>
            </a:xfrm>
          </p:grpSpPr>
          <p:sp>
            <p:nvSpPr>
              <p:cNvPr id="316578" name="Rectangle 162"/>
              <p:cNvSpPr>
                <a:spLocks noChangeArrowheads="1"/>
              </p:cNvSpPr>
              <p:nvPr/>
            </p:nvSpPr>
            <p:spPr bwMode="auto">
              <a:xfrm>
                <a:off x="1328" y="1080"/>
                <a:ext cx="1056" cy="504"/>
              </a:xfrm>
              <a:prstGeom prst="rect">
                <a:avLst/>
              </a:prstGeom>
              <a:noFill/>
              <a:ln w="25400">
                <a:solidFill>
                  <a:schemeClr val="tx1"/>
                </a:solidFill>
                <a:prstDash val="dash"/>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6580" name="AutoShape 164"/>
              <p:cNvSpPr>
                <a:spLocks noChangeArrowheads="1"/>
              </p:cNvSpPr>
              <p:nvPr/>
            </p:nvSpPr>
            <p:spPr bwMode="auto">
              <a:xfrm>
                <a:off x="1728" y="1568"/>
                <a:ext cx="192" cy="336"/>
              </a:xfrm>
              <a:prstGeom prst="downArrow">
                <a:avLst>
                  <a:gd name="adj1" fmla="val 50000"/>
                  <a:gd name="adj2" fmla="val 43750"/>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16582" name="Rectangle 166"/>
              <p:cNvSpPr>
                <a:spLocks noChangeArrowheads="1"/>
              </p:cNvSpPr>
              <p:nvPr/>
            </p:nvSpPr>
            <p:spPr bwMode="auto">
              <a:xfrm>
                <a:off x="1656" y="1880"/>
                <a:ext cx="38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Z</a:t>
                </a:r>
                <a:r>
                  <a:rPr lang="es-ES_tradnl" altLang="es-ES" sz="2000" baseline="-25000">
                    <a:effectLst>
                      <a:outerShdw blurRad="38100" dist="38100" dir="2700000" algn="tl">
                        <a:srgbClr val="000000"/>
                      </a:outerShdw>
                    </a:effectLst>
                  </a:rPr>
                  <a:t>cc</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grpSp>
          <p:nvGrpSpPr>
            <p:cNvPr id="316584" name="Group 168"/>
            <p:cNvGrpSpPr>
              <a:grpSpLocks/>
            </p:cNvGrpSpPr>
            <p:nvPr/>
          </p:nvGrpSpPr>
          <p:grpSpPr bwMode="auto">
            <a:xfrm>
              <a:off x="4064" y="1168"/>
              <a:ext cx="1056" cy="1050"/>
              <a:chOff x="1328" y="1080"/>
              <a:chExt cx="1056" cy="1050"/>
            </a:xfrm>
          </p:grpSpPr>
          <p:sp>
            <p:nvSpPr>
              <p:cNvPr id="316585" name="Rectangle 169"/>
              <p:cNvSpPr>
                <a:spLocks noChangeArrowheads="1"/>
              </p:cNvSpPr>
              <p:nvPr/>
            </p:nvSpPr>
            <p:spPr bwMode="auto">
              <a:xfrm>
                <a:off x="1328" y="1080"/>
                <a:ext cx="1056" cy="504"/>
              </a:xfrm>
              <a:prstGeom prst="rect">
                <a:avLst/>
              </a:prstGeom>
              <a:noFill/>
              <a:ln w="25400">
                <a:solidFill>
                  <a:schemeClr val="tx1"/>
                </a:solidFill>
                <a:prstDash val="dash"/>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sp>
            <p:nvSpPr>
              <p:cNvPr id="316586" name="AutoShape 170"/>
              <p:cNvSpPr>
                <a:spLocks noChangeArrowheads="1"/>
              </p:cNvSpPr>
              <p:nvPr/>
            </p:nvSpPr>
            <p:spPr bwMode="auto">
              <a:xfrm>
                <a:off x="1728" y="1568"/>
                <a:ext cx="192" cy="336"/>
              </a:xfrm>
              <a:prstGeom prst="downArrow">
                <a:avLst>
                  <a:gd name="adj1" fmla="val 50000"/>
                  <a:gd name="adj2" fmla="val 43750"/>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16587" name="Rectangle 171"/>
              <p:cNvSpPr>
                <a:spLocks noChangeArrowheads="1"/>
              </p:cNvSpPr>
              <p:nvPr/>
            </p:nvSpPr>
            <p:spPr bwMode="auto">
              <a:xfrm>
                <a:off x="1656" y="1880"/>
                <a:ext cx="38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Z</a:t>
                </a:r>
                <a:r>
                  <a:rPr lang="es-ES_tradnl" altLang="es-ES" sz="2000" baseline="-25000">
                    <a:effectLst>
                      <a:outerShdw blurRad="38100" dist="38100" dir="2700000" algn="tl">
                        <a:srgbClr val="000000"/>
                      </a:outerShdw>
                    </a:effectLst>
                  </a:rPr>
                  <a:t>cc</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sp>
          <p:nvSpPr>
            <p:cNvPr id="316588" name="Line 172"/>
            <p:cNvSpPr>
              <a:spLocks noChangeShapeType="1"/>
            </p:cNvSpPr>
            <p:nvPr/>
          </p:nvSpPr>
          <p:spPr bwMode="auto">
            <a:xfrm>
              <a:off x="1584" y="2112"/>
              <a:ext cx="2784" cy="0"/>
            </a:xfrm>
            <a:prstGeom prst="line">
              <a:avLst/>
            </a:prstGeom>
            <a:noFill/>
            <a:ln w="25400">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6589" name="Rectangle 173"/>
            <p:cNvSpPr>
              <a:spLocks noChangeArrowheads="1"/>
            </p:cNvSpPr>
            <p:nvPr/>
          </p:nvSpPr>
          <p:spPr bwMode="auto">
            <a:xfrm>
              <a:off x="2384" y="1849"/>
              <a:ext cx="1008" cy="52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La impedancia</a:t>
              </a:r>
            </a:p>
            <a:p>
              <a:pPr algn="ctr">
                <a:spcBef>
                  <a:spcPct val="0"/>
                </a:spcBef>
              </a:pPr>
              <a:r>
                <a:rPr lang="es-ES_tradnl" altLang="es-ES" sz="1600">
                  <a:effectLst>
                    <a:outerShdw blurRad="38100" dist="38100" dir="2700000" algn="tl">
                      <a:srgbClr val="000000"/>
                    </a:outerShdw>
                  </a:effectLst>
                </a:rPr>
                <a:t>es la misma</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pic>
        <p:nvPicPr>
          <p:cNvPr id="316590" name="Picture 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556125"/>
            <a:ext cx="1233488" cy="7635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6591"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4505325"/>
            <a:ext cx="1233488" cy="777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6592" name="Picture 1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953000"/>
            <a:ext cx="2797175" cy="7604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6593" name="AutoShape 177"/>
          <p:cNvSpPr>
            <a:spLocks noChangeArrowheads="1"/>
          </p:cNvSpPr>
          <p:nvPr/>
        </p:nvSpPr>
        <p:spPr bwMode="auto">
          <a:xfrm>
            <a:off x="2946400" y="4708525"/>
            <a:ext cx="3276600" cy="304800"/>
          </a:xfrm>
          <a:prstGeom prst="leftRightArrow">
            <a:avLst>
              <a:gd name="adj1" fmla="val 41667"/>
              <a:gd name="adj2" fmla="val 102623"/>
            </a:avLst>
          </a:pr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16594" name="Rectangle 178"/>
          <p:cNvSpPr>
            <a:spLocks noChangeArrowheads="1"/>
          </p:cNvSpPr>
          <p:nvPr/>
        </p:nvSpPr>
        <p:spPr bwMode="auto">
          <a:xfrm>
            <a:off x="1143000" y="5791200"/>
            <a:ext cx="6858000" cy="733425"/>
          </a:xfrm>
          <a:prstGeom prst="rect">
            <a:avLst/>
          </a:prstGeom>
          <a:solidFill>
            <a:srgbClr val="C00000"/>
          </a:solidFill>
          <a:ln>
            <a:noFill/>
          </a:ln>
          <a:effectLst>
            <a:outerShdw dist="35921" dir="2700000" algn="ctr" rotWithShape="0">
              <a:schemeClr val="bg2"/>
            </a:outerShdw>
          </a:effectLst>
          <a:extLst/>
        </p:spPr>
        <p:txBody>
          <a:bodyPr anchor="ctr">
            <a:spAutoFit/>
          </a:bodyPr>
          <a:lstStyle/>
          <a:p>
            <a:pPr algn="ctr">
              <a:spcBef>
                <a:spcPct val="0"/>
              </a:spcBef>
            </a:pPr>
            <a:r>
              <a:rPr lang="es-ES_tradnl" altLang="es-ES" sz="1800">
                <a:effectLst>
                  <a:outerShdw blurRad="38100" dist="38100" dir="2700000" algn="tl">
                    <a:srgbClr val="000000"/>
                  </a:outerShdw>
                </a:effectLst>
              </a:rPr>
              <a:t>Para los valores habituales de </a:t>
            </a:r>
            <a:r>
              <a:rPr lang="es-ES_tradnl" altLang="es-ES" sz="2100">
                <a:effectLst>
                  <a:outerShdw blurRad="38100" dist="38100" dir="2700000" algn="tl">
                    <a:srgbClr val="000000"/>
                  </a:outerShdw>
                </a:effectLst>
                <a:sym typeface="Symbol" pitchFamily="18" charset="2"/>
              </a:rPr>
              <a:t></a:t>
            </a:r>
            <a:r>
              <a:rPr lang="es-ES_tradnl" altLang="es-ES" sz="2100" baseline="-25000">
                <a:effectLst>
                  <a:outerShdw blurRad="38100" dist="38100" dir="2700000" algn="tl">
                    <a:srgbClr val="000000"/>
                  </a:outerShdw>
                </a:effectLst>
                <a:sym typeface="Symbol" pitchFamily="18" charset="2"/>
              </a:rPr>
              <a:t>cc</a:t>
            </a:r>
            <a:r>
              <a:rPr lang="es-ES_tradnl" altLang="es-ES" sz="1800" baseline="-25000">
                <a:effectLst>
                  <a:outerShdw blurRad="38100" dist="38100" dir="2700000" algn="tl">
                    <a:srgbClr val="000000"/>
                  </a:outerShdw>
                </a:effectLst>
                <a:sym typeface="Symbol" pitchFamily="18" charset="2"/>
              </a:rPr>
              <a:t> </a:t>
            </a:r>
            <a:r>
              <a:rPr lang="es-ES_tradnl" altLang="es-ES" sz="1800">
                <a:effectLst>
                  <a:outerShdw blurRad="38100" dist="38100" dir="2700000" algn="tl">
                    <a:srgbClr val="000000"/>
                  </a:outerShdw>
                </a:effectLst>
                <a:sym typeface="Symbol" pitchFamily="18" charset="2"/>
              </a:rPr>
              <a:t>(5-10%) se obtienen corrientes de cortocircuito de 10 a 20 veces &gt; que </a:t>
            </a:r>
            <a:r>
              <a:rPr lang="es-ES_tradnl" altLang="es-ES" sz="2100">
                <a:effectLst>
                  <a:outerShdw blurRad="38100" dist="38100" dir="2700000" algn="tl">
                    <a:srgbClr val="000000"/>
                  </a:outerShdw>
                </a:effectLst>
                <a:sym typeface="Symbol" pitchFamily="18" charset="2"/>
              </a:rPr>
              <a:t>I</a:t>
            </a:r>
            <a:r>
              <a:rPr lang="es-ES_tradnl" altLang="es-ES" sz="2100" baseline="-25000">
                <a:effectLst>
                  <a:outerShdw blurRad="38100" dist="38100" dir="2700000" algn="tl">
                    <a:srgbClr val="000000"/>
                  </a:outerShdw>
                </a:effectLst>
                <a:sym typeface="Symbol" pitchFamily="18" charset="2"/>
              </a:rPr>
              <a:t>1n</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316595" name="AutoShape 179"/>
          <p:cNvSpPr>
            <a:spLocks noChangeArrowheads="1"/>
          </p:cNvSpPr>
          <p:nvPr/>
        </p:nvSpPr>
        <p:spPr bwMode="auto">
          <a:xfrm>
            <a:off x="1752600" y="4229100"/>
            <a:ext cx="355600" cy="533400"/>
          </a:xfrm>
          <a:prstGeom prst="downArrow">
            <a:avLst>
              <a:gd name="adj1" fmla="val 50000"/>
              <a:gd name="adj2" fmla="val 37500"/>
            </a:avLst>
          </a:prstGeom>
          <a:solidFill>
            <a:schemeClr val="tx1"/>
          </a:solidFill>
          <a:ln w="3175">
            <a:solidFill>
              <a:schemeClr val="bg2"/>
            </a:solidFill>
            <a:miter lim="800000"/>
            <a:headEnd/>
            <a:tailEnd/>
          </a:ln>
          <a:effectLst>
            <a:outerShdw dist="28398" dir="3806097" algn="ctr" rotWithShape="0">
              <a:schemeClr val="bg2"/>
            </a:outerShdw>
          </a:effectLst>
        </p:spPr>
        <p:txBody>
          <a:bodyPr anchor="ctr">
            <a:spAutoFit/>
          </a:bodyPr>
          <a:lstStyle/>
          <a:p>
            <a:endParaRPr lang="es-ES"/>
          </a:p>
        </p:txBody>
      </p:sp>
      <p:sp>
        <p:nvSpPr>
          <p:cNvPr id="316596" name="AutoShape 180"/>
          <p:cNvSpPr>
            <a:spLocks noChangeArrowheads="1"/>
          </p:cNvSpPr>
          <p:nvPr/>
        </p:nvSpPr>
        <p:spPr bwMode="auto">
          <a:xfrm>
            <a:off x="6578600" y="4152900"/>
            <a:ext cx="355600" cy="533400"/>
          </a:xfrm>
          <a:prstGeom prst="downArrow">
            <a:avLst>
              <a:gd name="adj1" fmla="val 50000"/>
              <a:gd name="adj2" fmla="val 37500"/>
            </a:avLst>
          </a:prstGeom>
          <a:solidFill>
            <a:schemeClr val="tx1"/>
          </a:solidFill>
          <a:ln w="3175">
            <a:solidFill>
              <a:schemeClr val="bg2"/>
            </a:solidFill>
            <a:miter lim="800000"/>
            <a:headEnd/>
            <a:tailEnd/>
          </a:ln>
          <a:effectLst>
            <a:outerShdw dist="28398" dir="3806097" algn="ctr" rotWithShape="0">
              <a:schemeClr val="bg2"/>
            </a:outerShdw>
          </a:effectLst>
        </p:spPr>
        <p:txBody>
          <a:bodyPr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6597"/>
                                        </p:tgtEl>
                                        <p:attrNameLst>
                                          <p:attrName>style.visibility</p:attrName>
                                        </p:attrNameLst>
                                      </p:cBhvr>
                                      <p:to>
                                        <p:strVal val="visible"/>
                                      </p:to>
                                    </p:set>
                                    <p:animEffect transition="in" filter="dissolve">
                                      <p:cBhvr>
                                        <p:cTn id="7" dur="500"/>
                                        <p:tgtEl>
                                          <p:spTgt spid="316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6595"/>
                                        </p:tgtEl>
                                        <p:attrNameLst>
                                          <p:attrName>style.visibility</p:attrName>
                                        </p:attrNameLst>
                                      </p:cBhvr>
                                      <p:to>
                                        <p:strVal val="visible"/>
                                      </p:to>
                                    </p:set>
                                    <p:animEffect transition="in" filter="dissolve">
                                      <p:cBhvr>
                                        <p:cTn id="12" dur="500"/>
                                        <p:tgtEl>
                                          <p:spTgt spid="31659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316590"/>
                                        </p:tgtEl>
                                        <p:attrNameLst>
                                          <p:attrName>style.visibility</p:attrName>
                                        </p:attrNameLst>
                                      </p:cBhvr>
                                      <p:to>
                                        <p:strVal val="visible"/>
                                      </p:to>
                                    </p:set>
                                    <p:animEffect transition="in" filter="dissolve">
                                      <p:cBhvr>
                                        <p:cTn id="16" dur="500"/>
                                        <p:tgtEl>
                                          <p:spTgt spid="31659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16596"/>
                                        </p:tgtEl>
                                        <p:attrNameLst>
                                          <p:attrName>style.visibility</p:attrName>
                                        </p:attrNameLst>
                                      </p:cBhvr>
                                      <p:to>
                                        <p:strVal val="visible"/>
                                      </p:to>
                                    </p:set>
                                    <p:animEffect transition="in" filter="dissolve">
                                      <p:cBhvr>
                                        <p:cTn id="21" dur="500"/>
                                        <p:tgtEl>
                                          <p:spTgt spid="316596"/>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316591"/>
                                        </p:tgtEl>
                                        <p:attrNameLst>
                                          <p:attrName>style.visibility</p:attrName>
                                        </p:attrNameLst>
                                      </p:cBhvr>
                                      <p:to>
                                        <p:strVal val="visible"/>
                                      </p:to>
                                    </p:set>
                                    <p:animEffect transition="in" filter="dissolve">
                                      <p:cBhvr>
                                        <p:cTn id="25" dur="500"/>
                                        <p:tgtEl>
                                          <p:spTgt spid="316591"/>
                                        </p:tgtEl>
                                      </p:cBhvr>
                                    </p:animEffect>
                                  </p:childTnLst>
                                </p:cTn>
                              </p:par>
                            </p:childTnLst>
                          </p:cTn>
                        </p:par>
                        <p:par>
                          <p:cTn id="26" fill="hold" nodeType="afterGroup">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316593"/>
                                        </p:tgtEl>
                                        <p:attrNameLst>
                                          <p:attrName>style.visibility</p:attrName>
                                        </p:attrNameLst>
                                      </p:cBhvr>
                                      <p:to>
                                        <p:strVal val="visible"/>
                                      </p:to>
                                    </p:set>
                                    <p:animEffect transition="in" filter="dissolve">
                                      <p:cBhvr>
                                        <p:cTn id="29" dur="500"/>
                                        <p:tgtEl>
                                          <p:spTgt spid="31659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16592"/>
                                        </p:tgtEl>
                                        <p:attrNameLst>
                                          <p:attrName>style.visibility</p:attrName>
                                        </p:attrNameLst>
                                      </p:cBhvr>
                                      <p:to>
                                        <p:strVal val="visible"/>
                                      </p:to>
                                    </p:set>
                                    <p:animEffect transition="in" filter="dissolve">
                                      <p:cBhvr>
                                        <p:cTn id="34" dur="500"/>
                                        <p:tgtEl>
                                          <p:spTgt spid="31659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316594"/>
                                        </p:tgtEl>
                                        <p:attrNameLst>
                                          <p:attrName>style.visibility</p:attrName>
                                        </p:attrNameLst>
                                      </p:cBhvr>
                                      <p:to>
                                        <p:strVal val="visible"/>
                                      </p:to>
                                    </p:set>
                                    <p:anim calcmode="lin" valueType="num">
                                      <p:cBhvr>
                                        <p:cTn id="39" dur="500" fill="hold"/>
                                        <p:tgtEl>
                                          <p:spTgt spid="316594"/>
                                        </p:tgtEl>
                                        <p:attrNameLst>
                                          <p:attrName>ppt_w</p:attrName>
                                        </p:attrNameLst>
                                      </p:cBhvr>
                                      <p:tavLst>
                                        <p:tav tm="0">
                                          <p:val>
                                            <p:fltVal val="0"/>
                                          </p:val>
                                        </p:tav>
                                        <p:tav tm="100000">
                                          <p:val>
                                            <p:strVal val="#ppt_w"/>
                                          </p:val>
                                        </p:tav>
                                      </p:tavLst>
                                    </p:anim>
                                    <p:anim calcmode="lin" valueType="num">
                                      <p:cBhvr>
                                        <p:cTn id="40" dur="500" fill="hold"/>
                                        <p:tgtEl>
                                          <p:spTgt spid="316594"/>
                                        </p:tgtEl>
                                        <p:attrNameLst>
                                          <p:attrName>ppt_h</p:attrName>
                                        </p:attrNameLst>
                                      </p:cBhvr>
                                      <p:tavLst>
                                        <p:tav tm="0">
                                          <p:val>
                                            <p:fltVal val="0"/>
                                          </p:val>
                                        </p:tav>
                                        <p:tav tm="100000">
                                          <p:val>
                                            <p:strVal val="#ppt_h"/>
                                          </p:val>
                                        </p:tav>
                                      </p:tavLst>
                                    </p:anim>
                                    <p:anim calcmode="lin" valueType="num">
                                      <p:cBhvr>
                                        <p:cTn id="41" dur="500" fill="hold"/>
                                        <p:tgtEl>
                                          <p:spTgt spid="316594"/>
                                        </p:tgtEl>
                                        <p:attrNameLst>
                                          <p:attrName>ppt_x</p:attrName>
                                        </p:attrNameLst>
                                      </p:cBhvr>
                                      <p:tavLst>
                                        <p:tav tm="0">
                                          <p:val>
                                            <p:fltVal val="0.5"/>
                                          </p:val>
                                        </p:tav>
                                        <p:tav tm="100000">
                                          <p:val>
                                            <p:strVal val="#ppt_x"/>
                                          </p:val>
                                        </p:tav>
                                      </p:tavLst>
                                    </p:anim>
                                    <p:anim calcmode="lin" valueType="num">
                                      <p:cBhvr>
                                        <p:cTn id="42" dur="500" fill="hold"/>
                                        <p:tgtEl>
                                          <p:spTgt spid="3165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593" grpId="0" animBg="1"/>
      <p:bldP spid="316594" grpId="0" animBg="1" autoUpdateAnimBg="0"/>
      <p:bldP spid="316595" grpId="0" animBg="1"/>
      <p:bldP spid="31659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4648200" y="979488"/>
            <a:ext cx="4343400" cy="1069975"/>
          </a:xfrm>
          <a:prstGeom prst="rect">
            <a:avLst/>
          </a:prstGeom>
          <a:gradFill rotWithShape="0">
            <a:gsLst>
              <a:gs pos="0">
                <a:srgbClr val="CC0099">
                  <a:gamma/>
                  <a:shade val="46275"/>
                  <a:invGamma/>
                </a:srgbClr>
              </a:gs>
              <a:gs pos="100000">
                <a:srgbClr val="CC0099"/>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La forma más elemental de transformar un sistema trifásico consiste en transformar cada una de las tensiones de fase mediante un trafo monofásico.</a:t>
            </a:r>
            <a:endParaRPr lang="es-ES" altLang="es-ES" sz="1500">
              <a:effectLst>
                <a:outerShdw blurRad="38100" dist="38100" dir="2700000" algn="tl">
                  <a:srgbClr val="000000"/>
                </a:outerShdw>
              </a:effectLst>
            </a:endParaRPr>
          </a:p>
        </p:txBody>
      </p:sp>
      <p:grpSp>
        <p:nvGrpSpPr>
          <p:cNvPr id="319515" name="Group 27"/>
          <p:cNvGrpSpPr>
            <a:grpSpLocks/>
          </p:cNvGrpSpPr>
          <p:nvPr/>
        </p:nvGrpSpPr>
        <p:grpSpPr bwMode="auto">
          <a:xfrm>
            <a:off x="61913" y="928688"/>
            <a:ext cx="4052887" cy="3540125"/>
            <a:chOff x="39" y="585"/>
            <a:chExt cx="2553" cy="2230"/>
          </a:xfrm>
        </p:grpSpPr>
        <p:pic>
          <p:nvPicPr>
            <p:cNvPr id="319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 y="585"/>
              <a:ext cx="2536" cy="18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9494" name="Text Box 6"/>
            <p:cNvSpPr txBox="1">
              <a:spLocks noChangeAspect="1" noChangeArrowheads="1"/>
            </p:cNvSpPr>
            <p:nvPr/>
          </p:nvSpPr>
          <p:spPr bwMode="auto">
            <a:xfrm>
              <a:off x="39" y="2449"/>
              <a:ext cx="2505" cy="3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600">
                  <a:solidFill>
                    <a:schemeClr val="accent2"/>
                  </a:solidFill>
                  <a:effectLst>
                    <a:outerShdw blurRad="38100" dist="38100" dir="2700000" algn="tl">
                      <a:srgbClr val="000000"/>
                    </a:outerShdw>
                  </a:effectLst>
                </a:rPr>
                <a:t>Banco trifásico de transformadores monofásicos</a:t>
              </a:r>
              <a:endParaRPr lang="es-ES" altLang="es-ES" sz="1300">
                <a:solidFill>
                  <a:schemeClr val="accent2"/>
                </a:solidFill>
                <a:effectLst>
                  <a:outerShdw blurRad="38100" dist="38100" dir="2700000" algn="tl">
                    <a:srgbClr val="000000"/>
                  </a:outerShdw>
                </a:effectLst>
              </a:endParaRPr>
            </a:p>
          </p:txBody>
        </p:sp>
      </p:grpSp>
      <p:sp>
        <p:nvSpPr>
          <p:cNvPr id="319495" name="AutoShape 7"/>
          <p:cNvSpPr>
            <a:spLocks noChangeArrowheads="1"/>
          </p:cNvSpPr>
          <p:nvPr/>
        </p:nvSpPr>
        <p:spPr bwMode="auto">
          <a:xfrm>
            <a:off x="4061836" y="1192645"/>
            <a:ext cx="533400" cy="504826"/>
          </a:xfrm>
          <a:prstGeom prst="leftArrow">
            <a:avLst>
              <a:gd name="adj1" fmla="val 43333"/>
              <a:gd name="adj2" fmla="val 41428"/>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9496" name="AutoShape 8"/>
          <p:cNvSpPr>
            <a:spLocks noChangeArrowheads="1"/>
          </p:cNvSpPr>
          <p:nvPr/>
        </p:nvSpPr>
        <p:spPr bwMode="auto">
          <a:xfrm rot="-5400000">
            <a:off x="6310461" y="2119139"/>
            <a:ext cx="666750" cy="543272"/>
          </a:xfrm>
          <a:prstGeom prst="leftArrow">
            <a:avLst>
              <a:gd name="adj1" fmla="val 43333"/>
              <a:gd name="adj2" fmla="val 48332"/>
            </a:avLst>
          </a:prstGeom>
          <a:solidFill>
            <a:schemeClr val="tx1">
              <a:lumMod val="8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19499" name="Rectangle 11"/>
          <p:cNvSpPr>
            <a:spLocks noChangeArrowheads="1"/>
          </p:cNvSpPr>
          <p:nvPr/>
        </p:nvSpPr>
        <p:spPr bwMode="auto">
          <a:xfrm>
            <a:off x="152400" y="-762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dirty="0">
                <a:solidFill>
                  <a:schemeClr val="tx2"/>
                </a:solidFill>
                <a:effectLst>
                  <a:outerShdw blurRad="38100" dist="38100" dir="2700000" algn="tl">
                    <a:srgbClr val="000000"/>
                  </a:outerShdw>
                </a:effectLst>
                <a:latin typeface="Tahoma" pitchFamily="34" charset="0"/>
              </a:rPr>
              <a:t>4.19 </a:t>
            </a:r>
            <a:r>
              <a:rPr lang="es-ES_tradnl" altLang="es-ES" sz="4700" dirty="0" err="1">
                <a:solidFill>
                  <a:schemeClr val="tx2"/>
                </a:solidFill>
                <a:effectLst>
                  <a:outerShdw blurRad="38100" dist="38100" dir="2700000" algn="tl">
                    <a:srgbClr val="000000"/>
                  </a:outerShdw>
                </a:effectLst>
                <a:latin typeface="Tahoma" pitchFamily="34" charset="0"/>
              </a:rPr>
              <a:t>Trafos</a:t>
            </a:r>
            <a:r>
              <a:rPr lang="es-ES_tradnl" altLang="es-ES" sz="4700" dirty="0">
                <a:solidFill>
                  <a:schemeClr val="tx2"/>
                </a:solidFill>
                <a:effectLst>
                  <a:outerShdw blurRad="38100" dist="38100" dir="2700000" algn="tl">
                    <a:srgbClr val="000000"/>
                  </a:outerShdw>
                </a:effectLst>
                <a:latin typeface="Tahoma" pitchFamily="34" charset="0"/>
              </a:rPr>
              <a:t> trifásicos I</a:t>
            </a:r>
            <a:endParaRPr lang="es-ES_tradnl" altLang="es-ES" sz="4400" b="0" dirty="0">
              <a:solidFill>
                <a:schemeClr val="tx2"/>
              </a:solidFill>
              <a:effectLst>
                <a:outerShdw blurRad="38100" dist="38100" dir="2700000" algn="tl">
                  <a:srgbClr val="000000"/>
                </a:outerShdw>
              </a:effectLst>
              <a:latin typeface="Arial" charset="0"/>
            </a:endParaRPr>
          </a:p>
        </p:txBody>
      </p:sp>
      <p:grpSp>
        <p:nvGrpSpPr>
          <p:cNvPr id="319508" name="Group 20"/>
          <p:cNvGrpSpPr>
            <a:grpSpLocks/>
          </p:cNvGrpSpPr>
          <p:nvPr/>
        </p:nvGrpSpPr>
        <p:grpSpPr bwMode="auto">
          <a:xfrm>
            <a:off x="5715000" y="5034880"/>
            <a:ext cx="1965325" cy="914400"/>
            <a:chOff x="3672" y="3168"/>
            <a:chExt cx="1238" cy="576"/>
          </a:xfrm>
        </p:grpSpPr>
        <p:pic>
          <p:nvPicPr>
            <p:cNvPr id="3195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 y="3168"/>
              <a:ext cx="1224"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pic>
          <p:nvPicPr>
            <p:cNvPr id="3195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 y="3488"/>
              <a:ext cx="1238"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319502" name="Line 14"/>
            <p:cNvSpPr>
              <a:spLocks noChangeShapeType="1"/>
            </p:cNvSpPr>
            <p:nvPr/>
          </p:nvSpPr>
          <p:spPr bwMode="auto">
            <a:xfrm>
              <a:off x="3696" y="3408"/>
              <a:ext cx="192"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9503" name="Line 15"/>
            <p:cNvSpPr>
              <a:spLocks noChangeShapeType="1"/>
            </p:cNvSpPr>
            <p:nvPr/>
          </p:nvSpPr>
          <p:spPr bwMode="auto">
            <a:xfrm>
              <a:off x="4032" y="3408"/>
              <a:ext cx="192"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9504" name="Line 16"/>
            <p:cNvSpPr>
              <a:spLocks noChangeShapeType="1"/>
            </p:cNvSpPr>
            <p:nvPr/>
          </p:nvSpPr>
          <p:spPr bwMode="auto">
            <a:xfrm>
              <a:off x="4368" y="3408"/>
              <a:ext cx="192"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9505" name="Line 17"/>
            <p:cNvSpPr>
              <a:spLocks noChangeShapeType="1"/>
            </p:cNvSpPr>
            <p:nvPr/>
          </p:nvSpPr>
          <p:spPr bwMode="auto">
            <a:xfrm>
              <a:off x="3696" y="3744"/>
              <a:ext cx="192"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9506" name="Line 18"/>
            <p:cNvSpPr>
              <a:spLocks noChangeShapeType="1"/>
            </p:cNvSpPr>
            <p:nvPr/>
          </p:nvSpPr>
          <p:spPr bwMode="auto">
            <a:xfrm>
              <a:off x="4056" y="3744"/>
              <a:ext cx="192"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19507" name="Line 19"/>
            <p:cNvSpPr>
              <a:spLocks noChangeShapeType="1"/>
            </p:cNvSpPr>
            <p:nvPr/>
          </p:nvSpPr>
          <p:spPr bwMode="auto">
            <a:xfrm>
              <a:off x="4416" y="3736"/>
              <a:ext cx="192" cy="0"/>
            </a:xfrm>
            <a:prstGeom prst="line">
              <a:avLst/>
            </a:prstGeom>
            <a:noFill/>
            <a:ln w="31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319509" name="AutoShape 21"/>
          <p:cNvSpPr>
            <a:spLocks noChangeArrowheads="1"/>
          </p:cNvSpPr>
          <p:nvPr/>
        </p:nvSpPr>
        <p:spPr bwMode="auto">
          <a:xfrm flipH="1">
            <a:off x="4775200" y="5196681"/>
            <a:ext cx="812800" cy="536575"/>
          </a:xfrm>
          <a:prstGeom prst="leftArrow">
            <a:avLst>
              <a:gd name="adj1" fmla="val 43333"/>
              <a:gd name="adj2" fmla="val 48332"/>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grpSp>
        <p:nvGrpSpPr>
          <p:cNvPr id="319512" name="Group 24"/>
          <p:cNvGrpSpPr>
            <a:grpSpLocks/>
          </p:cNvGrpSpPr>
          <p:nvPr/>
        </p:nvGrpSpPr>
        <p:grpSpPr bwMode="auto">
          <a:xfrm>
            <a:off x="4114800" y="2197100"/>
            <a:ext cx="5013325" cy="2435225"/>
            <a:chOff x="2592" y="1384"/>
            <a:chExt cx="3158" cy="1534"/>
          </a:xfrm>
        </p:grpSpPr>
        <p:sp>
          <p:nvSpPr>
            <p:cNvPr id="319497" name="Text Box 9"/>
            <p:cNvSpPr txBox="1">
              <a:spLocks noChangeArrowheads="1"/>
            </p:cNvSpPr>
            <p:nvPr/>
          </p:nvSpPr>
          <p:spPr bwMode="auto">
            <a:xfrm>
              <a:off x="2803" y="2428"/>
              <a:ext cx="2784" cy="4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500">
                  <a:effectLst>
                    <a:outerShdw blurRad="38100" dist="38100" dir="2700000" algn="tl">
                      <a:srgbClr val="000000"/>
                    </a:outerShdw>
                  </a:effectLst>
                </a:rPr>
                <a:t>Primarios y secundarios estarían conectados en estrella. Puede haber neutro o no.</a:t>
              </a:r>
              <a:endParaRPr lang="es-ES" altLang="es-ES" sz="1300">
                <a:effectLst>
                  <a:outerShdw blurRad="38100" dist="38100" dir="2700000" algn="tl">
                    <a:srgbClr val="000000"/>
                  </a:outerShdw>
                </a:effectLst>
              </a:endParaRPr>
            </a:p>
          </p:txBody>
        </p:sp>
        <p:pic>
          <p:nvPicPr>
            <p:cNvPr id="319511"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 y="1384"/>
              <a:ext cx="3158" cy="11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grpSp>
      <p:pic>
        <p:nvPicPr>
          <p:cNvPr id="319514"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4988" y="4038600"/>
            <a:ext cx="2843212" cy="26019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9495"/>
                                        </p:tgtEl>
                                        <p:attrNameLst>
                                          <p:attrName>style.visibility</p:attrName>
                                        </p:attrNameLst>
                                      </p:cBhvr>
                                      <p:to>
                                        <p:strVal val="visible"/>
                                      </p:to>
                                    </p:set>
                                    <p:animEffect transition="in" filter="dissolve">
                                      <p:cBhvr>
                                        <p:cTn id="7" dur="500"/>
                                        <p:tgtEl>
                                          <p:spTgt spid="3194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9496"/>
                                        </p:tgtEl>
                                        <p:attrNameLst>
                                          <p:attrName>style.visibility</p:attrName>
                                        </p:attrNameLst>
                                      </p:cBhvr>
                                      <p:to>
                                        <p:strVal val="visible"/>
                                      </p:to>
                                    </p:set>
                                    <p:animEffect transition="in" filter="dissolve">
                                      <p:cBhvr>
                                        <p:cTn id="12" dur="500"/>
                                        <p:tgtEl>
                                          <p:spTgt spid="319496"/>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319512"/>
                                        </p:tgtEl>
                                        <p:attrNameLst>
                                          <p:attrName>style.visibility</p:attrName>
                                        </p:attrNameLst>
                                      </p:cBhvr>
                                      <p:to>
                                        <p:strVal val="visible"/>
                                      </p:to>
                                    </p:set>
                                    <p:animEffect transition="in" filter="dissolve">
                                      <p:cBhvr>
                                        <p:cTn id="16" dur="500"/>
                                        <p:tgtEl>
                                          <p:spTgt spid="3195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19514"/>
                                        </p:tgtEl>
                                        <p:attrNameLst>
                                          <p:attrName>style.visibility</p:attrName>
                                        </p:attrNameLst>
                                      </p:cBhvr>
                                      <p:to>
                                        <p:strVal val="visible"/>
                                      </p:to>
                                    </p:set>
                                    <p:animEffect transition="in" filter="dissolve">
                                      <p:cBhvr>
                                        <p:cTn id="21" dur="500"/>
                                        <p:tgtEl>
                                          <p:spTgt spid="3195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19509"/>
                                        </p:tgtEl>
                                        <p:attrNameLst>
                                          <p:attrName>style.visibility</p:attrName>
                                        </p:attrNameLst>
                                      </p:cBhvr>
                                      <p:to>
                                        <p:strVal val="visible"/>
                                      </p:to>
                                    </p:set>
                                    <p:animEffect transition="in" filter="dissolve">
                                      <p:cBhvr>
                                        <p:cTn id="26" dur="500"/>
                                        <p:tgtEl>
                                          <p:spTgt spid="319509"/>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319508"/>
                                        </p:tgtEl>
                                        <p:attrNameLst>
                                          <p:attrName>style.visibility</p:attrName>
                                        </p:attrNameLst>
                                      </p:cBhvr>
                                      <p:to>
                                        <p:strVal val="visible"/>
                                      </p:to>
                                    </p:set>
                                    <p:animEffect transition="in" filter="dissolve">
                                      <p:cBhvr>
                                        <p:cTn id="30" dur="500"/>
                                        <p:tgtEl>
                                          <p:spTgt spid="31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animBg="1"/>
      <p:bldP spid="319496" grpId="0" animBg="1"/>
      <p:bldP spid="3195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1600200" y="609600"/>
            <a:ext cx="7391400" cy="1143000"/>
          </a:xfrm>
          <a:noFill/>
          <a:ln/>
          <a:effectLst>
            <a:outerShdw dist="35921" dir="2700000" algn="ctr" rotWithShape="0">
              <a:schemeClr val="bg2"/>
            </a:outerShdw>
          </a:effectLst>
        </p:spPr>
        <p:txBody>
          <a:bodyPr/>
          <a:lstStyle/>
          <a:p>
            <a:pPr algn="r"/>
            <a:r>
              <a:rPr lang="es-ES_tradnl" altLang="es-ES" sz="4700" b="1">
                <a:latin typeface="Tahoma" pitchFamily="34" charset="0"/>
              </a:rPr>
              <a:t>4.3 Aspectos construc-tivos: devanados y aislamiento I</a:t>
            </a:r>
            <a:endParaRPr lang="es-ES_tradnl" altLang="es-ES"/>
          </a:p>
        </p:txBody>
      </p:sp>
      <p:pic>
        <p:nvPicPr>
          <p:cNvPr id="290819" name="Picture 3" descr="C:\Mis documentos\CLASE\fotos\Disk wound (alta pot más de 60k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847725"/>
            <a:ext cx="1704975" cy="5705475"/>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90820" name="Text Box 4"/>
          <p:cNvSpPr txBox="1">
            <a:spLocks noChangeArrowheads="1"/>
          </p:cNvSpPr>
          <p:nvPr/>
        </p:nvSpPr>
        <p:spPr bwMode="auto">
          <a:xfrm>
            <a:off x="250825" y="990600"/>
            <a:ext cx="1222375"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algn="ctr">
              <a:spcBef>
                <a:spcPct val="0"/>
              </a:spcBef>
            </a:pPr>
            <a:r>
              <a:rPr lang="es-ES_tradnl" altLang="es-ES">
                <a:solidFill>
                  <a:schemeClr val="bg2"/>
                </a:solidFill>
                <a:effectLst/>
              </a:rPr>
              <a:t>600-5000 V</a:t>
            </a:r>
            <a:endParaRPr lang="es-ES_tradnl" altLang="es-ES" sz="2400" b="0">
              <a:effectLst/>
              <a:latin typeface="Times New Roman" pitchFamily="18" charset="0"/>
            </a:endParaRPr>
          </a:p>
        </p:txBody>
      </p:sp>
      <p:sp>
        <p:nvSpPr>
          <p:cNvPr id="290821" name="Text Box 5"/>
          <p:cNvSpPr txBox="1">
            <a:spLocks noChangeArrowheads="1"/>
          </p:cNvSpPr>
          <p:nvPr/>
        </p:nvSpPr>
        <p:spPr bwMode="auto">
          <a:xfrm>
            <a:off x="250825" y="2590800"/>
            <a:ext cx="1150938"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algn="ctr">
              <a:spcBef>
                <a:spcPct val="0"/>
              </a:spcBef>
            </a:pPr>
            <a:r>
              <a:rPr lang="es-ES_tradnl" altLang="es-ES">
                <a:solidFill>
                  <a:schemeClr val="bg2"/>
                </a:solidFill>
                <a:effectLst/>
              </a:rPr>
              <a:t>4,5 - 60 kV</a:t>
            </a:r>
            <a:endParaRPr lang="es-ES_tradnl" altLang="es-ES" sz="2400" b="0">
              <a:effectLst/>
              <a:latin typeface="Times New Roman" pitchFamily="18" charset="0"/>
            </a:endParaRPr>
          </a:p>
        </p:txBody>
      </p:sp>
      <p:sp>
        <p:nvSpPr>
          <p:cNvPr id="290822" name="Text Box 6"/>
          <p:cNvSpPr txBox="1">
            <a:spLocks noChangeArrowheads="1"/>
          </p:cNvSpPr>
          <p:nvPr/>
        </p:nvSpPr>
        <p:spPr bwMode="auto">
          <a:xfrm>
            <a:off x="860425" y="4648200"/>
            <a:ext cx="887413"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algn="ctr">
              <a:spcBef>
                <a:spcPct val="0"/>
              </a:spcBef>
            </a:pPr>
            <a:r>
              <a:rPr lang="es-ES_tradnl" altLang="es-ES">
                <a:solidFill>
                  <a:schemeClr val="bg2"/>
                </a:solidFill>
                <a:effectLst/>
              </a:rPr>
              <a:t>&gt; 60 kV</a:t>
            </a:r>
            <a:endParaRPr lang="es-ES_tradnl" altLang="es-ES" sz="2400" b="0">
              <a:effectLst/>
              <a:latin typeface="Times New Roman" pitchFamily="18" charset="0"/>
            </a:endParaRPr>
          </a:p>
        </p:txBody>
      </p:sp>
      <p:sp>
        <p:nvSpPr>
          <p:cNvPr id="290823" name="Text Box 7"/>
          <p:cNvSpPr txBox="1">
            <a:spLocks noChangeArrowheads="1"/>
          </p:cNvSpPr>
          <p:nvPr/>
        </p:nvSpPr>
        <p:spPr bwMode="auto">
          <a:xfrm>
            <a:off x="2590800" y="1582738"/>
            <a:ext cx="2590800" cy="10699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spcBef>
                <a:spcPct val="0"/>
              </a:spcBef>
            </a:pPr>
            <a:r>
              <a:rPr lang="es-ES_tradnl" altLang="es-ES" sz="1600" dirty="0">
                <a:effectLst>
                  <a:outerShdw blurRad="38100" dist="38100" dir="2700000" algn="tl">
                    <a:srgbClr val="000000"/>
                  </a:outerShdw>
                </a:effectLst>
              </a:rPr>
              <a:t>Diferentes formas constructivas de devanados según tensión y potencia</a:t>
            </a:r>
            <a:endParaRPr lang="es-ES_tradnl" altLang="es-ES" sz="1600" b="0" dirty="0">
              <a:effectLst/>
              <a:latin typeface="Times New Roman" pitchFamily="18" charset="0"/>
            </a:endParaRPr>
          </a:p>
        </p:txBody>
      </p:sp>
      <p:sp>
        <p:nvSpPr>
          <p:cNvPr id="290824" name="Rectangle 8"/>
          <p:cNvSpPr>
            <a:spLocks noChangeArrowheads="1"/>
          </p:cNvSpPr>
          <p:nvPr/>
        </p:nvSpPr>
        <p:spPr bwMode="auto">
          <a:xfrm>
            <a:off x="2362200" y="2805113"/>
            <a:ext cx="6553200" cy="1385887"/>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700">
                <a:effectLst>
                  <a:outerShdw blurRad="38100" dist="38100" dir="2700000" algn="tl">
                    <a:srgbClr val="000000"/>
                  </a:outerShdw>
                </a:effectLst>
              </a:rPr>
              <a:t>Los conductores de los devanados están aislados entre sí:</a:t>
            </a:r>
          </a:p>
          <a:p>
            <a:pPr algn="ctr">
              <a:spcBef>
                <a:spcPct val="0"/>
              </a:spcBef>
            </a:pPr>
            <a:r>
              <a:rPr lang="es-ES" altLang="es-ES" sz="1700">
                <a:effectLst>
                  <a:outerShdw blurRad="38100" dist="38100" dir="2700000" algn="tl">
                    <a:srgbClr val="000000"/>
                  </a:outerShdw>
                </a:effectLst>
              </a:rPr>
              <a:t>En transformadores de baja potencia y tensión se utilizan hilos esmaltados. En máquinas grandes se emplean pletinas rectangulares encintadas con papel impregnado en aceite</a:t>
            </a:r>
            <a:endParaRPr lang="es-ES_tradnl" altLang="es-ES" sz="2400">
              <a:solidFill>
                <a:srgbClr val="000000"/>
              </a:solidFill>
              <a:effectLst/>
            </a:endParaRPr>
          </a:p>
        </p:txBody>
      </p:sp>
      <p:sp>
        <p:nvSpPr>
          <p:cNvPr id="290839" name="AutoShape 23"/>
          <p:cNvSpPr>
            <a:spLocks noChangeArrowheads="1"/>
          </p:cNvSpPr>
          <p:nvPr/>
        </p:nvSpPr>
        <p:spPr bwMode="auto">
          <a:xfrm>
            <a:off x="2057400" y="1905000"/>
            <a:ext cx="533400" cy="457200"/>
          </a:xfrm>
          <a:prstGeom prst="leftArrow">
            <a:avLst>
              <a:gd name="adj1" fmla="val 44444"/>
              <a:gd name="adj2" fmla="val 59700"/>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90840" name="Rectangle 24"/>
          <p:cNvSpPr>
            <a:spLocks noChangeArrowheads="1"/>
          </p:cNvSpPr>
          <p:nvPr/>
        </p:nvSpPr>
        <p:spPr bwMode="auto">
          <a:xfrm>
            <a:off x="2374900" y="4343400"/>
            <a:ext cx="6540500" cy="609600"/>
          </a:xfrm>
          <a:prstGeom prst="rect">
            <a:avLst/>
          </a:prstGeom>
          <a:gradFill rotWithShape="0">
            <a:gsLst>
              <a:gs pos="0">
                <a:srgbClr val="008000">
                  <a:gamma/>
                  <a:shade val="0"/>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700">
                <a:effectLst>
                  <a:outerShdw blurRad="38100" dist="38100" dir="2700000" algn="tl">
                    <a:srgbClr val="000000"/>
                  </a:outerShdw>
                </a:effectLst>
              </a:rPr>
              <a:t>El aislamiento entre devanados se realiza dejando espacios de aire o de aceite entre ellos</a:t>
            </a:r>
            <a:endParaRPr lang="es-ES_tradnl" altLang="es-ES" sz="2400">
              <a:solidFill>
                <a:srgbClr val="000000"/>
              </a:solidFill>
              <a:effectLst/>
            </a:endParaRPr>
          </a:p>
        </p:txBody>
      </p:sp>
      <p:sp>
        <p:nvSpPr>
          <p:cNvPr id="290841" name="Rectangle 25"/>
          <p:cNvSpPr>
            <a:spLocks noChangeArrowheads="1"/>
          </p:cNvSpPr>
          <p:nvPr/>
        </p:nvSpPr>
        <p:spPr bwMode="auto">
          <a:xfrm>
            <a:off x="2362200" y="5105400"/>
            <a:ext cx="6553200" cy="350838"/>
          </a:xfrm>
          <a:prstGeom prst="rect">
            <a:avLst/>
          </a:prstGeom>
          <a:gradFill rotWithShape="0">
            <a:gsLst>
              <a:gs pos="0">
                <a:srgbClr val="D60093">
                  <a:gamma/>
                  <a:shade val="0"/>
                  <a:invGamma/>
                </a:srgbClr>
              </a:gs>
              <a:gs pos="50000">
                <a:srgbClr val="D60093"/>
              </a:gs>
              <a:gs pos="100000">
                <a:srgbClr val="D60093">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D60093"/>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700">
                <a:effectLst>
                  <a:outerShdw blurRad="38100" dist="38100" dir="2700000" algn="tl">
                    <a:srgbClr val="000000"/>
                  </a:outerShdw>
                </a:effectLst>
              </a:rPr>
              <a:t>La forma de los devanados es normalmente circular</a:t>
            </a:r>
            <a:endParaRPr lang="es-ES_tradnl" altLang="es-ES" sz="2400">
              <a:solidFill>
                <a:srgbClr val="000000"/>
              </a:solidFill>
              <a:effectLst/>
            </a:endParaRPr>
          </a:p>
        </p:txBody>
      </p:sp>
      <p:sp>
        <p:nvSpPr>
          <p:cNvPr id="290843" name="Rectangle 27"/>
          <p:cNvSpPr>
            <a:spLocks noChangeArrowheads="1"/>
          </p:cNvSpPr>
          <p:nvPr/>
        </p:nvSpPr>
        <p:spPr bwMode="auto">
          <a:xfrm>
            <a:off x="2362200" y="5608638"/>
            <a:ext cx="6553200" cy="868362"/>
          </a:xfrm>
          <a:prstGeom prst="rect">
            <a:avLst/>
          </a:prstGeom>
          <a:gradFill rotWithShape="0">
            <a:gsLst>
              <a:gs pos="0">
                <a:srgbClr val="D60093">
                  <a:gamma/>
                  <a:shade val="0"/>
                  <a:invGamma/>
                </a:srgbClr>
              </a:gs>
              <a:gs pos="50000">
                <a:srgbClr val="D60093"/>
              </a:gs>
              <a:gs pos="100000">
                <a:srgbClr val="D60093">
                  <a:gamma/>
                  <a:shade val="0"/>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D60093"/>
            </a:extrusionClr>
          </a:sp3d>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pPr algn="ctr">
              <a:spcBef>
                <a:spcPct val="0"/>
              </a:spcBef>
            </a:pPr>
            <a:r>
              <a:rPr lang="es-ES" altLang="es-ES" sz="1700">
                <a:effectLst>
                  <a:outerShdw blurRad="38100" dist="38100" dir="2700000" algn="tl">
                    <a:srgbClr val="000000"/>
                  </a:outerShdw>
                </a:effectLst>
              </a:rPr>
              <a:t>El núcleo está siempre </a:t>
            </a:r>
            <a:r>
              <a:rPr lang="es-ES_tradnl" altLang="es-ES" sz="1700">
                <a:effectLst>
                  <a:outerShdw blurRad="38100" dist="38100" dir="2700000" algn="tl">
                    <a:srgbClr val="000000"/>
                  </a:outerShdw>
                </a:effectLst>
              </a:rPr>
              <a:t>conectado</a:t>
            </a:r>
            <a:r>
              <a:rPr lang="es-ES" altLang="es-ES" sz="1700">
                <a:effectLst>
                  <a:outerShdw blurRad="38100" dist="38100" dir="2700000" algn="tl">
                    <a:srgbClr val="000000"/>
                  </a:outerShdw>
                </a:effectLst>
              </a:rPr>
              <a:t> a tierra. Para evitar elevados gradientes de potencial, el devanado de baja tensión se dispone el más cercano al núcleo</a:t>
            </a:r>
            <a:endParaRPr lang="es-ES_tradnl" altLang="es-ES" sz="2400">
              <a:solidFill>
                <a:srgbClr val="000000"/>
              </a:solidFill>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90824"/>
                                        </p:tgtEl>
                                        <p:attrNameLst>
                                          <p:attrName>style.visibility</p:attrName>
                                        </p:attrNameLst>
                                      </p:cBhvr>
                                      <p:to>
                                        <p:strVal val="visible"/>
                                      </p:to>
                                    </p:set>
                                    <p:anim calcmode="lin" valueType="num">
                                      <p:cBhvr>
                                        <p:cTn id="7" dur="500" fill="hold"/>
                                        <p:tgtEl>
                                          <p:spTgt spid="290824"/>
                                        </p:tgtEl>
                                        <p:attrNameLst>
                                          <p:attrName>ppt_w</p:attrName>
                                        </p:attrNameLst>
                                      </p:cBhvr>
                                      <p:tavLst>
                                        <p:tav tm="0">
                                          <p:val>
                                            <p:fltVal val="0"/>
                                          </p:val>
                                        </p:tav>
                                        <p:tav tm="100000">
                                          <p:val>
                                            <p:strVal val="#ppt_w"/>
                                          </p:val>
                                        </p:tav>
                                      </p:tavLst>
                                    </p:anim>
                                    <p:anim calcmode="lin" valueType="num">
                                      <p:cBhvr>
                                        <p:cTn id="8" dur="500" fill="hold"/>
                                        <p:tgtEl>
                                          <p:spTgt spid="290824"/>
                                        </p:tgtEl>
                                        <p:attrNameLst>
                                          <p:attrName>ppt_h</p:attrName>
                                        </p:attrNameLst>
                                      </p:cBhvr>
                                      <p:tavLst>
                                        <p:tav tm="0">
                                          <p:val>
                                            <p:fltVal val="0"/>
                                          </p:val>
                                        </p:tav>
                                        <p:tav tm="100000">
                                          <p:val>
                                            <p:strVal val="#ppt_h"/>
                                          </p:val>
                                        </p:tav>
                                      </p:tavLst>
                                    </p:anim>
                                    <p:anim calcmode="lin" valueType="num">
                                      <p:cBhvr>
                                        <p:cTn id="9" dur="500" fill="hold"/>
                                        <p:tgtEl>
                                          <p:spTgt spid="290824"/>
                                        </p:tgtEl>
                                        <p:attrNameLst>
                                          <p:attrName>ppt_x</p:attrName>
                                        </p:attrNameLst>
                                      </p:cBhvr>
                                      <p:tavLst>
                                        <p:tav tm="0">
                                          <p:val>
                                            <p:fltVal val="0.5"/>
                                          </p:val>
                                        </p:tav>
                                        <p:tav tm="100000">
                                          <p:val>
                                            <p:strVal val="#ppt_x"/>
                                          </p:val>
                                        </p:tav>
                                      </p:tavLst>
                                    </p:anim>
                                    <p:anim calcmode="lin" valueType="num">
                                      <p:cBhvr>
                                        <p:cTn id="10" dur="500" fill="hold"/>
                                        <p:tgtEl>
                                          <p:spTgt spid="29082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90840"/>
                                        </p:tgtEl>
                                        <p:attrNameLst>
                                          <p:attrName>style.visibility</p:attrName>
                                        </p:attrNameLst>
                                      </p:cBhvr>
                                      <p:to>
                                        <p:strVal val="visible"/>
                                      </p:to>
                                    </p:set>
                                    <p:anim calcmode="lin" valueType="num">
                                      <p:cBhvr>
                                        <p:cTn id="15" dur="500" fill="hold"/>
                                        <p:tgtEl>
                                          <p:spTgt spid="290840"/>
                                        </p:tgtEl>
                                        <p:attrNameLst>
                                          <p:attrName>ppt_w</p:attrName>
                                        </p:attrNameLst>
                                      </p:cBhvr>
                                      <p:tavLst>
                                        <p:tav tm="0">
                                          <p:val>
                                            <p:fltVal val="0"/>
                                          </p:val>
                                        </p:tav>
                                        <p:tav tm="100000">
                                          <p:val>
                                            <p:strVal val="#ppt_w"/>
                                          </p:val>
                                        </p:tav>
                                      </p:tavLst>
                                    </p:anim>
                                    <p:anim calcmode="lin" valueType="num">
                                      <p:cBhvr>
                                        <p:cTn id="16" dur="500" fill="hold"/>
                                        <p:tgtEl>
                                          <p:spTgt spid="290840"/>
                                        </p:tgtEl>
                                        <p:attrNameLst>
                                          <p:attrName>ppt_h</p:attrName>
                                        </p:attrNameLst>
                                      </p:cBhvr>
                                      <p:tavLst>
                                        <p:tav tm="0">
                                          <p:val>
                                            <p:fltVal val="0"/>
                                          </p:val>
                                        </p:tav>
                                        <p:tav tm="100000">
                                          <p:val>
                                            <p:strVal val="#ppt_h"/>
                                          </p:val>
                                        </p:tav>
                                      </p:tavLst>
                                    </p:anim>
                                    <p:anim calcmode="lin" valueType="num">
                                      <p:cBhvr>
                                        <p:cTn id="17" dur="500" fill="hold"/>
                                        <p:tgtEl>
                                          <p:spTgt spid="290840"/>
                                        </p:tgtEl>
                                        <p:attrNameLst>
                                          <p:attrName>ppt_x</p:attrName>
                                        </p:attrNameLst>
                                      </p:cBhvr>
                                      <p:tavLst>
                                        <p:tav tm="0">
                                          <p:val>
                                            <p:fltVal val="0.5"/>
                                          </p:val>
                                        </p:tav>
                                        <p:tav tm="100000">
                                          <p:val>
                                            <p:strVal val="#ppt_x"/>
                                          </p:val>
                                        </p:tav>
                                      </p:tavLst>
                                    </p:anim>
                                    <p:anim calcmode="lin" valueType="num">
                                      <p:cBhvr>
                                        <p:cTn id="18" dur="500" fill="hold"/>
                                        <p:tgtEl>
                                          <p:spTgt spid="290840"/>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90841"/>
                                        </p:tgtEl>
                                        <p:attrNameLst>
                                          <p:attrName>style.visibility</p:attrName>
                                        </p:attrNameLst>
                                      </p:cBhvr>
                                      <p:to>
                                        <p:strVal val="visible"/>
                                      </p:to>
                                    </p:set>
                                    <p:anim calcmode="lin" valueType="num">
                                      <p:cBhvr>
                                        <p:cTn id="23" dur="500" fill="hold"/>
                                        <p:tgtEl>
                                          <p:spTgt spid="290841"/>
                                        </p:tgtEl>
                                        <p:attrNameLst>
                                          <p:attrName>ppt_w</p:attrName>
                                        </p:attrNameLst>
                                      </p:cBhvr>
                                      <p:tavLst>
                                        <p:tav tm="0">
                                          <p:val>
                                            <p:fltVal val="0"/>
                                          </p:val>
                                        </p:tav>
                                        <p:tav tm="100000">
                                          <p:val>
                                            <p:strVal val="#ppt_w"/>
                                          </p:val>
                                        </p:tav>
                                      </p:tavLst>
                                    </p:anim>
                                    <p:anim calcmode="lin" valueType="num">
                                      <p:cBhvr>
                                        <p:cTn id="24" dur="500" fill="hold"/>
                                        <p:tgtEl>
                                          <p:spTgt spid="290841"/>
                                        </p:tgtEl>
                                        <p:attrNameLst>
                                          <p:attrName>ppt_h</p:attrName>
                                        </p:attrNameLst>
                                      </p:cBhvr>
                                      <p:tavLst>
                                        <p:tav tm="0">
                                          <p:val>
                                            <p:fltVal val="0"/>
                                          </p:val>
                                        </p:tav>
                                        <p:tav tm="100000">
                                          <p:val>
                                            <p:strVal val="#ppt_h"/>
                                          </p:val>
                                        </p:tav>
                                      </p:tavLst>
                                    </p:anim>
                                    <p:anim calcmode="lin" valueType="num">
                                      <p:cBhvr>
                                        <p:cTn id="25" dur="500" fill="hold"/>
                                        <p:tgtEl>
                                          <p:spTgt spid="290841"/>
                                        </p:tgtEl>
                                        <p:attrNameLst>
                                          <p:attrName>ppt_x</p:attrName>
                                        </p:attrNameLst>
                                      </p:cBhvr>
                                      <p:tavLst>
                                        <p:tav tm="0">
                                          <p:val>
                                            <p:fltVal val="0.5"/>
                                          </p:val>
                                        </p:tav>
                                        <p:tav tm="100000">
                                          <p:val>
                                            <p:strVal val="#ppt_x"/>
                                          </p:val>
                                        </p:tav>
                                      </p:tavLst>
                                    </p:anim>
                                    <p:anim calcmode="lin" valueType="num">
                                      <p:cBhvr>
                                        <p:cTn id="26" dur="500" fill="hold"/>
                                        <p:tgtEl>
                                          <p:spTgt spid="290841"/>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90843"/>
                                        </p:tgtEl>
                                        <p:attrNameLst>
                                          <p:attrName>style.visibility</p:attrName>
                                        </p:attrNameLst>
                                      </p:cBhvr>
                                      <p:to>
                                        <p:strVal val="visible"/>
                                      </p:to>
                                    </p:set>
                                    <p:anim calcmode="lin" valueType="num">
                                      <p:cBhvr>
                                        <p:cTn id="31" dur="500" fill="hold"/>
                                        <p:tgtEl>
                                          <p:spTgt spid="290843"/>
                                        </p:tgtEl>
                                        <p:attrNameLst>
                                          <p:attrName>ppt_w</p:attrName>
                                        </p:attrNameLst>
                                      </p:cBhvr>
                                      <p:tavLst>
                                        <p:tav tm="0">
                                          <p:val>
                                            <p:fltVal val="0"/>
                                          </p:val>
                                        </p:tav>
                                        <p:tav tm="100000">
                                          <p:val>
                                            <p:strVal val="#ppt_w"/>
                                          </p:val>
                                        </p:tav>
                                      </p:tavLst>
                                    </p:anim>
                                    <p:anim calcmode="lin" valueType="num">
                                      <p:cBhvr>
                                        <p:cTn id="32" dur="500" fill="hold"/>
                                        <p:tgtEl>
                                          <p:spTgt spid="290843"/>
                                        </p:tgtEl>
                                        <p:attrNameLst>
                                          <p:attrName>ppt_h</p:attrName>
                                        </p:attrNameLst>
                                      </p:cBhvr>
                                      <p:tavLst>
                                        <p:tav tm="0">
                                          <p:val>
                                            <p:fltVal val="0"/>
                                          </p:val>
                                        </p:tav>
                                        <p:tav tm="100000">
                                          <p:val>
                                            <p:strVal val="#ppt_h"/>
                                          </p:val>
                                        </p:tav>
                                      </p:tavLst>
                                    </p:anim>
                                    <p:anim calcmode="lin" valueType="num">
                                      <p:cBhvr>
                                        <p:cTn id="33" dur="500" fill="hold"/>
                                        <p:tgtEl>
                                          <p:spTgt spid="290843"/>
                                        </p:tgtEl>
                                        <p:attrNameLst>
                                          <p:attrName>ppt_x</p:attrName>
                                        </p:attrNameLst>
                                      </p:cBhvr>
                                      <p:tavLst>
                                        <p:tav tm="0">
                                          <p:val>
                                            <p:fltVal val="0.5"/>
                                          </p:val>
                                        </p:tav>
                                        <p:tav tm="100000">
                                          <p:val>
                                            <p:strVal val="#ppt_x"/>
                                          </p:val>
                                        </p:tav>
                                      </p:tavLst>
                                    </p:anim>
                                    <p:anim calcmode="lin" valueType="num">
                                      <p:cBhvr>
                                        <p:cTn id="34" dur="500" fill="hold"/>
                                        <p:tgtEl>
                                          <p:spTgt spid="2908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animBg="1" autoUpdateAnimBg="0"/>
      <p:bldP spid="290840" grpId="0" animBg="1" autoUpdateAnimBg="0"/>
      <p:bldP spid="290841" grpId="0" animBg="1" autoUpdateAnimBg="0"/>
      <p:bldP spid="290843"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633" name="Group 121"/>
          <p:cNvGrpSpPr>
            <a:grpSpLocks/>
          </p:cNvGrpSpPr>
          <p:nvPr/>
        </p:nvGrpSpPr>
        <p:grpSpPr bwMode="auto">
          <a:xfrm>
            <a:off x="139700" y="965200"/>
            <a:ext cx="4251325" cy="3319463"/>
            <a:chOff x="88" y="608"/>
            <a:chExt cx="2678" cy="2091"/>
          </a:xfrm>
        </p:grpSpPr>
        <p:grpSp>
          <p:nvGrpSpPr>
            <p:cNvPr id="320514" name="Group 2"/>
            <p:cNvGrpSpPr>
              <a:grpSpLocks/>
            </p:cNvGrpSpPr>
            <p:nvPr/>
          </p:nvGrpSpPr>
          <p:grpSpPr bwMode="auto">
            <a:xfrm>
              <a:off x="280" y="1028"/>
              <a:ext cx="2486" cy="1591"/>
              <a:chOff x="280" y="628"/>
              <a:chExt cx="2486" cy="1591"/>
            </a:xfrm>
          </p:grpSpPr>
          <p:sp>
            <p:nvSpPr>
              <p:cNvPr id="320515" name="Rectangle 3"/>
              <p:cNvSpPr>
                <a:spLocks noChangeAspect="1" noChangeArrowheads="1"/>
              </p:cNvSpPr>
              <p:nvPr/>
            </p:nvSpPr>
            <p:spPr bwMode="auto">
              <a:xfrm rot="5400000">
                <a:off x="2462" y="1295"/>
                <a:ext cx="432" cy="155"/>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16" name="Group 4"/>
              <p:cNvGrpSpPr>
                <a:grpSpLocks noChangeAspect="1"/>
              </p:cNvGrpSpPr>
              <p:nvPr/>
            </p:nvGrpSpPr>
            <p:grpSpPr bwMode="auto">
              <a:xfrm>
                <a:off x="2377" y="871"/>
                <a:ext cx="389" cy="432"/>
                <a:chOff x="3792" y="1104"/>
                <a:chExt cx="432" cy="480"/>
              </a:xfrm>
            </p:grpSpPr>
            <p:sp>
              <p:nvSpPr>
                <p:cNvPr id="320517" name="Oval 5"/>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18" name="Oval 6"/>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19" name="Oval 7"/>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20" name="Rectangle 8"/>
              <p:cNvSpPr>
                <a:spLocks noChangeAspect="1" noChangeArrowheads="1"/>
              </p:cNvSpPr>
              <p:nvPr/>
            </p:nvSpPr>
            <p:spPr bwMode="auto">
              <a:xfrm rot="5400000">
                <a:off x="2447" y="766"/>
                <a:ext cx="432" cy="156"/>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21" name="Rectangle 9"/>
              <p:cNvSpPr>
                <a:spLocks noChangeAspect="1" noChangeArrowheads="1"/>
              </p:cNvSpPr>
              <p:nvPr/>
            </p:nvSpPr>
            <p:spPr bwMode="auto">
              <a:xfrm>
                <a:off x="1907" y="764"/>
                <a:ext cx="795" cy="164"/>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22" name="Rectangle 10"/>
              <p:cNvSpPr>
                <a:spLocks noChangeAspect="1" noChangeArrowheads="1"/>
              </p:cNvSpPr>
              <p:nvPr/>
            </p:nvSpPr>
            <p:spPr bwMode="auto">
              <a:xfrm>
                <a:off x="1902" y="1576"/>
                <a:ext cx="795" cy="164"/>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23" name="Rectangle 11"/>
              <p:cNvSpPr>
                <a:spLocks noChangeAspect="1" noChangeArrowheads="1"/>
              </p:cNvSpPr>
              <p:nvPr/>
            </p:nvSpPr>
            <p:spPr bwMode="auto">
              <a:xfrm rot="5400000">
                <a:off x="1487" y="1299"/>
                <a:ext cx="972" cy="156"/>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sp>
            <p:nvSpPr>
              <p:cNvPr id="320524" name="Rectangle 12"/>
              <p:cNvSpPr>
                <a:spLocks noChangeAspect="1" noChangeArrowheads="1"/>
              </p:cNvSpPr>
              <p:nvPr/>
            </p:nvSpPr>
            <p:spPr bwMode="auto">
              <a:xfrm rot="5400000">
                <a:off x="1261" y="1497"/>
                <a:ext cx="973" cy="156"/>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sp>
            <p:nvSpPr>
              <p:cNvPr id="320525" name="Rectangle 13"/>
              <p:cNvSpPr>
                <a:spLocks noChangeAspect="1" noChangeArrowheads="1"/>
              </p:cNvSpPr>
              <p:nvPr/>
            </p:nvSpPr>
            <p:spPr bwMode="auto">
              <a:xfrm>
                <a:off x="1677" y="1983"/>
                <a:ext cx="795" cy="164"/>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26" name="Rectangle 14"/>
              <p:cNvSpPr>
                <a:spLocks noChangeAspect="1" noChangeArrowheads="1"/>
              </p:cNvSpPr>
              <p:nvPr/>
            </p:nvSpPr>
            <p:spPr bwMode="auto">
              <a:xfrm>
                <a:off x="1671" y="1170"/>
                <a:ext cx="795" cy="164"/>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27" name="Rectangle 15"/>
              <p:cNvSpPr>
                <a:spLocks noChangeAspect="1" noChangeArrowheads="1"/>
              </p:cNvSpPr>
              <p:nvPr/>
            </p:nvSpPr>
            <p:spPr bwMode="auto">
              <a:xfrm rot="5400000">
                <a:off x="2164" y="1931"/>
                <a:ext cx="421" cy="156"/>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28" name="Group 16"/>
              <p:cNvGrpSpPr>
                <a:grpSpLocks noChangeAspect="1"/>
              </p:cNvGrpSpPr>
              <p:nvPr/>
            </p:nvGrpSpPr>
            <p:grpSpPr bwMode="auto">
              <a:xfrm>
                <a:off x="2285" y="1429"/>
                <a:ext cx="389" cy="432"/>
                <a:chOff x="3792" y="1104"/>
                <a:chExt cx="432" cy="480"/>
              </a:xfrm>
            </p:grpSpPr>
            <p:sp>
              <p:nvSpPr>
                <p:cNvPr id="320529" name="Oval 17"/>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30" name="Oval 18"/>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31" name="Oval 19"/>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32" name="Rectangle 20"/>
              <p:cNvSpPr>
                <a:spLocks noChangeAspect="1" noChangeArrowheads="1"/>
              </p:cNvSpPr>
              <p:nvPr/>
            </p:nvSpPr>
            <p:spPr bwMode="auto">
              <a:xfrm rot="5400000">
                <a:off x="2199" y="1362"/>
                <a:ext cx="371" cy="156"/>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33" name="Rectangle 21"/>
              <p:cNvSpPr>
                <a:spLocks noChangeAspect="1" noChangeArrowheads="1"/>
              </p:cNvSpPr>
              <p:nvPr/>
            </p:nvSpPr>
            <p:spPr bwMode="auto">
              <a:xfrm rot="5400000">
                <a:off x="184" y="1630"/>
                <a:ext cx="540"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34" name="Group 22"/>
              <p:cNvGrpSpPr>
                <a:grpSpLocks noChangeAspect="1"/>
              </p:cNvGrpSpPr>
              <p:nvPr/>
            </p:nvGrpSpPr>
            <p:grpSpPr bwMode="auto">
              <a:xfrm>
                <a:off x="280" y="1222"/>
                <a:ext cx="389" cy="432"/>
                <a:chOff x="3792" y="1104"/>
                <a:chExt cx="432" cy="480"/>
              </a:xfrm>
            </p:grpSpPr>
            <p:sp>
              <p:nvSpPr>
                <p:cNvPr id="320535" name="Oval 23"/>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36" name="Oval 24"/>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37" name="Oval 25"/>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38" name="Rectangle 26"/>
              <p:cNvSpPr>
                <a:spLocks noChangeAspect="1" noChangeArrowheads="1"/>
              </p:cNvSpPr>
              <p:nvPr/>
            </p:nvSpPr>
            <p:spPr bwMode="auto">
              <a:xfrm rot="5400000">
                <a:off x="242" y="1133"/>
                <a:ext cx="410"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39" name="Rectangle 27"/>
              <p:cNvSpPr>
                <a:spLocks noChangeAspect="1" noChangeArrowheads="1"/>
              </p:cNvSpPr>
              <p:nvPr/>
            </p:nvSpPr>
            <p:spPr bwMode="auto">
              <a:xfrm>
                <a:off x="516" y="1812"/>
                <a:ext cx="795" cy="164"/>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40" name="Rectangle 28"/>
              <p:cNvSpPr>
                <a:spLocks noChangeAspect="1" noChangeArrowheads="1"/>
              </p:cNvSpPr>
              <p:nvPr/>
            </p:nvSpPr>
            <p:spPr bwMode="auto">
              <a:xfrm>
                <a:off x="522" y="1006"/>
                <a:ext cx="795" cy="16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41" name="Rectangle 29"/>
              <p:cNvSpPr>
                <a:spLocks noChangeAspect="1" noChangeArrowheads="1"/>
              </p:cNvSpPr>
              <p:nvPr/>
            </p:nvSpPr>
            <p:spPr bwMode="auto">
              <a:xfrm rot="5400000">
                <a:off x="889" y="1414"/>
                <a:ext cx="972"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grpSp>
        <p:sp>
          <p:nvSpPr>
            <p:cNvPr id="320569" name="Text Box 57"/>
            <p:cNvSpPr txBox="1">
              <a:spLocks noChangeArrowheads="1"/>
            </p:cNvSpPr>
            <p:nvPr/>
          </p:nvSpPr>
          <p:spPr bwMode="auto">
            <a:xfrm>
              <a:off x="88" y="2315"/>
              <a:ext cx="1088" cy="38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Devanado </a:t>
              </a:r>
            </a:p>
            <a:p>
              <a:pPr algn="ctr">
                <a:spcBef>
                  <a:spcPct val="0"/>
                </a:spcBef>
              </a:pPr>
              <a:r>
                <a:rPr lang="es-ES_tradnl" altLang="es-ES" sz="1700">
                  <a:effectLst>
                    <a:outerShdw blurRad="38100" dist="38100" dir="2700000" algn="tl">
                      <a:srgbClr val="000000"/>
                    </a:outerShdw>
                  </a:effectLst>
                </a:rPr>
                <a:t>con N</a:t>
              </a:r>
              <a:r>
                <a:rPr lang="es-ES_tradnl" altLang="es-ES" sz="1700" baseline="-25000">
                  <a:effectLst>
                    <a:outerShdw blurRad="38100" dist="38100" dir="2700000" algn="tl">
                      <a:srgbClr val="000000"/>
                    </a:outerShdw>
                  </a:effectLst>
                </a:rPr>
                <a:t>1</a:t>
              </a:r>
              <a:r>
                <a:rPr lang="es-ES_tradnl" altLang="es-ES" sz="1700">
                  <a:effectLst>
                    <a:outerShdw blurRad="38100" dist="38100" dir="2700000" algn="tl">
                      <a:srgbClr val="000000"/>
                    </a:outerShdw>
                  </a:effectLst>
                </a:rPr>
                <a:t> espiras</a:t>
              </a:r>
              <a:endParaRPr lang="es-ES" altLang="es-ES" sz="1700">
                <a:effectLst>
                  <a:outerShdw blurRad="38100" dist="38100" dir="2700000" algn="tl">
                    <a:srgbClr val="000000"/>
                  </a:outerShdw>
                </a:effectLst>
              </a:endParaRPr>
            </a:p>
          </p:txBody>
        </p:sp>
        <p:sp>
          <p:nvSpPr>
            <p:cNvPr id="320570" name="AutoShape 58"/>
            <p:cNvSpPr>
              <a:spLocks noChangeArrowheads="1"/>
            </p:cNvSpPr>
            <p:nvPr/>
          </p:nvSpPr>
          <p:spPr bwMode="auto">
            <a:xfrm>
              <a:off x="351" y="2114"/>
              <a:ext cx="144" cy="240"/>
            </a:xfrm>
            <a:prstGeom prst="upArrow">
              <a:avLst>
                <a:gd name="adj1" fmla="val 50000"/>
                <a:gd name="adj2" fmla="val 69444"/>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571" name="AutoShape 59"/>
            <p:cNvSpPr>
              <a:spLocks noChangeArrowheads="1"/>
            </p:cNvSpPr>
            <p:nvPr/>
          </p:nvSpPr>
          <p:spPr bwMode="auto">
            <a:xfrm rot="-10800000">
              <a:off x="368" y="1571"/>
              <a:ext cx="144" cy="240"/>
            </a:xfrm>
            <a:prstGeom prst="upArrow">
              <a:avLst>
                <a:gd name="adj1" fmla="val 50000"/>
                <a:gd name="adj2" fmla="val 69444"/>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572" name="Text Box 60"/>
            <p:cNvSpPr txBox="1">
              <a:spLocks noChangeArrowheads="1"/>
            </p:cNvSpPr>
            <p:nvPr/>
          </p:nvSpPr>
          <p:spPr bwMode="auto">
            <a:xfrm>
              <a:off x="88" y="1201"/>
              <a:ext cx="1088" cy="38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Devanado </a:t>
              </a:r>
            </a:p>
            <a:p>
              <a:pPr algn="ctr">
                <a:spcBef>
                  <a:spcPct val="0"/>
                </a:spcBef>
              </a:pPr>
              <a:r>
                <a:rPr lang="es-ES_tradnl" altLang="es-ES" sz="1700">
                  <a:effectLst>
                    <a:outerShdw blurRad="38100" dist="38100" dir="2700000" algn="tl">
                      <a:srgbClr val="000000"/>
                    </a:outerShdw>
                  </a:effectLst>
                </a:rPr>
                <a:t>con N</a:t>
              </a:r>
              <a:r>
                <a:rPr lang="es-ES_tradnl" altLang="es-ES" sz="1700" baseline="-25000">
                  <a:effectLst>
                    <a:outerShdw blurRad="38100" dist="38100" dir="2700000" algn="tl">
                      <a:srgbClr val="000000"/>
                    </a:outerShdw>
                  </a:effectLst>
                </a:rPr>
                <a:t>2</a:t>
              </a:r>
              <a:r>
                <a:rPr lang="es-ES_tradnl" altLang="es-ES" sz="1700">
                  <a:effectLst>
                    <a:outerShdw blurRad="38100" dist="38100" dir="2700000" algn="tl">
                      <a:srgbClr val="000000"/>
                    </a:outerShdw>
                  </a:effectLst>
                </a:rPr>
                <a:t> espiras</a:t>
              </a:r>
              <a:endParaRPr lang="es-ES" altLang="es-ES" sz="1700">
                <a:effectLst>
                  <a:outerShdw blurRad="38100" dist="38100" dir="2700000" algn="tl">
                    <a:srgbClr val="000000"/>
                  </a:outerShdw>
                </a:effectLst>
              </a:endParaRPr>
            </a:p>
          </p:txBody>
        </p:sp>
        <p:sp>
          <p:nvSpPr>
            <p:cNvPr id="320573" name="AutoShape 61"/>
            <p:cNvSpPr>
              <a:spLocks noChangeArrowheads="1"/>
            </p:cNvSpPr>
            <p:nvPr/>
          </p:nvSpPr>
          <p:spPr bwMode="auto">
            <a:xfrm rot="-27000000">
              <a:off x="624" y="1851"/>
              <a:ext cx="144" cy="240"/>
            </a:xfrm>
            <a:prstGeom prst="upArrow">
              <a:avLst>
                <a:gd name="adj1" fmla="val 50000"/>
                <a:gd name="adj2" fmla="val 69444"/>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574" name="Text Box 62"/>
            <p:cNvSpPr txBox="1">
              <a:spLocks noChangeArrowheads="1"/>
            </p:cNvSpPr>
            <p:nvPr/>
          </p:nvSpPr>
          <p:spPr bwMode="auto">
            <a:xfrm>
              <a:off x="789" y="1864"/>
              <a:ext cx="667" cy="22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Aislante</a:t>
              </a:r>
              <a:endParaRPr lang="es-ES" altLang="es-ES" sz="1700">
                <a:effectLst>
                  <a:outerShdw blurRad="38100" dist="38100" dir="2700000" algn="tl">
                    <a:srgbClr val="000000"/>
                  </a:outerShdw>
                </a:effectLst>
              </a:endParaRPr>
            </a:p>
          </p:txBody>
        </p:sp>
        <p:sp>
          <p:nvSpPr>
            <p:cNvPr id="320575" name="Text Box 63"/>
            <p:cNvSpPr txBox="1">
              <a:spLocks noChangeArrowheads="1"/>
            </p:cNvSpPr>
            <p:nvPr/>
          </p:nvSpPr>
          <p:spPr bwMode="auto">
            <a:xfrm>
              <a:off x="192" y="608"/>
              <a:ext cx="1807" cy="48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l">
                <a:spcBef>
                  <a:spcPct val="0"/>
                </a:spcBef>
              </a:pPr>
              <a:r>
                <a:rPr lang="es-ES_tradnl" altLang="es-ES" sz="2200">
                  <a:solidFill>
                    <a:schemeClr val="accent2"/>
                  </a:solidFill>
                  <a:effectLst>
                    <a:outerShdw blurRad="38100" dist="38100" dir="2700000" algn="tl">
                      <a:srgbClr val="000000"/>
                    </a:outerShdw>
                  </a:effectLst>
                </a:rPr>
                <a:t>3 transformadores </a:t>
              </a:r>
            </a:p>
            <a:p>
              <a:pPr algn="l">
                <a:spcBef>
                  <a:spcPct val="0"/>
                </a:spcBef>
              </a:pPr>
              <a:r>
                <a:rPr lang="es-ES_tradnl" altLang="es-ES" sz="2200">
                  <a:solidFill>
                    <a:schemeClr val="accent2"/>
                  </a:solidFill>
                  <a:effectLst>
                    <a:outerShdw blurRad="38100" dist="38100" dir="2700000" algn="tl">
                      <a:srgbClr val="000000"/>
                    </a:outerShdw>
                  </a:effectLst>
                </a:rPr>
                <a:t>monofásicos</a:t>
              </a:r>
              <a:endParaRPr lang="es-ES" altLang="es-ES" sz="2200">
                <a:solidFill>
                  <a:schemeClr val="accent2"/>
                </a:solidFill>
                <a:effectLst>
                  <a:outerShdw blurRad="38100" dist="38100" dir="2700000" algn="tl">
                    <a:srgbClr val="000000"/>
                  </a:outerShdw>
                </a:effectLst>
              </a:endParaRPr>
            </a:p>
          </p:txBody>
        </p:sp>
        <p:sp>
          <p:nvSpPr>
            <p:cNvPr id="320576" name="AutoShape 64"/>
            <p:cNvSpPr>
              <a:spLocks noChangeArrowheads="1"/>
            </p:cNvSpPr>
            <p:nvPr/>
          </p:nvSpPr>
          <p:spPr bwMode="auto">
            <a:xfrm rot="-12178730">
              <a:off x="1879" y="1072"/>
              <a:ext cx="336" cy="201"/>
            </a:xfrm>
            <a:prstGeom prst="rightArrow">
              <a:avLst>
                <a:gd name="adj1" fmla="val 33861"/>
                <a:gd name="adj2" fmla="val 66185"/>
              </a:avLst>
            </a:pr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0577" name="AutoShape 65"/>
            <p:cNvSpPr>
              <a:spLocks noChangeArrowheads="1"/>
            </p:cNvSpPr>
            <p:nvPr/>
          </p:nvSpPr>
          <p:spPr bwMode="auto">
            <a:xfrm rot="-9479496">
              <a:off x="1888" y="1395"/>
              <a:ext cx="336" cy="201"/>
            </a:xfrm>
            <a:prstGeom prst="rightArrow">
              <a:avLst>
                <a:gd name="adj1" fmla="val 33861"/>
                <a:gd name="adj2" fmla="val 66185"/>
              </a:avLst>
            </a:pr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0578" name="AutoShape 66"/>
            <p:cNvSpPr>
              <a:spLocks noChangeArrowheads="1"/>
            </p:cNvSpPr>
            <p:nvPr/>
          </p:nvSpPr>
          <p:spPr bwMode="auto">
            <a:xfrm rot="-21632492">
              <a:off x="1104" y="1227"/>
              <a:ext cx="336" cy="201"/>
            </a:xfrm>
            <a:prstGeom prst="rightArrow">
              <a:avLst>
                <a:gd name="adj1" fmla="val 33861"/>
                <a:gd name="adj2" fmla="val 66185"/>
              </a:avLst>
            </a:pr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0579" name="Text Box 67"/>
            <p:cNvSpPr txBox="1">
              <a:spLocks noChangeArrowheads="1"/>
            </p:cNvSpPr>
            <p:nvPr/>
          </p:nvSpPr>
          <p:spPr bwMode="auto">
            <a:xfrm>
              <a:off x="1104" y="939"/>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1</a:t>
              </a:r>
              <a:endParaRPr lang="es-ES" altLang="es-ES" sz="2500" baseline="-25000">
                <a:solidFill>
                  <a:srgbClr val="00FF00"/>
                </a:solidFill>
                <a:effectLst>
                  <a:outerShdw blurRad="38100" dist="38100" dir="2700000" algn="tl">
                    <a:srgbClr val="000000"/>
                  </a:outerShdw>
                </a:effectLst>
              </a:endParaRPr>
            </a:p>
          </p:txBody>
        </p:sp>
        <p:sp>
          <p:nvSpPr>
            <p:cNvPr id="320580" name="Text Box 68"/>
            <p:cNvSpPr txBox="1">
              <a:spLocks noChangeArrowheads="1"/>
            </p:cNvSpPr>
            <p:nvPr/>
          </p:nvSpPr>
          <p:spPr bwMode="auto">
            <a:xfrm>
              <a:off x="1824" y="795"/>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2</a:t>
              </a:r>
              <a:endParaRPr lang="es-ES" altLang="es-ES" sz="2500" baseline="-25000">
                <a:solidFill>
                  <a:srgbClr val="00FF00"/>
                </a:solidFill>
                <a:effectLst>
                  <a:outerShdw blurRad="38100" dist="38100" dir="2700000" algn="tl">
                    <a:srgbClr val="000000"/>
                  </a:outerShdw>
                </a:effectLst>
              </a:endParaRPr>
            </a:p>
          </p:txBody>
        </p:sp>
        <p:sp>
          <p:nvSpPr>
            <p:cNvPr id="320581" name="Text Box 69"/>
            <p:cNvSpPr txBox="1">
              <a:spLocks noChangeArrowheads="1"/>
            </p:cNvSpPr>
            <p:nvPr/>
          </p:nvSpPr>
          <p:spPr bwMode="auto">
            <a:xfrm>
              <a:off x="2208" y="1409"/>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3</a:t>
              </a:r>
              <a:endParaRPr lang="es-ES" altLang="es-ES" sz="2500" baseline="-25000">
                <a:solidFill>
                  <a:srgbClr val="00FF00"/>
                </a:solidFill>
                <a:effectLst>
                  <a:outerShdw blurRad="38100" dist="38100" dir="2700000" algn="tl">
                    <a:srgbClr val="000000"/>
                  </a:outerShdw>
                </a:effectLst>
              </a:endParaRPr>
            </a:p>
          </p:txBody>
        </p:sp>
      </p:grpSp>
      <p:grpSp>
        <p:nvGrpSpPr>
          <p:cNvPr id="320588" name="Group 76"/>
          <p:cNvGrpSpPr>
            <a:grpSpLocks/>
          </p:cNvGrpSpPr>
          <p:nvPr/>
        </p:nvGrpSpPr>
        <p:grpSpPr bwMode="auto">
          <a:xfrm>
            <a:off x="3733800" y="4191000"/>
            <a:ext cx="3200400" cy="2514600"/>
            <a:chOff x="3120" y="2726"/>
            <a:chExt cx="2016" cy="1584"/>
          </a:xfrm>
        </p:grpSpPr>
        <p:grpSp>
          <p:nvGrpSpPr>
            <p:cNvPr id="320589" name="Group 77"/>
            <p:cNvGrpSpPr>
              <a:grpSpLocks/>
            </p:cNvGrpSpPr>
            <p:nvPr/>
          </p:nvGrpSpPr>
          <p:grpSpPr bwMode="auto">
            <a:xfrm>
              <a:off x="3120" y="2726"/>
              <a:ext cx="2016" cy="1186"/>
              <a:chOff x="3120" y="2726"/>
              <a:chExt cx="2016" cy="1186"/>
            </a:xfrm>
          </p:grpSpPr>
          <p:grpSp>
            <p:nvGrpSpPr>
              <p:cNvPr id="320590" name="Group 78"/>
              <p:cNvGrpSpPr>
                <a:grpSpLocks/>
              </p:cNvGrpSpPr>
              <p:nvPr/>
            </p:nvGrpSpPr>
            <p:grpSpPr bwMode="auto">
              <a:xfrm>
                <a:off x="3120" y="2832"/>
                <a:ext cx="2016" cy="1080"/>
                <a:chOff x="528" y="2640"/>
                <a:chExt cx="2016" cy="1080"/>
              </a:xfrm>
            </p:grpSpPr>
            <p:sp>
              <p:nvSpPr>
                <p:cNvPr id="320591" name="Rectangle 79"/>
                <p:cNvSpPr>
                  <a:spLocks noChangeAspect="1" noChangeArrowheads="1"/>
                </p:cNvSpPr>
                <p:nvPr/>
              </p:nvSpPr>
              <p:spPr bwMode="auto">
                <a:xfrm rot="5400000">
                  <a:off x="422" y="3333"/>
                  <a:ext cx="600"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92" name="Group 80"/>
                <p:cNvGrpSpPr>
                  <a:grpSpLocks/>
                </p:cNvGrpSpPr>
                <p:nvPr/>
              </p:nvGrpSpPr>
              <p:grpSpPr bwMode="auto">
                <a:xfrm>
                  <a:off x="528" y="2880"/>
                  <a:ext cx="432" cy="480"/>
                  <a:chOff x="3792" y="1104"/>
                  <a:chExt cx="432" cy="480"/>
                </a:xfrm>
              </p:grpSpPr>
              <p:sp>
                <p:nvSpPr>
                  <p:cNvPr id="320593" name="Oval 81"/>
                  <p:cNvSpPr>
                    <a:spLocks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94" name="Oval 82"/>
                  <p:cNvSpPr>
                    <a:spLocks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95" name="Oval 83"/>
                  <p:cNvSpPr>
                    <a:spLocks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96" name="Rectangle 84"/>
                <p:cNvSpPr>
                  <a:spLocks noChangeAspect="1" noChangeArrowheads="1"/>
                </p:cNvSpPr>
                <p:nvPr/>
              </p:nvSpPr>
              <p:spPr bwMode="auto">
                <a:xfrm rot="5400000">
                  <a:off x="486" y="2781"/>
                  <a:ext cx="456"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97" name="Rectangle 85"/>
                <p:cNvSpPr>
                  <a:spLocks noChangeAspect="1" noChangeArrowheads="1"/>
                </p:cNvSpPr>
                <p:nvPr/>
              </p:nvSpPr>
              <p:spPr bwMode="auto">
                <a:xfrm>
                  <a:off x="798" y="3536"/>
                  <a:ext cx="795"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98" name="Rectangle 86"/>
                <p:cNvSpPr>
                  <a:spLocks noChangeAspect="1" noChangeArrowheads="1"/>
                </p:cNvSpPr>
                <p:nvPr/>
              </p:nvSpPr>
              <p:spPr bwMode="auto">
                <a:xfrm>
                  <a:off x="1589" y="3536"/>
                  <a:ext cx="779"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99" name="Rectangle 87"/>
                <p:cNvSpPr>
                  <a:spLocks noChangeAspect="1" noChangeArrowheads="1"/>
                </p:cNvSpPr>
                <p:nvPr/>
              </p:nvSpPr>
              <p:spPr bwMode="auto">
                <a:xfrm rot="5400000">
                  <a:off x="1299" y="3237"/>
                  <a:ext cx="408"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00" name="Rectangle 88"/>
                <p:cNvSpPr>
                  <a:spLocks noChangeAspect="1" noChangeArrowheads="1"/>
                </p:cNvSpPr>
                <p:nvPr/>
              </p:nvSpPr>
              <p:spPr bwMode="auto">
                <a:xfrm>
                  <a:off x="797" y="2640"/>
                  <a:ext cx="811"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01" name="Rectangle 89"/>
                <p:cNvSpPr>
                  <a:spLocks noChangeAspect="1" noChangeArrowheads="1"/>
                </p:cNvSpPr>
                <p:nvPr/>
              </p:nvSpPr>
              <p:spPr bwMode="auto">
                <a:xfrm rot="5400000">
                  <a:off x="1995" y="3333"/>
                  <a:ext cx="600"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602" name="Group 90"/>
                <p:cNvGrpSpPr>
                  <a:grpSpLocks/>
                </p:cNvGrpSpPr>
                <p:nvPr/>
              </p:nvGrpSpPr>
              <p:grpSpPr bwMode="auto">
                <a:xfrm>
                  <a:off x="2112" y="2864"/>
                  <a:ext cx="432" cy="480"/>
                  <a:chOff x="3792" y="1104"/>
                  <a:chExt cx="432" cy="480"/>
                </a:xfrm>
              </p:grpSpPr>
              <p:sp>
                <p:nvSpPr>
                  <p:cNvPr id="320603" name="Oval 91"/>
                  <p:cNvSpPr>
                    <a:spLocks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04" name="Oval 92"/>
                  <p:cNvSpPr>
                    <a:spLocks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05" name="Oval 93"/>
                  <p:cNvSpPr>
                    <a:spLocks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606" name="Rectangle 94"/>
                <p:cNvSpPr>
                  <a:spLocks noChangeAspect="1" noChangeArrowheads="1"/>
                </p:cNvSpPr>
                <p:nvPr/>
              </p:nvSpPr>
              <p:spPr bwMode="auto">
                <a:xfrm rot="5400000">
                  <a:off x="2079" y="2785"/>
                  <a:ext cx="432"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607" name="Group 95"/>
                <p:cNvGrpSpPr>
                  <a:grpSpLocks/>
                </p:cNvGrpSpPr>
                <p:nvPr/>
              </p:nvGrpSpPr>
              <p:grpSpPr bwMode="auto">
                <a:xfrm>
                  <a:off x="1320" y="2864"/>
                  <a:ext cx="432" cy="480"/>
                  <a:chOff x="3792" y="1104"/>
                  <a:chExt cx="432" cy="480"/>
                </a:xfrm>
              </p:grpSpPr>
              <p:sp>
                <p:nvSpPr>
                  <p:cNvPr id="320608" name="Oval 96"/>
                  <p:cNvSpPr>
                    <a:spLocks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09" name="Oval 97"/>
                  <p:cNvSpPr>
                    <a:spLocks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10" name="Oval 98"/>
                  <p:cNvSpPr>
                    <a:spLocks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611" name="Rectangle 99"/>
                <p:cNvSpPr>
                  <a:spLocks noChangeAspect="1" noChangeArrowheads="1"/>
                </p:cNvSpPr>
                <p:nvPr/>
              </p:nvSpPr>
              <p:spPr bwMode="auto">
                <a:xfrm rot="5400000">
                  <a:off x="1287" y="2769"/>
                  <a:ext cx="432"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612" name="Rectangle 100"/>
                <p:cNvSpPr>
                  <a:spLocks noChangeAspect="1" noChangeArrowheads="1"/>
                </p:cNvSpPr>
                <p:nvPr/>
              </p:nvSpPr>
              <p:spPr bwMode="auto">
                <a:xfrm>
                  <a:off x="1589" y="2640"/>
                  <a:ext cx="787"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613" name="Text Box 101"/>
              <p:cNvSpPr txBox="1">
                <a:spLocks noChangeArrowheads="1"/>
              </p:cNvSpPr>
              <p:nvPr/>
            </p:nvSpPr>
            <p:spPr bwMode="auto">
              <a:xfrm>
                <a:off x="3160" y="2728"/>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1</a:t>
                </a:r>
                <a:endParaRPr lang="es-ES" altLang="es-ES" sz="2500" baseline="-25000">
                  <a:solidFill>
                    <a:srgbClr val="00FF00"/>
                  </a:solidFill>
                  <a:effectLst>
                    <a:outerShdw blurRad="38100" dist="38100" dir="2700000" algn="tl">
                      <a:srgbClr val="000000"/>
                    </a:outerShdw>
                  </a:effectLst>
                </a:endParaRPr>
              </a:p>
            </p:txBody>
          </p:sp>
          <p:sp>
            <p:nvSpPr>
              <p:cNvPr id="320614" name="AutoShape 102"/>
              <p:cNvSpPr>
                <a:spLocks noChangeArrowheads="1"/>
              </p:cNvSpPr>
              <p:nvPr/>
            </p:nvSpPr>
            <p:spPr bwMode="auto">
              <a:xfrm rot="-21600000">
                <a:off x="3248" y="3008"/>
                <a:ext cx="144" cy="240"/>
              </a:xfrm>
              <a:prstGeom prst="upArrow">
                <a:avLst>
                  <a:gd name="adj1" fmla="val 50000"/>
                  <a:gd name="adj2" fmla="val 69444"/>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615" name="AutoShape 103"/>
              <p:cNvSpPr>
                <a:spLocks noChangeArrowheads="1"/>
              </p:cNvSpPr>
              <p:nvPr/>
            </p:nvSpPr>
            <p:spPr bwMode="auto">
              <a:xfrm rot="-21600000">
                <a:off x="4032" y="2992"/>
                <a:ext cx="144" cy="240"/>
              </a:xfrm>
              <a:prstGeom prst="upArrow">
                <a:avLst>
                  <a:gd name="adj1" fmla="val 50000"/>
                  <a:gd name="adj2" fmla="val 69444"/>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616" name="Text Box 104"/>
              <p:cNvSpPr txBox="1">
                <a:spLocks noChangeArrowheads="1"/>
              </p:cNvSpPr>
              <p:nvPr/>
            </p:nvSpPr>
            <p:spPr bwMode="auto">
              <a:xfrm>
                <a:off x="3952" y="2726"/>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2</a:t>
                </a:r>
                <a:endParaRPr lang="es-ES" altLang="es-ES" sz="2500" baseline="-25000">
                  <a:solidFill>
                    <a:srgbClr val="00FF00"/>
                  </a:solidFill>
                  <a:effectLst>
                    <a:outerShdw blurRad="38100" dist="38100" dir="2700000" algn="tl">
                      <a:srgbClr val="000000"/>
                    </a:outerShdw>
                  </a:effectLst>
                </a:endParaRPr>
              </a:p>
            </p:txBody>
          </p:sp>
          <p:sp>
            <p:nvSpPr>
              <p:cNvPr id="320617" name="AutoShape 105"/>
              <p:cNvSpPr>
                <a:spLocks noChangeArrowheads="1"/>
              </p:cNvSpPr>
              <p:nvPr/>
            </p:nvSpPr>
            <p:spPr bwMode="auto">
              <a:xfrm rot="-21600000">
                <a:off x="4816" y="3024"/>
                <a:ext cx="144" cy="240"/>
              </a:xfrm>
              <a:prstGeom prst="upArrow">
                <a:avLst>
                  <a:gd name="adj1" fmla="val 50000"/>
                  <a:gd name="adj2" fmla="val 69444"/>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618" name="Text Box 106"/>
              <p:cNvSpPr txBox="1">
                <a:spLocks noChangeArrowheads="1"/>
              </p:cNvSpPr>
              <p:nvPr/>
            </p:nvSpPr>
            <p:spPr bwMode="auto">
              <a:xfrm>
                <a:off x="4720" y="2728"/>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3</a:t>
                </a:r>
                <a:endParaRPr lang="es-ES" altLang="es-ES" sz="2500" baseline="-25000">
                  <a:solidFill>
                    <a:srgbClr val="00FF00"/>
                  </a:solidFill>
                  <a:effectLst>
                    <a:outerShdw blurRad="38100" dist="38100" dir="2700000" algn="tl">
                      <a:srgbClr val="000000"/>
                    </a:outerShdw>
                  </a:effectLst>
                </a:endParaRPr>
              </a:p>
            </p:txBody>
          </p:sp>
        </p:grpSp>
        <p:sp>
          <p:nvSpPr>
            <p:cNvPr id="320619" name="Text Box 107"/>
            <p:cNvSpPr txBox="1">
              <a:spLocks noChangeArrowheads="1"/>
            </p:cNvSpPr>
            <p:nvPr/>
          </p:nvSpPr>
          <p:spPr bwMode="auto">
            <a:xfrm>
              <a:off x="3136" y="3888"/>
              <a:ext cx="1920" cy="42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900">
                  <a:solidFill>
                    <a:schemeClr val="accent2"/>
                  </a:solidFill>
                  <a:effectLst>
                    <a:outerShdw blurRad="38100" dist="38100" dir="2700000" algn="tl">
                      <a:srgbClr val="000000"/>
                    </a:outerShdw>
                  </a:effectLst>
                </a:rPr>
                <a:t>Estructura básica de un transformador trifásico</a:t>
              </a:r>
              <a:endParaRPr lang="es-ES" altLang="es-ES" sz="1700">
                <a:solidFill>
                  <a:schemeClr val="accent2"/>
                </a:solidFill>
                <a:effectLst>
                  <a:outerShdw blurRad="38100" dist="38100" dir="2700000" algn="tl">
                    <a:srgbClr val="000000"/>
                  </a:outerShdw>
                </a:effectLst>
              </a:endParaRPr>
            </a:p>
          </p:txBody>
        </p:sp>
      </p:grpSp>
      <p:grpSp>
        <p:nvGrpSpPr>
          <p:cNvPr id="320630" name="Group 118"/>
          <p:cNvGrpSpPr>
            <a:grpSpLocks/>
          </p:cNvGrpSpPr>
          <p:nvPr/>
        </p:nvGrpSpPr>
        <p:grpSpPr bwMode="auto">
          <a:xfrm>
            <a:off x="5662613" y="1600200"/>
            <a:ext cx="3252787" cy="2554288"/>
            <a:chOff x="3504" y="910"/>
            <a:chExt cx="2049" cy="1609"/>
          </a:xfrm>
        </p:grpSpPr>
        <p:grpSp>
          <p:nvGrpSpPr>
            <p:cNvPr id="320542" name="Group 30"/>
            <p:cNvGrpSpPr>
              <a:grpSpLocks/>
            </p:cNvGrpSpPr>
            <p:nvPr/>
          </p:nvGrpSpPr>
          <p:grpSpPr bwMode="auto">
            <a:xfrm>
              <a:off x="3504" y="1094"/>
              <a:ext cx="2049" cy="1425"/>
              <a:chOff x="3499" y="1064"/>
              <a:chExt cx="2049" cy="1425"/>
            </a:xfrm>
          </p:grpSpPr>
          <p:sp>
            <p:nvSpPr>
              <p:cNvPr id="320543" name="Rectangle 31"/>
              <p:cNvSpPr>
                <a:spLocks noChangeAspect="1" noChangeArrowheads="1"/>
              </p:cNvSpPr>
              <p:nvPr/>
            </p:nvSpPr>
            <p:spPr bwMode="auto">
              <a:xfrm rot="5400000">
                <a:off x="3402" y="1969"/>
                <a:ext cx="541"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44" name="Group 32"/>
              <p:cNvGrpSpPr>
                <a:grpSpLocks noChangeAspect="1"/>
              </p:cNvGrpSpPr>
              <p:nvPr/>
            </p:nvGrpSpPr>
            <p:grpSpPr bwMode="auto">
              <a:xfrm>
                <a:off x="3499" y="1560"/>
                <a:ext cx="389" cy="433"/>
                <a:chOff x="3792" y="1104"/>
                <a:chExt cx="432" cy="480"/>
              </a:xfrm>
            </p:grpSpPr>
            <p:sp>
              <p:nvSpPr>
                <p:cNvPr id="320545" name="Oval 33"/>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46" name="Oval 34"/>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47" name="Oval 35"/>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48" name="Rectangle 36"/>
              <p:cNvSpPr>
                <a:spLocks noChangeAspect="1" noChangeArrowheads="1"/>
              </p:cNvSpPr>
              <p:nvPr/>
            </p:nvSpPr>
            <p:spPr bwMode="auto">
              <a:xfrm rot="5400000">
                <a:off x="3460" y="1472"/>
                <a:ext cx="411"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49" name="Rectangle 37"/>
              <p:cNvSpPr>
                <a:spLocks noChangeAspect="1" noChangeArrowheads="1"/>
              </p:cNvSpPr>
              <p:nvPr/>
            </p:nvSpPr>
            <p:spPr bwMode="auto">
              <a:xfrm>
                <a:off x="3740" y="2167"/>
                <a:ext cx="747" cy="154"/>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50" name="Rectangle 38"/>
              <p:cNvSpPr>
                <a:spLocks noChangeAspect="1" noChangeArrowheads="1"/>
              </p:cNvSpPr>
              <p:nvPr/>
            </p:nvSpPr>
            <p:spPr bwMode="auto">
              <a:xfrm>
                <a:off x="3737" y="1344"/>
                <a:ext cx="756"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51" name="Rectangle 39"/>
              <p:cNvSpPr>
                <a:spLocks noChangeAspect="1" noChangeArrowheads="1"/>
              </p:cNvSpPr>
              <p:nvPr/>
            </p:nvSpPr>
            <p:spPr bwMode="auto">
              <a:xfrm rot="5400000">
                <a:off x="4064" y="1753"/>
                <a:ext cx="973" cy="15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sp>
            <p:nvSpPr>
              <p:cNvPr id="320552" name="Rectangle 40"/>
              <p:cNvSpPr>
                <a:spLocks noChangeAspect="1" noChangeArrowheads="1"/>
              </p:cNvSpPr>
              <p:nvPr/>
            </p:nvSpPr>
            <p:spPr bwMode="auto">
              <a:xfrm rot="5400000">
                <a:off x="5197" y="1565"/>
                <a:ext cx="432" cy="156"/>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53" name="Group 41"/>
              <p:cNvGrpSpPr>
                <a:grpSpLocks noChangeAspect="1"/>
              </p:cNvGrpSpPr>
              <p:nvPr/>
            </p:nvGrpSpPr>
            <p:grpSpPr bwMode="auto">
              <a:xfrm>
                <a:off x="5159" y="1224"/>
                <a:ext cx="389" cy="432"/>
                <a:chOff x="3792" y="1104"/>
                <a:chExt cx="432" cy="480"/>
              </a:xfrm>
            </p:grpSpPr>
            <p:sp>
              <p:nvSpPr>
                <p:cNvPr id="320554" name="Oval 42"/>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55" name="Oval 43"/>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56" name="Oval 44"/>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57" name="Rectangle 45"/>
              <p:cNvSpPr>
                <a:spLocks noChangeAspect="1" noChangeArrowheads="1"/>
              </p:cNvSpPr>
              <p:nvPr/>
            </p:nvSpPr>
            <p:spPr bwMode="auto">
              <a:xfrm rot="5400000">
                <a:off x="5263" y="1181"/>
                <a:ext cx="366" cy="132"/>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58" name="Rectangle 46"/>
              <p:cNvSpPr>
                <a:spLocks noChangeAspect="1" noChangeArrowheads="1"/>
              </p:cNvSpPr>
              <p:nvPr/>
            </p:nvSpPr>
            <p:spPr bwMode="auto">
              <a:xfrm>
                <a:off x="4702" y="1196"/>
                <a:ext cx="794" cy="164"/>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59" name="Rectangle 47"/>
              <p:cNvSpPr>
                <a:spLocks noChangeAspect="1" noChangeArrowheads="1"/>
              </p:cNvSpPr>
              <p:nvPr/>
            </p:nvSpPr>
            <p:spPr bwMode="auto">
              <a:xfrm>
                <a:off x="4638" y="1846"/>
                <a:ext cx="794" cy="164"/>
              </a:xfrm>
              <a:prstGeom prst="rect">
                <a:avLst/>
              </a:prstGeom>
              <a:solidFill>
                <a:schemeClr val="tx1"/>
              </a:solidFill>
              <a:ln w="38100">
                <a:miter lim="800000"/>
                <a:headEnd/>
                <a:tailEnd/>
              </a:ln>
              <a:effectLst/>
              <a:scene3d>
                <a:camera prst="legacyObliqueTopRight">
                  <a:rot lat="0" lon="180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60" name="Rectangle 48"/>
              <p:cNvSpPr>
                <a:spLocks noChangeAspect="1" noChangeArrowheads="1"/>
              </p:cNvSpPr>
              <p:nvPr/>
            </p:nvSpPr>
            <p:spPr bwMode="auto">
              <a:xfrm rot="5400000">
                <a:off x="3997" y="1767"/>
                <a:ext cx="973" cy="156"/>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sp>
            <p:nvSpPr>
              <p:cNvPr id="320561" name="Rectangle 49"/>
              <p:cNvSpPr>
                <a:spLocks noChangeAspect="1" noChangeArrowheads="1"/>
              </p:cNvSpPr>
              <p:nvPr/>
            </p:nvSpPr>
            <p:spPr bwMode="auto">
              <a:xfrm>
                <a:off x="4413" y="2253"/>
                <a:ext cx="794" cy="164"/>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62" name="Rectangle 50"/>
              <p:cNvSpPr>
                <a:spLocks noChangeAspect="1" noChangeArrowheads="1"/>
              </p:cNvSpPr>
              <p:nvPr/>
            </p:nvSpPr>
            <p:spPr bwMode="auto">
              <a:xfrm>
                <a:off x="4407" y="1440"/>
                <a:ext cx="795" cy="164"/>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63" name="Rectangle 51"/>
              <p:cNvSpPr>
                <a:spLocks noChangeAspect="1" noChangeArrowheads="1"/>
              </p:cNvSpPr>
              <p:nvPr/>
            </p:nvSpPr>
            <p:spPr bwMode="auto">
              <a:xfrm rot="5400000">
                <a:off x="4900" y="2201"/>
                <a:ext cx="421" cy="156"/>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0564" name="Group 52"/>
              <p:cNvGrpSpPr>
                <a:grpSpLocks noChangeAspect="1"/>
              </p:cNvGrpSpPr>
              <p:nvPr/>
            </p:nvGrpSpPr>
            <p:grpSpPr bwMode="auto">
              <a:xfrm>
                <a:off x="5029" y="1707"/>
                <a:ext cx="389" cy="432"/>
                <a:chOff x="3792" y="1104"/>
                <a:chExt cx="432" cy="480"/>
              </a:xfrm>
            </p:grpSpPr>
            <p:sp>
              <p:nvSpPr>
                <p:cNvPr id="320565" name="Oval 53"/>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66" name="Oval 54"/>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0567" name="Oval 55"/>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68" name="Rectangle 56"/>
              <p:cNvSpPr>
                <a:spLocks noChangeAspect="1" noChangeArrowheads="1"/>
              </p:cNvSpPr>
              <p:nvPr/>
            </p:nvSpPr>
            <p:spPr bwMode="auto">
              <a:xfrm rot="5400000">
                <a:off x="4935" y="1632"/>
                <a:ext cx="371" cy="155"/>
              </a:xfrm>
              <a:prstGeom prst="rect">
                <a:avLst/>
              </a:prstGeom>
              <a:solidFill>
                <a:schemeClr val="tx1"/>
              </a:solidFill>
              <a:ln w="38100">
                <a:miter lim="800000"/>
                <a:headEnd/>
                <a:tailEnd/>
              </a:ln>
              <a:effectLst/>
              <a:scene3d>
                <a:camera prst="legacyObliqueTopRight">
                  <a:rot lat="0" lon="1800000" rev="0"/>
                </a:camera>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0582" name="Text Box 70"/>
            <p:cNvSpPr txBox="1">
              <a:spLocks noChangeArrowheads="1"/>
            </p:cNvSpPr>
            <p:nvPr/>
          </p:nvSpPr>
          <p:spPr bwMode="auto">
            <a:xfrm>
              <a:off x="3820" y="1078"/>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1</a:t>
              </a:r>
              <a:endParaRPr lang="es-ES" altLang="es-ES" sz="2500" baseline="-25000">
                <a:solidFill>
                  <a:srgbClr val="00FF00"/>
                </a:solidFill>
                <a:effectLst>
                  <a:outerShdw blurRad="38100" dist="38100" dir="2700000" algn="tl">
                    <a:srgbClr val="000000"/>
                  </a:outerShdw>
                </a:effectLst>
              </a:endParaRPr>
            </a:p>
          </p:txBody>
        </p:sp>
        <p:sp>
          <p:nvSpPr>
            <p:cNvPr id="320583" name="AutoShape 71"/>
            <p:cNvSpPr>
              <a:spLocks noChangeArrowheads="1"/>
            </p:cNvSpPr>
            <p:nvPr/>
          </p:nvSpPr>
          <p:spPr bwMode="auto">
            <a:xfrm rot="-12178730">
              <a:off x="4656" y="1142"/>
              <a:ext cx="336" cy="201"/>
            </a:xfrm>
            <a:prstGeom prst="rightArrow">
              <a:avLst>
                <a:gd name="adj1" fmla="val 33861"/>
                <a:gd name="adj2" fmla="val 66185"/>
              </a:avLst>
            </a:pr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0584" name="AutoShape 72"/>
            <p:cNvSpPr>
              <a:spLocks noChangeArrowheads="1"/>
            </p:cNvSpPr>
            <p:nvPr/>
          </p:nvSpPr>
          <p:spPr bwMode="auto">
            <a:xfrm rot="-21632492">
              <a:off x="4152" y="1198"/>
              <a:ext cx="336" cy="201"/>
            </a:xfrm>
            <a:prstGeom prst="rightArrow">
              <a:avLst>
                <a:gd name="adj1" fmla="val 33861"/>
                <a:gd name="adj2" fmla="val 66185"/>
              </a:avLst>
            </a:pr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0585" name="Text Box 73"/>
            <p:cNvSpPr txBox="1">
              <a:spLocks noChangeArrowheads="1"/>
            </p:cNvSpPr>
            <p:nvPr/>
          </p:nvSpPr>
          <p:spPr bwMode="auto">
            <a:xfrm>
              <a:off x="4984" y="910"/>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2</a:t>
              </a:r>
              <a:endParaRPr lang="es-ES" altLang="es-ES" sz="2500" baseline="-25000">
                <a:solidFill>
                  <a:srgbClr val="00FF00"/>
                </a:solidFill>
                <a:effectLst>
                  <a:outerShdw blurRad="38100" dist="38100" dir="2700000" algn="tl">
                    <a:srgbClr val="000000"/>
                  </a:outerShdw>
                </a:effectLst>
              </a:endParaRPr>
            </a:p>
          </p:txBody>
        </p:sp>
        <p:sp>
          <p:nvSpPr>
            <p:cNvPr id="320586" name="AutoShape 74"/>
            <p:cNvSpPr>
              <a:spLocks noChangeArrowheads="1"/>
            </p:cNvSpPr>
            <p:nvPr/>
          </p:nvSpPr>
          <p:spPr bwMode="auto">
            <a:xfrm rot="-9479496">
              <a:off x="4824" y="1358"/>
              <a:ext cx="336" cy="201"/>
            </a:xfrm>
            <a:prstGeom prst="rightArrow">
              <a:avLst>
                <a:gd name="adj1" fmla="val 33861"/>
                <a:gd name="adj2" fmla="val 66185"/>
              </a:avLst>
            </a:pr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0587" name="Text Box 75"/>
            <p:cNvSpPr txBox="1">
              <a:spLocks noChangeArrowheads="1"/>
            </p:cNvSpPr>
            <p:nvPr/>
          </p:nvSpPr>
          <p:spPr bwMode="auto">
            <a:xfrm>
              <a:off x="5136" y="1390"/>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3</a:t>
              </a:r>
              <a:endParaRPr lang="es-ES" altLang="es-ES" sz="2500" baseline="-25000">
                <a:solidFill>
                  <a:srgbClr val="00FF00"/>
                </a:solidFill>
                <a:effectLst>
                  <a:outerShdw blurRad="38100" dist="38100" dir="2700000" algn="tl">
                    <a:srgbClr val="000000"/>
                  </a:outerShdw>
                </a:effectLst>
              </a:endParaRPr>
            </a:p>
          </p:txBody>
        </p:sp>
        <p:sp>
          <p:nvSpPr>
            <p:cNvPr id="320620" name="AutoShape 108"/>
            <p:cNvSpPr>
              <a:spLocks noChangeArrowheads="1"/>
            </p:cNvSpPr>
            <p:nvPr/>
          </p:nvSpPr>
          <p:spPr bwMode="auto">
            <a:xfrm rot="-10800000">
              <a:off x="4512" y="1766"/>
              <a:ext cx="144" cy="240"/>
            </a:xfrm>
            <a:prstGeom prst="upArrow">
              <a:avLst>
                <a:gd name="adj1" fmla="val 50000"/>
                <a:gd name="adj2" fmla="val 69444"/>
              </a:avLst>
            </a:prstGeom>
            <a:solidFill>
              <a:srgbClr val="FF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621" name="Text Box 109"/>
            <p:cNvSpPr txBox="1">
              <a:spLocks noChangeArrowheads="1"/>
            </p:cNvSpPr>
            <p:nvPr/>
          </p:nvSpPr>
          <p:spPr bwMode="auto">
            <a:xfrm>
              <a:off x="4320" y="1948"/>
              <a:ext cx="528"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FF0000"/>
                  </a:solidFill>
                  <a:effectLst>
                    <a:outerShdw blurRad="38100" dist="38100" dir="2700000" algn="tl">
                      <a:srgbClr val="000000"/>
                    </a:outerShdw>
                  </a:effectLst>
                  <a:sym typeface="Symbol" pitchFamily="18" charset="2"/>
                </a:rPr>
                <a:t>=0</a:t>
              </a:r>
              <a:endParaRPr lang="es-ES" altLang="es-ES" sz="2500">
                <a:solidFill>
                  <a:srgbClr val="FF0000"/>
                </a:solidFill>
                <a:effectLst>
                  <a:outerShdw blurRad="38100" dist="38100" dir="2700000" algn="tl">
                    <a:srgbClr val="000000"/>
                  </a:outerShdw>
                </a:effectLst>
              </a:endParaRPr>
            </a:p>
          </p:txBody>
        </p:sp>
      </p:grpSp>
      <p:sp>
        <p:nvSpPr>
          <p:cNvPr id="320622" name="AutoShape 110"/>
          <p:cNvSpPr>
            <a:spLocks noChangeArrowheads="1"/>
          </p:cNvSpPr>
          <p:nvPr/>
        </p:nvSpPr>
        <p:spPr bwMode="auto">
          <a:xfrm rot="1920672">
            <a:off x="7162800" y="4114800"/>
            <a:ext cx="533400" cy="1219200"/>
          </a:xfrm>
          <a:prstGeom prst="curvedLeftArrow">
            <a:avLst>
              <a:gd name="adj1" fmla="val 45714"/>
              <a:gd name="adj2" fmla="val 91429"/>
              <a:gd name="adj3" fmla="val 33333"/>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623" name="Text Box 111"/>
          <p:cNvSpPr txBox="1">
            <a:spLocks noChangeArrowheads="1"/>
          </p:cNvSpPr>
          <p:nvPr/>
        </p:nvSpPr>
        <p:spPr bwMode="auto">
          <a:xfrm>
            <a:off x="7348538" y="4648200"/>
            <a:ext cx="1871662" cy="175432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dirty="0">
                <a:effectLst>
                  <a:outerShdw blurRad="38100" dist="38100" dir="2700000" algn="tl">
                    <a:srgbClr val="000000"/>
                  </a:outerShdw>
                </a:effectLst>
              </a:rPr>
              <a:t>Se puede suprimir</a:t>
            </a:r>
          </a:p>
          <a:p>
            <a:pPr algn="ctr">
              <a:spcBef>
                <a:spcPct val="0"/>
              </a:spcBef>
            </a:pPr>
            <a:r>
              <a:rPr lang="es-ES_tradnl" altLang="es-ES" sz="1800" dirty="0">
                <a:effectLst>
                  <a:outerShdw blurRad="38100" dist="38100" dir="2700000" algn="tl">
                    <a:srgbClr val="000000"/>
                  </a:outerShdw>
                </a:effectLst>
              </a:rPr>
              <a:t>la columna </a:t>
            </a:r>
            <a:r>
              <a:rPr lang="es-ES_tradnl" altLang="es-ES" sz="1800" dirty="0" smtClean="0">
                <a:effectLst>
                  <a:outerShdw blurRad="38100" dist="38100" dir="2700000" algn="tl">
                    <a:srgbClr val="000000"/>
                  </a:outerShdw>
                </a:effectLst>
              </a:rPr>
              <a:t>central pues no circula flujo</a:t>
            </a:r>
            <a:endParaRPr lang="es-ES" altLang="es-ES" sz="1800" dirty="0">
              <a:effectLst>
                <a:outerShdw blurRad="38100" dist="38100" dir="2700000" algn="tl">
                  <a:srgbClr val="000000"/>
                </a:outerShdw>
              </a:effectLst>
            </a:endParaRPr>
          </a:p>
        </p:txBody>
      </p:sp>
      <p:sp>
        <p:nvSpPr>
          <p:cNvPr id="320624" name="AutoShape 112"/>
          <p:cNvSpPr>
            <a:spLocks noChangeArrowheads="1"/>
          </p:cNvSpPr>
          <p:nvPr/>
        </p:nvSpPr>
        <p:spPr bwMode="auto">
          <a:xfrm rot="-1798899">
            <a:off x="4296945" y="1101698"/>
            <a:ext cx="1148923" cy="501636"/>
          </a:xfrm>
          <a:prstGeom prst="curvedDownArrow">
            <a:avLst>
              <a:gd name="adj1" fmla="val 60000"/>
              <a:gd name="adj2" fmla="val 120000"/>
              <a:gd name="adj3" fmla="val 33333"/>
            </a:avLst>
          </a:prstGeom>
          <a:solidFill>
            <a:schemeClr val="tx1"/>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20625" name="Text Box 113"/>
          <p:cNvSpPr txBox="1">
            <a:spLocks noChangeArrowheads="1"/>
          </p:cNvSpPr>
          <p:nvPr/>
        </p:nvSpPr>
        <p:spPr bwMode="auto">
          <a:xfrm>
            <a:off x="5257800" y="854075"/>
            <a:ext cx="3200400" cy="119062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La suma de los tres flujos es 0: se pueden unir todas las columnas en una</a:t>
            </a:r>
            <a:r>
              <a:rPr lang="es-ES_tradnl" altLang="es-ES" sz="1700">
                <a:effectLst>
                  <a:outerShdw blurRad="38100" dist="38100" dir="2700000" algn="tl">
                    <a:srgbClr val="000000"/>
                  </a:outerShdw>
                </a:effectLst>
              </a:rPr>
              <a:t> columna central</a:t>
            </a:r>
            <a:endParaRPr lang="es-ES" altLang="es-ES" sz="1700">
              <a:effectLst>
                <a:outerShdw blurRad="38100" dist="38100" dir="2700000" algn="tl">
                  <a:srgbClr val="000000"/>
                </a:outerShdw>
              </a:effectLst>
            </a:endParaRPr>
          </a:p>
        </p:txBody>
      </p:sp>
      <p:sp>
        <p:nvSpPr>
          <p:cNvPr id="320626" name="AutoShape 114"/>
          <p:cNvSpPr>
            <a:spLocks noChangeArrowheads="1"/>
          </p:cNvSpPr>
          <p:nvPr/>
        </p:nvSpPr>
        <p:spPr bwMode="auto">
          <a:xfrm>
            <a:off x="2781300" y="4991100"/>
            <a:ext cx="838200" cy="533400"/>
          </a:xfrm>
          <a:prstGeom prst="leftArrow">
            <a:avLst>
              <a:gd name="adj1" fmla="val 50000"/>
              <a:gd name="adj2" fmla="val 55953"/>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0627" name="Text Box 115"/>
          <p:cNvSpPr txBox="1">
            <a:spLocks noChangeArrowheads="1"/>
          </p:cNvSpPr>
          <p:nvPr/>
        </p:nvSpPr>
        <p:spPr bwMode="auto">
          <a:xfrm>
            <a:off x="304800" y="4559300"/>
            <a:ext cx="2667000" cy="15367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900">
                <a:effectLst>
                  <a:outerShdw blurRad="38100" dist="38100" dir="2700000" algn="tl">
                    <a:srgbClr val="000000"/>
                  </a:outerShdw>
                </a:effectLst>
              </a:rPr>
              <a:t>Eliminando la columna central se ahorra material y peso del trans-formador</a:t>
            </a:r>
            <a:endParaRPr lang="es-ES" altLang="es-ES" sz="1900">
              <a:effectLst>
                <a:outerShdw blurRad="38100" dist="38100" dir="2700000" algn="tl">
                  <a:srgbClr val="000000"/>
                </a:outerShdw>
              </a:effectLst>
            </a:endParaRPr>
          </a:p>
        </p:txBody>
      </p:sp>
      <p:sp>
        <p:nvSpPr>
          <p:cNvPr id="320628" name="Rectangle 116"/>
          <p:cNvSpPr>
            <a:spLocks noChangeArrowheads="1"/>
          </p:cNvSpPr>
          <p:nvPr/>
        </p:nvSpPr>
        <p:spPr bwMode="auto">
          <a:xfrm>
            <a:off x="76200" y="-762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4.19 Trafos trifásicos II</a:t>
            </a:r>
            <a:endParaRPr lang="es-ES_tradnl" altLang="es-ES" sz="4400" b="0">
              <a:solidFill>
                <a:schemeClr val="tx2"/>
              </a:solidFill>
              <a:effectLst>
                <a:outerShdw blurRad="38100" dist="38100" dir="2700000" algn="tl">
                  <a:srgbClr val="000000"/>
                </a:outerShdw>
              </a:effectLst>
              <a:latin typeface="Arial" charset="0"/>
            </a:endParaRPr>
          </a:p>
        </p:txBody>
      </p:sp>
    </p:spTree>
  </p:cSld>
  <p:clrMapOvr>
    <a:overrideClrMapping bg1="dk2" tx1="lt1" bg2="dk1" tx2="lt2" accent1="accent1" accent2="accent2" accent3="accent3" accent4="accent4" accent5="accent5" accent6="accent6" hlink="hlink" folHlink="folHlink"/>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0624"/>
                                        </p:tgtEl>
                                        <p:attrNameLst>
                                          <p:attrName>style.visibility</p:attrName>
                                        </p:attrNameLst>
                                      </p:cBhvr>
                                      <p:to>
                                        <p:strVal val="visible"/>
                                      </p:to>
                                    </p:set>
                                    <p:animEffect transition="in" filter="dissolve">
                                      <p:cBhvr>
                                        <p:cTn id="7" dur="500"/>
                                        <p:tgtEl>
                                          <p:spTgt spid="32062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0625"/>
                                        </p:tgtEl>
                                        <p:attrNameLst>
                                          <p:attrName>style.visibility</p:attrName>
                                        </p:attrNameLst>
                                      </p:cBhvr>
                                      <p:to>
                                        <p:strVal val="visible"/>
                                      </p:to>
                                    </p:set>
                                    <p:animEffect transition="in" filter="dissolve">
                                      <p:cBhvr>
                                        <p:cTn id="11" dur="500"/>
                                        <p:tgtEl>
                                          <p:spTgt spid="3206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20630"/>
                                        </p:tgtEl>
                                        <p:attrNameLst>
                                          <p:attrName>style.visibility</p:attrName>
                                        </p:attrNameLst>
                                      </p:cBhvr>
                                      <p:to>
                                        <p:strVal val="visible"/>
                                      </p:to>
                                    </p:set>
                                    <p:animEffect transition="in" filter="dissolve">
                                      <p:cBhvr>
                                        <p:cTn id="16" dur="500"/>
                                        <p:tgtEl>
                                          <p:spTgt spid="3206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20622"/>
                                        </p:tgtEl>
                                        <p:attrNameLst>
                                          <p:attrName>style.visibility</p:attrName>
                                        </p:attrNameLst>
                                      </p:cBhvr>
                                      <p:to>
                                        <p:strVal val="visible"/>
                                      </p:to>
                                    </p:set>
                                    <p:animEffect transition="in" filter="dissolve">
                                      <p:cBhvr>
                                        <p:cTn id="21" dur="500"/>
                                        <p:tgtEl>
                                          <p:spTgt spid="320622"/>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20623"/>
                                        </p:tgtEl>
                                        <p:attrNameLst>
                                          <p:attrName>style.visibility</p:attrName>
                                        </p:attrNameLst>
                                      </p:cBhvr>
                                      <p:to>
                                        <p:strVal val="visible"/>
                                      </p:to>
                                    </p:set>
                                    <p:animEffect transition="in" filter="dissolve">
                                      <p:cBhvr>
                                        <p:cTn id="25" dur="500"/>
                                        <p:tgtEl>
                                          <p:spTgt spid="3206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20588"/>
                                        </p:tgtEl>
                                        <p:attrNameLst>
                                          <p:attrName>style.visibility</p:attrName>
                                        </p:attrNameLst>
                                      </p:cBhvr>
                                      <p:to>
                                        <p:strVal val="visible"/>
                                      </p:to>
                                    </p:set>
                                    <p:animEffect transition="in" filter="dissolve">
                                      <p:cBhvr>
                                        <p:cTn id="30" dur="500"/>
                                        <p:tgtEl>
                                          <p:spTgt spid="3205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20626"/>
                                        </p:tgtEl>
                                        <p:attrNameLst>
                                          <p:attrName>style.visibility</p:attrName>
                                        </p:attrNameLst>
                                      </p:cBhvr>
                                      <p:to>
                                        <p:strVal val="visible"/>
                                      </p:to>
                                    </p:set>
                                    <p:animEffect transition="in" filter="dissolve">
                                      <p:cBhvr>
                                        <p:cTn id="35" dur="500"/>
                                        <p:tgtEl>
                                          <p:spTgt spid="320626"/>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320627"/>
                                        </p:tgtEl>
                                        <p:attrNameLst>
                                          <p:attrName>style.visibility</p:attrName>
                                        </p:attrNameLst>
                                      </p:cBhvr>
                                      <p:to>
                                        <p:strVal val="visible"/>
                                      </p:to>
                                    </p:set>
                                    <p:animEffect transition="in" filter="dissolve">
                                      <p:cBhvr>
                                        <p:cTn id="39" dur="500"/>
                                        <p:tgtEl>
                                          <p:spTgt spid="320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622" grpId="0" animBg="1"/>
      <p:bldP spid="320623" grpId="0" autoUpdateAnimBg="0"/>
      <p:bldP spid="320624" grpId="0" animBg="1"/>
      <p:bldP spid="320625" grpId="0" autoUpdateAnimBg="0"/>
      <p:bldP spid="320626" grpId="0" animBg="1"/>
      <p:bldP spid="32062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656" name="Group 120"/>
          <p:cNvGrpSpPr>
            <a:grpSpLocks/>
          </p:cNvGrpSpPr>
          <p:nvPr/>
        </p:nvGrpSpPr>
        <p:grpSpPr bwMode="auto">
          <a:xfrm>
            <a:off x="327720" y="1165225"/>
            <a:ext cx="3505200" cy="2552700"/>
            <a:chOff x="240" y="734"/>
            <a:chExt cx="2208" cy="1608"/>
          </a:xfrm>
        </p:grpSpPr>
        <p:sp>
          <p:nvSpPr>
            <p:cNvPr id="321549" name="Rectangle 13"/>
            <p:cNvSpPr>
              <a:spLocks noChangeAspect="1" noChangeArrowheads="1"/>
            </p:cNvSpPr>
            <p:nvPr/>
          </p:nvSpPr>
          <p:spPr bwMode="auto">
            <a:xfrm rot="5400000">
              <a:off x="1011" y="1533"/>
              <a:ext cx="600"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557" name="Group 21"/>
            <p:cNvGrpSpPr>
              <a:grpSpLocks/>
            </p:cNvGrpSpPr>
            <p:nvPr/>
          </p:nvGrpSpPr>
          <p:grpSpPr bwMode="auto">
            <a:xfrm>
              <a:off x="1128" y="1064"/>
              <a:ext cx="432" cy="480"/>
              <a:chOff x="3792" y="1104"/>
              <a:chExt cx="432" cy="480"/>
            </a:xfrm>
          </p:grpSpPr>
          <p:sp>
            <p:nvSpPr>
              <p:cNvPr id="321558" name="Oval 22"/>
              <p:cNvSpPr>
                <a:spLocks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59" name="Oval 23"/>
              <p:cNvSpPr>
                <a:spLocks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60" name="Oval 24"/>
              <p:cNvSpPr>
                <a:spLocks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1561" name="Rectangle 25"/>
            <p:cNvSpPr>
              <a:spLocks noChangeAspect="1" noChangeArrowheads="1"/>
            </p:cNvSpPr>
            <p:nvPr/>
          </p:nvSpPr>
          <p:spPr bwMode="auto">
            <a:xfrm rot="5400000">
              <a:off x="1095" y="969"/>
              <a:ext cx="432"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574" name="Group 38"/>
            <p:cNvGrpSpPr>
              <a:grpSpLocks/>
            </p:cNvGrpSpPr>
            <p:nvPr/>
          </p:nvGrpSpPr>
          <p:grpSpPr bwMode="auto">
            <a:xfrm>
              <a:off x="240" y="736"/>
              <a:ext cx="768" cy="1184"/>
              <a:chOff x="-144" y="712"/>
              <a:chExt cx="768" cy="1184"/>
            </a:xfrm>
          </p:grpSpPr>
          <p:sp>
            <p:nvSpPr>
              <p:cNvPr id="321541" name="Rectangle 5"/>
              <p:cNvSpPr>
                <a:spLocks noChangeAspect="1" noChangeArrowheads="1"/>
              </p:cNvSpPr>
              <p:nvPr/>
            </p:nvSpPr>
            <p:spPr bwMode="auto">
              <a:xfrm rot="5400000">
                <a:off x="-250" y="1509"/>
                <a:ext cx="600"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542" name="Group 6"/>
              <p:cNvGrpSpPr>
                <a:grpSpLocks/>
              </p:cNvGrpSpPr>
              <p:nvPr/>
            </p:nvGrpSpPr>
            <p:grpSpPr bwMode="auto">
              <a:xfrm>
                <a:off x="-144" y="1056"/>
                <a:ext cx="432" cy="480"/>
                <a:chOff x="3792" y="1104"/>
                <a:chExt cx="432" cy="480"/>
              </a:xfrm>
            </p:grpSpPr>
            <p:sp>
              <p:nvSpPr>
                <p:cNvPr id="321543" name="Oval 7"/>
                <p:cNvSpPr>
                  <a:spLocks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44" name="Oval 8"/>
                <p:cNvSpPr>
                  <a:spLocks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45" name="Oval 9"/>
                <p:cNvSpPr>
                  <a:spLocks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1546" name="Rectangle 10"/>
              <p:cNvSpPr>
                <a:spLocks noChangeAspect="1" noChangeArrowheads="1"/>
              </p:cNvSpPr>
              <p:nvPr/>
            </p:nvSpPr>
            <p:spPr bwMode="auto">
              <a:xfrm rot="5400000">
                <a:off x="-186" y="957"/>
                <a:ext cx="456"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47" name="Rectangle 11"/>
              <p:cNvSpPr>
                <a:spLocks noChangeAspect="1" noChangeArrowheads="1"/>
              </p:cNvSpPr>
              <p:nvPr/>
            </p:nvSpPr>
            <p:spPr bwMode="auto">
              <a:xfrm>
                <a:off x="126" y="1712"/>
                <a:ext cx="498"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50" name="Rectangle 14"/>
              <p:cNvSpPr>
                <a:spLocks noChangeAspect="1" noChangeArrowheads="1"/>
              </p:cNvSpPr>
              <p:nvPr/>
            </p:nvSpPr>
            <p:spPr bwMode="auto">
              <a:xfrm>
                <a:off x="125" y="816"/>
                <a:ext cx="499"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63" name="Text Box 27"/>
              <p:cNvSpPr txBox="1">
                <a:spLocks noChangeArrowheads="1"/>
              </p:cNvSpPr>
              <p:nvPr/>
            </p:nvSpPr>
            <p:spPr bwMode="auto">
              <a:xfrm>
                <a:off x="-104" y="712"/>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1</a:t>
                </a:r>
                <a:endParaRPr lang="es-ES" altLang="es-ES" sz="2500" baseline="-25000">
                  <a:solidFill>
                    <a:srgbClr val="00FF00"/>
                  </a:solidFill>
                  <a:effectLst>
                    <a:outerShdw blurRad="38100" dist="38100" dir="2700000" algn="tl">
                      <a:srgbClr val="000000"/>
                    </a:outerShdw>
                  </a:effectLst>
                </a:endParaRPr>
              </a:p>
            </p:txBody>
          </p:sp>
          <p:sp>
            <p:nvSpPr>
              <p:cNvPr id="321564" name="AutoShape 28"/>
              <p:cNvSpPr>
                <a:spLocks noChangeArrowheads="1"/>
              </p:cNvSpPr>
              <p:nvPr/>
            </p:nvSpPr>
            <p:spPr bwMode="auto">
              <a:xfrm rot="-21600000">
                <a:off x="-16" y="992"/>
                <a:ext cx="144" cy="240"/>
              </a:xfrm>
              <a:prstGeom prst="upArrow">
                <a:avLst>
                  <a:gd name="adj1" fmla="val 50000"/>
                  <a:gd name="adj2" fmla="val 69444"/>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321565" name="AutoShape 29"/>
            <p:cNvSpPr>
              <a:spLocks noChangeArrowheads="1"/>
            </p:cNvSpPr>
            <p:nvPr/>
          </p:nvSpPr>
          <p:spPr bwMode="auto">
            <a:xfrm rot="-21600000">
              <a:off x="1248" y="1000"/>
              <a:ext cx="144" cy="240"/>
            </a:xfrm>
            <a:prstGeom prst="upArrow">
              <a:avLst>
                <a:gd name="adj1" fmla="val 50000"/>
                <a:gd name="adj2" fmla="val 69444"/>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566" name="Text Box 30"/>
            <p:cNvSpPr txBox="1">
              <a:spLocks noChangeArrowheads="1"/>
            </p:cNvSpPr>
            <p:nvPr/>
          </p:nvSpPr>
          <p:spPr bwMode="auto">
            <a:xfrm>
              <a:off x="1168" y="734"/>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2</a:t>
              </a:r>
              <a:endParaRPr lang="es-ES" altLang="es-ES" sz="2500" baseline="-25000">
                <a:solidFill>
                  <a:srgbClr val="00FF00"/>
                </a:solidFill>
                <a:effectLst>
                  <a:outerShdw blurRad="38100" dist="38100" dir="2700000" algn="tl">
                    <a:srgbClr val="000000"/>
                  </a:outerShdw>
                </a:effectLst>
              </a:endParaRPr>
            </a:p>
          </p:txBody>
        </p:sp>
        <p:grpSp>
          <p:nvGrpSpPr>
            <p:cNvPr id="321573" name="Group 37"/>
            <p:cNvGrpSpPr>
              <a:grpSpLocks/>
            </p:cNvGrpSpPr>
            <p:nvPr/>
          </p:nvGrpSpPr>
          <p:grpSpPr bwMode="auto">
            <a:xfrm>
              <a:off x="1632" y="736"/>
              <a:ext cx="816" cy="1184"/>
              <a:chOff x="1728" y="712"/>
              <a:chExt cx="816" cy="1184"/>
            </a:xfrm>
          </p:grpSpPr>
          <p:sp>
            <p:nvSpPr>
              <p:cNvPr id="321548" name="Rectangle 12"/>
              <p:cNvSpPr>
                <a:spLocks noChangeAspect="1" noChangeArrowheads="1"/>
              </p:cNvSpPr>
              <p:nvPr/>
            </p:nvSpPr>
            <p:spPr bwMode="auto">
              <a:xfrm>
                <a:off x="1728" y="1712"/>
                <a:ext cx="6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51" name="Rectangle 15"/>
              <p:cNvSpPr>
                <a:spLocks noChangeAspect="1" noChangeArrowheads="1"/>
              </p:cNvSpPr>
              <p:nvPr/>
            </p:nvSpPr>
            <p:spPr bwMode="auto">
              <a:xfrm rot="5400000">
                <a:off x="1995" y="1509"/>
                <a:ext cx="600"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552" name="Group 16"/>
              <p:cNvGrpSpPr>
                <a:grpSpLocks/>
              </p:cNvGrpSpPr>
              <p:nvPr/>
            </p:nvGrpSpPr>
            <p:grpSpPr bwMode="auto">
              <a:xfrm>
                <a:off x="2112" y="1040"/>
                <a:ext cx="432" cy="480"/>
                <a:chOff x="3792" y="1104"/>
                <a:chExt cx="432" cy="480"/>
              </a:xfrm>
            </p:grpSpPr>
            <p:sp>
              <p:nvSpPr>
                <p:cNvPr id="321553" name="Oval 17"/>
                <p:cNvSpPr>
                  <a:spLocks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54" name="Oval 18"/>
                <p:cNvSpPr>
                  <a:spLocks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55" name="Oval 19"/>
                <p:cNvSpPr>
                  <a:spLocks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1556" name="Rectangle 20"/>
              <p:cNvSpPr>
                <a:spLocks noChangeAspect="1" noChangeArrowheads="1"/>
              </p:cNvSpPr>
              <p:nvPr/>
            </p:nvSpPr>
            <p:spPr bwMode="auto">
              <a:xfrm rot="5400000">
                <a:off x="2079" y="961"/>
                <a:ext cx="432"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62" name="Rectangle 26"/>
              <p:cNvSpPr>
                <a:spLocks noChangeAspect="1" noChangeArrowheads="1"/>
              </p:cNvSpPr>
              <p:nvPr/>
            </p:nvSpPr>
            <p:spPr bwMode="auto">
              <a:xfrm>
                <a:off x="1728" y="816"/>
                <a:ext cx="648"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567" name="AutoShape 31"/>
              <p:cNvSpPr>
                <a:spLocks noChangeArrowheads="1"/>
              </p:cNvSpPr>
              <p:nvPr/>
            </p:nvSpPr>
            <p:spPr bwMode="auto">
              <a:xfrm rot="-21600000">
                <a:off x="2224" y="1008"/>
                <a:ext cx="144" cy="240"/>
              </a:xfrm>
              <a:prstGeom prst="upArrow">
                <a:avLst>
                  <a:gd name="adj1" fmla="val 50000"/>
                  <a:gd name="adj2" fmla="val 69444"/>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568" name="Text Box 32"/>
              <p:cNvSpPr txBox="1">
                <a:spLocks noChangeArrowheads="1"/>
              </p:cNvSpPr>
              <p:nvPr/>
            </p:nvSpPr>
            <p:spPr bwMode="auto">
              <a:xfrm>
                <a:off x="2128" y="712"/>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3</a:t>
                </a:r>
                <a:endParaRPr lang="es-ES" altLang="es-ES" sz="2500" baseline="-25000">
                  <a:solidFill>
                    <a:srgbClr val="00FF00"/>
                  </a:solidFill>
                  <a:effectLst>
                    <a:outerShdw blurRad="38100" dist="38100" dir="2700000" algn="tl">
                      <a:srgbClr val="000000"/>
                    </a:outerShdw>
                  </a:effectLst>
                </a:endParaRPr>
              </a:p>
            </p:txBody>
          </p:sp>
        </p:grpSp>
        <p:sp>
          <p:nvSpPr>
            <p:cNvPr id="321569" name="Text Box 33"/>
            <p:cNvSpPr txBox="1">
              <a:spLocks noChangeArrowheads="1"/>
            </p:cNvSpPr>
            <p:nvPr/>
          </p:nvSpPr>
          <p:spPr bwMode="auto">
            <a:xfrm>
              <a:off x="384" y="1920"/>
              <a:ext cx="1920" cy="42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900">
                  <a:solidFill>
                    <a:schemeClr val="accent2"/>
                  </a:solidFill>
                  <a:effectLst>
                    <a:outerShdw blurRad="38100" dist="38100" dir="2700000" algn="tl">
                      <a:srgbClr val="000000"/>
                    </a:outerShdw>
                  </a:effectLst>
                </a:rPr>
                <a:t>Transformador trifásico de 3 columnas</a:t>
              </a:r>
              <a:endParaRPr lang="es-ES" altLang="es-ES" sz="1900">
                <a:solidFill>
                  <a:schemeClr val="accent2"/>
                </a:solidFill>
                <a:effectLst>
                  <a:outerShdw blurRad="38100" dist="38100" dir="2700000" algn="tl">
                    <a:srgbClr val="000000"/>
                  </a:outerShdw>
                </a:effectLst>
              </a:endParaRPr>
            </a:p>
          </p:txBody>
        </p:sp>
      </p:grpSp>
      <p:sp>
        <p:nvSpPr>
          <p:cNvPr id="321570" name="Rectangle 34"/>
          <p:cNvSpPr>
            <a:spLocks noChangeArrowheads="1"/>
          </p:cNvSpPr>
          <p:nvPr/>
        </p:nvSpPr>
        <p:spPr bwMode="auto">
          <a:xfrm>
            <a:off x="116904" y="44624"/>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dirty="0">
                <a:solidFill>
                  <a:schemeClr val="tx2"/>
                </a:solidFill>
                <a:effectLst>
                  <a:outerShdw blurRad="38100" dist="38100" dir="2700000" algn="tl">
                    <a:srgbClr val="000000"/>
                  </a:outerShdw>
                </a:effectLst>
                <a:latin typeface="Tahoma" pitchFamily="34" charset="0"/>
              </a:rPr>
              <a:t>4.19 </a:t>
            </a:r>
            <a:r>
              <a:rPr lang="es-ES_tradnl" altLang="es-ES" sz="4700" dirty="0" err="1">
                <a:solidFill>
                  <a:schemeClr val="tx2"/>
                </a:solidFill>
                <a:effectLst>
                  <a:outerShdw blurRad="38100" dist="38100" dir="2700000" algn="tl">
                    <a:srgbClr val="000000"/>
                  </a:outerShdw>
                </a:effectLst>
                <a:latin typeface="Tahoma" pitchFamily="34" charset="0"/>
              </a:rPr>
              <a:t>Trafos</a:t>
            </a:r>
            <a:r>
              <a:rPr lang="es-ES_tradnl" altLang="es-ES" sz="4700" dirty="0">
                <a:solidFill>
                  <a:schemeClr val="tx2"/>
                </a:solidFill>
                <a:effectLst>
                  <a:outerShdw blurRad="38100" dist="38100" dir="2700000" algn="tl">
                    <a:srgbClr val="000000"/>
                  </a:outerShdw>
                </a:effectLst>
                <a:latin typeface="Tahoma" pitchFamily="34" charset="0"/>
              </a:rPr>
              <a:t> trifásicos III</a:t>
            </a:r>
            <a:endParaRPr lang="es-ES_tradnl" altLang="es-ES" sz="4400" b="0" dirty="0">
              <a:solidFill>
                <a:schemeClr val="tx2"/>
              </a:solidFill>
              <a:effectLst>
                <a:outerShdw blurRad="38100" dist="38100" dir="2700000" algn="tl">
                  <a:srgbClr val="000000"/>
                </a:outerShdw>
              </a:effectLst>
              <a:latin typeface="Arial" charset="0"/>
            </a:endParaRPr>
          </a:p>
        </p:txBody>
      </p:sp>
      <p:sp>
        <p:nvSpPr>
          <p:cNvPr id="321571" name="Text Box 35"/>
          <p:cNvSpPr txBox="1">
            <a:spLocks noChangeArrowheads="1"/>
          </p:cNvSpPr>
          <p:nvPr/>
        </p:nvSpPr>
        <p:spPr bwMode="auto">
          <a:xfrm>
            <a:off x="251520" y="5362575"/>
            <a:ext cx="8610600" cy="584775"/>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600" dirty="0">
                <a:effectLst>
                  <a:outerShdw blurRad="38100" dist="38100" dir="2700000" algn="tl">
                    <a:srgbClr val="000000"/>
                  </a:outerShdw>
                </a:effectLst>
              </a:rPr>
              <a:t>Si el sistema en el que trabaja el transformador es </a:t>
            </a:r>
            <a:r>
              <a:rPr lang="es-ES_tradnl" altLang="es-ES" sz="1600" dirty="0" smtClean="0">
                <a:effectLst>
                  <a:outerShdw blurRad="38100" dist="38100" dir="2700000" algn="tl">
                    <a:srgbClr val="000000"/>
                  </a:outerShdw>
                </a:effectLst>
              </a:rPr>
              <a:t>equilibrado </a:t>
            </a:r>
            <a:r>
              <a:rPr lang="es-ES_tradnl" altLang="es-ES" sz="1600" dirty="0">
                <a:effectLst>
                  <a:outerShdw blurRad="38100" dist="38100" dir="2700000" algn="tl">
                    <a:srgbClr val="000000"/>
                  </a:outerShdw>
                </a:effectLst>
              </a:rPr>
              <a:t>su análisis se puede reducir al de una fase (las otras </a:t>
            </a:r>
            <a:r>
              <a:rPr lang="es-ES_tradnl" altLang="es-ES" sz="1600" dirty="0" smtClean="0">
                <a:effectLst>
                  <a:outerShdw blurRad="38100" dist="38100" dir="2700000" algn="tl">
                    <a:srgbClr val="000000"/>
                  </a:outerShdw>
                </a:effectLst>
              </a:rPr>
              <a:t>son iguales </a:t>
            </a:r>
            <a:r>
              <a:rPr lang="es-ES_tradnl" altLang="es-ES" sz="1600" dirty="0">
                <a:effectLst>
                  <a:outerShdw blurRad="38100" dist="38100" dir="2700000" algn="tl">
                    <a:srgbClr val="000000"/>
                  </a:outerShdw>
                </a:effectLst>
              </a:rPr>
              <a:t>desfasadas 120º y 240º)</a:t>
            </a:r>
            <a:endParaRPr lang="es-ES" altLang="es-ES" sz="1500" dirty="0">
              <a:effectLst>
                <a:outerShdw blurRad="38100" dist="38100" dir="2700000" algn="tl">
                  <a:srgbClr val="000000"/>
                </a:outerShdw>
              </a:effectLst>
            </a:endParaRPr>
          </a:p>
        </p:txBody>
      </p:sp>
      <p:sp>
        <p:nvSpPr>
          <p:cNvPr id="321572" name="Text Box 36"/>
          <p:cNvSpPr txBox="1">
            <a:spLocks noChangeArrowheads="1"/>
          </p:cNvSpPr>
          <p:nvPr/>
        </p:nvSpPr>
        <p:spPr bwMode="auto">
          <a:xfrm>
            <a:off x="609600" y="6032500"/>
            <a:ext cx="8039100" cy="609600"/>
          </a:xfrm>
          <a:prstGeom prst="rect">
            <a:avLst/>
          </a:prstGeom>
          <a:solidFill>
            <a:srgbClr val="FF0000"/>
          </a:soli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El circuito equivalente que se utiliza es el mismo, con la tensión de fase y la corriente de línea (equivalente a conexión estrella – estrella)</a:t>
            </a:r>
            <a:endParaRPr lang="es-ES" altLang="es-ES" sz="1700">
              <a:effectLst>
                <a:outerShdw blurRad="38100" dist="38100" dir="2700000" algn="tl">
                  <a:srgbClr val="000000"/>
                </a:outerShdw>
              </a:effectLst>
            </a:endParaRPr>
          </a:p>
        </p:txBody>
      </p:sp>
      <p:sp>
        <p:nvSpPr>
          <p:cNvPr id="321575" name="Text Box 39"/>
          <p:cNvSpPr txBox="1">
            <a:spLocks noChangeArrowheads="1"/>
          </p:cNvSpPr>
          <p:nvPr/>
        </p:nvSpPr>
        <p:spPr bwMode="auto">
          <a:xfrm>
            <a:off x="4442520" y="1143000"/>
            <a:ext cx="4648200" cy="138588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a:effectLst>
                  <a:outerShdw blurRad="38100" dist="38100" dir="2700000" algn="tl">
                    <a:srgbClr val="000000"/>
                  </a:outerShdw>
                </a:effectLst>
              </a:rPr>
              <a:t>En un transformador con tres columnas existe una pequeña asimetría del circui-to magnético: el flujo de la columna cen-tral tiene un recorrido más corto y, por tanto, de menor reluctancia.</a:t>
            </a:r>
            <a:endParaRPr lang="es-ES" altLang="es-ES" sz="1600">
              <a:effectLst>
                <a:outerShdw blurRad="38100" dist="38100" dir="2700000" algn="tl">
                  <a:srgbClr val="000000"/>
                </a:outerShdw>
              </a:effectLst>
            </a:endParaRPr>
          </a:p>
        </p:txBody>
      </p:sp>
      <p:sp>
        <p:nvSpPr>
          <p:cNvPr id="321576" name="Text Box 40"/>
          <p:cNvSpPr txBox="1">
            <a:spLocks noChangeArrowheads="1"/>
          </p:cNvSpPr>
          <p:nvPr/>
        </p:nvSpPr>
        <p:spPr bwMode="auto">
          <a:xfrm>
            <a:off x="4442520" y="2514600"/>
            <a:ext cx="4648200" cy="6096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dirty="0">
                <a:effectLst>
                  <a:outerShdw blurRad="38100" dist="38100" dir="2700000" algn="tl">
                    <a:srgbClr val="000000"/>
                  </a:outerShdw>
                </a:effectLst>
              </a:rPr>
              <a:t>La corriente de magnetización de esa fase </a:t>
            </a:r>
            <a:r>
              <a:rPr lang="es-ES_tradnl" altLang="es-ES" sz="1700" u="sng" dirty="0">
                <a:effectLst>
                  <a:outerShdw blurRad="38100" dist="38100" dir="2700000" algn="tl">
                    <a:srgbClr val="000000"/>
                  </a:outerShdw>
                </a:effectLst>
              </a:rPr>
              <a:t>será ligeramente menor</a:t>
            </a:r>
            <a:r>
              <a:rPr lang="es-ES_tradnl" altLang="es-ES" sz="1700" dirty="0">
                <a:effectLst>
                  <a:outerShdw blurRad="38100" dist="38100" dir="2700000" algn="tl">
                    <a:srgbClr val="000000"/>
                  </a:outerShdw>
                </a:effectLst>
              </a:rPr>
              <a:t>.</a:t>
            </a:r>
            <a:endParaRPr lang="es-ES" altLang="es-ES" sz="1600" dirty="0">
              <a:effectLst>
                <a:outerShdw blurRad="38100" dist="38100" dir="2700000" algn="tl">
                  <a:srgbClr val="000000"/>
                </a:outerShdw>
              </a:effectLst>
            </a:endParaRPr>
          </a:p>
        </p:txBody>
      </p:sp>
      <p:sp>
        <p:nvSpPr>
          <p:cNvPr id="321577" name="AutoShape 41"/>
          <p:cNvSpPr>
            <a:spLocks noChangeArrowheads="1"/>
          </p:cNvSpPr>
          <p:nvPr/>
        </p:nvSpPr>
        <p:spPr bwMode="auto">
          <a:xfrm>
            <a:off x="3909120" y="1905000"/>
            <a:ext cx="533400" cy="457200"/>
          </a:xfrm>
          <a:prstGeom prst="rightArrow">
            <a:avLst>
              <a:gd name="adj1" fmla="val 50000"/>
              <a:gd name="adj2" fmla="val 38889"/>
            </a:avLst>
          </a:prstGeom>
          <a:gradFill rotWithShape="0">
            <a:gsLst>
              <a:gs pos="0">
                <a:schemeClr val="tx1">
                  <a:gamma/>
                  <a:shade val="46275"/>
                  <a:invGamma/>
                </a:schemeClr>
              </a:gs>
              <a:gs pos="50000">
                <a:schemeClr val="tx1"/>
              </a:gs>
              <a:gs pos="100000">
                <a:schemeClr val="tx1">
                  <a:gamma/>
                  <a:shade val="46275"/>
                  <a:invGamma/>
                </a:schemeClr>
              </a:gs>
            </a:gsLst>
            <a:lin ang="2700000" scaled="1"/>
          </a:gra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nvGrpSpPr>
          <p:cNvPr id="321657" name="Group 121"/>
          <p:cNvGrpSpPr>
            <a:grpSpLocks/>
          </p:cNvGrpSpPr>
          <p:nvPr/>
        </p:nvGrpSpPr>
        <p:grpSpPr bwMode="auto">
          <a:xfrm>
            <a:off x="5182295" y="3124200"/>
            <a:ext cx="3451225" cy="2105025"/>
            <a:chOff x="3298" y="1968"/>
            <a:chExt cx="2174" cy="1326"/>
          </a:xfrm>
        </p:grpSpPr>
        <p:sp>
          <p:nvSpPr>
            <p:cNvPr id="321640" name="Rectangle 104"/>
            <p:cNvSpPr>
              <a:spLocks noChangeAspect="1" noChangeArrowheads="1"/>
            </p:cNvSpPr>
            <p:nvPr/>
          </p:nvSpPr>
          <p:spPr bwMode="auto">
            <a:xfrm>
              <a:off x="3302" y="2818"/>
              <a:ext cx="370" cy="146"/>
            </a:xfrm>
            <a:prstGeom prst="rect">
              <a:avLst/>
            </a:prstGeom>
            <a:solidFill>
              <a:schemeClr val="tx2"/>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42" name="Rectangle 106"/>
            <p:cNvSpPr>
              <a:spLocks noChangeAspect="1" noChangeArrowheads="1"/>
            </p:cNvSpPr>
            <p:nvPr/>
          </p:nvSpPr>
          <p:spPr bwMode="auto">
            <a:xfrm rot="-5400000">
              <a:off x="3094" y="2456"/>
              <a:ext cx="570" cy="146"/>
            </a:xfrm>
            <a:prstGeom prst="rect">
              <a:avLst/>
            </a:prstGeom>
            <a:solidFill>
              <a:schemeClr val="tx2"/>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39" name="Rectangle 103"/>
            <p:cNvSpPr>
              <a:spLocks noChangeAspect="1" noChangeArrowheads="1"/>
            </p:cNvSpPr>
            <p:nvPr/>
          </p:nvSpPr>
          <p:spPr bwMode="auto">
            <a:xfrm>
              <a:off x="3298" y="2102"/>
              <a:ext cx="394" cy="146"/>
            </a:xfrm>
            <a:prstGeom prst="rect">
              <a:avLst/>
            </a:prstGeom>
            <a:solidFill>
              <a:schemeClr val="tx2"/>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0" name="Rectangle 74"/>
            <p:cNvSpPr>
              <a:spLocks noChangeAspect="1" noChangeArrowheads="1"/>
            </p:cNvSpPr>
            <p:nvPr/>
          </p:nvSpPr>
          <p:spPr bwMode="auto">
            <a:xfrm rot="5400000">
              <a:off x="3511" y="2656"/>
              <a:ext cx="480" cy="138"/>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611" name="Group 75"/>
            <p:cNvGrpSpPr>
              <a:grpSpLocks noChangeAspect="1"/>
            </p:cNvGrpSpPr>
            <p:nvPr/>
          </p:nvGrpSpPr>
          <p:grpSpPr bwMode="auto">
            <a:xfrm>
              <a:off x="3596" y="2293"/>
              <a:ext cx="345" cy="384"/>
              <a:chOff x="3792" y="1104"/>
              <a:chExt cx="432" cy="480"/>
            </a:xfrm>
          </p:grpSpPr>
          <p:sp>
            <p:nvSpPr>
              <p:cNvPr id="321612" name="Oval 76"/>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3" name="Oval 77"/>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4" name="Oval 78"/>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1615" name="Rectangle 79"/>
            <p:cNvSpPr>
              <a:spLocks noChangeAspect="1" noChangeArrowheads="1"/>
            </p:cNvSpPr>
            <p:nvPr/>
          </p:nvSpPr>
          <p:spPr bwMode="auto">
            <a:xfrm rot="5400000">
              <a:off x="3561" y="2215"/>
              <a:ext cx="365" cy="138"/>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6" name="Rectangle 80"/>
            <p:cNvSpPr>
              <a:spLocks noChangeAspect="1" noChangeArrowheads="1"/>
            </p:cNvSpPr>
            <p:nvPr/>
          </p:nvSpPr>
          <p:spPr bwMode="auto">
            <a:xfrm>
              <a:off x="3812" y="2818"/>
              <a:ext cx="636" cy="145"/>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7" name="Rectangle 81"/>
            <p:cNvSpPr>
              <a:spLocks noChangeAspect="1" noChangeArrowheads="1"/>
            </p:cNvSpPr>
            <p:nvPr/>
          </p:nvSpPr>
          <p:spPr bwMode="auto">
            <a:xfrm>
              <a:off x="4444" y="2818"/>
              <a:ext cx="623" cy="145"/>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8" name="Rectangle 82"/>
            <p:cNvSpPr>
              <a:spLocks noChangeAspect="1" noChangeArrowheads="1"/>
            </p:cNvSpPr>
            <p:nvPr/>
          </p:nvSpPr>
          <p:spPr bwMode="auto">
            <a:xfrm rot="5400000">
              <a:off x="4212" y="2579"/>
              <a:ext cx="326" cy="138"/>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19" name="Rectangle 83"/>
            <p:cNvSpPr>
              <a:spLocks noChangeAspect="1" noChangeArrowheads="1"/>
            </p:cNvSpPr>
            <p:nvPr/>
          </p:nvSpPr>
          <p:spPr bwMode="auto">
            <a:xfrm>
              <a:off x="3811" y="2101"/>
              <a:ext cx="649" cy="14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20" name="Rectangle 84"/>
            <p:cNvSpPr>
              <a:spLocks noChangeAspect="1" noChangeArrowheads="1"/>
            </p:cNvSpPr>
            <p:nvPr/>
          </p:nvSpPr>
          <p:spPr bwMode="auto">
            <a:xfrm rot="5400000">
              <a:off x="4769" y="2655"/>
              <a:ext cx="480" cy="139"/>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621" name="Group 85"/>
            <p:cNvGrpSpPr>
              <a:grpSpLocks noChangeAspect="1"/>
            </p:cNvGrpSpPr>
            <p:nvPr/>
          </p:nvGrpSpPr>
          <p:grpSpPr bwMode="auto">
            <a:xfrm>
              <a:off x="4863" y="2280"/>
              <a:ext cx="345" cy="384"/>
              <a:chOff x="3792" y="1104"/>
              <a:chExt cx="432" cy="480"/>
            </a:xfrm>
          </p:grpSpPr>
          <p:sp>
            <p:nvSpPr>
              <p:cNvPr id="321622" name="Oval 86"/>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23" name="Oval 87"/>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24" name="Oval 88"/>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1625" name="Rectangle 89"/>
            <p:cNvSpPr>
              <a:spLocks noChangeAspect="1" noChangeArrowheads="1"/>
            </p:cNvSpPr>
            <p:nvPr/>
          </p:nvSpPr>
          <p:spPr bwMode="auto">
            <a:xfrm rot="5400000">
              <a:off x="4836" y="2217"/>
              <a:ext cx="345" cy="139"/>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321626" name="Group 90"/>
            <p:cNvGrpSpPr>
              <a:grpSpLocks noChangeAspect="1"/>
            </p:cNvGrpSpPr>
            <p:nvPr/>
          </p:nvGrpSpPr>
          <p:grpSpPr bwMode="auto">
            <a:xfrm>
              <a:off x="4229" y="2280"/>
              <a:ext cx="346" cy="384"/>
              <a:chOff x="3792" y="1104"/>
              <a:chExt cx="432" cy="480"/>
            </a:xfrm>
          </p:grpSpPr>
          <p:sp>
            <p:nvSpPr>
              <p:cNvPr id="321627" name="Oval 91"/>
              <p:cNvSpPr>
                <a:spLocks noChangeAspect="1" noChangeArrowheads="1"/>
              </p:cNvSpPr>
              <p:nvPr/>
            </p:nvSpPr>
            <p:spPr bwMode="auto">
              <a:xfrm>
                <a:off x="3792" y="1248"/>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28" name="Oval 92"/>
              <p:cNvSpPr>
                <a:spLocks noChangeAspect="1" noChangeArrowheads="1"/>
              </p:cNvSpPr>
              <p:nvPr/>
            </p:nvSpPr>
            <p:spPr bwMode="auto">
              <a:xfrm>
                <a:off x="3792" y="1232"/>
                <a:ext cx="432" cy="336"/>
              </a:xfrm>
              <a:prstGeom prst="ellipse">
                <a:avLst/>
              </a:prstGeom>
              <a:solidFill>
                <a:schemeClr val="accent1"/>
              </a:solidFill>
              <a:ln>
                <a:noFill/>
              </a:ln>
              <a:effectLst/>
              <a:scene3d>
                <a:camera prst="legacyObliqueTopRight">
                  <a:rot lat="16800000" lon="21299999" rev="0"/>
                </a:camera>
                <a:lightRig rig="legacyFlat3" dir="b"/>
              </a:scene3d>
              <a:sp3d extrusionH="49200" prstMaterial="legacyMatte">
                <a:bevelT w="13500" h="13500" prst="angle"/>
                <a:bevelB w="13500" h="13500" prst="angle"/>
                <a:extrusionClr>
                  <a:schemeClr val="accent1"/>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29" name="Oval 93"/>
              <p:cNvSpPr>
                <a:spLocks noChangeAspect="1" noChangeArrowheads="1"/>
              </p:cNvSpPr>
              <p:nvPr/>
            </p:nvSpPr>
            <p:spPr bwMode="auto">
              <a:xfrm>
                <a:off x="3792" y="1104"/>
                <a:ext cx="432" cy="336"/>
              </a:xfrm>
              <a:prstGeom prst="ellipse">
                <a:avLst/>
              </a:prstGeom>
              <a:solidFill>
                <a:srgbClr val="FF0000"/>
              </a:solidFill>
              <a:ln>
                <a:noFill/>
              </a:ln>
              <a:effectLst/>
              <a:scene3d>
                <a:camera prst="legacyObliqueTopRight">
                  <a:rot lat="16800000" lon="21299999" rev="0"/>
                </a:camera>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63500">
                    <a:no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21630" name="Rectangle 94"/>
            <p:cNvSpPr>
              <a:spLocks noChangeAspect="1" noChangeArrowheads="1"/>
            </p:cNvSpPr>
            <p:nvPr/>
          </p:nvSpPr>
          <p:spPr bwMode="auto">
            <a:xfrm rot="5400000">
              <a:off x="4202" y="2205"/>
              <a:ext cx="346" cy="138"/>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31" name="Rectangle 95"/>
            <p:cNvSpPr>
              <a:spLocks noChangeAspect="1" noChangeArrowheads="1"/>
            </p:cNvSpPr>
            <p:nvPr/>
          </p:nvSpPr>
          <p:spPr bwMode="auto">
            <a:xfrm>
              <a:off x="4444" y="2101"/>
              <a:ext cx="630" cy="146"/>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33" name="AutoShape 97"/>
            <p:cNvSpPr>
              <a:spLocks noChangeAspect="1" noChangeArrowheads="1"/>
            </p:cNvSpPr>
            <p:nvPr/>
          </p:nvSpPr>
          <p:spPr bwMode="auto">
            <a:xfrm rot="-21600000">
              <a:off x="3698" y="2242"/>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34" name="AutoShape 98"/>
            <p:cNvSpPr>
              <a:spLocks noChangeAspect="1" noChangeArrowheads="1"/>
            </p:cNvSpPr>
            <p:nvPr/>
          </p:nvSpPr>
          <p:spPr bwMode="auto">
            <a:xfrm rot="-21600000">
              <a:off x="4325" y="2229"/>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36" name="AutoShape 100"/>
            <p:cNvSpPr>
              <a:spLocks noChangeAspect="1" noChangeArrowheads="1"/>
            </p:cNvSpPr>
            <p:nvPr/>
          </p:nvSpPr>
          <p:spPr bwMode="auto">
            <a:xfrm rot="-21600000">
              <a:off x="4952" y="2254"/>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41" name="Rectangle 105"/>
            <p:cNvSpPr>
              <a:spLocks noChangeAspect="1" noChangeArrowheads="1"/>
            </p:cNvSpPr>
            <p:nvPr/>
          </p:nvSpPr>
          <p:spPr bwMode="auto">
            <a:xfrm>
              <a:off x="5078" y="2818"/>
              <a:ext cx="394" cy="146"/>
            </a:xfrm>
            <a:prstGeom prst="rect">
              <a:avLst/>
            </a:prstGeom>
            <a:solidFill>
              <a:schemeClr val="tx2"/>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43" name="Rectangle 107"/>
            <p:cNvSpPr>
              <a:spLocks noChangeAspect="1" noChangeArrowheads="1"/>
            </p:cNvSpPr>
            <p:nvPr/>
          </p:nvSpPr>
          <p:spPr bwMode="auto">
            <a:xfrm rot="-5400000">
              <a:off x="5112" y="2456"/>
              <a:ext cx="570" cy="146"/>
            </a:xfrm>
            <a:prstGeom prst="rect">
              <a:avLst/>
            </a:prstGeom>
            <a:solidFill>
              <a:schemeClr val="tx2"/>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38" name="Rectangle 102"/>
            <p:cNvSpPr>
              <a:spLocks noChangeAspect="1" noChangeArrowheads="1"/>
            </p:cNvSpPr>
            <p:nvPr/>
          </p:nvSpPr>
          <p:spPr bwMode="auto">
            <a:xfrm>
              <a:off x="5036" y="2102"/>
              <a:ext cx="434" cy="146"/>
            </a:xfrm>
            <a:prstGeom prst="rect">
              <a:avLst/>
            </a:prstGeom>
            <a:solidFill>
              <a:schemeClr val="tx2"/>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1644" name="AutoShape 108"/>
            <p:cNvSpPr>
              <a:spLocks noChangeAspect="1" noChangeArrowheads="1"/>
            </p:cNvSpPr>
            <p:nvPr/>
          </p:nvSpPr>
          <p:spPr bwMode="auto">
            <a:xfrm rot="-27000000">
              <a:off x="3470" y="2086"/>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45" name="AutoShape 109"/>
            <p:cNvSpPr>
              <a:spLocks noChangeAspect="1" noChangeArrowheads="1"/>
            </p:cNvSpPr>
            <p:nvPr/>
          </p:nvSpPr>
          <p:spPr bwMode="auto">
            <a:xfrm rot="-16200000">
              <a:off x="3938" y="2082"/>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46" name="AutoShape 110"/>
            <p:cNvSpPr>
              <a:spLocks noChangeAspect="1" noChangeArrowheads="1"/>
            </p:cNvSpPr>
            <p:nvPr/>
          </p:nvSpPr>
          <p:spPr bwMode="auto">
            <a:xfrm rot="-27000000">
              <a:off x="4718" y="2078"/>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47" name="AutoShape 111"/>
            <p:cNvSpPr>
              <a:spLocks noChangeAspect="1" noChangeArrowheads="1"/>
            </p:cNvSpPr>
            <p:nvPr/>
          </p:nvSpPr>
          <p:spPr bwMode="auto">
            <a:xfrm rot="-16200000">
              <a:off x="5186" y="2074"/>
              <a:ext cx="115" cy="192"/>
            </a:xfrm>
            <a:prstGeom prst="upArrow">
              <a:avLst>
                <a:gd name="adj1" fmla="val 50000"/>
                <a:gd name="adj2" fmla="val 69565"/>
              </a:avLst>
            </a:prstGeom>
            <a:solidFill>
              <a:srgbClr val="00FF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1649" name="Text Box 113"/>
            <p:cNvSpPr txBox="1">
              <a:spLocks noChangeArrowheads="1"/>
            </p:cNvSpPr>
            <p:nvPr/>
          </p:nvSpPr>
          <p:spPr bwMode="auto">
            <a:xfrm>
              <a:off x="3312" y="2928"/>
              <a:ext cx="2160" cy="36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600">
                  <a:solidFill>
                    <a:schemeClr val="accent2"/>
                  </a:solidFill>
                  <a:effectLst>
                    <a:outerShdw blurRad="38100" dist="38100" dir="2700000" algn="tl">
                      <a:srgbClr val="000000"/>
                    </a:outerShdw>
                  </a:effectLst>
                </a:rPr>
                <a:t>Transformador trifásico núcleo acorazado (5 columnas)</a:t>
              </a:r>
              <a:endParaRPr lang="es-ES" altLang="es-ES" sz="1500">
                <a:solidFill>
                  <a:schemeClr val="accent2"/>
                </a:solidFill>
                <a:effectLst>
                  <a:outerShdw blurRad="38100" dist="38100" dir="2700000" algn="tl">
                    <a:srgbClr val="000000"/>
                  </a:outerShdw>
                </a:effectLst>
              </a:endParaRPr>
            </a:p>
          </p:txBody>
        </p:sp>
        <p:sp>
          <p:nvSpPr>
            <p:cNvPr id="321632" name="Text Box 96"/>
            <p:cNvSpPr txBox="1">
              <a:spLocks noChangeAspect="1" noChangeArrowheads="1"/>
            </p:cNvSpPr>
            <p:nvPr/>
          </p:nvSpPr>
          <p:spPr bwMode="auto">
            <a:xfrm>
              <a:off x="3596" y="1968"/>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1</a:t>
              </a:r>
              <a:endParaRPr lang="es-ES" altLang="es-ES" sz="2500" baseline="-25000">
                <a:solidFill>
                  <a:srgbClr val="00FF00"/>
                </a:solidFill>
                <a:effectLst>
                  <a:outerShdw blurRad="38100" dist="38100" dir="2700000" algn="tl">
                    <a:srgbClr val="000000"/>
                  </a:outerShdw>
                </a:effectLst>
              </a:endParaRPr>
            </a:p>
          </p:txBody>
        </p:sp>
        <p:sp>
          <p:nvSpPr>
            <p:cNvPr id="321635" name="Text Box 99"/>
            <p:cNvSpPr txBox="1">
              <a:spLocks noChangeAspect="1" noChangeArrowheads="1"/>
            </p:cNvSpPr>
            <p:nvPr/>
          </p:nvSpPr>
          <p:spPr bwMode="auto">
            <a:xfrm>
              <a:off x="4229" y="1968"/>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2</a:t>
              </a:r>
              <a:endParaRPr lang="es-ES" altLang="es-ES" sz="2500" baseline="-25000">
                <a:solidFill>
                  <a:srgbClr val="00FF00"/>
                </a:solidFill>
                <a:effectLst>
                  <a:outerShdw blurRad="38100" dist="38100" dir="2700000" algn="tl">
                    <a:srgbClr val="000000"/>
                  </a:outerShdw>
                </a:effectLst>
              </a:endParaRPr>
            </a:p>
          </p:txBody>
        </p:sp>
        <p:sp>
          <p:nvSpPr>
            <p:cNvPr id="321637" name="Text Box 101"/>
            <p:cNvSpPr txBox="1">
              <a:spLocks noChangeAspect="1" noChangeArrowheads="1"/>
            </p:cNvSpPr>
            <p:nvPr/>
          </p:nvSpPr>
          <p:spPr bwMode="auto">
            <a:xfrm>
              <a:off x="4843" y="1968"/>
              <a:ext cx="324" cy="29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none">
              <a:spAutoFit/>
            </a:bodyPr>
            <a:lstStyle/>
            <a:p>
              <a:pPr algn="ctr">
                <a:spcBef>
                  <a:spcPct val="0"/>
                </a:spcBef>
              </a:pPr>
              <a:r>
                <a:rPr lang="es-ES_tradnl" altLang="es-ES" sz="2500">
                  <a:solidFill>
                    <a:srgbClr val="00FF00"/>
                  </a:solidFill>
                  <a:effectLst>
                    <a:outerShdw blurRad="38100" dist="38100" dir="2700000" algn="tl">
                      <a:srgbClr val="000000"/>
                    </a:outerShdw>
                  </a:effectLst>
                  <a:sym typeface="Symbol" pitchFamily="18" charset="2"/>
                </a:rPr>
                <a:t></a:t>
              </a:r>
              <a:r>
                <a:rPr lang="es-ES_tradnl" altLang="es-ES" sz="2500" baseline="-25000">
                  <a:solidFill>
                    <a:srgbClr val="00FF00"/>
                  </a:solidFill>
                  <a:effectLst>
                    <a:outerShdw blurRad="38100" dist="38100" dir="2700000" algn="tl">
                      <a:srgbClr val="000000"/>
                    </a:outerShdw>
                  </a:effectLst>
                  <a:sym typeface="Symbol" pitchFamily="18" charset="2"/>
                </a:rPr>
                <a:t>3</a:t>
              </a:r>
              <a:endParaRPr lang="es-ES" altLang="es-ES" sz="2500" baseline="-25000">
                <a:solidFill>
                  <a:srgbClr val="00FF00"/>
                </a:solidFill>
                <a:effectLst>
                  <a:outerShdw blurRad="38100" dist="38100" dir="2700000" algn="tl">
                    <a:srgbClr val="000000"/>
                  </a:outerShdw>
                </a:effectLst>
              </a:endParaRPr>
            </a:p>
          </p:txBody>
        </p:sp>
      </p:grpSp>
      <p:sp>
        <p:nvSpPr>
          <p:cNvPr id="321652" name="Text Box 116"/>
          <p:cNvSpPr txBox="1">
            <a:spLocks noChangeArrowheads="1"/>
          </p:cNvSpPr>
          <p:nvPr/>
        </p:nvSpPr>
        <p:spPr bwMode="auto">
          <a:xfrm>
            <a:off x="632520" y="3959225"/>
            <a:ext cx="4191000" cy="1069975"/>
          </a:xfrm>
          <a:prstGeom prst="rect">
            <a:avLst/>
          </a:prstGeom>
          <a:gradFill rotWithShape="0">
            <a:gsLst>
              <a:gs pos="0">
                <a:srgbClr val="CC0099">
                  <a:gamma/>
                  <a:shade val="46275"/>
                  <a:invGamma/>
                </a:srgbClr>
              </a:gs>
              <a:gs pos="50000">
                <a:srgbClr val="CC0099"/>
              </a:gs>
              <a:gs pos="100000">
                <a:srgbClr val="CC0099">
                  <a:gamma/>
                  <a:shade val="46275"/>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Las dos columnas laterales sirven como camino adicional al flujo. De este modo, es posible reducir la sección y, por tanto, la altura de la culata</a:t>
            </a:r>
            <a:endParaRPr lang="es-ES" altLang="es-ES" sz="1500">
              <a:effectLst>
                <a:outerShdw blurRad="38100" dist="38100" dir="2700000" algn="tl">
                  <a:srgbClr val="000000"/>
                </a:outerShdw>
              </a:effectLst>
            </a:endParaRPr>
          </a:p>
        </p:txBody>
      </p:sp>
      <p:sp>
        <p:nvSpPr>
          <p:cNvPr id="321654" name="AutoShape 118"/>
          <p:cNvSpPr>
            <a:spLocks noChangeArrowheads="1"/>
          </p:cNvSpPr>
          <p:nvPr/>
        </p:nvSpPr>
        <p:spPr bwMode="auto">
          <a:xfrm rot="-10800000">
            <a:off x="4253608" y="3335338"/>
            <a:ext cx="798512" cy="55086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adFill rotWithShape="0">
            <a:gsLst>
              <a:gs pos="0">
                <a:schemeClr val="tx1">
                  <a:gamma/>
                  <a:shade val="46275"/>
                  <a:invGamma/>
                </a:schemeClr>
              </a:gs>
              <a:gs pos="50000">
                <a:schemeClr val="tx1"/>
              </a:gs>
              <a:gs pos="100000">
                <a:schemeClr val="tx1">
                  <a:gamma/>
                  <a:shade val="46275"/>
                  <a:invGamma/>
                </a:schemeClr>
              </a:gs>
            </a:gsLst>
            <a:lin ang="2700000" scaled="1"/>
          </a:gra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Tree>
  </p:cSld>
  <p:clrMapOvr>
    <a:overrideClrMapping bg1="dk2" tx1="lt1" bg2="dk1" tx2="lt2" accent1="accent1" accent2="accent2" accent3="accent3" accent4="accent4" accent5="accent5" accent6="accent6" hlink="hlink" folHlink="folHlink"/>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577"/>
                                        </p:tgtEl>
                                        <p:attrNameLst>
                                          <p:attrName>style.visibility</p:attrName>
                                        </p:attrNameLst>
                                      </p:cBhvr>
                                      <p:to>
                                        <p:strVal val="visible"/>
                                      </p:to>
                                    </p:set>
                                    <p:animEffect transition="in" filter="dissolve">
                                      <p:cBhvr>
                                        <p:cTn id="7" dur="500"/>
                                        <p:tgtEl>
                                          <p:spTgt spid="3215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1575"/>
                                        </p:tgtEl>
                                        <p:attrNameLst>
                                          <p:attrName>style.visibility</p:attrName>
                                        </p:attrNameLst>
                                      </p:cBhvr>
                                      <p:to>
                                        <p:strVal val="visible"/>
                                      </p:to>
                                    </p:set>
                                    <p:animEffect transition="in" filter="dissolve">
                                      <p:cBhvr>
                                        <p:cTn id="11" dur="500"/>
                                        <p:tgtEl>
                                          <p:spTgt spid="3215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21576"/>
                                        </p:tgtEl>
                                        <p:attrNameLst>
                                          <p:attrName>style.visibility</p:attrName>
                                        </p:attrNameLst>
                                      </p:cBhvr>
                                      <p:to>
                                        <p:strVal val="visible"/>
                                      </p:to>
                                    </p:set>
                                    <p:animEffect transition="in" filter="dissolve">
                                      <p:cBhvr>
                                        <p:cTn id="16" dur="500"/>
                                        <p:tgtEl>
                                          <p:spTgt spid="32157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21657"/>
                                        </p:tgtEl>
                                        <p:attrNameLst>
                                          <p:attrName>style.visibility</p:attrName>
                                        </p:attrNameLst>
                                      </p:cBhvr>
                                      <p:to>
                                        <p:strVal val="visible"/>
                                      </p:to>
                                    </p:set>
                                    <p:animEffect transition="in" filter="dissolve">
                                      <p:cBhvr>
                                        <p:cTn id="21" dur="500"/>
                                        <p:tgtEl>
                                          <p:spTgt spid="3216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21654"/>
                                        </p:tgtEl>
                                        <p:attrNameLst>
                                          <p:attrName>style.visibility</p:attrName>
                                        </p:attrNameLst>
                                      </p:cBhvr>
                                      <p:to>
                                        <p:strVal val="visible"/>
                                      </p:to>
                                    </p:set>
                                    <p:animEffect transition="in" filter="dissolve">
                                      <p:cBhvr>
                                        <p:cTn id="26" dur="500"/>
                                        <p:tgtEl>
                                          <p:spTgt spid="321654"/>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321652"/>
                                        </p:tgtEl>
                                        <p:attrNameLst>
                                          <p:attrName>style.visibility</p:attrName>
                                        </p:attrNameLst>
                                      </p:cBhvr>
                                      <p:to>
                                        <p:strVal val="visible"/>
                                      </p:to>
                                    </p:set>
                                    <p:animEffect transition="in" filter="dissolve">
                                      <p:cBhvr>
                                        <p:cTn id="30" dur="500"/>
                                        <p:tgtEl>
                                          <p:spTgt spid="32165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321571"/>
                                        </p:tgtEl>
                                        <p:attrNameLst>
                                          <p:attrName>style.visibility</p:attrName>
                                        </p:attrNameLst>
                                      </p:cBhvr>
                                      <p:to>
                                        <p:strVal val="visible"/>
                                      </p:to>
                                    </p:set>
                                    <p:anim calcmode="lin" valueType="num">
                                      <p:cBhvr>
                                        <p:cTn id="35" dur="500" fill="hold"/>
                                        <p:tgtEl>
                                          <p:spTgt spid="321571"/>
                                        </p:tgtEl>
                                        <p:attrNameLst>
                                          <p:attrName>ppt_w</p:attrName>
                                        </p:attrNameLst>
                                      </p:cBhvr>
                                      <p:tavLst>
                                        <p:tav tm="0">
                                          <p:val>
                                            <p:fltVal val="0"/>
                                          </p:val>
                                        </p:tav>
                                        <p:tav tm="100000">
                                          <p:val>
                                            <p:strVal val="#ppt_w"/>
                                          </p:val>
                                        </p:tav>
                                      </p:tavLst>
                                    </p:anim>
                                    <p:anim calcmode="lin" valueType="num">
                                      <p:cBhvr>
                                        <p:cTn id="36" dur="500" fill="hold"/>
                                        <p:tgtEl>
                                          <p:spTgt spid="321571"/>
                                        </p:tgtEl>
                                        <p:attrNameLst>
                                          <p:attrName>ppt_h</p:attrName>
                                        </p:attrNameLst>
                                      </p:cBhvr>
                                      <p:tavLst>
                                        <p:tav tm="0">
                                          <p:val>
                                            <p:fltVal val="0"/>
                                          </p:val>
                                        </p:tav>
                                        <p:tav tm="100000">
                                          <p:val>
                                            <p:strVal val="#ppt_h"/>
                                          </p:val>
                                        </p:tav>
                                      </p:tavLst>
                                    </p:anim>
                                    <p:anim calcmode="lin" valueType="num">
                                      <p:cBhvr>
                                        <p:cTn id="37" dur="500" fill="hold"/>
                                        <p:tgtEl>
                                          <p:spTgt spid="321571"/>
                                        </p:tgtEl>
                                        <p:attrNameLst>
                                          <p:attrName>ppt_x</p:attrName>
                                        </p:attrNameLst>
                                      </p:cBhvr>
                                      <p:tavLst>
                                        <p:tav tm="0">
                                          <p:val>
                                            <p:fltVal val="0.5"/>
                                          </p:val>
                                        </p:tav>
                                        <p:tav tm="100000">
                                          <p:val>
                                            <p:strVal val="#ppt_x"/>
                                          </p:val>
                                        </p:tav>
                                      </p:tavLst>
                                    </p:anim>
                                    <p:anim calcmode="lin" valueType="num">
                                      <p:cBhvr>
                                        <p:cTn id="38" dur="500" fill="hold"/>
                                        <p:tgtEl>
                                          <p:spTgt spid="321571"/>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321572"/>
                                        </p:tgtEl>
                                        <p:attrNameLst>
                                          <p:attrName>style.visibility</p:attrName>
                                        </p:attrNameLst>
                                      </p:cBhvr>
                                      <p:to>
                                        <p:strVal val="visible"/>
                                      </p:to>
                                    </p:set>
                                    <p:anim calcmode="lin" valueType="num">
                                      <p:cBhvr>
                                        <p:cTn id="43" dur="500" fill="hold"/>
                                        <p:tgtEl>
                                          <p:spTgt spid="321572"/>
                                        </p:tgtEl>
                                        <p:attrNameLst>
                                          <p:attrName>ppt_w</p:attrName>
                                        </p:attrNameLst>
                                      </p:cBhvr>
                                      <p:tavLst>
                                        <p:tav tm="0">
                                          <p:val>
                                            <p:fltVal val="0"/>
                                          </p:val>
                                        </p:tav>
                                        <p:tav tm="100000">
                                          <p:val>
                                            <p:strVal val="#ppt_w"/>
                                          </p:val>
                                        </p:tav>
                                      </p:tavLst>
                                    </p:anim>
                                    <p:anim calcmode="lin" valueType="num">
                                      <p:cBhvr>
                                        <p:cTn id="44" dur="500" fill="hold"/>
                                        <p:tgtEl>
                                          <p:spTgt spid="321572"/>
                                        </p:tgtEl>
                                        <p:attrNameLst>
                                          <p:attrName>ppt_h</p:attrName>
                                        </p:attrNameLst>
                                      </p:cBhvr>
                                      <p:tavLst>
                                        <p:tav tm="0">
                                          <p:val>
                                            <p:fltVal val="0"/>
                                          </p:val>
                                        </p:tav>
                                        <p:tav tm="100000">
                                          <p:val>
                                            <p:strVal val="#ppt_h"/>
                                          </p:val>
                                        </p:tav>
                                      </p:tavLst>
                                    </p:anim>
                                    <p:anim calcmode="lin" valueType="num">
                                      <p:cBhvr>
                                        <p:cTn id="45" dur="500" fill="hold"/>
                                        <p:tgtEl>
                                          <p:spTgt spid="321572"/>
                                        </p:tgtEl>
                                        <p:attrNameLst>
                                          <p:attrName>ppt_x</p:attrName>
                                        </p:attrNameLst>
                                      </p:cBhvr>
                                      <p:tavLst>
                                        <p:tav tm="0">
                                          <p:val>
                                            <p:fltVal val="0.5"/>
                                          </p:val>
                                        </p:tav>
                                        <p:tav tm="100000">
                                          <p:val>
                                            <p:strVal val="#ppt_x"/>
                                          </p:val>
                                        </p:tav>
                                      </p:tavLst>
                                    </p:anim>
                                    <p:anim calcmode="lin" valueType="num">
                                      <p:cBhvr>
                                        <p:cTn id="46" dur="500" fill="hold"/>
                                        <p:tgtEl>
                                          <p:spTgt spid="3215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71" grpId="0" animBg="1" autoUpdateAnimBg="0"/>
      <p:bldP spid="321572" grpId="0" animBg="1" autoUpdateAnimBg="0"/>
      <p:bldP spid="321575" grpId="0" autoUpdateAnimBg="0"/>
      <p:bldP spid="321576" grpId="0" autoUpdateAnimBg="0"/>
      <p:bldP spid="321577" grpId="0" animBg="1"/>
      <p:bldP spid="321652" grpId="0" animBg="1" autoUpdateAnimBg="0"/>
      <p:bldP spid="32165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4"/>
          <p:cNvSpPr>
            <a:spLocks noChangeArrowheads="1"/>
          </p:cNvSpPr>
          <p:nvPr/>
        </p:nvSpPr>
        <p:spPr bwMode="auto">
          <a:xfrm>
            <a:off x="4938088" y="2881585"/>
            <a:ext cx="3817937" cy="3787775"/>
          </a:xfrm>
          <a:prstGeom prst="rect">
            <a:avLst/>
          </a:prstGeom>
          <a:noFill/>
          <a:ln w="19050">
            <a:solidFill>
              <a:schemeClr val="tx1"/>
            </a:solidFill>
            <a:miter lim="800000"/>
            <a:headEnd/>
            <a:tailEnd/>
          </a:ln>
          <a:effectLst/>
          <a:scene3d>
            <a:camera prst="legacyObliqueTopRight"/>
            <a:lightRig rig="legacyFlat3" dir="b"/>
          </a:scene3d>
          <a:sp3d extrusionH="49200" prstMaterial="legacyMatte">
            <a:bevelT w="13500" h="13500" prst="angle"/>
            <a:bevelB w="13500" h="13500" prst="angle"/>
            <a:extrusionClr>
              <a:schemeClr val="tx1"/>
            </a:extrusionClr>
            <a:contourClr>
              <a:schemeClr val="tx1"/>
            </a:contourClr>
          </a:sp3d>
          <a:extLst>
            <a:ext uri="{909E8E84-426E-40DD-AFC4-6F175D3DCCD1}">
              <a14:hiddenFill xmlns:a14="http://schemas.microsoft.com/office/drawing/2010/main">
                <a:gradFill rotWithShape="0">
                  <a:gsLst>
                    <a:gs pos="0">
                      <a:srgbClr val="00FF00">
                        <a:gamma/>
                        <a:shade val="0"/>
                        <a:invGamma/>
                      </a:srgbClr>
                    </a:gs>
                    <a:gs pos="100000">
                      <a:srgbClr val="00FF00"/>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284674" name="Rectangle 2"/>
          <p:cNvSpPr>
            <a:spLocks noGrp="1" noChangeArrowheads="1"/>
          </p:cNvSpPr>
          <p:nvPr>
            <p:ph type="title"/>
          </p:nvPr>
        </p:nvSpPr>
        <p:spPr>
          <a:xfrm>
            <a:off x="251520" y="228600"/>
            <a:ext cx="8610600" cy="1143000"/>
          </a:xfrm>
          <a:noFill/>
          <a:ln/>
          <a:effectLst>
            <a:outerShdw dist="35921" dir="2700000" algn="ctr" rotWithShape="0">
              <a:schemeClr val="bg2"/>
            </a:outerShdw>
          </a:effectLst>
        </p:spPr>
        <p:txBody>
          <a:bodyPr/>
          <a:lstStyle/>
          <a:p>
            <a:r>
              <a:rPr lang="es-ES_tradnl" altLang="es-ES" sz="4700" b="1" dirty="0" smtClean="0">
                <a:latin typeface="Tahoma" pitchFamily="34" charset="0"/>
              </a:rPr>
              <a:t>4.19 </a:t>
            </a:r>
            <a:r>
              <a:rPr lang="es-ES_tradnl" altLang="es-ES" sz="4700" b="1" dirty="0" err="1" smtClean="0">
                <a:latin typeface="Tahoma" pitchFamily="34" charset="0"/>
              </a:rPr>
              <a:t>Trafos</a:t>
            </a:r>
            <a:r>
              <a:rPr lang="es-ES_tradnl" altLang="es-ES" sz="4700" b="1" dirty="0" smtClean="0">
                <a:latin typeface="Tahoma" pitchFamily="34" charset="0"/>
              </a:rPr>
              <a:t> trifásicos IV</a:t>
            </a:r>
            <a:endParaRPr lang="es-ES_tradnl" altLang="es-ES" dirty="0"/>
          </a:p>
        </p:txBody>
      </p:sp>
      <p:pic>
        <p:nvPicPr>
          <p:cNvPr id="3" name="Picture 5" descr="C:\WINDOWS\Escritorio\Flujo trafo pequeñ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114947"/>
            <a:ext cx="3470275" cy="3289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323528" y="1477233"/>
            <a:ext cx="8358187" cy="1154162"/>
          </a:xfrm>
          <a:prstGeom prst="rect">
            <a:avLst/>
          </a:prstGeom>
          <a:solidFill>
            <a:srgbClr val="C00000"/>
          </a:solidFill>
          <a:ln>
            <a:noFill/>
          </a:ln>
          <a:effectLst/>
          <a:scene3d>
            <a:camera prst="legacyObliqueTopRight"/>
            <a:lightRig rig="legacyFlat3" dir="b"/>
          </a:scene3d>
          <a:sp3d extrusionH="49200" prstMaterial="legacyMatte">
            <a:bevelT w="13500" h="13500" prst="angle"/>
            <a:bevelB w="13500" h="13500" prst="angle"/>
            <a:extrusionClr>
              <a:srgbClr val="0000FF"/>
            </a:extrusionClr>
            <a:contourClr>
              <a:srgbClr val="0000FF"/>
            </a:contourClr>
          </a:sp3d>
        </p:spPr>
        <p:txBody>
          <a:bodyPr wrap="square">
            <a:spAutoFit/>
            <a:flatTx/>
          </a:bodyPr>
          <a:lstStyle/>
          <a:p>
            <a:pPr algn="ctr"/>
            <a:r>
              <a:rPr lang="es-ES_tradnl" sz="2300" dirty="0">
                <a:effectLst>
                  <a:outerShdw blurRad="38100" dist="38100" dir="2700000" algn="tl">
                    <a:srgbClr val="000000"/>
                  </a:outerShdw>
                </a:effectLst>
              </a:rPr>
              <a:t>ANIMACIÓN DE LA EVOLUCIÓN DEL FLUJO MAGNÉTICO DE UN TRANSFORMADOR TRIFÁSICO EN DISTINTOS INSTANTES DE TIEMPO</a:t>
            </a:r>
            <a:endParaRPr lang="es-ES" sz="2300" u="sng" dirty="0">
              <a:effectLst>
                <a:outerShdw blurRad="38100" dist="38100" dir="2700000" algn="tl">
                  <a:srgbClr val="000000"/>
                </a:outerShdw>
              </a:effectLst>
            </a:endParaRPr>
          </a:p>
        </p:txBody>
      </p:sp>
      <p:sp>
        <p:nvSpPr>
          <p:cNvPr id="5" name="Text Box 8"/>
          <p:cNvSpPr txBox="1">
            <a:spLocks noChangeArrowheads="1"/>
          </p:cNvSpPr>
          <p:nvPr/>
        </p:nvSpPr>
        <p:spPr bwMode="auto">
          <a:xfrm>
            <a:off x="107504" y="3014286"/>
            <a:ext cx="3283406" cy="1092607"/>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square">
            <a:spAutoFit/>
          </a:bodyPr>
          <a:lstStyle/>
          <a:p>
            <a:r>
              <a:rPr lang="es-ES_tradnl" sz="2000" dirty="0">
                <a:solidFill>
                  <a:schemeClr val="tx1"/>
                </a:solidFill>
                <a:effectLst/>
              </a:rPr>
              <a:t>TRANSFORMADOR TRIFÁSICO DE 12 </a:t>
            </a:r>
            <a:r>
              <a:rPr lang="es-ES_tradnl" sz="2000" dirty="0" err="1" smtClean="0">
                <a:solidFill>
                  <a:schemeClr val="tx1"/>
                </a:solidFill>
                <a:effectLst/>
              </a:rPr>
              <a:t>kVA</a:t>
            </a:r>
            <a:endParaRPr lang="es-ES_tradnl" sz="2000" dirty="0">
              <a:solidFill>
                <a:schemeClr val="tx1"/>
              </a:solidFill>
              <a:effectLst/>
            </a:endParaRPr>
          </a:p>
          <a:p>
            <a:r>
              <a:rPr lang="es-ES_tradnl" sz="2000" dirty="0">
                <a:solidFill>
                  <a:schemeClr val="tx1"/>
                </a:solidFill>
                <a:effectLst/>
              </a:rPr>
              <a:t>400 V / </a:t>
            </a:r>
            <a:r>
              <a:rPr lang="es-ES_tradnl" sz="2000" dirty="0" smtClean="0">
                <a:solidFill>
                  <a:schemeClr val="tx1"/>
                </a:solidFill>
                <a:effectLst/>
              </a:rPr>
              <a:t>400 V</a:t>
            </a:r>
            <a:endParaRPr lang="es-ES" sz="2000" u="sng" dirty="0">
              <a:solidFill>
                <a:schemeClr val="tx1"/>
              </a:solidFill>
              <a:effectLst/>
            </a:endParaRPr>
          </a:p>
        </p:txBody>
      </p:sp>
      <p:sp>
        <p:nvSpPr>
          <p:cNvPr id="6" name="Rectangle 9"/>
          <p:cNvSpPr>
            <a:spLocks noChangeArrowheads="1"/>
          </p:cNvSpPr>
          <p:nvPr/>
        </p:nvSpPr>
        <p:spPr bwMode="auto">
          <a:xfrm>
            <a:off x="370551" y="3027169"/>
            <a:ext cx="3094287" cy="1079724"/>
          </a:xfrm>
          <a:prstGeom prst="rect">
            <a:avLst/>
          </a:prstGeom>
          <a:noFill/>
          <a:ln w="19050">
            <a:solidFill>
              <a:schemeClr val="tx1"/>
            </a:solidFill>
            <a:miter lim="800000"/>
            <a:headEnd/>
            <a:tailEnd/>
          </a:ln>
          <a:effectLst/>
          <a:scene3d>
            <a:camera prst="legacyObliqueTopRight"/>
            <a:lightRig rig="legacyFlat3" dir="b"/>
          </a:scene3d>
          <a:sp3d extrusionH="49200" prstMaterial="legacyMatte">
            <a:bevelT w="13500" h="13500" prst="angle"/>
            <a:bevelB w="13500" h="13500" prst="angle"/>
            <a:extrusionClr>
              <a:schemeClr val="tx1"/>
            </a:extrusionClr>
            <a:contourClr>
              <a:schemeClr val="tx1"/>
            </a:contourClr>
          </a:sp3d>
          <a:extLst>
            <a:ext uri="{909E8E84-426E-40DD-AFC4-6F175D3DCCD1}">
              <a14:hiddenFill xmlns:a14="http://schemas.microsoft.com/office/drawing/2010/main">
                <a:gradFill rotWithShape="0">
                  <a:gsLst>
                    <a:gs pos="0">
                      <a:srgbClr val="00FF00">
                        <a:gamma/>
                        <a:shade val="0"/>
                        <a:invGamma/>
                      </a:srgbClr>
                    </a:gs>
                    <a:gs pos="100000">
                      <a:srgbClr val="00FF00"/>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flatTx/>
          </a:bodyPr>
          <a:lstStyle/>
          <a:p>
            <a:endParaRPr lang="es-ES"/>
          </a:p>
        </p:txBody>
      </p:sp>
      <p:sp>
        <p:nvSpPr>
          <p:cNvPr id="8" name="Text Box 10"/>
          <p:cNvSpPr txBox="1">
            <a:spLocks noChangeArrowheads="1"/>
          </p:cNvSpPr>
          <p:nvPr/>
        </p:nvSpPr>
        <p:spPr bwMode="auto">
          <a:xfrm>
            <a:off x="242533" y="4775472"/>
            <a:ext cx="3146245" cy="140038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63500">
                <a:solidFill>
                  <a:srgbClr val="FF0000"/>
                </a:solidFill>
                <a:miter lim="800000"/>
                <a:headEnd/>
                <a:tailEnd/>
              </a14:hiddenLine>
            </a:ext>
          </a:extLst>
        </p:spPr>
        <p:txBody>
          <a:bodyPr wrap="square">
            <a:spAutoFit/>
          </a:bodyPr>
          <a:lstStyle/>
          <a:p>
            <a:r>
              <a:rPr lang="es-ES_tradnl" sz="2000" dirty="0">
                <a:solidFill>
                  <a:schemeClr val="tx1"/>
                </a:solidFill>
                <a:effectLst/>
              </a:rPr>
              <a:t>SIMULACIÓN OBTENIDA </a:t>
            </a:r>
          </a:p>
          <a:p>
            <a:r>
              <a:rPr lang="es-ES_tradnl" sz="2000" dirty="0" smtClean="0">
                <a:solidFill>
                  <a:schemeClr val="tx1"/>
                </a:solidFill>
                <a:effectLst/>
              </a:rPr>
              <a:t>CON </a:t>
            </a:r>
            <a:r>
              <a:rPr lang="es-ES_tradnl" sz="2000" dirty="0">
                <a:solidFill>
                  <a:schemeClr val="tx1"/>
                </a:solidFill>
                <a:effectLst/>
              </a:rPr>
              <a:t>100 IMÁGENES A LO LARGO DEL CICLO</a:t>
            </a:r>
            <a:endParaRPr lang="es-ES" sz="2000" u="sng" dirty="0">
              <a:solidFill>
                <a:schemeClr val="tx1"/>
              </a:solidFill>
              <a:effectLst/>
            </a:endParaRPr>
          </a:p>
        </p:txBody>
      </p:sp>
      <p:sp>
        <p:nvSpPr>
          <p:cNvPr id="9" name="Rectangle 11"/>
          <p:cNvSpPr>
            <a:spLocks noChangeArrowheads="1"/>
          </p:cNvSpPr>
          <p:nvPr/>
        </p:nvSpPr>
        <p:spPr bwMode="auto">
          <a:xfrm>
            <a:off x="370551" y="4725144"/>
            <a:ext cx="3035599" cy="1628775"/>
          </a:xfrm>
          <a:prstGeom prst="rect">
            <a:avLst/>
          </a:prstGeom>
          <a:noFill/>
          <a:ln w="19050">
            <a:solidFill>
              <a:schemeClr val="tx1"/>
            </a:solidFill>
            <a:miter lim="800000"/>
            <a:headEnd/>
            <a:tailEnd/>
          </a:ln>
          <a:effectLst/>
          <a:scene3d>
            <a:camera prst="legacyObliqueTopRight"/>
            <a:lightRig rig="legacyFlat3" dir="b"/>
          </a:scene3d>
          <a:sp3d extrusionH="49200" prstMaterial="legacyMatte">
            <a:bevelT w="13500" h="13500" prst="angle"/>
            <a:bevelB w="13500" h="13500" prst="angle"/>
            <a:extrusionClr>
              <a:schemeClr val="tx1"/>
            </a:extrusionClr>
            <a:contourClr>
              <a:schemeClr val="tx1"/>
            </a:contourClr>
          </a:sp3d>
          <a:extLst>
            <a:ext uri="{909E8E84-426E-40DD-AFC4-6F175D3DCCD1}">
              <a14:hiddenFill xmlns:a14="http://schemas.microsoft.com/office/drawing/2010/main">
                <a:gradFill rotWithShape="0">
                  <a:gsLst>
                    <a:gs pos="0">
                      <a:srgbClr val="00FF00">
                        <a:gamma/>
                        <a:shade val="0"/>
                        <a:invGamma/>
                      </a:srgbClr>
                    </a:gs>
                    <a:gs pos="100000">
                      <a:srgbClr val="00FF00"/>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flatTx/>
          </a:bodyPr>
          <a:lstStyle/>
          <a:p>
            <a:endParaRPr lang="es-ES"/>
          </a:p>
        </p:txBody>
      </p:sp>
      <p:sp>
        <p:nvSpPr>
          <p:cNvPr id="10" name="AutoShape 13"/>
          <p:cNvSpPr>
            <a:spLocks noChangeArrowheads="1"/>
          </p:cNvSpPr>
          <p:nvPr/>
        </p:nvSpPr>
        <p:spPr bwMode="auto">
          <a:xfrm>
            <a:off x="3501400" y="5163719"/>
            <a:ext cx="1646664" cy="623888"/>
          </a:xfrm>
          <a:prstGeom prst="rightArrow">
            <a:avLst>
              <a:gd name="adj1" fmla="val 50000"/>
              <a:gd name="adj2" fmla="val 59287"/>
            </a:avLst>
          </a:prstGeom>
          <a:solidFill>
            <a:srgbClr val="FFFF99"/>
          </a:solidFill>
          <a:ln w="19050">
            <a:miter lim="800000"/>
            <a:headEnd/>
            <a:tailEnd/>
          </a:ln>
          <a:effectLst/>
          <a:scene3d>
            <a:camera prst="legacyObliqueTopRight"/>
            <a:lightRig rig="legacyFlat3" dir="b"/>
          </a:scene3d>
          <a:sp3d extrusionH="49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flatTx/>
          </a:bodyPr>
          <a:lstStyle/>
          <a:p>
            <a:endParaRPr lang="es-ES"/>
          </a:p>
        </p:txBody>
      </p:sp>
    </p:spTree>
    <p:extLst>
      <p:ext uri="{BB962C8B-B14F-4D97-AF65-F5344CB8AC3E}">
        <p14:creationId xmlns:p14="http://schemas.microsoft.com/office/powerpoint/2010/main" val="3104508248"/>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704" name="Rectangle 144"/>
          <p:cNvSpPr>
            <a:spLocks noChangeArrowheads="1"/>
          </p:cNvSpPr>
          <p:nvPr/>
        </p:nvSpPr>
        <p:spPr bwMode="auto">
          <a:xfrm>
            <a:off x="76200" y="1524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3700">
                <a:solidFill>
                  <a:schemeClr val="tx2"/>
                </a:solidFill>
                <a:effectLst>
                  <a:outerShdw blurRad="38100" dist="38100" dir="2700000" algn="tl">
                    <a:srgbClr val="000000"/>
                  </a:outerShdw>
                </a:effectLst>
                <a:latin typeface="Tahoma" pitchFamily="34" charset="0"/>
              </a:rPr>
              <a:t>4.20 Conexiones en transformadores trifásicos I</a:t>
            </a:r>
            <a:endParaRPr lang="es-ES_tradnl" altLang="es-ES" sz="3700" b="0">
              <a:solidFill>
                <a:schemeClr val="tx2"/>
              </a:solidFill>
              <a:effectLst>
                <a:outerShdw blurRad="38100" dist="38100" dir="2700000" algn="tl">
                  <a:srgbClr val="000000"/>
                </a:outerShdw>
              </a:effectLst>
              <a:latin typeface="Arial" charset="0"/>
            </a:endParaRPr>
          </a:p>
        </p:txBody>
      </p:sp>
      <p:grpSp>
        <p:nvGrpSpPr>
          <p:cNvPr id="322976" name="Group 416"/>
          <p:cNvGrpSpPr>
            <a:grpSpLocks/>
          </p:cNvGrpSpPr>
          <p:nvPr/>
        </p:nvGrpSpPr>
        <p:grpSpPr bwMode="auto">
          <a:xfrm>
            <a:off x="115888" y="957263"/>
            <a:ext cx="8928100" cy="2878137"/>
            <a:chOff x="73" y="603"/>
            <a:chExt cx="5624" cy="1813"/>
          </a:xfrm>
        </p:grpSpPr>
        <p:pic>
          <p:nvPicPr>
            <p:cNvPr id="322784" name="Picture 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906"/>
              <a:ext cx="3249" cy="11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grpSp>
          <p:nvGrpSpPr>
            <p:cNvPr id="322894" name="Group 334"/>
            <p:cNvGrpSpPr>
              <a:grpSpLocks/>
            </p:cNvGrpSpPr>
            <p:nvPr/>
          </p:nvGrpSpPr>
          <p:grpSpPr bwMode="auto">
            <a:xfrm>
              <a:off x="73" y="603"/>
              <a:ext cx="2375" cy="1813"/>
              <a:chOff x="73" y="603"/>
              <a:chExt cx="2375" cy="1813"/>
            </a:xfrm>
          </p:grpSpPr>
          <p:sp>
            <p:nvSpPr>
              <p:cNvPr id="322895" name="Rectangle 335"/>
              <p:cNvSpPr>
                <a:spLocks noChangeArrowheads="1"/>
              </p:cNvSpPr>
              <p:nvPr/>
            </p:nvSpPr>
            <p:spPr bwMode="auto">
              <a:xfrm>
                <a:off x="73" y="603"/>
                <a:ext cx="215"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322896" name="Rectangle 336"/>
              <p:cNvSpPr>
                <a:spLocks noChangeArrowheads="1"/>
              </p:cNvSpPr>
              <p:nvPr/>
            </p:nvSpPr>
            <p:spPr bwMode="auto">
              <a:xfrm>
                <a:off x="839" y="603"/>
                <a:ext cx="202"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322897" name="Rectangle 337"/>
              <p:cNvSpPr>
                <a:spLocks noChangeArrowheads="1"/>
              </p:cNvSpPr>
              <p:nvPr/>
            </p:nvSpPr>
            <p:spPr bwMode="auto">
              <a:xfrm>
                <a:off x="1665" y="603"/>
                <a:ext cx="199"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grpSp>
            <p:nvGrpSpPr>
              <p:cNvPr id="322898" name="Group 338"/>
              <p:cNvGrpSpPr>
                <a:grpSpLocks/>
              </p:cNvGrpSpPr>
              <p:nvPr/>
            </p:nvGrpSpPr>
            <p:grpSpPr bwMode="auto">
              <a:xfrm>
                <a:off x="144" y="795"/>
                <a:ext cx="2304" cy="1621"/>
                <a:chOff x="144" y="795"/>
                <a:chExt cx="2304" cy="1621"/>
              </a:xfrm>
            </p:grpSpPr>
            <p:grpSp>
              <p:nvGrpSpPr>
                <p:cNvPr id="322899" name="Group 339"/>
                <p:cNvGrpSpPr>
                  <a:grpSpLocks/>
                </p:cNvGrpSpPr>
                <p:nvPr/>
              </p:nvGrpSpPr>
              <p:grpSpPr bwMode="auto">
                <a:xfrm>
                  <a:off x="144" y="795"/>
                  <a:ext cx="2217" cy="1621"/>
                  <a:chOff x="711" y="734"/>
                  <a:chExt cx="2217" cy="1621"/>
                </a:xfrm>
              </p:grpSpPr>
              <p:sp>
                <p:nvSpPr>
                  <p:cNvPr id="322900" name="Line 340"/>
                  <p:cNvSpPr>
                    <a:spLocks noChangeShapeType="1"/>
                  </p:cNvSpPr>
                  <p:nvPr/>
                </p:nvSpPr>
                <p:spPr bwMode="auto">
                  <a:xfrm>
                    <a:off x="1179" y="1584"/>
                    <a:ext cx="159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1" name="Line 341"/>
                  <p:cNvSpPr>
                    <a:spLocks noChangeShapeType="1"/>
                  </p:cNvSpPr>
                  <p:nvPr/>
                </p:nvSpPr>
                <p:spPr bwMode="auto">
                  <a:xfrm>
                    <a:off x="969" y="1872"/>
                    <a:ext cx="34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2" name="Line 342"/>
                  <p:cNvSpPr>
                    <a:spLocks noChangeShapeType="1"/>
                  </p:cNvSpPr>
                  <p:nvPr/>
                </p:nvSpPr>
                <p:spPr bwMode="auto">
                  <a:xfrm>
                    <a:off x="1752" y="1872"/>
                    <a:ext cx="34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3" name="Line 343"/>
                  <p:cNvSpPr>
                    <a:spLocks noChangeShapeType="1"/>
                  </p:cNvSpPr>
                  <p:nvPr/>
                </p:nvSpPr>
                <p:spPr bwMode="auto">
                  <a:xfrm>
                    <a:off x="2580" y="1872"/>
                    <a:ext cx="34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4" name="Line 344"/>
                  <p:cNvSpPr>
                    <a:spLocks noChangeShapeType="1"/>
                  </p:cNvSpPr>
                  <p:nvPr/>
                </p:nvSpPr>
                <p:spPr bwMode="auto">
                  <a:xfrm>
                    <a:off x="2313" y="1202"/>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5" name="Line 345"/>
                  <p:cNvSpPr>
                    <a:spLocks noChangeShapeType="1"/>
                  </p:cNvSpPr>
                  <p:nvPr/>
                </p:nvSpPr>
                <p:spPr bwMode="auto">
                  <a:xfrm>
                    <a:off x="1491" y="1205"/>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6" name="Line 346"/>
                  <p:cNvSpPr>
                    <a:spLocks noChangeShapeType="1"/>
                  </p:cNvSpPr>
                  <p:nvPr/>
                </p:nvSpPr>
                <p:spPr bwMode="auto">
                  <a:xfrm>
                    <a:off x="948" y="1530"/>
                    <a:ext cx="159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7" name="Line 347"/>
                  <p:cNvSpPr>
                    <a:spLocks noChangeShapeType="1"/>
                  </p:cNvSpPr>
                  <p:nvPr/>
                </p:nvSpPr>
                <p:spPr bwMode="auto">
                  <a:xfrm>
                    <a:off x="711" y="1199"/>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08" name="Rectangle 348"/>
                  <p:cNvSpPr>
                    <a:spLocks noChangeAspect="1" noChangeArrowheads="1"/>
                  </p:cNvSpPr>
                  <p:nvPr/>
                </p:nvSpPr>
                <p:spPr bwMode="auto">
                  <a:xfrm rot="5400000">
                    <a:off x="358" y="1485"/>
                    <a:ext cx="1224"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909" name="Rectangle 349"/>
                  <p:cNvSpPr>
                    <a:spLocks noChangeAspect="1" noChangeArrowheads="1"/>
                  </p:cNvSpPr>
                  <p:nvPr/>
                </p:nvSpPr>
                <p:spPr bwMode="auto">
                  <a:xfrm>
                    <a:off x="1056" y="2002"/>
                    <a:ext cx="14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910" name="Rectangle 350"/>
                  <p:cNvSpPr>
                    <a:spLocks noChangeAspect="1" noChangeArrowheads="1"/>
                  </p:cNvSpPr>
                  <p:nvPr/>
                </p:nvSpPr>
                <p:spPr bwMode="auto">
                  <a:xfrm rot="5400000">
                    <a:off x="1326" y="1485"/>
                    <a:ext cx="856"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911" name="Rectangle 351"/>
                  <p:cNvSpPr>
                    <a:spLocks noChangeAspect="1" noChangeArrowheads="1"/>
                  </p:cNvSpPr>
                  <p:nvPr/>
                </p:nvSpPr>
                <p:spPr bwMode="auto">
                  <a:xfrm>
                    <a:off x="1056" y="960"/>
                    <a:ext cx="14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912" name="Rectangle 352"/>
                  <p:cNvSpPr>
                    <a:spLocks noChangeAspect="1" noChangeArrowheads="1"/>
                  </p:cNvSpPr>
                  <p:nvPr/>
                </p:nvSpPr>
                <p:spPr bwMode="auto">
                  <a:xfrm rot="5400000">
                    <a:off x="1963" y="1485"/>
                    <a:ext cx="1224"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913" name="Line 353"/>
                  <p:cNvSpPr>
                    <a:spLocks noChangeShapeType="1"/>
                  </p:cNvSpPr>
                  <p:nvPr/>
                </p:nvSpPr>
                <p:spPr bwMode="auto">
                  <a:xfrm flipH="1">
                    <a:off x="1050" y="1191"/>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14" name="Line 354"/>
                  <p:cNvSpPr>
                    <a:spLocks noChangeShapeType="1"/>
                  </p:cNvSpPr>
                  <p:nvPr/>
                </p:nvSpPr>
                <p:spPr bwMode="auto">
                  <a:xfrm>
                    <a:off x="864" y="1322"/>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15" name="Line 355"/>
                  <p:cNvSpPr>
                    <a:spLocks noChangeShapeType="1"/>
                  </p:cNvSpPr>
                  <p:nvPr/>
                </p:nvSpPr>
                <p:spPr bwMode="auto">
                  <a:xfrm flipH="1">
                    <a:off x="1050" y="124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16" name="Line 356"/>
                  <p:cNvSpPr>
                    <a:spLocks noChangeShapeType="1"/>
                  </p:cNvSpPr>
                  <p:nvPr/>
                </p:nvSpPr>
                <p:spPr bwMode="auto">
                  <a:xfrm>
                    <a:off x="864" y="137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17" name="Line 357"/>
                  <p:cNvSpPr>
                    <a:spLocks noChangeShapeType="1"/>
                  </p:cNvSpPr>
                  <p:nvPr/>
                </p:nvSpPr>
                <p:spPr bwMode="auto">
                  <a:xfrm flipH="1">
                    <a:off x="1050" y="129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18" name="Line 358"/>
                  <p:cNvSpPr>
                    <a:spLocks noChangeShapeType="1"/>
                  </p:cNvSpPr>
                  <p:nvPr/>
                </p:nvSpPr>
                <p:spPr bwMode="auto">
                  <a:xfrm>
                    <a:off x="864" y="142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19" name="Line 359"/>
                  <p:cNvSpPr>
                    <a:spLocks noChangeShapeType="1"/>
                  </p:cNvSpPr>
                  <p:nvPr/>
                </p:nvSpPr>
                <p:spPr bwMode="auto">
                  <a:xfrm flipH="1">
                    <a:off x="1050" y="1344"/>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0" name="Line 360"/>
                  <p:cNvSpPr>
                    <a:spLocks noChangeShapeType="1"/>
                  </p:cNvSpPr>
                  <p:nvPr/>
                </p:nvSpPr>
                <p:spPr bwMode="auto">
                  <a:xfrm>
                    <a:off x="864" y="1475"/>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1" name="Line 361"/>
                  <p:cNvSpPr>
                    <a:spLocks noChangeShapeType="1"/>
                  </p:cNvSpPr>
                  <p:nvPr/>
                </p:nvSpPr>
                <p:spPr bwMode="auto">
                  <a:xfrm flipH="1">
                    <a:off x="1830" y="119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2" name="Line 362"/>
                  <p:cNvSpPr>
                    <a:spLocks noChangeShapeType="1"/>
                  </p:cNvSpPr>
                  <p:nvPr/>
                </p:nvSpPr>
                <p:spPr bwMode="auto">
                  <a:xfrm>
                    <a:off x="1644" y="132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3" name="Line 363"/>
                  <p:cNvSpPr>
                    <a:spLocks noChangeShapeType="1"/>
                  </p:cNvSpPr>
                  <p:nvPr/>
                </p:nvSpPr>
                <p:spPr bwMode="auto">
                  <a:xfrm flipH="1">
                    <a:off x="1830" y="124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4" name="Line 364"/>
                  <p:cNvSpPr>
                    <a:spLocks noChangeShapeType="1"/>
                  </p:cNvSpPr>
                  <p:nvPr/>
                </p:nvSpPr>
                <p:spPr bwMode="auto">
                  <a:xfrm>
                    <a:off x="1644" y="137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5" name="Line 365"/>
                  <p:cNvSpPr>
                    <a:spLocks noChangeShapeType="1"/>
                  </p:cNvSpPr>
                  <p:nvPr/>
                </p:nvSpPr>
                <p:spPr bwMode="auto">
                  <a:xfrm flipH="1">
                    <a:off x="1830" y="130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6" name="Line 366"/>
                  <p:cNvSpPr>
                    <a:spLocks noChangeShapeType="1"/>
                  </p:cNvSpPr>
                  <p:nvPr/>
                </p:nvSpPr>
                <p:spPr bwMode="auto">
                  <a:xfrm>
                    <a:off x="1644" y="143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7" name="Line 367"/>
                  <p:cNvSpPr>
                    <a:spLocks noChangeShapeType="1"/>
                  </p:cNvSpPr>
                  <p:nvPr/>
                </p:nvSpPr>
                <p:spPr bwMode="auto">
                  <a:xfrm flipH="1">
                    <a:off x="1830" y="135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8" name="Line 368"/>
                  <p:cNvSpPr>
                    <a:spLocks noChangeShapeType="1"/>
                  </p:cNvSpPr>
                  <p:nvPr/>
                </p:nvSpPr>
                <p:spPr bwMode="auto">
                  <a:xfrm>
                    <a:off x="1644" y="148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29" name="Line 369"/>
                  <p:cNvSpPr>
                    <a:spLocks noChangeShapeType="1"/>
                  </p:cNvSpPr>
                  <p:nvPr/>
                </p:nvSpPr>
                <p:spPr bwMode="auto">
                  <a:xfrm flipH="1">
                    <a:off x="2649" y="120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0" name="Line 370"/>
                  <p:cNvSpPr>
                    <a:spLocks noChangeShapeType="1"/>
                  </p:cNvSpPr>
                  <p:nvPr/>
                </p:nvSpPr>
                <p:spPr bwMode="auto">
                  <a:xfrm>
                    <a:off x="2463" y="133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1" name="Line 371"/>
                  <p:cNvSpPr>
                    <a:spLocks noChangeShapeType="1"/>
                  </p:cNvSpPr>
                  <p:nvPr/>
                </p:nvSpPr>
                <p:spPr bwMode="auto">
                  <a:xfrm flipH="1">
                    <a:off x="2649" y="125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2" name="Line 372"/>
                  <p:cNvSpPr>
                    <a:spLocks noChangeShapeType="1"/>
                  </p:cNvSpPr>
                  <p:nvPr/>
                </p:nvSpPr>
                <p:spPr bwMode="auto">
                  <a:xfrm>
                    <a:off x="2463" y="138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3" name="Line 373"/>
                  <p:cNvSpPr>
                    <a:spLocks noChangeShapeType="1"/>
                  </p:cNvSpPr>
                  <p:nvPr/>
                </p:nvSpPr>
                <p:spPr bwMode="auto">
                  <a:xfrm flipH="1">
                    <a:off x="2649" y="130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4" name="Line 374"/>
                  <p:cNvSpPr>
                    <a:spLocks noChangeShapeType="1"/>
                  </p:cNvSpPr>
                  <p:nvPr/>
                </p:nvSpPr>
                <p:spPr bwMode="auto">
                  <a:xfrm>
                    <a:off x="2463" y="143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5" name="Line 375"/>
                  <p:cNvSpPr>
                    <a:spLocks noChangeShapeType="1"/>
                  </p:cNvSpPr>
                  <p:nvPr/>
                </p:nvSpPr>
                <p:spPr bwMode="auto">
                  <a:xfrm flipH="1">
                    <a:off x="2649" y="1353"/>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6" name="Line 376"/>
                  <p:cNvSpPr>
                    <a:spLocks noChangeShapeType="1"/>
                  </p:cNvSpPr>
                  <p:nvPr/>
                </p:nvSpPr>
                <p:spPr bwMode="auto">
                  <a:xfrm>
                    <a:off x="2463" y="1484"/>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7" name="Line 377"/>
                  <p:cNvSpPr>
                    <a:spLocks noChangeShapeType="1"/>
                  </p:cNvSpPr>
                  <p:nvPr/>
                </p:nvSpPr>
                <p:spPr bwMode="auto">
                  <a:xfrm rot="5400000">
                    <a:off x="477" y="974"/>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8" name="Line 378"/>
                  <p:cNvSpPr>
                    <a:spLocks noChangeShapeType="1"/>
                  </p:cNvSpPr>
                  <p:nvPr/>
                </p:nvSpPr>
                <p:spPr bwMode="auto">
                  <a:xfrm rot="5400000">
                    <a:off x="1257" y="977"/>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39" name="Line 379"/>
                  <p:cNvSpPr>
                    <a:spLocks noChangeShapeType="1"/>
                  </p:cNvSpPr>
                  <p:nvPr/>
                </p:nvSpPr>
                <p:spPr bwMode="auto">
                  <a:xfrm rot="5400000">
                    <a:off x="2082" y="975"/>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0" name="Line 380"/>
                  <p:cNvSpPr>
                    <a:spLocks noChangeShapeType="1"/>
                  </p:cNvSpPr>
                  <p:nvPr/>
                </p:nvSpPr>
                <p:spPr bwMode="auto">
                  <a:xfrm flipH="1">
                    <a:off x="2652" y="1581"/>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1" name="Line 381"/>
                  <p:cNvSpPr>
                    <a:spLocks noChangeShapeType="1"/>
                  </p:cNvSpPr>
                  <p:nvPr/>
                </p:nvSpPr>
                <p:spPr bwMode="auto">
                  <a:xfrm>
                    <a:off x="2466" y="1712"/>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2" name="Line 382"/>
                  <p:cNvSpPr>
                    <a:spLocks noChangeShapeType="1"/>
                  </p:cNvSpPr>
                  <p:nvPr/>
                </p:nvSpPr>
                <p:spPr bwMode="auto">
                  <a:xfrm flipH="1">
                    <a:off x="2652" y="163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3" name="Line 383"/>
                  <p:cNvSpPr>
                    <a:spLocks noChangeShapeType="1"/>
                  </p:cNvSpPr>
                  <p:nvPr/>
                </p:nvSpPr>
                <p:spPr bwMode="auto">
                  <a:xfrm>
                    <a:off x="2466" y="176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4" name="Line 384"/>
                  <p:cNvSpPr>
                    <a:spLocks noChangeShapeType="1"/>
                  </p:cNvSpPr>
                  <p:nvPr/>
                </p:nvSpPr>
                <p:spPr bwMode="auto">
                  <a:xfrm flipH="1">
                    <a:off x="2652" y="168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5" name="Line 385"/>
                  <p:cNvSpPr>
                    <a:spLocks noChangeShapeType="1"/>
                  </p:cNvSpPr>
                  <p:nvPr/>
                </p:nvSpPr>
                <p:spPr bwMode="auto">
                  <a:xfrm>
                    <a:off x="2466" y="181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6" name="Line 386"/>
                  <p:cNvSpPr>
                    <a:spLocks noChangeShapeType="1"/>
                  </p:cNvSpPr>
                  <p:nvPr/>
                </p:nvSpPr>
                <p:spPr bwMode="auto">
                  <a:xfrm flipH="1">
                    <a:off x="2652" y="1734"/>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7" name="Line 387"/>
                  <p:cNvSpPr>
                    <a:spLocks noChangeShapeType="1"/>
                  </p:cNvSpPr>
                  <p:nvPr/>
                </p:nvSpPr>
                <p:spPr bwMode="auto">
                  <a:xfrm>
                    <a:off x="2466" y="1865"/>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8" name="Line 388"/>
                  <p:cNvSpPr>
                    <a:spLocks noChangeShapeType="1"/>
                  </p:cNvSpPr>
                  <p:nvPr/>
                </p:nvSpPr>
                <p:spPr bwMode="auto">
                  <a:xfrm flipH="1">
                    <a:off x="1824" y="157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49" name="Line 389"/>
                  <p:cNvSpPr>
                    <a:spLocks noChangeShapeType="1"/>
                  </p:cNvSpPr>
                  <p:nvPr/>
                </p:nvSpPr>
                <p:spPr bwMode="auto">
                  <a:xfrm>
                    <a:off x="1638" y="170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0" name="Line 390"/>
                  <p:cNvSpPr>
                    <a:spLocks noChangeShapeType="1"/>
                  </p:cNvSpPr>
                  <p:nvPr/>
                </p:nvSpPr>
                <p:spPr bwMode="auto">
                  <a:xfrm flipH="1">
                    <a:off x="1824" y="162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1" name="Line 391"/>
                  <p:cNvSpPr>
                    <a:spLocks noChangeShapeType="1"/>
                  </p:cNvSpPr>
                  <p:nvPr/>
                </p:nvSpPr>
                <p:spPr bwMode="auto">
                  <a:xfrm>
                    <a:off x="1638" y="175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2" name="Line 392"/>
                  <p:cNvSpPr>
                    <a:spLocks noChangeShapeType="1"/>
                  </p:cNvSpPr>
                  <p:nvPr/>
                </p:nvSpPr>
                <p:spPr bwMode="auto">
                  <a:xfrm flipH="1">
                    <a:off x="1824" y="168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3" name="Line 393"/>
                  <p:cNvSpPr>
                    <a:spLocks noChangeShapeType="1"/>
                  </p:cNvSpPr>
                  <p:nvPr/>
                </p:nvSpPr>
                <p:spPr bwMode="auto">
                  <a:xfrm>
                    <a:off x="1638" y="181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4" name="Line 394"/>
                  <p:cNvSpPr>
                    <a:spLocks noChangeShapeType="1"/>
                  </p:cNvSpPr>
                  <p:nvPr/>
                </p:nvSpPr>
                <p:spPr bwMode="auto">
                  <a:xfrm flipH="1">
                    <a:off x="1824" y="1728"/>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5" name="Line 395"/>
                  <p:cNvSpPr>
                    <a:spLocks noChangeShapeType="1"/>
                  </p:cNvSpPr>
                  <p:nvPr/>
                </p:nvSpPr>
                <p:spPr bwMode="auto">
                  <a:xfrm>
                    <a:off x="1638" y="1859"/>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6" name="Line 396"/>
                  <p:cNvSpPr>
                    <a:spLocks noChangeShapeType="1"/>
                  </p:cNvSpPr>
                  <p:nvPr/>
                </p:nvSpPr>
                <p:spPr bwMode="auto">
                  <a:xfrm flipH="1">
                    <a:off x="1041" y="157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7" name="Line 397"/>
                  <p:cNvSpPr>
                    <a:spLocks noChangeShapeType="1"/>
                  </p:cNvSpPr>
                  <p:nvPr/>
                </p:nvSpPr>
                <p:spPr bwMode="auto">
                  <a:xfrm>
                    <a:off x="855" y="170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8" name="Line 398"/>
                  <p:cNvSpPr>
                    <a:spLocks noChangeShapeType="1"/>
                  </p:cNvSpPr>
                  <p:nvPr/>
                </p:nvSpPr>
                <p:spPr bwMode="auto">
                  <a:xfrm flipH="1">
                    <a:off x="1041" y="162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59" name="Line 399"/>
                  <p:cNvSpPr>
                    <a:spLocks noChangeShapeType="1"/>
                  </p:cNvSpPr>
                  <p:nvPr/>
                </p:nvSpPr>
                <p:spPr bwMode="auto">
                  <a:xfrm>
                    <a:off x="855" y="175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0" name="Line 400"/>
                  <p:cNvSpPr>
                    <a:spLocks noChangeShapeType="1"/>
                  </p:cNvSpPr>
                  <p:nvPr/>
                </p:nvSpPr>
                <p:spPr bwMode="auto">
                  <a:xfrm flipH="1">
                    <a:off x="1041" y="168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1" name="Line 401"/>
                  <p:cNvSpPr>
                    <a:spLocks noChangeShapeType="1"/>
                  </p:cNvSpPr>
                  <p:nvPr/>
                </p:nvSpPr>
                <p:spPr bwMode="auto">
                  <a:xfrm>
                    <a:off x="855" y="181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2" name="Line 402"/>
                  <p:cNvSpPr>
                    <a:spLocks noChangeShapeType="1"/>
                  </p:cNvSpPr>
                  <p:nvPr/>
                </p:nvSpPr>
                <p:spPr bwMode="auto">
                  <a:xfrm flipH="1">
                    <a:off x="1041" y="1728"/>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3" name="Line 403"/>
                  <p:cNvSpPr>
                    <a:spLocks noChangeShapeType="1"/>
                  </p:cNvSpPr>
                  <p:nvPr/>
                </p:nvSpPr>
                <p:spPr bwMode="auto">
                  <a:xfrm>
                    <a:off x="855" y="1859"/>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4" name="Line 404"/>
                  <p:cNvSpPr>
                    <a:spLocks noChangeShapeType="1"/>
                  </p:cNvSpPr>
                  <p:nvPr/>
                </p:nvSpPr>
                <p:spPr bwMode="auto">
                  <a:xfrm rot="5400000">
                    <a:off x="2682" y="2115"/>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5" name="Line 405"/>
                  <p:cNvSpPr>
                    <a:spLocks noChangeShapeType="1"/>
                  </p:cNvSpPr>
                  <p:nvPr/>
                </p:nvSpPr>
                <p:spPr bwMode="auto">
                  <a:xfrm rot="5400000">
                    <a:off x="1854" y="2106"/>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966" name="Line 406"/>
                  <p:cNvSpPr>
                    <a:spLocks noChangeShapeType="1"/>
                  </p:cNvSpPr>
                  <p:nvPr/>
                </p:nvSpPr>
                <p:spPr bwMode="auto">
                  <a:xfrm rot="5400000">
                    <a:off x="1074" y="2103"/>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22967" name="Rectangle 407"/>
                <p:cNvSpPr>
                  <a:spLocks noChangeArrowheads="1"/>
                </p:cNvSpPr>
                <p:nvPr/>
              </p:nvSpPr>
              <p:spPr bwMode="auto">
                <a:xfrm>
                  <a:off x="587" y="1264"/>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1</a:t>
                  </a:r>
                  <a:endParaRPr lang="es-ES" altLang="es-ES" sz="1700" baseline="-25000">
                    <a:effectLst>
                      <a:outerShdw blurRad="38100" dist="38100" dir="2700000" algn="tl">
                        <a:srgbClr val="000000"/>
                      </a:outerShdw>
                    </a:effectLst>
                  </a:endParaRPr>
                </a:p>
              </p:txBody>
            </p:sp>
            <p:sp>
              <p:nvSpPr>
                <p:cNvPr id="322968" name="Rectangle 408"/>
                <p:cNvSpPr>
                  <a:spLocks noChangeArrowheads="1"/>
                </p:cNvSpPr>
                <p:nvPr/>
              </p:nvSpPr>
              <p:spPr bwMode="auto">
                <a:xfrm>
                  <a:off x="1355" y="1267"/>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1</a:t>
                  </a:r>
                  <a:endParaRPr lang="es-ES" altLang="es-ES" sz="1700" baseline="-25000">
                    <a:effectLst>
                      <a:outerShdw blurRad="38100" dist="38100" dir="2700000" algn="tl">
                        <a:srgbClr val="000000"/>
                      </a:outerShdw>
                    </a:effectLst>
                  </a:endParaRPr>
                </a:p>
              </p:txBody>
            </p:sp>
            <p:sp>
              <p:nvSpPr>
                <p:cNvPr id="322969" name="Rectangle 409"/>
                <p:cNvSpPr>
                  <a:spLocks noChangeArrowheads="1"/>
                </p:cNvSpPr>
                <p:nvPr/>
              </p:nvSpPr>
              <p:spPr bwMode="auto">
                <a:xfrm>
                  <a:off x="2171" y="1267"/>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1</a:t>
                  </a:r>
                  <a:endParaRPr lang="es-ES" altLang="es-ES" sz="1700" baseline="-25000">
                    <a:effectLst>
                      <a:outerShdw blurRad="38100" dist="38100" dir="2700000" algn="tl">
                        <a:srgbClr val="000000"/>
                      </a:outerShdw>
                    </a:effectLst>
                  </a:endParaRPr>
                </a:p>
              </p:txBody>
            </p:sp>
            <p:sp>
              <p:nvSpPr>
                <p:cNvPr id="322970" name="Rectangle 410"/>
                <p:cNvSpPr>
                  <a:spLocks noChangeArrowheads="1"/>
                </p:cNvSpPr>
                <p:nvPr/>
              </p:nvSpPr>
              <p:spPr bwMode="auto">
                <a:xfrm>
                  <a:off x="587" y="1648"/>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endParaRPr lang="es-ES" altLang="es-ES" sz="1700" baseline="-25000">
                    <a:effectLst>
                      <a:outerShdw blurRad="38100" dist="38100" dir="2700000" algn="tl">
                        <a:srgbClr val="000000"/>
                      </a:outerShdw>
                    </a:effectLst>
                  </a:endParaRPr>
                </a:p>
              </p:txBody>
            </p:sp>
            <p:sp>
              <p:nvSpPr>
                <p:cNvPr id="322971" name="Rectangle 411"/>
                <p:cNvSpPr>
                  <a:spLocks noChangeArrowheads="1"/>
                </p:cNvSpPr>
                <p:nvPr/>
              </p:nvSpPr>
              <p:spPr bwMode="auto">
                <a:xfrm>
                  <a:off x="1355" y="1651"/>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endParaRPr lang="es-ES" altLang="es-ES" sz="1700" baseline="-25000">
                    <a:effectLst>
                      <a:outerShdw blurRad="38100" dist="38100" dir="2700000" algn="tl">
                        <a:srgbClr val="000000"/>
                      </a:outerShdw>
                    </a:effectLst>
                  </a:endParaRPr>
                </a:p>
              </p:txBody>
            </p:sp>
            <p:sp>
              <p:nvSpPr>
                <p:cNvPr id="322972" name="Rectangle 412"/>
                <p:cNvSpPr>
                  <a:spLocks noChangeArrowheads="1"/>
                </p:cNvSpPr>
                <p:nvPr/>
              </p:nvSpPr>
              <p:spPr bwMode="auto">
                <a:xfrm>
                  <a:off x="2171" y="1651"/>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endParaRPr lang="es-ES" altLang="es-ES" sz="1700" baseline="-25000">
                    <a:effectLst>
                      <a:outerShdw blurRad="38100" dist="38100" dir="2700000" algn="tl">
                        <a:srgbClr val="000000"/>
                      </a:outerShdw>
                    </a:effectLst>
                  </a:endParaRPr>
                </a:p>
              </p:txBody>
            </p:sp>
          </p:grpSp>
        </p:grpSp>
        <p:sp>
          <p:nvSpPr>
            <p:cNvPr id="322974" name="Text Box 414"/>
            <p:cNvSpPr txBox="1">
              <a:spLocks noChangeArrowheads="1"/>
            </p:cNvSpPr>
            <p:nvPr/>
          </p:nvSpPr>
          <p:spPr bwMode="auto">
            <a:xfrm>
              <a:off x="2688" y="2064"/>
              <a:ext cx="2784" cy="2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500">
                  <a:effectLst>
                    <a:outerShdw blurRad="38100" dist="38100" dir="2700000" algn="tl">
                      <a:srgbClr val="000000"/>
                    </a:outerShdw>
                  </a:effectLst>
                </a:rPr>
                <a:t>Conexión estrella – estrella: Yy</a:t>
              </a:r>
              <a:endParaRPr lang="es-ES" altLang="es-ES" sz="1500">
                <a:effectLst>
                  <a:outerShdw blurRad="38100" dist="38100" dir="2700000" algn="tl">
                    <a:srgbClr val="000000"/>
                  </a:outerShdw>
                </a:effectLst>
              </a:endParaRPr>
            </a:p>
          </p:txBody>
        </p:sp>
      </p:grpSp>
      <p:grpSp>
        <p:nvGrpSpPr>
          <p:cNvPr id="322978" name="Group 418"/>
          <p:cNvGrpSpPr>
            <a:grpSpLocks/>
          </p:cNvGrpSpPr>
          <p:nvPr/>
        </p:nvGrpSpPr>
        <p:grpSpPr bwMode="auto">
          <a:xfrm>
            <a:off x="179388" y="3603625"/>
            <a:ext cx="8856662" cy="3178175"/>
            <a:chOff x="113" y="2270"/>
            <a:chExt cx="5579" cy="2002"/>
          </a:xfrm>
        </p:grpSpPr>
        <p:pic>
          <p:nvPicPr>
            <p:cNvPr id="322781" name="Picture 2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2577"/>
              <a:ext cx="3244" cy="107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grpSp>
          <p:nvGrpSpPr>
            <p:cNvPr id="322893" name="Group 333"/>
            <p:cNvGrpSpPr>
              <a:grpSpLocks/>
            </p:cNvGrpSpPr>
            <p:nvPr/>
          </p:nvGrpSpPr>
          <p:grpSpPr bwMode="auto">
            <a:xfrm>
              <a:off x="113" y="2270"/>
              <a:ext cx="2431" cy="2002"/>
              <a:chOff x="113" y="2270"/>
              <a:chExt cx="2431" cy="2002"/>
            </a:xfrm>
          </p:grpSpPr>
          <p:sp>
            <p:nvSpPr>
              <p:cNvPr id="322790" name="Rectangle 230"/>
              <p:cNvSpPr>
                <a:spLocks noChangeArrowheads="1"/>
              </p:cNvSpPr>
              <p:nvPr/>
            </p:nvSpPr>
            <p:spPr bwMode="auto">
              <a:xfrm>
                <a:off x="647" y="2371"/>
                <a:ext cx="252"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322791" name="Rectangle 231"/>
              <p:cNvSpPr>
                <a:spLocks noChangeArrowheads="1"/>
              </p:cNvSpPr>
              <p:nvPr/>
            </p:nvSpPr>
            <p:spPr bwMode="auto">
              <a:xfrm>
                <a:off x="1413" y="2371"/>
                <a:ext cx="239"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322792" name="Rectangle 232"/>
              <p:cNvSpPr>
                <a:spLocks noChangeArrowheads="1"/>
              </p:cNvSpPr>
              <p:nvPr/>
            </p:nvSpPr>
            <p:spPr bwMode="auto">
              <a:xfrm>
                <a:off x="2220" y="2371"/>
                <a:ext cx="273"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grpSp>
            <p:nvGrpSpPr>
              <p:cNvPr id="322799" name="Group 239"/>
              <p:cNvGrpSpPr>
                <a:grpSpLocks/>
              </p:cNvGrpSpPr>
              <p:nvPr/>
            </p:nvGrpSpPr>
            <p:grpSpPr bwMode="auto">
              <a:xfrm>
                <a:off x="113" y="2270"/>
                <a:ext cx="2431" cy="2002"/>
                <a:chOff x="113" y="2395"/>
                <a:chExt cx="2431" cy="2002"/>
              </a:xfrm>
            </p:grpSpPr>
            <p:grpSp>
              <p:nvGrpSpPr>
                <p:cNvPr id="322785" name="Group 225"/>
                <p:cNvGrpSpPr>
                  <a:grpSpLocks/>
                </p:cNvGrpSpPr>
                <p:nvPr/>
              </p:nvGrpSpPr>
              <p:grpSpPr bwMode="auto">
                <a:xfrm>
                  <a:off x="183" y="2592"/>
                  <a:ext cx="2217" cy="1621"/>
                  <a:chOff x="144" y="2544"/>
                  <a:chExt cx="2217" cy="1621"/>
                </a:xfrm>
              </p:grpSpPr>
              <p:sp>
                <p:nvSpPr>
                  <p:cNvPr id="322779" name="Line 219"/>
                  <p:cNvSpPr>
                    <a:spLocks noChangeShapeType="1"/>
                  </p:cNvSpPr>
                  <p:nvPr/>
                </p:nvSpPr>
                <p:spPr bwMode="auto">
                  <a:xfrm>
                    <a:off x="144" y="3396"/>
                    <a:ext cx="207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6" name="Line 216"/>
                  <p:cNvSpPr>
                    <a:spLocks noChangeShapeType="1"/>
                  </p:cNvSpPr>
                  <p:nvPr/>
                </p:nvSpPr>
                <p:spPr bwMode="auto">
                  <a:xfrm>
                    <a:off x="1191" y="3220"/>
                    <a:ext cx="57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5" name="Line 215"/>
                  <p:cNvSpPr>
                    <a:spLocks noChangeShapeType="1"/>
                  </p:cNvSpPr>
                  <p:nvPr/>
                </p:nvSpPr>
                <p:spPr bwMode="auto">
                  <a:xfrm>
                    <a:off x="465" y="3217"/>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08" name="Line 148"/>
                  <p:cNvSpPr>
                    <a:spLocks noChangeShapeType="1"/>
                  </p:cNvSpPr>
                  <p:nvPr/>
                </p:nvSpPr>
                <p:spPr bwMode="auto">
                  <a:xfrm>
                    <a:off x="144" y="3682"/>
                    <a:ext cx="60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09" name="Line 149"/>
                  <p:cNvSpPr>
                    <a:spLocks noChangeShapeType="1"/>
                  </p:cNvSpPr>
                  <p:nvPr/>
                </p:nvSpPr>
                <p:spPr bwMode="auto">
                  <a:xfrm flipV="1">
                    <a:off x="924" y="3682"/>
                    <a:ext cx="609" cy="3"/>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10" name="Line 150"/>
                  <p:cNvSpPr>
                    <a:spLocks noChangeShapeType="1"/>
                  </p:cNvSpPr>
                  <p:nvPr/>
                </p:nvSpPr>
                <p:spPr bwMode="auto">
                  <a:xfrm>
                    <a:off x="1776" y="3682"/>
                    <a:ext cx="58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11" name="Line 151"/>
                  <p:cNvSpPr>
                    <a:spLocks noChangeShapeType="1"/>
                  </p:cNvSpPr>
                  <p:nvPr/>
                </p:nvSpPr>
                <p:spPr bwMode="auto">
                  <a:xfrm>
                    <a:off x="1746" y="3012"/>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12" name="Line 152"/>
                  <p:cNvSpPr>
                    <a:spLocks noChangeShapeType="1"/>
                  </p:cNvSpPr>
                  <p:nvPr/>
                </p:nvSpPr>
                <p:spPr bwMode="auto">
                  <a:xfrm>
                    <a:off x="924" y="3015"/>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14" name="Line 154"/>
                  <p:cNvSpPr>
                    <a:spLocks noChangeShapeType="1"/>
                  </p:cNvSpPr>
                  <p:nvPr/>
                </p:nvSpPr>
                <p:spPr bwMode="auto">
                  <a:xfrm>
                    <a:off x="144" y="3009"/>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15" name="Rectangle 155"/>
                  <p:cNvSpPr>
                    <a:spLocks noChangeAspect="1" noChangeArrowheads="1"/>
                  </p:cNvSpPr>
                  <p:nvPr/>
                </p:nvSpPr>
                <p:spPr bwMode="auto">
                  <a:xfrm rot="5400000">
                    <a:off x="-209" y="3295"/>
                    <a:ext cx="1224"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716" name="Rectangle 156"/>
                  <p:cNvSpPr>
                    <a:spLocks noChangeAspect="1" noChangeArrowheads="1"/>
                  </p:cNvSpPr>
                  <p:nvPr/>
                </p:nvSpPr>
                <p:spPr bwMode="auto">
                  <a:xfrm>
                    <a:off x="489" y="3812"/>
                    <a:ext cx="14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717" name="Rectangle 157"/>
                  <p:cNvSpPr>
                    <a:spLocks noChangeAspect="1" noChangeArrowheads="1"/>
                  </p:cNvSpPr>
                  <p:nvPr/>
                </p:nvSpPr>
                <p:spPr bwMode="auto">
                  <a:xfrm rot="5400000">
                    <a:off x="759" y="3295"/>
                    <a:ext cx="856"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718" name="Rectangle 158"/>
                  <p:cNvSpPr>
                    <a:spLocks noChangeAspect="1" noChangeArrowheads="1"/>
                  </p:cNvSpPr>
                  <p:nvPr/>
                </p:nvSpPr>
                <p:spPr bwMode="auto">
                  <a:xfrm>
                    <a:off x="489" y="2770"/>
                    <a:ext cx="14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719" name="Rectangle 159"/>
                  <p:cNvSpPr>
                    <a:spLocks noChangeAspect="1" noChangeArrowheads="1"/>
                  </p:cNvSpPr>
                  <p:nvPr/>
                </p:nvSpPr>
                <p:spPr bwMode="auto">
                  <a:xfrm rot="5400000">
                    <a:off x="1396" y="3295"/>
                    <a:ext cx="1224"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22720" name="Line 160"/>
                  <p:cNvSpPr>
                    <a:spLocks noChangeShapeType="1"/>
                  </p:cNvSpPr>
                  <p:nvPr/>
                </p:nvSpPr>
                <p:spPr bwMode="auto">
                  <a:xfrm flipH="1">
                    <a:off x="483" y="3001"/>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1" name="Line 161"/>
                  <p:cNvSpPr>
                    <a:spLocks noChangeShapeType="1"/>
                  </p:cNvSpPr>
                  <p:nvPr/>
                </p:nvSpPr>
                <p:spPr bwMode="auto">
                  <a:xfrm>
                    <a:off x="297" y="3132"/>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2" name="Line 162"/>
                  <p:cNvSpPr>
                    <a:spLocks noChangeShapeType="1"/>
                  </p:cNvSpPr>
                  <p:nvPr/>
                </p:nvSpPr>
                <p:spPr bwMode="auto">
                  <a:xfrm flipH="1">
                    <a:off x="483" y="305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3" name="Line 163"/>
                  <p:cNvSpPr>
                    <a:spLocks noChangeShapeType="1"/>
                  </p:cNvSpPr>
                  <p:nvPr/>
                </p:nvSpPr>
                <p:spPr bwMode="auto">
                  <a:xfrm>
                    <a:off x="297" y="318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4" name="Line 164"/>
                  <p:cNvSpPr>
                    <a:spLocks noChangeShapeType="1"/>
                  </p:cNvSpPr>
                  <p:nvPr/>
                </p:nvSpPr>
                <p:spPr bwMode="auto">
                  <a:xfrm flipH="1">
                    <a:off x="483" y="310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5" name="Line 165"/>
                  <p:cNvSpPr>
                    <a:spLocks noChangeShapeType="1"/>
                  </p:cNvSpPr>
                  <p:nvPr/>
                </p:nvSpPr>
                <p:spPr bwMode="auto">
                  <a:xfrm>
                    <a:off x="297" y="323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8" name="Line 168"/>
                  <p:cNvSpPr>
                    <a:spLocks noChangeShapeType="1"/>
                  </p:cNvSpPr>
                  <p:nvPr/>
                </p:nvSpPr>
                <p:spPr bwMode="auto">
                  <a:xfrm flipH="1">
                    <a:off x="1263" y="300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29" name="Line 169"/>
                  <p:cNvSpPr>
                    <a:spLocks noChangeShapeType="1"/>
                  </p:cNvSpPr>
                  <p:nvPr/>
                </p:nvSpPr>
                <p:spPr bwMode="auto">
                  <a:xfrm>
                    <a:off x="1077" y="313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0" name="Line 170"/>
                  <p:cNvSpPr>
                    <a:spLocks noChangeShapeType="1"/>
                  </p:cNvSpPr>
                  <p:nvPr/>
                </p:nvSpPr>
                <p:spPr bwMode="auto">
                  <a:xfrm flipH="1">
                    <a:off x="1263" y="305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1" name="Line 171"/>
                  <p:cNvSpPr>
                    <a:spLocks noChangeShapeType="1"/>
                  </p:cNvSpPr>
                  <p:nvPr/>
                </p:nvSpPr>
                <p:spPr bwMode="auto">
                  <a:xfrm>
                    <a:off x="1077" y="318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2" name="Line 172"/>
                  <p:cNvSpPr>
                    <a:spLocks noChangeShapeType="1"/>
                  </p:cNvSpPr>
                  <p:nvPr/>
                </p:nvSpPr>
                <p:spPr bwMode="auto">
                  <a:xfrm flipH="1">
                    <a:off x="1263" y="311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3" name="Line 173"/>
                  <p:cNvSpPr>
                    <a:spLocks noChangeShapeType="1"/>
                  </p:cNvSpPr>
                  <p:nvPr/>
                </p:nvSpPr>
                <p:spPr bwMode="auto">
                  <a:xfrm>
                    <a:off x="1077" y="324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6" name="Line 176"/>
                  <p:cNvSpPr>
                    <a:spLocks noChangeShapeType="1"/>
                  </p:cNvSpPr>
                  <p:nvPr/>
                </p:nvSpPr>
                <p:spPr bwMode="auto">
                  <a:xfrm flipH="1">
                    <a:off x="2082" y="301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7" name="Line 177"/>
                  <p:cNvSpPr>
                    <a:spLocks noChangeShapeType="1"/>
                  </p:cNvSpPr>
                  <p:nvPr/>
                </p:nvSpPr>
                <p:spPr bwMode="auto">
                  <a:xfrm>
                    <a:off x="1896" y="314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8" name="Line 178"/>
                  <p:cNvSpPr>
                    <a:spLocks noChangeShapeType="1"/>
                  </p:cNvSpPr>
                  <p:nvPr/>
                </p:nvSpPr>
                <p:spPr bwMode="auto">
                  <a:xfrm flipH="1">
                    <a:off x="2082" y="306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39" name="Line 179"/>
                  <p:cNvSpPr>
                    <a:spLocks noChangeShapeType="1"/>
                  </p:cNvSpPr>
                  <p:nvPr/>
                </p:nvSpPr>
                <p:spPr bwMode="auto">
                  <a:xfrm>
                    <a:off x="1896" y="319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0" name="Line 180"/>
                  <p:cNvSpPr>
                    <a:spLocks noChangeShapeType="1"/>
                  </p:cNvSpPr>
                  <p:nvPr/>
                </p:nvSpPr>
                <p:spPr bwMode="auto">
                  <a:xfrm flipH="1">
                    <a:off x="2082" y="311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1" name="Line 181"/>
                  <p:cNvSpPr>
                    <a:spLocks noChangeShapeType="1"/>
                  </p:cNvSpPr>
                  <p:nvPr/>
                </p:nvSpPr>
                <p:spPr bwMode="auto">
                  <a:xfrm>
                    <a:off x="1896" y="324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2" name="Line 182"/>
                  <p:cNvSpPr>
                    <a:spLocks noChangeShapeType="1"/>
                  </p:cNvSpPr>
                  <p:nvPr/>
                </p:nvSpPr>
                <p:spPr bwMode="auto">
                  <a:xfrm flipH="1">
                    <a:off x="2082" y="3163"/>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3" name="Line 183"/>
                  <p:cNvSpPr>
                    <a:spLocks noChangeShapeType="1"/>
                  </p:cNvSpPr>
                  <p:nvPr/>
                </p:nvSpPr>
                <p:spPr bwMode="auto">
                  <a:xfrm>
                    <a:off x="144" y="3294"/>
                    <a:ext cx="195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4" name="Line 184"/>
                  <p:cNvSpPr>
                    <a:spLocks noChangeShapeType="1"/>
                  </p:cNvSpPr>
                  <p:nvPr/>
                </p:nvSpPr>
                <p:spPr bwMode="auto">
                  <a:xfrm rot="5400000">
                    <a:off x="-229" y="2923"/>
                    <a:ext cx="757"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5" name="Line 185"/>
                  <p:cNvSpPr>
                    <a:spLocks noChangeShapeType="1"/>
                  </p:cNvSpPr>
                  <p:nvPr/>
                </p:nvSpPr>
                <p:spPr bwMode="auto">
                  <a:xfrm rot="5400000">
                    <a:off x="601" y="2876"/>
                    <a:ext cx="65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6" name="Line 186"/>
                  <p:cNvSpPr>
                    <a:spLocks noChangeShapeType="1"/>
                  </p:cNvSpPr>
                  <p:nvPr/>
                </p:nvSpPr>
                <p:spPr bwMode="auto">
                  <a:xfrm rot="5400000">
                    <a:off x="1411" y="2889"/>
                    <a:ext cx="687"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7" name="Line 187"/>
                  <p:cNvSpPr>
                    <a:spLocks noChangeShapeType="1"/>
                  </p:cNvSpPr>
                  <p:nvPr/>
                </p:nvSpPr>
                <p:spPr bwMode="auto">
                  <a:xfrm flipH="1">
                    <a:off x="2085" y="3391"/>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8" name="Line 188"/>
                  <p:cNvSpPr>
                    <a:spLocks noChangeShapeType="1"/>
                  </p:cNvSpPr>
                  <p:nvPr/>
                </p:nvSpPr>
                <p:spPr bwMode="auto">
                  <a:xfrm>
                    <a:off x="1899" y="3522"/>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49" name="Line 189"/>
                  <p:cNvSpPr>
                    <a:spLocks noChangeShapeType="1"/>
                  </p:cNvSpPr>
                  <p:nvPr/>
                </p:nvSpPr>
                <p:spPr bwMode="auto">
                  <a:xfrm flipH="1">
                    <a:off x="2085" y="344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0" name="Line 190"/>
                  <p:cNvSpPr>
                    <a:spLocks noChangeShapeType="1"/>
                  </p:cNvSpPr>
                  <p:nvPr/>
                </p:nvSpPr>
                <p:spPr bwMode="auto">
                  <a:xfrm>
                    <a:off x="1899" y="357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1" name="Line 191"/>
                  <p:cNvSpPr>
                    <a:spLocks noChangeShapeType="1"/>
                  </p:cNvSpPr>
                  <p:nvPr/>
                </p:nvSpPr>
                <p:spPr bwMode="auto">
                  <a:xfrm flipH="1">
                    <a:off x="2085" y="349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2" name="Line 192"/>
                  <p:cNvSpPr>
                    <a:spLocks noChangeShapeType="1"/>
                  </p:cNvSpPr>
                  <p:nvPr/>
                </p:nvSpPr>
                <p:spPr bwMode="auto">
                  <a:xfrm>
                    <a:off x="1899" y="362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3" name="Line 193"/>
                  <p:cNvSpPr>
                    <a:spLocks noChangeShapeType="1"/>
                  </p:cNvSpPr>
                  <p:nvPr/>
                </p:nvSpPr>
                <p:spPr bwMode="auto">
                  <a:xfrm flipH="1">
                    <a:off x="2085" y="3544"/>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4" name="Line 194"/>
                  <p:cNvSpPr>
                    <a:spLocks noChangeShapeType="1"/>
                  </p:cNvSpPr>
                  <p:nvPr/>
                </p:nvSpPr>
                <p:spPr bwMode="auto">
                  <a:xfrm>
                    <a:off x="1899" y="3675"/>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6" name="Line 196"/>
                  <p:cNvSpPr>
                    <a:spLocks noChangeShapeType="1"/>
                  </p:cNvSpPr>
                  <p:nvPr/>
                </p:nvSpPr>
                <p:spPr bwMode="auto">
                  <a:xfrm>
                    <a:off x="1071" y="3516"/>
                    <a:ext cx="70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7" name="Line 197"/>
                  <p:cNvSpPr>
                    <a:spLocks noChangeShapeType="1"/>
                  </p:cNvSpPr>
                  <p:nvPr/>
                </p:nvSpPr>
                <p:spPr bwMode="auto">
                  <a:xfrm flipH="1">
                    <a:off x="1257" y="343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8" name="Line 198"/>
                  <p:cNvSpPr>
                    <a:spLocks noChangeShapeType="1"/>
                  </p:cNvSpPr>
                  <p:nvPr/>
                </p:nvSpPr>
                <p:spPr bwMode="auto">
                  <a:xfrm>
                    <a:off x="1071" y="356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59" name="Line 199"/>
                  <p:cNvSpPr>
                    <a:spLocks noChangeShapeType="1"/>
                  </p:cNvSpPr>
                  <p:nvPr/>
                </p:nvSpPr>
                <p:spPr bwMode="auto">
                  <a:xfrm flipH="1">
                    <a:off x="1257" y="349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0" name="Line 200"/>
                  <p:cNvSpPr>
                    <a:spLocks noChangeShapeType="1"/>
                  </p:cNvSpPr>
                  <p:nvPr/>
                </p:nvSpPr>
                <p:spPr bwMode="auto">
                  <a:xfrm>
                    <a:off x="1071" y="362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1" name="Line 201"/>
                  <p:cNvSpPr>
                    <a:spLocks noChangeShapeType="1"/>
                  </p:cNvSpPr>
                  <p:nvPr/>
                </p:nvSpPr>
                <p:spPr bwMode="auto">
                  <a:xfrm flipH="1">
                    <a:off x="1257" y="3538"/>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2" name="Line 202"/>
                  <p:cNvSpPr>
                    <a:spLocks noChangeShapeType="1"/>
                  </p:cNvSpPr>
                  <p:nvPr/>
                </p:nvSpPr>
                <p:spPr bwMode="auto">
                  <a:xfrm>
                    <a:off x="1071" y="3669"/>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4" name="Line 204"/>
                  <p:cNvSpPr>
                    <a:spLocks noChangeShapeType="1"/>
                  </p:cNvSpPr>
                  <p:nvPr/>
                </p:nvSpPr>
                <p:spPr bwMode="auto">
                  <a:xfrm>
                    <a:off x="288" y="3516"/>
                    <a:ext cx="64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5" name="Line 205"/>
                  <p:cNvSpPr>
                    <a:spLocks noChangeShapeType="1"/>
                  </p:cNvSpPr>
                  <p:nvPr/>
                </p:nvSpPr>
                <p:spPr bwMode="auto">
                  <a:xfrm flipH="1">
                    <a:off x="474" y="343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6" name="Line 206"/>
                  <p:cNvSpPr>
                    <a:spLocks noChangeShapeType="1"/>
                  </p:cNvSpPr>
                  <p:nvPr/>
                </p:nvSpPr>
                <p:spPr bwMode="auto">
                  <a:xfrm>
                    <a:off x="288" y="356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7" name="Line 207"/>
                  <p:cNvSpPr>
                    <a:spLocks noChangeShapeType="1"/>
                  </p:cNvSpPr>
                  <p:nvPr/>
                </p:nvSpPr>
                <p:spPr bwMode="auto">
                  <a:xfrm flipH="1">
                    <a:off x="474" y="3490"/>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8" name="Line 208"/>
                  <p:cNvSpPr>
                    <a:spLocks noChangeShapeType="1"/>
                  </p:cNvSpPr>
                  <p:nvPr/>
                </p:nvSpPr>
                <p:spPr bwMode="auto">
                  <a:xfrm>
                    <a:off x="288" y="3621"/>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69" name="Line 209"/>
                  <p:cNvSpPr>
                    <a:spLocks noChangeShapeType="1"/>
                  </p:cNvSpPr>
                  <p:nvPr/>
                </p:nvSpPr>
                <p:spPr bwMode="auto">
                  <a:xfrm flipH="1">
                    <a:off x="474" y="3538"/>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0" name="Line 210"/>
                  <p:cNvSpPr>
                    <a:spLocks noChangeShapeType="1"/>
                  </p:cNvSpPr>
                  <p:nvPr/>
                </p:nvSpPr>
                <p:spPr bwMode="auto">
                  <a:xfrm>
                    <a:off x="288" y="3669"/>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1" name="Line 211"/>
                  <p:cNvSpPr>
                    <a:spLocks noChangeShapeType="1"/>
                  </p:cNvSpPr>
                  <p:nvPr/>
                </p:nvSpPr>
                <p:spPr bwMode="auto">
                  <a:xfrm rot="5400000">
                    <a:off x="2115" y="3925"/>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2" name="Line 212"/>
                  <p:cNvSpPr>
                    <a:spLocks noChangeShapeType="1"/>
                  </p:cNvSpPr>
                  <p:nvPr/>
                </p:nvSpPr>
                <p:spPr bwMode="auto">
                  <a:xfrm rot="5400000">
                    <a:off x="1287" y="3916"/>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3" name="Line 213"/>
                  <p:cNvSpPr>
                    <a:spLocks noChangeShapeType="1"/>
                  </p:cNvSpPr>
                  <p:nvPr/>
                </p:nvSpPr>
                <p:spPr bwMode="auto">
                  <a:xfrm rot="5400000">
                    <a:off x="507" y="3913"/>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7" name="Line 217"/>
                  <p:cNvSpPr>
                    <a:spLocks noChangeShapeType="1"/>
                  </p:cNvSpPr>
                  <p:nvPr/>
                </p:nvSpPr>
                <p:spPr bwMode="auto">
                  <a:xfrm rot="5400000">
                    <a:off x="837" y="3598"/>
                    <a:ext cx="18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78" name="Line 218"/>
                  <p:cNvSpPr>
                    <a:spLocks noChangeShapeType="1"/>
                  </p:cNvSpPr>
                  <p:nvPr/>
                </p:nvSpPr>
                <p:spPr bwMode="auto">
                  <a:xfrm rot="5400000">
                    <a:off x="1695" y="3595"/>
                    <a:ext cx="18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22780" name="Line 220"/>
                  <p:cNvSpPr>
                    <a:spLocks noChangeShapeType="1"/>
                  </p:cNvSpPr>
                  <p:nvPr/>
                </p:nvSpPr>
                <p:spPr bwMode="auto">
                  <a:xfrm rot="5400000">
                    <a:off x="-5" y="3540"/>
                    <a:ext cx="303"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22793" name="Rectangle 233"/>
                <p:cNvSpPr>
                  <a:spLocks noChangeArrowheads="1"/>
                </p:cNvSpPr>
                <p:nvPr/>
              </p:nvSpPr>
              <p:spPr bwMode="auto">
                <a:xfrm>
                  <a:off x="113" y="2395"/>
                  <a:ext cx="215"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322794" name="Rectangle 234"/>
                <p:cNvSpPr>
                  <a:spLocks noChangeArrowheads="1"/>
                </p:cNvSpPr>
                <p:nvPr/>
              </p:nvSpPr>
              <p:spPr bwMode="auto">
                <a:xfrm>
                  <a:off x="879" y="2395"/>
                  <a:ext cx="202"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322795" name="Rectangle 235"/>
                <p:cNvSpPr>
                  <a:spLocks noChangeArrowheads="1"/>
                </p:cNvSpPr>
                <p:nvPr/>
              </p:nvSpPr>
              <p:spPr bwMode="auto">
                <a:xfrm>
                  <a:off x="1705" y="2395"/>
                  <a:ext cx="199"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sp>
              <p:nvSpPr>
                <p:cNvPr id="322796" name="Rectangle 236"/>
                <p:cNvSpPr>
                  <a:spLocks noChangeArrowheads="1"/>
                </p:cNvSpPr>
                <p:nvPr/>
              </p:nvSpPr>
              <p:spPr bwMode="auto">
                <a:xfrm>
                  <a:off x="698" y="4176"/>
                  <a:ext cx="252"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322797" name="Rectangle 237"/>
                <p:cNvSpPr>
                  <a:spLocks noChangeArrowheads="1"/>
                </p:cNvSpPr>
                <p:nvPr/>
              </p:nvSpPr>
              <p:spPr bwMode="auto">
                <a:xfrm>
                  <a:off x="1464" y="4176"/>
                  <a:ext cx="239"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322798" name="Rectangle 238"/>
                <p:cNvSpPr>
                  <a:spLocks noChangeArrowheads="1"/>
                </p:cNvSpPr>
                <p:nvPr/>
              </p:nvSpPr>
              <p:spPr bwMode="auto">
                <a:xfrm>
                  <a:off x="2271" y="4176"/>
                  <a:ext cx="273"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grpSp>
          <p:sp>
            <p:nvSpPr>
              <p:cNvPr id="322803" name="Rectangle 243"/>
              <p:cNvSpPr>
                <a:spLocks noChangeArrowheads="1"/>
              </p:cNvSpPr>
              <p:nvPr/>
            </p:nvSpPr>
            <p:spPr bwMode="auto">
              <a:xfrm>
                <a:off x="624" y="2877"/>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1</a:t>
                </a:r>
                <a:endParaRPr lang="es-ES" altLang="es-ES" sz="1700" baseline="-25000">
                  <a:effectLst>
                    <a:outerShdw blurRad="38100" dist="38100" dir="2700000" algn="tl">
                      <a:srgbClr val="000000"/>
                    </a:outerShdw>
                  </a:effectLst>
                </a:endParaRPr>
              </a:p>
            </p:txBody>
          </p:sp>
          <p:sp>
            <p:nvSpPr>
              <p:cNvPr id="322804" name="Rectangle 244"/>
              <p:cNvSpPr>
                <a:spLocks noChangeArrowheads="1"/>
              </p:cNvSpPr>
              <p:nvPr/>
            </p:nvSpPr>
            <p:spPr bwMode="auto">
              <a:xfrm>
                <a:off x="1403" y="2880"/>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1</a:t>
                </a:r>
                <a:endParaRPr lang="es-ES" altLang="es-ES" sz="1700" baseline="-25000">
                  <a:effectLst>
                    <a:outerShdw blurRad="38100" dist="38100" dir="2700000" algn="tl">
                      <a:srgbClr val="000000"/>
                    </a:outerShdw>
                  </a:effectLst>
                </a:endParaRPr>
              </a:p>
            </p:txBody>
          </p:sp>
          <p:sp>
            <p:nvSpPr>
              <p:cNvPr id="322805" name="Rectangle 245"/>
              <p:cNvSpPr>
                <a:spLocks noChangeArrowheads="1"/>
              </p:cNvSpPr>
              <p:nvPr/>
            </p:nvSpPr>
            <p:spPr bwMode="auto">
              <a:xfrm>
                <a:off x="2219" y="2880"/>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1</a:t>
                </a:r>
                <a:endParaRPr lang="es-ES" altLang="es-ES" sz="1700" baseline="-25000">
                  <a:effectLst>
                    <a:outerShdw blurRad="38100" dist="38100" dir="2700000" algn="tl">
                      <a:srgbClr val="000000"/>
                    </a:outerShdw>
                  </a:effectLst>
                </a:endParaRPr>
              </a:p>
            </p:txBody>
          </p:sp>
          <p:sp>
            <p:nvSpPr>
              <p:cNvPr id="322809" name="Rectangle 249"/>
              <p:cNvSpPr>
                <a:spLocks noChangeArrowheads="1"/>
              </p:cNvSpPr>
              <p:nvPr/>
            </p:nvSpPr>
            <p:spPr bwMode="auto">
              <a:xfrm>
                <a:off x="624" y="3408"/>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endParaRPr lang="es-ES" altLang="es-ES" sz="1700" baseline="-25000">
                  <a:effectLst>
                    <a:outerShdw blurRad="38100" dist="38100" dir="2700000" algn="tl">
                      <a:srgbClr val="000000"/>
                    </a:outerShdw>
                  </a:effectLst>
                </a:endParaRPr>
              </a:p>
            </p:txBody>
          </p:sp>
          <p:sp>
            <p:nvSpPr>
              <p:cNvPr id="322810" name="Rectangle 250"/>
              <p:cNvSpPr>
                <a:spLocks noChangeArrowheads="1"/>
              </p:cNvSpPr>
              <p:nvPr/>
            </p:nvSpPr>
            <p:spPr bwMode="auto">
              <a:xfrm>
                <a:off x="1392" y="3411"/>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endParaRPr lang="es-ES" altLang="es-ES" sz="1700" baseline="-25000">
                  <a:effectLst>
                    <a:outerShdw blurRad="38100" dist="38100" dir="2700000" algn="tl">
                      <a:srgbClr val="000000"/>
                    </a:outerShdw>
                  </a:effectLst>
                </a:endParaRPr>
              </a:p>
            </p:txBody>
          </p:sp>
          <p:sp>
            <p:nvSpPr>
              <p:cNvPr id="322811" name="Rectangle 251"/>
              <p:cNvSpPr>
                <a:spLocks noChangeArrowheads="1"/>
              </p:cNvSpPr>
              <p:nvPr/>
            </p:nvSpPr>
            <p:spPr bwMode="auto">
              <a:xfrm>
                <a:off x="2219" y="3411"/>
                <a:ext cx="277"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N</a:t>
                </a:r>
                <a:r>
                  <a:rPr lang="es-ES_tradnl" altLang="es-ES" sz="1700" baseline="-25000">
                    <a:effectLst>
                      <a:outerShdw blurRad="38100" dist="38100" dir="2700000" algn="tl">
                        <a:srgbClr val="000000"/>
                      </a:outerShdw>
                    </a:effectLst>
                  </a:rPr>
                  <a:t>2</a:t>
                </a:r>
                <a:endParaRPr lang="es-ES" altLang="es-ES" sz="1700" baseline="-25000">
                  <a:effectLst>
                    <a:outerShdw blurRad="38100" dist="38100" dir="2700000" algn="tl">
                      <a:srgbClr val="000000"/>
                    </a:outerShdw>
                  </a:effectLst>
                </a:endParaRPr>
              </a:p>
            </p:txBody>
          </p:sp>
        </p:grpSp>
        <p:sp>
          <p:nvSpPr>
            <p:cNvPr id="322977" name="Text Box 417"/>
            <p:cNvSpPr txBox="1">
              <a:spLocks noChangeArrowheads="1"/>
            </p:cNvSpPr>
            <p:nvPr/>
          </p:nvSpPr>
          <p:spPr bwMode="auto">
            <a:xfrm>
              <a:off x="2688" y="3600"/>
              <a:ext cx="2784" cy="2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500">
                  <a:effectLst>
                    <a:outerShdw blurRad="38100" dist="38100" dir="2700000" algn="tl">
                      <a:srgbClr val="000000"/>
                    </a:outerShdw>
                  </a:effectLst>
                </a:rPr>
                <a:t>Conexión triángulo – triángulo: Dd</a:t>
              </a:r>
              <a:endParaRPr lang="es-ES" altLang="es-ES" sz="1500">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530" name="Rectangle 210"/>
          <p:cNvSpPr>
            <a:spLocks noChangeArrowheads="1"/>
          </p:cNvSpPr>
          <p:nvPr/>
        </p:nvSpPr>
        <p:spPr bwMode="auto">
          <a:xfrm>
            <a:off x="0" y="2286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r"/>
            <a:r>
              <a:rPr lang="es-ES_tradnl" altLang="es-ES" sz="3700">
                <a:solidFill>
                  <a:schemeClr val="tx2"/>
                </a:solidFill>
                <a:effectLst>
                  <a:outerShdw blurRad="38100" dist="38100" dir="2700000" algn="tl">
                    <a:srgbClr val="000000"/>
                  </a:outerShdw>
                </a:effectLst>
                <a:latin typeface="Tahoma" pitchFamily="34" charset="0"/>
              </a:rPr>
              <a:t>4.20 Conexiones en transformadores trifásicos II</a:t>
            </a:r>
            <a:endParaRPr lang="es-ES_tradnl" altLang="es-ES" sz="3700" b="0">
              <a:solidFill>
                <a:schemeClr val="tx2"/>
              </a:solidFill>
              <a:effectLst>
                <a:outerShdw blurRad="38100" dist="38100" dir="2700000" algn="tl">
                  <a:srgbClr val="000000"/>
                </a:outerShdw>
              </a:effectLst>
              <a:latin typeface="Arial" charset="0"/>
            </a:endParaRPr>
          </a:p>
        </p:txBody>
      </p:sp>
      <p:grpSp>
        <p:nvGrpSpPr>
          <p:cNvPr id="312643" name="Group 323"/>
          <p:cNvGrpSpPr>
            <a:grpSpLocks/>
          </p:cNvGrpSpPr>
          <p:nvPr/>
        </p:nvGrpSpPr>
        <p:grpSpPr bwMode="auto">
          <a:xfrm>
            <a:off x="115888" y="1143000"/>
            <a:ext cx="8956675" cy="3200400"/>
            <a:chOff x="73" y="864"/>
            <a:chExt cx="5642" cy="2016"/>
          </a:xfrm>
        </p:grpSpPr>
        <p:grpSp>
          <p:nvGrpSpPr>
            <p:cNvPr id="312639" name="Group 319"/>
            <p:cNvGrpSpPr>
              <a:grpSpLocks/>
            </p:cNvGrpSpPr>
            <p:nvPr/>
          </p:nvGrpSpPr>
          <p:grpSpPr bwMode="auto">
            <a:xfrm>
              <a:off x="73" y="864"/>
              <a:ext cx="2420" cy="2016"/>
              <a:chOff x="73" y="864"/>
              <a:chExt cx="2420" cy="2016"/>
            </a:xfrm>
          </p:grpSpPr>
          <p:grpSp>
            <p:nvGrpSpPr>
              <p:cNvPr id="312632" name="Group 312"/>
              <p:cNvGrpSpPr>
                <a:grpSpLocks/>
              </p:cNvGrpSpPr>
              <p:nvPr/>
            </p:nvGrpSpPr>
            <p:grpSpPr bwMode="auto">
              <a:xfrm>
                <a:off x="144" y="1056"/>
                <a:ext cx="2217" cy="1632"/>
                <a:chOff x="144" y="1056"/>
                <a:chExt cx="2217" cy="1632"/>
              </a:xfrm>
            </p:grpSpPr>
            <p:sp>
              <p:nvSpPr>
                <p:cNvPr id="312600" name="Line 280"/>
                <p:cNvSpPr>
                  <a:spLocks noChangeShapeType="1"/>
                </p:cNvSpPr>
                <p:nvPr/>
              </p:nvSpPr>
              <p:spPr bwMode="auto">
                <a:xfrm>
                  <a:off x="1746" y="1524"/>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1" name="Line 281"/>
                <p:cNvSpPr>
                  <a:spLocks noChangeShapeType="1"/>
                </p:cNvSpPr>
                <p:nvPr/>
              </p:nvSpPr>
              <p:spPr bwMode="auto">
                <a:xfrm>
                  <a:off x="924" y="1527"/>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3" name="Line 283"/>
                <p:cNvSpPr>
                  <a:spLocks noChangeShapeType="1"/>
                </p:cNvSpPr>
                <p:nvPr/>
              </p:nvSpPr>
              <p:spPr bwMode="auto">
                <a:xfrm>
                  <a:off x="144" y="1521"/>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2" name="Line 282"/>
                <p:cNvSpPr>
                  <a:spLocks noChangeShapeType="1"/>
                </p:cNvSpPr>
                <p:nvPr/>
              </p:nvSpPr>
              <p:spPr bwMode="auto">
                <a:xfrm>
                  <a:off x="381" y="1852"/>
                  <a:ext cx="159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465" name="Line 145"/>
                <p:cNvSpPr>
                  <a:spLocks noChangeShapeType="1"/>
                </p:cNvSpPr>
                <p:nvPr/>
              </p:nvSpPr>
              <p:spPr bwMode="auto">
                <a:xfrm>
                  <a:off x="144" y="1919"/>
                  <a:ext cx="207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468" name="Line 148"/>
                <p:cNvSpPr>
                  <a:spLocks noChangeShapeType="1"/>
                </p:cNvSpPr>
                <p:nvPr/>
              </p:nvSpPr>
              <p:spPr bwMode="auto">
                <a:xfrm>
                  <a:off x="144" y="2205"/>
                  <a:ext cx="60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469" name="Line 149"/>
                <p:cNvSpPr>
                  <a:spLocks noChangeShapeType="1"/>
                </p:cNvSpPr>
                <p:nvPr/>
              </p:nvSpPr>
              <p:spPr bwMode="auto">
                <a:xfrm flipV="1">
                  <a:off x="924" y="2205"/>
                  <a:ext cx="609" cy="3"/>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470" name="Line 150"/>
                <p:cNvSpPr>
                  <a:spLocks noChangeShapeType="1"/>
                </p:cNvSpPr>
                <p:nvPr/>
              </p:nvSpPr>
              <p:spPr bwMode="auto">
                <a:xfrm>
                  <a:off x="1776" y="2205"/>
                  <a:ext cx="58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474" name="Rectangle 154"/>
                <p:cNvSpPr>
                  <a:spLocks noChangeAspect="1" noChangeArrowheads="1"/>
                </p:cNvSpPr>
                <p:nvPr/>
              </p:nvSpPr>
              <p:spPr bwMode="auto">
                <a:xfrm rot="5400000">
                  <a:off x="-209" y="1818"/>
                  <a:ext cx="1224"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2475" name="Rectangle 155"/>
                <p:cNvSpPr>
                  <a:spLocks noChangeAspect="1" noChangeArrowheads="1"/>
                </p:cNvSpPr>
                <p:nvPr/>
              </p:nvSpPr>
              <p:spPr bwMode="auto">
                <a:xfrm>
                  <a:off x="489" y="2335"/>
                  <a:ext cx="14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2476" name="Rectangle 156"/>
                <p:cNvSpPr>
                  <a:spLocks noChangeAspect="1" noChangeArrowheads="1"/>
                </p:cNvSpPr>
                <p:nvPr/>
              </p:nvSpPr>
              <p:spPr bwMode="auto">
                <a:xfrm rot="5400000">
                  <a:off x="759" y="1818"/>
                  <a:ext cx="856"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2477" name="Rectangle 157"/>
                <p:cNvSpPr>
                  <a:spLocks noChangeAspect="1" noChangeArrowheads="1"/>
                </p:cNvSpPr>
                <p:nvPr/>
              </p:nvSpPr>
              <p:spPr bwMode="auto">
                <a:xfrm>
                  <a:off x="487" y="1293"/>
                  <a:ext cx="1440" cy="182"/>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2478" name="Rectangle 158"/>
                <p:cNvSpPr>
                  <a:spLocks noChangeAspect="1" noChangeArrowheads="1"/>
                </p:cNvSpPr>
                <p:nvPr/>
              </p:nvSpPr>
              <p:spPr bwMode="auto">
                <a:xfrm rot="5400000">
                  <a:off x="1396" y="1818"/>
                  <a:ext cx="1224" cy="173"/>
                </a:xfrm>
                <a:prstGeom prst="rect">
                  <a:avLst/>
                </a:prstGeom>
                <a:solidFill>
                  <a:schemeClr val="tx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12502" name="Line 182"/>
                <p:cNvSpPr>
                  <a:spLocks noChangeShapeType="1"/>
                </p:cNvSpPr>
                <p:nvPr/>
              </p:nvSpPr>
              <p:spPr bwMode="auto">
                <a:xfrm flipH="1">
                  <a:off x="2085" y="1914"/>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3" name="Line 183"/>
                <p:cNvSpPr>
                  <a:spLocks noChangeShapeType="1"/>
                </p:cNvSpPr>
                <p:nvPr/>
              </p:nvSpPr>
              <p:spPr bwMode="auto">
                <a:xfrm>
                  <a:off x="1899" y="2045"/>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4" name="Line 184"/>
                <p:cNvSpPr>
                  <a:spLocks noChangeShapeType="1"/>
                </p:cNvSpPr>
                <p:nvPr/>
              </p:nvSpPr>
              <p:spPr bwMode="auto">
                <a:xfrm flipH="1">
                  <a:off x="2085" y="196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5" name="Line 185"/>
                <p:cNvSpPr>
                  <a:spLocks noChangeShapeType="1"/>
                </p:cNvSpPr>
                <p:nvPr/>
              </p:nvSpPr>
              <p:spPr bwMode="auto">
                <a:xfrm>
                  <a:off x="1899" y="209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6" name="Line 186"/>
                <p:cNvSpPr>
                  <a:spLocks noChangeShapeType="1"/>
                </p:cNvSpPr>
                <p:nvPr/>
              </p:nvSpPr>
              <p:spPr bwMode="auto">
                <a:xfrm flipH="1">
                  <a:off x="2085" y="2019"/>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7" name="Line 187"/>
                <p:cNvSpPr>
                  <a:spLocks noChangeShapeType="1"/>
                </p:cNvSpPr>
                <p:nvPr/>
              </p:nvSpPr>
              <p:spPr bwMode="auto">
                <a:xfrm>
                  <a:off x="1899" y="2150"/>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8" name="Line 188"/>
                <p:cNvSpPr>
                  <a:spLocks noChangeShapeType="1"/>
                </p:cNvSpPr>
                <p:nvPr/>
              </p:nvSpPr>
              <p:spPr bwMode="auto">
                <a:xfrm flipH="1">
                  <a:off x="2085" y="206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09" name="Line 189"/>
                <p:cNvSpPr>
                  <a:spLocks noChangeShapeType="1"/>
                </p:cNvSpPr>
                <p:nvPr/>
              </p:nvSpPr>
              <p:spPr bwMode="auto">
                <a:xfrm>
                  <a:off x="1899" y="219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0" name="Line 190"/>
                <p:cNvSpPr>
                  <a:spLocks noChangeShapeType="1"/>
                </p:cNvSpPr>
                <p:nvPr/>
              </p:nvSpPr>
              <p:spPr bwMode="auto">
                <a:xfrm>
                  <a:off x="1071" y="2039"/>
                  <a:ext cx="70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1" name="Line 191"/>
                <p:cNvSpPr>
                  <a:spLocks noChangeShapeType="1"/>
                </p:cNvSpPr>
                <p:nvPr/>
              </p:nvSpPr>
              <p:spPr bwMode="auto">
                <a:xfrm flipH="1">
                  <a:off x="1257" y="1959"/>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2" name="Line 192"/>
                <p:cNvSpPr>
                  <a:spLocks noChangeShapeType="1"/>
                </p:cNvSpPr>
                <p:nvPr/>
              </p:nvSpPr>
              <p:spPr bwMode="auto">
                <a:xfrm>
                  <a:off x="1071" y="2090"/>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3" name="Line 193"/>
                <p:cNvSpPr>
                  <a:spLocks noChangeShapeType="1"/>
                </p:cNvSpPr>
                <p:nvPr/>
              </p:nvSpPr>
              <p:spPr bwMode="auto">
                <a:xfrm flipH="1">
                  <a:off x="1257" y="2013"/>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4" name="Line 194"/>
                <p:cNvSpPr>
                  <a:spLocks noChangeShapeType="1"/>
                </p:cNvSpPr>
                <p:nvPr/>
              </p:nvSpPr>
              <p:spPr bwMode="auto">
                <a:xfrm>
                  <a:off x="1071" y="2144"/>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5" name="Line 195"/>
                <p:cNvSpPr>
                  <a:spLocks noChangeShapeType="1"/>
                </p:cNvSpPr>
                <p:nvPr/>
              </p:nvSpPr>
              <p:spPr bwMode="auto">
                <a:xfrm flipH="1">
                  <a:off x="1257" y="2061"/>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6" name="Line 196"/>
                <p:cNvSpPr>
                  <a:spLocks noChangeShapeType="1"/>
                </p:cNvSpPr>
                <p:nvPr/>
              </p:nvSpPr>
              <p:spPr bwMode="auto">
                <a:xfrm>
                  <a:off x="1071" y="2192"/>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7" name="Line 197"/>
                <p:cNvSpPr>
                  <a:spLocks noChangeShapeType="1"/>
                </p:cNvSpPr>
                <p:nvPr/>
              </p:nvSpPr>
              <p:spPr bwMode="auto">
                <a:xfrm>
                  <a:off x="288" y="2039"/>
                  <a:ext cx="64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8" name="Line 198"/>
                <p:cNvSpPr>
                  <a:spLocks noChangeShapeType="1"/>
                </p:cNvSpPr>
                <p:nvPr/>
              </p:nvSpPr>
              <p:spPr bwMode="auto">
                <a:xfrm flipH="1">
                  <a:off x="474" y="1959"/>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19" name="Line 199"/>
                <p:cNvSpPr>
                  <a:spLocks noChangeShapeType="1"/>
                </p:cNvSpPr>
                <p:nvPr/>
              </p:nvSpPr>
              <p:spPr bwMode="auto">
                <a:xfrm>
                  <a:off x="288" y="2090"/>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0" name="Line 200"/>
                <p:cNvSpPr>
                  <a:spLocks noChangeShapeType="1"/>
                </p:cNvSpPr>
                <p:nvPr/>
              </p:nvSpPr>
              <p:spPr bwMode="auto">
                <a:xfrm flipH="1">
                  <a:off x="474" y="2013"/>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1" name="Line 201"/>
                <p:cNvSpPr>
                  <a:spLocks noChangeShapeType="1"/>
                </p:cNvSpPr>
                <p:nvPr/>
              </p:nvSpPr>
              <p:spPr bwMode="auto">
                <a:xfrm>
                  <a:off x="288" y="2144"/>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2" name="Line 202"/>
                <p:cNvSpPr>
                  <a:spLocks noChangeShapeType="1"/>
                </p:cNvSpPr>
                <p:nvPr/>
              </p:nvSpPr>
              <p:spPr bwMode="auto">
                <a:xfrm flipH="1">
                  <a:off x="474" y="2061"/>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3" name="Line 203"/>
                <p:cNvSpPr>
                  <a:spLocks noChangeShapeType="1"/>
                </p:cNvSpPr>
                <p:nvPr/>
              </p:nvSpPr>
              <p:spPr bwMode="auto">
                <a:xfrm>
                  <a:off x="288" y="2192"/>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4" name="Line 204"/>
                <p:cNvSpPr>
                  <a:spLocks noChangeShapeType="1"/>
                </p:cNvSpPr>
                <p:nvPr/>
              </p:nvSpPr>
              <p:spPr bwMode="auto">
                <a:xfrm rot="5400000">
                  <a:off x="2115" y="2448"/>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5" name="Line 205"/>
                <p:cNvSpPr>
                  <a:spLocks noChangeShapeType="1"/>
                </p:cNvSpPr>
                <p:nvPr/>
              </p:nvSpPr>
              <p:spPr bwMode="auto">
                <a:xfrm rot="5400000">
                  <a:off x="1287" y="2439"/>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6" name="Line 206"/>
                <p:cNvSpPr>
                  <a:spLocks noChangeShapeType="1"/>
                </p:cNvSpPr>
                <p:nvPr/>
              </p:nvSpPr>
              <p:spPr bwMode="auto">
                <a:xfrm rot="5400000">
                  <a:off x="507" y="2436"/>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7" name="Line 207"/>
                <p:cNvSpPr>
                  <a:spLocks noChangeShapeType="1"/>
                </p:cNvSpPr>
                <p:nvPr/>
              </p:nvSpPr>
              <p:spPr bwMode="auto">
                <a:xfrm rot="5400000">
                  <a:off x="837" y="2121"/>
                  <a:ext cx="18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8" name="Line 208"/>
                <p:cNvSpPr>
                  <a:spLocks noChangeShapeType="1"/>
                </p:cNvSpPr>
                <p:nvPr/>
              </p:nvSpPr>
              <p:spPr bwMode="auto">
                <a:xfrm rot="5400000">
                  <a:off x="1695" y="2118"/>
                  <a:ext cx="18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529" name="Line 209"/>
                <p:cNvSpPr>
                  <a:spLocks noChangeShapeType="1"/>
                </p:cNvSpPr>
                <p:nvPr/>
              </p:nvSpPr>
              <p:spPr bwMode="auto">
                <a:xfrm rot="5400000">
                  <a:off x="-5" y="2063"/>
                  <a:ext cx="303"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5" name="Line 285"/>
                <p:cNvSpPr>
                  <a:spLocks noChangeShapeType="1"/>
                </p:cNvSpPr>
                <p:nvPr/>
              </p:nvSpPr>
              <p:spPr bwMode="auto">
                <a:xfrm flipH="1">
                  <a:off x="483" y="1513"/>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6" name="Line 286"/>
                <p:cNvSpPr>
                  <a:spLocks noChangeShapeType="1"/>
                </p:cNvSpPr>
                <p:nvPr/>
              </p:nvSpPr>
              <p:spPr bwMode="auto">
                <a:xfrm>
                  <a:off x="297" y="1644"/>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7" name="Line 287"/>
                <p:cNvSpPr>
                  <a:spLocks noChangeShapeType="1"/>
                </p:cNvSpPr>
                <p:nvPr/>
              </p:nvSpPr>
              <p:spPr bwMode="auto">
                <a:xfrm flipH="1">
                  <a:off x="483" y="1564"/>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8" name="Line 288"/>
                <p:cNvSpPr>
                  <a:spLocks noChangeShapeType="1"/>
                </p:cNvSpPr>
                <p:nvPr/>
              </p:nvSpPr>
              <p:spPr bwMode="auto">
                <a:xfrm>
                  <a:off x="297" y="1695"/>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09" name="Line 289"/>
                <p:cNvSpPr>
                  <a:spLocks noChangeShapeType="1"/>
                </p:cNvSpPr>
                <p:nvPr/>
              </p:nvSpPr>
              <p:spPr bwMode="auto">
                <a:xfrm flipH="1">
                  <a:off x="483" y="1618"/>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0" name="Line 290"/>
                <p:cNvSpPr>
                  <a:spLocks noChangeShapeType="1"/>
                </p:cNvSpPr>
                <p:nvPr/>
              </p:nvSpPr>
              <p:spPr bwMode="auto">
                <a:xfrm>
                  <a:off x="297" y="1749"/>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1" name="Line 291"/>
                <p:cNvSpPr>
                  <a:spLocks noChangeShapeType="1"/>
                </p:cNvSpPr>
                <p:nvPr/>
              </p:nvSpPr>
              <p:spPr bwMode="auto">
                <a:xfrm flipH="1">
                  <a:off x="483" y="1666"/>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2" name="Line 292"/>
                <p:cNvSpPr>
                  <a:spLocks noChangeShapeType="1"/>
                </p:cNvSpPr>
                <p:nvPr/>
              </p:nvSpPr>
              <p:spPr bwMode="auto">
                <a:xfrm>
                  <a:off x="297" y="1797"/>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3" name="Line 293"/>
                <p:cNvSpPr>
                  <a:spLocks noChangeShapeType="1"/>
                </p:cNvSpPr>
                <p:nvPr/>
              </p:nvSpPr>
              <p:spPr bwMode="auto">
                <a:xfrm flipH="1">
                  <a:off x="1263" y="1519"/>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4" name="Line 294"/>
                <p:cNvSpPr>
                  <a:spLocks noChangeShapeType="1"/>
                </p:cNvSpPr>
                <p:nvPr/>
              </p:nvSpPr>
              <p:spPr bwMode="auto">
                <a:xfrm>
                  <a:off x="1077" y="1650"/>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5" name="Line 295"/>
                <p:cNvSpPr>
                  <a:spLocks noChangeShapeType="1"/>
                </p:cNvSpPr>
                <p:nvPr/>
              </p:nvSpPr>
              <p:spPr bwMode="auto">
                <a:xfrm flipH="1">
                  <a:off x="1263" y="156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6" name="Line 296"/>
                <p:cNvSpPr>
                  <a:spLocks noChangeShapeType="1"/>
                </p:cNvSpPr>
                <p:nvPr/>
              </p:nvSpPr>
              <p:spPr bwMode="auto">
                <a:xfrm>
                  <a:off x="1077" y="169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7" name="Line 297"/>
                <p:cNvSpPr>
                  <a:spLocks noChangeShapeType="1"/>
                </p:cNvSpPr>
                <p:nvPr/>
              </p:nvSpPr>
              <p:spPr bwMode="auto">
                <a:xfrm flipH="1">
                  <a:off x="1263" y="1624"/>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8" name="Line 298"/>
                <p:cNvSpPr>
                  <a:spLocks noChangeShapeType="1"/>
                </p:cNvSpPr>
                <p:nvPr/>
              </p:nvSpPr>
              <p:spPr bwMode="auto">
                <a:xfrm>
                  <a:off x="1077" y="1755"/>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19" name="Line 299"/>
                <p:cNvSpPr>
                  <a:spLocks noChangeShapeType="1"/>
                </p:cNvSpPr>
                <p:nvPr/>
              </p:nvSpPr>
              <p:spPr bwMode="auto">
                <a:xfrm flipH="1">
                  <a:off x="1263" y="167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0" name="Line 300"/>
                <p:cNvSpPr>
                  <a:spLocks noChangeShapeType="1"/>
                </p:cNvSpPr>
                <p:nvPr/>
              </p:nvSpPr>
              <p:spPr bwMode="auto">
                <a:xfrm>
                  <a:off x="1077" y="180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1" name="Line 301"/>
                <p:cNvSpPr>
                  <a:spLocks noChangeShapeType="1"/>
                </p:cNvSpPr>
                <p:nvPr/>
              </p:nvSpPr>
              <p:spPr bwMode="auto">
                <a:xfrm flipH="1">
                  <a:off x="2082" y="1522"/>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2" name="Line 302"/>
                <p:cNvSpPr>
                  <a:spLocks noChangeShapeType="1"/>
                </p:cNvSpPr>
                <p:nvPr/>
              </p:nvSpPr>
              <p:spPr bwMode="auto">
                <a:xfrm>
                  <a:off x="1896" y="1653"/>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3" name="Line 303"/>
                <p:cNvSpPr>
                  <a:spLocks noChangeShapeType="1"/>
                </p:cNvSpPr>
                <p:nvPr/>
              </p:nvSpPr>
              <p:spPr bwMode="auto">
                <a:xfrm flipH="1">
                  <a:off x="2082" y="1579"/>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4" name="Line 304"/>
                <p:cNvSpPr>
                  <a:spLocks noChangeShapeType="1"/>
                </p:cNvSpPr>
                <p:nvPr/>
              </p:nvSpPr>
              <p:spPr bwMode="auto">
                <a:xfrm>
                  <a:off x="1896" y="1710"/>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5" name="Line 305"/>
                <p:cNvSpPr>
                  <a:spLocks noChangeShapeType="1"/>
                </p:cNvSpPr>
                <p:nvPr/>
              </p:nvSpPr>
              <p:spPr bwMode="auto">
                <a:xfrm flipH="1">
                  <a:off x="2082" y="1627"/>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6" name="Line 306"/>
                <p:cNvSpPr>
                  <a:spLocks noChangeShapeType="1"/>
                </p:cNvSpPr>
                <p:nvPr/>
              </p:nvSpPr>
              <p:spPr bwMode="auto">
                <a:xfrm>
                  <a:off x="1896" y="1758"/>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7" name="Line 307"/>
                <p:cNvSpPr>
                  <a:spLocks noChangeShapeType="1"/>
                </p:cNvSpPr>
                <p:nvPr/>
              </p:nvSpPr>
              <p:spPr bwMode="auto">
                <a:xfrm flipH="1">
                  <a:off x="2082" y="1675"/>
                  <a:ext cx="138" cy="13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8" name="Line 308"/>
                <p:cNvSpPr>
                  <a:spLocks noChangeShapeType="1"/>
                </p:cNvSpPr>
                <p:nvPr/>
              </p:nvSpPr>
              <p:spPr bwMode="auto">
                <a:xfrm>
                  <a:off x="1896" y="1806"/>
                  <a:ext cx="198"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29" name="Line 309"/>
                <p:cNvSpPr>
                  <a:spLocks noChangeShapeType="1"/>
                </p:cNvSpPr>
                <p:nvPr/>
              </p:nvSpPr>
              <p:spPr bwMode="auto">
                <a:xfrm rot="5400000">
                  <a:off x="-90" y="1296"/>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30" name="Line 310"/>
                <p:cNvSpPr>
                  <a:spLocks noChangeShapeType="1"/>
                </p:cNvSpPr>
                <p:nvPr/>
              </p:nvSpPr>
              <p:spPr bwMode="auto">
                <a:xfrm rot="5400000">
                  <a:off x="690" y="1299"/>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12631" name="Line 311"/>
                <p:cNvSpPr>
                  <a:spLocks noChangeShapeType="1"/>
                </p:cNvSpPr>
                <p:nvPr/>
              </p:nvSpPr>
              <p:spPr bwMode="auto">
                <a:xfrm rot="5400000">
                  <a:off x="1515" y="1297"/>
                  <a:ext cx="48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12633" name="Rectangle 313"/>
              <p:cNvSpPr>
                <a:spLocks noChangeArrowheads="1"/>
              </p:cNvSpPr>
              <p:nvPr/>
            </p:nvSpPr>
            <p:spPr bwMode="auto">
              <a:xfrm>
                <a:off x="73" y="864"/>
                <a:ext cx="215"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312634" name="Rectangle 314"/>
              <p:cNvSpPr>
                <a:spLocks noChangeArrowheads="1"/>
              </p:cNvSpPr>
              <p:nvPr/>
            </p:nvSpPr>
            <p:spPr bwMode="auto">
              <a:xfrm>
                <a:off x="839" y="864"/>
                <a:ext cx="202"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312635" name="Rectangle 315"/>
              <p:cNvSpPr>
                <a:spLocks noChangeArrowheads="1"/>
              </p:cNvSpPr>
              <p:nvPr/>
            </p:nvSpPr>
            <p:spPr bwMode="auto">
              <a:xfrm>
                <a:off x="1665" y="864"/>
                <a:ext cx="199"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sp>
            <p:nvSpPr>
              <p:cNvPr id="312636" name="Rectangle 316"/>
              <p:cNvSpPr>
                <a:spLocks noChangeArrowheads="1"/>
              </p:cNvSpPr>
              <p:nvPr/>
            </p:nvSpPr>
            <p:spPr bwMode="auto">
              <a:xfrm>
                <a:off x="647" y="2659"/>
                <a:ext cx="252"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312637" name="Rectangle 317"/>
              <p:cNvSpPr>
                <a:spLocks noChangeArrowheads="1"/>
              </p:cNvSpPr>
              <p:nvPr/>
            </p:nvSpPr>
            <p:spPr bwMode="auto">
              <a:xfrm>
                <a:off x="1413" y="2659"/>
                <a:ext cx="239"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312638" name="Rectangle 318"/>
              <p:cNvSpPr>
                <a:spLocks noChangeArrowheads="1"/>
              </p:cNvSpPr>
              <p:nvPr/>
            </p:nvSpPr>
            <p:spPr bwMode="auto">
              <a:xfrm>
                <a:off x="2220" y="2659"/>
                <a:ext cx="273" cy="221"/>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spcBef>
                    <a:spcPct val="0"/>
                  </a:spcBef>
                </a:pP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grpSp>
        <p:pic>
          <p:nvPicPr>
            <p:cNvPr id="312641" name="Picture 3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1152"/>
              <a:ext cx="3219" cy="118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12642" name="Text Box 322"/>
            <p:cNvSpPr txBox="1">
              <a:spLocks noChangeArrowheads="1"/>
            </p:cNvSpPr>
            <p:nvPr/>
          </p:nvSpPr>
          <p:spPr bwMode="auto">
            <a:xfrm>
              <a:off x="2688" y="2294"/>
              <a:ext cx="2784" cy="2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500">
                  <a:effectLst>
                    <a:outerShdw blurRad="38100" dist="38100" dir="2700000" algn="tl">
                      <a:srgbClr val="000000"/>
                    </a:outerShdw>
                  </a:effectLst>
                </a:rPr>
                <a:t>Conexión estrella – triángulo: Yd</a:t>
              </a:r>
              <a:endParaRPr lang="es-ES" altLang="es-ES" sz="1500">
                <a:effectLst>
                  <a:outerShdw blurRad="38100" dist="38100" dir="2700000" algn="tl">
                    <a:srgbClr val="000000"/>
                  </a:outerShdw>
                </a:effectLst>
              </a:endParaRPr>
            </a:p>
          </p:txBody>
        </p:sp>
      </p:grpSp>
      <p:sp>
        <p:nvSpPr>
          <p:cNvPr id="312644" name="Text Box 324"/>
          <p:cNvSpPr txBox="1">
            <a:spLocks noChangeArrowheads="1"/>
          </p:cNvSpPr>
          <p:nvPr/>
        </p:nvSpPr>
        <p:spPr bwMode="auto">
          <a:xfrm>
            <a:off x="304800" y="4371975"/>
            <a:ext cx="8534400" cy="1190625"/>
          </a:xfrm>
          <a:prstGeom prst="rect">
            <a:avLst/>
          </a:prstGeom>
          <a:gradFill rotWithShape="0">
            <a:gsLst>
              <a:gs pos="0">
                <a:srgbClr val="008000">
                  <a:gamma/>
                  <a:shade val="46275"/>
                  <a:invGamma/>
                </a:srgbClr>
              </a:gs>
              <a:gs pos="100000">
                <a:srgbClr val="008000"/>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La conexión Yy plantea problemas debidos a la circulación de corrientes homopolares (causadas por los armónicos de la corriente de vacío) por el neutro. En condiciones de carga desequilibrada entre fase y neutro </a:t>
            </a:r>
            <a:r>
              <a:rPr lang="es-ES_tradnl" altLang="es-ES" sz="1800" u="sng">
                <a:effectLst>
                  <a:outerShdw blurRad="38100" dist="38100" dir="2700000" algn="tl">
                    <a:srgbClr val="000000"/>
                  </a:outerShdw>
                </a:effectLst>
              </a:rPr>
              <a:t>aparecen sobretensiones</a:t>
            </a:r>
            <a:r>
              <a:rPr lang="es-ES_tradnl" altLang="es-ES" sz="1500">
                <a:effectLst>
                  <a:outerShdw blurRad="38100" dist="38100" dir="2700000" algn="tl">
                    <a:srgbClr val="000000"/>
                  </a:outerShdw>
                </a:effectLst>
              </a:rPr>
              <a:t>    </a:t>
            </a:r>
            <a:endParaRPr lang="es-ES" altLang="es-ES" sz="1500">
              <a:effectLst>
                <a:outerShdw blurRad="38100" dist="38100" dir="2700000" algn="tl">
                  <a:srgbClr val="000000"/>
                </a:outerShdw>
              </a:effectLst>
            </a:endParaRPr>
          </a:p>
        </p:txBody>
      </p:sp>
      <p:sp>
        <p:nvSpPr>
          <p:cNvPr id="312645" name="Text Box 325"/>
          <p:cNvSpPr txBox="1">
            <a:spLocks noChangeArrowheads="1"/>
          </p:cNvSpPr>
          <p:nvPr/>
        </p:nvSpPr>
        <p:spPr bwMode="auto">
          <a:xfrm>
            <a:off x="304800" y="5761038"/>
            <a:ext cx="8534400" cy="868362"/>
          </a:xfrm>
          <a:prstGeom prst="rect">
            <a:avLst/>
          </a:prstGeom>
          <a:gradFill rotWithShape="0">
            <a:gsLst>
              <a:gs pos="0">
                <a:srgbClr val="CC0099">
                  <a:gamma/>
                  <a:shade val="46275"/>
                  <a:invGamma/>
                </a:srgbClr>
              </a:gs>
              <a:gs pos="100000">
                <a:srgbClr val="CC0099"/>
              </a:gs>
            </a:gsLst>
            <a:lin ang="5400000" scaled="1"/>
          </a:gra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Cuando uno de los devanados está conectado en triángulo los flujos homopolares se anulan y los inconvenientes anteriores desaparecen. El único problema es </a:t>
            </a:r>
            <a:r>
              <a:rPr lang="es-ES_tradnl" altLang="es-ES" sz="1700" u="sng">
                <a:effectLst>
                  <a:outerShdw blurRad="38100" dist="38100" dir="2700000" algn="tl">
                    <a:srgbClr val="000000"/>
                  </a:outerShdw>
                </a:effectLst>
              </a:rPr>
              <a:t>la no disponibilidad del neutro</a:t>
            </a:r>
            <a:r>
              <a:rPr lang="es-ES_tradnl" altLang="es-ES" sz="1700">
                <a:effectLst>
                  <a:outerShdw blurRad="38100" dist="38100" dir="2700000" algn="tl">
                    <a:srgbClr val="000000"/>
                  </a:outerShdw>
                </a:effectLst>
              </a:rPr>
              <a:t> en uno de los devanados    </a:t>
            </a:r>
            <a:endParaRPr lang="es-ES" altLang="es-ES" sz="17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2644"/>
                                        </p:tgtEl>
                                        <p:attrNameLst>
                                          <p:attrName>style.visibility</p:attrName>
                                        </p:attrNameLst>
                                      </p:cBhvr>
                                      <p:to>
                                        <p:strVal val="visible"/>
                                      </p:to>
                                    </p:set>
                                    <p:anim calcmode="lin" valueType="num">
                                      <p:cBhvr>
                                        <p:cTn id="7" dur="500" fill="hold"/>
                                        <p:tgtEl>
                                          <p:spTgt spid="312644"/>
                                        </p:tgtEl>
                                        <p:attrNameLst>
                                          <p:attrName>ppt_w</p:attrName>
                                        </p:attrNameLst>
                                      </p:cBhvr>
                                      <p:tavLst>
                                        <p:tav tm="0">
                                          <p:val>
                                            <p:fltVal val="0"/>
                                          </p:val>
                                        </p:tav>
                                        <p:tav tm="100000">
                                          <p:val>
                                            <p:strVal val="#ppt_w"/>
                                          </p:val>
                                        </p:tav>
                                      </p:tavLst>
                                    </p:anim>
                                    <p:anim calcmode="lin" valueType="num">
                                      <p:cBhvr>
                                        <p:cTn id="8" dur="500" fill="hold"/>
                                        <p:tgtEl>
                                          <p:spTgt spid="312644"/>
                                        </p:tgtEl>
                                        <p:attrNameLst>
                                          <p:attrName>ppt_h</p:attrName>
                                        </p:attrNameLst>
                                      </p:cBhvr>
                                      <p:tavLst>
                                        <p:tav tm="0">
                                          <p:val>
                                            <p:fltVal val="0"/>
                                          </p:val>
                                        </p:tav>
                                        <p:tav tm="100000">
                                          <p:val>
                                            <p:strVal val="#ppt_h"/>
                                          </p:val>
                                        </p:tav>
                                      </p:tavLst>
                                    </p:anim>
                                    <p:anim calcmode="lin" valueType="num">
                                      <p:cBhvr>
                                        <p:cTn id="9" dur="500" fill="hold"/>
                                        <p:tgtEl>
                                          <p:spTgt spid="312644"/>
                                        </p:tgtEl>
                                        <p:attrNameLst>
                                          <p:attrName>ppt_x</p:attrName>
                                        </p:attrNameLst>
                                      </p:cBhvr>
                                      <p:tavLst>
                                        <p:tav tm="0">
                                          <p:val>
                                            <p:fltVal val="0.5"/>
                                          </p:val>
                                        </p:tav>
                                        <p:tav tm="100000">
                                          <p:val>
                                            <p:strVal val="#ppt_x"/>
                                          </p:val>
                                        </p:tav>
                                      </p:tavLst>
                                    </p:anim>
                                    <p:anim calcmode="lin" valueType="num">
                                      <p:cBhvr>
                                        <p:cTn id="10" dur="500" fill="hold"/>
                                        <p:tgtEl>
                                          <p:spTgt spid="3126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12645"/>
                                        </p:tgtEl>
                                        <p:attrNameLst>
                                          <p:attrName>style.visibility</p:attrName>
                                        </p:attrNameLst>
                                      </p:cBhvr>
                                      <p:to>
                                        <p:strVal val="visible"/>
                                      </p:to>
                                    </p:set>
                                    <p:anim calcmode="lin" valueType="num">
                                      <p:cBhvr>
                                        <p:cTn id="15" dur="500" fill="hold"/>
                                        <p:tgtEl>
                                          <p:spTgt spid="312645"/>
                                        </p:tgtEl>
                                        <p:attrNameLst>
                                          <p:attrName>ppt_w</p:attrName>
                                        </p:attrNameLst>
                                      </p:cBhvr>
                                      <p:tavLst>
                                        <p:tav tm="0">
                                          <p:val>
                                            <p:fltVal val="0"/>
                                          </p:val>
                                        </p:tav>
                                        <p:tav tm="100000">
                                          <p:val>
                                            <p:strVal val="#ppt_w"/>
                                          </p:val>
                                        </p:tav>
                                      </p:tavLst>
                                    </p:anim>
                                    <p:anim calcmode="lin" valueType="num">
                                      <p:cBhvr>
                                        <p:cTn id="16" dur="500" fill="hold"/>
                                        <p:tgtEl>
                                          <p:spTgt spid="312645"/>
                                        </p:tgtEl>
                                        <p:attrNameLst>
                                          <p:attrName>ppt_h</p:attrName>
                                        </p:attrNameLst>
                                      </p:cBhvr>
                                      <p:tavLst>
                                        <p:tav tm="0">
                                          <p:val>
                                            <p:fltVal val="0"/>
                                          </p:val>
                                        </p:tav>
                                        <p:tav tm="100000">
                                          <p:val>
                                            <p:strVal val="#ppt_h"/>
                                          </p:val>
                                        </p:tav>
                                      </p:tavLst>
                                    </p:anim>
                                    <p:anim calcmode="lin" valueType="num">
                                      <p:cBhvr>
                                        <p:cTn id="17" dur="500" fill="hold"/>
                                        <p:tgtEl>
                                          <p:spTgt spid="312645"/>
                                        </p:tgtEl>
                                        <p:attrNameLst>
                                          <p:attrName>ppt_x</p:attrName>
                                        </p:attrNameLst>
                                      </p:cBhvr>
                                      <p:tavLst>
                                        <p:tav tm="0">
                                          <p:val>
                                            <p:fltVal val="0.5"/>
                                          </p:val>
                                        </p:tav>
                                        <p:tav tm="100000">
                                          <p:val>
                                            <p:strVal val="#ppt_x"/>
                                          </p:val>
                                        </p:tav>
                                      </p:tavLst>
                                    </p:anim>
                                    <p:anim calcmode="lin" valueType="num">
                                      <p:cBhvr>
                                        <p:cTn id="18" dur="500" fill="hold"/>
                                        <p:tgtEl>
                                          <p:spTgt spid="312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644" grpId="0" animBg="1" autoUpdateAnimBg="0"/>
      <p:bldP spid="31264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76200" y="4572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4.20 Conexiones en trafos trifásicos III</a:t>
            </a:r>
            <a:endParaRPr lang="es-ES_tradnl" altLang="es-ES" sz="4400" b="0">
              <a:solidFill>
                <a:schemeClr val="tx2"/>
              </a:solidFill>
              <a:effectLst>
                <a:outerShdw blurRad="38100" dist="38100" dir="2700000" algn="tl">
                  <a:srgbClr val="000000"/>
                </a:outerShdw>
              </a:effectLst>
              <a:latin typeface="Arial" charset="0"/>
            </a:endParaRPr>
          </a:p>
        </p:txBody>
      </p:sp>
      <p:sp>
        <p:nvSpPr>
          <p:cNvPr id="323666" name="Text Box 82"/>
          <p:cNvSpPr txBox="1">
            <a:spLocks noChangeArrowheads="1"/>
          </p:cNvSpPr>
          <p:nvPr/>
        </p:nvSpPr>
        <p:spPr bwMode="auto">
          <a:xfrm>
            <a:off x="165100" y="1905000"/>
            <a:ext cx="2743200" cy="2563813"/>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Si se quiere disponer de neutro en primario y secundario y no tener problemas de flujos homopolares o en carga desequilibrada  se utiliza la conexión estrella – zigzag:  Yz</a:t>
            </a:r>
            <a:endParaRPr lang="es-ES" altLang="es-ES" sz="1800">
              <a:effectLst>
                <a:outerShdw blurRad="38100" dist="38100" dir="2700000" algn="tl">
                  <a:srgbClr val="000000"/>
                </a:outerShdw>
              </a:effectLst>
            </a:endParaRPr>
          </a:p>
        </p:txBody>
      </p:sp>
      <p:sp>
        <p:nvSpPr>
          <p:cNvPr id="323668" name="Text Box 84"/>
          <p:cNvSpPr txBox="1">
            <a:spLocks noChangeArrowheads="1"/>
          </p:cNvSpPr>
          <p:nvPr/>
        </p:nvSpPr>
        <p:spPr bwMode="auto">
          <a:xfrm>
            <a:off x="266700" y="4708525"/>
            <a:ext cx="8686800" cy="868363"/>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El secundario consta de dos semidevanados con igual número de espiras. La tensión secundaria de cada fase se obtiene como la suma de las tensiones inducidas en dos semidevanados situados en columnas diferentes</a:t>
            </a:r>
            <a:r>
              <a:rPr lang="es-ES_tradnl" altLang="es-ES" sz="1500">
                <a:effectLst>
                  <a:outerShdw blurRad="38100" dist="38100" dir="2700000" algn="tl">
                    <a:srgbClr val="000000"/>
                  </a:outerShdw>
                </a:effectLst>
              </a:rPr>
              <a:t>    </a:t>
            </a:r>
            <a:endParaRPr lang="es-ES" altLang="es-ES" sz="1500">
              <a:effectLst>
                <a:outerShdw blurRad="38100" dist="38100" dir="2700000" algn="tl">
                  <a:srgbClr val="000000"/>
                </a:outerShdw>
              </a:effectLst>
            </a:endParaRPr>
          </a:p>
        </p:txBody>
      </p:sp>
      <p:sp>
        <p:nvSpPr>
          <p:cNvPr id="323671" name="Text Box 87"/>
          <p:cNvSpPr txBox="1">
            <a:spLocks noChangeArrowheads="1"/>
          </p:cNvSpPr>
          <p:nvPr/>
        </p:nvSpPr>
        <p:spPr bwMode="auto">
          <a:xfrm>
            <a:off x="241300" y="5711825"/>
            <a:ext cx="8686800" cy="609600"/>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Los efectos producidos por los flujos homopolares se compensan sobre los dos semidevanados no influyendo en el funcionamiento del transformador</a:t>
            </a:r>
            <a:r>
              <a:rPr lang="es-ES_tradnl" altLang="es-ES" sz="1500">
                <a:effectLst>
                  <a:outerShdw blurRad="38100" dist="38100" dir="2700000" algn="tl">
                    <a:srgbClr val="000000"/>
                  </a:outerShdw>
                </a:effectLst>
              </a:rPr>
              <a:t>     </a:t>
            </a:r>
            <a:endParaRPr lang="es-ES" altLang="es-ES" sz="1500">
              <a:effectLst>
                <a:outerShdw blurRad="38100" dist="38100" dir="2700000" algn="tl">
                  <a:srgbClr val="000000"/>
                </a:outerShdw>
              </a:effectLst>
            </a:endParaRPr>
          </a:p>
        </p:txBody>
      </p:sp>
      <p:pic>
        <p:nvPicPr>
          <p:cNvPr id="323672" name="Picture 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300" y="1828800"/>
            <a:ext cx="6188075" cy="26939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23668"/>
                                        </p:tgtEl>
                                        <p:attrNameLst>
                                          <p:attrName>style.visibility</p:attrName>
                                        </p:attrNameLst>
                                      </p:cBhvr>
                                      <p:to>
                                        <p:strVal val="visible"/>
                                      </p:to>
                                    </p:set>
                                    <p:anim calcmode="lin" valueType="num">
                                      <p:cBhvr>
                                        <p:cTn id="7" dur="500" fill="hold"/>
                                        <p:tgtEl>
                                          <p:spTgt spid="323668"/>
                                        </p:tgtEl>
                                        <p:attrNameLst>
                                          <p:attrName>ppt_w</p:attrName>
                                        </p:attrNameLst>
                                      </p:cBhvr>
                                      <p:tavLst>
                                        <p:tav tm="0">
                                          <p:val>
                                            <p:fltVal val="0"/>
                                          </p:val>
                                        </p:tav>
                                        <p:tav tm="100000">
                                          <p:val>
                                            <p:strVal val="#ppt_w"/>
                                          </p:val>
                                        </p:tav>
                                      </p:tavLst>
                                    </p:anim>
                                    <p:anim calcmode="lin" valueType="num">
                                      <p:cBhvr>
                                        <p:cTn id="8" dur="500" fill="hold"/>
                                        <p:tgtEl>
                                          <p:spTgt spid="323668"/>
                                        </p:tgtEl>
                                        <p:attrNameLst>
                                          <p:attrName>ppt_h</p:attrName>
                                        </p:attrNameLst>
                                      </p:cBhvr>
                                      <p:tavLst>
                                        <p:tav tm="0">
                                          <p:val>
                                            <p:fltVal val="0"/>
                                          </p:val>
                                        </p:tav>
                                        <p:tav tm="100000">
                                          <p:val>
                                            <p:strVal val="#ppt_h"/>
                                          </p:val>
                                        </p:tav>
                                      </p:tavLst>
                                    </p:anim>
                                    <p:anim calcmode="lin" valueType="num">
                                      <p:cBhvr>
                                        <p:cTn id="9" dur="500" fill="hold"/>
                                        <p:tgtEl>
                                          <p:spTgt spid="323668"/>
                                        </p:tgtEl>
                                        <p:attrNameLst>
                                          <p:attrName>ppt_x</p:attrName>
                                        </p:attrNameLst>
                                      </p:cBhvr>
                                      <p:tavLst>
                                        <p:tav tm="0">
                                          <p:val>
                                            <p:fltVal val="0.5"/>
                                          </p:val>
                                        </p:tav>
                                        <p:tav tm="100000">
                                          <p:val>
                                            <p:strVal val="#ppt_x"/>
                                          </p:val>
                                        </p:tav>
                                      </p:tavLst>
                                    </p:anim>
                                    <p:anim calcmode="lin" valueType="num">
                                      <p:cBhvr>
                                        <p:cTn id="10" dur="500" fill="hold"/>
                                        <p:tgtEl>
                                          <p:spTgt spid="32366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23671"/>
                                        </p:tgtEl>
                                        <p:attrNameLst>
                                          <p:attrName>style.visibility</p:attrName>
                                        </p:attrNameLst>
                                      </p:cBhvr>
                                      <p:to>
                                        <p:strVal val="visible"/>
                                      </p:to>
                                    </p:set>
                                    <p:anim calcmode="lin" valueType="num">
                                      <p:cBhvr>
                                        <p:cTn id="15" dur="500" fill="hold"/>
                                        <p:tgtEl>
                                          <p:spTgt spid="323671"/>
                                        </p:tgtEl>
                                        <p:attrNameLst>
                                          <p:attrName>ppt_w</p:attrName>
                                        </p:attrNameLst>
                                      </p:cBhvr>
                                      <p:tavLst>
                                        <p:tav tm="0">
                                          <p:val>
                                            <p:fltVal val="0"/>
                                          </p:val>
                                        </p:tav>
                                        <p:tav tm="100000">
                                          <p:val>
                                            <p:strVal val="#ppt_w"/>
                                          </p:val>
                                        </p:tav>
                                      </p:tavLst>
                                    </p:anim>
                                    <p:anim calcmode="lin" valueType="num">
                                      <p:cBhvr>
                                        <p:cTn id="16" dur="500" fill="hold"/>
                                        <p:tgtEl>
                                          <p:spTgt spid="323671"/>
                                        </p:tgtEl>
                                        <p:attrNameLst>
                                          <p:attrName>ppt_h</p:attrName>
                                        </p:attrNameLst>
                                      </p:cBhvr>
                                      <p:tavLst>
                                        <p:tav tm="0">
                                          <p:val>
                                            <p:fltVal val="0"/>
                                          </p:val>
                                        </p:tav>
                                        <p:tav tm="100000">
                                          <p:val>
                                            <p:strVal val="#ppt_h"/>
                                          </p:val>
                                        </p:tav>
                                      </p:tavLst>
                                    </p:anim>
                                    <p:anim calcmode="lin" valueType="num">
                                      <p:cBhvr>
                                        <p:cTn id="17" dur="500" fill="hold"/>
                                        <p:tgtEl>
                                          <p:spTgt spid="323671"/>
                                        </p:tgtEl>
                                        <p:attrNameLst>
                                          <p:attrName>ppt_x</p:attrName>
                                        </p:attrNameLst>
                                      </p:cBhvr>
                                      <p:tavLst>
                                        <p:tav tm="0">
                                          <p:val>
                                            <p:fltVal val="0.5"/>
                                          </p:val>
                                        </p:tav>
                                        <p:tav tm="100000">
                                          <p:val>
                                            <p:strVal val="#ppt_x"/>
                                          </p:val>
                                        </p:tav>
                                      </p:tavLst>
                                    </p:anim>
                                    <p:anim calcmode="lin" valueType="num">
                                      <p:cBhvr>
                                        <p:cTn id="18" dur="500" fill="hold"/>
                                        <p:tgtEl>
                                          <p:spTgt spid="3236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68" grpId="0" animBg="1" autoUpdateAnimBg="0"/>
      <p:bldP spid="32367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622" name="Group 14"/>
          <p:cNvGrpSpPr>
            <a:grpSpLocks/>
          </p:cNvGrpSpPr>
          <p:nvPr/>
        </p:nvGrpSpPr>
        <p:grpSpPr bwMode="auto">
          <a:xfrm>
            <a:off x="3941763" y="1463675"/>
            <a:ext cx="5003800" cy="317500"/>
            <a:chOff x="2560" y="984"/>
            <a:chExt cx="3152" cy="200"/>
          </a:xfrm>
        </p:grpSpPr>
        <p:sp>
          <p:nvSpPr>
            <p:cNvPr id="324621" name="Oval 13"/>
            <p:cNvSpPr>
              <a:spLocks noChangeArrowheads="1"/>
            </p:cNvSpPr>
            <p:nvPr/>
          </p:nvSpPr>
          <p:spPr bwMode="auto">
            <a:xfrm>
              <a:off x="5520" y="992"/>
              <a:ext cx="192" cy="192"/>
            </a:xfrm>
            <a:prstGeom prst="ellipse">
              <a:avLst/>
            </a:prstGeom>
            <a:solidFill>
              <a:srgbClr val="FF0000"/>
            </a:solidFill>
            <a:ln w="3175">
              <a:solidFill>
                <a:schemeClr val="bg2"/>
              </a:solidFill>
              <a:round/>
              <a:headEnd/>
              <a:tailEnd/>
            </a:ln>
            <a:effectLst>
              <a:outerShdw dist="35921" dir="2700000" algn="ctr" rotWithShape="0">
                <a:schemeClr val="bg2"/>
              </a:outerShdw>
            </a:effectLst>
          </p:spPr>
          <p:txBody>
            <a:bodyPr anchor="ctr">
              <a:spAutoFit/>
            </a:bodyPr>
            <a:lstStyle/>
            <a:p>
              <a:endParaRPr lang="es-ES"/>
            </a:p>
          </p:txBody>
        </p:sp>
        <p:sp>
          <p:nvSpPr>
            <p:cNvPr id="324620" name="Oval 12"/>
            <p:cNvSpPr>
              <a:spLocks noChangeArrowheads="1"/>
            </p:cNvSpPr>
            <p:nvPr/>
          </p:nvSpPr>
          <p:spPr bwMode="auto">
            <a:xfrm>
              <a:off x="2560" y="984"/>
              <a:ext cx="192" cy="192"/>
            </a:xfrm>
            <a:prstGeom prst="ellipse">
              <a:avLst/>
            </a:prstGeom>
            <a:solidFill>
              <a:srgbClr val="FF0000"/>
            </a:solidFill>
            <a:ln w="3175">
              <a:solidFill>
                <a:schemeClr val="bg2"/>
              </a:solidFill>
              <a:round/>
              <a:headEnd/>
              <a:tailEnd/>
            </a:ln>
            <a:effectLst>
              <a:outerShdw dist="35921" dir="2700000" algn="ctr" rotWithShape="0">
                <a:schemeClr val="bg2"/>
              </a:outerShdw>
            </a:effectLst>
          </p:spPr>
          <p:txBody>
            <a:bodyPr anchor="ctr">
              <a:spAutoFit/>
            </a:bodyPr>
            <a:lstStyle/>
            <a:p>
              <a:endParaRPr lang="es-ES"/>
            </a:p>
          </p:txBody>
        </p:sp>
      </p:grpSp>
      <p:sp>
        <p:nvSpPr>
          <p:cNvPr id="324610" name="Rectangle 2"/>
          <p:cNvSpPr>
            <a:spLocks noChangeArrowheads="1"/>
          </p:cNvSpPr>
          <p:nvPr/>
        </p:nvSpPr>
        <p:spPr bwMode="auto">
          <a:xfrm>
            <a:off x="0" y="762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4.21 Índices horarios I</a:t>
            </a:r>
            <a:endParaRPr lang="es-ES_tradnl" altLang="es-ES" sz="4400" b="0">
              <a:solidFill>
                <a:schemeClr val="tx2"/>
              </a:solidFill>
              <a:effectLst>
                <a:outerShdw blurRad="38100" dist="38100" dir="2700000" algn="tl">
                  <a:srgbClr val="000000"/>
                </a:outerShdw>
              </a:effectLst>
              <a:latin typeface="Arial" charset="0"/>
            </a:endParaRPr>
          </a:p>
        </p:txBody>
      </p:sp>
      <p:sp>
        <p:nvSpPr>
          <p:cNvPr id="324611" name="Text Box 3"/>
          <p:cNvSpPr txBox="1">
            <a:spLocks noChangeArrowheads="1"/>
          </p:cNvSpPr>
          <p:nvPr/>
        </p:nvSpPr>
        <p:spPr bwMode="auto">
          <a:xfrm>
            <a:off x="5067300" y="4287838"/>
            <a:ext cx="2819400" cy="1706562"/>
          </a:xfrm>
          <a:prstGeom prst="rect">
            <a:avLst/>
          </a:prstGeom>
          <a:gradFill rotWithShape="0">
            <a:gsLst>
              <a:gs pos="0">
                <a:srgbClr val="008000">
                  <a:gamma/>
                  <a:shade val="46275"/>
                  <a:invGamma/>
                </a:srgbClr>
              </a:gs>
              <a:gs pos="100000">
                <a:srgbClr val="008000"/>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La existencia de conexiones </a:t>
            </a:r>
            <a:r>
              <a:rPr lang="es-ES_tradnl" altLang="es-ES" sz="2100">
                <a:effectLst>
                  <a:outerShdw blurRad="38100" dist="38100" dir="2700000" algn="tl">
                    <a:srgbClr val="000000"/>
                  </a:outerShdw>
                </a:effectLst>
              </a:rPr>
              <a:t>Yd</a:t>
            </a:r>
            <a:r>
              <a:rPr lang="es-ES_tradnl" altLang="es-ES" sz="1700">
                <a:effectLst>
                  <a:outerShdw blurRad="38100" dist="38100" dir="2700000" algn="tl">
                    <a:srgbClr val="000000"/>
                  </a:outerShdw>
                </a:effectLst>
              </a:rPr>
              <a:t> e </a:t>
            </a:r>
            <a:r>
              <a:rPr lang="es-ES_tradnl" altLang="es-ES" sz="2000">
                <a:effectLst>
                  <a:outerShdw blurRad="38100" dist="38100" dir="2700000" algn="tl">
                    <a:srgbClr val="000000"/>
                  </a:outerShdw>
                </a:effectLst>
              </a:rPr>
              <a:t>Yz</a:t>
            </a:r>
            <a:r>
              <a:rPr lang="es-ES_tradnl" altLang="es-ES" sz="1700">
                <a:effectLst>
                  <a:outerShdw blurRad="38100" dist="38100" dir="2700000" algn="tl">
                    <a:srgbClr val="000000"/>
                  </a:outerShdw>
                </a:effectLst>
              </a:rPr>
              <a:t> provoca la aparición de desfases entre las tensiones del primario y del secundario</a:t>
            </a:r>
            <a:endParaRPr lang="es-ES" altLang="es-ES" sz="1700">
              <a:effectLst>
                <a:outerShdw blurRad="38100" dist="38100" dir="2700000" algn="tl">
                  <a:srgbClr val="000000"/>
                </a:outerShdw>
              </a:effectLst>
            </a:endParaRPr>
          </a:p>
        </p:txBody>
      </p:sp>
      <p:sp>
        <p:nvSpPr>
          <p:cNvPr id="324613" name="Text Box 5"/>
          <p:cNvSpPr txBox="1">
            <a:spLocks noChangeArrowheads="1"/>
          </p:cNvSpPr>
          <p:nvPr/>
        </p:nvSpPr>
        <p:spPr bwMode="auto">
          <a:xfrm>
            <a:off x="304800" y="1676400"/>
            <a:ext cx="2819400" cy="1739900"/>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Los terminales de igual polaridad son los que simultáneamente, debido a un flujo común, presentan la misma tensión</a:t>
            </a:r>
            <a:endParaRPr lang="es-ES" altLang="es-ES" sz="1800">
              <a:effectLst>
                <a:outerShdw blurRad="38100" dist="38100" dir="2700000" algn="tl">
                  <a:srgbClr val="000000"/>
                </a:outerShdw>
              </a:effectLst>
            </a:endParaRPr>
          </a:p>
        </p:txBody>
      </p:sp>
      <p:pic>
        <p:nvPicPr>
          <p:cNvPr id="324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066800"/>
            <a:ext cx="5059363" cy="2720975"/>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4615" name="AutoShape 7"/>
          <p:cNvSpPr>
            <a:spLocks noChangeArrowheads="1"/>
          </p:cNvSpPr>
          <p:nvPr/>
        </p:nvSpPr>
        <p:spPr bwMode="auto">
          <a:xfrm>
            <a:off x="3225800" y="2209800"/>
            <a:ext cx="660400" cy="533400"/>
          </a:xfrm>
          <a:prstGeom prst="rightArrow">
            <a:avLst>
              <a:gd name="adj1" fmla="val 45241"/>
              <a:gd name="adj2" fmla="val 4256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3246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810000"/>
            <a:ext cx="3400425" cy="2754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4617" name="AutoShape 9"/>
          <p:cNvSpPr>
            <a:spLocks noChangeArrowheads="1"/>
          </p:cNvSpPr>
          <p:nvPr/>
        </p:nvSpPr>
        <p:spPr bwMode="auto">
          <a:xfrm rot="5400000">
            <a:off x="6189663" y="3648075"/>
            <a:ext cx="558800" cy="533400"/>
          </a:xfrm>
          <a:prstGeom prst="rightArrow">
            <a:avLst>
              <a:gd name="adj1" fmla="val 45241"/>
              <a:gd name="adj2" fmla="val 36012"/>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4618" name="AutoShape 10"/>
          <p:cNvSpPr>
            <a:spLocks noChangeArrowheads="1"/>
          </p:cNvSpPr>
          <p:nvPr/>
        </p:nvSpPr>
        <p:spPr bwMode="auto">
          <a:xfrm rot="32400000">
            <a:off x="4114800" y="4876800"/>
            <a:ext cx="660400" cy="533400"/>
          </a:xfrm>
          <a:prstGeom prst="rightArrow">
            <a:avLst>
              <a:gd name="adj1" fmla="val 45241"/>
              <a:gd name="adj2" fmla="val 4256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4619" name="Text Box 11"/>
          <p:cNvSpPr txBox="1">
            <a:spLocks noChangeArrowheads="1"/>
          </p:cNvSpPr>
          <p:nvPr/>
        </p:nvSpPr>
        <p:spPr bwMode="auto">
          <a:xfrm>
            <a:off x="990600" y="4495800"/>
            <a:ext cx="2362200" cy="1006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000">
                <a:effectLst>
                  <a:outerShdw blurRad="38100" dist="38100" dir="2700000" algn="tl">
                    <a:srgbClr val="000000"/>
                  </a:outerShdw>
                </a:effectLst>
              </a:rPr>
              <a:t>Con esta conexión el desfase es 0</a:t>
            </a:r>
            <a:endParaRPr lang="es-ES" altLang="es-ES" sz="17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4615"/>
                                        </p:tgtEl>
                                        <p:attrNameLst>
                                          <p:attrName>style.visibility</p:attrName>
                                        </p:attrNameLst>
                                      </p:cBhvr>
                                      <p:to>
                                        <p:strVal val="visible"/>
                                      </p:to>
                                    </p:set>
                                    <p:animEffect transition="in" filter="dissolve">
                                      <p:cBhvr>
                                        <p:cTn id="7" dur="500"/>
                                        <p:tgtEl>
                                          <p:spTgt spid="32461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24614"/>
                                        </p:tgtEl>
                                        <p:attrNameLst>
                                          <p:attrName>style.visibility</p:attrName>
                                        </p:attrNameLst>
                                      </p:cBhvr>
                                      <p:to>
                                        <p:strVal val="visible"/>
                                      </p:to>
                                    </p:set>
                                    <p:animEffect transition="in" filter="dissolve">
                                      <p:cBhvr>
                                        <p:cTn id="11" dur="500"/>
                                        <p:tgtEl>
                                          <p:spTgt spid="3246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324622"/>
                                        </p:tgtEl>
                                        <p:attrNameLst>
                                          <p:attrName>style.visibility</p:attrName>
                                        </p:attrNameLst>
                                      </p:cBhvr>
                                      <p:to>
                                        <p:strVal val="visible"/>
                                      </p:to>
                                    </p:set>
                                    <p:anim calcmode="lin" valueType="num">
                                      <p:cBhvr>
                                        <p:cTn id="16" dur="500" fill="hold"/>
                                        <p:tgtEl>
                                          <p:spTgt spid="324622"/>
                                        </p:tgtEl>
                                        <p:attrNameLst>
                                          <p:attrName>ppt_w</p:attrName>
                                        </p:attrNameLst>
                                      </p:cBhvr>
                                      <p:tavLst>
                                        <p:tav tm="0">
                                          <p:val>
                                            <p:fltVal val="0"/>
                                          </p:val>
                                        </p:tav>
                                        <p:tav tm="100000">
                                          <p:val>
                                            <p:strVal val="#ppt_w"/>
                                          </p:val>
                                        </p:tav>
                                      </p:tavLst>
                                    </p:anim>
                                    <p:anim calcmode="lin" valueType="num">
                                      <p:cBhvr>
                                        <p:cTn id="17" dur="500" fill="hold"/>
                                        <p:tgtEl>
                                          <p:spTgt spid="324622"/>
                                        </p:tgtEl>
                                        <p:attrNameLst>
                                          <p:attrName>ppt_h</p:attrName>
                                        </p:attrNameLst>
                                      </p:cBhvr>
                                      <p:tavLst>
                                        <p:tav tm="0">
                                          <p:val>
                                            <p:fltVal val="0"/>
                                          </p:val>
                                        </p:tav>
                                        <p:tav tm="100000">
                                          <p:val>
                                            <p:strVal val="#ppt_h"/>
                                          </p:val>
                                        </p:tav>
                                      </p:tavLst>
                                    </p:anim>
                                    <p:anim calcmode="lin" valueType="num">
                                      <p:cBhvr>
                                        <p:cTn id="18" dur="500" fill="hold"/>
                                        <p:tgtEl>
                                          <p:spTgt spid="324622"/>
                                        </p:tgtEl>
                                        <p:attrNameLst>
                                          <p:attrName>ppt_x</p:attrName>
                                        </p:attrNameLst>
                                      </p:cBhvr>
                                      <p:tavLst>
                                        <p:tav tm="0">
                                          <p:val>
                                            <p:fltVal val="0.5"/>
                                          </p:val>
                                        </p:tav>
                                        <p:tav tm="100000">
                                          <p:val>
                                            <p:strVal val="#ppt_x"/>
                                          </p:val>
                                        </p:tav>
                                      </p:tavLst>
                                    </p:anim>
                                    <p:anim calcmode="lin" valueType="num">
                                      <p:cBhvr>
                                        <p:cTn id="19" dur="500" fill="hold"/>
                                        <p:tgtEl>
                                          <p:spTgt spid="324622"/>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24617"/>
                                        </p:tgtEl>
                                        <p:attrNameLst>
                                          <p:attrName>style.visibility</p:attrName>
                                        </p:attrNameLst>
                                      </p:cBhvr>
                                      <p:to>
                                        <p:strVal val="visible"/>
                                      </p:to>
                                    </p:set>
                                    <p:animEffect transition="in" filter="dissolve">
                                      <p:cBhvr>
                                        <p:cTn id="24" dur="500"/>
                                        <p:tgtEl>
                                          <p:spTgt spid="324617"/>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24611"/>
                                        </p:tgtEl>
                                        <p:attrNameLst>
                                          <p:attrName>style.visibility</p:attrName>
                                        </p:attrNameLst>
                                      </p:cBhvr>
                                      <p:to>
                                        <p:strVal val="visible"/>
                                      </p:to>
                                    </p:set>
                                    <p:animEffect transition="in" filter="dissolve">
                                      <p:cBhvr>
                                        <p:cTn id="28" dur="500"/>
                                        <p:tgtEl>
                                          <p:spTgt spid="3246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24618"/>
                                        </p:tgtEl>
                                        <p:attrNameLst>
                                          <p:attrName>style.visibility</p:attrName>
                                        </p:attrNameLst>
                                      </p:cBhvr>
                                      <p:to>
                                        <p:strVal val="visible"/>
                                      </p:to>
                                    </p:set>
                                    <p:animEffect transition="in" filter="dissolve">
                                      <p:cBhvr>
                                        <p:cTn id="33" dur="500"/>
                                        <p:tgtEl>
                                          <p:spTgt spid="324618"/>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324616"/>
                                        </p:tgtEl>
                                        <p:attrNameLst>
                                          <p:attrName>style.visibility</p:attrName>
                                        </p:attrNameLst>
                                      </p:cBhvr>
                                      <p:to>
                                        <p:strVal val="visible"/>
                                      </p:to>
                                    </p:set>
                                    <p:animEffect transition="in" filter="dissolve">
                                      <p:cBhvr>
                                        <p:cTn id="37" dur="500"/>
                                        <p:tgtEl>
                                          <p:spTgt spid="324616"/>
                                        </p:tgtEl>
                                      </p:cBhvr>
                                    </p:animEffect>
                                  </p:childTnLst>
                                </p:cTn>
                              </p:par>
                            </p:childTnLst>
                          </p:cTn>
                        </p:par>
                        <p:par>
                          <p:cTn id="38" fill="hold" nodeType="afterGroup">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324619"/>
                                        </p:tgtEl>
                                        <p:attrNameLst>
                                          <p:attrName>style.visibility</p:attrName>
                                        </p:attrNameLst>
                                      </p:cBhvr>
                                      <p:to>
                                        <p:strVal val="visible"/>
                                      </p:to>
                                    </p:set>
                                    <p:anim calcmode="lin" valueType="num">
                                      <p:cBhvr additive="base">
                                        <p:cTn id="41" dur="500" fill="hold"/>
                                        <p:tgtEl>
                                          <p:spTgt spid="324619"/>
                                        </p:tgtEl>
                                        <p:attrNameLst>
                                          <p:attrName>ppt_x</p:attrName>
                                        </p:attrNameLst>
                                      </p:cBhvr>
                                      <p:tavLst>
                                        <p:tav tm="0">
                                          <p:val>
                                            <p:strVal val="0-#ppt_w/2"/>
                                          </p:val>
                                        </p:tav>
                                        <p:tav tm="100000">
                                          <p:val>
                                            <p:strVal val="#ppt_x"/>
                                          </p:val>
                                        </p:tav>
                                      </p:tavLst>
                                    </p:anim>
                                    <p:anim calcmode="lin" valueType="num">
                                      <p:cBhvr additive="base">
                                        <p:cTn id="42" dur="500" fill="hold"/>
                                        <p:tgtEl>
                                          <p:spTgt spid="3246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animBg="1" autoUpdateAnimBg="0"/>
      <p:bldP spid="324615" grpId="0" animBg="1"/>
      <p:bldP spid="324617" grpId="0" animBg="1"/>
      <p:bldP spid="324618" grpId="0" animBg="1"/>
      <p:bldP spid="32461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026"/>
          <p:cNvSpPr>
            <a:spLocks noChangeArrowheads="1"/>
          </p:cNvSpPr>
          <p:nvPr/>
        </p:nvSpPr>
        <p:spPr bwMode="auto">
          <a:xfrm>
            <a:off x="152400" y="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4.21 Índices horarios II</a:t>
            </a:r>
            <a:endParaRPr lang="es-ES_tradnl" altLang="es-ES" sz="4400" b="0">
              <a:solidFill>
                <a:schemeClr val="tx2"/>
              </a:solidFill>
              <a:effectLst>
                <a:outerShdw blurRad="38100" dist="38100" dir="2700000" algn="tl">
                  <a:srgbClr val="000000"/>
                </a:outerShdw>
              </a:effectLst>
              <a:latin typeface="Arial" charset="0"/>
            </a:endParaRPr>
          </a:p>
        </p:txBody>
      </p:sp>
      <p:sp>
        <p:nvSpPr>
          <p:cNvPr id="325636" name="Text Box 1028"/>
          <p:cNvSpPr txBox="1">
            <a:spLocks noChangeArrowheads="1"/>
          </p:cNvSpPr>
          <p:nvPr/>
        </p:nvSpPr>
        <p:spPr bwMode="auto">
          <a:xfrm>
            <a:off x="381000" y="1295400"/>
            <a:ext cx="3733800" cy="1644650"/>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El desfase se expresa en múltiplos de 30º, lo que equivale a expresar la hora que marcarían el fasor de tensión de la fase R del primario (situado en las 12h) y el del secundario</a:t>
            </a:r>
            <a:endParaRPr lang="es-ES" altLang="es-ES" sz="1700">
              <a:effectLst>
                <a:outerShdw blurRad="38100" dist="38100" dir="2700000" algn="tl">
                  <a:srgbClr val="000000"/>
                </a:outerShdw>
              </a:effectLst>
            </a:endParaRPr>
          </a:p>
        </p:txBody>
      </p:sp>
      <p:pic>
        <p:nvPicPr>
          <p:cNvPr id="325643" name="Picture 10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6588" y="1166813"/>
            <a:ext cx="2792412" cy="22621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5644" name="AutoShape 1036"/>
          <p:cNvSpPr>
            <a:spLocks noChangeArrowheads="1"/>
          </p:cNvSpPr>
          <p:nvPr/>
        </p:nvSpPr>
        <p:spPr bwMode="auto">
          <a:xfrm>
            <a:off x="6477000" y="2133600"/>
            <a:ext cx="660400" cy="533400"/>
          </a:xfrm>
          <a:prstGeom prst="rightArrow">
            <a:avLst>
              <a:gd name="adj1" fmla="val 45241"/>
              <a:gd name="adj2" fmla="val 4256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5645" name="AutoShape 1037"/>
          <p:cNvSpPr>
            <a:spLocks noChangeArrowheads="1"/>
          </p:cNvSpPr>
          <p:nvPr/>
        </p:nvSpPr>
        <p:spPr bwMode="auto">
          <a:xfrm>
            <a:off x="4495800" y="2133600"/>
            <a:ext cx="660400" cy="533400"/>
          </a:xfrm>
          <a:prstGeom prst="rightArrow">
            <a:avLst>
              <a:gd name="adj1" fmla="val 45241"/>
              <a:gd name="adj2" fmla="val 4256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5646" name="Text Box 1038"/>
          <p:cNvSpPr txBox="1">
            <a:spLocks noChangeArrowheads="1"/>
          </p:cNvSpPr>
          <p:nvPr/>
        </p:nvSpPr>
        <p:spPr bwMode="auto">
          <a:xfrm>
            <a:off x="7315200" y="2133600"/>
            <a:ext cx="1231900" cy="609600"/>
          </a:xfrm>
          <a:prstGeom prst="rect">
            <a:avLst/>
          </a:prstGeom>
          <a:solidFill>
            <a:srgbClr val="C00000"/>
          </a:solidFill>
          <a:ln>
            <a:noFill/>
          </a:ln>
          <a:effectLst>
            <a:outerShdw dist="35921" dir="2700000" algn="ctr" rotWithShape="0">
              <a:schemeClr val="bg2"/>
            </a:outerShdw>
          </a:effectLst>
          <a:extLst/>
        </p:spPr>
        <p:txBody>
          <a:bodyPr>
            <a:spAutoFit/>
          </a:bodyPr>
          <a:lstStyle/>
          <a:p>
            <a:pPr algn="l">
              <a:spcBef>
                <a:spcPct val="0"/>
              </a:spcBef>
            </a:pPr>
            <a:r>
              <a:rPr lang="es-ES_tradnl" altLang="es-ES" sz="1700">
                <a:effectLst>
                  <a:outerShdw blurRad="38100" dist="38100" dir="2700000" algn="tl">
                    <a:srgbClr val="000000"/>
                  </a:outerShdw>
                </a:effectLst>
              </a:rPr>
              <a:t>Índice </a:t>
            </a:r>
          </a:p>
          <a:p>
            <a:pPr algn="l">
              <a:spcBef>
                <a:spcPct val="0"/>
              </a:spcBef>
            </a:pPr>
            <a:r>
              <a:rPr lang="es-ES_tradnl" altLang="es-ES" sz="1700">
                <a:effectLst>
                  <a:outerShdw blurRad="38100" dist="38100" dir="2700000" algn="tl">
                    <a:srgbClr val="000000"/>
                  </a:outerShdw>
                </a:effectLst>
              </a:rPr>
              <a:t>horario 0</a:t>
            </a:r>
            <a:endParaRPr lang="es-ES" altLang="es-ES" sz="1700">
              <a:effectLst>
                <a:outerShdw blurRad="38100" dist="38100" dir="2700000" algn="tl">
                  <a:srgbClr val="000000"/>
                </a:outerShdw>
              </a:effectLst>
            </a:endParaRPr>
          </a:p>
        </p:txBody>
      </p:sp>
      <p:pic>
        <p:nvPicPr>
          <p:cNvPr id="325648" name="Picture 10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3048000"/>
            <a:ext cx="4811712" cy="35258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pic>
        <p:nvPicPr>
          <p:cNvPr id="325649" name="Picture 10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3530600" cy="3397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5650" name="AutoShape 1042"/>
          <p:cNvSpPr>
            <a:spLocks noChangeArrowheads="1"/>
          </p:cNvSpPr>
          <p:nvPr/>
        </p:nvSpPr>
        <p:spPr bwMode="auto">
          <a:xfrm rot="10800000">
            <a:off x="3276600" y="4876800"/>
            <a:ext cx="660400" cy="533400"/>
          </a:xfrm>
          <a:prstGeom prst="rightArrow">
            <a:avLst>
              <a:gd name="adj1" fmla="val 45241"/>
              <a:gd name="adj2" fmla="val 42560"/>
            </a:avLst>
          </a:prstGeom>
          <a:solidFill>
            <a:schemeClr val="tx1">
              <a:lumMod val="75000"/>
            </a:schemeClr>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25651" name="Text Box 1043"/>
          <p:cNvSpPr txBox="1">
            <a:spLocks noChangeArrowheads="1"/>
          </p:cNvSpPr>
          <p:nvPr/>
        </p:nvSpPr>
        <p:spPr bwMode="auto">
          <a:xfrm>
            <a:off x="457200" y="3657600"/>
            <a:ext cx="1231900" cy="641350"/>
          </a:xfrm>
          <a:prstGeom prst="rect">
            <a:avLst/>
          </a:prstGeom>
          <a:solidFill>
            <a:srgbClr val="C00000"/>
          </a:solidFill>
          <a:ln>
            <a:noFill/>
          </a:ln>
          <a:effectLst>
            <a:outerShdw dist="35921" dir="2700000" algn="ctr" rotWithShape="0">
              <a:schemeClr val="bg2"/>
            </a:outerShdw>
          </a:effectLst>
          <a:extLst/>
        </p:spPr>
        <p:txBody>
          <a:bodyPr>
            <a:spAutoFit/>
          </a:bodyPr>
          <a:lstStyle/>
          <a:p>
            <a:pPr algn="l">
              <a:spcBef>
                <a:spcPct val="0"/>
              </a:spcBef>
            </a:pPr>
            <a:r>
              <a:rPr lang="es-ES_tradnl" altLang="es-ES" sz="1800">
                <a:effectLst>
                  <a:outerShdw blurRad="38100" dist="38100" dir="2700000" algn="tl">
                    <a:srgbClr val="000000"/>
                  </a:outerShdw>
                </a:effectLst>
              </a:rPr>
              <a:t>Índice </a:t>
            </a:r>
          </a:p>
          <a:p>
            <a:pPr algn="l">
              <a:spcBef>
                <a:spcPct val="0"/>
              </a:spcBef>
            </a:pPr>
            <a:r>
              <a:rPr lang="es-ES_tradnl" altLang="es-ES" sz="1800">
                <a:effectLst>
                  <a:outerShdw blurRad="38100" dist="38100" dir="2700000" algn="tl">
                    <a:srgbClr val="000000"/>
                  </a:outerShdw>
                </a:effectLst>
              </a:rPr>
              <a:t>horario 6</a:t>
            </a:r>
            <a:endParaRPr lang="es-ES" altLang="es-ES" sz="1700">
              <a:effectLst>
                <a:outerShdw blurRad="38100" dist="38100" dir="2700000" algn="tl">
                  <a:srgbClr val="000000"/>
                </a:outerShdw>
              </a:effectLst>
            </a:endParaRPr>
          </a:p>
        </p:txBody>
      </p:sp>
      <p:grpSp>
        <p:nvGrpSpPr>
          <p:cNvPr id="325655" name="Group 1047"/>
          <p:cNvGrpSpPr>
            <a:grpSpLocks/>
          </p:cNvGrpSpPr>
          <p:nvPr/>
        </p:nvGrpSpPr>
        <p:grpSpPr bwMode="auto">
          <a:xfrm>
            <a:off x="1905000" y="3581400"/>
            <a:ext cx="2362200" cy="2667000"/>
            <a:chOff x="1200" y="2256"/>
            <a:chExt cx="1488" cy="1680"/>
          </a:xfrm>
        </p:grpSpPr>
        <p:sp>
          <p:nvSpPr>
            <p:cNvPr id="325652" name="Text Box 1044"/>
            <p:cNvSpPr txBox="1">
              <a:spLocks noChangeArrowheads="1"/>
            </p:cNvSpPr>
            <p:nvPr/>
          </p:nvSpPr>
          <p:spPr bwMode="auto">
            <a:xfrm>
              <a:off x="1200" y="2659"/>
              <a:ext cx="1488"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000">
                  <a:effectLst>
                    <a:outerShdw blurRad="38100" dist="38100" dir="2700000" algn="tl">
                      <a:srgbClr val="000000"/>
                    </a:outerShdw>
                  </a:effectLst>
                </a:rPr>
                <a:t>Desfase 180º</a:t>
              </a:r>
              <a:endParaRPr lang="es-ES" altLang="es-ES" sz="1700">
                <a:effectLst>
                  <a:outerShdw blurRad="38100" dist="38100" dir="2700000" algn="tl">
                    <a:srgbClr val="000000"/>
                  </a:outerShdw>
                </a:effectLst>
              </a:endParaRPr>
            </a:p>
          </p:txBody>
        </p:sp>
        <p:sp>
          <p:nvSpPr>
            <p:cNvPr id="325653" name="Line 1045"/>
            <p:cNvSpPr>
              <a:spLocks noChangeShapeType="1"/>
            </p:cNvSpPr>
            <p:nvPr/>
          </p:nvSpPr>
          <p:spPr bwMode="auto">
            <a:xfrm>
              <a:off x="1296" y="2256"/>
              <a:ext cx="0" cy="1680"/>
            </a:xfrm>
            <a:prstGeom prst="line">
              <a:avLst/>
            </a:prstGeom>
            <a:noFill/>
            <a:ln w="5080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25654" name="Text Box 1046"/>
          <p:cNvSpPr txBox="1">
            <a:spLocks noChangeArrowheads="1"/>
          </p:cNvSpPr>
          <p:nvPr/>
        </p:nvSpPr>
        <p:spPr bwMode="auto">
          <a:xfrm>
            <a:off x="457200" y="3124200"/>
            <a:ext cx="685800" cy="396875"/>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spcBef>
                <a:spcPct val="0"/>
              </a:spcBef>
            </a:pPr>
            <a:r>
              <a:rPr lang="es-ES_tradnl" altLang="es-ES" sz="2000">
                <a:effectLst>
                  <a:outerShdw blurRad="38100" dist="38100" dir="2700000" algn="tl">
                    <a:srgbClr val="000000"/>
                  </a:outerShdw>
                </a:effectLst>
              </a:rPr>
              <a:t>Yy6</a:t>
            </a:r>
            <a:endParaRPr lang="es-ES" altLang="es-ES" sz="17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5645"/>
                                        </p:tgtEl>
                                        <p:attrNameLst>
                                          <p:attrName>style.visibility</p:attrName>
                                        </p:attrNameLst>
                                      </p:cBhvr>
                                      <p:to>
                                        <p:strVal val="visible"/>
                                      </p:to>
                                    </p:set>
                                    <p:animEffect transition="in" filter="dissolve">
                                      <p:cBhvr>
                                        <p:cTn id="7" dur="500"/>
                                        <p:tgtEl>
                                          <p:spTgt spid="32564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25643"/>
                                        </p:tgtEl>
                                        <p:attrNameLst>
                                          <p:attrName>style.visibility</p:attrName>
                                        </p:attrNameLst>
                                      </p:cBhvr>
                                      <p:to>
                                        <p:strVal val="visible"/>
                                      </p:to>
                                    </p:set>
                                    <p:animEffect transition="in" filter="dissolve">
                                      <p:cBhvr>
                                        <p:cTn id="11" dur="500"/>
                                        <p:tgtEl>
                                          <p:spTgt spid="3256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25644"/>
                                        </p:tgtEl>
                                        <p:attrNameLst>
                                          <p:attrName>style.visibility</p:attrName>
                                        </p:attrNameLst>
                                      </p:cBhvr>
                                      <p:to>
                                        <p:strVal val="visible"/>
                                      </p:to>
                                    </p:set>
                                    <p:animEffect transition="in" filter="dissolve">
                                      <p:cBhvr>
                                        <p:cTn id="16" dur="500"/>
                                        <p:tgtEl>
                                          <p:spTgt spid="325644"/>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25646"/>
                                        </p:tgtEl>
                                        <p:attrNameLst>
                                          <p:attrName>style.visibility</p:attrName>
                                        </p:attrNameLst>
                                      </p:cBhvr>
                                      <p:to>
                                        <p:strVal val="visible"/>
                                      </p:to>
                                    </p:set>
                                    <p:animEffect transition="in" filter="dissolve">
                                      <p:cBhvr>
                                        <p:cTn id="20" dur="500"/>
                                        <p:tgtEl>
                                          <p:spTgt spid="32564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25648"/>
                                        </p:tgtEl>
                                        <p:attrNameLst>
                                          <p:attrName>style.visibility</p:attrName>
                                        </p:attrNameLst>
                                      </p:cBhvr>
                                      <p:to>
                                        <p:strVal val="visible"/>
                                      </p:to>
                                    </p:set>
                                    <p:animEffect transition="in" filter="dissolve">
                                      <p:cBhvr>
                                        <p:cTn id="25" dur="500"/>
                                        <p:tgtEl>
                                          <p:spTgt spid="3256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25650"/>
                                        </p:tgtEl>
                                        <p:attrNameLst>
                                          <p:attrName>style.visibility</p:attrName>
                                        </p:attrNameLst>
                                      </p:cBhvr>
                                      <p:to>
                                        <p:strVal val="visible"/>
                                      </p:to>
                                    </p:set>
                                    <p:animEffect transition="in" filter="dissolve">
                                      <p:cBhvr>
                                        <p:cTn id="30" dur="500"/>
                                        <p:tgtEl>
                                          <p:spTgt spid="325650"/>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325649"/>
                                        </p:tgtEl>
                                        <p:attrNameLst>
                                          <p:attrName>style.visibility</p:attrName>
                                        </p:attrNameLst>
                                      </p:cBhvr>
                                      <p:to>
                                        <p:strVal val="visible"/>
                                      </p:to>
                                    </p:set>
                                    <p:animEffect transition="in" filter="dissolve">
                                      <p:cBhvr>
                                        <p:cTn id="34" dur="500"/>
                                        <p:tgtEl>
                                          <p:spTgt spid="32564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325655"/>
                                        </p:tgtEl>
                                        <p:attrNameLst>
                                          <p:attrName>style.visibility</p:attrName>
                                        </p:attrNameLst>
                                      </p:cBhvr>
                                      <p:to>
                                        <p:strVal val="visible"/>
                                      </p:to>
                                    </p:set>
                                    <p:animEffect transition="in" filter="dissolve">
                                      <p:cBhvr>
                                        <p:cTn id="39" dur="500"/>
                                        <p:tgtEl>
                                          <p:spTgt spid="32565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25651"/>
                                        </p:tgtEl>
                                        <p:attrNameLst>
                                          <p:attrName>style.visibility</p:attrName>
                                        </p:attrNameLst>
                                      </p:cBhvr>
                                      <p:to>
                                        <p:strVal val="visible"/>
                                      </p:to>
                                    </p:set>
                                    <p:animEffect transition="in" filter="dissolve">
                                      <p:cBhvr>
                                        <p:cTn id="44" dur="500"/>
                                        <p:tgtEl>
                                          <p:spTgt spid="325651"/>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25654"/>
                                        </p:tgtEl>
                                        <p:attrNameLst>
                                          <p:attrName>style.visibility</p:attrName>
                                        </p:attrNameLst>
                                      </p:cBhvr>
                                      <p:to>
                                        <p:strVal val="visible"/>
                                      </p:to>
                                    </p:set>
                                    <p:animEffect transition="in" filter="dissolve">
                                      <p:cBhvr>
                                        <p:cTn id="48" dur="500"/>
                                        <p:tgtEl>
                                          <p:spTgt spid="32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44" grpId="0" animBg="1"/>
      <p:bldP spid="325645" grpId="0" animBg="1"/>
      <p:bldP spid="325646" grpId="0" animBg="1" autoUpdateAnimBg="0"/>
      <p:bldP spid="325650" grpId="0" animBg="1"/>
      <p:bldP spid="325651" grpId="0" animBg="1" autoUpdateAnimBg="0"/>
      <p:bldP spid="325654"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152400" y="2286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500">
                <a:solidFill>
                  <a:schemeClr val="tx2"/>
                </a:solidFill>
                <a:effectLst>
                  <a:outerShdw blurRad="38100" dist="38100" dir="2700000" algn="tl">
                    <a:srgbClr val="000000"/>
                  </a:outerShdw>
                </a:effectLst>
                <a:latin typeface="Tahoma" pitchFamily="34" charset="0"/>
              </a:rPr>
              <a:t>4.22 Conexión de transformadores en paralelo I</a:t>
            </a:r>
            <a:endParaRPr lang="es-ES_tradnl" altLang="es-ES" sz="4500" b="0">
              <a:solidFill>
                <a:schemeClr val="tx2"/>
              </a:solidFill>
              <a:effectLst>
                <a:outerShdw blurRad="38100" dist="38100" dir="2700000" algn="tl">
                  <a:srgbClr val="000000"/>
                </a:outerShdw>
              </a:effectLst>
              <a:latin typeface="Arial" charset="0"/>
            </a:endParaRPr>
          </a:p>
        </p:txBody>
      </p:sp>
      <p:grpSp>
        <p:nvGrpSpPr>
          <p:cNvPr id="326696" name="Group 40"/>
          <p:cNvGrpSpPr>
            <a:grpSpLocks/>
          </p:cNvGrpSpPr>
          <p:nvPr/>
        </p:nvGrpSpPr>
        <p:grpSpPr bwMode="auto">
          <a:xfrm>
            <a:off x="4495800" y="1752600"/>
            <a:ext cx="4648200" cy="427038"/>
            <a:chOff x="2832" y="1104"/>
            <a:chExt cx="2928" cy="269"/>
          </a:xfrm>
        </p:grpSpPr>
        <p:sp>
          <p:nvSpPr>
            <p:cNvPr id="326674" name="Text Box 18"/>
            <p:cNvSpPr txBox="1">
              <a:spLocks noChangeArrowheads="1"/>
            </p:cNvSpPr>
            <p:nvPr/>
          </p:nvSpPr>
          <p:spPr bwMode="auto">
            <a:xfrm>
              <a:off x="2832" y="1104"/>
              <a:ext cx="816" cy="269"/>
            </a:xfrm>
            <a:prstGeom prst="rect">
              <a:avLst/>
            </a:prstGeom>
            <a:solidFill>
              <a:schemeClr val="hlink"/>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IGUAL </a:t>
              </a:r>
              <a:r>
                <a:rPr lang="es-ES_tradnl" altLang="es-ES" sz="2200">
                  <a:effectLst>
                    <a:outerShdw blurRad="38100" dist="38100" dir="2700000" algn="tl">
                      <a:srgbClr val="000000"/>
                    </a:outerShdw>
                  </a:effectLst>
                </a:rPr>
                <a:t>r</a:t>
              </a:r>
              <a:r>
                <a:rPr lang="es-ES_tradnl" altLang="es-ES" sz="2200" baseline="-25000">
                  <a:effectLst>
                    <a:outerShdw blurRad="38100" dist="38100" dir="2700000" algn="tl">
                      <a:srgbClr val="000000"/>
                    </a:outerShdw>
                  </a:effectLst>
                </a:rPr>
                <a:t>t</a:t>
              </a:r>
              <a:endParaRPr lang="es-ES" altLang="es-ES" sz="2000" baseline="-25000">
                <a:effectLst>
                  <a:outerShdw blurRad="38100" dist="38100" dir="2700000" algn="tl">
                    <a:srgbClr val="000000"/>
                  </a:outerShdw>
                </a:effectLst>
              </a:endParaRPr>
            </a:p>
          </p:txBody>
        </p:sp>
        <p:sp>
          <p:nvSpPr>
            <p:cNvPr id="326677" name="Text Box 21"/>
            <p:cNvSpPr txBox="1">
              <a:spLocks noChangeArrowheads="1"/>
            </p:cNvSpPr>
            <p:nvPr/>
          </p:nvSpPr>
          <p:spPr bwMode="auto">
            <a:xfrm>
              <a:off x="3888" y="1128"/>
              <a:ext cx="1872"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Funcionamiento en vacío</a:t>
              </a:r>
              <a:endParaRPr lang="es-ES" altLang="es-ES" sz="1700">
                <a:effectLst>
                  <a:outerShdw blurRad="38100" dist="38100" dir="2700000" algn="tl">
                    <a:srgbClr val="000000"/>
                  </a:outerShdw>
                </a:effectLst>
              </a:endParaRPr>
            </a:p>
          </p:txBody>
        </p:sp>
        <p:sp>
          <p:nvSpPr>
            <p:cNvPr id="326679" name="AutoShape 23"/>
            <p:cNvSpPr>
              <a:spLocks noChangeArrowheads="1"/>
            </p:cNvSpPr>
            <p:nvPr/>
          </p:nvSpPr>
          <p:spPr bwMode="auto">
            <a:xfrm>
              <a:off x="3696" y="1152"/>
              <a:ext cx="240" cy="192"/>
            </a:xfrm>
            <a:prstGeom prst="rightArrow">
              <a:avLst>
                <a:gd name="adj1" fmla="val 50000"/>
                <a:gd name="adj2" fmla="val 41667"/>
              </a:avLst>
            </a:prstGeom>
            <a:solidFill>
              <a:schemeClr val="tx1"/>
            </a:solidFill>
            <a:ln w="3175">
              <a:solidFill>
                <a:schemeClr val="bg2"/>
              </a:solidFill>
              <a:miter lim="800000"/>
              <a:headEnd/>
              <a:tailEnd/>
            </a:ln>
            <a:effectLst>
              <a:outerShdw dist="28398" dir="3806097" algn="ctr" rotWithShape="0">
                <a:schemeClr val="bg2"/>
              </a:outerShdw>
            </a:effectLst>
          </p:spPr>
          <p:txBody>
            <a:bodyPr anchor="ctr">
              <a:spAutoFit/>
            </a:bodyPr>
            <a:lstStyle/>
            <a:p>
              <a:endParaRPr lang="es-ES"/>
            </a:p>
          </p:txBody>
        </p:sp>
      </p:grpSp>
      <p:grpSp>
        <p:nvGrpSpPr>
          <p:cNvPr id="326697" name="Group 41"/>
          <p:cNvGrpSpPr>
            <a:grpSpLocks/>
          </p:cNvGrpSpPr>
          <p:nvPr/>
        </p:nvGrpSpPr>
        <p:grpSpPr bwMode="auto">
          <a:xfrm>
            <a:off x="4508500" y="2270125"/>
            <a:ext cx="4699000" cy="427038"/>
            <a:chOff x="2840" y="1430"/>
            <a:chExt cx="2960" cy="269"/>
          </a:xfrm>
        </p:grpSpPr>
        <p:sp>
          <p:nvSpPr>
            <p:cNvPr id="326675" name="Text Box 19"/>
            <p:cNvSpPr txBox="1">
              <a:spLocks noChangeArrowheads="1"/>
            </p:cNvSpPr>
            <p:nvPr/>
          </p:nvSpPr>
          <p:spPr bwMode="auto">
            <a:xfrm>
              <a:off x="2840" y="1430"/>
              <a:ext cx="808" cy="269"/>
            </a:xfrm>
            <a:prstGeom prst="rect">
              <a:avLst/>
            </a:prstGeom>
            <a:solidFill>
              <a:schemeClr val="hlink"/>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IGUAL </a:t>
              </a:r>
              <a:r>
                <a:rPr lang="es-ES_tradnl" altLang="es-ES" sz="2200">
                  <a:effectLst>
                    <a:outerShdw blurRad="38100" dist="38100" dir="2700000" algn="tl">
                      <a:srgbClr val="000000"/>
                    </a:outerShdw>
                  </a:effectLst>
                  <a:sym typeface="Symbol" pitchFamily="18" charset="2"/>
                </a:rPr>
                <a:t></a:t>
              </a:r>
              <a:r>
                <a:rPr lang="es-ES_tradnl" altLang="es-ES" sz="2200" baseline="-25000">
                  <a:effectLst>
                    <a:outerShdw blurRad="38100" dist="38100" dir="2700000" algn="tl">
                      <a:srgbClr val="000000"/>
                    </a:outerShdw>
                  </a:effectLst>
                </a:rPr>
                <a:t>cc</a:t>
              </a:r>
              <a:endParaRPr lang="es-ES" altLang="es-ES" sz="2000" baseline="-25000">
                <a:effectLst>
                  <a:outerShdw blurRad="38100" dist="38100" dir="2700000" algn="tl">
                    <a:srgbClr val="000000"/>
                  </a:outerShdw>
                </a:effectLst>
              </a:endParaRPr>
            </a:p>
          </p:txBody>
        </p:sp>
        <p:sp>
          <p:nvSpPr>
            <p:cNvPr id="326678" name="Text Box 22"/>
            <p:cNvSpPr txBox="1">
              <a:spLocks noChangeArrowheads="1"/>
            </p:cNvSpPr>
            <p:nvPr/>
          </p:nvSpPr>
          <p:spPr bwMode="auto">
            <a:xfrm>
              <a:off x="3928" y="1448"/>
              <a:ext cx="1872"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a:effectLst>
                    <a:outerShdw blurRad="38100" dist="38100" dir="2700000" algn="tl">
                      <a:srgbClr val="000000"/>
                    </a:outerShdw>
                  </a:effectLst>
                </a:rPr>
                <a:t>Distribución de cargas</a:t>
              </a:r>
              <a:endParaRPr lang="es-ES" altLang="es-ES" sz="1700">
                <a:effectLst>
                  <a:outerShdw blurRad="38100" dist="38100" dir="2700000" algn="tl">
                    <a:srgbClr val="000000"/>
                  </a:outerShdw>
                </a:effectLst>
              </a:endParaRPr>
            </a:p>
          </p:txBody>
        </p:sp>
        <p:sp>
          <p:nvSpPr>
            <p:cNvPr id="326680" name="AutoShape 24"/>
            <p:cNvSpPr>
              <a:spLocks noChangeArrowheads="1"/>
            </p:cNvSpPr>
            <p:nvPr/>
          </p:nvSpPr>
          <p:spPr bwMode="auto">
            <a:xfrm>
              <a:off x="3704" y="1472"/>
              <a:ext cx="240" cy="192"/>
            </a:xfrm>
            <a:prstGeom prst="rightArrow">
              <a:avLst>
                <a:gd name="adj1" fmla="val 50000"/>
                <a:gd name="adj2" fmla="val 41667"/>
              </a:avLst>
            </a:prstGeom>
            <a:solidFill>
              <a:schemeClr val="tx1"/>
            </a:solidFill>
            <a:ln w="3175">
              <a:solidFill>
                <a:schemeClr val="bg2"/>
              </a:solidFill>
              <a:miter lim="800000"/>
              <a:headEnd/>
              <a:tailEnd/>
            </a:ln>
            <a:effectLst>
              <a:outerShdw dist="28398" dir="3806097" algn="ctr" rotWithShape="0">
                <a:schemeClr val="bg2"/>
              </a:outerShdw>
            </a:effectLst>
          </p:spPr>
          <p:txBody>
            <a:bodyPr anchor="ctr">
              <a:spAutoFit/>
            </a:bodyPr>
            <a:lstStyle/>
            <a:p>
              <a:endParaRPr lang="es-ES"/>
            </a:p>
          </p:txBody>
        </p:sp>
      </p:grpSp>
      <p:pic>
        <p:nvPicPr>
          <p:cNvPr id="326682"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52763"/>
            <a:ext cx="2036763" cy="3762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6686" name="AutoShape 30"/>
          <p:cNvSpPr>
            <a:spLocks noChangeArrowheads="1"/>
          </p:cNvSpPr>
          <p:nvPr/>
        </p:nvSpPr>
        <p:spPr bwMode="auto">
          <a:xfrm flipV="1">
            <a:off x="8039100" y="3708400"/>
            <a:ext cx="609600" cy="6096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grpSp>
        <p:nvGrpSpPr>
          <p:cNvPr id="326700" name="Group 44"/>
          <p:cNvGrpSpPr>
            <a:grpSpLocks/>
          </p:cNvGrpSpPr>
          <p:nvPr/>
        </p:nvGrpSpPr>
        <p:grpSpPr bwMode="auto">
          <a:xfrm>
            <a:off x="1930400" y="2743200"/>
            <a:ext cx="2565400" cy="2301875"/>
            <a:chOff x="1216" y="1728"/>
            <a:chExt cx="1616" cy="1450"/>
          </a:xfrm>
        </p:grpSpPr>
        <p:pic>
          <p:nvPicPr>
            <p:cNvPr id="32668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 y="1728"/>
              <a:ext cx="1462" cy="11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6687" name="AutoShape 31"/>
            <p:cNvSpPr>
              <a:spLocks noChangeArrowheads="1"/>
            </p:cNvSpPr>
            <p:nvPr/>
          </p:nvSpPr>
          <p:spPr bwMode="auto">
            <a:xfrm rot="-1207579">
              <a:off x="1216" y="2888"/>
              <a:ext cx="576" cy="288"/>
            </a:xfrm>
            <a:prstGeom prst="curvedUpArrow">
              <a:avLst>
                <a:gd name="adj1" fmla="val 40000"/>
                <a:gd name="adj2" fmla="val 80000"/>
                <a:gd name="adj3" fmla="val 33333"/>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26688" name="Text Box 32"/>
            <p:cNvSpPr txBox="1">
              <a:spLocks noChangeArrowheads="1"/>
            </p:cNvSpPr>
            <p:nvPr/>
          </p:nvSpPr>
          <p:spPr bwMode="auto">
            <a:xfrm>
              <a:off x="1728" y="2832"/>
              <a:ext cx="864"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500">
                  <a:effectLst>
                    <a:outerShdw blurRad="38100" dist="38100" dir="2700000" algn="tl">
                      <a:srgbClr val="000000"/>
                    </a:outerShdw>
                  </a:effectLst>
                </a:rPr>
                <a:t>Circuito </a:t>
              </a:r>
            </a:p>
            <a:p>
              <a:pPr algn="l">
                <a:spcBef>
                  <a:spcPct val="0"/>
                </a:spcBef>
              </a:pPr>
              <a:r>
                <a:rPr lang="es-ES_tradnl" altLang="es-ES" sz="1500">
                  <a:effectLst>
                    <a:outerShdw blurRad="38100" dist="38100" dir="2700000" algn="tl">
                      <a:srgbClr val="000000"/>
                    </a:outerShdw>
                  </a:effectLst>
                </a:rPr>
                <a:t>equivalente</a:t>
              </a:r>
              <a:endParaRPr lang="es-ES" altLang="es-ES">
                <a:effectLst>
                  <a:outerShdw blurRad="38100" dist="38100" dir="2700000" algn="tl">
                    <a:srgbClr val="000000"/>
                  </a:outerShdw>
                </a:effectLst>
              </a:endParaRPr>
            </a:p>
          </p:txBody>
        </p:sp>
      </p:grpSp>
      <p:grpSp>
        <p:nvGrpSpPr>
          <p:cNvPr id="326705" name="Group 49"/>
          <p:cNvGrpSpPr>
            <a:grpSpLocks/>
          </p:cNvGrpSpPr>
          <p:nvPr/>
        </p:nvGrpSpPr>
        <p:grpSpPr bwMode="auto">
          <a:xfrm>
            <a:off x="241300" y="1524000"/>
            <a:ext cx="4787900" cy="3825875"/>
            <a:chOff x="152" y="960"/>
            <a:chExt cx="3016" cy="2410"/>
          </a:xfrm>
        </p:grpSpPr>
        <p:sp>
          <p:nvSpPr>
            <p:cNvPr id="326671" name="Text Box 15"/>
            <p:cNvSpPr txBox="1">
              <a:spLocks noChangeArrowheads="1"/>
            </p:cNvSpPr>
            <p:nvPr/>
          </p:nvSpPr>
          <p:spPr bwMode="auto">
            <a:xfrm>
              <a:off x="152" y="1120"/>
              <a:ext cx="2352" cy="577"/>
            </a:xfrm>
            <a:prstGeom prst="rect">
              <a:avLst/>
            </a:prstGeom>
            <a:gradFill rotWithShape="0">
              <a:gsLst>
                <a:gs pos="0">
                  <a:srgbClr val="CC0099">
                    <a:gamma/>
                    <a:shade val="46275"/>
                    <a:invGamma/>
                  </a:srgbClr>
                </a:gs>
                <a:gs pos="100000">
                  <a:srgbClr val="CC0099"/>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Condiciones para la conexión de transformadores monofásicos en paralelo</a:t>
              </a:r>
              <a:endParaRPr lang="es-ES" altLang="es-ES" sz="1800">
                <a:effectLst>
                  <a:outerShdw blurRad="38100" dist="38100" dir="2700000" algn="tl">
                    <a:srgbClr val="000000"/>
                  </a:outerShdw>
                </a:effectLst>
              </a:endParaRPr>
            </a:p>
          </p:txBody>
        </p:sp>
        <p:pic>
          <p:nvPicPr>
            <p:cNvPr id="32667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 y="960"/>
              <a:ext cx="687" cy="934"/>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grpSp>
          <p:nvGrpSpPr>
            <p:cNvPr id="326703" name="Group 47"/>
            <p:cNvGrpSpPr>
              <a:grpSpLocks/>
            </p:cNvGrpSpPr>
            <p:nvPr/>
          </p:nvGrpSpPr>
          <p:grpSpPr bwMode="auto">
            <a:xfrm>
              <a:off x="163" y="1776"/>
              <a:ext cx="1325" cy="1594"/>
              <a:chOff x="163" y="1776"/>
              <a:chExt cx="1325" cy="1594"/>
            </a:xfrm>
          </p:grpSpPr>
          <p:pic>
            <p:nvPicPr>
              <p:cNvPr id="32667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 y="1776"/>
                <a:ext cx="1181" cy="140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6689" name="Text Box 33"/>
              <p:cNvSpPr txBox="1">
                <a:spLocks noChangeArrowheads="1"/>
              </p:cNvSpPr>
              <p:nvPr/>
            </p:nvSpPr>
            <p:spPr bwMode="auto">
              <a:xfrm>
                <a:off x="192" y="3168"/>
                <a:ext cx="1296" cy="2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500">
                    <a:effectLst>
                      <a:outerShdw blurRad="38100" dist="38100" dir="2700000" algn="tl">
                        <a:srgbClr val="000000"/>
                      </a:outerShdw>
                    </a:effectLst>
                  </a:rPr>
                  <a:t>Trafos en paralelo</a:t>
                </a:r>
                <a:endParaRPr lang="es-ES" altLang="es-ES">
                  <a:effectLst>
                    <a:outerShdw blurRad="38100" dist="38100" dir="2700000" algn="tl">
                      <a:srgbClr val="000000"/>
                    </a:outerShdw>
                  </a:effectLst>
                </a:endParaRPr>
              </a:p>
            </p:txBody>
          </p:sp>
        </p:grpSp>
      </p:grpSp>
      <p:sp>
        <p:nvSpPr>
          <p:cNvPr id="326690" name="AutoShape 34"/>
          <p:cNvSpPr>
            <a:spLocks noChangeArrowheads="1"/>
          </p:cNvSpPr>
          <p:nvPr/>
        </p:nvSpPr>
        <p:spPr bwMode="auto">
          <a:xfrm flipV="1">
            <a:off x="6705600" y="3124200"/>
            <a:ext cx="609600" cy="6096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26691" name="AutoShape 35"/>
          <p:cNvSpPr>
            <a:spLocks noChangeArrowheads="1"/>
          </p:cNvSpPr>
          <p:nvPr/>
        </p:nvSpPr>
        <p:spPr bwMode="auto">
          <a:xfrm rot="5400000" flipV="1">
            <a:off x="6705600" y="4724400"/>
            <a:ext cx="609600" cy="6096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28398" dir="3806097" algn="ctr" rotWithShape="0">
              <a:schemeClr val="bg2"/>
            </a:outerShdw>
          </a:effectLst>
        </p:spPr>
        <p:txBody>
          <a:bodyPr wrap="none" anchor="ctr">
            <a:spAutoFit/>
          </a:bodyPr>
          <a:lstStyle/>
          <a:p>
            <a:endParaRPr lang="es-ES"/>
          </a:p>
        </p:txBody>
      </p:sp>
      <p:sp>
        <p:nvSpPr>
          <p:cNvPr id="326692" name="Text Box 36"/>
          <p:cNvSpPr txBox="1">
            <a:spLocks noChangeArrowheads="1"/>
          </p:cNvSpPr>
          <p:nvPr/>
        </p:nvSpPr>
        <p:spPr bwMode="auto">
          <a:xfrm>
            <a:off x="228600" y="5486400"/>
            <a:ext cx="8763000" cy="412750"/>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Si</a:t>
            </a:r>
            <a:r>
              <a:rPr lang="es-ES_tradnl" altLang="es-ES" sz="1700">
                <a:effectLst>
                  <a:outerShdw blurRad="38100" dist="38100" dir="2700000" algn="tl">
                    <a:srgbClr val="000000"/>
                  </a:outerShdw>
                </a:effectLst>
              </a:rPr>
              <a:t> </a:t>
            </a:r>
            <a:r>
              <a:rPr lang="es-ES_tradnl" altLang="es-ES" sz="2100">
                <a:effectLst>
                  <a:outerShdw blurRad="38100" dist="38100" dir="2700000" algn="tl">
                    <a:srgbClr val="000000"/>
                  </a:outerShdw>
                </a:effectLst>
                <a:sym typeface="Symbol" pitchFamily="18" charset="2"/>
              </a:rPr>
              <a:t></a:t>
            </a:r>
            <a:r>
              <a:rPr lang="es-ES_tradnl" altLang="es-ES" sz="2100" baseline="-25000">
                <a:effectLst>
                  <a:outerShdw blurRad="38100" dist="38100" dir="2700000" algn="tl">
                    <a:srgbClr val="000000"/>
                  </a:outerShdw>
                </a:effectLst>
              </a:rPr>
              <a:t>cc1</a:t>
            </a:r>
            <a:r>
              <a:rPr lang="es-ES_tradnl" altLang="es-ES" sz="2100">
                <a:effectLst>
                  <a:outerShdw blurRad="38100" dist="38100" dir="2700000" algn="tl">
                    <a:srgbClr val="000000"/>
                  </a:outerShdw>
                </a:effectLst>
              </a:rPr>
              <a:t>= </a:t>
            </a:r>
            <a:r>
              <a:rPr lang="es-ES_tradnl" altLang="es-ES" sz="2100">
                <a:effectLst>
                  <a:outerShdw blurRad="38100" dist="38100" dir="2700000" algn="tl">
                    <a:srgbClr val="000000"/>
                  </a:outerShdw>
                </a:effectLst>
                <a:sym typeface="Symbol" pitchFamily="18" charset="2"/>
              </a:rPr>
              <a:t></a:t>
            </a:r>
            <a:r>
              <a:rPr lang="es-ES_tradnl" altLang="es-ES" sz="2100" baseline="-25000">
                <a:effectLst>
                  <a:outerShdw blurRad="38100" dist="38100" dir="2700000" algn="tl">
                    <a:srgbClr val="000000"/>
                  </a:outerShdw>
                </a:effectLst>
              </a:rPr>
              <a:t>cc1</a:t>
            </a:r>
            <a:r>
              <a:rPr lang="es-ES_tradnl" altLang="es-ES" sz="2000" baseline="-25000">
                <a:effectLst>
                  <a:outerShdw blurRad="38100" dist="38100" dir="2700000" algn="tl">
                    <a:srgbClr val="000000"/>
                  </a:outerShdw>
                </a:effectLst>
              </a:rPr>
              <a:t> </a:t>
            </a:r>
            <a:r>
              <a:rPr lang="es-ES_tradnl" altLang="es-ES" sz="2000">
                <a:effectLst>
                  <a:outerShdw blurRad="38100" dist="38100" dir="2700000" algn="tl">
                    <a:srgbClr val="000000"/>
                  </a:outerShdw>
                </a:effectLst>
                <a:sym typeface="Symbol" pitchFamily="18" charset="2"/>
              </a:rPr>
              <a:t></a:t>
            </a:r>
            <a:r>
              <a:rPr lang="es-ES_tradnl" altLang="es-ES" sz="2100">
                <a:effectLst>
                  <a:outerShdw blurRad="38100" dist="38100" dir="2700000" algn="tl">
                    <a:srgbClr val="000000"/>
                  </a:outerShdw>
                </a:effectLst>
              </a:rPr>
              <a:t>C</a:t>
            </a:r>
            <a:r>
              <a:rPr lang="es-ES_tradnl" altLang="es-ES" sz="2100" baseline="-25000">
                <a:effectLst>
                  <a:outerShdw blurRad="38100" dist="38100" dir="2700000" algn="tl">
                    <a:srgbClr val="000000"/>
                  </a:outerShdw>
                </a:effectLst>
              </a:rPr>
              <a:t>1</a:t>
            </a:r>
            <a:r>
              <a:rPr lang="es-ES_tradnl" altLang="es-ES" sz="2100">
                <a:effectLst>
                  <a:outerShdw blurRad="38100" dist="38100" dir="2700000" algn="tl">
                    <a:srgbClr val="000000"/>
                  </a:outerShdw>
                </a:effectLst>
              </a:rPr>
              <a:t>=C</a:t>
            </a:r>
            <a:r>
              <a:rPr lang="es-ES_tradnl" altLang="es-ES" sz="2100" baseline="-25000">
                <a:effectLst>
                  <a:outerShdw blurRad="38100" dist="38100" dir="2700000" algn="tl">
                    <a:srgbClr val="000000"/>
                  </a:outerShdw>
                </a:effectLst>
              </a:rPr>
              <a:t>2</a:t>
            </a:r>
            <a:r>
              <a:rPr lang="es-ES_tradnl" altLang="es-ES" sz="2000" baseline="-25000">
                <a:effectLst>
                  <a:outerShdw blurRad="38100" dist="38100" dir="2700000" algn="tl">
                    <a:srgbClr val="000000"/>
                  </a:outerShdw>
                </a:effectLst>
              </a:rPr>
              <a:t> </a:t>
            </a:r>
            <a:r>
              <a:rPr lang="es-ES_tradnl" altLang="es-ES" sz="1600">
                <a:effectLst>
                  <a:outerShdw blurRad="38100" dist="38100" dir="2700000" algn="tl">
                    <a:srgbClr val="000000"/>
                  </a:outerShdw>
                </a:effectLst>
              </a:rPr>
              <a:t>sino un transformador estará más cargado que el otro</a:t>
            </a:r>
            <a:endParaRPr lang="es-ES" altLang="es-ES" sz="1600" baseline="-25000">
              <a:effectLst>
                <a:outerShdw blurRad="38100" dist="38100" dir="2700000" algn="tl">
                  <a:srgbClr val="000000"/>
                </a:outerShdw>
              </a:effectLst>
            </a:endParaRPr>
          </a:p>
        </p:txBody>
      </p:sp>
      <p:sp>
        <p:nvSpPr>
          <p:cNvPr id="326693" name="Text Box 37"/>
          <p:cNvSpPr txBox="1">
            <a:spLocks noChangeArrowheads="1"/>
          </p:cNvSpPr>
          <p:nvPr/>
        </p:nvSpPr>
        <p:spPr bwMode="auto">
          <a:xfrm>
            <a:off x="533400" y="6019800"/>
            <a:ext cx="8229600" cy="427038"/>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Si</a:t>
            </a:r>
            <a:r>
              <a:rPr lang="es-ES_tradnl" altLang="es-ES" sz="1700">
                <a:effectLst>
                  <a:outerShdw blurRad="38100" dist="38100" dir="2700000" algn="tl">
                    <a:srgbClr val="000000"/>
                  </a:outerShdw>
                </a:effectLst>
              </a:rPr>
              <a:t> </a:t>
            </a:r>
            <a:r>
              <a:rPr lang="es-ES_tradnl" altLang="es-ES" sz="2100">
                <a:effectLst>
                  <a:outerShdw blurRad="38100" dist="38100" dir="2700000" algn="tl">
                    <a:srgbClr val="000000"/>
                  </a:outerShdw>
                </a:effectLst>
                <a:sym typeface="Symbol" pitchFamily="18" charset="2"/>
              </a:rPr>
              <a:t></a:t>
            </a:r>
            <a:r>
              <a:rPr lang="es-ES_tradnl" altLang="es-ES" sz="2100" baseline="-25000">
                <a:effectLst>
                  <a:outerShdw blurRad="38100" dist="38100" dir="2700000" algn="tl">
                    <a:srgbClr val="000000"/>
                  </a:outerShdw>
                </a:effectLst>
              </a:rPr>
              <a:t>cc1</a:t>
            </a:r>
            <a:r>
              <a:rPr lang="es-ES_tradnl" altLang="es-ES" sz="2100">
                <a:effectLst>
                  <a:outerShdw blurRad="38100" dist="38100" dir="2700000" algn="tl">
                    <a:srgbClr val="000000"/>
                  </a:outerShdw>
                </a:effectLst>
                <a:sym typeface="Symbol" pitchFamily="18" charset="2"/>
              </a:rPr>
              <a:t></a:t>
            </a:r>
            <a:r>
              <a:rPr lang="es-ES_tradnl" altLang="es-ES" sz="2100">
                <a:effectLst>
                  <a:outerShdw blurRad="38100" dist="38100" dir="2700000" algn="tl">
                    <a:srgbClr val="000000"/>
                  </a:outerShdw>
                </a:effectLst>
              </a:rPr>
              <a:t> </a:t>
            </a:r>
            <a:r>
              <a:rPr lang="es-ES_tradnl" altLang="es-ES" sz="2100">
                <a:effectLst>
                  <a:outerShdw blurRad="38100" dist="38100" dir="2700000" algn="tl">
                    <a:srgbClr val="000000"/>
                  </a:outerShdw>
                </a:effectLst>
                <a:sym typeface="Symbol" pitchFamily="18" charset="2"/>
              </a:rPr>
              <a:t></a:t>
            </a:r>
            <a:r>
              <a:rPr lang="es-ES_tradnl" altLang="es-ES" sz="2100" baseline="-25000">
                <a:effectLst>
                  <a:outerShdw blurRad="38100" dist="38100" dir="2700000" algn="tl">
                    <a:srgbClr val="000000"/>
                  </a:outerShdw>
                </a:effectLst>
              </a:rPr>
              <a:t>cc1</a:t>
            </a:r>
            <a:r>
              <a:rPr lang="es-ES_tradnl" altLang="es-ES" sz="2000" baseline="-25000">
                <a:effectLst>
                  <a:outerShdw blurRad="38100" dist="38100" dir="2700000" algn="tl">
                    <a:srgbClr val="000000"/>
                  </a:outerShdw>
                </a:effectLst>
              </a:rPr>
              <a:t> </a:t>
            </a:r>
            <a:r>
              <a:rPr lang="es-ES_tradnl" altLang="es-ES" sz="1600">
                <a:effectLst>
                  <a:outerShdw blurRad="38100" dist="38100" dir="2700000" algn="tl">
                    <a:srgbClr val="000000"/>
                  </a:outerShdw>
                </a:effectLst>
              </a:rPr>
              <a:t>el transfomador más cargado sería el de &lt; </a:t>
            </a:r>
            <a:r>
              <a:rPr lang="es-ES_tradnl" altLang="es-ES" sz="1700">
                <a:effectLst>
                  <a:outerShdw blurRad="38100" dist="38100" dir="2700000" algn="tl">
                    <a:srgbClr val="000000"/>
                  </a:outerShdw>
                </a:effectLst>
              </a:rPr>
              <a:t> </a:t>
            </a:r>
            <a:r>
              <a:rPr lang="es-ES_tradnl" altLang="es-ES" sz="2200">
                <a:effectLst>
                  <a:outerShdw blurRad="38100" dist="38100" dir="2700000" algn="tl">
                    <a:srgbClr val="000000"/>
                  </a:outerShdw>
                </a:effectLst>
                <a:sym typeface="Symbol" pitchFamily="18" charset="2"/>
              </a:rPr>
              <a:t></a:t>
            </a:r>
            <a:r>
              <a:rPr lang="es-ES_tradnl" altLang="es-ES" sz="2200" baseline="-25000">
                <a:effectLst>
                  <a:outerShdw blurRad="38100" dist="38100" dir="2700000" algn="tl">
                    <a:srgbClr val="000000"/>
                  </a:outerShdw>
                </a:effectLst>
              </a:rPr>
              <a:t>cc</a:t>
            </a:r>
            <a:r>
              <a:rPr lang="es-ES_tradnl" altLang="es-ES" sz="2000" baseline="-25000">
                <a:effectLst>
                  <a:outerShdw blurRad="38100" dist="38100" dir="2700000" algn="tl">
                    <a:srgbClr val="000000"/>
                  </a:outerShdw>
                </a:effectLst>
              </a:rPr>
              <a:t> </a:t>
            </a:r>
            <a:r>
              <a:rPr lang="es-ES_tradnl" altLang="es-ES" sz="1600">
                <a:effectLst>
                  <a:outerShdw blurRad="38100" dist="38100" dir="2700000" algn="tl">
                    <a:srgbClr val="000000"/>
                  </a:outerShdw>
                </a:effectLst>
              </a:rPr>
              <a:t>(el más duro)</a:t>
            </a:r>
            <a:endParaRPr lang="es-ES" altLang="es-ES" sz="1600" baseline="-25000">
              <a:effectLst>
                <a:outerShdw blurRad="38100" dist="38100" dir="2700000" algn="tl">
                  <a:srgbClr val="000000"/>
                </a:outerShdw>
              </a:effectLst>
            </a:endParaRPr>
          </a:p>
        </p:txBody>
      </p:sp>
      <p:sp>
        <p:nvSpPr>
          <p:cNvPr id="326694" name="Text Box 38"/>
          <p:cNvSpPr txBox="1">
            <a:spLocks noChangeArrowheads="1"/>
          </p:cNvSpPr>
          <p:nvPr/>
        </p:nvSpPr>
        <p:spPr bwMode="auto">
          <a:xfrm>
            <a:off x="203200" y="6003925"/>
            <a:ext cx="8775700" cy="701675"/>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000">
                <a:effectLst>
                  <a:outerShdw blurRad="38100" dist="38100" dir="2700000" algn="tl">
                    <a:srgbClr val="000000"/>
                  </a:outerShdw>
                </a:effectLst>
              </a:rPr>
              <a:t>En transformadores trifásicos es necesario que ambos tengan el mismo índice horario para poder realizar la puesta en paralelo</a:t>
            </a:r>
            <a:endParaRPr lang="es-ES" altLang="es-ES" sz="2000">
              <a:effectLst>
                <a:outerShdw blurRad="38100" dist="38100" dir="2700000" algn="tl">
                  <a:srgbClr val="000000"/>
                </a:outerShdw>
              </a:effectLst>
            </a:endParaRPr>
          </a:p>
        </p:txBody>
      </p:sp>
      <p:grpSp>
        <p:nvGrpSpPr>
          <p:cNvPr id="326702" name="Group 46"/>
          <p:cNvGrpSpPr>
            <a:grpSpLocks/>
          </p:cNvGrpSpPr>
          <p:nvPr/>
        </p:nvGrpSpPr>
        <p:grpSpPr bwMode="auto">
          <a:xfrm>
            <a:off x="4495800" y="4940300"/>
            <a:ext cx="2141538" cy="431800"/>
            <a:chOff x="2832" y="3112"/>
            <a:chExt cx="1349" cy="272"/>
          </a:xfrm>
        </p:grpSpPr>
        <p:pic>
          <p:nvPicPr>
            <p:cNvPr id="326685"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3120"/>
              <a:ext cx="1301"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26701" name="Rectangle 45"/>
            <p:cNvSpPr>
              <a:spLocks noChangeArrowheads="1"/>
            </p:cNvSpPr>
            <p:nvPr/>
          </p:nvSpPr>
          <p:spPr bwMode="auto">
            <a:xfrm>
              <a:off x="2832" y="3112"/>
              <a:ext cx="1344" cy="272"/>
            </a:xfrm>
            <a:prstGeom prst="rect">
              <a:avLst/>
            </a:prstGeom>
            <a:noFill/>
            <a:ln w="38100">
              <a:solidFill>
                <a:srgbClr val="FF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s-ES"/>
            </a:p>
          </p:txBody>
        </p:sp>
      </p:grpSp>
      <p:pic>
        <p:nvPicPr>
          <p:cNvPr id="326706" name="Picture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429000"/>
            <a:ext cx="3433763" cy="7953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326707" name="Picture 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7875" y="4114800"/>
            <a:ext cx="4479925" cy="773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6696"/>
                                        </p:tgtEl>
                                        <p:attrNameLst>
                                          <p:attrName>style.visibility</p:attrName>
                                        </p:attrNameLst>
                                      </p:cBhvr>
                                      <p:to>
                                        <p:strVal val="visible"/>
                                      </p:to>
                                    </p:set>
                                    <p:animEffect transition="in" filter="dissolve">
                                      <p:cBhvr>
                                        <p:cTn id="7" dur="500"/>
                                        <p:tgtEl>
                                          <p:spTgt spid="3266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6697"/>
                                        </p:tgtEl>
                                        <p:attrNameLst>
                                          <p:attrName>style.visibility</p:attrName>
                                        </p:attrNameLst>
                                      </p:cBhvr>
                                      <p:to>
                                        <p:strVal val="visible"/>
                                      </p:to>
                                    </p:set>
                                    <p:animEffect transition="in" filter="dissolve">
                                      <p:cBhvr>
                                        <p:cTn id="12" dur="500"/>
                                        <p:tgtEl>
                                          <p:spTgt spid="326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26700"/>
                                        </p:tgtEl>
                                        <p:attrNameLst>
                                          <p:attrName>style.visibility</p:attrName>
                                        </p:attrNameLst>
                                      </p:cBhvr>
                                      <p:to>
                                        <p:strVal val="visible"/>
                                      </p:to>
                                    </p:set>
                                    <p:animEffect transition="in" filter="dissolve">
                                      <p:cBhvr>
                                        <p:cTn id="17" dur="500"/>
                                        <p:tgtEl>
                                          <p:spTgt spid="3267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26682"/>
                                        </p:tgtEl>
                                        <p:attrNameLst>
                                          <p:attrName>style.visibility</p:attrName>
                                        </p:attrNameLst>
                                      </p:cBhvr>
                                      <p:to>
                                        <p:strVal val="visible"/>
                                      </p:to>
                                    </p:set>
                                    <p:animEffect transition="in" filter="dissolve">
                                      <p:cBhvr>
                                        <p:cTn id="22" dur="500"/>
                                        <p:tgtEl>
                                          <p:spTgt spid="3266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6690"/>
                                        </p:tgtEl>
                                        <p:attrNameLst>
                                          <p:attrName>style.visibility</p:attrName>
                                        </p:attrNameLst>
                                      </p:cBhvr>
                                      <p:to>
                                        <p:strVal val="visible"/>
                                      </p:to>
                                    </p:set>
                                    <p:animEffect transition="in" filter="dissolve">
                                      <p:cBhvr>
                                        <p:cTn id="27" dur="500"/>
                                        <p:tgtEl>
                                          <p:spTgt spid="326690"/>
                                        </p:tgtEl>
                                      </p:cBhvr>
                                    </p:animEffect>
                                  </p:childTnLst>
                                </p:cTn>
                              </p:par>
                            </p:childTnLst>
                          </p:cTn>
                        </p:par>
                        <p:par>
                          <p:cTn id="28" fill="hold" nodeType="afterGroup">
                            <p:stCondLst>
                              <p:cond delay="500"/>
                            </p:stCondLst>
                            <p:childTnLst>
                              <p:par>
                                <p:cTn id="29" presetID="9" presetClass="entr" presetSubtype="0" fill="hold" nodeType="afterEffect">
                                  <p:stCondLst>
                                    <p:cond delay="0"/>
                                  </p:stCondLst>
                                  <p:childTnLst>
                                    <p:set>
                                      <p:cBhvr>
                                        <p:cTn id="30" dur="1" fill="hold">
                                          <p:stCondLst>
                                            <p:cond delay="0"/>
                                          </p:stCondLst>
                                        </p:cTn>
                                        <p:tgtEl>
                                          <p:spTgt spid="326706"/>
                                        </p:tgtEl>
                                        <p:attrNameLst>
                                          <p:attrName>style.visibility</p:attrName>
                                        </p:attrNameLst>
                                      </p:cBhvr>
                                      <p:to>
                                        <p:strVal val="visible"/>
                                      </p:to>
                                    </p:set>
                                    <p:animEffect transition="in" filter="dissolve">
                                      <p:cBhvr>
                                        <p:cTn id="31" dur="500"/>
                                        <p:tgtEl>
                                          <p:spTgt spid="3267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26686"/>
                                        </p:tgtEl>
                                        <p:attrNameLst>
                                          <p:attrName>style.visibility</p:attrName>
                                        </p:attrNameLst>
                                      </p:cBhvr>
                                      <p:to>
                                        <p:strVal val="visible"/>
                                      </p:to>
                                    </p:set>
                                    <p:animEffect transition="in" filter="dissolve">
                                      <p:cBhvr>
                                        <p:cTn id="36" dur="500"/>
                                        <p:tgtEl>
                                          <p:spTgt spid="326686"/>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326707"/>
                                        </p:tgtEl>
                                        <p:attrNameLst>
                                          <p:attrName>style.visibility</p:attrName>
                                        </p:attrNameLst>
                                      </p:cBhvr>
                                      <p:to>
                                        <p:strVal val="visible"/>
                                      </p:to>
                                    </p:set>
                                    <p:animEffect transition="in" filter="dissolve">
                                      <p:cBhvr>
                                        <p:cTn id="40" dur="500"/>
                                        <p:tgtEl>
                                          <p:spTgt spid="32670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26691"/>
                                        </p:tgtEl>
                                        <p:attrNameLst>
                                          <p:attrName>style.visibility</p:attrName>
                                        </p:attrNameLst>
                                      </p:cBhvr>
                                      <p:to>
                                        <p:strVal val="visible"/>
                                      </p:to>
                                    </p:set>
                                    <p:animEffect transition="in" filter="dissolve">
                                      <p:cBhvr>
                                        <p:cTn id="45" dur="500"/>
                                        <p:tgtEl>
                                          <p:spTgt spid="326691"/>
                                        </p:tgtEl>
                                      </p:cBhvr>
                                    </p:animEffect>
                                  </p:childTnLst>
                                </p:cTn>
                              </p:par>
                            </p:childTnLst>
                          </p:cTn>
                        </p:par>
                        <p:par>
                          <p:cTn id="46" fill="hold" nodeType="afterGroup">
                            <p:stCondLst>
                              <p:cond delay="500"/>
                            </p:stCondLst>
                            <p:childTnLst>
                              <p:par>
                                <p:cTn id="47" presetID="9" presetClass="entr" presetSubtype="0" fill="hold" nodeType="afterEffect">
                                  <p:stCondLst>
                                    <p:cond delay="0"/>
                                  </p:stCondLst>
                                  <p:childTnLst>
                                    <p:set>
                                      <p:cBhvr>
                                        <p:cTn id="48" dur="1" fill="hold">
                                          <p:stCondLst>
                                            <p:cond delay="0"/>
                                          </p:stCondLst>
                                        </p:cTn>
                                        <p:tgtEl>
                                          <p:spTgt spid="326702"/>
                                        </p:tgtEl>
                                        <p:attrNameLst>
                                          <p:attrName>style.visibility</p:attrName>
                                        </p:attrNameLst>
                                      </p:cBhvr>
                                      <p:to>
                                        <p:strVal val="visible"/>
                                      </p:to>
                                    </p:set>
                                    <p:animEffect transition="in" filter="dissolve">
                                      <p:cBhvr>
                                        <p:cTn id="49" dur="500"/>
                                        <p:tgtEl>
                                          <p:spTgt spid="32670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grpId="0" nodeType="clickEffect">
                                  <p:stCondLst>
                                    <p:cond delay="0"/>
                                  </p:stCondLst>
                                  <p:childTnLst>
                                    <p:set>
                                      <p:cBhvr>
                                        <p:cTn id="53" dur="1" fill="hold">
                                          <p:stCondLst>
                                            <p:cond delay="0"/>
                                          </p:stCondLst>
                                        </p:cTn>
                                        <p:tgtEl>
                                          <p:spTgt spid="326692"/>
                                        </p:tgtEl>
                                        <p:attrNameLst>
                                          <p:attrName>style.visibility</p:attrName>
                                        </p:attrNameLst>
                                      </p:cBhvr>
                                      <p:to>
                                        <p:strVal val="visible"/>
                                      </p:to>
                                    </p:set>
                                    <p:anim calcmode="lin" valueType="num">
                                      <p:cBhvr>
                                        <p:cTn id="54" dur="500" fill="hold"/>
                                        <p:tgtEl>
                                          <p:spTgt spid="326692"/>
                                        </p:tgtEl>
                                        <p:attrNameLst>
                                          <p:attrName>ppt_w</p:attrName>
                                        </p:attrNameLst>
                                      </p:cBhvr>
                                      <p:tavLst>
                                        <p:tav tm="0">
                                          <p:val>
                                            <p:fltVal val="0"/>
                                          </p:val>
                                        </p:tav>
                                        <p:tav tm="100000">
                                          <p:val>
                                            <p:strVal val="#ppt_w"/>
                                          </p:val>
                                        </p:tav>
                                      </p:tavLst>
                                    </p:anim>
                                    <p:anim calcmode="lin" valueType="num">
                                      <p:cBhvr>
                                        <p:cTn id="55" dur="500" fill="hold"/>
                                        <p:tgtEl>
                                          <p:spTgt spid="326692"/>
                                        </p:tgtEl>
                                        <p:attrNameLst>
                                          <p:attrName>ppt_h</p:attrName>
                                        </p:attrNameLst>
                                      </p:cBhvr>
                                      <p:tavLst>
                                        <p:tav tm="0">
                                          <p:val>
                                            <p:fltVal val="0"/>
                                          </p:val>
                                        </p:tav>
                                        <p:tav tm="100000">
                                          <p:val>
                                            <p:strVal val="#ppt_h"/>
                                          </p:val>
                                        </p:tav>
                                      </p:tavLst>
                                    </p:anim>
                                    <p:anim calcmode="lin" valueType="num">
                                      <p:cBhvr>
                                        <p:cTn id="56" dur="500" fill="hold"/>
                                        <p:tgtEl>
                                          <p:spTgt spid="326692"/>
                                        </p:tgtEl>
                                        <p:attrNameLst>
                                          <p:attrName>ppt_x</p:attrName>
                                        </p:attrNameLst>
                                      </p:cBhvr>
                                      <p:tavLst>
                                        <p:tav tm="0">
                                          <p:val>
                                            <p:fltVal val="0.5"/>
                                          </p:val>
                                        </p:tav>
                                        <p:tav tm="100000">
                                          <p:val>
                                            <p:strVal val="#ppt_x"/>
                                          </p:val>
                                        </p:tav>
                                      </p:tavLst>
                                    </p:anim>
                                    <p:anim calcmode="lin" valueType="num">
                                      <p:cBhvr>
                                        <p:cTn id="57" dur="500" fill="hold"/>
                                        <p:tgtEl>
                                          <p:spTgt spid="326692"/>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326693"/>
                                        </p:tgtEl>
                                        <p:attrNameLst>
                                          <p:attrName>style.visibility</p:attrName>
                                        </p:attrNameLst>
                                      </p:cBhvr>
                                      <p:to>
                                        <p:strVal val="visible"/>
                                      </p:to>
                                    </p:set>
                                    <p:anim calcmode="lin" valueType="num">
                                      <p:cBhvr>
                                        <p:cTn id="62" dur="500" fill="hold"/>
                                        <p:tgtEl>
                                          <p:spTgt spid="326693"/>
                                        </p:tgtEl>
                                        <p:attrNameLst>
                                          <p:attrName>ppt_w</p:attrName>
                                        </p:attrNameLst>
                                      </p:cBhvr>
                                      <p:tavLst>
                                        <p:tav tm="0">
                                          <p:val>
                                            <p:fltVal val="0"/>
                                          </p:val>
                                        </p:tav>
                                        <p:tav tm="100000">
                                          <p:val>
                                            <p:strVal val="#ppt_w"/>
                                          </p:val>
                                        </p:tav>
                                      </p:tavLst>
                                    </p:anim>
                                    <p:anim calcmode="lin" valueType="num">
                                      <p:cBhvr>
                                        <p:cTn id="63" dur="500" fill="hold"/>
                                        <p:tgtEl>
                                          <p:spTgt spid="326693"/>
                                        </p:tgtEl>
                                        <p:attrNameLst>
                                          <p:attrName>ppt_h</p:attrName>
                                        </p:attrNameLst>
                                      </p:cBhvr>
                                      <p:tavLst>
                                        <p:tav tm="0">
                                          <p:val>
                                            <p:fltVal val="0"/>
                                          </p:val>
                                        </p:tav>
                                        <p:tav tm="100000">
                                          <p:val>
                                            <p:strVal val="#ppt_h"/>
                                          </p:val>
                                        </p:tav>
                                      </p:tavLst>
                                    </p:anim>
                                    <p:anim calcmode="lin" valueType="num">
                                      <p:cBhvr>
                                        <p:cTn id="64" dur="500" fill="hold"/>
                                        <p:tgtEl>
                                          <p:spTgt spid="326693"/>
                                        </p:tgtEl>
                                        <p:attrNameLst>
                                          <p:attrName>ppt_x</p:attrName>
                                        </p:attrNameLst>
                                      </p:cBhvr>
                                      <p:tavLst>
                                        <p:tav tm="0">
                                          <p:val>
                                            <p:fltVal val="0.5"/>
                                          </p:val>
                                        </p:tav>
                                        <p:tav tm="100000">
                                          <p:val>
                                            <p:strVal val="#ppt_x"/>
                                          </p:val>
                                        </p:tav>
                                      </p:tavLst>
                                    </p:anim>
                                    <p:anim calcmode="lin" valueType="num">
                                      <p:cBhvr>
                                        <p:cTn id="65" dur="500" fill="hold"/>
                                        <p:tgtEl>
                                          <p:spTgt spid="326693"/>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326694"/>
                                        </p:tgtEl>
                                        <p:attrNameLst>
                                          <p:attrName>style.visibility</p:attrName>
                                        </p:attrNameLst>
                                      </p:cBhvr>
                                      <p:to>
                                        <p:strVal val="visible"/>
                                      </p:to>
                                    </p:set>
                                    <p:anim calcmode="lin" valueType="num">
                                      <p:cBhvr>
                                        <p:cTn id="70" dur="500" fill="hold"/>
                                        <p:tgtEl>
                                          <p:spTgt spid="326694"/>
                                        </p:tgtEl>
                                        <p:attrNameLst>
                                          <p:attrName>ppt_w</p:attrName>
                                        </p:attrNameLst>
                                      </p:cBhvr>
                                      <p:tavLst>
                                        <p:tav tm="0">
                                          <p:val>
                                            <p:fltVal val="0"/>
                                          </p:val>
                                        </p:tav>
                                        <p:tav tm="100000">
                                          <p:val>
                                            <p:strVal val="#ppt_w"/>
                                          </p:val>
                                        </p:tav>
                                      </p:tavLst>
                                    </p:anim>
                                    <p:anim calcmode="lin" valueType="num">
                                      <p:cBhvr>
                                        <p:cTn id="71" dur="500" fill="hold"/>
                                        <p:tgtEl>
                                          <p:spTgt spid="326694"/>
                                        </p:tgtEl>
                                        <p:attrNameLst>
                                          <p:attrName>ppt_h</p:attrName>
                                        </p:attrNameLst>
                                      </p:cBhvr>
                                      <p:tavLst>
                                        <p:tav tm="0">
                                          <p:val>
                                            <p:fltVal val="0"/>
                                          </p:val>
                                        </p:tav>
                                        <p:tav tm="100000">
                                          <p:val>
                                            <p:strVal val="#ppt_h"/>
                                          </p:val>
                                        </p:tav>
                                      </p:tavLst>
                                    </p:anim>
                                    <p:anim calcmode="lin" valueType="num">
                                      <p:cBhvr>
                                        <p:cTn id="72" dur="500" fill="hold"/>
                                        <p:tgtEl>
                                          <p:spTgt spid="326694"/>
                                        </p:tgtEl>
                                        <p:attrNameLst>
                                          <p:attrName>ppt_x</p:attrName>
                                        </p:attrNameLst>
                                      </p:cBhvr>
                                      <p:tavLst>
                                        <p:tav tm="0">
                                          <p:val>
                                            <p:fltVal val="0.5"/>
                                          </p:val>
                                        </p:tav>
                                        <p:tav tm="100000">
                                          <p:val>
                                            <p:strVal val="#ppt_x"/>
                                          </p:val>
                                        </p:tav>
                                      </p:tavLst>
                                    </p:anim>
                                    <p:anim calcmode="lin" valueType="num">
                                      <p:cBhvr>
                                        <p:cTn id="73" dur="500" fill="hold"/>
                                        <p:tgtEl>
                                          <p:spTgt spid="326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86" grpId="0" animBg="1"/>
      <p:bldP spid="326690" grpId="0" animBg="1"/>
      <p:bldP spid="326691" grpId="0" animBg="1"/>
      <p:bldP spid="326692" grpId="0" animBg="1" autoUpdateAnimBg="0"/>
      <p:bldP spid="326693" grpId="0" animBg="1" autoUpdateAnimBg="0"/>
      <p:bldP spid="32669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228600" y="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4.23 Autotransformadores I</a:t>
            </a:r>
            <a:endParaRPr lang="es-ES_tradnl" altLang="es-ES" sz="4700" b="0">
              <a:solidFill>
                <a:schemeClr val="tx2"/>
              </a:solidFill>
              <a:effectLst>
                <a:outerShdw blurRad="38100" dist="38100" dir="2700000" algn="tl">
                  <a:srgbClr val="000000"/>
                </a:outerShdw>
              </a:effectLst>
              <a:latin typeface="Arial" charset="0"/>
            </a:endParaRPr>
          </a:p>
        </p:txBody>
      </p:sp>
      <p:pic>
        <p:nvPicPr>
          <p:cNvPr id="330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3351213" cy="28035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30757" name="Text Box 5"/>
          <p:cNvSpPr txBox="1">
            <a:spLocks noChangeArrowheads="1"/>
          </p:cNvSpPr>
          <p:nvPr/>
        </p:nvSpPr>
        <p:spPr bwMode="auto">
          <a:xfrm>
            <a:off x="4000500" y="1092200"/>
            <a:ext cx="4940300" cy="868363"/>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Se utilizan cuando se necesita una relación de transformación de 1,25 a 2. En ese caso son más rentables que los transformadores</a:t>
            </a:r>
            <a:endParaRPr lang="es-ES" altLang="es-ES" sz="1700">
              <a:effectLst>
                <a:outerShdw blurRad="38100" dist="38100" dir="2700000" algn="tl">
                  <a:srgbClr val="000000"/>
                </a:outerShdw>
              </a:effectLst>
            </a:endParaRPr>
          </a:p>
        </p:txBody>
      </p:sp>
      <p:grpSp>
        <p:nvGrpSpPr>
          <p:cNvPr id="330758" name="Group 6"/>
          <p:cNvGrpSpPr>
            <a:grpSpLocks/>
          </p:cNvGrpSpPr>
          <p:nvPr/>
        </p:nvGrpSpPr>
        <p:grpSpPr bwMode="auto">
          <a:xfrm>
            <a:off x="2057400" y="3721100"/>
            <a:ext cx="2057400" cy="1155700"/>
            <a:chOff x="1296" y="2344"/>
            <a:chExt cx="1296" cy="728"/>
          </a:xfrm>
        </p:grpSpPr>
        <p:sp>
          <p:nvSpPr>
            <p:cNvPr id="330759" name="AutoShape 7"/>
            <p:cNvSpPr>
              <a:spLocks noChangeArrowheads="1"/>
            </p:cNvSpPr>
            <p:nvPr/>
          </p:nvSpPr>
          <p:spPr bwMode="auto">
            <a:xfrm>
              <a:off x="2256" y="2344"/>
              <a:ext cx="336" cy="728"/>
            </a:xfrm>
            <a:prstGeom prst="curvedLeftArrow">
              <a:avLst>
                <a:gd name="adj1" fmla="val 43333"/>
                <a:gd name="adj2" fmla="val 86667"/>
                <a:gd name="adj3" fmla="val 33333"/>
              </a:avLst>
            </a:prstGeom>
            <a:solidFill>
              <a:schemeClr val="accent2"/>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30760" name="Text Box 8"/>
            <p:cNvSpPr txBox="1">
              <a:spLocks noChangeArrowheads="1"/>
            </p:cNvSpPr>
            <p:nvPr/>
          </p:nvSpPr>
          <p:spPr bwMode="auto">
            <a:xfrm>
              <a:off x="1296" y="2468"/>
              <a:ext cx="1104" cy="4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a:solidFill>
                    <a:schemeClr val="accent2"/>
                  </a:solidFill>
                  <a:effectLst>
                    <a:outerShdw blurRad="38100" dist="38100" dir="2700000" algn="tl">
                      <a:srgbClr val="000000"/>
                    </a:outerShdw>
                  </a:effectLst>
                </a:rPr>
                <a:t>Prescindiendo de N</a:t>
              </a:r>
              <a:r>
                <a:rPr lang="es-ES_tradnl" altLang="es-ES" baseline="-25000">
                  <a:solidFill>
                    <a:schemeClr val="accent2"/>
                  </a:solidFill>
                  <a:effectLst>
                    <a:outerShdw blurRad="38100" dist="38100" dir="2700000" algn="tl">
                      <a:srgbClr val="000000"/>
                    </a:outerShdw>
                  </a:effectLst>
                </a:rPr>
                <a:t>2</a:t>
              </a:r>
              <a:r>
                <a:rPr lang="es-ES_tradnl" altLang="es-ES">
                  <a:solidFill>
                    <a:schemeClr val="accent2"/>
                  </a:solidFill>
                  <a:effectLst>
                    <a:outerShdw blurRad="38100" dist="38100" dir="2700000" algn="tl">
                      <a:srgbClr val="000000"/>
                    </a:outerShdw>
                  </a:effectLst>
                </a:rPr>
                <a:t> y conectando directamente</a:t>
              </a:r>
              <a:endParaRPr lang="es-ES" altLang="es-ES">
                <a:solidFill>
                  <a:schemeClr val="accent2"/>
                </a:solidFill>
                <a:effectLst>
                  <a:outerShdw blurRad="38100" dist="38100" dir="2700000" algn="tl">
                    <a:srgbClr val="000000"/>
                  </a:outerShdw>
                </a:effectLst>
              </a:endParaRPr>
            </a:p>
          </p:txBody>
        </p:sp>
      </p:grpSp>
      <p:grpSp>
        <p:nvGrpSpPr>
          <p:cNvPr id="330776" name="Group 24"/>
          <p:cNvGrpSpPr>
            <a:grpSpLocks/>
          </p:cNvGrpSpPr>
          <p:nvPr/>
        </p:nvGrpSpPr>
        <p:grpSpPr bwMode="auto">
          <a:xfrm>
            <a:off x="304800" y="3906838"/>
            <a:ext cx="3810000" cy="2798762"/>
            <a:chOff x="192" y="2461"/>
            <a:chExt cx="2400" cy="1763"/>
          </a:xfrm>
        </p:grpSpPr>
        <p:pic>
          <p:nvPicPr>
            <p:cNvPr id="3307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461"/>
              <a:ext cx="2024" cy="17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30761" name="Text Box 9"/>
            <p:cNvSpPr txBox="1">
              <a:spLocks noChangeArrowheads="1"/>
            </p:cNvSpPr>
            <p:nvPr/>
          </p:nvSpPr>
          <p:spPr bwMode="auto">
            <a:xfrm>
              <a:off x="1680" y="3840"/>
              <a:ext cx="912"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600">
                  <a:solidFill>
                    <a:schemeClr val="accent2"/>
                  </a:solidFill>
                  <a:effectLst>
                    <a:outerShdw blurRad="38100" dist="38100" dir="2700000" algn="tl">
                      <a:srgbClr val="000000"/>
                    </a:outerShdw>
                  </a:effectLst>
                </a:rPr>
                <a:t>AUTOTRAFO</a:t>
              </a:r>
              <a:endParaRPr lang="es-ES" altLang="es-ES">
                <a:solidFill>
                  <a:schemeClr val="accent2"/>
                </a:solidFill>
                <a:effectLst>
                  <a:outerShdw blurRad="38100" dist="38100" dir="2700000" algn="tl">
                    <a:srgbClr val="000000"/>
                  </a:outerShdw>
                </a:effectLst>
              </a:endParaRPr>
            </a:p>
          </p:txBody>
        </p:sp>
      </p:grpSp>
      <p:grpSp>
        <p:nvGrpSpPr>
          <p:cNvPr id="330762" name="Group 10"/>
          <p:cNvGrpSpPr>
            <a:grpSpLocks/>
          </p:cNvGrpSpPr>
          <p:nvPr/>
        </p:nvGrpSpPr>
        <p:grpSpPr bwMode="auto">
          <a:xfrm>
            <a:off x="4267200" y="2133600"/>
            <a:ext cx="4800600" cy="2895600"/>
            <a:chOff x="2832" y="1488"/>
            <a:chExt cx="3024" cy="1824"/>
          </a:xfrm>
        </p:grpSpPr>
        <p:sp>
          <p:nvSpPr>
            <p:cNvPr id="330763" name="Rectangle 11"/>
            <p:cNvSpPr>
              <a:spLocks noChangeArrowheads="1"/>
            </p:cNvSpPr>
            <p:nvPr/>
          </p:nvSpPr>
          <p:spPr bwMode="auto">
            <a:xfrm>
              <a:off x="2864" y="1728"/>
              <a:ext cx="2992"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Ahorro de conductor: se emplean N</a:t>
              </a:r>
              <a:r>
                <a:rPr lang="es-ES_tradnl" altLang="es-ES" sz="1600" baseline="-25000">
                  <a:effectLst>
                    <a:outerShdw blurRad="38100" dist="38100" dir="2700000" algn="tl">
                      <a:srgbClr val="000000"/>
                    </a:outerShdw>
                  </a:effectLst>
                  <a:latin typeface="Tahoma" pitchFamily="34" charset="0"/>
                </a:rPr>
                <a:t>2</a:t>
              </a:r>
              <a:r>
                <a:rPr lang="es-ES_tradnl" altLang="es-ES" sz="1600">
                  <a:effectLst>
                    <a:outerShdw blurRad="38100" dist="38100" dir="2700000" algn="tl">
                      <a:srgbClr val="000000"/>
                    </a:outerShdw>
                  </a:effectLst>
                  <a:latin typeface="Tahoma" pitchFamily="34" charset="0"/>
                </a:rPr>
                <a:t> es-piras menos.</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Circuito magnético (ventana) de meno-res dimensiones.</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Disminución de pérdidas eléctricas y magnéticas.</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Mejor refrigeración (cuba más pequeña).</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Menor flujo de dispersión y corriente de vacío. (Menor </a:t>
              </a:r>
              <a:r>
                <a:rPr lang="es-ES_tradnl" altLang="es-ES" sz="2000">
                  <a:effectLst>
                    <a:outerShdw blurRad="38100" dist="38100" dir="2700000" algn="tl">
                      <a:srgbClr val="000000"/>
                    </a:outerShdw>
                  </a:effectLst>
                  <a:latin typeface="Tahoma" pitchFamily="34" charset="0"/>
                  <a:sym typeface="Symbol" pitchFamily="18" charset="2"/>
                </a:rPr>
                <a:t></a:t>
              </a:r>
              <a:r>
                <a:rPr lang="es-ES_tradnl" altLang="es-ES" sz="2000" baseline="-25000">
                  <a:effectLst>
                    <a:outerShdw blurRad="38100" dist="38100" dir="2700000" algn="tl">
                      <a:srgbClr val="000000"/>
                    </a:outerShdw>
                  </a:effectLst>
                  <a:latin typeface="Tahoma" pitchFamily="34" charset="0"/>
                  <a:sym typeface="Symbol" pitchFamily="18" charset="2"/>
                </a:rPr>
                <a:t>cc</a:t>
              </a:r>
              <a:r>
                <a:rPr lang="es-ES_tradnl" altLang="es-ES" sz="1600">
                  <a:effectLst>
                    <a:outerShdw blurRad="38100" dist="38100" dir="2700000" algn="tl">
                      <a:srgbClr val="000000"/>
                    </a:outerShdw>
                  </a:effectLst>
                  <a:latin typeface="Tahoma" pitchFamily="34" charset="0"/>
                  <a:sym typeface="Symbol" pitchFamily="18" charset="2"/>
                </a:rPr>
                <a:t>).</a:t>
              </a:r>
              <a:endParaRPr lang="es-ES_tradnl" altLang="es-ES" sz="1600">
                <a:effectLst>
                  <a:outerShdw blurRad="38100" dist="38100" dir="2700000" algn="tl">
                    <a:srgbClr val="000000"/>
                  </a:outerShdw>
                </a:effectLst>
                <a:latin typeface="Tahoma" pitchFamily="34" charset="0"/>
              </a:endParaRPr>
            </a:p>
            <a:p>
              <a:pPr>
                <a:lnSpc>
                  <a:spcPct val="90000"/>
                </a:lnSpc>
                <a:spcBef>
                  <a:spcPct val="45000"/>
                </a:spcBef>
                <a:buClr>
                  <a:schemeClr val="accent2"/>
                </a:buClr>
                <a:buSzPct val="75000"/>
                <a:buFont typeface="Monotype Sorts" pitchFamily="2" charset="2"/>
                <a:buChar char="l"/>
              </a:pPr>
              <a:endParaRPr lang="es-ES" altLang="es-ES" sz="2000">
                <a:effectLst>
                  <a:outerShdw blurRad="38100" dist="38100" dir="2700000" algn="tl">
                    <a:srgbClr val="000000"/>
                  </a:outerShdw>
                </a:effectLst>
                <a:latin typeface="Tahoma" pitchFamily="34" charset="0"/>
              </a:endParaRPr>
            </a:p>
          </p:txBody>
        </p:sp>
        <p:sp>
          <p:nvSpPr>
            <p:cNvPr id="330764" name="Text Box 12"/>
            <p:cNvSpPr txBox="1">
              <a:spLocks noChangeArrowheads="1"/>
            </p:cNvSpPr>
            <p:nvPr/>
          </p:nvSpPr>
          <p:spPr bwMode="auto">
            <a:xfrm>
              <a:off x="2832" y="1488"/>
              <a:ext cx="110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000">
                  <a:solidFill>
                    <a:schemeClr val="accent2"/>
                  </a:solidFill>
                  <a:effectLst>
                    <a:outerShdw blurRad="38100" dist="38100" dir="2700000" algn="tl">
                      <a:srgbClr val="000000"/>
                    </a:outerShdw>
                  </a:effectLst>
                </a:rPr>
                <a:t>VENTAJAS</a:t>
              </a:r>
              <a:endParaRPr lang="es-ES" altLang="es-ES" sz="2000">
                <a:solidFill>
                  <a:schemeClr val="accent2"/>
                </a:solidFill>
                <a:effectLst>
                  <a:outerShdw blurRad="38100" dist="38100" dir="2700000" algn="tl">
                    <a:srgbClr val="000000"/>
                  </a:outerShdw>
                </a:effectLst>
              </a:endParaRPr>
            </a:p>
          </p:txBody>
        </p:sp>
      </p:grpSp>
      <p:grpSp>
        <p:nvGrpSpPr>
          <p:cNvPr id="330765" name="Group 13"/>
          <p:cNvGrpSpPr>
            <a:grpSpLocks/>
          </p:cNvGrpSpPr>
          <p:nvPr/>
        </p:nvGrpSpPr>
        <p:grpSpPr bwMode="auto">
          <a:xfrm>
            <a:off x="4318000" y="5181600"/>
            <a:ext cx="4749800" cy="1676400"/>
            <a:chOff x="2928" y="3168"/>
            <a:chExt cx="2992" cy="1056"/>
          </a:xfrm>
        </p:grpSpPr>
        <p:sp>
          <p:nvSpPr>
            <p:cNvPr id="330766" name="Rectangle 14"/>
            <p:cNvSpPr>
              <a:spLocks noChangeArrowheads="1"/>
            </p:cNvSpPr>
            <p:nvPr/>
          </p:nvSpPr>
          <p:spPr bwMode="auto">
            <a:xfrm>
              <a:off x="2928" y="3408"/>
              <a:ext cx="2992"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Pérdida del aislamiento galvánico.</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Mayor corriente de corto (Menor </a:t>
              </a:r>
              <a:r>
                <a:rPr lang="es-ES_tradnl" altLang="es-ES" sz="2000">
                  <a:effectLst>
                    <a:outerShdw blurRad="38100" dist="38100" dir="2700000" algn="tl">
                      <a:srgbClr val="000000"/>
                    </a:outerShdw>
                  </a:effectLst>
                  <a:latin typeface="Tahoma" pitchFamily="34" charset="0"/>
                  <a:sym typeface="Symbol" pitchFamily="18" charset="2"/>
                </a:rPr>
                <a:t></a:t>
              </a:r>
              <a:r>
                <a:rPr lang="es-ES_tradnl" altLang="es-ES" sz="2000" baseline="-25000">
                  <a:effectLst>
                    <a:outerShdw blurRad="38100" dist="38100" dir="2700000" algn="tl">
                      <a:srgbClr val="000000"/>
                    </a:outerShdw>
                  </a:effectLst>
                  <a:latin typeface="Tahoma" pitchFamily="34" charset="0"/>
                  <a:sym typeface="Symbol" pitchFamily="18" charset="2"/>
                </a:rPr>
                <a:t>cc</a:t>
              </a:r>
              <a:r>
                <a:rPr lang="es-ES_tradnl" altLang="es-ES" sz="1600">
                  <a:effectLst>
                    <a:outerShdw blurRad="38100" dist="38100" dir="2700000" algn="tl">
                      <a:srgbClr val="000000"/>
                    </a:outerShdw>
                  </a:effectLst>
                  <a:latin typeface="Tahoma" pitchFamily="34" charset="0"/>
                  <a:sym typeface="Symbol" pitchFamily="18" charset="2"/>
                </a:rPr>
                <a:t>).</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sym typeface="Symbol" pitchFamily="18" charset="2"/>
                </a:rPr>
                <a:t>Necesarias más protecciones.</a:t>
              </a:r>
              <a:endParaRPr lang="es-ES_tradnl" altLang="es-ES" sz="1600">
                <a:effectLst>
                  <a:outerShdw blurRad="38100" dist="38100" dir="2700000" algn="tl">
                    <a:srgbClr val="000000"/>
                  </a:outerShdw>
                </a:effectLst>
                <a:latin typeface="Tahoma" pitchFamily="34" charset="0"/>
              </a:endParaRPr>
            </a:p>
            <a:p>
              <a:pPr>
                <a:lnSpc>
                  <a:spcPct val="90000"/>
                </a:lnSpc>
                <a:spcBef>
                  <a:spcPct val="45000"/>
                </a:spcBef>
                <a:buClr>
                  <a:schemeClr val="accent2"/>
                </a:buClr>
                <a:buSzPct val="75000"/>
                <a:buFont typeface="Monotype Sorts" pitchFamily="2" charset="2"/>
                <a:buNone/>
              </a:pPr>
              <a:endParaRPr lang="es-ES" altLang="es-ES" sz="2000">
                <a:effectLst>
                  <a:outerShdw blurRad="38100" dist="38100" dir="2700000" algn="tl">
                    <a:srgbClr val="000000"/>
                  </a:outerShdw>
                </a:effectLst>
                <a:latin typeface="Tahoma" pitchFamily="34" charset="0"/>
              </a:endParaRPr>
            </a:p>
          </p:txBody>
        </p:sp>
        <p:sp>
          <p:nvSpPr>
            <p:cNvPr id="330767" name="Text Box 15"/>
            <p:cNvSpPr txBox="1">
              <a:spLocks noChangeArrowheads="1"/>
            </p:cNvSpPr>
            <p:nvPr/>
          </p:nvSpPr>
          <p:spPr bwMode="auto">
            <a:xfrm>
              <a:off x="2928" y="3168"/>
              <a:ext cx="18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000">
                  <a:solidFill>
                    <a:schemeClr val="accent2"/>
                  </a:solidFill>
                  <a:effectLst>
                    <a:outerShdw blurRad="38100" dist="38100" dir="2700000" algn="tl">
                      <a:srgbClr val="000000"/>
                    </a:outerShdw>
                  </a:effectLst>
                </a:rPr>
                <a:t>INCONVENIENTES</a:t>
              </a:r>
              <a:endParaRPr lang="es-ES" altLang="es-ES" sz="2000">
                <a:solidFill>
                  <a:schemeClr val="accent2"/>
                </a:solidFill>
                <a:effectLst>
                  <a:outerShdw blurRad="38100" dist="38100" dir="2700000" algn="tl">
                    <a:srgbClr val="000000"/>
                  </a:outerShdw>
                </a:effectLst>
              </a:endParaRPr>
            </a:p>
          </p:txBody>
        </p:sp>
      </p:grpSp>
      <p:grpSp>
        <p:nvGrpSpPr>
          <p:cNvPr id="330774" name="Group 22"/>
          <p:cNvGrpSpPr>
            <a:grpSpLocks/>
          </p:cNvGrpSpPr>
          <p:nvPr/>
        </p:nvGrpSpPr>
        <p:grpSpPr bwMode="auto">
          <a:xfrm>
            <a:off x="3975100" y="1092200"/>
            <a:ext cx="5029200" cy="914400"/>
            <a:chOff x="1008" y="960"/>
            <a:chExt cx="3168" cy="576"/>
          </a:xfrm>
        </p:grpSpPr>
        <p:sp>
          <p:nvSpPr>
            <p:cNvPr id="330772" name="Rectangle 20"/>
            <p:cNvSpPr>
              <a:spLocks noChangeArrowheads="1"/>
            </p:cNvSpPr>
            <p:nvPr/>
          </p:nvSpPr>
          <p:spPr bwMode="auto">
            <a:xfrm>
              <a:off x="1008" y="960"/>
              <a:ext cx="3168" cy="576"/>
            </a:xfrm>
            <a:prstGeom prst="rect">
              <a:avLst/>
            </a:prstGeom>
            <a:solidFill>
              <a:srgbClr val="008000"/>
            </a:solidFill>
            <a:ln w="3175">
              <a:solidFill>
                <a:schemeClr val="bg2"/>
              </a:solidFill>
              <a:miter lim="800000"/>
              <a:headEnd/>
              <a:tailEnd/>
            </a:ln>
            <a:effectLst>
              <a:outerShdw dist="107763" dir="2700000" algn="ctr" rotWithShape="0">
                <a:schemeClr val="bg2"/>
              </a:outerShdw>
            </a:effectLst>
          </p:spPr>
          <p:txBody>
            <a:bodyPr wrap="none" anchor="ctr">
              <a:spAutoFit/>
            </a:bodyPr>
            <a:lstStyle/>
            <a:p>
              <a:endParaRPr lang="es-ES"/>
            </a:p>
          </p:txBody>
        </p:sp>
        <p:pic>
          <p:nvPicPr>
            <p:cNvPr id="33077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968"/>
              <a:ext cx="1506" cy="5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30773" name="Rectangle 21"/>
            <p:cNvSpPr>
              <a:spLocks noChangeArrowheads="1"/>
            </p:cNvSpPr>
            <p:nvPr/>
          </p:nvSpPr>
          <p:spPr bwMode="auto">
            <a:xfrm>
              <a:off x="1273" y="1152"/>
              <a:ext cx="1100"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wrap="none">
              <a:spAutoFit/>
            </a:bodyPr>
            <a:lstStyle/>
            <a:p>
              <a:pPr algn="ct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sym typeface="Symbol" pitchFamily="18" charset="2"/>
                </a:rPr>
                <a:t> </a:t>
              </a:r>
              <a:r>
                <a:rPr lang="es-ES_tradnl" altLang="es-ES" sz="2000">
                  <a:effectLst>
                    <a:outerShdw blurRad="38100" dist="38100" dir="2700000" algn="tl">
                      <a:srgbClr val="000000"/>
                    </a:outerShdw>
                  </a:effectLst>
                  <a:sym typeface="Symbol" pitchFamily="18" charset="2"/>
                </a:rPr>
                <a:t>SÍMBOLOS</a:t>
              </a: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additive="base">
                                        <p:cTn id="7" dur="500" fill="hold"/>
                                        <p:tgtEl>
                                          <p:spTgt spid="330755"/>
                                        </p:tgtEl>
                                        <p:attrNameLst>
                                          <p:attrName>ppt_x</p:attrName>
                                        </p:attrNameLst>
                                      </p:cBhvr>
                                      <p:tavLst>
                                        <p:tav tm="0">
                                          <p:val>
                                            <p:strVal val="0-#ppt_w/2"/>
                                          </p:val>
                                        </p:tav>
                                        <p:tav tm="100000">
                                          <p:val>
                                            <p:strVal val="#ppt_x"/>
                                          </p:val>
                                        </p:tav>
                                      </p:tavLst>
                                    </p:anim>
                                    <p:anim calcmode="lin" valueType="num">
                                      <p:cBhvr additive="base">
                                        <p:cTn id="8" dur="500" fill="hold"/>
                                        <p:tgtEl>
                                          <p:spTgt spid="3307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30758"/>
                                        </p:tgtEl>
                                        <p:attrNameLst>
                                          <p:attrName>style.visibility</p:attrName>
                                        </p:attrNameLst>
                                      </p:cBhvr>
                                      <p:to>
                                        <p:strVal val="visible"/>
                                      </p:to>
                                    </p:set>
                                    <p:animEffect transition="in" filter="dissolve">
                                      <p:cBhvr>
                                        <p:cTn id="13" dur="500"/>
                                        <p:tgtEl>
                                          <p:spTgt spid="3307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2" fill="hold" nodeType="clickEffect">
                                  <p:stCondLst>
                                    <p:cond delay="0"/>
                                  </p:stCondLst>
                                  <p:childTnLst>
                                    <p:set>
                                      <p:cBhvr>
                                        <p:cTn id="17" dur="1" fill="hold">
                                          <p:stCondLst>
                                            <p:cond delay="0"/>
                                          </p:stCondLst>
                                        </p:cTn>
                                        <p:tgtEl>
                                          <p:spTgt spid="330776"/>
                                        </p:tgtEl>
                                        <p:attrNameLst>
                                          <p:attrName>style.visibility</p:attrName>
                                        </p:attrNameLst>
                                      </p:cBhvr>
                                      <p:to>
                                        <p:strVal val="visible"/>
                                      </p:to>
                                    </p:set>
                                    <p:anim calcmode="lin" valueType="num">
                                      <p:cBhvr additive="base">
                                        <p:cTn id="18" dur="500" fill="hold"/>
                                        <p:tgtEl>
                                          <p:spTgt spid="330776"/>
                                        </p:tgtEl>
                                        <p:attrNameLst>
                                          <p:attrName>ppt_x</p:attrName>
                                        </p:attrNameLst>
                                      </p:cBhvr>
                                      <p:tavLst>
                                        <p:tav tm="0">
                                          <p:val>
                                            <p:strVal val="0-#ppt_w/2"/>
                                          </p:val>
                                        </p:tav>
                                        <p:tav tm="100000">
                                          <p:val>
                                            <p:strVal val="#ppt_x"/>
                                          </p:val>
                                        </p:tav>
                                      </p:tavLst>
                                    </p:anim>
                                    <p:anim calcmode="lin" valueType="num">
                                      <p:cBhvr additive="base">
                                        <p:cTn id="19" dur="500" fill="hold"/>
                                        <p:tgtEl>
                                          <p:spTgt spid="33077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30774"/>
                                        </p:tgtEl>
                                        <p:attrNameLst>
                                          <p:attrName>style.visibility</p:attrName>
                                        </p:attrNameLst>
                                      </p:cBhvr>
                                      <p:to>
                                        <p:strVal val="visible"/>
                                      </p:to>
                                    </p:set>
                                    <p:animEffect transition="in" filter="dissolve">
                                      <p:cBhvr>
                                        <p:cTn id="24" dur="500"/>
                                        <p:tgtEl>
                                          <p:spTgt spid="3307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330762"/>
                                        </p:tgtEl>
                                        <p:attrNameLst>
                                          <p:attrName>style.visibility</p:attrName>
                                        </p:attrNameLst>
                                      </p:cBhvr>
                                      <p:to>
                                        <p:strVal val="visible"/>
                                      </p:to>
                                    </p:set>
                                    <p:animEffect transition="in" filter="dissolve">
                                      <p:cBhvr>
                                        <p:cTn id="29" dur="500"/>
                                        <p:tgtEl>
                                          <p:spTgt spid="33076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30765"/>
                                        </p:tgtEl>
                                        <p:attrNameLst>
                                          <p:attrName>style.visibility</p:attrName>
                                        </p:attrNameLst>
                                      </p:cBhvr>
                                      <p:to>
                                        <p:strVal val="visible"/>
                                      </p:to>
                                    </p:set>
                                    <p:animEffect transition="in" filter="dissolve">
                                      <p:cBhvr>
                                        <p:cTn id="34" dur="500"/>
                                        <p:tgtEl>
                                          <p:spTgt spid="330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304800" y="3048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4.3 Aspectos constructivos: devanados y aislamiento II</a:t>
            </a:r>
            <a:endParaRPr lang="es-ES_tradnl" altLang="es-ES"/>
          </a:p>
        </p:txBody>
      </p:sp>
      <p:grpSp>
        <p:nvGrpSpPr>
          <p:cNvPr id="276603" name="Group 123"/>
          <p:cNvGrpSpPr>
            <a:grpSpLocks/>
          </p:cNvGrpSpPr>
          <p:nvPr/>
        </p:nvGrpSpPr>
        <p:grpSpPr bwMode="auto">
          <a:xfrm>
            <a:off x="152400" y="1828800"/>
            <a:ext cx="8991600" cy="4660900"/>
            <a:chOff x="96" y="1152"/>
            <a:chExt cx="5664" cy="2936"/>
          </a:xfrm>
        </p:grpSpPr>
        <p:pic>
          <p:nvPicPr>
            <p:cNvPr id="276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 y="1152"/>
              <a:ext cx="1136" cy="293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sp>
          <p:nvSpPr>
            <p:cNvPr id="276485" name="AutoShape 5"/>
            <p:cNvSpPr>
              <a:spLocks noChangeArrowheads="1"/>
            </p:cNvSpPr>
            <p:nvPr/>
          </p:nvSpPr>
          <p:spPr bwMode="auto">
            <a:xfrm rot="10800000">
              <a:off x="1751" y="1920"/>
              <a:ext cx="240" cy="144"/>
            </a:xfrm>
            <a:prstGeom prst="leftArrow">
              <a:avLst>
                <a:gd name="adj1" fmla="val 44444"/>
                <a:gd name="adj2" fmla="val 69444"/>
              </a:avLst>
            </a:prstGeom>
            <a:solidFill>
              <a:srgbClr val="FF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486" name="Rectangle 6"/>
            <p:cNvSpPr>
              <a:spLocks noChangeArrowheads="1"/>
            </p:cNvSpPr>
            <p:nvPr/>
          </p:nvSpPr>
          <p:spPr bwMode="auto">
            <a:xfrm>
              <a:off x="96" y="2114"/>
              <a:ext cx="1144" cy="8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2100">
                  <a:solidFill>
                    <a:schemeClr val="accent2"/>
                  </a:solidFill>
                  <a:effectLst>
                    <a:outerShdw blurRad="38100" dist="38100" dir="2700000" algn="tl">
                      <a:srgbClr val="000000"/>
                    </a:outerShdw>
                  </a:effectLst>
                </a:rPr>
                <a:t>Estructura devanados: trafo monofásico</a:t>
              </a:r>
              <a:endParaRPr lang="es-ES_tradnl" altLang="es-ES" sz="2400">
                <a:solidFill>
                  <a:srgbClr val="000000"/>
                </a:solidFill>
                <a:effectLst/>
              </a:endParaRPr>
            </a:p>
          </p:txBody>
        </p:sp>
        <p:sp>
          <p:nvSpPr>
            <p:cNvPr id="276488" name="Rectangle 8"/>
            <p:cNvSpPr>
              <a:spLocks noChangeAspect="1" noChangeArrowheads="1"/>
            </p:cNvSpPr>
            <p:nvPr/>
          </p:nvSpPr>
          <p:spPr bwMode="auto">
            <a:xfrm>
              <a:off x="1993" y="1833"/>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89" name="Rectangle 9"/>
            <p:cNvSpPr>
              <a:spLocks noChangeAspect="1" noChangeArrowheads="1"/>
            </p:cNvSpPr>
            <p:nvPr/>
          </p:nvSpPr>
          <p:spPr bwMode="auto">
            <a:xfrm rot="5400000">
              <a:off x="2372" y="1895"/>
              <a:ext cx="199" cy="775"/>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0" name="Rectangle 10"/>
            <p:cNvSpPr>
              <a:spLocks noChangeAspect="1" noChangeArrowheads="1"/>
            </p:cNvSpPr>
            <p:nvPr/>
          </p:nvSpPr>
          <p:spPr bwMode="auto">
            <a:xfrm>
              <a:off x="2084" y="1696"/>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1" name="Rectangle 11"/>
            <p:cNvSpPr>
              <a:spLocks noChangeAspect="1" noChangeArrowheads="1"/>
            </p:cNvSpPr>
            <p:nvPr/>
          </p:nvSpPr>
          <p:spPr bwMode="auto">
            <a:xfrm>
              <a:off x="2306" y="1836"/>
              <a:ext cx="87"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2" name="Rectangle 12"/>
            <p:cNvSpPr>
              <a:spLocks noChangeAspect="1" noChangeArrowheads="1"/>
            </p:cNvSpPr>
            <p:nvPr/>
          </p:nvSpPr>
          <p:spPr bwMode="auto">
            <a:xfrm>
              <a:off x="2546" y="1833"/>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3" name="Rectangle 13"/>
            <p:cNvSpPr>
              <a:spLocks noChangeAspect="1" noChangeArrowheads="1"/>
            </p:cNvSpPr>
            <p:nvPr/>
          </p:nvSpPr>
          <p:spPr bwMode="auto">
            <a:xfrm>
              <a:off x="2633" y="1696"/>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4" name="Rectangle 14"/>
            <p:cNvSpPr>
              <a:spLocks noChangeAspect="1" noChangeArrowheads="1"/>
            </p:cNvSpPr>
            <p:nvPr/>
          </p:nvSpPr>
          <p:spPr bwMode="auto">
            <a:xfrm rot="5400000">
              <a:off x="2373" y="1296"/>
              <a:ext cx="199" cy="775"/>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5" name="Rectangle 15"/>
            <p:cNvSpPr>
              <a:spLocks noChangeAspect="1" noChangeArrowheads="1"/>
            </p:cNvSpPr>
            <p:nvPr/>
          </p:nvSpPr>
          <p:spPr bwMode="auto">
            <a:xfrm>
              <a:off x="2857" y="1833"/>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7" name="Rectangle 17"/>
            <p:cNvSpPr>
              <a:spLocks noChangeAspect="1" noChangeArrowheads="1"/>
            </p:cNvSpPr>
            <p:nvPr/>
          </p:nvSpPr>
          <p:spPr bwMode="auto">
            <a:xfrm rot="5400000">
              <a:off x="4389" y="1601"/>
              <a:ext cx="199" cy="1324"/>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8" name="Rectangle 18"/>
            <p:cNvSpPr>
              <a:spLocks noChangeAspect="1" noChangeArrowheads="1"/>
            </p:cNvSpPr>
            <p:nvPr/>
          </p:nvSpPr>
          <p:spPr bwMode="auto">
            <a:xfrm>
              <a:off x="4169" y="1812"/>
              <a:ext cx="86" cy="318"/>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499" name="Rectangle 19"/>
            <p:cNvSpPr>
              <a:spLocks noChangeAspect="1" noChangeArrowheads="1"/>
            </p:cNvSpPr>
            <p:nvPr/>
          </p:nvSpPr>
          <p:spPr bwMode="auto">
            <a:xfrm>
              <a:off x="4257" y="1813"/>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0" name="Rectangle 20"/>
            <p:cNvSpPr>
              <a:spLocks noChangeAspect="1" noChangeArrowheads="1"/>
            </p:cNvSpPr>
            <p:nvPr/>
          </p:nvSpPr>
          <p:spPr bwMode="auto">
            <a:xfrm>
              <a:off x="4925" y="1676"/>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1" name="Rectangle 21"/>
            <p:cNvSpPr>
              <a:spLocks noChangeAspect="1" noChangeArrowheads="1"/>
            </p:cNvSpPr>
            <p:nvPr/>
          </p:nvSpPr>
          <p:spPr bwMode="auto">
            <a:xfrm>
              <a:off x="3827" y="1676"/>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2" name="Rectangle 22"/>
            <p:cNvSpPr>
              <a:spLocks noChangeAspect="1" noChangeArrowheads="1"/>
            </p:cNvSpPr>
            <p:nvPr/>
          </p:nvSpPr>
          <p:spPr bwMode="auto">
            <a:xfrm>
              <a:off x="4287" y="1812"/>
              <a:ext cx="87" cy="318"/>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3" name="Rectangle 23"/>
            <p:cNvSpPr>
              <a:spLocks noChangeAspect="1" noChangeArrowheads="1"/>
            </p:cNvSpPr>
            <p:nvPr/>
          </p:nvSpPr>
          <p:spPr bwMode="auto">
            <a:xfrm>
              <a:off x="4376" y="1676"/>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4" name="Rectangle 24"/>
            <p:cNvSpPr>
              <a:spLocks noChangeAspect="1" noChangeArrowheads="1"/>
            </p:cNvSpPr>
            <p:nvPr/>
          </p:nvSpPr>
          <p:spPr bwMode="auto">
            <a:xfrm>
              <a:off x="4602" y="1809"/>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5" name="Rectangle 25"/>
            <p:cNvSpPr>
              <a:spLocks noChangeAspect="1" noChangeArrowheads="1"/>
            </p:cNvSpPr>
            <p:nvPr/>
          </p:nvSpPr>
          <p:spPr bwMode="auto">
            <a:xfrm>
              <a:off x="4684" y="1809"/>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6" name="Rectangle 26"/>
            <p:cNvSpPr>
              <a:spLocks noChangeAspect="1" noChangeArrowheads="1"/>
            </p:cNvSpPr>
            <p:nvPr/>
          </p:nvSpPr>
          <p:spPr bwMode="auto">
            <a:xfrm>
              <a:off x="4711" y="1810"/>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7" name="Rectangle 27"/>
            <p:cNvSpPr>
              <a:spLocks noChangeAspect="1" noChangeArrowheads="1"/>
            </p:cNvSpPr>
            <p:nvPr/>
          </p:nvSpPr>
          <p:spPr bwMode="auto">
            <a:xfrm rot="5400000">
              <a:off x="4390" y="1002"/>
              <a:ext cx="199" cy="13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08" name="Rectangle 28"/>
            <p:cNvSpPr>
              <a:spLocks noChangeArrowheads="1"/>
            </p:cNvSpPr>
            <p:nvPr/>
          </p:nvSpPr>
          <p:spPr bwMode="auto">
            <a:xfrm>
              <a:off x="1680" y="2380"/>
              <a:ext cx="1872" cy="22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700">
                  <a:solidFill>
                    <a:schemeClr val="accent2"/>
                  </a:solidFill>
                  <a:effectLst>
                    <a:outerShdw blurRad="38100" dist="38100" dir="2700000" algn="tl">
                      <a:srgbClr val="000000"/>
                    </a:outerShdw>
                  </a:effectLst>
                </a:rPr>
                <a:t>Núcleo con 2 columnas</a:t>
              </a:r>
              <a:endParaRPr lang="es-ES_tradnl" altLang="es-ES" sz="2400">
                <a:solidFill>
                  <a:srgbClr val="000000"/>
                </a:solidFill>
                <a:effectLst/>
              </a:endParaRPr>
            </a:p>
          </p:txBody>
        </p:sp>
        <p:sp>
          <p:nvSpPr>
            <p:cNvPr id="276509" name="Rectangle 29"/>
            <p:cNvSpPr>
              <a:spLocks noChangeArrowheads="1"/>
            </p:cNvSpPr>
            <p:nvPr/>
          </p:nvSpPr>
          <p:spPr bwMode="auto">
            <a:xfrm>
              <a:off x="3696" y="2336"/>
              <a:ext cx="1680" cy="38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 altLang="es-ES" sz="1700">
                  <a:solidFill>
                    <a:schemeClr val="accent2"/>
                  </a:solidFill>
                  <a:effectLst>
                    <a:outerShdw blurRad="38100" dist="38100" dir="2700000" algn="tl">
                      <a:srgbClr val="000000"/>
                    </a:outerShdw>
                  </a:effectLst>
                </a:rPr>
                <a:t>Núcleo con 3 columnas</a:t>
              </a:r>
              <a:endParaRPr lang="es-ES_tradnl" altLang="es-ES" sz="2400">
                <a:solidFill>
                  <a:srgbClr val="000000"/>
                </a:solidFill>
                <a:effectLst/>
              </a:endParaRPr>
            </a:p>
          </p:txBody>
        </p:sp>
        <p:sp>
          <p:nvSpPr>
            <p:cNvPr id="276510" name="AutoShape 30"/>
            <p:cNvSpPr>
              <a:spLocks noChangeArrowheads="1"/>
            </p:cNvSpPr>
            <p:nvPr/>
          </p:nvSpPr>
          <p:spPr bwMode="auto">
            <a:xfrm>
              <a:off x="2991" y="1872"/>
              <a:ext cx="240" cy="144"/>
            </a:xfrm>
            <a:prstGeom prst="leftArrow">
              <a:avLst>
                <a:gd name="adj1" fmla="val 44444"/>
                <a:gd name="adj2" fmla="val 69444"/>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11" name="Rectangle 31"/>
            <p:cNvSpPr>
              <a:spLocks noChangeArrowheads="1"/>
            </p:cNvSpPr>
            <p:nvPr/>
          </p:nvSpPr>
          <p:spPr bwMode="auto">
            <a:xfrm>
              <a:off x="3039" y="1723"/>
              <a:ext cx="801"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Secundario</a:t>
              </a:r>
              <a:endParaRPr lang="es-ES_tradnl" altLang="es-ES" sz="2400">
                <a:solidFill>
                  <a:srgbClr val="000000"/>
                </a:solidFill>
                <a:effectLst/>
              </a:endParaRPr>
            </a:p>
          </p:txBody>
        </p:sp>
        <p:sp>
          <p:nvSpPr>
            <p:cNvPr id="276512" name="Rectangle 32"/>
            <p:cNvSpPr>
              <a:spLocks noChangeArrowheads="1"/>
            </p:cNvSpPr>
            <p:nvPr/>
          </p:nvSpPr>
          <p:spPr bwMode="auto">
            <a:xfrm>
              <a:off x="1429" y="2054"/>
              <a:ext cx="827"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Primario</a:t>
              </a:r>
              <a:endParaRPr lang="es-ES_tradnl" altLang="es-ES" sz="2400">
                <a:solidFill>
                  <a:srgbClr val="000000"/>
                </a:solidFill>
                <a:effectLst/>
              </a:endParaRPr>
            </a:p>
          </p:txBody>
        </p:sp>
        <p:sp>
          <p:nvSpPr>
            <p:cNvPr id="276513" name="AutoShape 33"/>
            <p:cNvSpPr>
              <a:spLocks noChangeArrowheads="1"/>
            </p:cNvSpPr>
            <p:nvPr/>
          </p:nvSpPr>
          <p:spPr bwMode="auto">
            <a:xfrm>
              <a:off x="4815" y="1916"/>
              <a:ext cx="240" cy="144"/>
            </a:xfrm>
            <a:prstGeom prst="leftArrow">
              <a:avLst>
                <a:gd name="adj1" fmla="val 44444"/>
                <a:gd name="adj2" fmla="val 69444"/>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14" name="Rectangle 34"/>
            <p:cNvSpPr>
              <a:spLocks noChangeArrowheads="1"/>
            </p:cNvSpPr>
            <p:nvPr/>
          </p:nvSpPr>
          <p:spPr bwMode="auto">
            <a:xfrm>
              <a:off x="4863" y="1767"/>
              <a:ext cx="897"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Secundario</a:t>
              </a:r>
              <a:endParaRPr lang="es-ES_tradnl" altLang="es-ES" sz="2400">
                <a:solidFill>
                  <a:srgbClr val="000000"/>
                </a:solidFill>
                <a:effectLst/>
              </a:endParaRPr>
            </a:p>
          </p:txBody>
        </p:sp>
        <p:sp>
          <p:nvSpPr>
            <p:cNvPr id="276515" name="AutoShape 35"/>
            <p:cNvSpPr>
              <a:spLocks noChangeArrowheads="1"/>
            </p:cNvSpPr>
            <p:nvPr/>
          </p:nvSpPr>
          <p:spPr bwMode="auto">
            <a:xfrm rot="16200000">
              <a:off x="4217" y="1622"/>
              <a:ext cx="240" cy="144"/>
            </a:xfrm>
            <a:prstGeom prst="leftArrow">
              <a:avLst>
                <a:gd name="adj1" fmla="val 44444"/>
                <a:gd name="adj2" fmla="val 69444"/>
              </a:avLst>
            </a:prstGeom>
            <a:solidFill>
              <a:srgbClr val="FF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16" name="Rectangle 36"/>
            <p:cNvSpPr>
              <a:spLocks noChangeArrowheads="1"/>
            </p:cNvSpPr>
            <p:nvPr/>
          </p:nvSpPr>
          <p:spPr bwMode="auto">
            <a:xfrm>
              <a:off x="3648" y="1536"/>
              <a:ext cx="760"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Primario</a:t>
              </a:r>
              <a:endParaRPr lang="es-ES_tradnl" altLang="es-ES" sz="2400">
                <a:solidFill>
                  <a:srgbClr val="000000"/>
                </a:solidFill>
                <a:effectLst/>
              </a:endParaRPr>
            </a:p>
          </p:txBody>
        </p:sp>
        <p:sp>
          <p:nvSpPr>
            <p:cNvPr id="276517" name="AutoShape 37"/>
            <p:cNvSpPr>
              <a:spLocks noChangeArrowheads="1"/>
            </p:cNvSpPr>
            <p:nvPr/>
          </p:nvSpPr>
          <p:spPr bwMode="auto">
            <a:xfrm rot="16200000">
              <a:off x="4589" y="1616"/>
              <a:ext cx="240" cy="144"/>
            </a:xfrm>
            <a:prstGeom prst="leftArrow">
              <a:avLst>
                <a:gd name="adj1" fmla="val 44444"/>
                <a:gd name="adj2" fmla="val 69444"/>
              </a:avLst>
            </a:prstGeom>
            <a:solidFill>
              <a:schemeClr val="accent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18" name="Rectangle 38"/>
            <p:cNvSpPr>
              <a:spLocks noChangeArrowheads="1"/>
            </p:cNvSpPr>
            <p:nvPr/>
          </p:nvSpPr>
          <p:spPr bwMode="auto">
            <a:xfrm>
              <a:off x="4479" y="1383"/>
              <a:ext cx="624"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Aislante</a:t>
              </a:r>
              <a:endParaRPr lang="es-ES_tradnl" altLang="es-ES" sz="2400">
                <a:solidFill>
                  <a:srgbClr val="000000"/>
                </a:solidFill>
                <a:effectLst/>
              </a:endParaRPr>
            </a:p>
          </p:txBody>
        </p:sp>
        <p:sp>
          <p:nvSpPr>
            <p:cNvPr id="276522" name="Rectangle 42"/>
            <p:cNvSpPr>
              <a:spLocks noChangeAspect="1" noChangeArrowheads="1"/>
            </p:cNvSpPr>
            <p:nvPr/>
          </p:nvSpPr>
          <p:spPr bwMode="auto">
            <a:xfrm rot="5400000">
              <a:off x="2325" y="2917"/>
              <a:ext cx="199" cy="1324"/>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3" name="Rectangle 43"/>
            <p:cNvSpPr>
              <a:spLocks noChangeAspect="1" noChangeArrowheads="1"/>
            </p:cNvSpPr>
            <p:nvPr/>
          </p:nvSpPr>
          <p:spPr bwMode="auto">
            <a:xfrm>
              <a:off x="2105" y="3128"/>
              <a:ext cx="86" cy="318"/>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4" name="Rectangle 44"/>
            <p:cNvSpPr>
              <a:spLocks noChangeAspect="1" noChangeArrowheads="1"/>
            </p:cNvSpPr>
            <p:nvPr/>
          </p:nvSpPr>
          <p:spPr bwMode="auto">
            <a:xfrm>
              <a:off x="2193" y="3129"/>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5" name="Rectangle 45"/>
            <p:cNvSpPr>
              <a:spLocks noChangeAspect="1" noChangeArrowheads="1"/>
            </p:cNvSpPr>
            <p:nvPr/>
          </p:nvSpPr>
          <p:spPr bwMode="auto">
            <a:xfrm>
              <a:off x="2861" y="2992"/>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6" name="Rectangle 46"/>
            <p:cNvSpPr>
              <a:spLocks noChangeAspect="1" noChangeArrowheads="1"/>
            </p:cNvSpPr>
            <p:nvPr/>
          </p:nvSpPr>
          <p:spPr bwMode="auto">
            <a:xfrm>
              <a:off x="1763" y="2992"/>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7" name="Rectangle 47"/>
            <p:cNvSpPr>
              <a:spLocks noChangeAspect="1" noChangeArrowheads="1"/>
            </p:cNvSpPr>
            <p:nvPr/>
          </p:nvSpPr>
          <p:spPr bwMode="auto">
            <a:xfrm>
              <a:off x="2223" y="3128"/>
              <a:ext cx="87" cy="318"/>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8" name="Rectangle 48"/>
            <p:cNvSpPr>
              <a:spLocks noChangeAspect="1" noChangeArrowheads="1"/>
            </p:cNvSpPr>
            <p:nvPr/>
          </p:nvSpPr>
          <p:spPr bwMode="auto">
            <a:xfrm>
              <a:off x="2312" y="2992"/>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29" name="Rectangle 49"/>
            <p:cNvSpPr>
              <a:spLocks noChangeAspect="1" noChangeArrowheads="1"/>
            </p:cNvSpPr>
            <p:nvPr/>
          </p:nvSpPr>
          <p:spPr bwMode="auto">
            <a:xfrm>
              <a:off x="2538" y="3125"/>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30" name="Rectangle 50"/>
            <p:cNvSpPr>
              <a:spLocks noChangeAspect="1" noChangeArrowheads="1"/>
            </p:cNvSpPr>
            <p:nvPr/>
          </p:nvSpPr>
          <p:spPr bwMode="auto">
            <a:xfrm>
              <a:off x="2620" y="3125"/>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31" name="Rectangle 51"/>
            <p:cNvSpPr>
              <a:spLocks noChangeAspect="1" noChangeArrowheads="1"/>
            </p:cNvSpPr>
            <p:nvPr/>
          </p:nvSpPr>
          <p:spPr bwMode="auto">
            <a:xfrm>
              <a:off x="2647" y="3126"/>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32" name="Rectangle 52"/>
            <p:cNvSpPr>
              <a:spLocks noChangeAspect="1" noChangeArrowheads="1"/>
            </p:cNvSpPr>
            <p:nvPr/>
          </p:nvSpPr>
          <p:spPr bwMode="auto">
            <a:xfrm rot="5400000">
              <a:off x="2326" y="2318"/>
              <a:ext cx="199" cy="13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33" name="Rectangle 53"/>
            <p:cNvSpPr>
              <a:spLocks noChangeArrowheads="1"/>
            </p:cNvSpPr>
            <p:nvPr/>
          </p:nvSpPr>
          <p:spPr bwMode="auto">
            <a:xfrm>
              <a:off x="1968" y="3681"/>
              <a:ext cx="960" cy="22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 altLang="es-ES" sz="1700">
                  <a:solidFill>
                    <a:schemeClr val="accent2"/>
                  </a:solidFill>
                  <a:effectLst>
                    <a:outerShdw blurRad="38100" dist="38100" dir="2700000" algn="tl">
                      <a:srgbClr val="000000"/>
                    </a:outerShdw>
                  </a:effectLst>
                </a:rPr>
                <a:t>Concéntrico</a:t>
              </a:r>
              <a:endParaRPr lang="es-ES_tradnl" altLang="es-ES" sz="2400">
                <a:solidFill>
                  <a:srgbClr val="000000"/>
                </a:solidFill>
                <a:effectLst/>
              </a:endParaRPr>
            </a:p>
          </p:txBody>
        </p:sp>
        <p:sp>
          <p:nvSpPr>
            <p:cNvPr id="276534" name="AutoShape 54"/>
            <p:cNvSpPr>
              <a:spLocks noChangeArrowheads="1"/>
            </p:cNvSpPr>
            <p:nvPr/>
          </p:nvSpPr>
          <p:spPr bwMode="auto">
            <a:xfrm>
              <a:off x="2751" y="3232"/>
              <a:ext cx="240" cy="144"/>
            </a:xfrm>
            <a:prstGeom prst="leftArrow">
              <a:avLst>
                <a:gd name="adj1" fmla="val 44444"/>
                <a:gd name="adj2" fmla="val 69444"/>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35" name="AutoShape 55"/>
            <p:cNvSpPr>
              <a:spLocks noChangeArrowheads="1"/>
            </p:cNvSpPr>
            <p:nvPr/>
          </p:nvSpPr>
          <p:spPr bwMode="auto">
            <a:xfrm rot="16200000">
              <a:off x="2153" y="2938"/>
              <a:ext cx="240" cy="144"/>
            </a:xfrm>
            <a:prstGeom prst="leftArrow">
              <a:avLst>
                <a:gd name="adj1" fmla="val 44444"/>
                <a:gd name="adj2" fmla="val 69444"/>
              </a:avLst>
            </a:prstGeom>
            <a:solidFill>
              <a:srgbClr val="FF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36" name="Rectangle 56"/>
            <p:cNvSpPr>
              <a:spLocks noChangeArrowheads="1"/>
            </p:cNvSpPr>
            <p:nvPr/>
          </p:nvSpPr>
          <p:spPr bwMode="auto">
            <a:xfrm>
              <a:off x="1640" y="2852"/>
              <a:ext cx="760"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Primario</a:t>
              </a:r>
              <a:endParaRPr lang="es-ES_tradnl" altLang="es-ES" sz="2400">
                <a:solidFill>
                  <a:srgbClr val="000000"/>
                </a:solidFill>
                <a:effectLst/>
              </a:endParaRPr>
            </a:p>
          </p:txBody>
        </p:sp>
        <p:sp>
          <p:nvSpPr>
            <p:cNvPr id="276537" name="AutoShape 57"/>
            <p:cNvSpPr>
              <a:spLocks noChangeArrowheads="1"/>
            </p:cNvSpPr>
            <p:nvPr/>
          </p:nvSpPr>
          <p:spPr bwMode="auto">
            <a:xfrm rot="16200000">
              <a:off x="2525" y="2932"/>
              <a:ext cx="240" cy="144"/>
            </a:xfrm>
            <a:prstGeom prst="leftArrow">
              <a:avLst>
                <a:gd name="adj1" fmla="val 44444"/>
                <a:gd name="adj2" fmla="val 69444"/>
              </a:avLst>
            </a:prstGeom>
            <a:solidFill>
              <a:schemeClr val="accent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38" name="Rectangle 58"/>
            <p:cNvSpPr>
              <a:spLocks noChangeArrowheads="1"/>
            </p:cNvSpPr>
            <p:nvPr/>
          </p:nvSpPr>
          <p:spPr bwMode="auto">
            <a:xfrm>
              <a:off x="2415" y="2699"/>
              <a:ext cx="624"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Aislante</a:t>
              </a:r>
              <a:endParaRPr lang="es-ES_tradnl" altLang="es-ES" sz="2400">
                <a:solidFill>
                  <a:srgbClr val="000000"/>
                </a:solidFill>
                <a:effectLst/>
              </a:endParaRPr>
            </a:p>
          </p:txBody>
        </p:sp>
        <p:sp>
          <p:nvSpPr>
            <p:cNvPr id="276540" name="Rectangle 60"/>
            <p:cNvSpPr>
              <a:spLocks noChangeAspect="1" noChangeArrowheads="1"/>
            </p:cNvSpPr>
            <p:nvPr/>
          </p:nvSpPr>
          <p:spPr bwMode="auto">
            <a:xfrm rot="5400000">
              <a:off x="4394" y="2917"/>
              <a:ext cx="199" cy="1324"/>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44" name="Rectangle 64"/>
            <p:cNvSpPr>
              <a:spLocks noChangeAspect="1" noChangeArrowheads="1"/>
            </p:cNvSpPr>
            <p:nvPr/>
          </p:nvSpPr>
          <p:spPr bwMode="auto">
            <a:xfrm>
              <a:off x="3832" y="2992"/>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276583" name="Group 103"/>
            <p:cNvGrpSpPr>
              <a:grpSpLocks/>
            </p:cNvGrpSpPr>
            <p:nvPr/>
          </p:nvGrpSpPr>
          <p:grpSpPr bwMode="auto">
            <a:xfrm>
              <a:off x="4155" y="3125"/>
              <a:ext cx="223" cy="331"/>
              <a:chOff x="785" y="2835"/>
              <a:chExt cx="322" cy="445"/>
            </a:xfrm>
          </p:grpSpPr>
          <p:sp>
            <p:nvSpPr>
              <p:cNvPr id="276584" name="Rectangle 104"/>
              <p:cNvSpPr>
                <a:spLocks noChangeAspect="1" noChangeArrowheads="1"/>
              </p:cNvSpPr>
              <p:nvPr/>
            </p:nvSpPr>
            <p:spPr bwMode="auto">
              <a:xfrm rot="-5400000">
                <a:off x="902" y="3077"/>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5" name="Rectangle 105"/>
              <p:cNvSpPr>
                <a:spLocks noChangeAspect="1" noChangeArrowheads="1"/>
              </p:cNvSpPr>
              <p:nvPr/>
            </p:nvSpPr>
            <p:spPr bwMode="auto">
              <a:xfrm rot="-5400000">
                <a:off x="932" y="3022"/>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6" name="Rectangle 106"/>
              <p:cNvSpPr>
                <a:spLocks noChangeAspect="1" noChangeArrowheads="1"/>
              </p:cNvSpPr>
              <p:nvPr/>
            </p:nvSpPr>
            <p:spPr bwMode="auto">
              <a:xfrm rot="-5400000">
                <a:off x="902" y="2961"/>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7" name="Rectangle 107"/>
              <p:cNvSpPr>
                <a:spLocks noChangeAspect="1" noChangeArrowheads="1"/>
              </p:cNvSpPr>
              <p:nvPr/>
            </p:nvSpPr>
            <p:spPr bwMode="auto">
              <a:xfrm rot="-5400000">
                <a:off x="931" y="2902"/>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8" name="Rectangle 108"/>
              <p:cNvSpPr>
                <a:spLocks noChangeAspect="1" noChangeArrowheads="1"/>
              </p:cNvSpPr>
              <p:nvPr/>
            </p:nvSpPr>
            <p:spPr bwMode="auto">
              <a:xfrm rot="-5400000">
                <a:off x="905" y="2839"/>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9" name="Rectangle 109"/>
              <p:cNvSpPr>
                <a:spLocks noChangeAspect="1" noChangeArrowheads="1"/>
              </p:cNvSpPr>
              <p:nvPr/>
            </p:nvSpPr>
            <p:spPr bwMode="auto">
              <a:xfrm rot="-5400000">
                <a:off x="931" y="2782"/>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90" name="Rectangle 110"/>
              <p:cNvSpPr>
                <a:spLocks noChangeAspect="1" noChangeArrowheads="1"/>
              </p:cNvSpPr>
              <p:nvPr/>
            </p:nvSpPr>
            <p:spPr bwMode="auto">
              <a:xfrm rot="-5400000">
                <a:off x="902" y="2718"/>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76546" name="Rectangle 66"/>
            <p:cNvSpPr>
              <a:spLocks noChangeAspect="1" noChangeArrowheads="1"/>
            </p:cNvSpPr>
            <p:nvPr/>
          </p:nvSpPr>
          <p:spPr bwMode="auto">
            <a:xfrm>
              <a:off x="4381" y="2992"/>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nvGrpSpPr>
            <p:cNvPr id="276582" name="Group 102"/>
            <p:cNvGrpSpPr>
              <a:grpSpLocks/>
            </p:cNvGrpSpPr>
            <p:nvPr/>
          </p:nvGrpSpPr>
          <p:grpSpPr bwMode="auto">
            <a:xfrm>
              <a:off x="4612" y="3119"/>
              <a:ext cx="223" cy="331"/>
              <a:chOff x="785" y="2835"/>
              <a:chExt cx="322" cy="445"/>
            </a:xfrm>
          </p:grpSpPr>
          <p:sp>
            <p:nvSpPr>
              <p:cNvPr id="276575" name="Rectangle 95"/>
              <p:cNvSpPr>
                <a:spLocks noChangeAspect="1" noChangeArrowheads="1"/>
              </p:cNvSpPr>
              <p:nvPr/>
            </p:nvSpPr>
            <p:spPr bwMode="auto">
              <a:xfrm rot="-5400000">
                <a:off x="902" y="3077"/>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76" name="Rectangle 96"/>
              <p:cNvSpPr>
                <a:spLocks noChangeAspect="1" noChangeArrowheads="1"/>
              </p:cNvSpPr>
              <p:nvPr/>
            </p:nvSpPr>
            <p:spPr bwMode="auto">
              <a:xfrm rot="-5400000">
                <a:off x="932" y="3022"/>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77" name="Rectangle 97"/>
              <p:cNvSpPr>
                <a:spLocks noChangeAspect="1" noChangeArrowheads="1"/>
              </p:cNvSpPr>
              <p:nvPr/>
            </p:nvSpPr>
            <p:spPr bwMode="auto">
              <a:xfrm rot="-5400000">
                <a:off x="902" y="2961"/>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78" name="Rectangle 98"/>
              <p:cNvSpPr>
                <a:spLocks noChangeAspect="1" noChangeArrowheads="1"/>
              </p:cNvSpPr>
              <p:nvPr/>
            </p:nvSpPr>
            <p:spPr bwMode="auto">
              <a:xfrm rot="-5400000">
                <a:off x="931" y="2902"/>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79" name="Rectangle 99"/>
              <p:cNvSpPr>
                <a:spLocks noChangeAspect="1" noChangeArrowheads="1"/>
              </p:cNvSpPr>
              <p:nvPr/>
            </p:nvSpPr>
            <p:spPr bwMode="auto">
              <a:xfrm rot="-5400000">
                <a:off x="905" y="2839"/>
                <a:ext cx="86" cy="319"/>
              </a:xfrm>
              <a:prstGeom prst="rect">
                <a:avLst/>
              </a:prstGeom>
              <a:solidFill>
                <a:schemeClr val="hlink"/>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0" name="Rectangle 100"/>
              <p:cNvSpPr>
                <a:spLocks noChangeAspect="1" noChangeArrowheads="1"/>
              </p:cNvSpPr>
              <p:nvPr/>
            </p:nvSpPr>
            <p:spPr bwMode="auto">
              <a:xfrm rot="-5400000">
                <a:off x="931" y="2782"/>
                <a:ext cx="28" cy="319"/>
              </a:xfrm>
              <a:prstGeom prst="rect">
                <a:avLst/>
              </a:prstGeom>
              <a:solidFill>
                <a:srgbClr val="00FFFF"/>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81" name="Rectangle 101"/>
              <p:cNvSpPr>
                <a:spLocks noChangeAspect="1" noChangeArrowheads="1"/>
              </p:cNvSpPr>
              <p:nvPr/>
            </p:nvSpPr>
            <p:spPr bwMode="auto">
              <a:xfrm rot="-5400000">
                <a:off x="902" y="2718"/>
                <a:ext cx="86" cy="319"/>
              </a:xfrm>
              <a:prstGeom prst="rect">
                <a:avLst/>
              </a:prstGeom>
              <a:solidFill>
                <a:schemeClr val="accent2"/>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276543" name="Rectangle 63"/>
            <p:cNvSpPr>
              <a:spLocks noChangeAspect="1" noChangeArrowheads="1"/>
            </p:cNvSpPr>
            <p:nvPr/>
          </p:nvSpPr>
          <p:spPr bwMode="auto">
            <a:xfrm>
              <a:off x="4930" y="2992"/>
              <a:ext cx="226" cy="49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50" name="Rectangle 70"/>
            <p:cNvSpPr>
              <a:spLocks noChangeAspect="1" noChangeArrowheads="1"/>
            </p:cNvSpPr>
            <p:nvPr/>
          </p:nvSpPr>
          <p:spPr bwMode="auto">
            <a:xfrm rot="5400000">
              <a:off x="4395" y="2318"/>
              <a:ext cx="199" cy="13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276592" name="AutoShape 112"/>
            <p:cNvSpPr>
              <a:spLocks noChangeArrowheads="1"/>
            </p:cNvSpPr>
            <p:nvPr/>
          </p:nvSpPr>
          <p:spPr bwMode="auto">
            <a:xfrm>
              <a:off x="4845" y="3076"/>
              <a:ext cx="240" cy="144"/>
            </a:xfrm>
            <a:prstGeom prst="leftArrow">
              <a:avLst>
                <a:gd name="adj1" fmla="val 44444"/>
                <a:gd name="adj2" fmla="val 69444"/>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93" name="Rectangle 113"/>
            <p:cNvSpPr>
              <a:spLocks noChangeArrowheads="1"/>
            </p:cNvSpPr>
            <p:nvPr/>
          </p:nvSpPr>
          <p:spPr bwMode="auto">
            <a:xfrm>
              <a:off x="3016" y="3207"/>
              <a:ext cx="824"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Secundario</a:t>
              </a:r>
              <a:endParaRPr lang="es-ES_tradnl" altLang="es-ES" sz="2400">
                <a:solidFill>
                  <a:srgbClr val="000000"/>
                </a:solidFill>
                <a:effectLst/>
              </a:endParaRPr>
            </a:p>
          </p:txBody>
        </p:sp>
        <p:sp>
          <p:nvSpPr>
            <p:cNvPr id="276595" name="AutoShape 115"/>
            <p:cNvSpPr>
              <a:spLocks noChangeArrowheads="1"/>
            </p:cNvSpPr>
            <p:nvPr/>
          </p:nvSpPr>
          <p:spPr bwMode="auto">
            <a:xfrm rot="10800000">
              <a:off x="3923" y="3178"/>
              <a:ext cx="240" cy="144"/>
            </a:xfrm>
            <a:prstGeom prst="leftArrow">
              <a:avLst>
                <a:gd name="adj1" fmla="val 44444"/>
                <a:gd name="adj2" fmla="val 69444"/>
              </a:avLst>
            </a:prstGeom>
            <a:solidFill>
              <a:srgbClr val="FF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96" name="Rectangle 116"/>
            <p:cNvSpPr>
              <a:spLocks noChangeArrowheads="1"/>
            </p:cNvSpPr>
            <p:nvPr/>
          </p:nvSpPr>
          <p:spPr bwMode="auto">
            <a:xfrm>
              <a:off x="3688" y="3015"/>
              <a:ext cx="632"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Primario</a:t>
              </a:r>
              <a:endParaRPr lang="es-ES_tradnl" altLang="es-ES" sz="2400">
                <a:solidFill>
                  <a:srgbClr val="000000"/>
                </a:solidFill>
                <a:effectLst/>
              </a:endParaRPr>
            </a:p>
          </p:txBody>
        </p:sp>
        <p:sp>
          <p:nvSpPr>
            <p:cNvPr id="276597" name="AutoShape 117"/>
            <p:cNvSpPr>
              <a:spLocks noChangeArrowheads="1"/>
            </p:cNvSpPr>
            <p:nvPr/>
          </p:nvSpPr>
          <p:spPr bwMode="auto">
            <a:xfrm rot="29156697">
              <a:off x="3977" y="3412"/>
              <a:ext cx="240" cy="144"/>
            </a:xfrm>
            <a:prstGeom prst="leftArrow">
              <a:avLst>
                <a:gd name="adj1" fmla="val 44444"/>
                <a:gd name="adj2" fmla="val 69444"/>
              </a:avLst>
            </a:prstGeom>
            <a:solidFill>
              <a:schemeClr val="accent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276598" name="Rectangle 118"/>
            <p:cNvSpPr>
              <a:spLocks noChangeArrowheads="1"/>
            </p:cNvSpPr>
            <p:nvPr/>
          </p:nvSpPr>
          <p:spPr bwMode="auto">
            <a:xfrm>
              <a:off x="3556" y="3542"/>
              <a:ext cx="624"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Aislante</a:t>
              </a:r>
              <a:endParaRPr lang="es-ES_tradnl" altLang="es-ES" sz="2400">
                <a:solidFill>
                  <a:srgbClr val="000000"/>
                </a:solidFill>
                <a:effectLst/>
              </a:endParaRPr>
            </a:p>
          </p:txBody>
        </p:sp>
        <p:sp>
          <p:nvSpPr>
            <p:cNvPr id="276599" name="Rectangle 119"/>
            <p:cNvSpPr>
              <a:spLocks noChangeArrowheads="1"/>
            </p:cNvSpPr>
            <p:nvPr/>
          </p:nvSpPr>
          <p:spPr bwMode="auto">
            <a:xfrm>
              <a:off x="4120" y="3677"/>
              <a:ext cx="788" cy="22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 altLang="es-ES" sz="1700">
                  <a:solidFill>
                    <a:schemeClr val="accent2"/>
                  </a:solidFill>
                  <a:effectLst>
                    <a:outerShdw blurRad="38100" dist="38100" dir="2700000" algn="tl">
                      <a:srgbClr val="000000"/>
                    </a:outerShdw>
                  </a:effectLst>
                </a:rPr>
                <a:t>Alternado</a:t>
              </a:r>
              <a:endParaRPr lang="es-ES_tradnl" altLang="es-ES" sz="2400">
                <a:solidFill>
                  <a:srgbClr val="000000"/>
                </a:solidFill>
                <a:effectLst/>
              </a:endParaRPr>
            </a:p>
          </p:txBody>
        </p:sp>
        <p:sp>
          <p:nvSpPr>
            <p:cNvPr id="276594" name="Rectangle 114"/>
            <p:cNvSpPr>
              <a:spLocks noChangeArrowheads="1"/>
            </p:cNvSpPr>
            <p:nvPr/>
          </p:nvSpPr>
          <p:spPr bwMode="auto">
            <a:xfrm>
              <a:off x="4896" y="2918"/>
              <a:ext cx="864" cy="20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1500">
                  <a:effectLst>
                    <a:outerShdw blurRad="38100" dist="38100" dir="2700000" algn="tl">
                      <a:srgbClr val="000000"/>
                    </a:outerShdw>
                  </a:effectLst>
                </a:rPr>
                <a:t>Secundario</a:t>
              </a:r>
              <a:endParaRPr lang="es-ES_tradnl" altLang="es-ES" sz="2400">
                <a:solidFill>
                  <a:srgbClr val="000000"/>
                </a:solidFill>
                <a:effectLst/>
              </a:endParaRPr>
            </a:p>
          </p:txBody>
        </p:sp>
      </p:grpSp>
    </p:spTree>
  </p:cSld>
  <p:clrMapOvr>
    <a:masterClrMapping/>
  </p:clrMapOvr>
  <p:transition>
    <p:cover dir="l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742" name="Group 14"/>
          <p:cNvGrpSpPr>
            <a:grpSpLocks/>
          </p:cNvGrpSpPr>
          <p:nvPr/>
        </p:nvGrpSpPr>
        <p:grpSpPr bwMode="auto">
          <a:xfrm>
            <a:off x="2895600" y="3368675"/>
            <a:ext cx="4114800" cy="3108325"/>
            <a:chOff x="1296" y="2160"/>
            <a:chExt cx="2592" cy="1958"/>
          </a:xfrm>
        </p:grpSpPr>
        <p:sp>
          <p:nvSpPr>
            <p:cNvPr id="329739" name="Rectangle 11"/>
            <p:cNvSpPr>
              <a:spLocks noChangeArrowheads="1"/>
            </p:cNvSpPr>
            <p:nvPr/>
          </p:nvSpPr>
          <p:spPr bwMode="auto">
            <a:xfrm>
              <a:off x="1296" y="2184"/>
              <a:ext cx="2592" cy="1904"/>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38100">
                  <a:solidFill>
                    <a:schemeClr val="bg2"/>
                  </a:solidFill>
                  <a:miter lim="800000"/>
                  <a:headEnd/>
                  <a:tailEnd/>
                </a14:hiddenLine>
              </a:ext>
            </a:extLst>
          </p:spPr>
          <p:txBody>
            <a:bodyPr anchor="ctr">
              <a:spAutoFit/>
            </a:bodyPr>
            <a:lstStyle/>
            <a:p>
              <a:endParaRPr lang="es-ES"/>
            </a:p>
          </p:txBody>
        </p:sp>
        <p:pic>
          <p:nvPicPr>
            <p:cNvPr id="329736" name="Picture 8" descr="C:\Temporal red\Variac I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160"/>
              <a:ext cx="2455" cy="1958"/>
            </a:xfrm>
            <a:prstGeom prst="rect">
              <a:avLst/>
            </a:prstGeom>
            <a:noFill/>
            <a:extLst>
              <a:ext uri="{909E8E84-426E-40DD-AFC4-6F175D3DCCD1}">
                <a14:hiddenFill xmlns:a14="http://schemas.microsoft.com/office/drawing/2010/main">
                  <a:solidFill>
                    <a:srgbClr val="FFFFFF"/>
                  </a:solidFill>
                </a14:hiddenFill>
              </a:ext>
            </a:extLst>
          </p:spPr>
        </p:pic>
      </p:grpSp>
      <p:pic>
        <p:nvPicPr>
          <p:cNvPr id="329731" name="Picture 3" descr="C:\Temporal red\Autotrafo A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1905000" cy="22733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329732" name="Picture 4" descr="C:\Temporal red\autotrafo b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57600"/>
            <a:ext cx="1905000" cy="2197100"/>
          </a:xfrm>
          <a:prstGeom prst="rect">
            <a:avLst/>
          </a:prstGeom>
          <a:noFill/>
          <a:effectLst>
            <a:outerShdw dist="117093" dir="2436256"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329740" name="Group 12"/>
          <p:cNvGrpSpPr>
            <a:grpSpLocks/>
          </p:cNvGrpSpPr>
          <p:nvPr/>
        </p:nvGrpSpPr>
        <p:grpSpPr bwMode="auto">
          <a:xfrm>
            <a:off x="6019800" y="1219200"/>
            <a:ext cx="2667000" cy="2514600"/>
            <a:chOff x="3648" y="1152"/>
            <a:chExt cx="1680" cy="1584"/>
          </a:xfrm>
        </p:grpSpPr>
        <p:sp>
          <p:nvSpPr>
            <p:cNvPr id="329738" name="Rectangle 10"/>
            <p:cNvSpPr>
              <a:spLocks noChangeArrowheads="1"/>
            </p:cNvSpPr>
            <p:nvPr/>
          </p:nvSpPr>
          <p:spPr bwMode="auto">
            <a:xfrm>
              <a:off x="3648" y="1152"/>
              <a:ext cx="1680" cy="1584"/>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38100">
                  <a:solidFill>
                    <a:schemeClr val="bg2"/>
                  </a:solidFill>
                  <a:miter lim="800000"/>
                  <a:headEnd/>
                  <a:tailEnd/>
                </a14:hiddenLine>
              </a:ext>
            </a:extLst>
          </p:spPr>
          <p:txBody>
            <a:bodyPr anchor="ctr">
              <a:spAutoFit/>
            </a:bodyPr>
            <a:lstStyle/>
            <a:p>
              <a:endParaRPr lang="es-ES"/>
            </a:p>
          </p:txBody>
        </p:sp>
        <p:pic>
          <p:nvPicPr>
            <p:cNvPr id="329733" name="Picture 5" descr="C:\Temporal red\Variac.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1208"/>
              <a:ext cx="1630" cy="1467"/>
            </a:xfrm>
            <a:prstGeom prst="rect">
              <a:avLst/>
            </a:prstGeom>
            <a:noFill/>
            <a:extLst>
              <a:ext uri="{909E8E84-426E-40DD-AFC4-6F175D3DCCD1}">
                <a14:hiddenFill xmlns:a14="http://schemas.microsoft.com/office/drawing/2010/main">
                  <a:solidFill>
                    <a:srgbClr val="FFFFFF"/>
                  </a:solidFill>
                </a14:hiddenFill>
              </a:ext>
            </a:extLst>
          </p:spPr>
        </p:pic>
      </p:grpSp>
      <p:sp>
        <p:nvSpPr>
          <p:cNvPr id="329743" name="Rectangle 15"/>
          <p:cNvSpPr>
            <a:spLocks noChangeArrowheads="1"/>
          </p:cNvSpPr>
          <p:nvPr/>
        </p:nvSpPr>
        <p:spPr bwMode="auto">
          <a:xfrm>
            <a:off x="152400" y="762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4.23 Autotransformadores II</a:t>
            </a:r>
            <a:endParaRPr lang="es-ES_tradnl" altLang="es-ES" sz="4700" b="0">
              <a:solidFill>
                <a:schemeClr val="tx2"/>
              </a:solidFill>
              <a:effectLst>
                <a:outerShdw blurRad="38100" dist="38100" dir="2700000" algn="tl">
                  <a:srgbClr val="000000"/>
                </a:outerShdw>
              </a:effectLst>
              <a:latin typeface="Arial" charset="0"/>
            </a:endParaRPr>
          </a:p>
        </p:txBody>
      </p:sp>
      <p:sp>
        <p:nvSpPr>
          <p:cNvPr id="329744" name="Text Box 16"/>
          <p:cNvSpPr txBox="1">
            <a:spLocks noChangeArrowheads="1"/>
          </p:cNvSpPr>
          <p:nvPr/>
        </p:nvSpPr>
        <p:spPr bwMode="auto">
          <a:xfrm>
            <a:off x="457200" y="2209800"/>
            <a:ext cx="16764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a:solidFill>
                  <a:schemeClr val="accent2"/>
                </a:solidFill>
                <a:effectLst>
                  <a:outerShdw blurRad="38100" dist="38100" dir="2700000" algn="tl">
                    <a:srgbClr val="000000"/>
                  </a:outerShdw>
                </a:effectLst>
              </a:rPr>
              <a:t>AUTOTRAFO</a:t>
            </a:r>
          </a:p>
          <a:p>
            <a:pPr algn="l">
              <a:spcBef>
                <a:spcPct val="0"/>
              </a:spcBef>
            </a:pPr>
            <a:r>
              <a:rPr lang="es-ES_tradnl" altLang="es-ES" sz="1700">
                <a:solidFill>
                  <a:schemeClr val="accent2"/>
                </a:solidFill>
                <a:effectLst>
                  <a:outerShdw blurRad="38100" dist="38100" dir="2700000" algn="tl">
                    <a:srgbClr val="000000"/>
                  </a:outerShdw>
                </a:effectLst>
              </a:rPr>
              <a:t>SECO DE BT</a:t>
            </a:r>
            <a:endParaRPr lang="es-ES" altLang="es-ES">
              <a:solidFill>
                <a:schemeClr val="accent2"/>
              </a:solidFill>
              <a:effectLst>
                <a:outerShdw blurRad="38100" dist="38100" dir="2700000" algn="tl">
                  <a:srgbClr val="000000"/>
                </a:outerShdw>
              </a:effectLst>
            </a:endParaRPr>
          </a:p>
        </p:txBody>
      </p:sp>
      <p:sp>
        <p:nvSpPr>
          <p:cNvPr id="329745" name="Text Box 17"/>
          <p:cNvSpPr txBox="1">
            <a:spLocks noChangeArrowheads="1"/>
          </p:cNvSpPr>
          <p:nvPr/>
        </p:nvSpPr>
        <p:spPr bwMode="auto">
          <a:xfrm>
            <a:off x="762000" y="5867400"/>
            <a:ext cx="16764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a:solidFill>
                  <a:schemeClr val="accent2"/>
                </a:solidFill>
                <a:effectLst>
                  <a:outerShdw blurRad="38100" dist="38100" dir="2700000" algn="tl">
                    <a:srgbClr val="000000"/>
                  </a:outerShdw>
                </a:effectLst>
              </a:rPr>
              <a:t>AUTOTRAFO</a:t>
            </a:r>
          </a:p>
          <a:p>
            <a:pPr algn="l">
              <a:spcBef>
                <a:spcPct val="0"/>
              </a:spcBef>
            </a:pPr>
            <a:r>
              <a:rPr lang="es-ES_tradnl" altLang="es-ES" sz="1700">
                <a:solidFill>
                  <a:schemeClr val="accent2"/>
                </a:solidFill>
                <a:effectLst>
                  <a:outerShdw blurRad="38100" dist="38100" dir="2700000" algn="tl">
                    <a:srgbClr val="000000"/>
                  </a:outerShdw>
                </a:effectLst>
              </a:rPr>
              <a:t>SECO DE BT</a:t>
            </a:r>
            <a:endParaRPr lang="es-ES" altLang="es-ES">
              <a:solidFill>
                <a:schemeClr val="accent2"/>
              </a:solidFill>
              <a:effectLst>
                <a:outerShdw blurRad="38100" dist="38100" dir="2700000" algn="tl">
                  <a:srgbClr val="000000"/>
                </a:outerShdw>
              </a:effectLst>
            </a:endParaRPr>
          </a:p>
        </p:txBody>
      </p:sp>
      <p:sp>
        <p:nvSpPr>
          <p:cNvPr id="329748" name="Text Box 20"/>
          <p:cNvSpPr txBox="1">
            <a:spLocks noChangeArrowheads="1"/>
          </p:cNvSpPr>
          <p:nvPr/>
        </p:nvSpPr>
        <p:spPr bwMode="auto">
          <a:xfrm>
            <a:off x="4419600" y="1981200"/>
            <a:ext cx="1600200" cy="8683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a:solidFill>
                  <a:schemeClr val="accent2"/>
                </a:solidFill>
                <a:effectLst>
                  <a:outerShdw blurRad="38100" dist="38100" dir="2700000" algn="tl">
                    <a:srgbClr val="000000"/>
                  </a:outerShdw>
                </a:effectLst>
              </a:rPr>
              <a:t>VARIAC: AUTOTRAFO REGULABLE</a:t>
            </a:r>
            <a:endParaRPr lang="es-ES" altLang="es-ES">
              <a:solidFill>
                <a:schemeClr val="accent2"/>
              </a:solidFill>
              <a:effectLst>
                <a:outerShdw blurRad="38100" dist="38100" dir="2700000" algn="tl">
                  <a:srgbClr val="000000"/>
                </a:outerShdw>
              </a:effectLst>
            </a:endParaRPr>
          </a:p>
        </p:txBody>
      </p:sp>
      <p:sp>
        <p:nvSpPr>
          <p:cNvPr id="329749" name="Text Box 21"/>
          <p:cNvSpPr txBox="1">
            <a:spLocks noChangeArrowheads="1"/>
          </p:cNvSpPr>
          <p:nvPr/>
        </p:nvSpPr>
        <p:spPr bwMode="auto">
          <a:xfrm>
            <a:off x="7010400" y="4724400"/>
            <a:ext cx="2209800" cy="8683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1700">
                <a:solidFill>
                  <a:schemeClr val="accent2"/>
                </a:solidFill>
                <a:effectLst>
                  <a:outerShdw blurRad="38100" dist="38100" dir="2700000" algn="tl">
                    <a:srgbClr val="000000"/>
                  </a:outerShdw>
                </a:effectLst>
              </a:rPr>
              <a:t>VARIAC CON INSTRUMENTOS</a:t>
            </a:r>
          </a:p>
          <a:p>
            <a:pPr algn="l">
              <a:spcBef>
                <a:spcPct val="0"/>
              </a:spcBef>
            </a:pPr>
            <a:r>
              <a:rPr lang="es-ES_tradnl" altLang="es-ES" sz="1700">
                <a:solidFill>
                  <a:schemeClr val="accent2"/>
                </a:solidFill>
                <a:effectLst>
                  <a:outerShdw blurRad="38100" dist="38100" dir="2700000" algn="tl">
                    <a:srgbClr val="000000"/>
                  </a:outerShdw>
                </a:effectLst>
              </a:rPr>
              <a:t>DE MEDIDA</a:t>
            </a:r>
            <a:endParaRPr lang="es-ES" altLang="es-ES">
              <a:solidFill>
                <a:schemeClr val="accent2"/>
              </a:solidFill>
              <a:effectLst>
                <a:outerShdw blurRad="38100" dist="38100" dir="2700000" algn="tl">
                  <a:srgbClr val="000000"/>
                </a:outerShdw>
              </a:effectLst>
            </a:endParaRPr>
          </a:p>
        </p:txBody>
      </p:sp>
      <p:sp>
        <p:nvSpPr>
          <p:cNvPr id="329751" name="Text Box 23"/>
          <p:cNvSpPr txBox="1">
            <a:spLocks noChangeArrowheads="1"/>
          </p:cNvSpPr>
          <p:nvPr/>
        </p:nvSpPr>
        <p:spPr bwMode="auto">
          <a:xfrm>
            <a:off x="2133600" y="31242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 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29744"/>
                                        </p:tgtEl>
                                        <p:attrNameLst>
                                          <p:attrName>style.visibility</p:attrName>
                                        </p:attrNameLst>
                                      </p:cBhvr>
                                      <p:to>
                                        <p:strVal val="visible"/>
                                      </p:to>
                                    </p:set>
                                    <p:anim calcmode="lin" valueType="num">
                                      <p:cBhvr>
                                        <p:cTn id="7" dur="500" fill="hold"/>
                                        <p:tgtEl>
                                          <p:spTgt spid="329744"/>
                                        </p:tgtEl>
                                        <p:attrNameLst>
                                          <p:attrName>ppt_w</p:attrName>
                                        </p:attrNameLst>
                                      </p:cBhvr>
                                      <p:tavLst>
                                        <p:tav tm="0">
                                          <p:val>
                                            <p:fltVal val="0"/>
                                          </p:val>
                                        </p:tav>
                                        <p:tav tm="100000">
                                          <p:val>
                                            <p:strVal val="#ppt_w"/>
                                          </p:val>
                                        </p:tav>
                                      </p:tavLst>
                                    </p:anim>
                                    <p:anim calcmode="lin" valueType="num">
                                      <p:cBhvr>
                                        <p:cTn id="8" dur="500" fill="hold"/>
                                        <p:tgtEl>
                                          <p:spTgt spid="329744"/>
                                        </p:tgtEl>
                                        <p:attrNameLst>
                                          <p:attrName>ppt_h</p:attrName>
                                        </p:attrNameLst>
                                      </p:cBhvr>
                                      <p:tavLst>
                                        <p:tav tm="0">
                                          <p:val>
                                            <p:fltVal val="0"/>
                                          </p:val>
                                        </p:tav>
                                        <p:tav tm="100000">
                                          <p:val>
                                            <p:strVal val="#ppt_h"/>
                                          </p:val>
                                        </p:tav>
                                      </p:tavLst>
                                    </p:anim>
                                    <p:anim calcmode="lin" valueType="num">
                                      <p:cBhvr>
                                        <p:cTn id="9" dur="500" fill="hold"/>
                                        <p:tgtEl>
                                          <p:spTgt spid="329744"/>
                                        </p:tgtEl>
                                        <p:attrNameLst>
                                          <p:attrName>ppt_x</p:attrName>
                                        </p:attrNameLst>
                                      </p:cBhvr>
                                      <p:tavLst>
                                        <p:tav tm="0">
                                          <p:val>
                                            <p:fltVal val="0.5"/>
                                          </p:val>
                                        </p:tav>
                                        <p:tav tm="100000">
                                          <p:val>
                                            <p:strVal val="#ppt_x"/>
                                          </p:val>
                                        </p:tav>
                                      </p:tavLst>
                                    </p:anim>
                                    <p:anim calcmode="lin" valueType="num">
                                      <p:cBhvr>
                                        <p:cTn id="10" dur="500" fill="hold"/>
                                        <p:tgtEl>
                                          <p:spTgt spid="3297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29745"/>
                                        </p:tgtEl>
                                        <p:attrNameLst>
                                          <p:attrName>style.visibility</p:attrName>
                                        </p:attrNameLst>
                                      </p:cBhvr>
                                      <p:to>
                                        <p:strVal val="visible"/>
                                      </p:to>
                                    </p:set>
                                    <p:anim calcmode="lin" valueType="num">
                                      <p:cBhvr>
                                        <p:cTn id="15" dur="500" fill="hold"/>
                                        <p:tgtEl>
                                          <p:spTgt spid="329745"/>
                                        </p:tgtEl>
                                        <p:attrNameLst>
                                          <p:attrName>ppt_w</p:attrName>
                                        </p:attrNameLst>
                                      </p:cBhvr>
                                      <p:tavLst>
                                        <p:tav tm="0">
                                          <p:val>
                                            <p:fltVal val="0"/>
                                          </p:val>
                                        </p:tav>
                                        <p:tav tm="100000">
                                          <p:val>
                                            <p:strVal val="#ppt_w"/>
                                          </p:val>
                                        </p:tav>
                                      </p:tavLst>
                                    </p:anim>
                                    <p:anim calcmode="lin" valueType="num">
                                      <p:cBhvr>
                                        <p:cTn id="16" dur="500" fill="hold"/>
                                        <p:tgtEl>
                                          <p:spTgt spid="329745"/>
                                        </p:tgtEl>
                                        <p:attrNameLst>
                                          <p:attrName>ppt_h</p:attrName>
                                        </p:attrNameLst>
                                      </p:cBhvr>
                                      <p:tavLst>
                                        <p:tav tm="0">
                                          <p:val>
                                            <p:fltVal val="0"/>
                                          </p:val>
                                        </p:tav>
                                        <p:tav tm="100000">
                                          <p:val>
                                            <p:strVal val="#ppt_h"/>
                                          </p:val>
                                        </p:tav>
                                      </p:tavLst>
                                    </p:anim>
                                    <p:anim calcmode="lin" valueType="num">
                                      <p:cBhvr>
                                        <p:cTn id="17" dur="500" fill="hold"/>
                                        <p:tgtEl>
                                          <p:spTgt spid="329745"/>
                                        </p:tgtEl>
                                        <p:attrNameLst>
                                          <p:attrName>ppt_x</p:attrName>
                                        </p:attrNameLst>
                                      </p:cBhvr>
                                      <p:tavLst>
                                        <p:tav tm="0">
                                          <p:val>
                                            <p:fltVal val="0.5"/>
                                          </p:val>
                                        </p:tav>
                                        <p:tav tm="100000">
                                          <p:val>
                                            <p:strVal val="#ppt_x"/>
                                          </p:val>
                                        </p:tav>
                                      </p:tavLst>
                                    </p:anim>
                                    <p:anim calcmode="lin" valueType="num">
                                      <p:cBhvr>
                                        <p:cTn id="18" dur="500" fill="hold"/>
                                        <p:tgtEl>
                                          <p:spTgt spid="3297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9748"/>
                                        </p:tgtEl>
                                        <p:attrNameLst>
                                          <p:attrName>style.visibility</p:attrName>
                                        </p:attrNameLst>
                                      </p:cBhvr>
                                      <p:to>
                                        <p:strVal val="visible"/>
                                      </p:to>
                                    </p:set>
                                    <p:anim calcmode="lin" valueType="num">
                                      <p:cBhvr>
                                        <p:cTn id="23" dur="500" fill="hold"/>
                                        <p:tgtEl>
                                          <p:spTgt spid="329748"/>
                                        </p:tgtEl>
                                        <p:attrNameLst>
                                          <p:attrName>ppt_w</p:attrName>
                                        </p:attrNameLst>
                                      </p:cBhvr>
                                      <p:tavLst>
                                        <p:tav tm="0">
                                          <p:val>
                                            <p:fltVal val="0"/>
                                          </p:val>
                                        </p:tav>
                                        <p:tav tm="100000">
                                          <p:val>
                                            <p:strVal val="#ppt_w"/>
                                          </p:val>
                                        </p:tav>
                                      </p:tavLst>
                                    </p:anim>
                                    <p:anim calcmode="lin" valueType="num">
                                      <p:cBhvr>
                                        <p:cTn id="24" dur="500" fill="hold"/>
                                        <p:tgtEl>
                                          <p:spTgt spid="329748"/>
                                        </p:tgtEl>
                                        <p:attrNameLst>
                                          <p:attrName>ppt_h</p:attrName>
                                        </p:attrNameLst>
                                      </p:cBhvr>
                                      <p:tavLst>
                                        <p:tav tm="0">
                                          <p:val>
                                            <p:fltVal val="0"/>
                                          </p:val>
                                        </p:tav>
                                        <p:tav tm="100000">
                                          <p:val>
                                            <p:strVal val="#ppt_h"/>
                                          </p:val>
                                        </p:tav>
                                      </p:tavLst>
                                    </p:anim>
                                    <p:anim calcmode="lin" valueType="num">
                                      <p:cBhvr>
                                        <p:cTn id="25" dur="500" fill="hold"/>
                                        <p:tgtEl>
                                          <p:spTgt spid="329748"/>
                                        </p:tgtEl>
                                        <p:attrNameLst>
                                          <p:attrName>ppt_x</p:attrName>
                                        </p:attrNameLst>
                                      </p:cBhvr>
                                      <p:tavLst>
                                        <p:tav tm="0">
                                          <p:val>
                                            <p:fltVal val="0.5"/>
                                          </p:val>
                                        </p:tav>
                                        <p:tav tm="100000">
                                          <p:val>
                                            <p:strVal val="#ppt_x"/>
                                          </p:val>
                                        </p:tav>
                                      </p:tavLst>
                                    </p:anim>
                                    <p:anim calcmode="lin" valueType="num">
                                      <p:cBhvr>
                                        <p:cTn id="26" dur="500" fill="hold"/>
                                        <p:tgtEl>
                                          <p:spTgt spid="32974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329749"/>
                                        </p:tgtEl>
                                        <p:attrNameLst>
                                          <p:attrName>style.visibility</p:attrName>
                                        </p:attrNameLst>
                                      </p:cBhvr>
                                      <p:to>
                                        <p:strVal val="visible"/>
                                      </p:to>
                                    </p:set>
                                    <p:anim calcmode="lin" valueType="num">
                                      <p:cBhvr>
                                        <p:cTn id="31" dur="500" fill="hold"/>
                                        <p:tgtEl>
                                          <p:spTgt spid="329749"/>
                                        </p:tgtEl>
                                        <p:attrNameLst>
                                          <p:attrName>ppt_w</p:attrName>
                                        </p:attrNameLst>
                                      </p:cBhvr>
                                      <p:tavLst>
                                        <p:tav tm="0">
                                          <p:val>
                                            <p:fltVal val="0"/>
                                          </p:val>
                                        </p:tav>
                                        <p:tav tm="100000">
                                          <p:val>
                                            <p:strVal val="#ppt_w"/>
                                          </p:val>
                                        </p:tav>
                                      </p:tavLst>
                                    </p:anim>
                                    <p:anim calcmode="lin" valueType="num">
                                      <p:cBhvr>
                                        <p:cTn id="32" dur="500" fill="hold"/>
                                        <p:tgtEl>
                                          <p:spTgt spid="329749"/>
                                        </p:tgtEl>
                                        <p:attrNameLst>
                                          <p:attrName>ppt_h</p:attrName>
                                        </p:attrNameLst>
                                      </p:cBhvr>
                                      <p:tavLst>
                                        <p:tav tm="0">
                                          <p:val>
                                            <p:fltVal val="0"/>
                                          </p:val>
                                        </p:tav>
                                        <p:tav tm="100000">
                                          <p:val>
                                            <p:strVal val="#ppt_h"/>
                                          </p:val>
                                        </p:tav>
                                      </p:tavLst>
                                    </p:anim>
                                    <p:anim calcmode="lin" valueType="num">
                                      <p:cBhvr>
                                        <p:cTn id="33" dur="500" fill="hold"/>
                                        <p:tgtEl>
                                          <p:spTgt spid="329749"/>
                                        </p:tgtEl>
                                        <p:attrNameLst>
                                          <p:attrName>ppt_x</p:attrName>
                                        </p:attrNameLst>
                                      </p:cBhvr>
                                      <p:tavLst>
                                        <p:tav tm="0">
                                          <p:val>
                                            <p:fltVal val="0.5"/>
                                          </p:val>
                                        </p:tav>
                                        <p:tav tm="100000">
                                          <p:val>
                                            <p:strVal val="#ppt_x"/>
                                          </p:val>
                                        </p:tav>
                                      </p:tavLst>
                                    </p:anim>
                                    <p:anim calcmode="lin" valueType="num">
                                      <p:cBhvr>
                                        <p:cTn id="34" dur="500" fill="hold"/>
                                        <p:tgtEl>
                                          <p:spTgt spid="3297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4" grpId="0" autoUpdateAnimBg="0"/>
      <p:bldP spid="329745" grpId="0" autoUpdateAnimBg="0"/>
      <p:bldP spid="329748" grpId="0" autoUpdateAnimBg="0"/>
      <p:bldP spid="32974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6" name="Rectangle 10"/>
          <p:cNvSpPr>
            <a:spLocks noChangeArrowheads="1"/>
          </p:cNvSpPr>
          <p:nvPr/>
        </p:nvSpPr>
        <p:spPr bwMode="auto">
          <a:xfrm>
            <a:off x="152400" y="34925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4.24 Transformadores </a:t>
            </a:r>
          </a:p>
          <a:p>
            <a:pPr algn="ctr"/>
            <a:r>
              <a:rPr lang="es-ES_tradnl" altLang="es-ES" sz="4700">
                <a:solidFill>
                  <a:schemeClr val="tx2"/>
                </a:solidFill>
                <a:effectLst>
                  <a:outerShdw blurRad="38100" dist="38100" dir="2700000" algn="tl">
                    <a:srgbClr val="000000"/>
                  </a:outerShdw>
                </a:effectLst>
                <a:latin typeface="Tahoma" pitchFamily="34" charset="0"/>
              </a:rPr>
              <a:t>con tomas</a:t>
            </a:r>
            <a:endParaRPr lang="es-ES_tradnl" altLang="es-ES" sz="4700" b="0">
              <a:solidFill>
                <a:schemeClr val="tx2"/>
              </a:solidFill>
              <a:effectLst>
                <a:outerShdw blurRad="38100" dist="38100" dir="2700000" algn="tl">
                  <a:srgbClr val="000000"/>
                </a:outerShdw>
              </a:effectLst>
              <a:latin typeface="Arial" charset="0"/>
            </a:endParaRPr>
          </a:p>
        </p:txBody>
      </p:sp>
      <p:sp>
        <p:nvSpPr>
          <p:cNvPr id="331791" name="Text Box 15"/>
          <p:cNvSpPr txBox="1">
            <a:spLocks noChangeArrowheads="1"/>
          </p:cNvSpPr>
          <p:nvPr/>
        </p:nvSpPr>
        <p:spPr bwMode="auto">
          <a:xfrm>
            <a:off x="7162800" y="2082800"/>
            <a:ext cx="1676400" cy="3387725"/>
          </a:xfrm>
          <a:prstGeom prst="rect">
            <a:avLst/>
          </a:prstGeom>
          <a:gradFill rotWithShape="0">
            <a:gsLst>
              <a:gs pos="0">
                <a:srgbClr val="CC0099">
                  <a:gamma/>
                  <a:shade val="0"/>
                  <a:invGamma/>
                </a:srgbClr>
              </a:gs>
              <a:gs pos="100000">
                <a:srgbClr val="CC0099"/>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dirty="0">
                <a:effectLst>
                  <a:outerShdw blurRad="38100" dist="38100" dir="2700000" algn="tl">
                    <a:srgbClr val="000000"/>
                  </a:outerShdw>
                </a:effectLst>
              </a:rPr>
              <a:t>Permiten cambiar </a:t>
            </a:r>
            <a:r>
              <a:rPr lang="es-ES_tradnl" altLang="es-ES" sz="1800" u="sng" dirty="0">
                <a:effectLst>
                  <a:outerShdw blurRad="38100" dist="38100" dir="2700000" algn="tl">
                    <a:srgbClr val="000000"/>
                  </a:outerShdw>
                </a:effectLst>
              </a:rPr>
              <a:t>la relación de espiras</a:t>
            </a:r>
            <a:r>
              <a:rPr lang="es-ES_tradnl" altLang="es-ES" sz="1800" dirty="0">
                <a:effectLst>
                  <a:outerShdw blurRad="38100" dist="38100" dir="2700000" algn="tl">
                    <a:srgbClr val="000000"/>
                  </a:outerShdw>
                </a:effectLst>
              </a:rPr>
              <a:t> entre primario y secundario, de este modo se consigue una tensión </a:t>
            </a:r>
            <a:r>
              <a:rPr lang="es-ES_tradnl" altLang="es-ES" sz="1800" u="sng" dirty="0">
                <a:effectLst>
                  <a:outerShdw blurRad="38100" dist="38100" dir="2700000" algn="tl">
                    <a:srgbClr val="000000"/>
                  </a:outerShdw>
                </a:effectLst>
              </a:rPr>
              <a:t>variable</a:t>
            </a:r>
            <a:endParaRPr lang="es-ES" altLang="es-ES" sz="1700" u="sng" dirty="0">
              <a:effectLst>
                <a:outerShdw blurRad="38100" dist="38100" dir="2700000" algn="tl">
                  <a:srgbClr val="000000"/>
                </a:outerShdw>
              </a:effectLst>
            </a:endParaRPr>
          </a:p>
        </p:txBody>
      </p:sp>
      <p:sp>
        <p:nvSpPr>
          <p:cNvPr id="331792" name="Text Box 16"/>
          <p:cNvSpPr txBox="1">
            <a:spLocks noChangeArrowheads="1"/>
          </p:cNvSpPr>
          <p:nvPr/>
        </p:nvSpPr>
        <p:spPr bwMode="auto">
          <a:xfrm>
            <a:off x="107504" y="5835650"/>
            <a:ext cx="8750300" cy="641350"/>
          </a:xfrm>
          <a:prstGeom prst="rect">
            <a:avLst/>
          </a:prstGeom>
          <a:gradFill rotWithShape="0">
            <a:gsLst>
              <a:gs pos="0">
                <a:srgbClr val="008000">
                  <a:gamma/>
                  <a:shade val="46275"/>
                  <a:invGamma/>
                </a:srgbClr>
              </a:gs>
              <a:gs pos="50000">
                <a:srgbClr val="008000"/>
              </a:gs>
              <a:gs pos="100000">
                <a:srgbClr val="008000">
                  <a:gamma/>
                  <a:shade val="46275"/>
                  <a:invGamma/>
                </a:srgbClr>
              </a:gs>
            </a:gsLst>
            <a:lin ang="2700000" scaled="1"/>
          </a:gra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Entre otras aplicaciones se utilizan en las redes de transporte y distribución para mantener la tensión cte. con independencia de la carga</a:t>
            </a:r>
            <a:endParaRPr lang="es-ES" altLang="es-ES" sz="1700">
              <a:effectLst>
                <a:outerShdw blurRad="38100" dist="38100" dir="2700000" algn="tl">
                  <a:srgbClr val="000000"/>
                </a:outerShdw>
              </a:effectLst>
            </a:endParaRPr>
          </a:p>
        </p:txBody>
      </p:sp>
      <p:grpSp>
        <p:nvGrpSpPr>
          <p:cNvPr id="331804" name="Group 28"/>
          <p:cNvGrpSpPr>
            <a:grpSpLocks/>
          </p:cNvGrpSpPr>
          <p:nvPr/>
        </p:nvGrpSpPr>
        <p:grpSpPr bwMode="auto">
          <a:xfrm>
            <a:off x="381000" y="1778000"/>
            <a:ext cx="3581400" cy="3359150"/>
            <a:chOff x="240" y="1200"/>
            <a:chExt cx="2256" cy="2116"/>
          </a:xfrm>
        </p:grpSpPr>
        <p:pic>
          <p:nvPicPr>
            <p:cNvPr id="33179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 y="1200"/>
              <a:ext cx="1992" cy="211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31797" name="AutoShape 21"/>
            <p:cNvSpPr>
              <a:spLocks noChangeArrowheads="1"/>
            </p:cNvSpPr>
            <p:nvPr/>
          </p:nvSpPr>
          <p:spPr bwMode="auto">
            <a:xfrm rot="3277164">
              <a:off x="1816" y="2512"/>
              <a:ext cx="288" cy="192"/>
            </a:xfrm>
            <a:prstGeom prst="leftArrow">
              <a:avLst>
                <a:gd name="adj1" fmla="val 50000"/>
                <a:gd name="adj2" fmla="val 50000"/>
              </a:avLst>
            </a:prstGeom>
            <a:solidFill>
              <a:schemeClr val="hlink"/>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331799" name="Text Box 23"/>
            <p:cNvSpPr txBox="1">
              <a:spLocks noChangeArrowheads="1"/>
            </p:cNvSpPr>
            <p:nvPr/>
          </p:nvSpPr>
          <p:spPr bwMode="auto">
            <a:xfrm>
              <a:off x="1440" y="2736"/>
              <a:ext cx="1056"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000">
                  <a:effectLst>
                    <a:outerShdw blurRad="38100" dist="38100" dir="2700000" algn="tl">
                      <a:srgbClr val="000000"/>
                    </a:outerShdw>
                  </a:effectLst>
                </a:rPr>
                <a:t>TOMAS</a:t>
              </a:r>
              <a:endParaRPr lang="es-ES" altLang="es-ES" sz="1700">
                <a:effectLst>
                  <a:outerShdw blurRad="38100" dist="38100" dir="2700000" algn="tl">
                    <a:srgbClr val="000000"/>
                  </a:outerShdw>
                </a:effectLst>
              </a:endParaRPr>
            </a:p>
          </p:txBody>
        </p:sp>
        <p:sp>
          <p:nvSpPr>
            <p:cNvPr id="331801" name="WordArt 25"/>
            <p:cNvSpPr>
              <a:spLocks noChangeArrowheads="1" noChangeShapeType="1" noTextEdit="1"/>
            </p:cNvSpPr>
            <p:nvPr/>
          </p:nvSpPr>
          <p:spPr bwMode="auto">
            <a:xfrm>
              <a:off x="240" y="2736"/>
              <a:ext cx="174"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grpSp>
      <p:grpSp>
        <p:nvGrpSpPr>
          <p:cNvPr id="331806" name="Group 30"/>
          <p:cNvGrpSpPr>
            <a:grpSpLocks/>
          </p:cNvGrpSpPr>
          <p:nvPr/>
        </p:nvGrpSpPr>
        <p:grpSpPr bwMode="auto">
          <a:xfrm>
            <a:off x="3784600" y="1228725"/>
            <a:ext cx="4826000" cy="3851275"/>
            <a:chOff x="2384" y="854"/>
            <a:chExt cx="3040" cy="2426"/>
          </a:xfrm>
        </p:grpSpPr>
        <p:pic>
          <p:nvPicPr>
            <p:cNvPr id="33179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 y="1234"/>
              <a:ext cx="1992" cy="20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pic>
        <p:sp>
          <p:nvSpPr>
            <p:cNvPr id="331796" name="AutoShape 20"/>
            <p:cNvSpPr>
              <a:spLocks noChangeArrowheads="1"/>
            </p:cNvSpPr>
            <p:nvPr/>
          </p:nvSpPr>
          <p:spPr bwMode="auto">
            <a:xfrm rot="-2222133">
              <a:off x="4312" y="1008"/>
              <a:ext cx="288" cy="192"/>
            </a:xfrm>
            <a:prstGeom prst="leftArrow">
              <a:avLst>
                <a:gd name="adj1" fmla="val 50000"/>
                <a:gd name="adj2" fmla="val 50000"/>
              </a:avLst>
            </a:prstGeom>
            <a:solidFill>
              <a:schemeClr val="hlink"/>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331798" name="Text Box 22"/>
            <p:cNvSpPr txBox="1">
              <a:spLocks noChangeArrowheads="1"/>
            </p:cNvSpPr>
            <p:nvPr/>
          </p:nvSpPr>
          <p:spPr bwMode="auto">
            <a:xfrm>
              <a:off x="4368" y="854"/>
              <a:ext cx="1056"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000">
                  <a:effectLst>
                    <a:outerShdw blurRad="38100" dist="38100" dir="2700000" algn="tl">
                      <a:srgbClr val="000000"/>
                    </a:outerShdw>
                  </a:effectLst>
                </a:rPr>
                <a:t>TOMAS</a:t>
              </a:r>
              <a:endParaRPr lang="es-ES" altLang="es-ES" sz="1700">
                <a:effectLst>
                  <a:outerShdw blurRad="38100" dist="38100" dir="2700000" algn="tl">
                    <a:srgbClr val="000000"/>
                  </a:outerShdw>
                </a:effectLst>
              </a:endParaRPr>
            </a:p>
          </p:txBody>
        </p:sp>
        <p:sp>
          <p:nvSpPr>
            <p:cNvPr id="331802" name="WordArt 26"/>
            <p:cNvSpPr>
              <a:spLocks noChangeArrowheads="1" noChangeShapeType="1" noTextEdit="1"/>
            </p:cNvSpPr>
            <p:nvPr/>
          </p:nvSpPr>
          <p:spPr bwMode="auto">
            <a:xfrm>
              <a:off x="3802" y="2712"/>
              <a:ext cx="174"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grpSp>
      <p:sp>
        <p:nvSpPr>
          <p:cNvPr id="331803" name="Text Box 27"/>
          <p:cNvSpPr txBox="1">
            <a:spLocks noChangeArrowheads="1"/>
          </p:cNvSpPr>
          <p:nvPr/>
        </p:nvSpPr>
        <p:spPr bwMode="auto">
          <a:xfrm>
            <a:off x="107504" y="5089525"/>
            <a:ext cx="7162800" cy="677108"/>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63500">
                <a:solidFill>
                  <a:srgbClr val="FF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square">
            <a:spAutoFit/>
          </a:bodyPr>
          <a:lstStyle/>
          <a:p>
            <a:pPr algn="ctr">
              <a:spcBef>
                <a:spcPct val="0"/>
              </a:spcBef>
            </a:pPr>
            <a:r>
              <a:rPr lang="es-ES_tradnl" altLang="es-ES" sz="1900" dirty="0">
                <a:effectLst>
                  <a:outerShdw blurRad="38100" dist="38100" dir="2700000" algn="tl">
                    <a:srgbClr val="000000"/>
                  </a:outerShdw>
                </a:effectLst>
              </a:rPr>
              <a:t>El caso 1 es más favorable ya que se trabaja con</a:t>
            </a:r>
          </a:p>
          <a:p>
            <a:pPr algn="ctr">
              <a:spcBef>
                <a:spcPct val="0"/>
              </a:spcBef>
            </a:pPr>
            <a:r>
              <a:rPr lang="es-ES_tradnl" altLang="es-ES" sz="1900" dirty="0">
                <a:effectLst>
                  <a:outerShdw blurRad="38100" dist="38100" dir="2700000" algn="tl">
                    <a:srgbClr val="000000"/>
                  </a:outerShdw>
                </a:effectLst>
              </a:rPr>
              <a:t>tensiones </a:t>
            </a:r>
            <a:r>
              <a:rPr lang="es-ES_tradnl" altLang="es-ES" sz="1900" dirty="0" smtClean="0">
                <a:effectLst>
                  <a:outerShdw blurRad="38100" dist="38100" dir="2700000" algn="tl">
                    <a:srgbClr val="000000"/>
                  </a:outerShdw>
                </a:effectLst>
              </a:rPr>
              <a:t>menores durante la conmutación de las tomas</a:t>
            </a:r>
            <a:endParaRPr lang="es-ES" altLang="es-ES" sz="1900" dirty="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1804"/>
                                        </p:tgtEl>
                                        <p:attrNameLst>
                                          <p:attrName>style.visibility</p:attrName>
                                        </p:attrNameLst>
                                      </p:cBhvr>
                                      <p:to>
                                        <p:strVal val="visible"/>
                                      </p:to>
                                    </p:set>
                                    <p:animEffect transition="in" filter="dissolve">
                                      <p:cBhvr>
                                        <p:cTn id="7" dur="500"/>
                                        <p:tgtEl>
                                          <p:spTgt spid="331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1806"/>
                                        </p:tgtEl>
                                        <p:attrNameLst>
                                          <p:attrName>style.visibility</p:attrName>
                                        </p:attrNameLst>
                                      </p:cBhvr>
                                      <p:to>
                                        <p:strVal val="visible"/>
                                      </p:to>
                                    </p:set>
                                    <p:animEffect transition="in" filter="dissolve">
                                      <p:cBhvr>
                                        <p:cTn id="12" dur="500"/>
                                        <p:tgtEl>
                                          <p:spTgt spid="3318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331803"/>
                                        </p:tgtEl>
                                        <p:attrNameLst>
                                          <p:attrName>style.visibility</p:attrName>
                                        </p:attrNameLst>
                                      </p:cBhvr>
                                      <p:to>
                                        <p:strVal val="visible"/>
                                      </p:to>
                                    </p:set>
                                    <p:anim calcmode="lin" valueType="num">
                                      <p:cBhvr>
                                        <p:cTn id="17" dur="500" fill="hold"/>
                                        <p:tgtEl>
                                          <p:spTgt spid="331803"/>
                                        </p:tgtEl>
                                        <p:attrNameLst>
                                          <p:attrName>ppt_w</p:attrName>
                                        </p:attrNameLst>
                                      </p:cBhvr>
                                      <p:tavLst>
                                        <p:tav tm="0">
                                          <p:val>
                                            <p:fltVal val="0"/>
                                          </p:val>
                                        </p:tav>
                                        <p:tav tm="100000">
                                          <p:val>
                                            <p:strVal val="#ppt_w"/>
                                          </p:val>
                                        </p:tav>
                                      </p:tavLst>
                                    </p:anim>
                                    <p:anim calcmode="lin" valueType="num">
                                      <p:cBhvr>
                                        <p:cTn id="18" dur="500" fill="hold"/>
                                        <p:tgtEl>
                                          <p:spTgt spid="331803"/>
                                        </p:tgtEl>
                                        <p:attrNameLst>
                                          <p:attrName>ppt_h</p:attrName>
                                        </p:attrNameLst>
                                      </p:cBhvr>
                                      <p:tavLst>
                                        <p:tav tm="0">
                                          <p:val>
                                            <p:fltVal val="0"/>
                                          </p:val>
                                        </p:tav>
                                        <p:tav tm="100000">
                                          <p:val>
                                            <p:strVal val="#ppt_h"/>
                                          </p:val>
                                        </p:tav>
                                      </p:tavLst>
                                    </p:anim>
                                    <p:anim calcmode="lin" valueType="num">
                                      <p:cBhvr>
                                        <p:cTn id="19" dur="500" fill="hold"/>
                                        <p:tgtEl>
                                          <p:spTgt spid="331803"/>
                                        </p:tgtEl>
                                        <p:attrNameLst>
                                          <p:attrName>ppt_x</p:attrName>
                                        </p:attrNameLst>
                                      </p:cBhvr>
                                      <p:tavLst>
                                        <p:tav tm="0">
                                          <p:val>
                                            <p:fltVal val="0.5"/>
                                          </p:val>
                                        </p:tav>
                                        <p:tav tm="100000">
                                          <p:val>
                                            <p:strVal val="#ppt_x"/>
                                          </p:val>
                                        </p:tav>
                                      </p:tavLst>
                                    </p:anim>
                                    <p:anim calcmode="lin" valueType="num">
                                      <p:cBhvr>
                                        <p:cTn id="20" dur="500" fill="hold"/>
                                        <p:tgtEl>
                                          <p:spTgt spid="3318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331792"/>
                                        </p:tgtEl>
                                        <p:attrNameLst>
                                          <p:attrName>style.visibility</p:attrName>
                                        </p:attrNameLst>
                                      </p:cBhvr>
                                      <p:to>
                                        <p:strVal val="visible"/>
                                      </p:to>
                                    </p:set>
                                    <p:anim calcmode="lin" valueType="num">
                                      <p:cBhvr>
                                        <p:cTn id="25" dur="500" fill="hold"/>
                                        <p:tgtEl>
                                          <p:spTgt spid="331792"/>
                                        </p:tgtEl>
                                        <p:attrNameLst>
                                          <p:attrName>ppt_w</p:attrName>
                                        </p:attrNameLst>
                                      </p:cBhvr>
                                      <p:tavLst>
                                        <p:tav tm="0">
                                          <p:val>
                                            <p:fltVal val="0"/>
                                          </p:val>
                                        </p:tav>
                                        <p:tav tm="100000">
                                          <p:val>
                                            <p:strVal val="#ppt_w"/>
                                          </p:val>
                                        </p:tav>
                                      </p:tavLst>
                                    </p:anim>
                                    <p:anim calcmode="lin" valueType="num">
                                      <p:cBhvr>
                                        <p:cTn id="26" dur="500" fill="hold"/>
                                        <p:tgtEl>
                                          <p:spTgt spid="331792"/>
                                        </p:tgtEl>
                                        <p:attrNameLst>
                                          <p:attrName>ppt_h</p:attrName>
                                        </p:attrNameLst>
                                      </p:cBhvr>
                                      <p:tavLst>
                                        <p:tav tm="0">
                                          <p:val>
                                            <p:fltVal val="0"/>
                                          </p:val>
                                        </p:tav>
                                        <p:tav tm="100000">
                                          <p:val>
                                            <p:strVal val="#ppt_h"/>
                                          </p:val>
                                        </p:tav>
                                      </p:tavLst>
                                    </p:anim>
                                    <p:anim calcmode="lin" valueType="num">
                                      <p:cBhvr>
                                        <p:cTn id="27" dur="500" fill="hold"/>
                                        <p:tgtEl>
                                          <p:spTgt spid="331792"/>
                                        </p:tgtEl>
                                        <p:attrNameLst>
                                          <p:attrName>ppt_x</p:attrName>
                                        </p:attrNameLst>
                                      </p:cBhvr>
                                      <p:tavLst>
                                        <p:tav tm="0">
                                          <p:val>
                                            <p:fltVal val="0.5"/>
                                          </p:val>
                                        </p:tav>
                                        <p:tav tm="100000">
                                          <p:val>
                                            <p:strVal val="#ppt_x"/>
                                          </p:val>
                                        </p:tav>
                                      </p:tavLst>
                                    </p:anim>
                                    <p:anim calcmode="lin" valueType="num">
                                      <p:cBhvr>
                                        <p:cTn id="28" dur="500" fill="hold"/>
                                        <p:tgtEl>
                                          <p:spTgt spid="3317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92" grpId="0" animBg="1" autoUpdateAnimBg="0"/>
      <p:bldP spid="33180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ChangeArrowheads="1"/>
          </p:cNvSpPr>
          <p:nvPr/>
        </p:nvSpPr>
        <p:spPr bwMode="auto">
          <a:xfrm>
            <a:off x="3962400" y="1062038"/>
            <a:ext cx="4724400" cy="5473700"/>
          </a:xfrm>
          <a:prstGeom prst="rect">
            <a:avLst/>
          </a:prstGeom>
          <a:solidFill>
            <a:srgbClr val="FF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66595" name="Picture 3" descr="C:\Mis documentos\CLASE\fotos\Transformador sec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57275"/>
            <a:ext cx="4724400" cy="5495925"/>
          </a:xfrm>
          <a:prstGeom prst="rect">
            <a:avLst/>
          </a:prstGeom>
          <a:noFill/>
          <a:extLst>
            <a:ext uri="{909E8E84-426E-40DD-AFC4-6F175D3DCCD1}">
              <a14:hiddenFill xmlns:a14="http://schemas.microsoft.com/office/drawing/2010/main">
                <a:solidFill>
                  <a:srgbClr val="FFFFFF"/>
                </a:solidFill>
              </a14:hiddenFill>
            </a:ext>
          </a:extLst>
        </p:spPr>
      </p:pic>
      <p:sp>
        <p:nvSpPr>
          <p:cNvPr id="366596" name="AutoShape 4"/>
          <p:cNvSpPr>
            <a:spLocks noChangeArrowheads="1"/>
          </p:cNvSpPr>
          <p:nvPr/>
        </p:nvSpPr>
        <p:spPr bwMode="auto">
          <a:xfrm rot="-21059637">
            <a:off x="3189288" y="3394075"/>
            <a:ext cx="1479550" cy="196850"/>
          </a:xfrm>
          <a:prstGeom prst="rightArrow">
            <a:avLst>
              <a:gd name="adj1" fmla="val 51398"/>
              <a:gd name="adj2" fmla="val 130280"/>
            </a:avLst>
          </a:prstGeom>
          <a:solidFill>
            <a:schemeClr val="accent2"/>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366597" name="Text Box 5"/>
          <p:cNvSpPr txBox="1">
            <a:spLocks noChangeArrowheads="1"/>
          </p:cNvSpPr>
          <p:nvPr/>
        </p:nvSpPr>
        <p:spPr bwMode="auto">
          <a:xfrm>
            <a:off x="1447800" y="3048000"/>
            <a:ext cx="18288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100">
                <a:solidFill>
                  <a:schemeClr val="accent2"/>
                </a:solidFill>
                <a:effectLst>
                  <a:outerShdw blurRad="38100" dist="38100" dir="2700000" algn="tl">
                    <a:srgbClr val="000000"/>
                  </a:outerShdw>
                </a:effectLst>
              </a:rPr>
              <a:t>Tomas de</a:t>
            </a:r>
          </a:p>
          <a:p>
            <a:pPr algn="ctr">
              <a:lnSpc>
                <a:spcPct val="30000"/>
              </a:lnSpc>
              <a:spcBef>
                <a:spcPct val="50000"/>
              </a:spcBef>
            </a:pPr>
            <a:r>
              <a:rPr lang="es-ES_tradnl" altLang="es-ES" sz="2100">
                <a:solidFill>
                  <a:schemeClr val="accent2"/>
                </a:solidFill>
                <a:effectLst>
                  <a:outerShdw blurRad="38100" dist="38100" dir="2700000" algn="tl">
                    <a:srgbClr val="000000"/>
                  </a:outerShdw>
                </a:effectLst>
              </a:rPr>
              <a:t>regulación</a:t>
            </a:r>
            <a:endParaRPr lang="es-ES_tradnl" altLang="es-ES" sz="2400" b="0">
              <a:effectLst/>
              <a:latin typeface="Times New Roman" pitchFamily="18" charset="0"/>
            </a:endParaRPr>
          </a:p>
        </p:txBody>
      </p:sp>
      <p:sp>
        <p:nvSpPr>
          <p:cNvPr id="366598" name="AutoShape 6"/>
          <p:cNvSpPr>
            <a:spLocks noChangeArrowheads="1"/>
          </p:cNvSpPr>
          <p:nvPr/>
        </p:nvSpPr>
        <p:spPr bwMode="auto">
          <a:xfrm rot="-21059637">
            <a:off x="3189288" y="2281238"/>
            <a:ext cx="1479550" cy="196850"/>
          </a:xfrm>
          <a:prstGeom prst="rightArrow">
            <a:avLst>
              <a:gd name="adj1" fmla="val 51398"/>
              <a:gd name="adj2" fmla="val 130280"/>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366599" name="Text Box 7"/>
          <p:cNvSpPr txBox="1">
            <a:spLocks noChangeArrowheads="1"/>
          </p:cNvSpPr>
          <p:nvPr/>
        </p:nvSpPr>
        <p:spPr bwMode="auto">
          <a:xfrm>
            <a:off x="1600200" y="1884363"/>
            <a:ext cx="16764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100">
                <a:effectLst>
                  <a:outerShdw blurRad="38100" dist="38100" dir="2700000" algn="tl">
                    <a:srgbClr val="000000"/>
                  </a:outerShdw>
                </a:effectLst>
              </a:rPr>
              <a:t>Conexión</a:t>
            </a:r>
          </a:p>
          <a:p>
            <a:pPr algn="ctr">
              <a:lnSpc>
                <a:spcPct val="30000"/>
              </a:lnSpc>
              <a:spcBef>
                <a:spcPct val="50000"/>
              </a:spcBef>
            </a:pPr>
            <a:r>
              <a:rPr lang="es-ES_tradnl" altLang="es-ES" sz="2100">
                <a:effectLst>
                  <a:outerShdw blurRad="38100" dist="38100" dir="2700000" algn="tl">
                    <a:srgbClr val="000000"/>
                  </a:outerShdw>
                </a:effectLst>
              </a:rPr>
              <a:t>devanados</a:t>
            </a:r>
            <a:endParaRPr lang="es-ES_tradnl" altLang="es-ES" sz="2400" b="0">
              <a:effectLst/>
              <a:latin typeface="Times New Roman" pitchFamily="18" charset="0"/>
            </a:endParaRPr>
          </a:p>
        </p:txBody>
      </p:sp>
      <p:sp>
        <p:nvSpPr>
          <p:cNvPr id="366600" name="AutoShape 8"/>
          <p:cNvSpPr>
            <a:spLocks noChangeArrowheads="1"/>
          </p:cNvSpPr>
          <p:nvPr/>
        </p:nvSpPr>
        <p:spPr bwMode="auto">
          <a:xfrm>
            <a:off x="3124200" y="5557838"/>
            <a:ext cx="990600" cy="228600"/>
          </a:xfrm>
          <a:prstGeom prst="rightArrow">
            <a:avLst>
              <a:gd name="adj1" fmla="val 50000"/>
              <a:gd name="adj2" fmla="val 108333"/>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66601" name="Text Box 9"/>
          <p:cNvSpPr txBox="1">
            <a:spLocks noChangeArrowheads="1"/>
          </p:cNvSpPr>
          <p:nvPr/>
        </p:nvSpPr>
        <p:spPr bwMode="auto">
          <a:xfrm>
            <a:off x="1371600" y="5334000"/>
            <a:ext cx="21336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100">
                <a:effectLst>
                  <a:outerShdw blurRad="38100" dist="38100" dir="2700000" algn="tl">
                    <a:srgbClr val="000000"/>
                  </a:outerShdw>
                </a:effectLst>
              </a:rPr>
              <a:t>Conexión</a:t>
            </a:r>
          </a:p>
          <a:p>
            <a:pPr algn="ctr">
              <a:lnSpc>
                <a:spcPct val="30000"/>
              </a:lnSpc>
              <a:spcBef>
                <a:spcPct val="50000"/>
              </a:spcBef>
            </a:pPr>
            <a:r>
              <a:rPr lang="es-ES_tradnl" altLang="es-ES" sz="2100">
                <a:effectLst>
                  <a:outerShdw blurRad="38100" dist="38100" dir="2700000" algn="tl">
                    <a:srgbClr val="000000"/>
                  </a:outerShdw>
                </a:effectLst>
              </a:rPr>
              <a:t>toma de tierra</a:t>
            </a:r>
            <a:endParaRPr lang="es-ES_tradnl" altLang="es-ES" sz="2400" b="0">
              <a:effectLst/>
              <a:latin typeface="Times New Roman" pitchFamily="18" charset="0"/>
            </a:endParaRPr>
          </a:p>
        </p:txBody>
      </p:sp>
      <p:sp>
        <p:nvSpPr>
          <p:cNvPr id="366602" name="Rectangle 10"/>
          <p:cNvSpPr>
            <a:spLocks noChangeArrowheads="1"/>
          </p:cNvSpPr>
          <p:nvPr/>
        </p:nvSpPr>
        <p:spPr bwMode="auto">
          <a:xfrm>
            <a:off x="304800" y="3048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s-ES_tradnl" altLang="es-ES" sz="4700">
                <a:solidFill>
                  <a:schemeClr val="tx2"/>
                </a:solidFill>
                <a:effectLst>
                  <a:outerShdw blurRad="38100" dist="38100" dir="2700000" algn="tl">
                    <a:srgbClr val="000000"/>
                  </a:outerShdw>
                </a:effectLst>
                <a:latin typeface="Tahoma" pitchFamily="34" charset="0"/>
              </a:rPr>
              <a:t>4.24 Trafos con</a:t>
            </a:r>
          </a:p>
          <a:p>
            <a:r>
              <a:rPr lang="es-ES_tradnl" altLang="es-ES" sz="4700">
                <a:solidFill>
                  <a:schemeClr val="tx2"/>
                </a:solidFill>
                <a:effectLst>
                  <a:outerShdw blurRad="38100" dist="38100" dir="2700000" algn="tl">
                    <a:srgbClr val="000000"/>
                  </a:outerShdw>
                </a:effectLst>
                <a:latin typeface="Tahoma" pitchFamily="34" charset="0"/>
              </a:rPr>
              <a:t>tomas</a:t>
            </a:r>
            <a:endParaRPr lang="es-ES_tradnl" altLang="es-ES" sz="4700" b="0">
              <a:solidFill>
                <a:schemeClr val="tx2"/>
              </a:solidFill>
              <a:effectLst>
                <a:outerShdw blurRad="38100" dist="38100" dir="2700000" algn="tl">
                  <a:srgbClr val="000000"/>
                </a:outerShdw>
              </a:effectLst>
              <a:latin typeface="Arial" charset="0"/>
            </a:endParaRPr>
          </a:p>
        </p:txBody>
      </p:sp>
      <p:sp>
        <p:nvSpPr>
          <p:cNvPr id="366603" name="Text Box 11"/>
          <p:cNvSpPr txBox="1">
            <a:spLocks noChangeArrowheads="1"/>
          </p:cNvSpPr>
          <p:nvPr/>
        </p:nvSpPr>
        <p:spPr bwMode="auto">
          <a:xfrm>
            <a:off x="3429000" y="6308725"/>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152400" y="2286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4.24 Transformadores con tres arrollamientos</a:t>
            </a:r>
            <a:endParaRPr lang="es-ES_tradnl" altLang="es-ES" sz="4700" b="0">
              <a:solidFill>
                <a:schemeClr val="tx2"/>
              </a:solidFill>
              <a:effectLst>
                <a:outerShdw blurRad="38100" dist="38100" dir="2700000" algn="tl">
                  <a:srgbClr val="000000"/>
                </a:outerShdw>
              </a:effectLst>
              <a:latin typeface="Arial" charset="0"/>
            </a:endParaRPr>
          </a:p>
        </p:txBody>
      </p:sp>
      <p:sp>
        <p:nvSpPr>
          <p:cNvPr id="332803" name="Text Box 3"/>
          <p:cNvSpPr txBox="1">
            <a:spLocks noChangeArrowheads="1"/>
          </p:cNvSpPr>
          <p:nvPr/>
        </p:nvSpPr>
        <p:spPr bwMode="auto">
          <a:xfrm>
            <a:off x="5791200" y="1907456"/>
            <a:ext cx="2895600" cy="1465262"/>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Son transformadores especiales utilizados en alta potencia. Constan de un primario y dos secundarios</a:t>
            </a:r>
            <a:endParaRPr lang="es-ES" altLang="es-ES" sz="1700">
              <a:effectLst>
                <a:outerShdw blurRad="38100" dist="38100" dir="2700000" algn="tl">
                  <a:srgbClr val="000000"/>
                </a:outerShdw>
              </a:effectLst>
            </a:endParaRPr>
          </a:p>
        </p:txBody>
      </p:sp>
      <p:sp>
        <p:nvSpPr>
          <p:cNvPr id="332804" name="Text Box 4"/>
          <p:cNvSpPr txBox="1">
            <a:spLocks noChangeArrowheads="1"/>
          </p:cNvSpPr>
          <p:nvPr/>
        </p:nvSpPr>
        <p:spPr bwMode="auto">
          <a:xfrm>
            <a:off x="5791200" y="3645024"/>
            <a:ext cx="2895600" cy="1190625"/>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Mediante una sola máquina se obtienen dos niveles de tensión diferentes</a:t>
            </a:r>
            <a:endParaRPr lang="es-ES" altLang="es-ES" sz="1700">
              <a:effectLst>
                <a:outerShdw blurRad="38100" dist="38100" dir="2700000" algn="tl">
                  <a:srgbClr val="000000"/>
                </a:outerShdw>
              </a:effectLst>
            </a:endParaRPr>
          </a:p>
        </p:txBody>
      </p:sp>
      <p:grpSp>
        <p:nvGrpSpPr>
          <p:cNvPr id="332933" name="Group 133"/>
          <p:cNvGrpSpPr>
            <a:grpSpLocks/>
          </p:cNvGrpSpPr>
          <p:nvPr/>
        </p:nvGrpSpPr>
        <p:grpSpPr bwMode="auto">
          <a:xfrm>
            <a:off x="304800" y="1868488"/>
            <a:ext cx="5257800" cy="2319338"/>
            <a:chOff x="192" y="1177"/>
            <a:chExt cx="3312" cy="1461"/>
          </a:xfrm>
        </p:grpSpPr>
        <p:grpSp>
          <p:nvGrpSpPr>
            <p:cNvPr id="332918" name="Group 118"/>
            <p:cNvGrpSpPr>
              <a:grpSpLocks/>
            </p:cNvGrpSpPr>
            <p:nvPr/>
          </p:nvGrpSpPr>
          <p:grpSpPr bwMode="auto">
            <a:xfrm>
              <a:off x="460" y="1177"/>
              <a:ext cx="2660" cy="1461"/>
              <a:chOff x="316" y="1173"/>
              <a:chExt cx="2660" cy="1461"/>
            </a:xfrm>
          </p:grpSpPr>
          <p:sp>
            <p:nvSpPr>
              <p:cNvPr id="332912" name="Line 112"/>
              <p:cNvSpPr>
                <a:spLocks noChangeShapeType="1"/>
              </p:cNvSpPr>
              <p:nvPr/>
            </p:nvSpPr>
            <p:spPr bwMode="auto">
              <a:xfrm>
                <a:off x="1920" y="1920"/>
                <a:ext cx="1040"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913" name="Oval 113"/>
              <p:cNvSpPr>
                <a:spLocks noChangeArrowheads="1"/>
              </p:cNvSpPr>
              <p:nvPr/>
            </p:nvSpPr>
            <p:spPr bwMode="auto">
              <a:xfrm>
                <a:off x="2920" y="1896"/>
                <a:ext cx="48" cy="48"/>
              </a:xfrm>
              <a:prstGeom prst="ellipse">
                <a:avLst/>
              </a:prstGeom>
              <a:solidFill>
                <a:schemeClr val="tx1"/>
              </a:solidFill>
              <a:ln w="6350">
                <a:solidFill>
                  <a:srgbClr val="008000"/>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07" name="Line 7"/>
              <p:cNvSpPr>
                <a:spLocks noChangeShapeType="1"/>
              </p:cNvSpPr>
              <p:nvPr/>
            </p:nvSpPr>
            <p:spPr bwMode="auto">
              <a:xfrm>
                <a:off x="1896" y="2287"/>
                <a:ext cx="1076" cy="0"/>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08" name="Line 8"/>
              <p:cNvSpPr>
                <a:spLocks noChangeShapeType="1"/>
              </p:cNvSpPr>
              <p:nvPr/>
            </p:nvSpPr>
            <p:spPr bwMode="auto">
              <a:xfrm>
                <a:off x="336" y="2234"/>
                <a:ext cx="105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32809" name="Group 9"/>
              <p:cNvGrpSpPr>
                <a:grpSpLocks/>
              </p:cNvGrpSpPr>
              <p:nvPr/>
            </p:nvGrpSpPr>
            <p:grpSpPr bwMode="auto">
              <a:xfrm>
                <a:off x="996" y="1300"/>
                <a:ext cx="1297" cy="1334"/>
                <a:chOff x="1092" y="1540"/>
                <a:chExt cx="1297" cy="1334"/>
              </a:xfrm>
            </p:grpSpPr>
            <p:sp>
              <p:nvSpPr>
                <p:cNvPr id="332810" name="Rectangle 10"/>
                <p:cNvSpPr>
                  <a:spLocks noChangeArrowheads="1"/>
                </p:cNvSpPr>
                <p:nvPr/>
              </p:nvSpPr>
              <p:spPr bwMode="auto">
                <a:xfrm rot="5400000">
                  <a:off x="1574" y="2060"/>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2811" name="Rectangle 11"/>
                <p:cNvSpPr>
                  <a:spLocks noChangeArrowheads="1"/>
                </p:cNvSpPr>
                <p:nvPr/>
              </p:nvSpPr>
              <p:spPr bwMode="auto">
                <a:xfrm>
                  <a:off x="2010"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2812" name="Rectangle 12"/>
                <p:cNvSpPr>
                  <a:spLocks noChangeArrowheads="1"/>
                </p:cNvSpPr>
                <p:nvPr/>
              </p:nvSpPr>
              <p:spPr bwMode="auto">
                <a:xfrm>
                  <a:off x="1092" y="1728"/>
                  <a:ext cx="378" cy="823"/>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2813" name="Rectangle 13"/>
                <p:cNvSpPr>
                  <a:spLocks noChangeArrowheads="1"/>
                </p:cNvSpPr>
                <p:nvPr/>
              </p:nvSpPr>
              <p:spPr bwMode="auto">
                <a:xfrm rot="5400000">
                  <a:off x="1575" y="1058"/>
                  <a:ext cx="332" cy="1296"/>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grpSp>
          <p:sp>
            <p:nvSpPr>
              <p:cNvPr id="332814" name="Line 14"/>
              <p:cNvSpPr>
                <a:spLocks noChangeShapeType="1"/>
              </p:cNvSpPr>
              <p:nvPr/>
            </p:nvSpPr>
            <p:spPr bwMode="auto">
              <a:xfrm flipV="1">
                <a:off x="1386" y="1662"/>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15" name="Line 15"/>
              <p:cNvSpPr>
                <a:spLocks noChangeShapeType="1"/>
              </p:cNvSpPr>
              <p:nvPr/>
            </p:nvSpPr>
            <p:spPr bwMode="auto">
              <a:xfrm flipV="1">
                <a:off x="1891" y="1662"/>
                <a:ext cx="23" cy="17"/>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16" name="Oval 16"/>
              <p:cNvSpPr>
                <a:spLocks noChangeArrowheads="1"/>
              </p:cNvSpPr>
              <p:nvPr/>
            </p:nvSpPr>
            <p:spPr bwMode="auto">
              <a:xfrm>
                <a:off x="316" y="2212"/>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17" name="Oval 17"/>
              <p:cNvSpPr>
                <a:spLocks noChangeArrowheads="1"/>
              </p:cNvSpPr>
              <p:nvPr/>
            </p:nvSpPr>
            <p:spPr bwMode="auto">
              <a:xfrm>
                <a:off x="2924" y="2259"/>
                <a:ext cx="48" cy="48"/>
              </a:xfrm>
              <a:prstGeom prst="ellipse">
                <a:avLst/>
              </a:prstGeom>
              <a:solidFill>
                <a:schemeClr val="tx1"/>
              </a:solidFill>
              <a:ln w="6350">
                <a:solidFill>
                  <a:srgbClr val="990033"/>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24" name="AutoShape 24"/>
              <p:cNvSpPr>
                <a:spLocks noChangeArrowheads="1"/>
              </p:cNvSpPr>
              <p:nvPr/>
            </p:nvSpPr>
            <p:spPr bwMode="auto">
              <a:xfrm>
                <a:off x="1104" y="1392"/>
                <a:ext cx="1056" cy="1104"/>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25" name="AutoShape 25"/>
              <p:cNvSpPr>
                <a:spLocks noChangeAspect="1" noChangeArrowheads="1"/>
              </p:cNvSpPr>
              <p:nvPr/>
            </p:nvSpPr>
            <p:spPr bwMode="auto">
              <a:xfrm>
                <a:off x="1152" y="1440"/>
                <a:ext cx="953" cy="996"/>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26" name="AutoShape 26"/>
              <p:cNvSpPr>
                <a:spLocks noChangeAspect="1" noChangeArrowheads="1"/>
              </p:cNvSpPr>
              <p:nvPr/>
            </p:nvSpPr>
            <p:spPr bwMode="auto">
              <a:xfrm>
                <a:off x="1200" y="1488"/>
                <a:ext cx="864" cy="903"/>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27" name="AutoShape 27"/>
              <p:cNvSpPr>
                <a:spLocks noChangeAspect="1" noChangeArrowheads="1"/>
              </p:cNvSpPr>
              <p:nvPr/>
            </p:nvSpPr>
            <p:spPr bwMode="auto">
              <a:xfrm>
                <a:off x="1248" y="1536"/>
                <a:ext cx="777" cy="812"/>
              </a:xfrm>
              <a:prstGeom prst="roundRect">
                <a:avLst>
                  <a:gd name="adj" fmla="val 16667"/>
                </a:avLst>
              </a:prstGeom>
              <a:noFill/>
              <a:ln w="3175" cap="rnd">
                <a:solidFill>
                  <a:srgbClr val="FF0000"/>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828" name="Line 28"/>
              <p:cNvSpPr>
                <a:spLocks noChangeShapeType="1"/>
              </p:cNvSpPr>
              <p:nvPr/>
            </p:nvSpPr>
            <p:spPr bwMode="auto">
              <a:xfrm>
                <a:off x="336" y="1728"/>
                <a:ext cx="1056"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32829" name="Group 29"/>
              <p:cNvGrpSpPr>
                <a:grpSpLocks/>
              </p:cNvGrpSpPr>
              <p:nvPr/>
            </p:nvGrpSpPr>
            <p:grpSpPr bwMode="auto">
              <a:xfrm>
                <a:off x="966" y="1719"/>
                <a:ext cx="522" cy="66"/>
                <a:chOff x="1062" y="1959"/>
                <a:chExt cx="522" cy="66"/>
              </a:xfrm>
            </p:grpSpPr>
            <p:sp>
              <p:nvSpPr>
                <p:cNvPr id="332830" name="Line 3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31" name="Line 3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32" name="Line 3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33" name="Group 33"/>
              <p:cNvGrpSpPr>
                <a:grpSpLocks/>
              </p:cNvGrpSpPr>
              <p:nvPr/>
            </p:nvGrpSpPr>
            <p:grpSpPr bwMode="auto">
              <a:xfrm>
                <a:off x="966" y="1776"/>
                <a:ext cx="522" cy="66"/>
                <a:chOff x="1062" y="1959"/>
                <a:chExt cx="522" cy="66"/>
              </a:xfrm>
            </p:grpSpPr>
            <p:sp>
              <p:nvSpPr>
                <p:cNvPr id="332834" name="Line 3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35" name="Line 3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36" name="Line 3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37" name="Group 37"/>
              <p:cNvGrpSpPr>
                <a:grpSpLocks/>
              </p:cNvGrpSpPr>
              <p:nvPr/>
            </p:nvGrpSpPr>
            <p:grpSpPr bwMode="auto">
              <a:xfrm>
                <a:off x="966" y="1834"/>
                <a:ext cx="522" cy="66"/>
                <a:chOff x="1062" y="1959"/>
                <a:chExt cx="522" cy="66"/>
              </a:xfrm>
            </p:grpSpPr>
            <p:sp>
              <p:nvSpPr>
                <p:cNvPr id="332838" name="Line 3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39" name="Line 3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40" name="Line 4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41" name="Group 41"/>
              <p:cNvGrpSpPr>
                <a:grpSpLocks/>
              </p:cNvGrpSpPr>
              <p:nvPr/>
            </p:nvGrpSpPr>
            <p:grpSpPr bwMode="auto">
              <a:xfrm>
                <a:off x="966" y="1890"/>
                <a:ext cx="522" cy="66"/>
                <a:chOff x="1062" y="1959"/>
                <a:chExt cx="522" cy="66"/>
              </a:xfrm>
            </p:grpSpPr>
            <p:sp>
              <p:nvSpPr>
                <p:cNvPr id="332842" name="Line 42"/>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43" name="Line 43"/>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44" name="Line 44"/>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45" name="Group 45"/>
              <p:cNvGrpSpPr>
                <a:grpSpLocks/>
              </p:cNvGrpSpPr>
              <p:nvPr/>
            </p:nvGrpSpPr>
            <p:grpSpPr bwMode="auto">
              <a:xfrm>
                <a:off x="966" y="1947"/>
                <a:ext cx="522" cy="66"/>
                <a:chOff x="1062" y="1959"/>
                <a:chExt cx="522" cy="66"/>
              </a:xfrm>
            </p:grpSpPr>
            <p:sp>
              <p:nvSpPr>
                <p:cNvPr id="332846" name="Line 46"/>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47" name="Line 47"/>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48" name="Line 48"/>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49" name="Group 49"/>
              <p:cNvGrpSpPr>
                <a:grpSpLocks/>
              </p:cNvGrpSpPr>
              <p:nvPr/>
            </p:nvGrpSpPr>
            <p:grpSpPr bwMode="auto">
              <a:xfrm>
                <a:off x="966" y="2004"/>
                <a:ext cx="522" cy="66"/>
                <a:chOff x="1062" y="1959"/>
                <a:chExt cx="522" cy="66"/>
              </a:xfrm>
            </p:grpSpPr>
            <p:sp>
              <p:nvSpPr>
                <p:cNvPr id="332850" name="Line 50"/>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51" name="Line 51"/>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52" name="Line 52"/>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53" name="Group 53"/>
              <p:cNvGrpSpPr>
                <a:grpSpLocks/>
              </p:cNvGrpSpPr>
              <p:nvPr/>
            </p:nvGrpSpPr>
            <p:grpSpPr bwMode="auto">
              <a:xfrm>
                <a:off x="966" y="2062"/>
                <a:ext cx="522" cy="66"/>
                <a:chOff x="1062" y="1959"/>
                <a:chExt cx="522" cy="66"/>
              </a:xfrm>
            </p:grpSpPr>
            <p:sp>
              <p:nvSpPr>
                <p:cNvPr id="332854" name="Line 54"/>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55" name="Line 55"/>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56" name="Line 56"/>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57" name="Group 57"/>
              <p:cNvGrpSpPr>
                <a:grpSpLocks/>
              </p:cNvGrpSpPr>
              <p:nvPr/>
            </p:nvGrpSpPr>
            <p:grpSpPr bwMode="auto">
              <a:xfrm>
                <a:off x="966" y="2118"/>
                <a:ext cx="522" cy="66"/>
                <a:chOff x="1062" y="1959"/>
                <a:chExt cx="522" cy="66"/>
              </a:xfrm>
            </p:grpSpPr>
            <p:sp>
              <p:nvSpPr>
                <p:cNvPr id="332858" name="Line 58"/>
                <p:cNvSpPr>
                  <a:spLocks noChangeShapeType="1"/>
                </p:cNvSpPr>
                <p:nvPr/>
              </p:nvSpPr>
              <p:spPr bwMode="auto">
                <a:xfrm flipV="1">
                  <a:off x="1473" y="1959"/>
                  <a:ext cx="111" cy="6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59" name="Line 59"/>
                <p:cNvSpPr>
                  <a:spLocks noChangeShapeType="1"/>
                </p:cNvSpPr>
                <p:nvPr/>
              </p:nvSpPr>
              <p:spPr bwMode="auto">
                <a:xfrm>
                  <a:off x="1062" y="2025"/>
                  <a:ext cx="42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60" name="Line 60"/>
                <p:cNvSpPr>
                  <a:spLocks noChangeShapeType="1"/>
                </p:cNvSpPr>
                <p:nvPr/>
              </p:nvSpPr>
              <p:spPr bwMode="auto">
                <a:xfrm flipV="1">
                  <a:off x="1069" y="2008"/>
                  <a:ext cx="23" cy="17"/>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62" name="Group 62"/>
              <p:cNvGrpSpPr>
                <a:grpSpLocks/>
              </p:cNvGrpSpPr>
              <p:nvPr/>
            </p:nvGrpSpPr>
            <p:grpSpPr bwMode="auto">
              <a:xfrm>
                <a:off x="1884" y="1674"/>
                <a:ext cx="522" cy="66"/>
                <a:chOff x="1984" y="1964"/>
                <a:chExt cx="522" cy="66"/>
              </a:xfrm>
            </p:grpSpPr>
            <p:sp>
              <p:nvSpPr>
                <p:cNvPr id="332863" name="Line 63"/>
                <p:cNvSpPr>
                  <a:spLocks noChangeShapeType="1"/>
                </p:cNvSpPr>
                <p:nvPr/>
              </p:nvSpPr>
              <p:spPr bwMode="auto">
                <a:xfrm flipV="1">
                  <a:off x="2395" y="1964"/>
                  <a:ext cx="111" cy="66"/>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64" name="Line 64"/>
                <p:cNvSpPr>
                  <a:spLocks noChangeShapeType="1"/>
                </p:cNvSpPr>
                <p:nvPr/>
              </p:nvSpPr>
              <p:spPr bwMode="auto">
                <a:xfrm>
                  <a:off x="1984" y="2030"/>
                  <a:ext cx="420"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65" name="Line 65"/>
                <p:cNvSpPr>
                  <a:spLocks noChangeShapeType="1"/>
                </p:cNvSpPr>
                <p:nvPr/>
              </p:nvSpPr>
              <p:spPr bwMode="auto">
                <a:xfrm flipV="1">
                  <a:off x="1991" y="2013"/>
                  <a:ext cx="23" cy="17"/>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66" name="Group 66"/>
              <p:cNvGrpSpPr>
                <a:grpSpLocks/>
              </p:cNvGrpSpPr>
              <p:nvPr/>
            </p:nvGrpSpPr>
            <p:grpSpPr bwMode="auto">
              <a:xfrm>
                <a:off x="1884" y="1734"/>
                <a:ext cx="522" cy="66"/>
                <a:chOff x="1062" y="1959"/>
                <a:chExt cx="522" cy="66"/>
              </a:xfrm>
            </p:grpSpPr>
            <p:sp>
              <p:nvSpPr>
                <p:cNvPr id="332867" name="Line 67"/>
                <p:cNvSpPr>
                  <a:spLocks noChangeShapeType="1"/>
                </p:cNvSpPr>
                <p:nvPr/>
              </p:nvSpPr>
              <p:spPr bwMode="auto">
                <a:xfrm flipV="1">
                  <a:off x="1473" y="1959"/>
                  <a:ext cx="111" cy="66"/>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68" name="Line 68"/>
                <p:cNvSpPr>
                  <a:spLocks noChangeShapeType="1"/>
                </p:cNvSpPr>
                <p:nvPr/>
              </p:nvSpPr>
              <p:spPr bwMode="auto">
                <a:xfrm>
                  <a:off x="1062" y="2025"/>
                  <a:ext cx="420"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69" name="Line 69"/>
                <p:cNvSpPr>
                  <a:spLocks noChangeShapeType="1"/>
                </p:cNvSpPr>
                <p:nvPr/>
              </p:nvSpPr>
              <p:spPr bwMode="auto">
                <a:xfrm flipV="1">
                  <a:off x="1069" y="2008"/>
                  <a:ext cx="23" cy="17"/>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70" name="Group 70"/>
              <p:cNvGrpSpPr>
                <a:grpSpLocks/>
              </p:cNvGrpSpPr>
              <p:nvPr/>
            </p:nvGrpSpPr>
            <p:grpSpPr bwMode="auto">
              <a:xfrm>
                <a:off x="1884" y="1792"/>
                <a:ext cx="522" cy="66"/>
                <a:chOff x="1062" y="1959"/>
                <a:chExt cx="522" cy="66"/>
              </a:xfrm>
            </p:grpSpPr>
            <p:sp>
              <p:nvSpPr>
                <p:cNvPr id="332871" name="Line 71"/>
                <p:cNvSpPr>
                  <a:spLocks noChangeShapeType="1"/>
                </p:cNvSpPr>
                <p:nvPr/>
              </p:nvSpPr>
              <p:spPr bwMode="auto">
                <a:xfrm flipV="1">
                  <a:off x="1473" y="1959"/>
                  <a:ext cx="111" cy="66"/>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72" name="Line 72"/>
                <p:cNvSpPr>
                  <a:spLocks noChangeShapeType="1"/>
                </p:cNvSpPr>
                <p:nvPr/>
              </p:nvSpPr>
              <p:spPr bwMode="auto">
                <a:xfrm>
                  <a:off x="1062" y="2025"/>
                  <a:ext cx="420"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73" name="Line 73"/>
                <p:cNvSpPr>
                  <a:spLocks noChangeShapeType="1"/>
                </p:cNvSpPr>
                <p:nvPr/>
              </p:nvSpPr>
              <p:spPr bwMode="auto">
                <a:xfrm flipV="1">
                  <a:off x="1069" y="2008"/>
                  <a:ext cx="23" cy="17"/>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32881" name="Line 81"/>
              <p:cNvSpPr>
                <a:spLocks noChangeShapeType="1"/>
              </p:cNvSpPr>
              <p:nvPr/>
            </p:nvSpPr>
            <p:spPr bwMode="auto">
              <a:xfrm flipV="1">
                <a:off x="1891" y="2049"/>
                <a:ext cx="23" cy="17"/>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332882" name="Group 82"/>
              <p:cNvGrpSpPr>
                <a:grpSpLocks/>
              </p:cNvGrpSpPr>
              <p:nvPr/>
            </p:nvGrpSpPr>
            <p:grpSpPr bwMode="auto">
              <a:xfrm>
                <a:off x="1884" y="2057"/>
                <a:ext cx="522" cy="66"/>
                <a:chOff x="1062" y="1959"/>
                <a:chExt cx="522" cy="66"/>
              </a:xfrm>
            </p:grpSpPr>
            <p:sp>
              <p:nvSpPr>
                <p:cNvPr id="332883" name="Line 83"/>
                <p:cNvSpPr>
                  <a:spLocks noChangeShapeType="1"/>
                </p:cNvSpPr>
                <p:nvPr/>
              </p:nvSpPr>
              <p:spPr bwMode="auto">
                <a:xfrm flipV="1">
                  <a:off x="1473" y="1959"/>
                  <a:ext cx="111" cy="66"/>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84" name="Line 84"/>
                <p:cNvSpPr>
                  <a:spLocks noChangeShapeType="1"/>
                </p:cNvSpPr>
                <p:nvPr/>
              </p:nvSpPr>
              <p:spPr bwMode="auto">
                <a:xfrm>
                  <a:off x="1062" y="2025"/>
                  <a:ext cx="420" cy="0"/>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85" name="Line 85"/>
                <p:cNvSpPr>
                  <a:spLocks noChangeShapeType="1"/>
                </p:cNvSpPr>
                <p:nvPr/>
              </p:nvSpPr>
              <p:spPr bwMode="auto">
                <a:xfrm flipV="1">
                  <a:off x="1069" y="2008"/>
                  <a:ext cx="23" cy="17"/>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86" name="Group 86"/>
              <p:cNvGrpSpPr>
                <a:grpSpLocks/>
              </p:cNvGrpSpPr>
              <p:nvPr/>
            </p:nvGrpSpPr>
            <p:grpSpPr bwMode="auto">
              <a:xfrm>
                <a:off x="1884" y="2115"/>
                <a:ext cx="522" cy="66"/>
                <a:chOff x="1062" y="1959"/>
                <a:chExt cx="522" cy="66"/>
              </a:xfrm>
            </p:grpSpPr>
            <p:sp>
              <p:nvSpPr>
                <p:cNvPr id="332887" name="Line 87"/>
                <p:cNvSpPr>
                  <a:spLocks noChangeShapeType="1"/>
                </p:cNvSpPr>
                <p:nvPr/>
              </p:nvSpPr>
              <p:spPr bwMode="auto">
                <a:xfrm flipV="1">
                  <a:off x="1473" y="1959"/>
                  <a:ext cx="111" cy="66"/>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88" name="Line 88"/>
                <p:cNvSpPr>
                  <a:spLocks noChangeShapeType="1"/>
                </p:cNvSpPr>
                <p:nvPr/>
              </p:nvSpPr>
              <p:spPr bwMode="auto">
                <a:xfrm>
                  <a:off x="1062" y="2025"/>
                  <a:ext cx="420" cy="0"/>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89" name="Line 89"/>
                <p:cNvSpPr>
                  <a:spLocks noChangeShapeType="1"/>
                </p:cNvSpPr>
                <p:nvPr/>
              </p:nvSpPr>
              <p:spPr bwMode="auto">
                <a:xfrm flipV="1">
                  <a:off x="1069" y="2008"/>
                  <a:ext cx="23" cy="17"/>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332890" name="Group 90"/>
              <p:cNvGrpSpPr>
                <a:grpSpLocks/>
              </p:cNvGrpSpPr>
              <p:nvPr/>
            </p:nvGrpSpPr>
            <p:grpSpPr bwMode="auto">
              <a:xfrm>
                <a:off x="1880" y="2171"/>
                <a:ext cx="522" cy="66"/>
                <a:chOff x="1062" y="1959"/>
                <a:chExt cx="522" cy="66"/>
              </a:xfrm>
            </p:grpSpPr>
            <p:sp>
              <p:nvSpPr>
                <p:cNvPr id="332891" name="Line 91"/>
                <p:cNvSpPr>
                  <a:spLocks noChangeShapeType="1"/>
                </p:cNvSpPr>
                <p:nvPr/>
              </p:nvSpPr>
              <p:spPr bwMode="auto">
                <a:xfrm flipV="1">
                  <a:off x="1473" y="1959"/>
                  <a:ext cx="111" cy="66"/>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92" name="Line 92"/>
                <p:cNvSpPr>
                  <a:spLocks noChangeShapeType="1"/>
                </p:cNvSpPr>
                <p:nvPr/>
              </p:nvSpPr>
              <p:spPr bwMode="auto">
                <a:xfrm>
                  <a:off x="1062" y="2025"/>
                  <a:ext cx="420" cy="0"/>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893" name="Line 93"/>
                <p:cNvSpPr>
                  <a:spLocks noChangeShapeType="1"/>
                </p:cNvSpPr>
                <p:nvPr/>
              </p:nvSpPr>
              <p:spPr bwMode="auto">
                <a:xfrm flipV="1">
                  <a:off x="1069" y="2008"/>
                  <a:ext cx="23" cy="17"/>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332899" name="Oval 99"/>
              <p:cNvSpPr>
                <a:spLocks noChangeArrowheads="1"/>
              </p:cNvSpPr>
              <p:nvPr/>
            </p:nvSpPr>
            <p:spPr bwMode="auto">
              <a:xfrm>
                <a:off x="316" y="1700"/>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32914" name="Group 114"/>
              <p:cNvGrpSpPr>
                <a:grpSpLocks/>
              </p:cNvGrpSpPr>
              <p:nvPr/>
            </p:nvGrpSpPr>
            <p:grpSpPr bwMode="auto">
              <a:xfrm>
                <a:off x="1884" y="1660"/>
                <a:ext cx="1088" cy="48"/>
                <a:chOff x="1884" y="1660"/>
                <a:chExt cx="1088" cy="48"/>
              </a:xfrm>
            </p:grpSpPr>
            <p:sp>
              <p:nvSpPr>
                <p:cNvPr id="332861" name="Line 61"/>
                <p:cNvSpPr>
                  <a:spLocks noChangeShapeType="1"/>
                </p:cNvSpPr>
                <p:nvPr/>
              </p:nvSpPr>
              <p:spPr bwMode="auto">
                <a:xfrm>
                  <a:off x="1884" y="1684"/>
                  <a:ext cx="1088"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904" name="Oval 104"/>
                <p:cNvSpPr>
                  <a:spLocks noChangeArrowheads="1"/>
                </p:cNvSpPr>
                <p:nvPr/>
              </p:nvSpPr>
              <p:spPr bwMode="auto">
                <a:xfrm>
                  <a:off x="2920" y="1660"/>
                  <a:ext cx="48" cy="48"/>
                </a:xfrm>
                <a:prstGeom prst="ellipse">
                  <a:avLst/>
                </a:prstGeom>
                <a:solidFill>
                  <a:schemeClr val="tx1"/>
                </a:solidFill>
                <a:ln w="6350">
                  <a:solidFill>
                    <a:srgbClr val="008000"/>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sp>
            <p:nvSpPr>
              <p:cNvPr id="332905" name="Rectangle 105"/>
              <p:cNvSpPr>
                <a:spLocks noChangeArrowheads="1"/>
              </p:cNvSpPr>
              <p:nvPr/>
            </p:nvSpPr>
            <p:spPr bwMode="auto">
              <a:xfrm>
                <a:off x="1440" y="1173"/>
                <a:ext cx="448"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dirty="0">
                    <a:solidFill>
                      <a:srgbClr val="FF0000"/>
                    </a:solidFill>
                    <a:effectLst/>
                    <a:sym typeface="Symbol" pitchFamily="18" charset="2"/>
                  </a:rPr>
                  <a:t></a:t>
                </a:r>
                <a:r>
                  <a:rPr lang="es-ES_tradnl" altLang="es-ES" sz="1600" baseline="-25000" dirty="0">
                    <a:solidFill>
                      <a:srgbClr val="FF0000"/>
                    </a:solidFill>
                    <a:effectLst/>
                  </a:rPr>
                  <a:t> </a:t>
                </a:r>
                <a:r>
                  <a:rPr lang="es-ES_tradnl" altLang="es-ES" sz="1600" dirty="0">
                    <a:solidFill>
                      <a:srgbClr val="FF0000"/>
                    </a:solidFill>
                    <a:effectLst/>
                  </a:rPr>
                  <a:t>(t)</a:t>
                </a:r>
                <a:endParaRPr lang="es-ES" altLang="es-ES" sz="1700" dirty="0">
                  <a:solidFill>
                    <a:srgbClr val="FF0000"/>
                  </a:solidFill>
                  <a:effectLst/>
                </a:endParaRPr>
              </a:p>
            </p:txBody>
          </p:sp>
          <p:sp>
            <p:nvSpPr>
              <p:cNvPr id="332906" name="Line 106"/>
              <p:cNvSpPr>
                <a:spLocks noChangeShapeType="1"/>
              </p:cNvSpPr>
              <p:nvPr/>
            </p:nvSpPr>
            <p:spPr bwMode="auto">
              <a:xfrm>
                <a:off x="1638" y="1392"/>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907" name="Line 107"/>
              <p:cNvSpPr>
                <a:spLocks noChangeShapeType="1"/>
              </p:cNvSpPr>
              <p:nvPr/>
            </p:nvSpPr>
            <p:spPr bwMode="auto">
              <a:xfrm>
                <a:off x="1638" y="1488"/>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908" name="Line 108"/>
              <p:cNvSpPr>
                <a:spLocks noChangeShapeType="1"/>
              </p:cNvSpPr>
              <p:nvPr/>
            </p:nvSpPr>
            <p:spPr bwMode="auto">
              <a:xfrm flipH="1" flipV="1">
                <a:off x="1632" y="2394"/>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2909" name="Line 109"/>
              <p:cNvSpPr>
                <a:spLocks noChangeShapeType="1"/>
              </p:cNvSpPr>
              <p:nvPr/>
            </p:nvSpPr>
            <p:spPr bwMode="auto">
              <a:xfrm flipH="1" flipV="1">
                <a:off x="1632" y="2496"/>
                <a:ext cx="48" cy="0"/>
              </a:xfrm>
              <a:prstGeom prst="line">
                <a:avLst/>
              </a:prstGeom>
              <a:noFill/>
              <a:ln w="31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332915" name="Group 115"/>
              <p:cNvGrpSpPr>
                <a:grpSpLocks/>
              </p:cNvGrpSpPr>
              <p:nvPr/>
            </p:nvGrpSpPr>
            <p:grpSpPr bwMode="auto">
              <a:xfrm>
                <a:off x="1888" y="2040"/>
                <a:ext cx="1088" cy="48"/>
                <a:chOff x="1884" y="1660"/>
                <a:chExt cx="1088" cy="48"/>
              </a:xfrm>
            </p:grpSpPr>
            <p:sp>
              <p:nvSpPr>
                <p:cNvPr id="332916" name="Line 116"/>
                <p:cNvSpPr>
                  <a:spLocks noChangeShapeType="1"/>
                </p:cNvSpPr>
                <p:nvPr/>
              </p:nvSpPr>
              <p:spPr bwMode="auto">
                <a:xfrm>
                  <a:off x="1884" y="1684"/>
                  <a:ext cx="1088" cy="0"/>
                </a:xfrm>
                <a:prstGeom prst="line">
                  <a:avLst/>
                </a:prstGeom>
                <a:noFill/>
                <a:ln w="508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2917" name="Oval 117"/>
                <p:cNvSpPr>
                  <a:spLocks noChangeArrowheads="1"/>
                </p:cNvSpPr>
                <p:nvPr/>
              </p:nvSpPr>
              <p:spPr bwMode="auto">
                <a:xfrm>
                  <a:off x="2920" y="1660"/>
                  <a:ext cx="48" cy="48"/>
                </a:xfrm>
                <a:prstGeom prst="ellipse">
                  <a:avLst/>
                </a:prstGeom>
                <a:solidFill>
                  <a:schemeClr val="tx1"/>
                </a:solidFill>
                <a:ln w="6350">
                  <a:solidFill>
                    <a:srgbClr val="990033"/>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grpSp>
        <p:sp>
          <p:nvSpPr>
            <p:cNvPr id="332921" name="Text Box 121"/>
            <p:cNvSpPr txBox="1">
              <a:spLocks noChangeArrowheads="1"/>
            </p:cNvSpPr>
            <p:nvPr/>
          </p:nvSpPr>
          <p:spPr bwMode="auto">
            <a:xfrm>
              <a:off x="864" y="1822"/>
              <a:ext cx="30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1</a:t>
              </a:r>
              <a:endParaRPr lang="es-ES_tradnl" altLang="es-ES" sz="2400" b="0">
                <a:effectLst/>
                <a:latin typeface="Times New Roman" pitchFamily="18" charset="0"/>
              </a:endParaRPr>
            </a:p>
          </p:txBody>
        </p:sp>
        <p:sp>
          <p:nvSpPr>
            <p:cNvPr id="332923" name="Text Box 123"/>
            <p:cNvSpPr txBox="1">
              <a:spLocks noChangeArrowheads="1"/>
            </p:cNvSpPr>
            <p:nvPr/>
          </p:nvSpPr>
          <p:spPr bwMode="auto">
            <a:xfrm>
              <a:off x="1720" y="1646"/>
              <a:ext cx="30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2</a:t>
              </a:r>
              <a:endParaRPr lang="es-ES_tradnl" altLang="es-ES" sz="2400" b="0">
                <a:effectLst/>
                <a:latin typeface="Times New Roman" pitchFamily="18" charset="0"/>
              </a:endParaRPr>
            </a:p>
          </p:txBody>
        </p:sp>
        <p:sp>
          <p:nvSpPr>
            <p:cNvPr id="332924" name="Text Box 124"/>
            <p:cNvSpPr txBox="1">
              <a:spLocks noChangeArrowheads="1"/>
            </p:cNvSpPr>
            <p:nvPr/>
          </p:nvSpPr>
          <p:spPr bwMode="auto">
            <a:xfrm>
              <a:off x="1688" y="1996"/>
              <a:ext cx="38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2</a:t>
              </a:r>
              <a:r>
                <a:rPr lang="es-ES_tradnl" altLang="es-ES" sz="2000">
                  <a:effectLst>
                    <a:outerShdw blurRad="38100" dist="38100" dir="2700000" algn="tl">
                      <a:srgbClr val="000000"/>
                    </a:outerShdw>
                  </a:effectLst>
                </a:rPr>
                <a:t>’</a:t>
              </a:r>
              <a:endParaRPr lang="es-ES_tradnl" altLang="es-ES" sz="2400" b="0">
                <a:effectLst/>
                <a:latin typeface="Times New Roman" pitchFamily="18" charset="0"/>
              </a:endParaRPr>
            </a:p>
          </p:txBody>
        </p:sp>
        <p:sp>
          <p:nvSpPr>
            <p:cNvPr id="332925" name="Line 125"/>
            <p:cNvSpPr>
              <a:spLocks noChangeShapeType="1"/>
            </p:cNvSpPr>
            <p:nvPr/>
          </p:nvSpPr>
          <p:spPr bwMode="auto">
            <a:xfrm flipV="1">
              <a:off x="480" y="1822"/>
              <a:ext cx="0" cy="288"/>
            </a:xfrm>
            <a:prstGeom prst="line">
              <a:avLst/>
            </a:prstGeom>
            <a:noFill/>
            <a:ln w="1905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332926" name="Line 126"/>
            <p:cNvSpPr>
              <a:spLocks noChangeShapeType="1"/>
            </p:cNvSpPr>
            <p:nvPr/>
          </p:nvSpPr>
          <p:spPr bwMode="auto">
            <a:xfrm flipV="1">
              <a:off x="3168" y="1654"/>
              <a:ext cx="0" cy="288"/>
            </a:xfrm>
            <a:prstGeom prst="line">
              <a:avLst/>
            </a:prstGeom>
            <a:noFill/>
            <a:ln w="1905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332927" name="Line 127"/>
            <p:cNvSpPr>
              <a:spLocks noChangeShapeType="1"/>
            </p:cNvSpPr>
            <p:nvPr/>
          </p:nvSpPr>
          <p:spPr bwMode="auto">
            <a:xfrm flipV="1">
              <a:off x="3168" y="2030"/>
              <a:ext cx="0" cy="288"/>
            </a:xfrm>
            <a:prstGeom prst="line">
              <a:avLst/>
            </a:prstGeom>
            <a:noFill/>
            <a:ln w="1905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332928" name="Text Box 128"/>
            <p:cNvSpPr txBox="1">
              <a:spLocks noChangeArrowheads="1"/>
            </p:cNvSpPr>
            <p:nvPr/>
          </p:nvSpPr>
          <p:spPr bwMode="auto">
            <a:xfrm>
              <a:off x="192" y="1822"/>
              <a:ext cx="30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V</a:t>
              </a:r>
              <a:r>
                <a:rPr lang="es-ES_tradnl" altLang="es-ES" sz="2000" baseline="-25000">
                  <a:effectLst>
                    <a:outerShdw blurRad="38100" dist="38100" dir="2700000" algn="tl">
                      <a:srgbClr val="000000"/>
                    </a:outerShdw>
                  </a:effectLst>
                </a:rPr>
                <a:t>1</a:t>
              </a:r>
              <a:endParaRPr lang="es-ES_tradnl" altLang="es-ES" sz="2400" b="0">
                <a:effectLst/>
                <a:latin typeface="Times New Roman" pitchFamily="18" charset="0"/>
              </a:endParaRPr>
            </a:p>
          </p:txBody>
        </p:sp>
        <p:sp>
          <p:nvSpPr>
            <p:cNvPr id="332929" name="Text Box 129"/>
            <p:cNvSpPr txBox="1">
              <a:spLocks noChangeArrowheads="1"/>
            </p:cNvSpPr>
            <p:nvPr/>
          </p:nvSpPr>
          <p:spPr bwMode="auto">
            <a:xfrm>
              <a:off x="3168" y="1678"/>
              <a:ext cx="30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V</a:t>
              </a:r>
              <a:r>
                <a:rPr lang="es-ES_tradnl" altLang="es-ES" sz="2000" baseline="-25000">
                  <a:effectLst>
                    <a:outerShdw blurRad="38100" dist="38100" dir="2700000" algn="tl">
                      <a:srgbClr val="000000"/>
                    </a:outerShdw>
                  </a:effectLst>
                </a:rPr>
                <a:t>2</a:t>
              </a:r>
              <a:endParaRPr lang="es-ES_tradnl" altLang="es-ES" sz="2400" b="0">
                <a:effectLst/>
                <a:latin typeface="Times New Roman" pitchFamily="18" charset="0"/>
              </a:endParaRPr>
            </a:p>
          </p:txBody>
        </p:sp>
        <p:sp>
          <p:nvSpPr>
            <p:cNvPr id="332930" name="Text Box 130"/>
            <p:cNvSpPr txBox="1">
              <a:spLocks noChangeArrowheads="1"/>
            </p:cNvSpPr>
            <p:nvPr/>
          </p:nvSpPr>
          <p:spPr bwMode="auto">
            <a:xfrm>
              <a:off x="3168" y="2052"/>
              <a:ext cx="33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V</a:t>
              </a:r>
              <a:r>
                <a:rPr lang="es-ES_tradnl" altLang="es-ES" sz="2000" baseline="-25000">
                  <a:effectLst>
                    <a:outerShdw blurRad="38100" dist="38100" dir="2700000" algn="tl">
                      <a:srgbClr val="000000"/>
                    </a:outerShdw>
                  </a:effectLst>
                </a:rPr>
                <a:t>2</a:t>
              </a:r>
              <a:r>
                <a:rPr lang="es-ES_tradnl" altLang="es-ES" sz="2000">
                  <a:effectLst>
                    <a:outerShdw blurRad="38100" dist="38100" dir="2700000" algn="tl">
                      <a:srgbClr val="000000"/>
                    </a:outerShdw>
                  </a:effectLst>
                </a:rPr>
                <a:t>’</a:t>
              </a:r>
              <a:endParaRPr lang="es-ES_tradnl" altLang="es-ES" sz="2400" b="0">
                <a:effectLst/>
                <a:latin typeface="Times New Roman" pitchFamily="18" charset="0"/>
              </a:endParaRPr>
            </a:p>
          </p:txBody>
        </p:sp>
      </p:grpSp>
      <p:grpSp>
        <p:nvGrpSpPr>
          <p:cNvPr id="332932" name="Group 132"/>
          <p:cNvGrpSpPr>
            <a:grpSpLocks/>
          </p:cNvGrpSpPr>
          <p:nvPr/>
        </p:nvGrpSpPr>
        <p:grpSpPr bwMode="auto">
          <a:xfrm>
            <a:off x="1600200" y="4568825"/>
            <a:ext cx="3124200" cy="1755775"/>
            <a:chOff x="1008" y="2832"/>
            <a:chExt cx="1968" cy="1106"/>
          </a:xfrm>
        </p:grpSpPr>
        <p:pic>
          <p:nvPicPr>
            <p:cNvPr id="332920" name="Picture 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2832"/>
              <a:ext cx="1744" cy="110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931" name="Text Box 131"/>
            <p:cNvSpPr txBox="1">
              <a:spLocks noChangeArrowheads="1"/>
            </p:cNvSpPr>
            <p:nvPr/>
          </p:nvSpPr>
          <p:spPr bwMode="auto">
            <a:xfrm>
              <a:off x="1920" y="3648"/>
              <a:ext cx="105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SÍMBOLOS</a:t>
              </a:r>
              <a:endParaRPr lang="es-ES_tradnl" altLang="es-ES" sz="2400" b="0">
                <a:effectLst/>
                <a:latin typeface="Times New Roman" pitchFamily="18" charset="0"/>
              </a:endParaRPr>
            </a:p>
          </p:txBody>
        </p:sp>
      </p:grpSp>
      <p:sp>
        <p:nvSpPr>
          <p:cNvPr id="106" name="Text Box 4"/>
          <p:cNvSpPr txBox="1">
            <a:spLocks noChangeArrowheads="1"/>
          </p:cNvSpPr>
          <p:nvPr/>
        </p:nvSpPr>
        <p:spPr bwMode="auto">
          <a:xfrm>
            <a:off x="5799268" y="5163393"/>
            <a:ext cx="2895600" cy="923330"/>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dirty="0" smtClean="0">
                <a:effectLst>
                  <a:outerShdw blurRad="38100" dist="38100" dir="2700000" algn="tl">
                    <a:srgbClr val="000000"/>
                  </a:outerShdw>
                </a:effectLst>
              </a:rPr>
              <a:t>También se aplican para otros fines industriales</a:t>
            </a:r>
            <a:endParaRPr lang="es-ES" altLang="es-ES" sz="1700" dirty="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2933"/>
                                        </p:tgtEl>
                                        <p:attrNameLst>
                                          <p:attrName>style.visibility</p:attrName>
                                        </p:attrNameLst>
                                      </p:cBhvr>
                                      <p:to>
                                        <p:strVal val="visible"/>
                                      </p:to>
                                    </p:set>
                                    <p:anim calcmode="lin" valueType="num">
                                      <p:cBhvr additive="base">
                                        <p:cTn id="7" dur="500" fill="hold"/>
                                        <p:tgtEl>
                                          <p:spTgt spid="332933"/>
                                        </p:tgtEl>
                                        <p:attrNameLst>
                                          <p:attrName>ppt_x</p:attrName>
                                        </p:attrNameLst>
                                      </p:cBhvr>
                                      <p:tavLst>
                                        <p:tav tm="0">
                                          <p:val>
                                            <p:strVal val="#ppt_x"/>
                                          </p:val>
                                        </p:tav>
                                        <p:tav tm="100000">
                                          <p:val>
                                            <p:strVal val="#ppt_x"/>
                                          </p:val>
                                        </p:tav>
                                      </p:tavLst>
                                    </p:anim>
                                    <p:anim calcmode="lin" valueType="num">
                                      <p:cBhvr additive="base">
                                        <p:cTn id="8" dur="500" fill="hold"/>
                                        <p:tgtEl>
                                          <p:spTgt spid="3329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2932"/>
                                        </p:tgtEl>
                                        <p:attrNameLst>
                                          <p:attrName>style.visibility</p:attrName>
                                        </p:attrNameLst>
                                      </p:cBhvr>
                                      <p:to>
                                        <p:strVal val="visible"/>
                                      </p:to>
                                    </p:set>
                                    <p:anim calcmode="lin" valueType="num">
                                      <p:cBhvr additive="base">
                                        <p:cTn id="13" dur="500" fill="hold"/>
                                        <p:tgtEl>
                                          <p:spTgt spid="332932"/>
                                        </p:tgtEl>
                                        <p:attrNameLst>
                                          <p:attrName>ppt_x</p:attrName>
                                        </p:attrNameLst>
                                      </p:cBhvr>
                                      <p:tavLst>
                                        <p:tav tm="0">
                                          <p:val>
                                            <p:strVal val="#ppt_x"/>
                                          </p:val>
                                        </p:tav>
                                        <p:tav tm="100000">
                                          <p:val>
                                            <p:strVal val="#ppt_x"/>
                                          </p:val>
                                        </p:tav>
                                      </p:tavLst>
                                    </p:anim>
                                    <p:anim calcmode="lin" valueType="num">
                                      <p:cBhvr additive="base">
                                        <p:cTn id="14" dur="500" fill="hold"/>
                                        <p:tgtEl>
                                          <p:spTgt spid="3329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ChangeArrowheads="1"/>
          </p:cNvSpPr>
          <p:nvPr/>
        </p:nvSpPr>
        <p:spPr bwMode="auto">
          <a:xfrm>
            <a:off x="76200" y="3810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4.25 Transformadores de medida y protección I</a:t>
            </a:r>
            <a:endParaRPr lang="es-ES_tradnl" altLang="es-ES" sz="4700" b="0">
              <a:solidFill>
                <a:schemeClr val="tx2"/>
              </a:solidFill>
              <a:effectLst>
                <a:outerShdw blurRad="38100" dist="38100" dir="2700000" algn="tl">
                  <a:srgbClr val="000000"/>
                </a:outerShdw>
              </a:effectLst>
              <a:latin typeface="Arial" charset="0"/>
            </a:endParaRPr>
          </a:p>
        </p:txBody>
      </p:sp>
      <p:grpSp>
        <p:nvGrpSpPr>
          <p:cNvPr id="333840" name="Group 16"/>
          <p:cNvGrpSpPr>
            <a:grpSpLocks/>
          </p:cNvGrpSpPr>
          <p:nvPr/>
        </p:nvGrpSpPr>
        <p:grpSpPr bwMode="auto">
          <a:xfrm>
            <a:off x="457200" y="1916832"/>
            <a:ext cx="4953000" cy="2971800"/>
            <a:chOff x="288" y="1248"/>
            <a:chExt cx="3120" cy="1872"/>
          </a:xfrm>
        </p:grpSpPr>
        <p:sp>
          <p:nvSpPr>
            <p:cNvPr id="333837" name="Rectangle 13"/>
            <p:cNvSpPr>
              <a:spLocks noChangeArrowheads="1"/>
            </p:cNvSpPr>
            <p:nvPr/>
          </p:nvSpPr>
          <p:spPr bwMode="auto">
            <a:xfrm>
              <a:off x="288" y="1248"/>
              <a:ext cx="3120" cy="1776"/>
            </a:xfrm>
            <a:prstGeom prst="rect">
              <a:avLst/>
            </a:prstGeom>
            <a:gradFill rotWithShape="0">
              <a:gsLst>
                <a:gs pos="0">
                  <a:srgbClr val="800000">
                    <a:gamma/>
                    <a:shade val="46275"/>
                    <a:invGamma/>
                  </a:srgbClr>
                </a:gs>
                <a:gs pos="50000">
                  <a:srgbClr val="800000"/>
                </a:gs>
                <a:gs pos="100000">
                  <a:srgbClr val="800000">
                    <a:gamma/>
                    <a:shade val="46275"/>
                    <a:invGamma/>
                  </a:srgbClr>
                </a:gs>
              </a:gsLst>
              <a:lin ang="2700000" scaled="1"/>
            </a:gra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grpSp>
          <p:nvGrpSpPr>
            <p:cNvPr id="333834" name="Group 10"/>
            <p:cNvGrpSpPr>
              <a:grpSpLocks/>
            </p:cNvGrpSpPr>
            <p:nvPr/>
          </p:nvGrpSpPr>
          <p:grpSpPr bwMode="auto">
            <a:xfrm>
              <a:off x="336" y="1248"/>
              <a:ext cx="3024" cy="1872"/>
              <a:chOff x="384" y="1104"/>
              <a:chExt cx="3024" cy="1872"/>
            </a:xfrm>
          </p:grpSpPr>
          <p:sp>
            <p:nvSpPr>
              <p:cNvPr id="333830" name="Rectangle 6"/>
              <p:cNvSpPr>
                <a:spLocks noChangeArrowheads="1"/>
              </p:cNvSpPr>
              <p:nvPr/>
            </p:nvSpPr>
            <p:spPr bwMode="auto">
              <a:xfrm>
                <a:off x="416" y="1392"/>
                <a:ext cx="2992"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Aislar los dispositivos de medida y pro-tección de la alta tensión.</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Trabajar con corrientes o tensiones pro-porcionales  a las que son objeto de medida.</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Evitar las perturbaciones que los campos magnéticos pueden producir sobre los instrumentos de medida</a:t>
                </a:r>
              </a:p>
              <a:p>
                <a:pPr>
                  <a:lnSpc>
                    <a:spcPct val="90000"/>
                  </a:lnSpc>
                  <a:spcBef>
                    <a:spcPct val="45000"/>
                  </a:spcBef>
                  <a:buClr>
                    <a:schemeClr val="accent2"/>
                  </a:buClr>
                  <a:buSzPct val="75000"/>
                  <a:buFont typeface="Monotype Sorts" pitchFamily="2" charset="2"/>
                  <a:buChar char="l"/>
                </a:pPr>
                <a:endParaRPr lang="es-ES" altLang="es-ES" sz="2000">
                  <a:effectLst>
                    <a:outerShdw blurRad="38100" dist="38100" dir="2700000" algn="tl">
                      <a:srgbClr val="000000"/>
                    </a:outerShdw>
                  </a:effectLst>
                  <a:latin typeface="Tahoma" pitchFamily="34" charset="0"/>
                </a:endParaRPr>
              </a:p>
            </p:txBody>
          </p:sp>
          <p:sp>
            <p:nvSpPr>
              <p:cNvPr id="333831" name="Text Box 7"/>
              <p:cNvSpPr txBox="1">
                <a:spLocks noChangeArrowheads="1"/>
              </p:cNvSpPr>
              <p:nvPr/>
            </p:nvSpPr>
            <p:spPr bwMode="auto">
              <a:xfrm>
                <a:off x="384" y="1104"/>
                <a:ext cx="1104"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400">
                    <a:solidFill>
                      <a:schemeClr val="accent2"/>
                    </a:solidFill>
                    <a:effectLst>
                      <a:outerShdw blurRad="38100" dist="38100" dir="2700000" algn="tl">
                        <a:srgbClr val="000000"/>
                      </a:outerShdw>
                    </a:effectLst>
                  </a:rPr>
                  <a:t>UTILIDAD</a:t>
                </a:r>
                <a:endParaRPr lang="es-ES" altLang="es-ES" sz="2400">
                  <a:solidFill>
                    <a:schemeClr val="accent2"/>
                  </a:solidFill>
                  <a:effectLst>
                    <a:outerShdw blurRad="38100" dist="38100" dir="2700000" algn="tl">
                      <a:srgbClr val="000000"/>
                    </a:outerShdw>
                  </a:effectLst>
                </a:endParaRPr>
              </a:p>
            </p:txBody>
          </p:sp>
        </p:grpSp>
      </p:grpSp>
      <p:sp>
        <p:nvSpPr>
          <p:cNvPr id="333832" name="Text Box 8"/>
          <p:cNvSpPr txBox="1">
            <a:spLocks noChangeArrowheads="1"/>
          </p:cNvSpPr>
          <p:nvPr/>
        </p:nvSpPr>
        <p:spPr bwMode="auto">
          <a:xfrm>
            <a:off x="6019800" y="2115270"/>
            <a:ext cx="2743200" cy="609600"/>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El rendimiento no es importante</a:t>
            </a:r>
            <a:endParaRPr lang="es-ES" altLang="es-ES" sz="1700">
              <a:effectLst>
                <a:outerShdw blurRad="38100" dist="38100" dir="2700000" algn="tl">
                  <a:srgbClr val="000000"/>
                </a:outerShdw>
              </a:effectLst>
            </a:endParaRPr>
          </a:p>
        </p:txBody>
      </p:sp>
      <p:sp>
        <p:nvSpPr>
          <p:cNvPr id="333833" name="Text Box 9"/>
          <p:cNvSpPr txBox="1">
            <a:spLocks noChangeArrowheads="1"/>
          </p:cNvSpPr>
          <p:nvPr/>
        </p:nvSpPr>
        <p:spPr bwMode="auto">
          <a:xfrm>
            <a:off x="6019800" y="2907432"/>
            <a:ext cx="2743200" cy="868363"/>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Trabajan con niveles bajos de flujo (zona lineal)</a:t>
            </a:r>
            <a:endParaRPr lang="es-ES" altLang="es-ES" sz="1700">
              <a:effectLst>
                <a:outerShdw blurRad="38100" dist="38100" dir="2700000" algn="tl">
                  <a:srgbClr val="000000"/>
                </a:outerShdw>
              </a:effectLst>
            </a:endParaRPr>
          </a:p>
        </p:txBody>
      </p:sp>
      <p:sp>
        <p:nvSpPr>
          <p:cNvPr id="333835" name="Text Box 11"/>
          <p:cNvSpPr txBox="1">
            <a:spLocks noChangeArrowheads="1"/>
          </p:cNvSpPr>
          <p:nvPr/>
        </p:nvSpPr>
        <p:spPr bwMode="auto">
          <a:xfrm>
            <a:off x="6019800" y="3974232"/>
            <a:ext cx="2743200" cy="609600"/>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63500">
                <a:no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Existen trafos de corriente y de tensión</a:t>
            </a:r>
            <a:endParaRPr lang="es-ES" altLang="es-ES" sz="1700">
              <a:effectLst>
                <a:outerShdw blurRad="38100" dist="38100" dir="2700000" algn="tl">
                  <a:srgbClr val="000000"/>
                </a:outerShdw>
              </a:effectLst>
            </a:endParaRPr>
          </a:p>
        </p:txBody>
      </p:sp>
      <p:sp>
        <p:nvSpPr>
          <p:cNvPr id="333836" name="Text Box 12"/>
          <p:cNvSpPr txBox="1">
            <a:spLocks noChangeArrowheads="1"/>
          </p:cNvSpPr>
          <p:nvPr/>
        </p:nvSpPr>
        <p:spPr bwMode="auto">
          <a:xfrm>
            <a:off x="533400" y="5041032"/>
            <a:ext cx="8229600" cy="641350"/>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En todos los casos la r</a:t>
            </a:r>
            <a:r>
              <a:rPr lang="es-ES_tradnl" altLang="es-ES" sz="1800" baseline="-25000">
                <a:effectLst>
                  <a:outerShdw blurRad="38100" dist="38100" dir="2700000" algn="tl">
                    <a:srgbClr val="000000"/>
                  </a:outerShdw>
                </a:effectLst>
              </a:rPr>
              <a:t>t</a:t>
            </a:r>
            <a:r>
              <a:rPr lang="es-ES_tradnl" altLang="es-ES" sz="1800">
                <a:effectLst>
                  <a:outerShdw blurRad="38100" dist="38100" dir="2700000" algn="tl">
                    <a:srgbClr val="000000"/>
                  </a:outerShdw>
                </a:effectLst>
              </a:rPr>
              <a:t> es &lt; 1 para mantener los valores bajos en las magnitudes secundarias </a:t>
            </a:r>
            <a:endParaRPr lang="es-ES" altLang="es-ES" sz="1800">
              <a:effectLst>
                <a:outerShdw blurRad="38100" dist="38100" dir="2700000" algn="tl">
                  <a:srgbClr val="000000"/>
                </a:outerShdw>
              </a:effectLst>
            </a:endParaRPr>
          </a:p>
        </p:txBody>
      </p:sp>
      <p:sp>
        <p:nvSpPr>
          <p:cNvPr id="333839" name="Text Box 15"/>
          <p:cNvSpPr txBox="1">
            <a:spLocks noChangeArrowheads="1"/>
          </p:cNvSpPr>
          <p:nvPr/>
        </p:nvSpPr>
        <p:spPr bwMode="auto">
          <a:xfrm>
            <a:off x="533400" y="5803032"/>
            <a:ext cx="8229600" cy="609600"/>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Los trafos de corriente tienen las corrientes secundarias normalizadas a:</a:t>
            </a:r>
          </a:p>
          <a:p>
            <a:pPr algn="ctr">
              <a:spcBef>
                <a:spcPct val="0"/>
              </a:spcBef>
            </a:pPr>
            <a:r>
              <a:rPr lang="es-ES_tradnl" altLang="es-ES" sz="1700">
                <a:effectLst>
                  <a:outerShdw blurRad="38100" dist="38100" dir="2700000" algn="tl">
                    <a:srgbClr val="000000"/>
                  </a:outerShdw>
                </a:effectLst>
              </a:rPr>
              <a:t>5 A y 1 A y los de tensión las tensiones secundarias a 100 y 110 V</a:t>
            </a:r>
            <a:endParaRPr lang="es-ES" altLang="es-ES" sz="17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3832"/>
                                        </p:tgtEl>
                                        <p:attrNameLst>
                                          <p:attrName>style.visibility</p:attrName>
                                        </p:attrNameLst>
                                      </p:cBhvr>
                                      <p:to>
                                        <p:strVal val="visible"/>
                                      </p:to>
                                    </p:set>
                                    <p:anim calcmode="lin" valueType="num">
                                      <p:cBhvr>
                                        <p:cTn id="7" dur="500" fill="hold"/>
                                        <p:tgtEl>
                                          <p:spTgt spid="333832"/>
                                        </p:tgtEl>
                                        <p:attrNameLst>
                                          <p:attrName>ppt_w</p:attrName>
                                        </p:attrNameLst>
                                      </p:cBhvr>
                                      <p:tavLst>
                                        <p:tav tm="0">
                                          <p:val>
                                            <p:fltVal val="0"/>
                                          </p:val>
                                        </p:tav>
                                        <p:tav tm="100000">
                                          <p:val>
                                            <p:strVal val="#ppt_w"/>
                                          </p:val>
                                        </p:tav>
                                      </p:tavLst>
                                    </p:anim>
                                    <p:anim calcmode="lin" valueType="num">
                                      <p:cBhvr>
                                        <p:cTn id="8" dur="500" fill="hold"/>
                                        <p:tgtEl>
                                          <p:spTgt spid="333832"/>
                                        </p:tgtEl>
                                        <p:attrNameLst>
                                          <p:attrName>ppt_h</p:attrName>
                                        </p:attrNameLst>
                                      </p:cBhvr>
                                      <p:tavLst>
                                        <p:tav tm="0">
                                          <p:val>
                                            <p:fltVal val="0"/>
                                          </p:val>
                                        </p:tav>
                                        <p:tav tm="100000">
                                          <p:val>
                                            <p:strVal val="#ppt_h"/>
                                          </p:val>
                                        </p:tav>
                                      </p:tavLst>
                                    </p:anim>
                                    <p:anim calcmode="lin" valueType="num">
                                      <p:cBhvr>
                                        <p:cTn id="9" dur="500" fill="hold"/>
                                        <p:tgtEl>
                                          <p:spTgt spid="333832"/>
                                        </p:tgtEl>
                                        <p:attrNameLst>
                                          <p:attrName>ppt_x</p:attrName>
                                        </p:attrNameLst>
                                      </p:cBhvr>
                                      <p:tavLst>
                                        <p:tav tm="0">
                                          <p:val>
                                            <p:fltVal val="0.5"/>
                                          </p:val>
                                        </p:tav>
                                        <p:tav tm="100000">
                                          <p:val>
                                            <p:strVal val="#ppt_x"/>
                                          </p:val>
                                        </p:tav>
                                      </p:tavLst>
                                    </p:anim>
                                    <p:anim calcmode="lin" valueType="num">
                                      <p:cBhvr>
                                        <p:cTn id="10" dur="500" fill="hold"/>
                                        <p:tgtEl>
                                          <p:spTgt spid="33383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33833"/>
                                        </p:tgtEl>
                                        <p:attrNameLst>
                                          <p:attrName>style.visibility</p:attrName>
                                        </p:attrNameLst>
                                      </p:cBhvr>
                                      <p:to>
                                        <p:strVal val="visible"/>
                                      </p:to>
                                    </p:set>
                                    <p:anim calcmode="lin" valueType="num">
                                      <p:cBhvr>
                                        <p:cTn id="15" dur="500" fill="hold"/>
                                        <p:tgtEl>
                                          <p:spTgt spid="333833"/>
                                        </p:tgtEl>
                                        <p:attrNameLst>
                                          <p:attrName>ppt_w</p:attrName>
                                        </p:attrNameLst>
                                      </p:cBhvr>
                                      <p:tavLst>
                                        <p:tav tm="0">
                                          <p:val>
                                            <p:fltVal val="0"/>
                                          </p:val>
                                        </p:tav>
                                        <p:tav tm="100000">
                                          <p:val>
                                            <p:strVal val="#ppt_w"/>
                                          </p:val>
                                        </p:tav>
                                      </p:tavLst>
                                    </p:anim>
                                    <p:anim calcmode="lin" valueType="num">
                                      <p:cBhvr>
                                        <p:cTn id="16" dur="500" fill="hold"/>
                                        <p:tgtEl>
                                          <p:spTgt spid="333833"/>
                                        </p:tgtEl>
                                        <p:attrNameLst>
                                          <p:attrName>ppt_h</p:attrName>
                                        </p:attrNameLst>
                                      </p:cBhvr>
                                      <p:tavLst>
                                        <p:tav tm="0">
                                          <p:val>
                                            <p:fltVal val="0"/>
                                          </p:val>
                                        </p:tav>
                                        <p:tav tm="100000">
                                          <p:val>
                                            <p:strVal val="#ppt_h"/>
                                          </p:val>
                                        </p:tav>
                                      </p:tavLst>
                                    </p:anim>
                                    <p:anim calcmode="lin" valueType="num">
                                      <p:cBhvr>
                                        <p:cTn id="17" dur="500" fill="hold"/>
                                        <p:tgtEl>
                                          <p:spTgt spid="333833"/>
                                        </p:tgtEl>
                                        <p:attrNameLst>
                                          <p:attrName>ppt_x</p:attrName>
                                        </p:attrNameLst>
                                      </p:cBhvr>
                                      <p:tavLst>
                                        <p:tav tm="0">
                                          <p:val>
                                            <p:fltVal val="0.5"/>
                                          </p:val>
                                        </p:tav>
                                        <p:tav tm="100000">
                                          <p:val>
                                            <p:strVal val="#ppt_x"/>
                                          </p:val>
                                        </p:tav>
                                      </p:tavLst>
                                    </p:anim>
                                    <p:anim calcmode="lin" valueType="num">
                                      <p:cBhvr>
                                        <p:cTn id="18" dur="500" fill="hold"/>
                                        <p:tgtEl>
                                          <p:spTgt spid="33383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33835"/>
                                        </p:tgtEl>
                                        <p:attrNameLst>
                                          <p:attrName>style.visibility</p:attrName>
                                        </p:attrNameLst>
                                      </p:cBhvr>
                                      <p:to>
                                        <p:strVal val="visible"/>
                                      </p:to>
                                    </p:set>
                                    <p:anim calcmode="lin" valueType="num">
                                      <p:cBhvr>
                                        <p:cTn id="23" dur="500" fill="hold"/>
                                        <p:tgtEl>
                                          <p:spTgt spid="333835"/>
                                        </p:tgtEl>
                                        <p:attrNameLst>
                                          <p:attrName>ppt_w</p:attrName>
                                        </p:attrNameLst>
                                      </p:cBhvr>
                                      <p:tavLst>
                                        <p:tav tm="0">
                                          <p:val>
                                            <p:fltVal val="0"/>
                                          </p:val>
                                        </p:tav>
                                        <p:tav tm="100000">
                                          <p:val>
                                            <p:strVal val="#ppt_w"/>
                                          </p:val>
                                        </p:tav>
                                      </p:tavLst>
                                    </p:anim>
                                    <p:anim calcmode="lin" valueType="num">
                                      <p:cBhvr>
                                        <p:cTn id="24" dur="500" fill="hold"/>
                                        <p:tgtEl>
                                          <p:spTgt spid="333835"/>
                                        </p:tgtEl>
                                        <p:attrNameLst>
                                          <p:attrName>ppt_h</p:attrName>
                                        </p:attrNameLst>
                                      </p:cBhvr>
                                      <p:tavLst>
                                        <p:tav tm="0">
                                          <p:val>
                                            <p:fltVal val="0"/>
                                          </p:val>
                                        </p:tav>
                                        <p:tav tm="100000">
                                          <p:val>
                                            <p:strVal val="#ppt_h"/>
                                          </p:val>
                                        </p:tav>
                                      </p:tavLst>
                                    </p:anim>
                                    <p:anim calcmode="lin" valueType="num">
                                      <p:cBhvr>
                                        <p:cTn id="25" dur="500" fill="hold"/>
                                        <p:tgtEl>
                                          <p:spTgt spid="333835"/>
                                        </p:tgtEl>
                                        <p:attrNameLst>
                                          <p:attrName>ppt_x</p:attrName>
                                        </p:attrNameLst>
                                      </p:cBhvr>
                                      <p:tavLst>
                                        <p:tav tm="0">
                                          <p:val>
                                            <p:fltVal val="0.5"/>
                                          </p:val>
                                        </p:tav>
                                        <p:tav tm="100000">
                                          <p:val>
                                            <p:strVal val="#ppt_x"/>
                                          </p:val>
                                        </p:tav>
                                      </p:tavLst>
                                    </p:anim>
                                    <p:anim calcmode="lin" valueType="num">
                                      <p:cBhvr>
                                        <p:cTn id="26" dur="500" fill="hold"/>
                                        <p:tgtEl>
                                          <p:spTgt spid="333835"/>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333836"/>
                                        </p:tgtEl>
                                        <p:attrNameLst>
                                          <p:attrName>style.visibility</p:attrName>
                                        </p:attrNameLst>
                                      </p:cBhvr>
                                      <p:to>
                                        <p:strVal val="visible"/>
                                      </p:to>
                                    </p:set>
                                    <p:anim calcmode="lin" valueType="num">
                                      <p:cBhvr>
                                        <p:cTn id="31" dur="500" fill="hold"/>
                                        <p:tgtEl>
                                          <p:spTgt spid="333836"/>
                                        </p:tgtEl>
                                        <p:attrNameLst>
                                          <p:attrName>ppt_w</p:attrName>
                                        </p:attrNameLst>
                                      </p:cBhvr>
                                      <p:tavLst>
                                        <p:tav tm="0">
                                          <p:val>
                                            <p:fltVal val="0"/>
                                          </p:val>
                                        </p:tav>
                                        <p:tav tm="100000">
                                          <p:val>
                                            <p:strVal val="#ppt_w"/>
                                          </p:val>
                                        </p:tav>
                                      </p:tavLst>
                                    </p:anim>
                                    <p:anim calcmode="lin" valueType="num">
                                      <p:cBhvr>
                                        <p:cTn id="32" dur="500" fill="hold"/>
                                        <p:tgtEl>
                                          <p:spTgt spid="333836"/>
                                        </p:tgtEl>
                                        <p:attrNameLst>
                                          <p:attrName>ppt_h</p:attrName>
                                        </p:attrNameLst>
                                      </p:cBhvr>
                                      <p:tavLst>
                                        <p:tav tm="0">
                                          <p:val>
                                            <p:fltVal val="0"/>
                                          </p:val>
                                        </p:tav>
                                        <p:tav tm="100000">
                                          <p:val>
                                            <p:strVal val="#ppt_h"/>
                                          </p:val>
                                        </p:tav>
                                      </p:tavLst>
                                    </p:anim>
                                    <p:anim calcmode="lin" valueType="num">
                                      <p:cBhvr>
                                        <p:cTn id="33" dur="500" fill="hold"/>
                                        <p:tgtEl>
                                          <p:spTgt spid="333836"/>
                                        </p:tgtEl>
                                        <p:attrNameLst>
                                          <p:attrName>ppt_x</p:attrName>
                                        </p:attrNameLst>
                                      </p:cBhvr>
                                      <p:tavLst>
                                        <p:tav tm="0">
                                          <p:val>
                                            <p:fltVal val="0.5"/>
                                          </p:val>
                                        </p:tav>
                                        <p:tav tm="100000">
                                          <p:val>
                                            <p:strVal val="#ppt_x"/>
                                          </p:val>
                                        </p:tav>
                                      </p:tavLst>
                                    </p:anim>
                                    <p:anim calcmode="lin" valueType="num">
                                      <p:cBhvr>
                                        <p:cTn id="34" dur="500" fill="hold"/>
                                        <p:tgtEl>
                                          <p:spTgt spid="333836"/>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333839"/>
                                        </p:tgtEl>
                                        <p:attrNameLst>
                                          <p:attrName>style.visibility</p:attrName>
                                        </p:attrNameLst>
                                      </p:cBhvr>
                                      <p:to>
                                        <p:strVal val="visible"/>
                                      </p:to>
                                    </p:set>
                                    <p:anim calcmode="lin" valueType="num">
                                      <p:cBhvr>
                                        <p:cTn id="39" dur="500" fill="hold"/>
                                        <p:tgtEl>
                                          <p:spTgt spid="333839"/>
                                        </p:tgtEl>
                                        <p:attrNameLst>
                                          <p:attrName>ppt_w</p:attrName>
                                        </p:attrNameLst>
                                      </p:cBhvr>
                                      <p:tavLst>
                                        <p:tav tm="0">
                                          <p:val>
                                            <p:fltVal val="0"/>
                                          </p:val>
                                        </p:tav>
                                        <p:tav tm="100000">
                                          <p:val>
                                            <p:strVal val="#ppt_w"/>
                                          </p:val>
                                        </p:tav>
                                      </p:tavLst>
                                    </p:anim>
                                    <p:anim calcmode="lin" valueType="num">
                                      <p:cBhvr>
                                        <p:cTn id="40" dur="500" fill="hold"/>
                                        <p:tgtEl>
                                          <p:spTgt spid="333839"/>
                                        </p:tgtEl>
                                        <p:attrNameLst>
                                          <p:attrName>ppt_h</p:attrName>
                                        </p:attrNameLst>
                                      </p:cBhvr>
                                      <p:tavLst>
                                        <p:tav tm="0">
                                          <p:val>
                                            <p:fltVal val="0"/>
                                          </p:val>
                                        </p:tav>
                                        <p:tav tm="100000">
                                          <p:val>
                                            <p:strVal val="#ppt_h"/>
                                          </p:val>
                                        </p:tav>
                                      </p:tavLst>
                                    </p:anim>
                                    <p:anim calcmode="lin" valueType="num">
                                      <p:cBhvr>
                                        <p:cTn id="41" dur="500" fill="hold"/>
                                        <p:tgtEl>
                                          <p:spTgt spid="333839"/>
                                        </p:tgtEl>
                                        <p:attrNameLst>
                                          <p:attrName>ppt_x</p:attrName>
                                        </p:attrNameLst>
                                      </p:cBhvr>
                                      <p:tavLst>
                                        <p:tav tm="0">
                                          <p:val>
                                            <p:fltVal val="0.5"/>
                                          </p:val>
                                        </p:tav>
                                        <p:tav tm="100000">
                                          <p:val>
                                            <p:strVal val="#ppt_x"/>
                                          </p:val>
                                        </p:tav>
                                      </p:tavLst>
                                    </p:anim>
                                    <p:anim calcmode="lin" valueType="num">
                                      <p:cBhvr>
                                        <p:cTn id="42" dur="500" fill="hold"/>
                                        <p:tgtEl>
                                          <p:spTgt spid="3338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2" grpId="0" animBg="1" autoUpdateAnimBg="0"/>
      <p:bldP spid="333833" grpId="0" animBg="1" autoUpdateAnimBg="0"/>
      <p:bldP spid="333835" grpId="0" animBg="1" autoUpdateAnimBg="0"/>
      <p:bldP spid="333836" grpId="0" animBg="1" autoUpdateAnimBg="0"/>
      <p:bldP spid="33383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76200" y="3048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4.25.1 Transformadores de corriente I</a:t>
            </a:r>
            <a:endParaRPr lang="es-ES_tradnl" altLang="es-ES" sz="4700" b="0">
              <a:solidFill>
                <a:schemeClr val="tx2"/>
              </a:solidFill>
              <a:effectLst>
                <a:outerShdw blurRad="38100" dist="38100" dir="2700000" algn="tl">
                  <a:srgbClr val="000000"/>
                </a:outerShdw>
              </a:effectLst>
              <a:latin typeface="Arial" charset="0"/>
            </a:endParaRPr>
          </a:p>
        </p:txBody>
      </p:sp>
      <p:pic>
        <p:nvPicPr>
          <p:cNvPr id="334913"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86000"/>
            <a:ext cx="5795963" cy="21542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4922" name="Group 74"/>
          <p:cNvGrpSpPr>
            <a:grpSpLocks/>
          </p:cNvGrpSpPr>
          <p:nvPr/>
        </p:nvGrpSpPr>
        <p:grpSpPr bwMode="auto">
          <a:xfrm>
            <a:off x="228600" y="1668463"/>
            <a:ext cx="8763000" cy="2827338"/>
            <a:chOff x="144" y="1051"/>
            <a:chExt cx="5520" cy="1781"/>
          </a:xfrm>
        </p:grpSpPr>
        <p:grpSp>
          <p:nvGrpSpPr>
            <p:cNvPr id="334921" name="Group 73"/>
            <p:cNvGrpSpPr>
              <a:grpSpLocks/>
            </p:cNvGrpSpPr>
            <p:nvPr/>
          </p:nvGrpSpPr>
          <p:grpSpPr bwMode="auto">
            <a:xfrm>
              <a:off x="144" y="1080"/>
              <a:ext cx="2592" cy="1752"/>
              <a:chOff x="144" y="1080"/>
              <a:chExt cx="2592" cy="1752"/>
            </a:xfrm>
          </p:grpSpPr>
          <p:sp>
            <p:nvSpPr>
              <p:cNvPr id="334879" name="Line 31"/>
              <p:cNvSpPr>
                <a:spLocks noChangeShapeType="1"/>
              </p:cNvSpPr>
              <p:nvPr/>
            </p:nvSpPr>
            <p:spPr bwMode="auto">
              <a:xfrm flipV="1">
                <a:off x="902" y="2150"/>
                <a:ext cx="103" cy="176"/>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0" name="Line 32"/>
              <p:cNvSpPr>
                <a:spLocks noChangeShapeType="1"/>
              </p:cNvSpPr>
              <p:nvPr/>
            </p:nvSpPr>
            <p:spPr bwMode="auto">
              <a:xfrm flipV="1">
                <a:off x="849" y="2215"/>
                <a:ext cx="75"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1" name="Line 33"/>
              <p:cNvSpPr>
                <a:spLocks noChangeShapeType="1"/>
              </p:cNvSpPr>
              <p:nvPr/>
            </p:nvSpPr>
            <p:spPr bwMode="auto">
              <a:xfrm flipV="1">
                <a:off x="792" y="2217"/>
                <a:ext cx="75"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2" name="Line 34"/>
              <p:cNvSpPr>
                <a:spLocks noChangeShapeType="1"/>
              </p:cNvSpPr>
              <p:nvPr/>
            </p:nvSpPr>
            <p:spPr bwMode="auto">
              <a:xfrm flipV="1">
                <a:off x="720" y="2225"/>
                <a:ext cx="75"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3" name="Line 25"/>
              <p:cNvSpPr>
                <a:spLocks noChangeShapeType="1"/>
              </p:cNvSpPr>
              <p:nvPr/>
            </p:nvSpPr>
            <p:spPr bwMode="auto">
              <a:xfrm flipV="1">
                <a:off x="945" y="1562"/>
                <a:ext cx="181" cy="266"/>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0" name="Line 22"/>
              <p:cNvSpPr>
                <a:spLocks noChangeShapeType="1"/>
              </p:cNvSpPr>
              <p:nvPr/>
            </p:nvSpPr>
            <p:spPr bwMode="auto">
              <a:xfrm flipV="1">
                <a:off x="889" y="1714"/>
                <a:ext cx="75"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69" name="Line 21"/>
              <p:cNvSpPr>
                <a:spLocks noChangeShapeType="1"/>
              </p:cNvSpPr>
              <p:nvPr/>
            </p:nvSpPr>
            <p:spPr bwMode="auto">
              <a:xfrm flipV="1">
                <a:off x="832" y="1716"/>
                <a:ext cx="75"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66" name="Line 18"/>
              <p:cNvSpPr>
                <a:spLocks noChangeShapeType="1"/>
              </p:cNvSpPr>
              <p:nvPr/>
            </p:nvSpPr>
            <p:spPr bwMode="auto">
              <a:xfrm flipV="1">
                <a:off x="760" y="1724"/>
                <a:ext cx="75"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64" name="Rectangle 16"/>
              <p:cNvSpPr>
                <a:spLocks noChangeArrowheads="1"/>
              </p:cNvSpPr>
              <p:nvPr/>
            </p:nvSpPr>
            <p:spPr bwMode="auto">
              <a:xfrm rot="5400000">
                <a:off x="208" y="1931"/>
                <a:ext cx="624" cy="113"/>
              </a:xfrm>
              <a:prstGeom prst="rect">
                <a:avLst/>
              </a:prstGeom>
              <a:solidFill>
                <a:schemeClr val="tx1"/>
              </a:solidFill>
              <a:ln>
                <a:noFill/>
              </a:ln>
              <a:effectLst/>
              <a:scene3d>
                <a:camera prst="legacyObliqueTopRight"/>
                <a:lightRig rig="legacyFlat3" dir="b"/>
              </a:scene3d>
              <a:sp3d extrusionH="303200" prstMaterial="legacyMatte">
                <a:bevelT w="13500" h="13500" prst="angle"/>
                <a:bevelB w="13500" h="13500" prst="angle"/>
                <a:extrusionClr>
                  <a:schemeClr val="tx1"/>
                </a:extrusionClr>
              </a:sp3d>
              <a:extLst>
                <a:ext uri="{91240B29-F687-4F45-9708-019B960494DF}">
                  <a14:hiddenLine xmlns:a14="http://schemas.microsoft.com/office/drawing/2010/main" w="38100">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4863" name="Rectangle 15"/>
              <p:cNvSpPr>
                <a:spLocks noChangeArrowheads="1"/>
              </p:cNvSpPr>
              <p:nvPr/>
            </p:nvSpPr>
            <p:spPr bwMode="auto">
              <a:xfrm>
                <a:off x="576" y="1679"/>
                <a:ext cx="624" cy="113"/>
              </a:xfrm>
              <a:prstGeom prst="rect">
                <a:avLst/>
              </a:prstGeom>
              <a:solidFill>
                <a:schemeClr val="tx1"/>
              </a:solidFill>
              <a:ln>
                <a:noFill/>
              </a:ln>
              <a:effectLst/>
              <a:scene3d>
                <a:camera prst="legacyObliqueTopRight"/>
                <a:lightRig rig="legacyFlat3" dir="b"/>
              </a:scene3d>
              <a:sp3d extrusionH="303200" prstMaterial="legacyMatte">
                <a:bevelT w="13500" h="13500" prst="angle"/>
                <a:bevelB w="13500" h="13500" prst="angle"/>
                <a:extrusionClr>
                  <a:schemeClr val="tx1"/>
                </a:extrusionClr>
              </a:sp3d>
              <a:extLst>
                <a:ext uri="{91240B29-F687-4F45-9708-019B960494DF}">
                  <a14:hiddenLine xmlns:a14="http://schemas.microsoft.com/office/drawing/2010/main" w="38100">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4861" name="Rectangle 13"/>
              <p:cNvSpPr>
                <a:spLocks noChangeArrowheads="1"/>
              </p:cNvSpPr>
              <p:nvPr/>
            </p:nvSpPr>
            <p:spPr bwMode="auto">
              <a:xfrm>
                <a:off x="576" y="2187"/>
                <a:ext cx="624" cy="113"/>
              </a:xfrm>
              <a:prstGeom prst="rect">
                <a:avLst/>
              </a:prstGeom>
              <a:solidFill>
                <a:schemeClr val="tx1"/>
              </a:solidFill>
              <a:ln>
                <a:noFill/>
              </a:ln>
              <a:effectLst/>
              <a:scene3d>
                <a:camera prst="legacyObliqueTopRight"/>
                <a:lightRig rig="legacyFlat3" dir="b"/>
              </a:scene3d>
              <a:sp3d extrusionH="303200" prstMaterial="legacyMatte">
                <a:bevelT w="13500" h="13500" prst="angle"/>
                <a:bevelB w="13500" h="13500" prst="angle"/>
                <a:extrusionClr>
                  <a:schemeClr val="tx1"/>
                </a:extrusionClr>
              </a:sp3d>
              <a:extLst>
                <a:ext uri="{91240B29-F687-4F45-9708-019B960494DF}">
                  <a14:hiddenLine xmlns:a14="http://schemas.microsoft.com/office/drawing/2010/main" w="38100">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4862" name="Rectangle 14"/>
              <p:cNvSpPr>
                <a:spLocks noChangeArrowheads="1"/>
              </p:cNvSpPr>
              <p:nvPr/>
            </p:nvSpPr>
            <p:spPr bwMode="auto">
              <a:xfrm rot="5400000">
                <a:off x="944" y="1931"/>
                <a:ext cx="624" cy="113"/>
              </a:xfrm>
              <a:prstGeom prst="rect">
                <a:avLst/>
              </a:prstGeom>
              <a:solidFill>
                <a:schemeClr val="tx1"/>
              </a:solidFill>
              <a:ln>
                <a:noFill/>
              </a:ln>
              <a:effectLst/>
              <a:scene3d>
                <a:camera prst="legacyObliqueTopRight"/>
                <a:lightRig rig="legacyFlat3" dir="b"/>
              </a:scene3d>
              <a:sp3d extrusionH="303200" prstMaterial="legacyMatte">
                <a:bevelT w="13500" h="13500" prst="angle"/>
                <a:bevelB w="13500" h="13500" prst="angle"/>
                <a:extrusionClr>
                  <a:schemeClr val="tx1"/>
                </a:extrusionClr>
              </a:sp3d>
              <a:extLst>
                <a:ext uri="{91240B29-F687-4F45-9708-019B960494DF}">
                  <a14:hiddenLine xmlns:a14="http://schemas.microsoft.com/office/drawing/2010/main" w="38100">
                    <a:no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flatTx/>
              </a:bodyPr>
              <a:lstStyle/>
              <a:p>
                <a:endParaRPr lang="es-ES"/>
              </a:p>
            </p:txBody>
          </p:sp>
          <p:sp>
            <p:nvSpPr>
              <p:cNvPr id="334865" name="Line 17"/>
              <p:cNvSpPr>
                <a:spLocks noChangeShapeType="1"/>
              </p:cNvSpPr>
              <p:nvPr/>
            </p:nvSpPr>
            <p:spPr bwMode="auto">
              <a:xfrm>
                <a:off x="192" y="1832"/>
                <a:ext cx="57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867" name="Line 19"/>
              <p:cNvSpPr>
                <a:spLocks noChangeShapeType="1"/>
              </p:cNvSpPr>
              <p:nvPr/>
            </p:nvSpPr>
            <p:spPr bwMode="auto">
              <a:xfrm flipH="1">
                <a:off x="816" y="1588"/>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68" name="Line 20"/>
              <p:cNvSpPr>
                <a:spLocks noChangeShapeType="1"/>
              </p:cNvSpPr>
              <p:nvPr/>
            </p:nvSpPr>
            <p:spPr bwMode="auto">
              <a:xfrm>
                <a:off x="824" y="1688"/>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1" name="Line 23"/>
              <p:cNvSpPr>
                <a:spLocks noChangeShapeType="1"/>
              </p:cNvSpPr>
              <p:nvPr/>
            </p:nvSpPr>
            <p:spPr bwMode="auto">
              <a:xfrm flipH="1">
                <a:off x="873" y="1586"/>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2" name="Line 24"/>
              <p:cNvSpPr>
                <a:spLocks noChangeShapeType="1"/>
              </p:cNvSpPr>
              <p:nvPr/>
            </p:nvSpPr>
            <p:spPr bwMode="auto">
              <a:xfrm>
                <a:off x="881" y="1686"/>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4" name="Line 26"/>
              <p:cNvSpPr>
                <a:spLocks noChangeShapeType="1"/>
              </p:cNvSpPr>
              <p:nvPr/>
            </p:nvSpPr>
            <p:spPr bwMode="auto">
              <a:xfrm flipH="1">
                <a:off x="929" y="1588"/>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5" name="Line 27"/>
              <p:cNvSpPr>
                <a:spLocks noChangeShapeType="1"/>
              </p:cNvSpPr>
              <p:nvPr/>
            </p:nvSpPr>
            <p:spPr bwMode="auto">
              <a:xfrm>
                <a:off x="937" y="1688"/>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76" name="Line 28"/>
              <p:cNvSpPr>
                <a:spLocks noChangeShapeType="1"/>
              </p:cNvSpPr>
              <p:nvPr/>
            </p:nvSpPr>
            <p:spPr bwMode="auto">
              <a:xfrm>
                <a:off x="1116" y="1568"/>
                <a:ext cx="109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3" name="Line 35"/>
              <p:cNvSpPr>
                <a:spLocks noChangeShapeType="1"/>
              </p:cNvSpPr>
              <p:nvPr/>
            </p:nvSpPr>
            <p:spPr bwMode="auto">
              <a:xfrm flipH="1">
                <a:off x="776" y="2089"/>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4" name="Line 36"/>
              <p:cNvSpPr>
                <a:spLocks noChangeShapeType="1"/>
              </p:cNvSpPr>
              <p:nvPr/>
            </p:nvSpPr>
            <p:spPr bwMode="auto">
              <a:xfrm>
                <a:off x="784" y="2189"/>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5" name="Line 37"/>
              <p:cNvSpPr>
                <a:spLocks noChangeShapeType="1"/>
              </p:cNvSpPr>
              <p:nvPr/>
            </p:nvSpPr>
            <p:spPr bwMode="auto">
              <a:xfrm flipH="1">
                <a:off x="833" y="2087"/>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6" name="Line 38"/>
              <p:cNvSpPr>
                <a:spLocks noChangeShapeType="1"/>
              </p:cNvSpPr>
              <p:nvPr/>
            </p:nvSpPr>
            <p:spPr bwMode="auto">
              <a:xfrm>
                <a:off x="841" y="2187"/>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7" name="Line 39"/>
              <p:cNvSpPr>
                <a:spLocks noChangeShapeType="1"/>
              </p:cNvSpPr>
              <p:nvPr/>
            </p:nvSpPr>
            <p:spPr bwMode="auto">
              <a:xfrm flipH="1">
                <a:off x="889" y="2089"/>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8" name="Line 40"/>
              <p:cNvSpPr>
                <a:spLocks noChangeShapeType="1"/>
              </p:cNvSpPr>
              <p:nvPr/>
            </p:nvSpPr>
            <p:spPr bwMode="auto">
              <a:xfrm>
                <a:off x="897" y="2189"/>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89" name="Line 41"/>
              <p:cNvSpPr>
                <a:spLocks noChangeShapeType="1"/>
              </p:cNvSpPr>
              <p:nvPr/>
            </p:nvSpPr>
            <p:spPr bwMode="auto">
              <a:xfrm flipH="1">
                <a:off x="944" y="2090"/>
                <a:ext cx="112" cy="112"/>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0" name="Line 42"/>
              <p:cNvSpPr>
                <a:spLocks noChangeShapeType="1"/>
              </p:cNvSpPr>
              <p:nvPr/>
            </p:nvSpPr>
            <p:spPr bwMode="auto">
              <a:xfrm>
                <a:off x="952" y="2190"/>
                <a:ext cx="0" cy="15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1" name="Line 43"/>
              <p:cNvSpPr>
                <a:spLocks noChangeShapeType="1"/>
              </p:cNvSpPr>
              <p:nvPr/>
            </p:nvSpPr>
            <p:spPr bwMode="auto">
              <a:xfrm>
                <a:off x="528" y="2336"/>
                <a:ext cx="21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2" name="Line 44"/>
              <p:cNvSpPr>
                <a:spLocks noChangeShapeType="1"/>
              </p:cNvSpPr>
              <p:nvPr/>
            </p:nvSpPr>
            <p:spPr bwMode="auto">
              <a:xfrm>
                <a:off x="948" y="2336"/>
                <a:ext cx="21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3" name="Line 45"/>
              <p:cNvSpPr>
                <a:spLocks noChangeShapeType="1"/>
              </p:cNvSpPr>
              <p:nvPr/>
            </p:nvSpPr>
            <p:spPr bwMode="auto">
              <a:xfrm rot="5400000">
                <a:off x="336" y="2531"/>
                <a:ext cx="40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5" name="Line 47"/>
              <p:cNvSpPr>
                <a:spLocks noChangeShapeType="1"/>
              </p:cNvSpPr>
              <p:nvPr/>
            </p:nvSpPr>
            <p:spPr bwMode="auto">
              <a:xfrm rot="5400000">
                <a:off x="952" y="2535"/>
                <a:ext cx="40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6" name="Line 48"/>
              <p:cNvSpPr>
                <a:spLocks noChangeShapeType="1"/>
              </p:cNvSpPr>
              <p:nvPr/>
            </p:nvSpPr>
            <p:spPr bwMode="auto">
              <a:xfrm>
                <a:off x="528" y="2732"/>
                <a:ext cx="62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7" name="Oval 49"/>
              <p:cNvSpPr>
                <a:spLocks noChangeArrowheads="1"/>
              </p:cNvSpPr>
              <p:nvPr/>
            </p:nvSpPr>
            <p:spPr bwMode="auto">
              <a:xfrm>
                <a:off x="728" y="2640"/>
                <a:ext cx="192" cy="192"/>
              </a:xfrm>
              <a:prstGeom prst="ellipse">
                <a:avLst/>
              </a:prstGeom>
              <a:solidFill>
                <a:schemeClr val="tx1"/>
              </a:solidFill>
              <a:ln w="15875">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898" name="Line 50"/>
              <p:cNvSpPr>
                <a:spLocks noChangeShapeType="1"/>
              </p:cNvSpPr>
              <p:nvPr/>
            </p:nvSpPr>
            <p:spPr bwMode="auto">
              <a:xfrm rot="5400000">
                <a:off x="1969" y="1336"/>
                <a:ext cx="472"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899" name="Line 51"/>
              <p:cNvSpPr>
                <a:spLocks noChangeShapeType="1"/>
              </p:cNvSpPr>
              <p:nvPr/>
            </p:nvSpPr>
            <p:spPr bwMode="auto">
              <a:xfrm>
                <a:off x="192" y="1104"/>
                <a:ext cx="2016"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334900" name="Rectangle 52"/>
              <p:cNvSpPr>
                <a:spLocks noChangeArrowheads="1"/>
              </p:cNvSpPr>
              <p:nvPr/>
            </p:nvSpPr>
            <p:spPr bwMode="auto">
              <a:xfrm>
                <a:off x="2160" y="1196"/>
                <a:ext cx="88" cy="252"/>
              </a:xfrm>
              <a:prstGeom prst="rect">
                <a:avLst/>
              </a:prstGeom>
              <a:solidFill>
                <a:srgbClr val="C0C0C0"/>
              </a:solidFill>
              <a:ln w="3175">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901" name="Oval 53"/>
              <p:cNvSpPr>
                <a:spLocks noChangeArrowheads="1"/>
              </p:cNvSpPr>
              <p:nvPr/>
            </p:nvSpPr>
            <p:spPr bwMode="auto">
              <a:xfrm>
                <a:off x="164" y="1080"/>
                <a:ext cx="48" cy="48"/>
              </a:xfrm>
              <a:prstGeom prst="ellipse">
                <a:avLst/>
              </a:prstGeom>
              <a:solidFill>
                <a:schemeClr val="tx1"/>
              </a:solidFill>
              <a:ln w="3175">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902" name="Oval 54"/>
              <p:cNvSpPr>
                <a:spLocks noChangeArrowheads="1"/>
              </p:cNvSpPr>
              <p:nvPr/>
            </p:nvSpPr>
            <p:spPr bwMode="auto">
              <a:xfrm>
                <a:off x="144" y="1804"/>
                <a:ext cx="48" cy="48"/>
              </a:xfrm>
              <a:prstGeom prst="ellipse">
                <a:avLst/>
              </a:prstGeom>
              <a:solidFill>
                <a:schemeClr val="tx1"/>
              </a:solidFill>
              <a:ln w="3175">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903" name="Text Box 55"/>
              <p:cNvSpPr txBox="1">
                <a:spLocks noChangeArrowheads="1"/>
              </p:cNvSpPr>
              <p:nvPr/>
            </p:nvSpPr>
            <p:spPr bwMode="auto">
              <a:xfrm>
                <a:off x="192" y="1838"/>
                <a:ext cx="288" cy="23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anchor="ctr">
                <a:spAutoFit/>
              </a:bodyPr>
              <a:lstStyle/>
              <a:p>
                <a:pPr algn="ctr">
                  <a:spcBef>
                    <a:spcPct val="50000"/>
                  </a:spcBef>
                </a:pPr>
                <a:r>
                  <a:rPr lang="es-ES_tradnl" altLang="es-ES" sz="1800">
                    <a:effectLst>
                      <a:outerShdw blurRad="38100" dist="38100" dir="2700000" algn="tl">
                        <a:srgbClr val="000000"/>
                      </a:outerShdw>
                    </a:effectLst>
                  </a:rPr>
                  <a:t>I</a:t>
                </a:r>
                <a:r>
                  <a:rPr lang="es-ES_tradnl" altLang="es-ES" sz="1800" baseline="-25000">
                    <a:effectLst>
                      <a:outerShdw blurRad="38100" dist="38100" dir="2700000" algn="tl">
                        <a:srgbClr val="000000"/>
                      </a:outerShdw>
                    </a:effectLst>
                  </a:rPr>
                  <a:t>P</a:t>
                </a:r>
                <a:endParaRPr lang="es-ES_tradnl" altLang="es-ES" sz="2400" b="0">
                  <a:effectLst/>
                  <a:latin typeface="Times New Roman" pitchFamily="18" charset="0"/>
                </a:endParaRPr>
              </a:p>
            </p:txBody>
          </p:sp>
          <p:sp>
            <p:nvSpPr>
              <p:cNvPr id="334904" name="Text Box 56"/>
              <p:cNvSpPr txBox="1">
                <a:spLocks noChangeArrowheads="1"/>
              </p:cNvSpPr>
              <p:nvPr/>
            </p:nvSpPr>
            <p:spPr bwMode="auto">
              <a:xfrm>
                <a:off x="240" y="2390"/>
                <a:ext cx="292" cy="23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anchor="ctr">
                <a:spAutoFit/>
              </a:bodyPr>
              <a:lstStyle/>
              <a:p>
                <a:pPr algn="ctr">
                  <a:spcBef>
                    <a:spcPct val="50000"/>
                  </a:spcBef>
                </a:pPr>
                <a:r>
                  <a:rPr lang="es-ES_tradnl" altLang="es-ES" sz="1800">
                    <a:effectLst>
                      <a:outerShdw blurRad="38100" dist="38100" dir="2700000" algn="tl">
                        <a:srgbClr val="000000"/>
                      </a:outerShdw>
                    </a:effectLst>
                  </a:rPr>
                  <a:t>I</a:t>
                </a:r>
                <a:r>
                  <a:rPr lang="es-ES_tradnl" altLang="es-ES" sz="1800" baseline="-25000">
                    <a:effectLst>
                      <a:outerShdw blurRad="38100" dist="38100" dir="2700000" algn="tl">
                        <a:srgbClr val="000000"/>
                      </a:outerShdw>
                    </a:effectLst>
                  </a:rPr>
                  <a:t>S</a:t>
                </a:r>
                <a:endParaRPr lang="es-ES_tradnl" altLang="es-ES" sz="2400" b="0">
                  <a:effectLst/>
                  <a:latin typeface="Times New Roman" pitchFamily="18" charset="0"/>
                </a:endParaRPr>
              </a:p>
            </p:txBody>
          </p:sp>
          <p:sp>
            <p:nvSpPr>
              <p:cNvPr id="334905" name="Text Box 57"/>
              <p:cNvSpPr txBox="1">
                <a:spLocks noChangeArrowheads="1"/>
              </p:cNvSpPr>
              <p:nvPr/>
            </p:nvSpPr>
            <p:spPr bwMode="auto">
              <a:xfrm>
                <a:off x="2208" y="1189"/>
                <a:ext cx="528"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Z</a:t>
                </a:r>
                <a:r>
                  <a:rPr lang="es-ES_tradnl" altLang="es-ES" sz="2000" baseline="-25000">
                    <a:effectLst>
                      <a:outerShdw blurRad="38100" dist="38100" dir="2700000" algn="tl">
                        <a:srgbClr val="000000"/>
                      </a:outerShdw>
                    </a:effectLst>
                  </a:rPr>
                  <a:t>carga</a:t>
                </a:r>
                <a:endParaRPr lang="es-ES_tradnl" altLang="es-ES" sz="2400" b="0">
                  <a:effectLst/>
                  <a:latin typeface="Times New Roman" pitchFamily="18" charset="0"/>
                </a:endParaRPr>
              </a:p>
            </p:txBody>
          </p:sp>
          <p:sp>
            <p:nvSpPr>
              <p:cNvPr id="334906" name="Text Box 58"/>
              <p:cNvSpPr txBox="1">
                <a:spLocks noChangeArrowheads="1"/>
              </p:cNvSpPr>
              <p:nvPr/>
            </p:nvSpPr>
            <p:spPr bwMode="auto">
              <a:xfrm>
                <a:off x="572" y="2620"/>
                <a:ext cx="528"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bodyPr>
              <a:lstStyle/>
              <a:p>
                <a:pPr algn="ctr">
                  <a:spcBef>
                    <a:spcPct val="50000"/>
                  </a:spcBef>
                </a:pPr>
                <a:r>
                  <a:rPr lang="es-ES_tradnl" altLang="es-ES" sz="1600">
                    <a:solidFill>
                      <a:schemeClr val="bg2"/>
                    </a:solidFill>
                    <a:effectLst/>
                  </a:rPr>
                  <a:t>A</a:t>
                </a:r>
                <a:endParaRPr lang="es-ES_tradnl" altLang="es-ES" sz="2400" b="0">
                  <a:effectLst/>
                  <a:latin typeface="Times New Roman" pitchFamily="18" charset="0"/>
                </a:endParaRPr>
              </a:p>
            </p:txBody>
          </p:sp>
          <p:sp>
            <p:nvSpPr>
              <p:cNvPr id="334907" name="Line 59"/>
              <p:cNvSpPr>
                <a:spLocks noChangeShapeType="1"/>
              </p:cNvSpPr>
              <p:nvPr/>
            </p:nvSpPr>
            <p:spPr bwMode="auto">
              <a:xfrm>
                <a:off x="532" y="2540"/>
                <a:ext cx="0" cy="4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908" name="Line 60"/>
              <p:cNvSpPr>
                <a:spLocks noChangeShapeType="1"/>
              </p:cNvSpPr>
              <p:nvPr/>
            </p:nvSpPr>
            <p:spPr bwMode="auto">
              <a:xfrm rot="-5400000">
                <a:off x="364" y="1808"/>
                <a:ext cx="0" cy="4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334909" name="Freeform 61"/>
              <p:cNvSpPr>
                <a:spLocks/>
              </p:cNvSpPr>
              <p:nvPr/>
            </p:nvSpPr>
            <p:spPr bwMode="auto">
              <a:xfrm>
                <a:off x="144" y="1364"/>
                <a:ext cx="96" cy="152"/>
              </a:xfrm>
              <a:custGeom>
                <a:avLst/>
                <a:gdLst>
                  <a:gd name="T0" fmla="*/ 0 w 384"/>
                  <a:gd name="T1" fmla="*/ 288 h 536"/>
                  <a:gd name="T2" fmla="*/ 96 w 384"/>
                  <a:gd name="T3" fmla="*/ 0 h 536"/>
                  <a:gd name="T4" fmla="*/ 192 w 384"/>
                  <a:gd name="T5" fmla="*/ 288 h 536"/>
                  <a:gd name="T6" fmla="*/ 288 w 384"/>
                  <a:gd name="T7" fmla="*/ 528 h 536"/>
                  <a:gd name="T8" fmla="*/ 384 w 384"/>
                  <a:gd name="T9" fmla="*/ 240 h 536"/>
                </a:gdLst>
                <a:ahLst/>
                <a:cxnLst>
                  <a:cxn ang="0">
                    <a:pos x="T0" y="T1"/>
                  </a:cxn>
                  <a:cxn ang="0">
                    <a:pos x="T2" y="T3"/>
                  </a:cxn>
                  <a:cxn ang="0">
                    <a:pos x="T4" y="T5"/>
                  </a:cxn>
                  <a:cxn ang="0">
                    <a:pos x="T6" y="T7"/>
                  </a:cxn>
                  <a:cxn ang="0">
                    <a:pos x="T8" y="T9"/>
                  </a:cxn>
                </a:cxnLst>
                <a:rect l="0" t="0" r="r" b="b"/>
                <a:pathLst>
                  <a:path w="384" h="536">
                    <a:moveTo>
                      <a:pt x="0" y="288"/>
                    </a:moveTo>
                    <a:cubicBezTo>
                      <a:pt x="32" y="144"/>
                      <a:pt x="64" y="0"/>
                      <a:pt x="96" y="0"/>
                    </a:cubicBezTo>
                    <a:cubicBezTo>
                      <a:pt x="128" y="0"/>
                      <a:pt x="160" y="200"/>
                      <a:pt x="192" y="288"/>
                    </a:cubicBezTo>
                    <a:cubicBezTo>
                      <a:pt x="224" y="376"/>
                      <a:pt x="256" y="536"/>
                      <a:pt x="288" y="528"/>
                    </a:cubicBezTo>
                    <a:cubicBezTo>
                      <a:pt x="320" y="520"/>
                      <a:pt x="352" y="380"/>
                      <a:pt x="384" y="240"/>
                    </a:cubicBezTo>
                  </a:path>
                </a:pathLst>
              </a:custGeom>
              <a:noFill/>
              <a:ln w="19050" cap="flat" cmpd="sng">
                <a:solidFill>
                  <a:schemeClr val="accent2"/>
                </a:solidFill>
                <a:prstDash val="solid"/>
                <a:round/>
                <a:headEnd type="none" w="med" len="med"/>
                <a:tailEnd type="none" w="med" len="med"/>
              </a:ln>
              <a:effectLst>
                <a:outerShdw dist="28398" dir="1593903"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grpSp>
        <p:sp>
          <p:nvSpPr>
            <p:cNvPr id="334914" name="Text Box 66"/>
            <p:cNvSpPr txBox="1">
              <a:spLocks noChangeArrowheads="1"/>
            </p:cNvSpPr>
            <p:nvPr/>
          </p:nvSpPr>
          <p:spPr bwMode="auto">
            <a:xfrm>
              <a:off x="2736" y="1056"/>
              <a:ext cx="2928" cy="404"/>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a:spAutoFit/>
            </a:bodyPr>
            <a:lstStyle/>
            <a:p>
              <a:pPr>
                <a:spcBef>
                  <a:spcPct val="0"/>
                </a:spcBef>
              </a:pPr>
              <a:r>
                <a:rPr lang="es-ES_tradnl" altLang="es-ES" sz="1800" dirty="0">
                  <a:effectLst>
                    <a:outerShdw blurRad="38100" dist="38100" dir="2700000" algn="tl">
                      <a:srgbClr val="000000"/>
                    </a:outerShdw>
                  </a:effectLst>
                </a:rPr>
                <a:t>Conexión de un transformador de intensidad</a:t>
              </a:r>
              <a:endParaRPr lang="es-ES" altLang="es-ES" sz="1700" dirty="0">
                <a:effectLst>
                  <a:outerShdw blurRad="38100" dist="38100" dir="2700000" algn="tl">
                    <a:srgbClr val="000000"/>
                  </a:outerShdw>
                </a:effectLst>
              </a:endParaRPr>
            </a:p>
          </p:txBody>
        </p:sp>
        <p:sp>
          <p:nvSpPr>
            <p:cNvPr id="334915" name="AutoShape 67"/>
            <p:cNvSpPr>
              <a:spLocks noChangeArrowheads="1"/>
            </p:cNvSpPr>
            <p:nvPr/>
          </p:nvSpPr>
          <p:spPr bwMode="auto">
            <a:xfrm>
              <a:off x="2637" y="1051"/>
              <a:ext cx="486" cy="268"/>
            </a:xfrm>
            <a:prstGeom prst="rightArrow">
              <a:avLst>
                <a:gd name="adj1" fmla="val 50000"/>
                <a:gd name="adj2" fmla="val 56250"/>
              </a:avLst>
            </a:prstGeom>
            <a:solidFill>
              <a:schemeClr val="tx1">
                <a:lumMod val="75000"/>
              </a:schemeClr>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grpSp>
      <p:sp>
        <p:nvSpPr>
          <p:cNvPr id="334916" name="Text Box 68"/>
          <p:cNvSpPr txBox="1">
            <a:spLocks noChangeArrowheads="1"/>
          </p:cNvSpPr>
          <p:nvPr/>
        </p:nvSpPr>
        <p:spPr bwMode="auto">
          <a:xfrm>
            <a:off x="281880" y="4724400"/>
            <a:ext cx="8610600" cy="641350"/>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En un trafo de corriente la corriente del primario viene impuesta por la intensidad que se desea medir. El flujo no es cte.</a:t>
            </a:r>
            <a:endParaRPr lang="es-ES" altLang="es-ES" sz="1800">
              <a:effectLst>
                <a:outerShdw blurRad="38100" dist="38100" dir="2700000" algn="tl">
                  <a:srgbClr val="000000"/>
                </a:outerShdw>
              </a:effectLst>
            </a:endParaRPr>
          </a:p>
        </p:txBody>
      </p:sp>
      <p:sp>
        <p:nvSpPr>
          <p:cNvPr id="334917" name="Text Box 69"/>
          <p:cNvSpPr txBox="1">
            <a:spLocks noChangeArrowheads="1"/>
          </p:cNvSpPr>
          <p:nvPr/>
        </p:nvSpPr>
        <p:spPr bwMode="auto">
          <a:xfrm>
            <a:off x="281880" y="5454650"/>
            <a:ext cx="8610600" cy="641350"/>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Las impedancias que aparecen como cargas en el secundario tienen que ser muy bajas (suelen ser las de las bobinas amperimétricas)</a:t>
            </a:r>
            <a:endParaRPr lang="es-ES" altLang="es-ES" sz="1800">
              <a:effectLst>
                <a:outerShdw blurRad="38100" dist="38100" dir="2700000" algn="tl">
                  <a:srgbClr val="000000"/>
                </a:outerShdw>
              </a:effectLst>
            </a:endParaRPr>
          </a:p>
        </p:txBody>
      </p:sp>
      <p:sp>
        <p:nvSpPr>
          <p:cNvPr id="334918" name="Text Box 70"/>
          <p:cNvSpPr txBox="1">
            <a:spLocks noChangeArrowheads="1"/>
          </p:cNvSpPr>
          <p:nvPr/>
        </p:nvSpPr>
        <p:spPr bwMode="auto">
          <a:xfrm>
            <a:off x="281880" y="6186488"/>
            <a:ext cx="8610600" cy="366712"/>
          </a:xfrm>
          <a:prstGeom prst="rect">
            <a:avLst/>
          </a:prstGeom>
          <a:solidFill>
            <a:srgbClr val="C00000"/>
          </a:solidFill>
          <a:ln>
            <a:noFill/>
          </a:ln>
          <a:effectLst>
            <a:outerShdw dist="53882" dir="2700000" algn="ctr" rotWithShape="0">
              <a:schemeClr val="bg2"/>
            </a:outerShdw>
          </a:effectLst>
          <a:extLst/>
        </p:spPr>
        <p:txBody>
          <a:bodyPr>
            <a:spAutoFit/>
          </a:bodyPr>
          <a:lstStyle/>
          <a:p>
            <a:pPr algn="ctr">
              <a:spcBef>
                <a:spcPct val="0"/>
              </a:spcBef>
            </a:pPr>
            <a:r>
              <a:rPr lang="es-ES_tradnl" altLang="es-ES" sz="1800" dirty="0">
                <a:effectLst>
                  <a:outerShdw blurRad="38100" dist="38100" dir="2700000" algn="tl">
                    <a:srgbClr val="000000"/>
                  </a:outerShdw>
                </a:effectLst>
              </a:rPr>
              <a:t>¡¡¡NUNCA SE PUEDE DEJAR EL SECUNDARIO EN CIRCUITO ABIERTO!!!</a:t>
            </a:r>
            <a:endParaRPr lang="es-ES" altLang="es-ES" sz="1800" dirty="0">
              <a:effectLst>
                <a:outerShdw blurRad="38100" dist="38100" dir="2700000" algn="tl">
                  <a:srgbClr val="000000"/>
                </a:outerShdw>
              </a:effectLst>
            </a:endParaRPr>
          </a:p>
        </p:txBody>
      </p:sp>
      <p:sp>
        <p:nvSpPr>
          <p:cNvPr id="334919" name="AutoShape 71"/>
          <p:cNvSpPr>
            <a:spLocks noChangeArrowheads="1"/>
          </p:cNvSpPr>
          <p:nvPr/>
        </p:nvSpPr>
        <p:spPr bwMode="auto">
          <a:xfrm>
            <a:off x="2382838" y="3313114"/>
            <a:ext cx="817562" cy="471486"/>
          </a:xfrm>
          <a:prstGeom prst="rightArrow">
            <a:avLst>
              <a:gd name="adj1" fmla="val 50000"/>
              <a:gd name="adj2" fmla="val 63235"/>
            </a:avLst>
          </a:prstGeom>
          <a:solidFill>
            <a:schemeClr val="tx1">
              <a:lumMod val="75000"/>
            </a:schemeClr>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919"/>
                                        </p:tgtEl>
                                        <p:attrNameLst>
                                          <p:attrName>style.visibility</p:attrName>
                                        </p:attrNameLst>
                                      </p:cBhvr>
                                      <p:to>
                                        <p:strVal val="visible"/>
                                      </p:to>
                                    </p:set>
                                    <p:animEffect transition="in" filter="dissolve">
                                      <p:cBhvr>
                                        <p:cTn id="7" dur="500"/>
                                        <p:tgtEl>
                                          <p:spTgt spid="33491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34913"/>
                                        </p:tgtEl>
                                        <p:attrNameLst>
                                          <p:attrName>style.visibility</p:attrName>
                                        </p:attrNameLst>
                                      </p:cBhvr>
                                      <p:to>
                                        <p:strVal val="visible"/>
                                      </p:to>
                                    </p:set>
                                    <p:animEffect transition="in" filter="dissolve">
                                      <p:cBhvr>
                                        <p:cTn id="11" dur="500"/>
                                        <p:tgtEl>
                                          <p:spTgt spid="3349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grpId="0" nodeType="clickEffect">
                                  <p:stCondLst>
                                    <p:cond delay="0"/>
                                  </p:stCondLst>
                                  <p:childTnLst>
                                    <p:set>
                                      <p:cBhvr>
                                        <p:cTn id="15" dur="1" fill="hold">
                                          <p:stCondLst>
                                            <p:cond delay="0"/>
                                          </p:stCondLst>
                                        </p:cTn>
                                        <p:tgtEl>
                                          <p:spTgt spid="334916"/>
                                        </p:tgtEl>
                                        <p:attrNameLst>
                                          <p:attrName>style.visibility</p:attrName>
                                        </p:attrNameLst>
                                      </p:cBhvr>
                                      <p:to>
                                        <p:strVal val="visible"/>
                                      </p:to>
                                    </p:set>
                                    <p:anim calcmode="lin" valueType="num">
                                      <p:cBhvr>
                                        <p:cTn id="16" dur="500" fill="hold"/>
                                        <p:tgtEl>
                                          <p:spTgt spid="334916"/>
                                        </p:tgtEl>
                                        <p:attrNameLst>
                                          <p:attrName>ppt_w</p:attrName>
                                        </p:attrNameLst>
                                      </p:cBhvr>
                                      <p:tavLst>
                                        <p:tav tm="0">
                                          <p:val>
                                            <p:fltVal val="0"/>
                                          </p:val>
                                        </p:tav>
                                        <p:tav tm="100000">
                                          <p:val>
                                            <p:strVal val="#ppt_w"/>
                                          </p:val>
                                        </p:tav>
                                      </p:tavLst>
                                    </p:anim>
                                    <p:anim calcmode="lin" valueType="num">
                                      <p:cBhvr>
                                        <p:cTn id="17" dur="500" fill="hold"/>
                                        <p:tgtEl>
                                          <p:spTgt spid="334916"/>
                                        </p:tgtEl>
                                        <p:attrNameLst>
                                          <p:attrName>ppt_h</p:attrName>
                                        </p:attrNameLst>
                                      </p:cBhvr>
                                      <p:tavLst>
                                        <p:tav tm="0">
                                          <p:val>
                                            <p:fltVal val="0"/>
                                          </p:val>
                                        </p:tav>
                                        <p:tav tm="100000">
                                          <p:val>
                                            <p:strVal val="#ppt_h"/>
                                          </p:val>
                                        </p:tav>
                                      </p:tavLst>
                                    </p:anim>
                                    <p:anim calcmode="lin" valueType="num">
                                      <p:cBhvr>
                                        <p:cTn id="18" dur="500" fill="hold"/>
                                        <p:tgtEl>
                                          <p:spTgt spid="334916"/>
                                        </p:tgtEl>
                                        <p:attrNameLst>
                                          <p:attrName>ppt_x</p:attrName>
                                        </p:attrNameLst>
                                      </p:cBhvr>
                                      <p:tavLst>
                                        <p:tav tm="0">
                                          <p:val>
                                            <p:fltVal val="0.5"/>
                                          </p:val>
                                        </p:tav>
                                        <p:tav tm="100000">
                                          <p:val>
                                            <p:strVal val="#ppt_x"/>
                                          </p:val>
                                        </p:tav>
                                      </p:tavLst>
                                    </p:anim>
                                    <p:anim calcmode="lin" valueType="num">
                                      <p:cBhvr>
                                        <p:cTn id="19" dur="500" fill="hold"/>
                                        <p:tgtEl>
                                          <p:spTgt spid="334916"/>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34917"/>
                                        </p:tgtEl>
                                        <p:attrNameLst>
                                          <p:attrName>style.visibility</p:attrName>
                                        </p:attrNameLst>
                                      </p:cBhvr>
                                      <p:to>
                                        <p:strVal val="visible"/>
                                      </p:to>
                                    </p:set>
                                    <p:anim calcmode="lin" valueType="num">
                                      <p:cBhvr>
                                        <p:cTn id="24" dur="500" fill="hold"/>
                                        <p:tgtEl>
                                          <p:spTgt spid="334917"/>
                                        </p:tgtEl>
                                        <p:attrNameLst>
                                          <p:attrName>ppt_w</p:attrName>
                                        </p:attrNameLst>
                                      </p:cBhvr>
                                      <p:tavLst>
                                        <p:tav tm="0">
                                          <p:val>
                                            <p:fltVal val="0"/>
                                          </p:val>
                                        </p:tav>
                                        <p:tav tm="100000">
                                          <p:val>
                                            <p:strVal val="#ppt_w"/>
                                          </p:val>
                                        </p:tav>
                                      </p:tavLst>
                                    </p:anim>
                                    <p:anim calcmode="lin" valueType="num">
                                      <p:cBhvr>
                                        <p:cTn id="25" dur="500" fill="hold"/>
                                        <p:tgtEl>
                                          <p:spTgt spid="334917"/>
                                        </p:tgtEl>
                                        <p:attrNameLst>
                                          <p:attrName>ppt_h</p:attrName>
                                        </p:attrNameLst>
                                      </p:cBhvr>
                                      <p:tavLst>
                                        <p:tav tm="0">
                                          <p:val>
                                            <p:fltVal val="0"/>
                                          </p:val>
                                        </p:tav>
                                        <p:tav tm="100000">
                                          <p:val>
                                            <p:strVal val="#ppt_h"/>
                                          </p:val>
                                        </p:tav>
                                      </p:tavLst>
                                    </p:anim>
                                    <p:anim calcmode="lin" valueType="num">
                                      <p:cBhvr>
                                        <p:cTn id="26" dur="500" fill="hold"/>
                                        <p:tgtEl>
                                          <p:spTgt spid="334917"/>
                                        </p:tgtEl>
                                        <p:attrNameLst>
                                          <p:attrName>ppt_x</p:attrName>
                                        </p:attrNameLst>
                                      </p:cBhvr>
                                      <p:tavLst>
                                        <p:tav tm="0">
                                          <p:val>
                                            <p:fltVal val="0.5"/>
                                          </p:val>
                                        </p:tav>
                                        <p:tav tm="100000">
                                          <p:val>
                                            <p:strVal val="#ppt_x"/>
                                          </p:val>
                                        </p:tav>
                                      </p:tavLst>
                                    </p:anim>
                                    <p:anim calcmode="lin" valueType="num">
                                      <p:cBhvr>
                                        <p:cTn id="27" dur="500" fill="hold"/>
                                        <p:tgtEl>
                                          <p:spTgt spid="334917"/>
                                        </p:tgtEl>
                                        <p:attrNameLst>
                                          <p:attrName>ppt_y</p:attrName>
                                        </p:attrNameLst>
                                      </p:cBhvr>
                                      <p:tavLst>
                                        <p:tav tm="0">
                                          <p:val>
                                            <p:fltVal val="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334918"/>
                                        </p:tgtEl>
                                        <p:attrNameLst>
                                          <p:attrName>style.visibility</p:attrName>
                                        </p:attrNameLst>
                                      </p:cBhvr>
                                      <p:to>
                                        <p:strVal val="visible"/>
                                      </p:to>
                                    </p:set>
                                    <p:anim calcmode="lin" valueType="num">
                                      <p:cBhvr>
                                        <p:cTn id="32" dur="500" fill="hold"/>
                                        <p:tgtEl>
                                          <p:spTgt spid="334918"/>
                                        </p:tgtEl>
                                        <p:attrNameLst>
                                          <p:attrName>ppt_w</p:attrName>
                                        </p:attrNameLst>
                                      </p:cBhvr>
                                      <p:tavLst>
                                        <p:tav tm="0">
                                          <p:val>
                                            <p:fltVal val="0"/>
                                          </p:val>
                                        </p:tav>
                                        <p:tav tm="100000">
                                          <p:val>
                                            <p:strVal val="#ppt_w"/>
                                          </p:val>
                                        </p:tav>
                                      </p:tavLst>
                                    </p:anim>
                                    <p:anim calcmode="lin" valueType="num">
                                      <p:cBhvr>
                                        <p:cTn id="33" dur="500" fill="hold"/>
                                        <p:tgtEl>
                                          <p:spTgt spid="334918"/>
                                        </p:tgtEl>
                                        <p:attrNameLst>
                                          <p:attrName>ppt_h</p:attrName>
                                        </p:attrNameLst>
                                      </p:cBhvr>
                                      <p:tavLst>
                                        <p:tav tm="0">
                                          <p:val>
                                            <p:fltVal val="0"/>
                                          </p:val>
                                        </p:tav>
                                        <p:tav tm="100000">
                                          <p:val>
                                            <p:strVal val="#ppt_h"/>
                                          </p:val>
                                        </p:tav>
                                      </p:tavLst>
                                    </p:anim>
                                    <p:anim calcmode="lin" valueType="num">
                                      <p:cBhvr>
                                        <p:cTn id="34" dur="500" fill="hold"/>
                                        <p:tgtEl>
                                          <p:spTgt spid="334918"/>
                                        </p:tgtEl>
                                        <p:attrNameLst>
                                          <p:attrName>ppt_x</p:attrName>
                                        </p:attrNameLst>
                                      </p:cBhvr>
                                      <p:tavLst>
                                        <p:tav tm="0">
                                          <p:val>
                                            <p:fltVal val="0.5"/>
                                          </p:val>
                                        </p:tav>
                                        <p:tav tm="100000">
                                          <p:val>
                                            <p:strVal val="#ppt_x"/>
                                          </p:val>
                                        </p:tav>
                                      </p:tavLst>
                                    </p:anim>
                                    <p:anim calcmode="lin" valueType="num">
                                      <p:cBhvr>
                                        <p:cTn id="35" dur="500" fill="hold"/>
                                        <p:tgtEl>
                                          <p:spTgt spid="3349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916" grpId="0" animBg="1" autoUpdateAnimBg="0"/>
      <p:bldP spid="334917" grpId="0" animBg="1" autoUpdateAnimBg="0"/>
      <p:bldP spid="334918" grpId="0" animBg="1" autoUpdateAnimBg="0"/>
      <p:bldP spid="3349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685800" y="3048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4.25.1 Transformadores de corriente II</a:t>
            </a:r>
            <a:endParaRPr lang="es-ES_tradnl" altLang="es-ES" sz="4700" b="0">
              <a:solidFill>
                <a:schemeClr val="tx2"/>
              </a:solidFill>
              <a:effectLst>
                <a:outerShdw blurRad="38100" dist="38100" dir="2700000" algn="tl">
                  <a:srgbClr val="000000"/>
                </a:outerShdw>
              </a:effectLst>
              <a:latin typeface="Arial" charset="0"/>
            </a:endParaRPr>
          </a:p>
        </p:txBody>
      </p:sp>
      <p:grpSp>
        <p:nvGrpSpPr>
          <p:cNvPr id="335948" name="Group 76"/>
          <p:cNvGrpSpPr>
            <a:grpSpLocks/>
          </p:cNvGrpSpPr>
          <p:nvPr/>
        </p:nvGrpSpPr>
        <p:grpSpPr bwMode="auto">
          <a:xfrm>
            <a:off x="446856" y="1752600"/>
            <a:ext cx="8229600" cy="2057400"/>
            <a:chOff x="288" y="1104"/>
            <a:chExt cx="5184" cy="1296"/>
          </a:xfrm>
        </p:grpSpPr>
        <p:sp>
          <p:nvSpPr>
            <p:cNvPr id="335930" name="Rectangle 58"/>
            <p:cNvSpPr>
              <a:spLocks noChangeArrowheads="1"/>
            </p:cNvSpPr>
            <p:nvPr/>
          </p:nvSpPr>
          <p:spPr bwMode="auto">
            <a:xfrm>
              <a:off x="288" y="1104"/>
              <a:ext cx="5184" cy="1296"/>
            </a:xfrm>
            <a:prstGeom prst="rect">
              <a:avLst/>
            </a:prstGeom>
            <a:gradFill rotWithShape="0">
              <a:gsLst>
                <a:gs pos="0">
                  <a:srgbClr val="800000">
                    <a:gamma/>
                    <a:shade val="46275"/>
                    <a:invGamma/>
                  </a:srgbClr>
                </a:gs>
                <a:gs pos="100000">
                  <a:srgbClr val="800000"/>
                </a:gs>
              </a:gsLst>
              <a:lin ang="2700000" scaled="1"/>
            </a:gra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sp>
          <p:nvSpPr>
            <p:cNvPr id="335932" name="Rectangle 60"/>
            <p:cNvSpPr>
              <a:spLocks noChangeArrowheads="1"/>
            </p:cNvSpPr>
            <p:nvPr/>
          </p:nvSpPr>
          <p:spPr bwMode="auto">
            <a:xfrm>
              <a:off x="368" y="1392"/>
              <a:ext cx="4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Depende de la linealidad entre el flujo e I</a:t>
              </a:r>
              <a:r>
                <a:rPr lang="es-ES_tradnl" altLang="es-ES" sz="1600" baseline="-25000">
                  <a:effectLst>
                    <a:outerShdw blurRad="38100" dist="38100" dir="2700000" algn="tl">
                      <a:srgbClr val="000000"/>
                    </a:outerShdw>
                  </a:effectLst>
                  <a:latin typeface="Tahoma" pitchFamily="34" charset="0"/>
                </a:rPr>
                <a:t>0. </a:t>
              </a:r>
              <a:r>
                <a:rPr lang="es-ES_tradnl" altLang="es-ES" sz="1600">
                  <a:effectLst>
                    <a:outerShdw blurRad="38100" dist="38100" dir="2700000" algn="tl">
                      <a:srgbClr val="000000"/>
                    </a:outerShdw>
                  </a:effectLst>
                  <a:latin typeface="Tahoma" pitchFamily="34" charset="0"/>
                </a:rPr>
                <a:t>A mayor I</a:t>
              </a:r>
              <a:r>
                <a:rPr lang="es-ES_tradnl" altLang="es-ES" sz="1600" baseline="-25000">
                  <a:effectLst>
                    <a:outerShdw blurRad="38100" dist="38100" dir="2700000" algn="tl">
                      <a:srgbClr val="000000"/>
                    </a:outerShdw>
                  </a:effectLst>
                  <a:latin typeface="Tahoma" pitchFamily="34" charset="0"/>
                </a:rPr>
                <a:t>0  </a:t>
              </a:r>
              <a:r>
                <a:rPr lang="es-ES_tradnl" altLang="es-ES" sz="1600">
                  <a:effectLst>
                    <a:outerShdw blurRad="38100" dist="38100" dir="2700000" algn="tl">
                      <a:srgbClr val="000000"/>
                    </a:outerShdw>
                  </a:effectLst>
                  <a:latin typeface="Tahoma" pitchFamily="34" charset="0"/>
                </a:rPr>
                <a:t>mayor error.</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Se utilizan materiales magnéticos de alta permeabilidad.</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Se trabaja con valores bajos de B.</a:t>
              </a:r>
            </a:p>
            <a:p>
              <a:pPr>
                <a:lnSpc>
                  <a:spcPct val="90000"/>
                </a:lnSpc>
                <a:spcBef>
                  <a:spcPct val="45000"/>
                </a:spcBef>
                <a:buClr>
                  <a:schemeClr val="accent2"/>
                </a:buClr>
                <a:buSzPct val="75000"/>
                <a:buFont typeface="Monotype Sorts" pitchFamily="2" charset="2"/>
                <a:buChar char="l"/>
              </a:pPr>
              <a:r>
                <a:rPr lang="es-ES_tradnl" altLang="es-ES" sz="1600">
                  <a:effectLst>
                    <a:outerShdw blurRad="38100" dist="38100" dir="2700000" algn="tl">
                      <a:srgbClr val="000000"/>
                    </a:outerShdw>
                  </a:effectLst>
                  <a:latin typeface="Tahoma" pitchFamily="34" charset="0"/>
                </a:rPr>
                <a:t>Se trabaja con valores limitados de la corriente del secundario (Z de carga próxima al cortocircuito) para evitar pérdidas de linealidad</a:t>
              </a:r>
            </a:p>
            <a:p>
              <a:pPr>
                <a:lnSpc>
                  <a:spcPct val="90000"/>
                </a:lnSpc>
                <a:spcBef>
                  <a:spcPct val="45000"/>
                </a:spcBef>
                <a:buClr>
                  <a:schemeClr val="accent2"/>
                </a:buClr>
                <a:buSzPct val="75000"/>
                <a:buFont typeface="Monotype Sorts" pitchFamily="2" charset="2"/>
                <a:buChar char="l"/>
              </a:pPr>
              <a:endParaRPr lang="es-ES" altLang="es-ES" sz="2000">
                <a:effectLst>
                  <a:outerShdw blurRad="38100" dist="38100" dir="2700000" algn="tl">
                    <a:srgbClr val="000000"/>
                  </a:outerShdw>
                </a:effectLst>
                <a:latin typeface="Tahoma" pitchFamily="34" charset="0"/>
              </a:endParaRPr>
            </a:p>
          </p:txBody>
        </p:sp>
        <p:sp>
          <p:nvSpPr>
            <p:cNvPr id="335933" name="Text Box 61"/>
            <p:cNvSpPr txBox="1">
              <a:spLocks noChangeArrowheads="1"/>
            </p:cNvSpPr>
            <p:nvPr/>
          </p:nvSpPr>
          <p:spPr bwMode="auto">
            <a:xfrm>
              <a:off x="336" y="1104"/>
              <a:ext cx="2736"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400">
                  <a:solidFill>
                    <a:schemeClr val="accent2"/>
                  </a:solidFill>
                  <a:effectLst>
                    <a:outerShdw blurRad="38100" dist="38100" dir="2700000" algn="tl">
                      <a:srgbClr val="000000"/>
                    </a:outerShdw>
                  </a:effectLst>
                </a:rPr>
                <a:t>PRECISIÓN DE LA MEDIDA</a:t>
              </a:r>
              <a:endParaRPr lang="es-ES" altLang="es-ES" sz="2400">
                <a:solidFill>
                  <a:schemeClr val="accent2"/>
                </a:solidFill>
                <a:effectLst>
                  <a:outerShdw blurRad="38100" dist="38100" dir="2700000" algn="tl">
                    <a:srgbClr val="000000"/>
                  </a:outerShdw>
                </a:effectLst>
              </a:endParaRPr>
            </a:p>
          </p:txBody>
        </p:sp>
      </p:grpSp>
      <p:grpSp>
        <p:nvGrpSpPr>
          <p:cNvPr id="335949" name="Group 77"/>
          <p:cNvGrpSpPr>
            <a:grpSpLocks/>
          </p:cNvGrpSpPr>
          <p:nvPr/>
        </p:nvGrpSpPr>
        <p:grpSpPr bwMode="auto">
          <a:xfrm>
            <a:off x="446856" y="3962400"/>
            <a:ext cx="8229600" cy="2667000"/>
            <a:chOff x="288" y="2496"/>
            <a:chExt cx="5184" cy="1680"/>
          </a:xfrm>
        </p:grpSpPr>
        <p:sp>
          <p:nvSpPr>
            <p:cNvPr id="335939" name="Rectangle 67"/>
            <p:cNvSpPr>
              <a:spLocks noChangeArrowheads="1"/>
            </p:cNvSpPr>
            <p:nvPr/>
          </p:nvSpPr>
          <p:spPr bwMode="auto">
            <a:xfrm>
              <a:off x="288" y="2496"/>
              <a:ext cx="5184" cy="1680"/>
            </a:xfrm>
            <a:prstGeom prst="rect">
              <a:avLst/>
            </a:prstGeom>
            <a:gradFill rotWithShape="0">
              <a:gsLst>
                <a:gs pos="0">
                  <a:srgbClr val="800000">
                    <a:gamma/>
                    <a:shade val="46275"/>
                    <a:invGamma/>
                  </a:srgbClr>
                </a:gs>
                <a:gs pos="100000">
                  <a:srgbClr val="800000"/>
                </a:gs>
              </a:gsLst>
              <a:lin ang="2700000" scaled="1"/>
            </a:gra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sp>
          <p:nvSpPr>
            <p:cNvPr id="335940" name="Rectangle 68"/>
            <p:cNvSpPr>
              <a:spLocks noChangeArrowheads="1"/>
            </p:cNvSpPr>
            <p:nvPr/>
          </p:nvSpPr>
          <p:spPr bwMode="auto">
            <a:xfrm>
              <a:off x="368" y="2784"/>
              <a:ext cx="4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600" u="sng">
                  <a:effectLst>
                    <a:outerShdw blurRad="38100" dist="38100" dir="2700000" algn="tl">
                      <a:srgbClr val="000000"/>
                    </a:outerShdw>
                  </a:effectLst>
                  <a:latin typeface="Tahoma" pitchFamily="34" charset="0"/>
                </a:rPr>
                <a:t>Tensión de aislamiento</a:t>
              </a:r>
              <a:r>
                <a:rPr lang="es-ES_tradnl" altLang="es-ES" sz="1600">
                  <a:effectLst>
                    <a:outerShdw blurRad="38100" dist="38100" dir="2700000" algn="tl">
                      <a:srgbClr val="000000"/>
                    </a:outerShdw>
                  </a:effectLst>
                  <a:latin typeface="Tahoma" pitchFamily="34" charset="0"/>
                </a:rPr>
                <a:t>: máx. tensión con la que se puede trabajar.</a:t>
              </a:r>
            </a:p>
            <a:p>
              <a:pPr>
                <a:lnSpc>
                  <a:spcPct val="90000"/>
                </a:lnSpc>
                <a:spcBef>
                  <a:spcPct val="45000"/>
                </a:spcBef>
                <a:buClr>
                  <a:schemeClr val="accent2"/>
                </a:buClr>
                <a:buSzPct val="75000"/>
                <a:buFont typeface="Monotype Sorts" pitchFamily="2" charset="2"/>
                <a:buChar char="l"/>
              </a:pPr>
              <a:r>
                <a:rPr lang="es-ES_tradnl" altLang="es-ES" sz="1600" u="sng">
                  <a:effectLst>
                    <a:outerShdw blurRad="38100" dist="38100" dir="2700000" algn="tl">
                      <a:srgbClr val="000000"/>
                    </a:outerShdw>
                  </a:effectLst>
                  <a:latin typeface="Tahoma" pitchFamily="34" charset="0"/>
                </a:rPr>
                <a:t>Relación de transformación</a:t>
              </a:r>
              <a:r>
                <a:rPr lang="es-ES_tradnl" altLang="es-ES" sz="1600">
                  <a:effectLst>
                    <a:outerShdw blurRad="38100" dist="38100" dir="2700000" algn="tl">
                      <a:srgbClr val="000000"/>
                    </a:outerShdw>
                  </a:effectLst>
                  <a:latin typeface="Tahoma" pitchFamily="34" charset="0"/>
                </a:rPr>
                <a:t>: 200/5 A (p ejem).</a:t>
              </a:r>
            </a:p>
            <a:p>
              <a:pPr>
                <a:lnSpc>
                  <a:spcPct val="90000"/>
                </a:lnSpc>
                <a:spcBef>
                  <a:spcPct val="45000"/>
                </a:spcBef>
                <a:buClr>
                  <a:schemeClr val="accent2"/>
                </a:buClr>
                <a:buSzPct val="75000"/>
                <a:buFont typeface="Monotype Sorts" pitchFamily="2" charset="2"/>
                <a:buChar char="l"/>
              </a:pPr>
              <a:r>
                <a:rPr lang="es-ES_tradnl" altLang="es-ES" sz="1600" u="sng">
                  <a:effectLst>
                    <a:outerShdw blurRad="38100" dist="38100" dir="2700000" algn="tl">
                      <a:srgbClr val="000000"/>
                    </a:outerShdw>
                  </a:effectLst>
                  <a:latin typeface="Tahoma" pitchFamily="34" charset="0"/>
                </a:rPr>
                <a:t>Error de Intensidad</a:t>
              </a:r>
              <a:r>
                <a:rPr lang="es-ES_tradnl" altLang="es-ES" sz="1600">
                  <a:effectLst>
                    <a:outerShdw blurRad="38100" dist="38100" dir="2700000" algn="tl">
                      <a:srgbClr val="000000"/>
                    </a:outerShdw>
                  </a:effectLst>
                  <a:latin typeface="Tahoma" pitchFamily="34" charset="0"/>
                </a:rPr>
                <a:t>: diferencia entre la I</a:t>
              </a:r>
              <a:r>
                <a:rPr lang="es-ES_tradnl" altLang="es-ES" sz="1600" baseline="-25000">
                  <a:effectLst>
                    <a:outerShdw blurRad="38100" dist="38100" dir="2700000" algn="tl">
                      <a:srgbClr val="000000"/>
                    </a:outerShdw>
                  </a:effectLst>
                  <a:latin typeface="Tahoma" pitchFamily="34" charset="0"/>
                </a:rPr>
                <a:t>2 </a:t>
              </a:r>
              <a:r>
                <a:rPr lang="es-ES_tradnl" altLang="es-ES" sz="1600">
                  <a:effectLst>
                    <a:outerShdw blurRad="38100" dist="38100" dir="2700000" algn="tl">
                      <a:srgbClr val="000000"/>
                    </a:outerShdw>
                  </a:effectLst>
                  <a:latin typeface="Tahoma" pitchFamily="34" charset="0"/>
                </a:rPr>
                <a:t>real y la esperada en función de la corriente I</a:t>
              </a:r>
              <a:r>
                <a:rPr lang="es-ES_tradnl" altLang="es-ES" sz="1600" baseline="-25000">
                  <a:effectLst>
                    <a:outerShdw blurRad="38100" dist="38100" dir="2700000" algn="tl">
                      <a:srgbClr val="000000"/>
                    </a:outerShdw>
                  </a:effectLst>
                  <a:latin typeface="Tahoma" pitchFamily="34" charset="0"/>
                </a:rPr>
                <a:t>1 </a:t>
              </a:r>
              <a:r>
                <a:rPr lang="es-ES_tradnl" altLang="es-ES" sz="1600">
                  <a:effectLst>
                    <a:outerShdw blurRad="38100" dist="38100" dir="2700000" algn="tl">
                      <a:srgbClr val="000000"/>
                    </a:outerShdw>
                  </a:effectLst>
                  <a:latin typeface="Tahoma" pitchFamily="34" charset="0"/>
                </a:rPr>
                <a:t>en % (</a:t>
              </a:r>
              <a:r>
                <a:rPr lang="es-ES_tradnl" altLang="es-ES" sz="2000">
                  <a:effectLst>
                    <a:outerShdw blurRad="38100" dist="38100" dir="2700000" algn="tl">
                      <a:srgbClr val="000000"/>
                    </a:outerShdw>
                  </a:effectLst>
                  <a:latin typeface="Tahoma" pitchFamily="34" charset="0"/>
                  <a:sym typeface="Symbol" pitchFamily="18" charset="2"/>
                </a:rPr>
                <a:t></a:t>
              </a:r>
              <a:r>
                <a:rPr lang="es-ES_tradnl" altLang="es-ES" sz="2000" baseline="-25000">
                  <a:effectLst>
                    <a:outerShdw blurRad="38100" dist="38100" dir="2700000" algn="tl">
                      <a:srgbClr val="000000"/>
                    </a:outerShdw>
                  </a:effectLst>
                  <a:latin typeface="Tahoma" pitchFamily="34" charset="0"/>
                  <a:sym typeface="Symbol" pitchFamily="18" charset="2"/>
                </a:rPr>
                <a:t>i(%)</a:t>
              </a:r>
              <a:r>
                <a:rPr lang="es-ES_tradnl" altLang="es-ES" sz="1600">
                  <a:effectLst>
                    <a:outerShdw blurRad="38100" dist="38100" dir="2700000" algn="tl">
                      <a:srgbClr val="000000"/>
                    </a:outerShdw>
                  </a:effectLst>
                  <a:latin typeface="Tahoma" pitchFamily="34" charset="0"/>
                  <a:sym typeface="Symbol" pitchFamily="18" charset="2"/>
                </a:rPr>
                <a:t>).</a:t>
              </a:r>
              <a:endParaRPr lang="es-ES_tradnl" altLang="es-ES" sz="1600">
                <a:effectLst>
                  <a:outerShdw blurRad="38100" dist="38100" dir="2700000" algn="tl">
                    <a:srgbClr val="000000"/>
                  </a:outerShdw>
                </a:effectLst>
                <a:latin typeface="Tahoma" pitchFamily="34" charset="0"/>
              </a:endParaRPr>
            </a:p>
            <a:p>
              <a:pPr>
                <a:lnSpc>
                  <a:spcPct val="90000"/>
                </a:lnSpc>
                <a:spcBef>
                  <a:spcPct val="45000"/>
                </a:spcBef>
                <a:buClr>
                  <a:schemeClr val="accent2"/>
                </a:buClr>
                <a:buSzPct val="75000"/>
                <a:buFont typeface="Monotype Sorts" pitchFamily="2" charset="2"/>
                <a:buChar char="l"/>
              </a:pPr>
              <a:r>
                <a:rPr lang="es-ES_tradnl" altLang="es-ES" sz="1600" u="sng">
                  <a:effectLst>
                    <a:outerShdw blurRad="38100" dist="38100" dir="2700000" algn="tl">
                      <a:srgbClr val="000000"/>
                    </a:outerShdw>
                  </a:effectLst>
                  <a:latin typeface="Tahoma" pitchFamily="34" charset="0"/>
                </a:rPr>
                <a:t>Error de fase</a:t>
              </a:r>
              <a:r>
                <a:rPr lang="es-ES_tradnl" altLang="es-ES" sz="1600">
                  <a:effectLst>
                    <a:outerShdw blurRad="38100" dist="38100" dir="2700000" algn="tl">
                      <a:srgbClr val="000000"/>
                    </a:outerShdw>
                  </a:effectLst>
                  <a:latin typeface="Tahoma" pitchFamily="34" charset="0"/>
                </a:rPr>
                <a:t>: diferencia de fases entre I</a:t>
              </a:r>
              <a:r>
                <a:rPr lang="es-ES_tradnl" altLang="es-ES" sz="1600" baseline="-25000">
                  <a:effectLst>
                    <a:outerShdw blurRad="38100" dist="38100" dir="2700000" algn="tl">
                      <a:srgbClr val="000000"/>
                    </a:outerShdw>
                  </a:effectLst>
                  <a:latin typeface="Tahoma" pitchFamily="34" charset="0"/>
                </a:rPr>
                <a:t>1</a:t>
              </a:r>
              <a:r>
                <a:rPr lang="es-ES_tradnl" altLang="es-ES" sz="1600">
                  <a:effectLst>
                    <a:outerShdw blurRad="38100" dist="38100" dir="2700000" algn="tl">
                      <a:srgbClr val="000000"/>
                    </a:outerShdw>
                  </a:effectLst>
                  <a:latin typeface="Tahoma" pitchFamily="34" charset="0"/>
                </a:rPr>
                <a:t> e I</a:t>
              </a:r>
              <a:r>
                <a:rPr lang="es-ES_tradnl" altLang="es-ES" sz="1600" baseline="-25000">
                  <a:effectLst>
                    <a:outerShdw blurRad="38100" dist="38100" dir="2700000" algn="tl">
                      <a:srgbClr val="000000"/>
                    </a:outerShdw>
                  </a:effectLst>
                  <a:latin typeface="Tahoma" pitchFamily="34" charset="0"/>
                </a:rPr>
                <a:t>2</a:t>
              </a:r>
              <a:endParaRPr lang="es-ES" altLang="es-ES" sz="1600">
                <a:effectLst>
                  <a:outerShdw blurRad="38100" dist="38100" dir="2700000" algn="tl">
                    <a:srgbClr val="000000"/>
                  </a:outerShdw>
                </a:effectLst>
                <a:latin typeface="Tahoma" pitchFamily="34" charset="0"/>
              </a:endParaRPr>
            </a:p>
          </p:txBody>
        </p:sp>
        <p:sp>
          <p:nvSpPr>
            <p:cNvPr id="335941" name="Text Box 69"/>
            <p:cNvSpPr txBox="1">
              <a:spLocks noChangeArrowheads="1"/>
            </p:cNvSpPr>
            <p:nvPr/>
          </p:nvSpPr>
          <p:spPr bwMode="auto">
            <a:xfrm>
              <a:off x="336" y="2496"/>
              <a:ext cx="4272"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400">
                  <a:solidFill>
                    <a:schemeClr val="accent2"/>
                  </a:solidFill>
                  <a:effectLst>
                    <a:outerShdw blurRad="38100" dist="38100" dir="2700000" algn="tl">
                      <a:srgbClr val="000000"/>
                    </a:outerShdw>
                  </a:effectLst>
                </a:rPr>
                <a:t>PARÁMETROS DEL TRAFO DE CORRIENTE </a:t>
              </a:r>
              <a:endParaRPr lang="es-ES" altLang="es-ES" sz="2400">
                <a:solidFill>
                  <a:schemeClr val="accent2"/>
                </a:solidFill>
                <a:effectLst>
                  <a:outerShdw blurRad="38100" dist="38100" dir="2700000" algn="tl">
                    <a:srgbClr val="000000"/>
                  </a:outerShdw>
                </a:effectLst>
              </a:endParaRPr>
            </a:p>
          </p:txBody>
        </p:sp>
      </p:grpSp>
      <p:pic>
        <p:nvPicPr>
          <p:cNvPr id="335943"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256" y="5334000"/>
            <a:ext cx="2568575" cy="7096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944" name="Picture 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956" y="5803900"/>
            <a:ext cx="1023938" cy="704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5" name="Rectangle 5"/>
          <p:cNvSpPr>
            <a:spLocks noChangeArrowheads="1"/>
          </p:cNvSpPr>
          <p:nvPr/>
        </p:nvSpPr>
        <p:spPr bwMode="auto">
          <a:xfrm>
            <a:off x="685800" y="2286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4.25.1 Transformadores de corriente III</a:t>
            </a:r>
            <a:endParaRPr lang="es-ES_tradnl" altLang="es-ES" sz="4700" b="0">
              <a:solidFill>
                <a:schemeClr val="tx2"/>
              </a:solidFill>
              <a:effectLst>
                <a:outerShdw blurRad="38100" dist="38100" dir="2700000" algn="tl">
                  <a:srgbClr val="000000"/>
                </a:outerShdw>
              </a:effectLst>
              <a:latin typeface="Arial" charset="0"/>
            </a:endParaRPr>
          </a:p>
        </p:txBody>
      </p:sp>
      <p:grpSp>
        <p:nvGrpSpPr>
          <p:cNvPr id="558096" name="Group 16"/>
          <p:cNvGrpSpPr>
            <a:grpSpLocks/>
          </p:cNvGrpSpPr>
          <p:nvPr/>
        </p:nvGrpSpPr>
        <p:grpSpPr bwMode="auto">
          <a:xfrm>
            <a:off x="-25400" y="1562100"/>
            <a:ext cx="3471863" cy="3886200"/>
            <a:chOff x="144" y="1104"/>
            <a:chExt cx="2187" cy="2448"/>
          </a:xfrm>
        </p:grpSpPr>
        <p:pic>
          <p:nvPicPr>
            <p:cNvPr id="558083" name="Picture 3" descr="C:\Temporal red\Trafos corri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104"/>
              <a:ext cx="1704" cy="1832"/>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58095" name="Text Box 15"/>
            <p:cNvSpPr txBox="1">
              <a:spLocks noChangeArrowheads="1"/>
            </p:cNvSpPr>
            <p:nvPr/>
          </p:nvSpPr>
          <p:spPr bwMode="auto">
            <a:xfrm>
              <a:off x="144" y="2975"/>
              <a:ext cx="2187" cy="5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800">
                  <a:effectLst>
                    <a:outerShdw blurRad="38100" dist="38100" dir="2700000" algn="tl">
                      <a:srgbClr val="000000"/>
                    </a:outerShdw>
                  </a:effectLst>
                </a:rPr>
                <a:t>Núcleos magnéticos para transformadores de corriente</a:t>
              </a:r>
              <a:endParaRPr lang="es-ES" altLang="es-ES" sz="1800">
                <a:effectLst>
                  <a:outerShdw blurRad="38100" dist="38100" dir="2700000" algn="tl">
                    <a:srgbClr val="000000"/>
                  </a:outerShdw>
                </a:effectLst>
              </a:endParaRPr>
            </a:p>
          </p:txBody>
        </p:sp>
      </p:grpSp>
      <p:sp>
        <p:nvSpPr>
          <p:cNvPr id="558099" name="Text Box 19"/>
          <p:cNvSpPr txBox="1">
            <a:spLocks noChangeArrowheads="1"/>
          </p:cNvSpPr>
          <p:nvPr/>
        </p:nvSpPr>
        <p:spPr bwMode="auto">
          <a:xfrm>
            <a:off x="7620000" y="2174875"/>
            <a:ext cx="1295400" cy="11906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800">
                <a:effectLst>
                  <a:outerShdw blurRad="38100" dist="38100" dir="2700000" algn="tl">
                    <a:srgbClr val="000000"/>
                  </a:outerShdw>
                </a:effectLst>
              </a:rPr>
              <a:t>Sonda de corriente 1 – 10 – 100 A</a:t>
            </a:r>
            <a:endParaRPr lang="es-ES" altLang="es-ES" sz="1800">
              <a:effectLst>
                <a:outerShdw blurRad="38100" dist="38100" dir="2700000" algn="tl">
                  <a:srgbClr val="000000"/>
                </a:outerShdw>
              </a:effectLst>
            </a:endParaRPr>
          </a:p>
        </p:txBody>
      </p:sp>
      <p:grpSp>
        <p:nvGrpSpPr>
          <p:cNvPr id="558101" name="Group 21"/>
          <p:cNvGrpSpPr>
            <a:grpSpLocks/>
          </p:cNvGrpSpPr>
          <p:nvPr/>
        </p:nvGrpSpPr>
        <p:grpSpPr bwMode="auto">
          <a:xfrm>
            <a:off x="2908300" y="4254500"/>
            <a:ext cx="2438400" cy="2254250"/>
            <a:chOff x="1832" y="2632"/>
            <a:chExt cx="1536" cy="1420"/>
          </a:xfrm>
        </p:grpSpPr>
        <p:pic>
          <p:nvPicPr>
            <p:cNvPr id="558084" name="Picture 4" descr="C:\Mis documentos\CLASE\Transformador intensidad pequeño.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 y="2632"/>
              <a:ext cx="797" cy="1005"/>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58100" name="Text Box 20"/>
            <p:cNvSpPr txBox="1">
              <a:spLocks noChangeArrowheads="1"/>
            </p:cNvSpPr>
            <p:nvPr/>
          </p:nvSpPr>
          <p:spPr bwMode="auto">
            <a:xfrm>
              <a:off x="1832" y="3648"/>
              <a:ext cx="1536"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800" dirty="0">
                  <a:effectLst>
                    <a:outerShdw blurRad="38100" dist="38100" dir="2700000" algn="tl">
                      <a:srgbClr val="000000"/>
                    </a:outerShdw>
                  </a:effectLst>
                </a:rPr>
                <a:t>Transformador de corriente </a:t>
              </a:r>
              <a:r>
                <a:rPr lang="es-ES_tradnl" altLang="es-ES" sz="1800" dirty="0" smtClean="0">
                  <a:effectLst>
                    <a:outerShdw blurRad="38100" dist="38100" dir="2700000" algn="tl">
                      <a:srgbClr val="000000"/>
                    </a:outerShdw>
                  </a:effectLst>
                </a:rPr>
                <a:t>1250 A</a:t>
              </a:r>
              <a:endParaRPr lang="es-ES" altLang="es-ES" sz="1800" dirty="0">
                <a:effectLst>
                  <a:outerShdw blurRad="38100" dist="38100" dir="2700000" algn="tl">
                    <a:srgbClr val="000000"/>
                  </a:outerShdw>
                </a:effectLst>
              </a:endParaRPr>
            </a:p>
          </p:txBody>
        </p:sp>
      </p:grpSp>
      <p:pic>
        <p:nvPicPr>
          <p:cNvPr id="5580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1565275"/>
            <a:ext cx="4368800" cy="2495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103" name="Text Box 23"/>
          <p:cNvSpPr txBox="1">
            <a:spLocks noChangeArrowheads="1"/>
          </p:cNvSpPr>
          <p:nvPr/>
        </p:nvSpPr>
        <p:spPr bwMode="auto">
          <a:xfrm>
            <a:off x="2971800" y="1524000"/>
            <a:ext cx="373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000">
                <a:solidFill>
                  <a:schemeClr val="bg2"/>
                </a:solidFill>
                <a:effectLst>
                  <a:outerShdw blurRad="38100" dist="38100" dir="2700000" algn="tl">
                    <a:srgbClr val="FFFFFF"/>
                  </a:outerShdw>
                </a:effectLst>
                <a:sym typeface="Symbol" pitchFamily="18" charset="2"/>
              </a:rPr>
              <a:t></a:t>
            </a:r>
            <a:r>
              <a:rPr lang="es-ES_tradnl" altLang="es-ES" sz="1000">
                <a:solidFill>
                  <a:schemeClr val="bg2"/>
                </a:solidFill>
                <a:effectLst>
                  <a:outerShdw blurRad="38100" dist="38100" dir="2700000" algn="tl">
                    <a:srgbClr val="FFFFFF"/>
                  </a:outerShdw>
                </a:effectLst>
                <a:sym typeface="Symbol" pitchFamily="18" charset="2"/>
              </a:rPr>
              <a:t> M. F. Cabanas: Técnicas para el mantenimiento y diagnóstico de máquinas eléctricas rotativas</a:t>
            </a:r>
            <a:endParaRPr lang="es-ES" altLang="es-ES" sz="1000">
              <a:solidFill>
                <a:schemeClr val="bg2"/>
              </a:solidFill>
              <a:effectLst>
                <a:outerShdw blurRad="38100" dist="38100" dir="2700000" algn="tl">
                  <a:srgbClr val="FFFFFF"/>
                </a:outerShdw>
              </a:effectLst>
            </a:endParaRPr>
          </a:p>
        </p:txBody>
      </p:sp>
      <p:grpSp>
        <p:nvGrpSpPr>
          <p:cNvPr id="558106" name="Group 26"/>
          <p:cNvGrpSpPr>
            <a:grpSpLocks/>
          </p:cNvGrpSpPr>
          <p:nvPr/>
        </p:nvGrpSpPr>
        <p:grpSpPr bwMode="auto">
          <a:xfrm>
            <a:off x="5334000" y="3790950"/>
            <a:ext cx="3556000" cy="2990850"/>
            <a:chOff x="3360" y="2388"/>
            <a:chExt cx="2240" cy="1884"/>
          </a:xfrm>
        </p:grpSpPr>
        <p:pic>
          <p:nvPicPr>
            <p:cNvPr id="55809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2388"/>
              <a:ext cx="2240" cy="1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97" name="Text Box 17"/>
            <p:cNvSpPr txBox="1">
              <a:spLocks noChangeArrowheads="1"/>
            </p:cNvSpPr>
            <p:nvPr/>
          </p:nvSpPr>
          <p:spPr bwMode="auto">
            <a:xfrm>
              <a:off x="3440" y="3868"/>
              <a:ext cx="2112"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800">
                  <a:effectLst>
                    <a:outerShdw blurRad="38100" dist="38100" dir="2700000" algn="tl">
                      <a:srgbClr val="000000"/>
                    </a:outerShdw>
                  </a:effectLst>
                </a:rPr>
                <a:t>Transformadores de corriente 100 A</a:t>
              </a:r>
              <a:endParaRPr lang="es-ES" altLang="es-ES" sz="1800">
                <a:effectLst>
                  <a:outerShdw blurRad="38100" dist="38100" dir="2700000" algn="tl">
                    <a:srgbClr val="000000"/>
                  </a:outerShdw>
                </a:effectLst>
              </a:endParaRPr>
            </a:p>
          </p:txBody>
        </p:sp>
        <p:sp>
          <p:nvSpPr>
            <p:cNvPr id="558105" name="Text Box 25"/>
            <p:cNvSpPr txBox="1">
              <a:spLocks noChangeArrowheads="1"/>
            </p:cNvSpPr>
            <p:nvPr/>
          </p:nvSpPr>
          <p:spPr bwMode="auto">
            <a:xfrm>
              <a:off x="4464" y="2400"/>
              <a:ext cx="110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000">
                  <a:solidFill>
                    <a:schemeClr val="bg2"/>
                  </a:solidFill>
                  <a:effectLst>
                    <a:outerShdw blurRad="38100" dist="38100" dir="2700000" algn="tl">
                      <a:srgbClr val="FFFFFF"/>
                    </a:outerShdw>
                  </a:effectLst>
                  <a:sym typeface="Symbol" pitchFamily="18" charset="2"/>
                </a:rPr>
                <a:t></a:t>
              </a:r>
              <a:r>
                <a:rPr lang="es-ES_tradnl" altLang="es-ES" sz="1000">
                  <a:solidFill>
                    <a:schemeClr val="bg2"/>
                  </a:solidFill>
                  <a:effectLst>
                    <a:outerShdw blurRad="38100" dist="38100" dir="2700000" algn="tl">
                      <a:srgbClr val="FFFFFF"/>
                    </a:outerShdw>
                  </a:effectLst>
                  <a:sym typeface="Symbol" pitchFamily="18" charset="2"/>
                </a:rPr>
                <a:t> M. F. Cabanas: Técnicas para el mantenimiento y diagnóstico de máquinas eléctricas rotativas</a:t>
              </a:r>
              <a:endParaRPr lang="es-ES" altLang="es-ES" sz="1000">
                <a:solidFill>
                  <a:schemeClr val="bg2"/>
                </a:solidFill>
                <a:effectLst>
                  <a:outerShdw blurRad="38100" dist="38100" dir="2700000" algn="tl">
                    <a:srgbClr val="FFFFFF"/>
                  </a:outerShdw>
                </a:effectLst>
              </a:endParaRPr>
            </a:p>
          </p:txBody>
        </p:sp>
      </p:grpSp>
    </p:spTree>
  </p:cSld>
  <p:clrMapOvr>
    <a:masterClrMapping/>
  </p:clrMapOvr>
  <p:transition>
    <p:cover dir="l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ChangeArrowheads="1"/>
          </p:cNvSpPr>
          <p:nvPr/>
        </p:nvSpPr>
        <p:spPr bwMode="auto">
          <a:xfrm>
            <a:off x="381000" y="251460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500">
                <a:solidFill>
                  <a:schemeClr val="tx2"/>
                </a:solidFill>
                <a:effectLst>
                  <a:outerShdw blurRad="38100" dist="38100" dir="2700000" algn="tl">
                    <a:srgbClr val="000000"/>
                  </a:outerShdw>
                </a:effectLst>
                <a:latin typeface="Tahoma" pitchFamily="34" charset="0"/>
              </a:rPr>
              <a:t>4.26 Revisión de los conceptos teóricos sobre los catálogos comerciales de un fabricante</a:t>
            </a:r>
            <a:endParaRPr lang="es-ES_tradnl" altLang="es-ES" sz="4500" b="0">
              <a:solidFill>
                <a:schemeClr val="tx2"/>
              </a:solidFill>
              <a:effectLst>
                <a:outerShdw blurRad="38100" dist="38100" dir="2700000" algn="tl">
                  <a:srgbClr val="000000"/>
                </a:outerShdw>
              </a:effectLst>
              <a:latin typeface="Arial" charset="0"/>
            </a:endParaRPr>
          </a:p>
        </p:txBody>
      </p:sp>
    </p:spTree>
  </p:cSld>
  <p:clrMapOvr>
    <a:masterClrMapping/>
  </p:clrMapOvr>
  <p:transition>
    <p:cover dir="l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3618" name="Group 2"/>
          <p:cNvGrpSpPr>
            <a:grpSpLocks/>
          </p:cNvGrpSpPr>
          <p:nvPr/>
        </p:nvGrpSpPr>
        <p:grpSpPr bwMode="auto">
          <a:xfrm>
            <a:off x="76200" y="127000"/>
            <a:ext cx="8991600" cy="6654800"/>
            <a:chOff x="48" y="80"/>
            <a:chExt cx="5664" cy="4192"/>
          </a:xfrm>
        </p:grpSpPr>
        <p:sp>
          <p:nvSpPr>
            <p:cNvPr id="623619" name="Rectangle 3"/>
            <p:cNvSpPr>
              <a:spLocks noChangeArrowheads="1"/>
            </p:cNvSpPr>
            <p:nvPr/>
          </p:nvSpPr>
          <p:spPr bwMode="auto">
            <a:xfrm>
              <a:off x="48" y="80"/>
              <a:ext cx="5656" cy="4184"/>
            </a:xfrm>
            <a:prstGeom prst="rect">
              <a:avLst/>
            </a:prstGeom>
            <a:solidFill>
              <a:schemeClr val="tx1"/>
            </a:solidFill>
            <a:ln w="9525">
              <a:miter lim="800000"/>
              <a:headEnd/>
              <a:tailEnd/>
            </a:ln>
            <a:effectLst/>
            <a:scene3d>
              <a:camera prst="legacyObliqueTopRight"/>
              <a:lightRig rig="legacyFlat3" dir="b"/>
            </a:scene3d>
            <a:sp3d extrusionH="1000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623620" name="Picture 4" descr="C:\Temporal red\Catá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88"/>
              <a:ext cx="5664" cy="418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cover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632" name="Object 8"/>
          <p:cNvGraphicFramePr>
            <a:graphicFrameLocks noChangeAspect="1"/>
          </p:cNvGraphicFramePr>
          <p:nvPr/>
        </p:nvGraphicFramePr>
        <p:xfrm>
          <a:off x="3886200" y="2895600"/>
          <a:ext cx="5000625" cy="3654425"/>
        </p:xfrm>
        <a:graphic>
          <a:graphicData uri="http://schemas.openxmlformats.org/presentationml/2006/ole">
            <mc:AlternateContent xmlns:mc="http://schemas.openxmlformats.org/markup-compatibility/2006">
              <mc:Choice xmlns:v="urn:schemas-microsoft-com:vml" Requires="v">
                <p:oleObj spid="_x0000_s282743" name="Image" r:id="rId4" imgW="6417226" imgH="4689022" progId="Photoshop.Image.4">
                  <p:embed/>
                </p:oleObj>
              </mc:Choice>
              <mc:Fallback>
                <p:oleObj name="Image" r:id="rId4" imgW="6417226" imgH="4689022" progId="Photoshop.Image.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895600"/>
                        <a:ext cx="5000625" cy="36544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sp>
        <p:nvSpPr>
          <p:cNvPr id="282626" name="Rectangle 2"/>
          <p:cNvSpPr>
            <a:spLocks noGrp="1" noChangeArrowheads="1"/>
          </p:cNvSpPr>
          <p:nvPr>
            <p:ph type="title"/>
          </p:nvPr>
        </p:nvSpPr>
        <p:spPr>
          <a:xfrm>
            <a:off x="152400" y="304800"/>
            <a:ext cx="8839200" cy="1143000"/>
          </a:xfrm>
          <a:noFill/>
          <a:ln/>
          <a:effectLst>
            <a:outerShdw dist="35921" dir="2700000" algn="ctr" rotWithShape="0">
              <a:schemeClr val="bg2"/>
            </a:outerShdw>
          </a:effectLst>
        </p:spPr>
        <p:txBody>
          <a:bodyPr/>
          <a:lstStyle/>
          <a:p>
            <a:r>
              <a:rPr lang="es-ES_tradnl" altLang="es-ES" sz="4700" b="1">
                <a:latin typeface="Tahoma" pitchFamily="34" charset="0"/>
              </a:rPr>
              <a:t>4.3 Aspectos constructivos: devanados y aislamiento III</a:t>
            </a:r>
            <a:endParaRPr lang="es-ES_tradnl" altLang="es-ES"/>
          </a:p>
        </p:txBody>
      </p:sp>
      <p:sp>
        <p:nvSpPr>
          <p:cNvPr id="282629" name="Rectangle 5"/>
          <p:cNvSpPr>
            <a:spLocks noChangeArrowheads="1"/>
          </p:cNvSpPr>
          <p:nvPr/>
        </p:nvSpPr>
        <p:spPr bwMode="auto">
          <a:xfrm>
            <a:off x="228600" y="4829175"/>
            <a:ext cx="3429000" cy="7334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l">
              <a:spcBef>
                <a:spcPct val="0"/>
              </a:spcBef>
            </a:pPr>
            <a:r>
              <a:rPr lang="es-ES" altLang="es-ES" sz="2100">
                <a:effectLst>
                  <a:outerShdw blurRad="38100" dist="38100" dir="2700000" algn="tl">
                    <a:srgbClr val="000000"/>
                  </a:outerShdw>
                </a:effectLst>
              </a:rPr>
              <a:t>Fabricación núcleo: chapas magnéticas</a:t>
            </a:r>
            <a:endParaRPr lang="es-ES_tradnl" altLang="es-ES" sz="2100">
              <a:solidFill>
                <a:srgbClr val="000000"/>
              </a:solidFill>
              <a:effectLst/>
            </a:endParaRPr>
          </a:p>
        </p:txBody>
      </p:sp>
      <p:sp>
        <p:nvSpPr>
          <p:cNvPr id="282630" name="Rectangle 6"/>
          <p:cNvSpPr>
            <a:spLocks noChangeArrowheads="1"/>
          </p:cNvSpPr>
          <p:nvPr/>
        </p:nvSpPr>
        <p:spPr bwMode="auto">
          <a:xfrm>
            <a:off x="5334000" y="2117725"/>
            <a:ext cx="3581400" cy="7334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spcBef>
                <a:spcPct val="0"/>
              </a:spcBef>
            </a:pPr>
            <a:r>
              <a:rPr lang="es-ES" altLang="es-ES" sz="2100">
                <a:effectLst>
                  <a:outerShdw blurRad="38100" dist="38100" dir="2700000" algn="tl">
                    <a:srgbClr val="000000"/>
                  </a:outerShdw>
                </a:effectLst>
              </a:rPr>
              <a:t>Conformado conductores devanados</a:t>
            </a:r>
            <a:endParaRPr lang="es-ES_tradnl" altLang="es-ES" sz="2100">
              <a:solidFill>
                <a:srgbClr val="000000"/>
              </a:solidFill>
              <a:effectLst/>
            </a:endParaRPr>
          </a:p>
        </p:txBody>
      </p:sp>
      <p:graphicFrame>
        <p:nvGraphicFramePr>
          <p:cNvPr id="282631" name="Object 7"/>
          <p:cNvGraphicFramePr>
            <a:graphicFrameLocks noChangeAspect="1"/>
          </p:cNvGraphicFramePr>
          <p:nvPr/>
        </p:nvGraphicFramePr>
        <p:xfrm>
          <a:off x="304800" y="1758950"/>
          <a:ext cx="4114800" cy="3013075"/>
        </p:xfrm>
        <a:graphic>
          <a:graphicData uri="http://schemas.openxmlformats.org/presentationml/2006/ole">
            <mc:AlternateContent xmlns:mc="http://schemas.openxmlformats.org/markup-compatibility/2006">
              <mc:Choice xmlns:v="urn:schemas-microsoft-com:vml" Requires="v">
                <p:oleObj spid="_x0000_s282744" name="Image" r:id="rId6" imgW="5362513" imgH="3926580" progId="Photoshop.Image.4">
                  <p:embed/>
                </p:oleObj>
              </mc:Choice>
              <mc:Fallback>
                <p:oleObj name="Image" r:id="rId6" imgW="5362513" imgH="3926580" progId="Photoshop.Image.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58950"/>
                        <a:ext cx="4114800"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sp>
        <p:nvSpPr>
          <p:cNvPr id="282633" name="Text Box 9"/>
          <p:cNvSpPr txBox="1">
            <a:spLocks noChangeArrowheads="1"/>
          </p:cNvSpPr>
          <p:nvPr/>
        </p:nvSpPr>
        <p:spPr bwMode="auto">
          <a:xfrm>
            <a:off x="685800" y="17526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
        <p:nvSpPr>
          <p:cNvPr id="282634" name="Text Box 10"/>
          <p:cNvSpPr txBox="1">
            <a:spLocks noChangeArrowheads="1"/>
          </p:cNvSpPr>
          <p:nvPr/>
        </p:nvSpPr>
        <p:spPr bwMode="auto">
          <a:xfrm>
            <a:off x="5105400" y="28956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304800" y="152400"/>
            <a:ext cx="8610600" cy="1143000"/>
          </a:xfrm>
          <a:noFill/>
          <a:ln/>
          <a:effectLst>
            <a:outerShdw dist="35921" dir="2700000" algn="ctr" rotWithShape="0">
              <a:schemeClr val="bg2"/>
            </a:outerShdw>
          </a:effectLst>
        </p:spPr>
        <p:txBody>
          <a:bodyPr/>
          <a:lstStyle/>
          <a:p>
            <a:pPr algn="l"/>
            <a:r>
              <a:rPr lang="es-ES_tradnl" altLang="es-ES" sz="4700" b="1">
                <a:latin typeface="Tahoma" pitchFamily="34" charset="0"/>
              </a:rPr>
              <a:t>4.3 Aspectos constructivos: refrigeración</a:t>
            </a:r>
            <a:endParaRPr lang="es-ES_tradnl" altLang="es-ES"/>
          </a:p>
        </p:txBody>
      </p:sp>
      <p:grpSp>
        <p:nvGrpSpPr>
          <p:cNvPr id="277510" name="Group 6"/>
          <p:cNvGrpSpPr>
            <a:grpSpLocks/>
          </p:cNvGrpSpPr>
          <p:nvPr/>
        </p:nvGrpSpPr>
        <p:grpSpPr bwMode="auto">
          <a:xfrm>
            <a:off x="228600" y="1752600"/>
            <a:ext cx="5943600" cy="4508500"/>
            <a:chOff x="192" y="1200"/>
            <a:chExt cx="3744" cy="2840"/>
          </a:xfrm>
        </p:grpSpPr>
        <p:sp>
          <p:nvSpPr>
            <p:cNvPr id="277509" name="Rectangle 5"/>
            <p:cNvSpPr>
              <a:spLocks noChangeArrowheads="1"/>
            </p:cNvSpPr>
            <p:nvPr/>
          </p:nvSpPr>
          <p:spPr bwMode="auto">
            <a:xfrm>
              <a:off x="192" y="1200"/>
              <a:ext cx="3744" cy="2840"/>
            </a:xfrm>
            <a:prstGeom prst="rect">
              <a:avLst/>
            </a:prstGeom>
            <a:solidFill>
              <a:schemeClr val="tx1"/>
            </a:solidFill>
            <a:ln w="3175">
              <a:miter lim="800000"/>
              <a:headEnd/>
              <a:tailEnd/>
            </a:ln>
            <a:effectLst/>
            <a:scene3d>
              <a:camera prst="legacyObliqueTopRight"/>
              <a:lightRig rig="legacyFlat3" dir="b"/>
            </a:scene3d>
            <a:sp3d extrusionH="201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flatTx/>
            </a:bodyPr>
            <a:lstStyle/>
            <a:p>
              <a:endParaRPr lang="es-ES"/>
            </a:p>
          </p:txBody>
        </p:sp>
        <p:pic>
          <p:nvPicPr>
            <p:cNvPr id="277508" name="Picture 4" descr="C:\Mis documentos\CLASE\fotos\Refrigeración.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208"/>
              <a:ext cx="3743" cy="2831"/>
            </a:xfrm>
            <a:prstGeom prst="rect">
              <a:avLst/>
            </a:prstGeom>
            <a:noFill/>
            <a:extLst>
              <a:ext uri="{909E8E84-426E-40DD-AFC4-6F175D3DCCD1}">
                <a14:hiddenFill xmlns:a14="http://schemas.microsoft.com/office/drawing/2010/main">
                  <a:solidFill>
                    <a:srgbClr val="FFFFFF"/>
                  </a:solidFill>
                </a14:hiddenFill>
              </a:ext>
            </a:extLst>
          </p:spPr>
        </p:pic>
      </p:grpSp>
      <p:sp>
        <p:nvSpPr>
          <p:cNvPr id="277511" name="Rectangle 7"/>
          <p:cNvSpPr>
            <a:spLocks noChangeArrowheads="1"/>
          </p:cNvSpPr>
          <p:nvPr/>
        </p:nvSpPr>
        <p:spPr bwMode="auto">
          <a:xfrm>
            <a:off x="5410200" y="684213"/>
            <a:ext cx="3962400" cy="64436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lvl="2" algn="l">
              <a:spcBef>
                <a:spcPct val="24000"/>
              </a:spcBef>
            </a:pPr>
            <a:r>
              <a:rPr lang="es-ES" altLang="es-ES" sz="1700">
                <a:solidFill>
                  <a:schemeClr val="accent2"/>
                </a:solidFill>
                <a:effectLst>
                  <a:outerShdw blurRad="38100" dist="38100" dir="2700000" algn="tl">
                    <a:srgbClr val="000000"/>
                  </a:outerShdw>
                </a:effectLst>
              </a:rPr>
              <a:t>1</a:t>
            </a:r>
            <a:r>
              <a:rPr lang="es-ES" altLang="es-ES" sz="1700">
                <a:effectLst>
                  <a:outerShdw blurRad="38100" dist="38100" dir="2700000" algn="tl">
                    <a:srgbClr val="000000"/>
                  </a:outerShdw>
                </a:effectLst>
              </a:rPr>
              <a:t> Núcleo</a:t>
            </a:r>
          </a:p>
          <a:p>
            <a:pPr lvl="2" algn="l">
              <a:spcBef>
                <a:spcPct val="24000"/>
              </a:spcBef>
            </a:pPr>
            <a:r>
              <a:rPr lang="es-ES" altLang="es-ES" sz="1700">
                <a:solidFill>
                  <a:schemeClr val="accent2"/>
                </a:solidFill>
                <a:effectLst>
                  <a:outerShdw blurRad="38100" dist="38100" dir="2700000" algn="tl">
                    <a:srgbClr val="000000"/>
                  </a:outerShdw>
                </a:effectLst>
              </a:rPr>
              <a:t>1’</a:t>
            </a:r>
            <a:r>
              <a:rPr lang="es-ES" altLang="es-ES" sz="1700">
                <a:effectLst>
                  <a:outerShdw blurRad="38100" dist="38100" dir="2700000" algn="tl">
                    <a:srgbClr val="000000"/>
                  </a:outerShdw>
                </a:effectLst>
              </a:rPr>
              <a:t> Prensaculatas</a:t>
            </a:r>
          </a:p>
          <a:p>
            <a:pPr lvl="2" algn="l">
              <a:spcBef>
                <a:spcPct val="24000"/>
              </a:spcBef>
            </a:pPr>
            <a:r>
              <a:rPr lang="es-ES" altLang="es-ES" sz="1700">
                <a:solidFill>
                  <a:schemeClr val="accent2"/>
                </a:solidFill>
                <a:effectLst>
                  <a:outerShdw blurRad="38100" dist="38100" dir="2700000" algn="tl">
                    <a:srgbClr val="000000"/>
                  </a:outerShdw>
                </a:effectLst>
              </a:rPr>
              <a:t>2</a:t>
            </a:r>
            <a:r>
              <a:rPr lang="es-ES" altLang="es-ES" sz="1700">
                <a:effectLst>
                  <a:outerShdw blurRad="38100" dist="38100" dir="2700000" algn="tl">
                    <a:srgbClr val="000000"/>
                  </a:outerShdw>
                </a:effectLst>
              </a:rPr>
              <a:t> Devanados</a:t>
            </a:r>
          </a:p>
          <a:p>
            <a:pPr lvl="2" algn="l">
              <a:spcBef>
                <a:spcPct val="24000"/>
              </a:spcBef>
            </a:pPr>
            <a:r>
              <a:rPr lang="es-ES" altLang="es-ES" sz="1700">
                <a:solidFill>
                  <a:schemeClr val="accent2"/>
                </a:solidFill>
                <a:effectLst>
                  <a:outerShdw blurRad="38100" dist="38100" dir="2700000" algn="tl">
                    <a:srgbClr val="000000"/>
                  </a:outerShdw>
                </a:effectLst>
              </a:rPr>
              <a:t>3</a:t>
            </a:r>
            <a:r>
              <a:rPr lang="es-ES" altLang="es-ES" sz="1700">
                <a:effectLst>
                  <a:outerShdw blurRad="38100" dist="38100" dir="2700000" algn="tl">
                    <a:srgbClr val="000000"/>
                  </a:outerShdw>
                </a:effectLst>
              </a:rPr>
              <a:t> Cuba</a:t>
            </a:r>
          </a:p>
          <a:p>
            <a:pPr lvl="2" algn="l">
              <a:spcBef>
                <a:spcPct val="24000"/>
              </a:spcBef>
            </a:pPr>
            <a:r>
              <a:rPr lang="es-ES" altLang="es-ES" sz="1700">
                <a:solidFill>
                  <a:schemeClr val="accent2"/>
                </a:solidFill>
                <a:effectLst>
                  <a:outerShdw blurRad="38100" dist="38100" dir="2700000" algn="tl">
                    <a:srgbClr val="000000"/>
                  </a:outerShdw>
                </a:effectLst>
              </a:rPr>
              <a:t>4 </a:t>
            </a:r>
            <a:r>
              <a:rPr lang="es-ES" altLang="es-ES" sz="1700">
                <a:effectLst>
                  <a:outerShdw blurRad="38100" dist="38100" dir="2700000" algn="tl">
                    <a:srgbClr val="000000"/>
                  </a:outerShdw>
                </a:effectLst>
              </a:rPr>
              <a:t>Aletas refrigeración</a:t>
            </a:r>
          </a:p>
          <a:p>
            <a:pPr lvl="2" algn="l">
              <a:spcBef>
                <a:spcPct val="24000"/>
              </a:spcBef>
            </a:pPr>
            <a:r>
              <a:rPr lang="es-ES" altLang="es-ES" sz="1700">
                <a:solidFill>
                  <a:schemeClr val="accent2"/>
                </a:solidFill>
                <a:effectLst>
                  <a:outerShdw blurRad="38100" dist="38100" dir="2700000" algn="tl">
                    <a:srgbClr val="000000"/>
                  </a:outerShdw>
                </a:effectLst>
              </a:rPr>
              <a:t>5</a:t>
            </a:r>
            <a:r>
              <a:rPr lang="es-ES" altLang="es-ES" sz="1700">
                <a:effectLst>
                  <a:outerShdw blurRad="38100" dist="38100" dir="2700000" algn="tl">
                    <a:srgbClr val="000000"/>
                  </a:outerShdw>
                </a:effectLst>
              </a:rPr>
              <a:t> Aceite</a:t>
            </a:r>
          </a:p>
          <a:p>
            <a:pPr lvl="2" algn="l">
              <a:spcBef>
                <a:spcPct val="24000"/>
              </a:spcBef>
            </a:pPr>
            <a:r>
              <a:rPr lang="es-ES" altLang="es-ES" sz="1700">
                <a:solidFill>
                  <a:schemeClr val="accent2"/>
                </a:solidFill>
                <a:effectLst>
                  <a:outerShdw blurRad="38100" dist="38100" dir="2700000" algn="tl">
                    <a:srgbClr val="000000"/>
                  </a:outerShdw>
                </a:effectLst>
              </a:rPr>
              <a:t>6</a:t>
            </a:r>
            <a:r>
              <a:rPr lang="es-ES" altLang="es-ES" sz="1700">
                <a:effectLst>
                  <a:outerShdw blurRad="38100" dist="38100" dir="2700000" algn="tl">
                    <a:srgbClr val="000000"/>
                  </a:outerShdw>
                </a:effectLst>
              </a:rPr>
              <a:t> Depósito expansión</a:t>
            </a:r>
          </a:p>
          <a:p>
            <a:pPr lvl="2" algn="l">
              <a:spcBef>
                <a:spcPct val="24000"/>
              </a:spcBef>
            </a:pPr>
            <a:r>
              <a:rPr lang="es-ES" altLang="es-ES" sz="1700">
                <a:solidFill>
                  <a:schemeClr val="accent2"/>
                </a:solidFill>
                <a:effectLst>
                  <a:outerShdw blurRad="38100" dist="38100" dir="2700000" algn="tl">
                    <a:srgbClr val="000000"/>
                  </a:outerShdw>
                </a:effectLst>
              </a:rPr>
              <a:t>7</a:t>
            </a:r>
            <a:r>
              <a:rPr lang="es-ES" altLang="es-ES" sz="1700">
                <a:effectLst>
                  <a:outerShdw blurRad="38100" dist="38100" dir="2700000" algn="tl">
                    <a:srgbClr val="000000"/>
                  </a:outerShdw>
                </a:effectLst>
              </a:rPr>
              <a:t> Aisladores (BT y AT)</a:t>
            </a:r>
          </a:p>
          <a:p>
            <a:pPr lvl="2" algn="l">
              <a:spcBef>
                <a:spcPct val="24000"/>
              </a:spcBef>
            </a:pPr>
            <a:r>
              <a:rPr lang="es-ES" altLang="es-ES" sz="1700">
                <a:solidFill>
                  <a:schemeClr val="accent2"/>
                </a:solidFill>
                <a:effectLst>
                  <a:outerShdw blurRad="38100" dist="38100" dir="2700000" algn="tl">
                    <a:srgbClr val="000000"/>
                  </a:outerShdw>
                </a:effectLst>
              </a:rPr>
              <a:t>8</a:t>
            </a:r>
            <a:r>
              <a:rPr lang="es-ES" altLang="es-ES" sz="1700">
                <a:effectLst>
                  <a:outerShdw blurRad="38100" dist="38100" dir="2700000" algn="tl">
                    <a:srgbClr val="000000"/>
                  </a:outerShdw>
                </a:effectLst>
              </a:rPr>
              <a:t> Junta</a:t>
            </a:r>
          </a:p>
          <a:p>
            <a:pPr lvl="2" algn="l">
              <a:spcBef>
                <a:spcPct val="24000"/>
              </a:spcBef>
            </a:pPr>
            <a:r>
              <a:rPr lang="es-ES" altLang="es-ES" sz="1700">
                <a:solidFill>
                  <a:schemeClr val="accent2"/>
                </a:solidFill>
                <a:effectLst>
                  <a:outerShdw blurRad="38100" dist="38100" dir="2700000" algn="tl">
                    <a:srgbClr val="000000"/>
                  </a:outerShdw>
                </a:effectLst>
              </a:rPr>
              <a:t>9</a:t>
            </a:r>
            <a:r>
              <a:rPr lang="es-ES" altLang="es-ES" sz="1700">
                <a:effectLst>
                  <a:outerShdw blurRad="38100" dist="38100" dir="2700000" algn="tl">
                    <a:srgbClr val="000000"/>
                  </a:outerShdw>
                </a:effectLst>
              </a:rPr>
              <a:t> Conexiones</a:t>
            </a:r>
          </a:p>
          <a:p>
            <a:pPr lvl="2" algn="l">
              <a:spcBef>
                <a:spcPct val="24000"/>
              </a:spcBef>
            </a:pPr>
            <a:r>
              <a:rPr lang="es-ES" altLang="es-ES" sz="1700">
                <a:solidFill>
                  <a:schemeClr val="accent2"/>
                </a:solidFill>
                <a:effectLst>
                  <a:outerShdw blurRad="38100" dist="38100" dir="2700000" algn="tl">
                    <a:srgbClr val="000000"/>
                  </a:outerShdw>
                </a:effectLst>
              </a:rPr>
              <a:t>10</a:t>
            </a:r>
            <a:r>
              <a:rPr lang="es-ES" altLang="es-ES" sz="1700">
                <a:effectLst>
                  <a:outerShdw blurRad="38100" dist="38100" dir="2700000" algn="tl">
                    <a:srgbClr val="000000"/>
                  </a:outerShdw>
                </a:effectLst>
              </a:rPr>
              <a:t> Nivel aceite</a:t>
            </a:r>
          </a:p>
          <a:p>
            <a:pPr lvl="2" algn="l">
              <a:spcBef>
                <a:spcPct val="24000"/>
              </a:spcBef>
            </a:pPr>
            <a:r>
              <a:rPr lang="es-ES" altLang="es-ES" sz="1700">
                <a:solidFill>
                  <a:schemeClr val="accent2"/>
                </a:solidFill>
                <a:effectLst>
                  <a:outerShdw blurRad="38100" dist="38100" dir="2700000" algn="tl">
                    <a:srgbClr val="000000"/>
                  </a:outerShdw>
                </a:effectLst>
              </a:rPr>
              <a:t>11</a:t>
            </a:r>
            <a:r>
              <a:rPr lang="es-ES" altLang="es-ES" sz="1700">
                <a:effectLst>
                  <a:outerShdw blurRad="38100" dist="38100" dir="2700000" algn="tl">
                    <a:srgbClr val="000000"/>
                  </a:outerShdw>
                </a:effectLst>
              </a:rPr>
              <a:t> </a:t>
            </a:r>
            <a:r>
              <a:rPr lang="es-ES" altLang="es-ES" sz="1700">
                <a:solidFill>
                  <a:schemeClr val="accent2"/>
                </a:solidFill>
                <a:effectLst>
                  <a:outerShdw blurRad="38100" dist="38100" dir="2700000" algn="tl">
                    <a:srgbClr val="000000"/>
                  </a:outerShdw>
                </a:effectLst>
              </a:rPr>
              <a:t>- 12</a:t>
            </a:r>
            <a:r>
              <a:rPr lang="es-ES" altLang="es-ES" sz="1700">
                <a:effectLst>
                  <a:outerShdw blurRad="38100" dist="38100" dir="2700000" algn="tl">
                    <a:srgbClr val="000000"/>
                  </a:outerShdw>
                </a:effectLst>
              </a:rPr>
              <a:t> Termómetro</a:t>
            </a:r>
          </a:p>
          <a:p>
            <a:pPr lvl="2" algn="l">
              <a:spcBef>
                <a:spcPct val="24000"/>
              </a:spcBef>
            </a:pPr>
            <a:r>
              <a:rPr lang="es-ES" altLang="es-ES" sz="1700">
                <a:solidFill>
                  <a:schemeClr val="accent2"/>
                </a:solidFill>
                <a:effectLst>
                  <a:outerShdw blurRad="38100" dist="38100" dir="2700000" algn="tl">
                    <a:srgbClr val="000000"/>
                  </a:outerShdw>
                </a:effectLst>
              </a:rPr>
              <a:t>13 - 14</a:t>
            </a:r>
            <a:r>
              <a:rPr lang="es-ES" altLang="es-ES" sz="1700">
                <a:effectLst>
                  <a:outerShdw blurRad="38100" dist="38100" dir="2700000" algn="tl">
                    <a:srgbClr val="000000"/>
                  </a:outerShdw>
                </a:effectLst>
              </a:rPr>
              <a:t>  Grifo de vaciado</a:t>
            </a:r>
          </a:p>
          <a:p>
            <a:pPr lvl="2" algn="l">
              <a:spcBef>
                <a:spcPct val="24000"/>
              </a:spcBef>
            </a:pPr>
            <a:r>
              <a:rPr lang="es-ES" altLang="es-ES" sz="1700">
                <a:solidFill>
                  <a:schemeClr val="accent2"/>
                </a:solidFill>
                <a:effectLst>
                  <a:outerShdw blurRad="38100" dist="38100" dir="2700000" algn="tl">
                    <a:srgbClr val="000000"/>
                  </a:outerShdw>
                </a:effectLst>
              </a:rPr>
              <a:t>15</a:t>
            </a:r>
            <a:r>
              <a:rPr lang="es-ES" altLang="es-ES" sz="1700">
                <a:effectLst>
                  <a:outerShdw blurRad="38100" dist="38100" dir="2700000" algn="tl">
                    <a:srgbClr val="000000"/>
                  </a:outerShdw>
                </a:effectLst>
              </a:rPr>
              <a:t> Cambio tensión</a:t>
            </a:r>
          </a:p>
          <a:p>
            <a:pPr lvl="2" algn="l">
              <a:spcBef>
                <a:spcPct val="24000"/>
              </a:spcBef>
            </a:pPr>
            <a:r>
              <a:rPr lang="es-ES" altLang="es-ES" sz="1700">
                <a:solidFill>
                  <a:schemeClr val="accent2"/>
                </a:solidFill>
                <a:effectLst>
                  <a:outerShdw blurRad="38100" dist="38100" dir="2700000" algn="tl">
                    <a:srgbClr val="000000"/>
                  </a:outerShdw>
                </a:effectLst>
              </a:rPr>
              <a:t>16</a:t>
            </a:r>
            <a:r>
              <a:rPr lang="es-ES" altLang="es-ES" sz="1700">
                <a:effectLst>
                  <a:outerShdw blurRad="38100" dist="38100" dir="2700000" algn="tl">
                    <a:srgbClr val="000000"/>
                  </a:outerShdw>
                </a:effectLst>
              </a:rPr>
              <a:t> Relé Buchholz</a:t>
            </a:r>
          </a:p>
          <a:p>
            <a:pPr lvl="2" algn="l">
              <a:spcBef>
                <a:spcPct val="24000"/>
              </a:spcBef>
            </a:pPr>
            <a:r>
              <a:rPr lang="es-ES" altLang="es-ES" sz="1700">
                <a:solidFill>
                  <a:schemeClr val="accent2"/>
                </a:solidFill>
                <a:effectLst>
                  <a:outerShdw blurRad="38100" dist="38100" dir="2700000" algn="tl">
                    <a:srgbClr val="000000"/>
                  </a:outerShdw>
                </a:effectLst>
              </a:rPr>
              <a:t>17</a:t>
            </a:r>
            <a:r>
              <a:rPr lang="es-ES" altLang="es-ES" sz="1700">
                <a:effectLst>
                  <a:outerShdw blurRad="38100" dist="38100" dir="2700000" algn="tl">
                    <a:srgbClr val="000000"/>
                  </a:outerShdw>
                </a:effectLst>
              </a:rPr>
              <a:t> Cáncamos transporte</a:t>
            </a:r>
          </a:p>
          <a:p>
            <a:pPr lvl="2" algn="l">
              <a:spcBef>
                <a:spcPct val="24000"/>
              </a:spcBef>
            </a:pPr>
            <a:r>
              <a:rPr lang="es-ES" altLang="es-ES" sz="1700">
                <a:solidFill>
                  <a:schemeClr val="accent2"/>
                </a:solidFill>
                <a:effectLst>
                  <a:outerShdw blurRad="38100" dist="38100" dir="2700000" algn="tl">
                    <a:srgbClr val="000000"/>
                  </a:outerShdw>
                </a:effectLst>
              </a:rPr>
              <a:t>18</a:t>
            </a:r>
            <a:r>
              <a:rPr lang="es-ES" altLang="es-ES" sz="1700">
                <a:effectLst>
                  <a:outerShdw blurRad="38100" dist="38100" dir="2700000" algn="tl">
                    <a:srgbClr val="000000"/>
                  </a:outerShdw>
                </a:effectLst>
              </a:rPr>
              <a:t> Desecador aire</a:t>
            </a:r>
          </a:p>
          <a:p>
            <a:pPr lvl="2" algn="l">
              <a:spcBef>
                <a:spcPct val="24000"/>
              </a:spcBef>
            </a:pPr>
            <a:r>
              <a:rPr lang="es-ES" altLang="es-ES" sz="1700">
                <a:solidFill>
                  <a:schemeClr val="accent2"/>
                </a:solidFill>
                <a:effectLst>
                  <a:outerShdw blurRad="38100" dist="38100" dir="2700000" algn="tl">
                    <a:srgbClr val="000000"/>
                  </a:outerShdw>
                </a:effectLst>
              </a:rPr>
              <a:t>19</a:t>
            </a:r>
            <a:r>
              <a:rPr lang="es-ES" altLang="es-ES" sz="1700">
                <a:effectLst>
                  <a:outerShdw blurRad="38100" dist="38100" dir="2700000" algn="tl">
                    <a:srgbClr val="000000"/>
                  </a:outerShdw>
                </a:effectLst>
              </a:rPr>
              <a:t> Tapón llenado</a:t>
            </a:r>
          </a:p>
          <a:p>
            <a:pPr lvl="2" algn="l">
              <a:spcBef>
                <a:spcPct val="24000"/>
              </a:spcBef>
            </a:pPr>
            <a:r>
              <a:rPr lang="es-ES" altLang="es-ES" sz="1700">
                <a:solidFill>
                  <a:schemeClr val="accent2"/>
                </a:solidFill>
                <a:effectLst>
                  <a:outerShdw blurRad="38100" dist="38100" dir="2700000" algn="tl">
                    <a:srgbClr val="000000"/>
                  </a:outerShdw>
                </a:effectLst>
              </a:rPr>
              <a:t>20</a:t>
            </a:r>
            <a:r>
              <a:rPr lang="es-ES" altLang="es-ES" sz="1700">
                <a:effectLst>
                  <a:outerShdw blurRad="38100" dist="38100" dir="2700000" algn="tl">
                    <a:srgbClr val="000000"/>
                  </a:outerShdw>
                </a:effectLst>
              </a:rPr>
              <a:t> Puesta a tierra</a:t>
            </a:r>
          </a:p>
          <a:p>
            <a:pPr lvl="2" algn="l">
              <a:spcBef>
                <a:spcPct val="24000"/>
              </a:spcBef>
            </a:pPr>
            <a:endParaRPr lang="es-ES" altLang="es-ES" sz="1700">
              <a:effectLst>
                <a:outerShdw blurRad="38100" dist="38100" dir="2700000" algn="tl">
                  <a:srgbClr val="000000"/>
                </a:outerShdw>
              </a:effectLst>
              <a:latin typeface="Arial" charset="0"/>
            </a:endParaRPr>
          </a:p>
        </p:txBody>
      </p:sp>
      <p:sp>
        <p:nvSpPr>
          <p:cNvPr id="277512" name="Text Box 8"/>
          <p:cNvSpPr txBox="1">
            <a:spLocks noChangeArrowheads="1"/>
          </p:cNvSpPr>
          <p:nvPr/>
        </p:nvSpPr>
        <p:spPr bwMode="auto">
          <a:xfrm>
            <a:off x="1204913" y="6245225"/>
            <a:ext cx="35956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altLang="es-ES" sz="1000">
                <a:effectLst>
                  <a:outerShdw blurRad="38100" dist="38100" dir="2700000" algn="tl">
                    <a:srgbClr val="000000"/>
                  </a:outerShdw>
                </a:effectLst>
                <a:sym typeface="Symbol" pitchFamily="18" charset="2"/>
              </a:rPr>
              <a:t></a:t>
            </a:r>
            <a:r>
              <a:rPr lang="es-ES_tradnl" altLang="es-ES" sz="1000">
                <a:effectLst>
                  <a:outerShdw blurRad="38100" dist="38100" dir="2700000" algn="tl">
                    <a:srgbClr val="000000"/>
                  </a:outerShdw>
                </a:effectLst>
                <a:sym typeface="Symbol" pitchFamily="18" charset="2"/>
              </a:rPr>
              <a:t> Transformadores de potencia medida... E. Ras Oliva</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04800" y="4572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4.3 Aspectos constructivos: trafos trifásicos I</a:t>
            </a:r>
            <a:endParaRPr lang="es-ES_tradnl" altLang="es-ES"/>
          </a:p>
        </p:txBody>
      </p:sp>
      <p:pic>
        <p:nvPicPr>
          <p:cNvPr id="279556" name="Picture 4" descr="C:\Mis documentos\Ingeniería Eléctrica\Trafos completos 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860550"/>
            <a:ext cx="8545513" cy="4464050"/>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79557" name="Text Box 5"/>
          <p:cNvSpPr txBox="1">
            <a:spLocks noChangeArrowheads="1"/>
          </p:cNvSpPr>
          <p:nvPr/>
        </p:nvSpPr>
        <p:spPr bwMode="auto">
          <a:xfrm>
            <a:off x="3429000" y="2117725"/>
            <a:ext cx="2667000" cy="7620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s-ES_tradnl" altLang="es-ES" sz="2200">
                <a:solidFill>
                  <a:schemeClr val="bg2"/>
                </a:solidFill>
                <a:effectLst/>
              </a:rPr>
              <a:t>Transformadores en baño de aceite</a:t>
            </a:r>
            <a:endParaRPr lang="es-ES_tradnl" altLang="es-ES" sz="3900" b="0" i="1">
              <a:effectLst>
                <a:outerShdw blurRad="38100" dist="38100" dir="2700000" algn="tl">
                  <a:srgbClr val="000000"/>
                </a:outerShdw>
              </a:effectLst>
              <a:latin typeface="Arial" charset="0"/>
            </a:endParaRPr>
          </a:p>
        </p:txBody>
      </p:sp>
      <p:sp>
        <p:nvSpPr>
          <p:cNvPr id="279558" name="Text Box 6"/>
          <p:cNvSpPr txBox="1">
            <a:spLocks noChangeArrowheads="1"/>
          </p:cNvSpPr>
          <p:nvPr/>
        </p:nvSpPr>
        <p:spPr bwMode="auto">
          <a:xfrm>
            <a:off x="381000" y="19050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304800" y="228600"/>
            <a:ext cx="8610600" cy="1143000"/>
          </a:xfrm>
          <a:noFill/>
          <a:ln/>
          <a:effectLst>
            <a:outerShdw dist="35921" dir="2700000" algn="ctr" rotWithShape="0">
              <a:schemeClr val="bg2"/>
            </a:outerShdw>
          </a:effectLst>
        </p:spPr>
        <p:txBody>
          <a:bodyPr/>
          <a:lstStyle/>
          <a:p>
            <a:r>
              <a:rPr lang="es-ES_tradnl" altLang="es-ES" sz="4700" b="1">
                <a:latin typeface="Tahoma" pitchFamily="34" charset="0"/>
              </a:rPr>
              <a:t>4.3 Aspectos constructivos: trafos trifásicos II</a:t>
            </a:r>
            <a:endParaRPr lang="es-ES_tradnl" altLang="es-ES"/>
          </a:p>
        </p:txBody>
      </p:sp>
      <p:pic>
        <p:nvPicPr>
          <p:cNvPr id="281604" name="Picture 4" descr="C:\Mis documentos\Ingeniería Eléctrica\Trafos completos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7663"/>
            <a:ext cx="8215313" cy="5087937"/>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81605" name="Text Box 5"/>
          <p:cNvSpPr txBox="1">
            <a:spLocks noChangeArrowheads="1"/>
          </p:cNvSpPr>
          <p:nvPr/>
        </p:nvSpPr>
        <p:spPr bwMode="auto">
          <a:xfrm>
            <a:off x="5638800" y="5715000"/>
            <a:ext cx="2362200" cy="7620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s-ES_tradnl" altLang="es-ES" sz="2200">
                <a:solidFill>
                  <a:schemeClr val="bg2"/>
                </a:solidFill>
                <a:effectLst/>
              </a:rPr>
              <a:t>Transformador seco</a:t>
            </a:r>
            <a:endParaRPr lang="es-ES_tradnl" altLang="es-ES" sz="3900" b="0" i="1">
              <a:effectLst>
                <a:outerShdw blurRad="38100" dist="38100" dir="2700000" algn="tl">
                  <a:srgbClr val="000000"/>
                </a:outerShdw>
              </a:effectLst>
              <a:latin typeface="Arial" charset="0"/>
            </a:endParaRPr>
          </a:p>
        </p:txBody>
      </p:sp>
      <p:sp>
        <p:nvSpPr>
          <p:cNvPr id="281606" name="Text Box 6"/>
          <p:cNvSpPr txBox="1">
            <a:spLocks noChangeArrowheads="1"/>
          </p:cNvSpPr>
          <p:nvPr/>
        </p:nvSpPr>
        <p:spPr bwMode="auto">
          <a:xfrm>
            <a:off x="-76200" y="3032125"/>
            <a:ext cx="2205038" cy="4270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s-ES_tradnl" altLang="es-ES" sz="2200">
                <a:solidFill>
                  <a:schemeClr val="bg2"/>
                </a:solidFill>
                <a:effectLst/>
              </a:rPr>
              <a:t>OFAF</a:t>
            </a:r>
            <a:endParaRPr lang="es-ES_tradnl" altLang="es-ES" sz="3900" b="0" i="1">
              <a:effectLst>
                <a:outerShdw blurRad="38100" dist="38100" dir="2700000" algn="tl">
                  <a:srgbClr val="000000"/>
                </a:outerShdw>
              </a:effectLst>
              <a:latin typeface="Arial" charset="0"/>
            </a:endParaRPr>
          </a:p>
        </p:txBody>
      </p:sp>
      <p:sp>
        <p:nvSpPr>
          <p:cNvPr id="281607" name="AutoShape 7"/>
          <p:cNvSpPr>
            <a:spLocks noChangeArrowheads="1"/>
          </p:cNvSpPr>
          <p:nvPr/>
        </p:nvSpPr>
        <p:spPr bwMode="auto">
          <a:xfrm rot="-1956569">
            <a:off x="1066800" y="3429000"/>
            <a:ext cx="381000" cy="533400"/>
          </a:xfrm>
          <a:prstGeom prst="downArrow">
            <a:avLst>
              <a:gd name="adj1" fmla="val 50000"/>
              <a:gd name="adj2" fmla="val 58333"/>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81608" name="Text Box 8"/>
          <p:cNvSpPr txBox="1">
            <a:spLocks noChangeArrowheads="1"/>
          </p:cNvSpPr>
          <p:nvPr/>
        </p:nvSpPr>
        <p:spPr bwMode="auto">
          <a:xfrm>
            <a:off x="4800600" y="16764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 Catálogos comerciales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sld>
</file>

<file path=ppt/theme/theme1.xml><?xml version="1.0" encoding="utf-8"?>
<a:theme xmlns:a="http://schemas.openxmlformats.org/drawingml/2006/main" name="Subiendo">
  <a:themeElements>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Subiend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3366"/>
        </a:solidFill>
        <a:ln w="9525" cap="flat" cmpd="sng" algn="ctr">
          <a:solidFill>
            <a:schemeClr val="bg2"/>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ts val="600"/>
          </a:spcBef>
          <a:spcAft>
            <a:spcPct val="0"/>
          </a:spcAft>
          <a:buClrTx/>
          <a:buSzTx/>
          <a:buFontTx/>
          <a:buNone/>
          <a:tabLst/>
          <a:defRPr kumimoji="0" lang="es-ES_tradnl" altLang="es-ES" sz="1400" b="1"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rgbClr val="993366"/>
        </a:solidFill>
        <a:ln w="9525" cap="flat" cmpd="sng" algn="ctr">
          <a:solidFill>
            <a:schemeClr val="bg2"/>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ts val="600"/>
          </a:spcBef>
          <a:spcAft>
            <a:spcPct val="0"/>
          </a:spcAft>
          <a:buClrTx/>
          <a:buSzTx/>
          <a:buFontTx/>
          <a:buNone/>
          <a:tabLst/>
          <a:defRPr kumimoji="0" lang="es-ES_tradnl" altLang="es-ES" sz="1400" b="1"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Subiendo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Subiendo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Subiendo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Subiendo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themeOverride>
</file>

<file path=ppt/theme/themeOverride2.xml><?xml version="1.0" encoding="utf-8"?>
<a:themeOverride xmlns:a="http://schemas.openxmlformats.org/drawingml/2006/main">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themeOverride>
</file>

<file path=ppt/theme/themeOverride3.xml><?xml version="1.0" encoding="utf-8"?>
<a:themeOverride xmlns:a="http://schemas.openxmlformats.org/drawingml/2006/main">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themeOverride>
</file>

<file path=docProps/app.xml><?xml version="1.0" encoding="utf-8"?>
<Properties xmlns="http://schemas.openxmlformats.org/officeDocument/2006/extended-properties" xmlns:vt="http://schemas.openxmlformats.org/officeDocument/2006/docPropsVTypes">
  <Template>C:\Archivos de programa\Microsoft Office\Plantillas\Diseños de presentaciones\CORBATA.POT</Template>
  <TotalTime>27218</TotalTime>
  <Pages>45</Pages>
  <Words>10606</Words>
  <Application>Microsoft Office PowerPoint</Application>
  <PresentationFormat>Presentación en pantalla (4:3)</PresentationFormat>
  <Paragraphs>899</Paragraphs>
  <Slides>59</Slides>
  <Notes>54</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59</vt:i4>
      </vt:variant>
    </vt:vector>
  </HeadingPairs>
  <TitlesOfParts>
    <vt:vector size="69" baseType="lpstr">
      <vt:lpstr>Arial</vt:lpstr>
      <vt:lpstr>Arial Black</vt:lpstr>
      <vt:lpstr>Monotype Sorts</vt:lpstr>
      <vt:lpstr>Symbol</vt:lpstr>
      <vt:lpstr>Tahoma</vt:lpstr>
      <vt:lpstr>Times New Roman</vt:lpstr>
      <vt:lpstr>Wingdings</vt:lpstr>
      <vt:lpstr>Subiendo</vt:lpstr>
      <vt:lpstr>Image</vt:lpstr>
      <vt:lpstr>Ecuación</vt:lpstr>
      <vt:lpstr>Presentación de PowerPoint</vt:lpstr>
      <vt:lpstr>4.1 Generalidades</vt:lpstr>
      <vt:lpstr>4.2 Aspectos constructivos: circuito magnético I</vt:lpstr>
      <vt:lpstr>4.3 Aspectos construc-tivos: devanados y aislamiento I</vt:lpstr>
      <vt:lpstr>4.3 Aspectos constructivos: devanados y aislamiento II</vt:lpstr>
      <vt:lpstr>4.3 Aspectos constructivos: devanados y aislamiento III</vt:lpstr>
      <vt:lpstr>4.3 Aspectos constructivos: refrigeración</vt:lpstr>
      <vt:lpstr>4.3 Aspectos constructivos: trafos trifásicos I</vt:lpstr>
      <vt:lpstr>4.3 Aspectos constructivos: trafos trifásicos II</vt:lpstr>
      <vt:lpstr>4.3 Aspectos constructivos: trafos trifásicos III</vt:lpstr>
      <vt:lpstr>Presentación de PowerPoint</vt:lpstr>
      <vt:lpstr>4.4 Principio de funcionamiento (vacío)</vt:lpstr>
      <vt:lpstr>4.4 Principio de funcionamiento: relación entre corrientes</vt:lpstr>
      <vt:lpstr>Presentación de PowerPoint</vt:lpstr>
      <vt:lpstr>Presentación de PowerPoint</vt:lpstr>
      <vt:lpstr>4.5 Corriente de vacío III: senoide equivalente</vt:lpstr>
      <vt:lpstr>4.5 Corriente de vacío IV: pérdidas y diagrama fasorial</vt:lpstr>
      <vt:lpstr>4.6 Flujo de dispersión</vt:lpstr>
      <vt:lpstr>4.7 Diagrama fasorial del transformador en vacío</vt:lpstr>
      <vt:lpstr>4.8 El transformador en carga I</vt:lpstr>
      <vt:lpstr>4.9 El transformador en carga II</vt:lpstr>
      <vt:lpstr>4.10 Diagrama fasorial del transformador en carga</vt:lpstr>
      <vt:lpstr>4.11 Reducción del secundario al primario</vt:lpstr>
      <vt:lpstr>4.12 Circuito equivalente I</vt:lpstr>
      <vt:lpstr>4.12 Circuito equivalente II</vt:lpstr>
      <vt:lpstr>4.13 Circuito equivalente III</vt:lpstr>
      <vt:lpstr>4.14 Ensayos del trasformador: obtención del circuito equivalente</vt:lpstr>
      <vt:lpstr>4.14.1 Ensayo del transformador en vacío</vt:lpstr>
      <vt:lpstr>4.14.2 Ensayo de cortocircuito</vt:lpstr>
      <vt:lpstr>4.15 El transformador en el ensayo de cortocircuito I</vt:lpstr>
      <vt:lpstr>4.15 El transformador en el ensayo de cortocircuito II</vt:lpstr>
      <vt:lpstr>4.16 Caídas de tensión en un transformador en carga I</vt:lpstr>
      <vt:lpstr>4.16 Caídas de tensión en un transformador en carga II</vt:lpstr>
      <vt:lpstr>4.16 Caídas de tensión en un transformador en carga III</vt:lpstr>
      <vt:lpstr>4.17 Efecto Ferranti</vt:lpstr>
      <vt:lpstr>4.18 Rendimiento del transformador </vt:lpstr>
      <vt:lpstr>4.19 Influencia del índice de carga y del cos en el rendimiento</vt:lpstr>
      <vt:lpstr>4.18 Corriente de cortocircuito</vt:lpstr>
      <vt:lpstr>Presentación de PowerPoint</vt:lpstr>
      <vt:lpstr>Presentación de PowerPoint</vt:lpstr>
      <vt:lpstr>Presentación de PowerPoint</vt:lpstr>
      <vt:lpstr>4.19 Trafos trifásicos IV</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Máquinas Eléctricas 5º Mecánicos Máquinas</dc:title>
  <dc:subject>Transformadores</dc:subject>
  <dc:creator>Universidad de Oviedo</dc:creator>
  <dc:description>TEMA IV</dc:description>
  <cp:lastModifiedBy>MANES FERNANDEZ CABANAS</cp:lastModifiedBy>
  <cp:revision>1170</cp:revision>
  <cp:lastPrinted>1601-01-01T00:00:00Z</cp:lastPrinted>
  <dcterms:created xsi:type="dcterms:W3CDTF">1999-05-19T16:58:02Z</dcterms:created>
  <dcterms:modified xsi:type="dcterms:W3CDTF">2014-07-09T12:20:44Z</dcterms:modified>
</cp:coreProperties>
</file>