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6" r:id="rId7"/>
    <p:sldId id="263" r:id="rId8"/>
    <p:sldId id="264" r:id="rId9"/>
    <p:sldId id="265" r:id="rId10"/>
    <p:sldId id="261"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912"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6FA1D2-3E51-4F6B-93F4-E11CA7EE0626}"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E84721E8-2E73-463B-A902-F3E8F675D1FB}">
      <dgm:prSet/>
      <dgm:spPr/>
      <dgm:t>
        <a:bodyPr/>
        <a:lstStyle/>
        <a:p>
          <a:r>
            <a:rPr lang="es-ES"/>
            <a:t>- En la sociedad occidental es más habitual adentrarse en el proceso de envejecer subrayando la pérdida de posibilidades</a:t>
          </a:r>
          <a:endParaRPr lang="en-US"/>
        </a:p>
      </dgm:t>
    </dgm:pt>
    <dgm:pt modelId="{3C4FA1A7-B516-4E9C-802F-648D18C1F8A1}" type="parTrans" cxnId="{D6EF5094-C181-4C97-9316-E04CD39C10DC}">
      <dgm:prSet/>
      <dgm:spPr/>
      <dgm:t>
        <a:bodyPr/>
        <a:lstStyle/>
        <a:p>
          <a:endParaRPr lang="en-US"/>
        </a:p>
      </dgm:t>
    </dgm:pt>
    <dgm:pt modelId="{D6EDE6F5-084C-4B87-909F-F19950B9070C}" type="sibTrans" cxnId="{D6EF5094-C181-4C97-9316-E04CD39C10DC}">
      <dgm:prSet/>
      <dgm:spPr/>
      <dgm:t>
        <a:bodyPr/>
        <a:lstStyle/>
        <a:p>
          <a:endParaRPr lang="en-US"/>
        </a:p>
      </dgm:t>
    </dgm:pt>
    <dgm:pt modelId="{5689B22A-BB70-4E7D-BA6D-B5D86A36D6F9}">
      <dgm:prSet/>
      <dgm:spPr/>
      <dgm:t>
        <a:bodyPr/>
        <a:lstStyle/>
        <a:p>
          <a:r>
            <a:rPr lang="es-ES" dirty="0"/>
            <a:t>- En otras sociedades mantienen al adulto mayor como un referente, respetando y subrayando la experiencia y sabiduría que aportan a la sociedad</a:t>
          </a:r>
          <a:endParaRPr lang="en-US" dirty="0"/>
        </a:p>
      </dgm:t>
    </dgm:pt>
    <dgm:pt modelId="{F026FEB3-9FB6-4112-BB20-2BD72EC59921}" type="parTrans" cxnId="{ED038B14-6218-48AB-92DF-4409B14FFE09}">
      <dgm:prSet/>
      <dgm:spPr/>
      <dgm:t>
        <a:bodyPr/>
        <a:lstStyle/>
        <a:p>
          <a:endParaRPr lang="en-US"/>
        </a:p>
      </dgm:t>
    </dgm:pt>
    <dgm:pt modelId="{7316D653-19FF-4900-A190-A0684217CD58}" type="sibTrans" cxnId="{ED038B14-6218-48AB-92DF-4409B14FFE09}">
      <dgm:prSet/>
      <dgm:spPr/>
      <dgm:t>
        <a:bodyPr/>
        <a:lstStyle/>
        <a:p>
          <a:endParaRPr lang="en-US"/>
        </a:p>
      </dgm:t>
    </dgm:pt>
    <dgm:pt modelId="{29416B8F-3987-470C-B6AF-5D76A9DF7CBE}" type="pres">
      <dgm:prSet presAssocID="{BE6FA1D2-3E51-4F6B-93F4-E11CA7EE0626}" presName="linear" presStyleCnt="0">
        <dgm:presLayoutVars>
          <dgm:animLvl val="lvl"/>
          <dgm:resizeHandles val="exact"/>
        </dgm:presLayoutVars>
      </dgm:prSet>
      <dgm:spPr/>
    </dgm:pt>
    <dgm:pt modelId="{499065C8-6CCE-457D-80FE-34E58C2D9370}" type="pres">
      <dgm:prSet presAssocID="{E84721E8-2E73-463B-A902-F3E8F675D1FB}" presName="parentText" presStyleLbl="node1" presStyleIdx="0" presStyleCnt="2">
        <dgm:presLayoutVars>
          <dgm:chMax val="0"/>
          <dgm:bulletEnabled val="1"/>
        </dgm:presLayoutVars>
      </dgm:prSet>
      <dgm:spPr/>
    </dgm:pt>
    <dgm:pt modelId="{2FF73422-3700-4272-A8C4-FAECC63328F2}" type="pres">
      <dgm:prSet presAssocID="{D6EDE6F5-084C-4B87-909F-F19950B9070C}" presName="spacer" presStyleCnt="0"/>
      <dgm:spPr/>
    </dgm:pt>
    <dgm:pt modelId="{69F82795-0BF6-4BAD-8C2C-06307FCE8A02}" type="pres">
      <dgm:prSet presAssocID="{5689B22A-BB70-4E7D-BA6D-B5D86A36D6F9}" presName="parentText" presStyleLbl="node1" presStyleIdx="1" presStyleCnt="2">
        <dgm:presLayoutVars>
          <dgm:chMax val="0"/>
          <dgm:bulletEnabled val="1"/>
        </dgm:presLayoutVars>
      </dgm:prSet>
      <dgm:spPr/>
    </dgm:pt>
  </dgm:ptLst>
  <dgm:cxnLst>
    <dgm:cxn modelId="{56CE4709-3022-4DE8-B690-8055D16DF3DE}" type="presOf" srcId="{BE6FA1D2-3E51-4F6B-93F4-E11CA7EE0626}" destId="{29416B8F-3987-470C-B6AF-5D76A9DF7CBE}" srcOrd="0" destOrd="0" presId="urn:microsoft.com/office/officeart/2005/8/layout/vList2"/>
    <dgm:cxn modelId="{ED038B14-6218-48AB-92DF-4409B14FFE09}" srcId="{BE6FA1D2-3E51-4F6B-93F4-E11CA7EE0626}" destId="{5689B22A-BB70-4E7D-BA6D-B5D86A36D6F9}" srcOrd="1" destOrd="0" parTransId="{F026FEB3-9FB6-4112-BB20-2BD72EC59921}" sibTransId="{7316D653-19FF-4900-A190-A0684217CD58}"/>
    <dgm:cxn modelId="{E383FE1C-DF22-4B0C-9A40-494CC762836D}" type="presOf" srcId="{E84721E8-2E73-463B-A902-F3E8F675D1FB}" destId="{499065C8-6CCE-457D-80FE-34E58C2D9370}" srcOrd="0" destOrd="0" presId="urn:microsoft.com/office/officeart/2005/8/layout/vList2"/>
    <dgm:cxn modelId="{98896A2B-4846-4E1C-9587-203A0C56B9DA}" type="presOf" srcId="{5689B22A-BB70-4E7D-BA6D-B5D86A36D6F9}" destId="{69F82795-0BF6-4BAD-8C2C-06307FCE8A02}" srcOrd="0" destOrd="0" presId="urn:microsoft.com/office/officeart/2005/8/layout/vList2"/>
    <dgm:cxn modelId="{D6EF5094-C181-4C97-9316-E04CD39C10DC}" srcId="{BE6FA1D2-3E51-4F6B-93F4-E11CA7EE0626}" destId="{E84721E8-2E73-463B-A902-F3E8F675D1FB}" srcOrd="0" destOrd="0" parTransId="{3C4FA1A7-B516-4E9C-802F-648D18C1F8A1}" sibTransId="{D6EDE6F5-084C-4B87-909F-F19950B9070C}"/>
    <dgm:cxn modelId="{719099CF-7708-483B-8EF8-B4CB6D181CB8}" type="presParOf" srcId="{29416B8F-3987-470C-B6AF-5D76A9DF7CBE}" destId="{499065C8-6CCE-457D-80FE-34E58C2D9370}" srcOrd="0" destOrd="0" presId="urn:microsoft.com/office/officeart/2005/8/layout/vList2"/>
    <dgm:cxn modelId="{21A36347-38B8-44D7-AFF0-5D4B338339BB}" type="presParOf" srcId="{29416B8F-3987-470C-B6AF-5D76A9DF7CBE}" destId="{2FF73422-3700-4272-A8C4-FAECC63328F2}" srcOrd="1" destOrd="0" presId="urn:microsoft.com/office/officeart/2005/8/layout/vList2"/>
    <dgm:cxn modelId="{0CE87DB5-AF51-48F3-834F-C68C464C2825}" type="presParOf" srcId="{29416B8F-3987-470C-B6AF-5D76A9DF7CBE}" destId="{69F82795-0BF6-4BAD-8C2C-06307FCE8A0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9065C8-6CCE-457D-80FE-34E58C2D9370}">
      <dsp:nvSpPr>
        <dsp:cNvPr id="0" name=""/>
        <dsp:cNvSpPr/>
      </dsp:nvSpPr>
      <dsp:spPr>
        <a:xfrm>
          <a:off x="0" y="567845"/>
          <a:ext cx="6797675" cy="221247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s-ES" sz="3100" kern="1200"/>
            <a:t>- En la sociedad occidental es más habitual adentrarse en el proceso de envejecer subrayando la pérdida de posibilidades</a:t>
          </a:r>
          <a:endParaRPr lang="en-US" sz="3100" kern="1200"/>
        </a:p>
      </dsp:txBody>
      <dsp:txXfrm>
        <a:off x="108004" y="675849"/>
        <a:ext cx="6581667" cy="1996462"/>
      </dsp:txXfrm>
    </dsp:sp>
    <dsp:sp modelId="{69F82795-0BF6-4BAD-8C2C-06307FCE8A02}">
      <dsp:nvSpPr>
        <dsp:cNvPr id="0" name=""/>
        <dsp:cNvSpPr/>
      </dsp:nvSpPr>
      <dsp:spPr>
        <a:xfrm>
          <a:off x="0" y="2869596"/>
          <a:ext cx="6797675" cy="2212470"/>
        </a:xfrm>
        <a:prstGeom prst="roundRect">
          <a:avLst/>
        </a:prstGeom>
        <a:solidFill>
          <a:schemeClr val="accent2">
            <a:hueOff val="39038"/>
            <a:satOff val="-26876"/>
            <a:lumOff val="-686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s-ES" sz="3100" kern="1200" dirty="0"/>
            <a:t>- En otras sociedades mantienen al adulto mayor como un referente, respetando y subrayando la experiencia y sabiduría que aportan a la sociedad</a:t>
          </a:r>
          <a:endParaRPr lang="en-US" sz="3100" kern="1200" dirty="0"/>
        </a:p>
      </dsp:txBody>
      <dsp:txXfrm>
        <a:off x="108004" y="2977600"/>
        <a:ext cx="6581667" cy="199646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C76515D-8009-4AAC-B0FF-748C50692642}" type="datetimeFigureOut">
              <a:rPr lang="en-US" smtClean="0"/>
              <a:t>5/14/2022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322DF-55BD-4847-A7D6-B6B55C0B68F7}" type="slidenum">
              <a:rPr lang="en-US" smtClean="0"/>
              <a:t>‹Nº›</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54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C76515D-8009-4AAC-B0FF-748C50692642}" type="datetimeFigureOut">
              <a:rPr lang="en-US" smtClean="0"/>
              <a:t>5/14/2022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322DF-55BD-4847-A7D6-B6B55C0B68F7}" type="slidenum">
              <a:rPr lang="en-US" smtClean="0"/>
              <a:t>‹Nº›</a:t>
            </a:fld>
            <a:endParaRPr lang="en-US"/>
          </a:p>
        </p:txBody>
      </p:sp>
    </p:spTree>
    <p:extLst>
      <p:ext uri="{BB962C8B-B14F-4D97-AF65-F5344CB8AC3E}">
        <p14:creationId xmlns:p14="http://schemas.microsoft.com/office/powerpoint/2010/main" val="4247477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C76515D-8009-4AAC-B0FF-748C50692642}" type="datetimeFigureOut">
              <a:rPr lang="en-US" smtClean="0"/>
              <a:t>5/14/2022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322DF-55BD-4847-A7D6-B6B55C0B68F7}" type="slidenum">
              <a:rPr lang="en-US" smtClean="0"/>
              <a:t>‹Nº›</a:t>
            </a:fld>
            <a:endParaRPr lang="en-US"/>
          </a:p>
        </p:txBody>
      </p:sp>
    </p:spTree>
    <p:extLst>
      <p:ext uri="{BB962C8B-B14F-4D97-AF65-F5344CB8AC3E}">
        <p14:creationId xmlns:p14="http://schemas.microsoft.com/office/powerpoint/2010/main" val="1702871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C76515D-8009-4AAC-B0FF-748C50692642}" type="datetimeFigureOut">
              <a:rPr lang="en-US" smtClean="0"/>
              <a:t>5/14/2022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322DF-55BD-4847-A7D6-B6B55C0B68F7}" type="slidenum">
              <a:rPr lang="en-US" smtClean="0"/>
              <a:t>‹Nº›</a:t>
            </a:fld>
            <a:endParaRPr lang="en-US"/>
          </a:p>
        </p:txBody>
      </p:sp>
    </p:spTree>
    <p:extLst>
      <p:ext uri="{BB962C8B-B14F-4D97-AF65-F5344CB8AC3E}">
        <p14:creationId xmlns:p14="http://schemas.microsoft.com/office/powerpoint/2010/main" val="2877897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FC76515D-8009-4AAC-B0FF-748C50692642}" type="datetimeFigureOut">
              <a:rPr lang="en-US" smtClean="0"/>
              <a:t>5/14/2022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E322DF-55BD-4847-A7D6-B6B55C0B68F7}" type="slidenum">
              <a:rPr lang="en-US" smtClean="0"/>
              <a:t>‹Nº›</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165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C76515D-8009-4AAC-B0FF-748C50692642}" type="datetimeFigureOut">
              <a:rPr lang="en-US" smtClean="0"/>
              <a:t>5/14/2022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E322DF-55BD-4847-A7D6-B6B55C0B68F7}" type="slidenum">
              <a:rPr lang="en-US" smtClean="0"/>
              <a:t>‹Nº›</a:t>
            </a:fld>
            <a:endParaRPr lang="en-US"/>
          </a:p>
        </p:txBody>
      </p:sp>
    </p:spTree>
    <p:extLst>
      <p:ext uri="{BB962C8B-B14F-4D97-AF65-F5344CB8AC3E}">
        <p14:creationId xmlns:p14="http://schemas.microsoft.com/office/powerpoint/2010/main" val="165488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097280" y="2582334"/>
            <a:ext cx="4937760" cy="33782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217920" y="2582334"/>
            <a:ext cx="4937760" cy="33782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C76515D-8009-4AAC-B0FF-748C50692642}" type="datetimeFigureOut">
              <a:rPr lang="en-US" smtClean="0"/>
              <a:t>5/14/2022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E322DF-55BD-4847-A7D6-B6B55C0B68F7}" type="slidenum">
              <a:rPr lang="en-US" smtClean="0"/>
              <a:t>‹Nº›</a:t>
            </a:fld>
            <a:endParaRPr lang="en-US"/>
          </a:p>
        </p:txBody>
      </p:sp>
    </p:spTree>
    <p:extLst>
      <p:ext uri="{BB962C8B-B14F-4D97-AF65-F5344CB8AC3E}">
        <p14:creationId xmlns:p14="http://schemas.microsoft.com/office/powerpoint/2010/main" val="2122894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C76515D-8009-4AAC-B0FF-748C50692642}" type="datetimeFigureOut">
              <a:rPr lang="en-US" smtClean="0"/>
              <a:t>5/14/2022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E322DF-55BD-4847-A7D6-B6B55C0B68F7}" type="slidenum">
              <a:rPr lang="en-US" smtClean="0"/>
              <a:t>‹Nº›</a:t>
            </a:fld>
            <a:endParaRPr lang="en-US"/>
          </a:p>
        </p:txBody>
      </p:sp>
    </p:spTree>
    <p:extLst>
      <p:ext uri="{BB962C8B-B14F-4D97-AF65-F5344CB8AC3E}">
        <p14:creationId xmlns:p14="http://schemas.microsoft.com/office/powerpoint/2010/main" val="3168175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76515D-8009-4AAC-B0FF-748C50692642}" type="datetimeFigureOut">
              <a:rPr lang="en-US" smtClean="0"/>
              <a:t>5/14/2022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E1E322DF-55BD-4847-A7D6-B6B55C0B68F7}" type="slidenum">
              <a:rPr lang="en-US" smtClean="0"/>
              <a:t>‹Nº›</a:t>
            </a:fld>
            <a:endParaRPr lang="en-US"/>
          </a:p>
        </p:txBody>
      </p:sp>
    </p:spTree>
    <p:extLst>
      <p:ext uri="{BB962C8B-B14F-4D97-AF65-F5344CB8AC3E}">
        <p14:creationId xmlns:p14="http://schemas.microsoft.com/office/powerpoint/2010/main" val="72057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C76515D-8009-4AAC-B0FF-748C50692642}" type="datetimeFigureOut">
              <a:rPr lang="en-US" smtClean="0"/>
              <a:t>5/14/2022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1E322DF-55BD-4847-A7D6-B6B55C0B68F7}" type="slidenum">
              <a:rPr lang="en-US" smtClean="0"/>
              <a:t>‹Nº›</a:t>
            </a:fld>
            <a:endParaRPr lang="en-US"/>
          </a:p>
        </p:txBody>
      </p:sp>
    </p:spTree>
    <p:extLst>
      <p:ext uri="{BB962C8B-B14F-4D97-AF65-F5344CB8AC3E}">
        <p14:creationId xmlns:p14="http://schemas.microsoft.com/office/powerpoint/2010/main" val="31958323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FC76515D-8009-4AAC-B0FF-748C50692642}" type="datetimeFigureOut">
              <a:rPr lang="en-US" smtClean="0"/>
              <a:t>5/14/2022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E322DF-55BD-4847-A7D6-B6B55C0B68F7}" type="slidenum">
              <a:rPr lang="en-US" smtClean="0"/>
              <a:t>‹Nº›</a:t>
            </a:fld>
            <a:endParaRPr lang="en-US"/>
          </a:p>
        </p:txBody>
      </p:sp>
    </p:spTree>
    <p:extLst>
      <p:ext uri="{BB962C8B-B14F-4D97-AF65-F5344CB8AC3E}">
        <p14:creationId xmlns:p14="http://schemas.microsoft.com/office/powerpoint/2010/main" val="3308336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C76515D-8009-4AAC-B0FF-748C50692642}" type="datetimeFigureOut">
              <a:rPr lang="en-US" smtClean="0"/>
              <a:t>5/14/2022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1E322DF-55BD-4847-A7D6-B6B55C0B68F7}" type="slidenum">
              <a:rPr lang="en-US" smtClean="0"/>
              <a:t>‹Nº›</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18962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hyperlink" Target="https://core.ac.uk/download/pdf/50604355.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B4778E-2E7D-4ACF-8AD2-8CFB965906E0}"/>
              </a:ext>
            </a:extLst>
          </p:cNvPr>
          <p:cNvSpPr>
            <a:spLocks noGrp="1"/>
          </p:cNvSpPr>
          <p:nvPr>
            <p:ph type="ctrTitle"/>
          </p:nvPr>
        </p:nvSpPr>
        <p:spPr/>
        <p:txBody>
          <a:bodyPr>
            <a:normAutofit/>
          </a:bodyPr>
          <a:lstStyle/>
          <a:p>
            <a:r>
              <a:rPr lang="es-ES" dirty="0"/>
              <a:t>Tema 0. Contexto para el estudio y análisis del Envejecimiento</a:t>
            </a:r>
            <a:endParaRPr lang="en-US" dirty="0"/>
          </a:p>
        </p:txBody>
      </p:sp>
      <p:sp>
        <p:nvSpPr>
          <p:cNvPr id="3" name="Subtítulo 2">
            <a:extLst>
              <a:ext uri="{FF2B5EF4-FFF2-40B4-BE49-F238E27FC236}">
                <a16:creationId xmlns:a16="http://schemas.microsoft.com/office/drawing/2014/main" id="{92BAD3FF-9484-48AC-AB5F-CBEC3C907DC3}"/>
              </a:ext>
            </a:extLst>
          </p:cNvPr>
          <p:cNvSpPr>
            <a:spLocks noGrp="1"/>
          </p:cNvSpPr>
          <p:nvPr>
            <p:ph type="subTitle" idx="1"/>
          </p:nvPr>
        </p:nvSpPr>
        <p:spPr/>
        <p:txBody>
          <a:bodyPr/>
          <a:lstStyle/>
          <a:p>
            <a:r>
              <a:rPr lang="es-ES" dirty="0"/>
              <a:t>Una visión multidisciplinar del proceso de envejecer desde la psicología</a:t>
            </a:r>
            <a:endParaRPr lang="en-US" dirty="0"/>
          </a:p>
        </p:txBody>
      </p:sp>
    </p:spTree>
    <p:extLst>
      <p:ext uri="{BB962C8B-B14F-4D97-AF65-F5344CB8AC3E}">
        <p14:creationId xmlns:p14="http://schemas.microsoft.com/office/powerpoint/2010/main" val="723070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067512-1A44-40C1-BAC3-7CEB7A6CE7E7}"/>
              </a:ext>
            </a:extLst>
          </p:cNvPr>
          <p:cNvSpPr>
            <a:spLocks noGrp="1"/>
          </p:cNvSpPr>
          <p:nvPr>
            <p:ph type="title"/>
          </p:nvPr>
        </p:nvSpPr>
        <p:spPr/>
        <p:txBody>
          <a:bodyPr/>
          <a:lstStyle/>
          <a:p>
            <a:r>
              <a:rPr lang="es-ES" dirty="0"/>
              <a:t>Psicología Social</a:t>
            </a:r>
            <a:endParaRPr lang="en-US" dirty="0"/>
          </a:p>
        </p:txBody>
      </p:sp>
      <p:sp>
        <p:nvSpPr>
          <p:cNvPr id="3" name="Marcador de contenido 2">
            <a:extLst>
              <a:ext uri="{FF2B5EF4-FFF2-40B4-BE49-F238E27FC236}">
                <a16:creationId xmlns:a16="http://schemas.microsoft.com/office/drawing/2014/main" id="{0D81ADF2-5578-4AC6-B08E-350C3D2C744B}"/>
              </a:ext>
            </a:extLst>
          </p:cNvPr>
          <p:cNvSpPr>
            <a:spLocks noGrp="1"/>
          </p:cNvSpPr>
          <p:nvPr>
            <p:ph idx="1"/>
          </p:nvPr>
        </p:nvSpPr>
        <p:spPr/>
        <p:txBody>
          <a:bodyPr>
            <a:normAutofit/>
          </a:bodyPr>
          <a:lstStyle/>
          <a:p>
            <a:r>
              <a:rPr lang="es-ES" sz="2800" dirty="0"/>
              <a:t>Es el área que se encarga de desentrañar los fenómenos relacionados con el individuo en sociedad. Buscan descripciones y explicaciones de la influencia mutua entre individuos, grupos, sociedades, estructuras de convivencia y organizaciones. Incluso se conecta con las ciencias políticas y toda clase de fenómenos colectivos, históricos y sociológicos.</a:t>
            </a:r>
            <a:endParaRPr lang="en-US" sz="2800" dirty="0"/>
          </a:p>
        </p:txBody>
      </p:sp>
    </p:spTree>
    <p:extLst>
      <p:ext uri="{BB962C8B-B14F-4D97-AF65-F5344CB8AC3E}">
        <p14:creationId xmlns:p14="http://schemas.microsoft.com/office/powerpoint/2010/main" val="2893722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713040-0770-41E1-B7BE-20FF577CEC7E}"/>
              </a:ext>
            </a:extLst>
          </p:cNvPr>
          <p:cNvSpPr>
            <a:spLocks noGrp="1"/>
          </p:cNvSpPr>
          <p:nvPr>
            <p:ph type="title"/>
          </p:nvPr>
        </p:nvSpPr>
        <p:spPr>
          <a:xfrm>
            <a:off x="1097280" y="271854"/>
            <a:ext cx="10058400" cy="1450757"/>
          </a:xfrm>
        </p:spPr>
        <p:txBody>
          <a:bodyPr>
            <a:normAutofit/>
          </a:bodyPr>
          <a:lstStyle/>
          <a:p>
            <a:r>
              <a:rPr lang="es-ES" sz="4200" dirty="0"/>
              <a:t>Ya estás preparad@ para empezar este curso…</a:t>
            </a:r>
            <a:endParaRPr lang="en-US" sz="4200" dirty="0"/>
          </a:p>
        </p:txBody>
      </p:sp>
      <p:sp>
        <p:nvSpPr>
          <p:cNvPr id="3" name="Marcador de contenido 2">
            <a:extLst>
              <a:ext uri="{FF2B5EF4-FFF2-40B4-BE49-F238E27FC236}">
                <a16:creationId xmlns:a16="http://schemas.microsoft.com/office/drawing/2014/main" id="{BDD0C461-3987-4F5E-A1F6-D6446651C77E}"/>
              </a:ext>
            </a:extLst>
          </p:cNvPr>
          <p:cNvSpPr>
            <a:spLocks noGrp="1"/>
          </p:cNvSpPr>
          <p:nvPr>
            <p:ph idx="1"/>
          </p:nvPr>
        </p:nvSpPr>
        <p:spPr>
          <a:xfrm>
            <a:off x="1097280" y="2243940"/>
            <a:ext cx="10058400" cy="4023360"/>
          </a:xfrm>
        </p:spPr>
        <p:txBody>
          <a:bodyPr>
            <a:normAutofit/>
          </a:bodyPr>
          <a:lstStyle/>
          <a:p>
            <a:pPr algn="ctr"/>
            <a:endParaRPr lang="es-ES" sz="2800" dirty="0">
              <a:solidFill>
                <a:schemeClr val="accent1"/>
              </a:solidFill>
            </a:endParaRPr>
          </a:p>
          <a:p>
            <a:pPr algn="ctr"/>
            <a:r>
              <a:rPr lang="es-ES" sz="2800" dirty="0">
                <a:solidFill>
                  <a:schemeClr val="accent1"/>
                </a:solidFill>
              </a:rPr>
              <a:t>Continúa navegando para encontrar todo el material disponible.</a:t>
            </a:r>
          </a:p>
          <a:p>
            <a:pPr algn="ctr"/>
            <a:r>
              <a:rPr lang="es-ES" sz="2800" dirty="0"/>
              <a:t>¡Muchas gracias por tu tiempo!</a:t>
            </a:r>
            <a:endParaRPr lang="en-US" sz="2800" dirty="0"/>
          </a:p>
        </p:txBody>
      </p:sp>
    </p:spTree>
    <p:extLst>
      <p:ext uri="{BB962C8B-B14F-4D97-AF65-F5344CB8AC3E}">
        <p14:creationId xmlns:p14="http://schemas.microsoft.com/office/powerpoint/2010/main" val="1485727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0ED7CE-EB73-4E22-9F87-B88658CF6F47}"/>
              </a:ext>
            </a:extLst>
          </p:cNvPr>
          <p:cNvSpPr>
            <a:spLocks noGrp="1"/>
          </p:cNvSpPr>
          <p:nvPr>
            <p:ph type="title"/>
          </p:nvPr>
        </p:nvSpPr>
        <p:spPr>
          <a:xfrm>
            <a:off x="1097280" y="139119"/>
            <a:ext cx="10058400" cy="1450757"/>
          </a:xfrm>
        </p:spPr>
        <p:txBody>
          <a:bodyPr>
            <a:normAutofit/>
          </a:bodyPr>
          <a:lstStyle/>
          <a:p>
            <a:r>
              <a:rPr lang="es-ES" sz="4600"/>
              <a:t>Cambios que afrontar en el envejecimiento</a:t>
            </a:r>
            <a:endParaRPr lang="en-US" sz="4600" dirty="0"/>
          </a:p>
        </p:txBody>
      </p:sp>
      <p:sp>
        <p:nvSpPr>
          <p:cNvPr id="3" name="Marcador de contenido 2">
            <a:extLst>
              <a:ext uri="{FF2B5EF4-FFF2-40B4-BE49-F238E27FC236}">
                <a16:creationId xmlns:a16="http://schemas.microsoft.com/office/drawing/2014/main" id="{3A67B249-5AA3-4C7A-8972-6C770347B50B}"/>
              </a:ext>
            </a:extLst>
          </p:cNvPr>
          <p:cNvSpPr>
            <a:spLocks noGrp="1"/>
          </p:cNvSpPr>
          <p:nvPr>
            <p:ph idx="1"/>
          </p:nvPr>
        </p:nvSpPr>
        <p:spPr/>
        <p:txBody>
          <a:bodyPr/>
          <a:lstStyle/>
          <a:p>
            <a:r>
              <a:rPr lang="es-ES" sz="3200" dirty="0"/>
              <a:t>La denominada tercera edad se caracteriza por la transición en diferentes planos vitales:</a:t>
            </a:r>
          </a:p>
          <a:p>
            <a:pPr marL="0" indent="0">
              <a:buNone/>
            </a:pPr>
            <a:endParaRPr lang="es-ES" sz="1200" dirty="0"/>
          </a:p>
          <a:p>
            <a:r>
              <a:rPr lang="es-ES" dirty="0"/>
              <a:t>- </a:t>
            </a:r>
            <a:r>
              <a:rPr lang="es-ES" sz="2800" dirty="0"/>
              <a:t>Biológico</a:t>
            </a:r>
            <a:r>
              <a:rPr lang="es-ES" dirty="0"/>
              <a:t>: mayor vulnerabilidad en los diferentes sistemas vitales (neurológico, musculo-esquelético, cardiovascular)</a:t>
            </a:r>
          </a:p>
          <a:p>
            <a:r>
              <a:rPr lang="es-ES" dirty="0"/>
              <a:t>- </a:t>
            </a:r>
            <a:r>
              <a:rPr lang="es-ES" sz="2800" dirty="0"/>
              <a:t>Social</a:t>
            </a:r>
            <a:r>
              <a:rPr lang="es-ES" dirty="0"/>
              <a:t>: cambio en la relación con hijos/nietos, pérdida hermanos/iguales, afrontamiento de un nuevo rol social (jubilación)</a:t>
            </a:r>
          </a:p>
          <a:p>
            <a:r>
              <a:rPr lang="es-ES" dirty="0"/>
              <a:t>- </a:t>
            </a:r>
            <a:r>
              <a:rPr lang="es-ES" sz="2800" dirty="0"/>
              <a:t>Emocional</a:t>
            </a:r>
            <a:r>
              <a:rPr lang="es-ES" dirty="0"/>
              <a:t>: construir un nuevo autoconcepto y autoestima, soledad </a:t>
            </a:r>
            <a:endParaRPr lang="en-US" dirty="0"/>
          </a:p>
        </p:txBody>
      </p:sp>
    </p:spTree>
    <p:extLst>
      <p:ext uri="{BB962C8B-B14F-4D97-AF65-F5344CB8AC3E}">
        <p14:creationId xmlns:p14="http://schemas.microsoft.com/office/powerpoint/2010/main" val="745666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6"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a:extLst>
              <a:ext uri="{FF2B5EF4-FFF2-40B4-BE49-F238E27FC236}">
                <a16:creationId xmlns:a16="http://schemas.microsoft.com/office/drawing/2014/main" id="{96D95DEB-30F1-4998-9AA4-7E2B4B8B8807}"/>
              </a:ext>
            </a:extLst>
          </p:cNvPr>
          <p:cNvSpPr>
            <a:spLocks noGrp="1"/>
          </p:cNvSpPr>
          <p:nvPr>
            <p:ph type="title"/>
          </p:nvPr>
        </p:nvSpPr>
        <p:spPr>
          <a:xfrm>
            <a:off x="492370" y="516835"/>
            <a:ext cx="3238972" cy="5772840"/>
          </a:xfrm>
        </p:spPr>
        <p:txBody>
          <a:bodyPr anchor="ctr">
            <a:normAutofit/>
          </a:bodyPr>
          <a:lstStyle/>
          <a:p>
            <a:r>
              <a:rPr lang="es-ES" sz="5600" dirty="0">
                <a:solidFill>
                  <a:srgbClr val="FFFFFF"/>
                </a:solidFill>
              </a:rPr>
              <a:t>Visión peyorativa del proceso de envejecer</a:t>
            </a:r>
            <a:endParaRPr lang="en-US" sz="5600" dirty="0">
              <a:solidFill>
                <a:srgbClr val="FFFFFF"/>
              </a:solidFill>
            </a:endParaRPr>
          </a:p>
        </p:txBody>
      </p:sp>
      <p:sp>
        <p:nvSpPr>
          <p:cNvPr id="17"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aphicFrame>
        <p:nvGraphicFramePr>
          <p:cNvPr id="5" name="Marcador de contenido 2">
            <a:extLst>
              <a:ext uri="{FF2B5EF4-FFF2-40B4-BE49-F238E27FC236}">
                <a16:creationId xmlns:a16="http://schemas.microsoft.com/office/drawing/2014/main" id="{58357B65-49E8-4C9A-3D0A-A366AC003D80}"/>
              </a:ext>
            </a:extLst>
          </p:cNvPr>
          <p:cNvGraphicFramePr>
            <a:graphicFrameLocks noGrp="1"/>
          </p:cNvGraphicFramePr>
          <p:nvPr>
            <p:ph idx="1"/>
            <p:extLst>
              <p:ext uri="{D42A27DB-BD31-4B8C-83A1-F6EECF244321}">
                <p14:modId xmlns:p14="http://schemas.microsoft.com/office/powerpoint/2010/main" val="1750857258"/>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9434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7671A19-88C3-44E8-B493-11A86C37E904}"/>
              </a:ext>
            </a:extLst>
          </p:cNvPr>
          <p:cNvSpPr>
            <a:spLocks noGrp="1"/>
          </p:cNvSpPr>
          <p:nvPr>
            <p:ph type="title"/>
          </p:nvPr>
        </p:nvSpPr>
        <p:spPr/>
        <p:txBody>
          <a:bodyPr>
            <a:normAutofit/>
          </a:bodyPr>
          <a:lstStyle/>
          <a:p>
            <a:r>
              <a:rPr lang="es-ES" sz="3200" dirty="0"/>
              <a:t>Visita este enlace para leer este artículo sobre </a:t>
            </a:r>
            <a:br>
              <a:rPr lang="es-ES" sz="3200" dirty="0"/>
            </a:br>
            <a:r>
              <a:rPr lang="es-ES" sz="3200" dirty="0"/>
              <a:t>vejez en las culturas orientales:</a:t>
            </a:r>
            <a:endParaRPr lang="en-US" sz="3200" dirty="0"/>
          </a:p>
        </p:txBody>
      </p:sp>
      <p:sp>
        <p:nvSpPr>
          <p:cNvPr id="3" name="Marcador de contenido 2">
            <a:extLst>
              <a:ext uri="{FF2B5EF4-FFF2-40B4-BE49-F238E27FC236}">
                <a16:creationId xmlns:a16="http://schemas.microsoft.com/office/drawing/2014/main" id="{EBF486DB-DD82-49C8-A04B-0A72A4621D25}"/>
              </a:ext>
            </a:extLst>
          </p:cNvPr>
          <p:cNvSpPr>
            <a:spLocks noGrp="1"/>
          </p:cNvSpPr>
          <p:nvPr>
            <p:ph idx="1"/>
          </p:nvPr>
        </p:nvSpPr>
        <p:spPr/>
        <p:txBody>
          <a:bodyPr/>
          <a:lstStyle/>
          <a:p>
            <a:endParaRPr lang="en-US" sz="2400" dirty="0"/>
          </a:p>
          <a:p>
            <a:r>
              <a:rPr lang="en-US" sz="2400" dirty="0">
                <a:hlinkClick r:id="rId2"/>
              </a:rPr>
              <a:t>https://core.ac.uk/download/pdf/50604355.pdf</a:t>
            </a:r>
            <a:endParaRPr lang="en-US" sz="2400" dirty="0"/>
          </a:p>
          <a:p>
            <a:endParaRPr lang="en-US" dirty="0"/>
          </a:p>
        </p:txBody>
      </p:sp>
    </p:spTree>
    <p:extLst>
      <p:ext uri="{BB962C8B-B14F-4D97-AF65-F5344CB8AC3E}">
        <p14:creationId xmlns:p14="http://schemas.microsoft.com/office/powerpoint/2010/main" val="3295077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38F5BE-157E-4F0E-B077-1D7982D95D46}"/>
              </a:ext>
            </a:extLst>
          </p:cNvPr>
          <p:cNvSpPr>
            <a:spLocks noGrp="1"/>
          </p:cNvSpPr>
          <p:nvPr>
            <p:ph type="title"/>
          </p:nvPr>
        </p:nvSpPr>
        <p:spPr>
          <a:xfrm>
            <a:off x="1066800" y="242357"/>
            <a:ext cx="10058400" cy="1450757"/>
          </a:xfrm>
        </p:spPr>
        <p:txBody>
          <a:bodyPr>
            <a:normAutofit/>
          </a:bodyPr>
          <a:lstStyle/>
          <a:p>
            <a:r>
              <a:rPr lang="es-ES" dirty="0"/>
              <a:t>La psicología…</a:t>
            </a:r>
            <a:endParaRPr lang="en-US" dirty="0"/>
          </a:p>
        </p:txBody>
      </p:sp>
      <p:sp>
        <p:nvSpPr>
          <p:cNvPr id="3" name="Marcador de contenido 2">
            <a:extLst>
              <a:ext uri="{FF2B5EF4-FFF2-40B4-BE49-F238E27FC236}">
                <a16:creationId xmlns:a16="http://schemas.microsoft.com/office/drawing/2014/main" id="{F38B4C40-8BD9-4A53-A154-9AA439548326}"/>
              </a:ext>
            </a:extLst>
          </p:cNvPr>
          <p:cNvSpPr>
            <a:spLocks noGrp="1"/>
          </p:cNvSpPr>
          <p:nvPr>
            <p:ph idx="1"/>
          </p:nvPr>
        </p:nvSpPr>
        <p:spPr>
          <a:xfrm>
            <a:off x="2418734" y="2081708"/>
            <a:ext cx="8706465" cy="4023360"/>
          </a:xfrm>
        </p:spPr>
        <p:txBody>
          <a:bodyPr/>
          <a:lstStyle/>
          <a:p>
            <a:r>
              <a:rPr lang="es-ES" sz="2400" dirty="0"/>
              <a:t>…es la disciplina que puede documentar, examinar y explicar todos estos cambios en los diferentes aspectos vitales de envejecer, gracias a las diferentes áreas de conocimiento en las que se mueve.</a:t>
            </a:r>
          </a:p>
          <a:p>
            <a:pPr marL="0" indent="0">
              <a:buNone/>
            </a:pPr>
            <a:r>
              <a:rPr lang="es-ES" dirty="0"/>
              <a:t>Áreas de conocimiento de la psicología:</a:t>
            </a:r>
          </a:p>
          <a:p>
            <a:pPr marL="514350" indent="-514350">
              <a:buAutoNum type="romanUcPeriod"/>
            </a:pPr>
            <a:r>
              <a:rPr lang="es-ES" dirty="0"/>
              <a:t>Psicología Clínica, Evolutiva y Educativa</a:t>
            </a:r>
          </a:p>
          <a:p>
            <a:pPr marL="514350" indent="-514350">
              <a:buAutoNum type="romanUcPeriod"/>
            </a:pPr>
            <a:r>
              <a:rPr lang="es-ES" dirty="0"/>
              <a:t>Psicología Básica o Experimental</a:t>
            </a:r>
          </a:p>
          <a:p>
            <a:pPr marL="514350" indent="-514350">
              <a:buAutoNum type="romanUcPeriod"/>
            </a:pPr>
            <a:r>
              <a:rPr lang="es-ES" dirty="0"/>
              <a:t>Neurociencias y Psicobiología</a:t>
            </a:r>
          </a:p>
          <a:p>
            <a:pPr marL="514350" indent="-514350">
              <a:buAutoNum type="romanUcPeriod"/>
            </a:pPr>
            <a:r>
              <a:rPr lang="es-ES" dirty="0"/>
              <a:t>Psicología Social</a:t>
            </a:r>
          </a:p>
          <a:p>
            <a:pPr marL="514350" indent="-514350">
              <a:buAutoNum type="romanUcPeriod"/>
            </a:pPr>
            <a:r>
              <a:rPr lang="es-ES" dirty="0"/>
              <a:t>Metodología y análisis de datos</a:t>
            </a:r>
            <a:endParaRPr lang="en-US" dirty="0"/>
          </a:p>
        </p:txBody>
      </p:sp>
    </p:spTree>
    <p:extLst>
      <p:ext uri="{BB962C8B-B14F-4D97-AF65-F5344CB8AC3E}">
        <p14:creationId xmlns:p14="http://schemas.microsoft.com/office/powerpoint/2010/main" val="3198163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F579B486-00B2-486E-8229-6F47C2DFFB5B}"/>
              </a:ext>
            </a:extLst>
          </p:cNvPr>
          <p:cNvSpPr txBox="1"/>
          <p:nvPr/>
        </p:nvSpPr>
        <p:spPr>
          <a:xfrm>
            <a:off x="899652" y="368709"/>
            <a:ext cx="10795819" cy="5047536"/>
          </a:xfrm>
          <a:prstGeom prst="rect">
            <a:avLst/>
          </a:prstGeom>
          <a:noFill/>
        </p:spPr>
        <p:txBody>
          <a:bodyPr wrap="square">
            <a:spAutoFit/>
          </a:bodyPr>
          <a:lstStyle/>
          <a:p>
            <a:r>
              <a:rPr lang="es-ES" sz="3800" dirty="0"/>
              <a:t>En este curso vas a poder estudiar conceptos, teorías y posibilidades que entienden el envejecimiento como una etapa con mucha variabilidad, donde cada persona puede experimentar su propio proceso de forma muy activa.</a:t>
            </a:r>
          </a:p>
          <a:p>
            <a:endParaRPr lang="es-ES" dirty="0"/>
          </a:p>
          <a:p>
            <a:r>
              <a:rPr lang="es-ES" sz="3800" dirty="0"/>
              <a:t>La convergencia de cuatro de estas áreas de la psicología, nos aportarán una visión muy completa de esto. Veamos de qué tratan estas áreas…</a:t>
            </a:r>
          </a:p>
        </p:txBody>
      </p:sp>
    </p:spTree>
    <p:extLst>
      <p:ext uri="{BB962C8B-B14F-4D97-AF65-F5344CB8AC3E}">
        <p14:creationId xmlns:p14="http://schemas.microsoft.com/office/powerpoint/2010/main" val="4057222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1953D1-72C5-4D20-B5DE-6BE865E419CD}"/>
              </a:ext>
            </a:extLst>
          </p:cNvPr>
          <p:cNvSpPr>
            <a:spLocks noGrp="1"/>
          </p:cNvSpPr>
          <p:nvPr>
            <p:ph type="title"/>
          </p:nvPr>
        </p:nvSpPr>
        <p:spPr/>
        <p:txBody>
          <a:bodyPr/>
          <a:lstStyle/>
          <a:p>
            <a:r>
              <a:rPr lang="es-ES" dirty="0"/>
              <a:t>Psicología Evolutiva</a:t>
            </a:r>
            <a:endParaRPr lang="en-US" dirty="0"/>
          </a:p>
        </p:txBody>
      </p:sp>
      <p:sp>
        <p:nvSpPr>
          <p:cNvPr id="3" name="Marcador de contenido 2">
            <a:extLst>
              <a:ext uri="{FF2B5EF4-FFF2-40B4-BE49-F238E27FC236}">
                <a16:creationId xmlns:a16="http://schemas.microsoft.com/office/drawing/2014/main" id="{8398E979-5A7C-46DA-9992-25D8470341B7}"/>
              </a:ext>
            </a:extLst>
          </p:cNvPr>
          <p:cNvSpPr>
            <a:spLocks noGrp="1"/>
          </p:cNvSpPr>
          <p:nvPr>
            <p:ph idx="1"/>
          </p:nvPr>
        </p:nvSpPr>
        <p:spPr/>
        <p:txBody>
          <a:bodyPr/>
          <a:lstStyle/>
          <a:p>
            <a:r>
              <a:rPr lang="es-ES" sz="2800" dirty="0"/>
              <a:t>Estudia el proceso de desarrollo humano, sus contextos y el desenvolvimiento normativo de los aspectos fundamentales del comportamiento de cada fase de la vida.</a:t>
            </a:r>
          </a:p>
          <a:p>
            <a:r>
              <a:rPr lang="es-ES" sz="2800" dirty="0"/>
              <a:t>Se involucra en aportar teorías para entender el surgimiento de los grandes logros humanos: lenguaje, inteligencia y desarrollo socio-afectivo.</a:t>
            </a:r>
          </a:p>
          <a:p>
            <a:endParaRPr lang="es-ES" dirty="0"/>
          </a:p>
          <a:p>
            <a:endParaRPr lang="en-US" dirty="0"/>
          </a:p>
        </p:txBody>
      </p:sp>
    </p:spTree>
    <p:extLst>
      <p:ext uri="{BB962C8B-B14F-4D97-AF65-F5344CB8AC3E}">
        <p14:creationId xmlns:p14="http://schemas.microsoft.com/office/powerpoint/2010/main" val="2907628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7C90EB-F7A2-4354-8A84-C58933CC6143}"/>
              </a:ext>
            </a:extLst>
          </p:cNvPr>
          <p:cNvSpPr>
            <a:spLocks noGrp="1"/>
          </p:cNvSpPr>
          <p:nvPr>
            <p:ph type="title"/>
          </p:nvPr>
        </p:nvSpPr>
        <p:spPr/>
        <p:txBody>
          <a:bodyPr/>
          <a:lstStyle/>
          <a:p>
            <a:r>
              <a:rPr lang="es-ES" dirty="0"/>
              <a:t>Psicología Básica</a:t>
            </a:r>
            <a:endParaRPr lang="en-US" dirty="0"/>
          </a:p>
        </p:txBody>
      </p:sp>
      <p:sp>
        <p:nvSpPr>
          <p:cNvPr id="3" name="Marcador de contenido 2">
            <a:extLst>
              <a:ext uri="{FF2B5EF4-FFF2-40B4-BE49-F238E27FC236}">
                <a16:creationId xmlns:a16="http://schemas.microsoft.com/office/drawing/2014/main" id="{356C6341-5BF2-476C-A05E-10AF1952F865}"/>
              </a:ext>
            </a:extLst>
          </p:cNvPr>
          <p:cNvSpPr>
            <a:spLocks noGrp="1"/>
          </p:cNvSpPr>
          <p:nvPr>
            <p:ph idx="1"/>
          </p:nvPr>
        </p:nvSpPr>
        <p:spPr/>
        <p:txBody>
          <a:bodyPr>
            <a:normAutofit/>
          </a:bodyPr>
          <a:lstStyle/>
          <a:p>
            <a:r>
              <a:rPr lang="es-ES" sz="2800" dirty="0"/>
              <a:t>También denominada psicología experimental. Trata sobre el funcionamiento y busca explicación de los fenómenos básicos de cognición: percepción, atención, aprendizaje, memoria, razonamiento y emoción. </a:t>
            </a:r>
          </a:p>
          <a:p>
            <a:r>
              <a:rPr lang="es-ES" sz="2800" dirty="0"/>
              <a:t>Su metodología de exploración de estos fenómenos suele ser a través de experimentos psicológicos.</a:t>
            </a:r>
          </a:p>
          <a:p>
            <a:endParaRPr lang="en-US" sz="2800" dirty="0"/>
          </a:p>
        </p:txBody>
      </p:sp>
    </p:spTree>
    <p:extLst>
      <p:ext uri="{BB962C8B-B14F-4D97-AF65-F5344CB8AC3E}">
        <p14:creationId xmlns:p14="http://schemas.microsoft.com/office/powerpoint/2010/main" val="25068958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8C666A-AF75-4688-A2F5-61C75E5786C0}"/>
              </a:ext>
            </a:extLst>
          </p:cNvPr>
          <p:cNvSpPr>
            <a:spLocks noGrp="1"/>
          </p:cNvSpPr>
          <p:nvPr>
            <p:ph type="title"/>
          </p:nvPr>
        </p:nvSpPr>
        <p:spPr/>
        <p:txBody>
          <a:bodyPr/>
          <a:lstStyle/>
          <a:p>
            <a:r>
              <a:rPr lang="es-ES" dirty="0"/>
              <a:t>Neurociencias</a:t>
            </a:r>
            <a:endParaRPr lang="en-US" dirty="0"/>
          </a:p>
        </p:txBody>
      </p:sp>
      <p:sp>
        <p:nvSpPr>
          <p:cNvPr id="3" name="Marcador de contenido 2">
            <a:extLst>
              <a:ext uri="{FF2B5EF4-FFF2-40B4-BE49-F238E27FC236}">
                <a16:creationId xmlns:a16="http://schemas.microsoft.com/office/drawing/2014/main" id="{725A196F-6AC2-4F30-B264-6FBA99347539}"/>
              </a:ext>
            </a:extLst>
          </p:cNvPr>
          <p:cNvSpPr>
            <a:spLocks noGrp="1"/>
          </p:cNvSpPr>
          <p:nvPr>
            <p:ph idx="1"/>
          </p:nvPr>
        </p:nvSpPr>
        <p:spPr/>
        <p:txBody>
          <a:bodyPr>
            <a:normAutofit/>
          </a:bodyPr>
          <a:lstStyle/>
          <a:p>
            <a:r>
              <a:rPr lang="es-ES" sz="2800" dirty="0"/>
              <a:t>Las neurociencias estudian la relación del sistema nervioso con el comportamiento. Realizan investigaciones sobre las todas cuestiones anatómicas del cerebro que repercuten en el comportamiento, construyendo un gran cuerpo de conocimiento psicobiológico.</a:t>
            </a:r>
            <a:endParaRPr lang="en-US" sz="2800" dirty="0"/>
          </a:p>
        </p:txBody>
      </p:sp>
    </p:spTree>
    <p:extLst>
      <p:ext uri="{BB962C8B-B14F-4D97-AF65-F5344CB8AC3E}">
        <p14:creationId xmlns:p14="http://schemas.microsoft.com/office/powerpoint/2010/main" val="2278323247"/>
      </p:ext>
    </p:extLst>
  </p:cSld>
  <p:clrMapOvr>
    <a:masterClrMapping/>
  </p:clrMapOvr>
</p:sld>
</file>

<file path=ppt/theme/theme1.xml><?xml version="1.0" encoding="utf-8"?>
<a:theme xmlns:a="http://schemas.openxmlformats.org/drawingml/2006/main" name="Retrospección">
  <a:themeElements>
    <a:clrScheme name="Retrospección">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59</TotalTime>
  <Words>519</Words>
  <Application>Microsoft Office PowerPoint</Application>
  <PresentationFormat>Panorámica</PresentationFormat>
  <Paragraphs>39</Paragraphs>
  <Slides>11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11</vt:i4>
      </vt:variant>
    </vt:vector>
  </HeadingPairs>
  <TitlesOfParts>
    <vt:vector size="14" baseType="lpstr">
      <vt:lpstr>Calibri</vt:lpstr>
      <vt:lpstr>Calibri Light</vt:lpstr>
      <vt:lpstr>Retrospección</vt:lpstr>
      <vt:lpstr>Tema 0. Contexto para el estudio y análisis del Envejecimiento</vt:lpstr>
      <vt:lpstr>Cambios que afrontar en el envejecimiento</vt:lpstr>
      <vt:lpstr>Visión peyorativa del proceso de envejecer</vt:lpstr>
      <vt:lpstr>Visita este enlace para leer este artículo sobre  vejez en las culturas orientales:</vt:lpstr>
      <vt:lpstr>La psicología…</vt:lpstr>
      <vt:lpstr>Presentación de PowerPoint</vt:lpstr>
      <vt:lpstr>Psicología Evolutiva</vt:lpstr>
      <vt:lpstr>Psicología Básica</vt:lpstr>
      <vt:lpstr>Neurociencias</vt:lpstr>
      <vt:lpstr>Psicología Social</vt:lpstr>
      <vt:lpstr>Ya estás preparad@ para empezar este curso…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0. Contexto para el estudio y análisis del Envejecimiento</dc:title>
  <dc:creator>SUSANA CARNERO SIERRA</dc:creator>
  <cp:lastModifiedBy>SUSANA CARNERO SIERRA</cp:lastModifiedBy>
  <cp:revision>10</cp:revision>
  <dcterms:created xsi:type="dcterms:W3CDTF">2022-05-13T10:41:52Z</dcterms:created>
  <dcterms:modified xsi:type="dcterms:W3CDTF">2022-05-14T09:37:39Z</dcterms:modified>
</cp:coreProperties>
</file>