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3" r:id="rId5"/>
    <p:sldId id="262" r:id="rId6"/>
    <p:sldId id="264" r:id="rId7"/>
    <p:sldId id="267" r:id="rId8"/>
    <p:sldId id="269" r:id="rId9"/>
    <p:sldId id="273" r:id="rId10"/>
    <p:sldId id="271" r:id="rId11"/>
    <p:sldId id="274" r:id="rId12"/>
    <p:sldId id="275" r:id="rId13"/>
    <p:sldId id="276" r:id="rId14"/>
    <p:sldId id="277" r:id="rId15"/>
    <p:sldId id="278" r:id="rId16"/>
    <p:sldId id="282" r:id="rId17"/>
    <p:sldId id="280" r:id="rId18"/>
    <p:sldId id="283" r:id="rId19"/>
    <p:sldId id="285" r:id="rId20"/>
    <p:sldId id="286" r:id="rId21"/>
    <p:sldId id="287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624" autoAdjust="0"/>
  </p:normalViewPr>
  <p:slideViewPr>
    <p:cSldViewPr snapToObjects="1">
      <p:cViewPr varScale="1">
        <p:scale>
          <a:sx n="60" d="100"/>
          <a:sy n="60" d="100"/>
        </p:scale>
        <p:origin x="-40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50E2D3C-1626-437C-8CE8-986F8847257A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4470F20-60FA-4AAA-BDBE-B01A636EE44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7D29B-55E6-448C-A088-33A6EF3E29B6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1C78A9-050B-4154-ABCF-44964B053526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048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F9FBB4-D398-488A-A1D1-DE7EAC45B658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26BD48-7EA8-4272-A5DC-5A09F7C926CF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457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3DED5C-89B9-4A56-B282-AF4C80CDFC51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3C270-7288-493F-96CF-079EE02E2763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F9E11-0C57-4E3A-86A6-C61E9AF586A9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E2527-1AD7-4EA2-AB9F-326D64EE98E7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71B75-743E-4575-8F9F-331F3A3E783D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A5B5A-AB9C-4930-A54B-1EA9AB3356D9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6A7C0-5F34-443C-86DE-7099D1F8B232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03E8B-DD27-4158-9562-70D6E1144AF4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05C1A-CFE0-4A31-B854-9098EC308989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06142-BADA-4DB6-908D-CFB941EAAEFB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5E19E-D33A-4DD7-A114-16327D39BD13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1711D-7621-4D33-98A8-0C190F117E3B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893B2-66EA-4512-AFD5-C598565892EC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C7C82-10DB-4178-9694-C17189CA4C2C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1AE29-3CC4-48CB-893A-99B95CCE8FBA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09F43-19A9-4F22-A130-D8C04FDA2982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B1FE4-690F-459D-971E-41CAA998B2A4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8CC0-1207-4332-8EAF-B947E0882D3D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7D3DF-7B94-4CBC-837F-78E3BDFDC824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85A5E-04D3-48E6-9E44-5B604D7A1964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738FE-3FB0-473D-959F-CAFD7FC2E2B9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F5CB3-61AE-4ACA-9DAC-16CC81BEA3E6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CED5F-6D1A-411B-BFF0-8718670627C1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62306-BF46-4CC4-AC5A-552047E27756}" type="datetimeFigureOut">
              <a:rPr lang="es-ES"/>
              <a:pPr>
                <a:defRPr/>
              </a:pPr>
              <a:t>25/01/2012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5F31B9-0D5D-4E3E-AEDF-C78E884DAD23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C%C3%A1nce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s.wikipedia.org/wiki/Tejido_linf%C3%A1ti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Anemi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es.wikipedia.org/wiki/Quimioterapia" TargetMode="External"/><Relationship Id="rId4" Type="http://schemas.openxmlformats.org/officeDocument/2006/relationships/hyperlink" Target="http://es.wikipedia.org/wiki/Di%C3%A1lisi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0"/>
            <a:ext cx="9175276" cy="687995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 prstMaterial="clear"/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743200" y="6235700"/>
            <a:ext cx="6400800" cy="62230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Olaya de Dios Huerta</a:t>
            </a: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1052736"/>
            <a:ext cx="914400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 Plantas biofactoras de proteínas recombinantes humanas</a:t>
            </a:r>
            <a:endParaRPr lang="es-E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7772400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rgbClr val="0070C0"/>
                </a:solidFill>
              </a:rPr>
              <a:t>T. genética transitoria de las plantas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827088" y="1412875"/>
          <a:ext cx="7777162" cy="43211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88432"/>
                <a:gridCol w="3888432"/>
              </a:tblGrid>
              <a:tr h="499834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/>
                        <a:t>Ventajas</a:t>
                      </a:r>
                      <a:endParaRPr lang="es-E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/>
                        <a:t>Inconvenientes</a:t>
                      </a:r>
                      <a:endParaRPr lang="es-ES" sz="2400" b="1" dirty="0"/>
                    </a:p>
                  </a:txBody>
                  <a:tcPr/>
                </a:tc>
              </a:tr>
              <a:tr h="492987">
                <a:tc>
                  <a:txBody>
                    <a:bodyPr/>
                    <a:lstStyle/>
                    <a:p>
                      <a:pPr algn="l"/>
                      <a:r>
                        <a:rPr lang="es-ES" sz="2400" dirty="0" smtClean="0"/>
                        <a:t>Expresión rápida y flexible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s-ES" sz="2400" dirty="0" smtClean="0"/>
                        <a:t>Es necesario inocular a cada generación de plantas</a:t>
                      </a:r>
                      <a:endParaRPr lang="es-ES" sz="24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12324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Puede inducirse en plantas adultas previniendo efectos</a:t>
                      </a:r>
                      <a:r>
                        <a:rPr lang="es-ES" sz="2400" baseline="0" dirty="0" smtClean="0"/>
                        <a:t> -</a:t>
                      </a:r>
                      <a:r>
                        <a:rPr lang="es-ES" sz="2400" dirty="0" smtClean="0"/>
                        <a:t> de la proteína recombinante.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2324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Se producen pequeñas cantidades de proteínas en pocas semanas.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627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No es una modificación genética permanente.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7772400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chemeClr val="bg2">
                    <a:lumMod val="75000"/>
                  </a:schemeClr>
                </a:solidFill>
              </a:rPr>
              <a:t>1. Agroinfiltración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539750" y="1989138"/>
            <a:ext cx="8208963" cy="332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dirty="0">
                <a:latin typeface="+mn-lt"/>
                <a:cs typeface="+mn-cs"/>
              </a:rPr>
              <a:t>  </a:t>
            </a:r>
            <a:r>
              <a:rPr lang="es-ES" sz="2400" dirty="0">
                <a:latin typeface="+mn-lt"/>
                <a:cs typeface="+mn-cs"/>
              </a:rPr>
              <a:t>Infiltración de </a:t>
            </a:r>
            <a:r>
              <a:rPr lang="es-ES" sz="2400" i="1" dirty="0">
                <a:latin typeface="+mn-lt"/>
                <a:cs typeface="+mn-cs"/>
              </a:rPr>
              <a:t>Agrobacterium tumefaciens </a:t>
            </a:r>
            <a:r>
              <a:rPr lang="es-ES" sz="2400" dirty="0">
                <a:latin typeface="+mn-lt"/>
                <a:cs typeface="+mn-cs"/>
              </a:rPr>
              <a:t>recombinante al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 a  </a:t>
            </a:r>
            <a:r>
              <a:rPr lang="es-ES" sz="2400" dirty="0">
                <a:latin typeface="+mn-lt"/>
                <a:cs typeface="+mn-cs"/>
              </a:rPr>
              <a:t>vacio → cámaras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400" dirty="0">
                <a:latin typeface="+mn-lt"/>
                <a:cs typeface="+mn-cs"/>
              </a:rPr>
              <a:t> El transgén se introduce en el núcleo celular, pero no se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a  a a  </a:t>
            </a:r>
            <a:r>
              <a:rPr lang="es-ES" sz="2400" dirty="0">
                <a:latin typeface="+mn-lt"/>
                <a:cs typeface="+mn-cs"/>
              </a:rPr>
              <a:t>integra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400" dirty="0">
                <a:latin typeface="+mn-lt"/>
                <a:cs typeface="+mn-cs"/>
              </a:rPr>
              <a:t> No es necesario incluir marcadores para seleccionar las células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</a:t>
            </a:r>
            <a:r>
              <a:rPr lang="es-ES" sz="2400" dirty="0">
                <a:latin typeface="+mn-lt"/>
                <a:cs typeface="+mn-cs"/>
              </a:rPr>
              <a:t>transformadas.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400" dirty="0">
                <a:latin typeface="+mn-lt"/>
                <a:cs typeface="+mn-cs"/>
              </a:rPr>
              <a:t> Mediante este método se producen ↑ niveles de proteína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aa</a:t>
            </a:r>
            <a:r>
              <a:rPr lang="es-ES" sz="2400" dirty="0">
                <a:latin typeface="+mn-lt"/>
                <a:cs typeface="+mn-cs"/>
              </a:rPr>
              <a:t>recombinante, pero durante períodos de tiempo muy cortos.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7772400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chemeClr val="bg2">
                    <a:lumMod val="75000"/>
                  </a:schemeClr>
                </a:solidFill>
              </a:rPr>
              <a:t>2. Vectores virales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250825" y="1989138"/>
            <a:ext cx="8497888" cy="332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dirty="0">
                <a:latin typeface="+mn-lt"/>
                <a:cs typeface="+mn-cs"/>
              </a:rPr>
              <a:t>  </a:t>
            </a:r>
            <a:r>
              <a:rPr lang="es-ES" sz="2400" dirty="0">
                <a:latin typeface="+mn-lt"/>
                <a:cs typeface="+mn-cs"/>
              </a:rPr>
              <a:t>Inoculación de la planta con virus recombinantes → maquinaria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a  </a:t>
            </a:r>
            <a:r>
              <a:rPr lang="es-ES" sz="2400" dirty="0">
                <a:latin typeface="+mn-lt"/>
                <a:cs typeface="+mn-cs"/>
              </a:rPr>
              <a:t>de síntesis proteica expresan la secuencia que se ha introducido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 </a:t>
            </a:r>
            <a:r>
              <a:rPr lang="es-ES" sz="2400" dirty="0">
                <a:latin typeface="+mn-lt"/>
                <a:cs typeface="+mn-cs"/>
              </a:rPr>
              <a:t>→ proteína recombinante.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400" dirty="0">
                <a:latin typeface="+mn-lt"/>
                <a:cs typeface="+mn-cs"/>
              </a:rPr>
              <a:t> Virus vegetales para la construcción de vectores con cadena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 a a a  </a:t>
            </a:r>
            <a:r>
              <a:rPr lang="es-ES" sz="2400" dirty="0">
                <a:latin typeface="+mn-lt"/>
                <a:cs typeface="+mn-cs"/>
              </a:rPr>
              <a:t>sencilla de ARN → virus del mosaico del tabaco, de alfalfa, el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aa</a:t>
            </a:r>
            <a:r>
              <a:rPr lang="es-ES" sz="2400" dirty="0">
                <a:latin typeface="+mn-lt"/>
                <a:cs typeface="+mn-cs"/>
              </a:rPr>
              <a:t>virus X de la patata, etc.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400" dirty="0">
                <a:latin typeface="+mn-lt"/>
                <a:cs typeface="+mn-cs"/>
              </a:rPr>
              <a:t> ↑ elevado nivel de multiplicación y ↑rango de hospedadores → </a:t>
            </a: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aa</a:t>
            </a:r>
            <a:r>
              <a:rPr lang="es-ES" sz="2400" dirty="0">
                <a:latin typeface="+mn-lt"/>
                <a:cs typeface="+mn-cs"/>
              </a:rPr>
              <a:t>usar un mismo vector con distintas especies.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endParaRPr lang="es-E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7772400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>Proteínas de interés biosanitario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823913" y="1341438"/>
            <a:ext cx="7559675" cy="532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5000"/>
              <a:buFont typeface="+mj-lt"/>
              <a:buAutoNum type="arabicPeriod"/>
              <a:defRPr/>
            </a:pPr>
            <a:r>
              <a:rPr lang="es-ES" sz="2400" b="1" dirty="0">
                <a:latin typeface="+mn-lt"/>
                <a:cs typeface="+mn-cs"/>
              </a:rPr>
              <a:t> </a:t>
            </a:r>
            <a:r>
              <a:rPr lang="es-ES" sz="2000" b="1" dirty="0">
                <a:latin typeface="+mn-lt"/>
                <a:cs typeface="+mn-cs"/>
              </a:rPr>
              <a:t>Anticuerpos: 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SzPct val="85000"/>
              <a:buFont typeface="Arial" pitchFamily="34" charset="0"/>
              <a:buChar char="•"/>
              <a:defRPr/>
            </a:pPr>
            <a:r>
              <a:rPr lang="es-ES" sz="2000" dirty="0">
                <a:latin typeface="+mn-lt"/>
                <a:cs typeface="+mn-cs"/>
              </a:rPr>
              <a:t>Complejos glicoproteicos que reconocen y se unen específicamente a un antígeno → ↑ ESPECIFIDAD. 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SzPct val="85000"/>
              <a:buFont typeface="Arial" pitchFamily="34" charset="0"/>
              <a:buChar char="•"/>
              <a:defRPr/>
            </a:pPr>
            <a:r>
              <a:rPr lang="es-ES" sz="2000" dirty="0" err="1">
                <a:latin typeface="+mn-lt"/>
                <a:cs typeface="+mn-cs"/>
              </a:rPr>
              <a:t>Aplicaciones→diagnóstico</a:t>
            </a:r>
            <a:r>
              <a:rPr lang="es-ES" sz="2000" dirty="0">
                <a:latin typeface="+mn-lt"/>
                <a:cs typeface="+mn-cs"/>
              </a:rPr>
              <a:t>, prevención y tratamiento de enfermedades. </a:t>
            </a:r>
            <a:endParaRPr lang="es-ES" sz="2000" b="1" dirty="0"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5000"/>
              <a:buFont typeface="+mj-lt"/>
              <a:buAutoNum type="arabicPeriod"/>
              <a:defRPr/>
            </a:pPr>
            <a:r>
              <a:rPr lang="es-ES" sz="2000" b="1" dirty="0">
                <a:latin typeface="+mn-lt"/>
                <a:cs typeface="+mn-cs"/>
              </a:rPr>
              <a:t> Proteínas sanguíneas y péptidos de uso clínico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SzPct val="85000"/>
              <a:buFont typeface="Arial" pitchFamily="34" charset="0"/>
              <a:buChar char="•"/>
              <a:defRPr/>
            </a:pPr>
            <a:r>
              <a:rPr lang="es-ES" sz="2000" dirty="0">
                <a:latin typeface="+mn-lt"/>
                <a:cs typeface="+mn-cs"/>
              </a:rPr>
              <a:t>Prot. Sanguíneas: se encuentran en el plasma sanguíneo con función de transporte de diversas moléculas (lípidos, hormonas, vitaminas y minerales). 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SzPct val="85000"/>
              <a:buFont typeface="Arial" pitchFamily="34" charset="0"/>
              <a:buChar char="•"/>
              <a:defRPr/>
            </a:pPr>
            <a:r>
              <a:rPr lang="es-ES" sz="2000" dirty="0">
                <a:latin typeface="+mn-lt"/>
                <a:cs typeface="+mn-cs"/>
              </a:rPr>
              <a:t>Estas proteínas son empleadas para el diagnóstico de diversas enfermedades.</a:t>
            </a:r>
            <a:endParaRPr lang="es-ES" sz="2000" b="1" dirty="0"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5000"/>
              <a:buFont typeface="+mj-lt"/>
              <a:buAutoNum type="arabicPeriod"/>
              <a:defRPr/>
            </a:pPr>
            <a:r>
              <a:rPr lang="es-ES" sz="2000" b="1" dirty="0">
                <a:latin typeface="+mn-lt"/>
                <a:cs typeface="+mn-cs"/>
              </a:rPr>
              <a:t> Vacunas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>
                <a:latin typeface="+mn-lt"/>
                <a:cs typeface="+mn-cs"/>
              </a:rPr>
              <a:t>      Preparación de organismo patógeno, atenuado o  muerto, que </a:t>
            </a:r>
            <a:r>
              <a:rPr lang="es-ES" dirty="0">
                <a:solidFill>
                  <a:schemeClr val="bg1"/>
                </a:solidFill>
                <a:latin typeface="+mn-lt"/>
                <a:cs typeface="+mn-cs"/>
              </a:rPr>
              <a:t>&lt;&lt;&lt;</a:t>
            </a:r>
            <a:r>
              <a:rPr lang="es-ES" dirty="0">
                <a:latin typeface="+mn-lt"/>
                <a:cs typeface="+mn-cs"/>
              </a:rPr>
              <a:t>administrado → respuesta inmune duradera y protectora.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>
                <a:latin typeface="+mn-lt"/>
                <a:cs typeface="+mn-cs"/>
              </a:rPr>
              <a:t>    </a:t>
            </a:r>
            <a:r>
              <a:rPr lang="es-ES" dirty="0">
                <a:latin typeface="+mn-lt"/>
                <a:cs typeface="+mn-cs"/>
              </a:rPr>
              <a:t>Aplicaciones más prometedoras → expresión antigénica en </a:t>
            </a:r>
            <a:r>
              <a:rPr lang="es-ES" dirty="0">
                <a:solidFill>
                  <a:schemeClr val="bg1"/>
                </a:solidFill>
                <a:latin typeface="+mn-lt"/>
                <a:cs typeface="+mn-cs"/>
              </a:rPr>
              <a:t>AA A A     </a:t>
            </a:r>
            <a:r>
              <a:rPr lang="es-ES" dirty="0">
                <a:latin typeface="+mn-lt"/>
                <a:cs typeface="+mn-cs"/>
              </a:rPr>
              <a:t>plantas o tejidos comestibles que puedan consumirse crudos </a:t>
            </a:r>
            <a:r>
              <a:rPr lang="es-ES" dirty="0">
                <a:latin typeface="+mn-lt"/>
                <a:cs typeface="+mn-cs"/>
                <a:sym typeface="Wingdings"/>
              </a:rPr>
              <a:t></a:t>
            </a:r>
            <a:r>
              <a:rPr lang="es-ES" dirty="0">
                <a:latin typeface="+mn-lt"/>
                <a:cs typeface="+mn-cs"/>
              </a:rPr>
              <a:t>  </a:t>
            </a:r>
            <a:r>
              <a:rPr lang="es-ES" dirty="0">
                <a:solidFill>
                  <a:schemeClr val="bg1"/>
                </a:solidFill>
                <a:latin typeface="+mn-lt"/>
                <a:cs typeface="+mn-cs"/>
              </a:rPr>
              <a:t> A     </a:t>
            </a:r>
            <a:r>
              <a:rPr lang="es-ES" b="1" dirty="0">
                <a:latin typeface="+mn-lt"/>
                <a:cs typeface="+mn-cs"/>
              </a:rPr>
              <a:t>vacunas comestibles (bajos costes).</a:t>
            </a:r>
            <a:endParaRPr lang="es-ES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7772400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i="1" dirty="0" smtClean="0">
                <a:solidFill>
                  <a:srgbClr val="0070C0"/>
                </a:solidFill>
              </a:rPr>
              <a:t>1. Anticuerpos 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611188" y="1484313"/>
          <a:ext cx="7993062" cy="478472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04256"/>
                <a:gridCol w="5688632"/>
              </a:tblGrid>
              <a:tr h="432049">
                <a:tc rowSpan="2">
                  <a:txBody>
                    <a:bodyPr/>
                    <a:lstStyle/>
                    <a:p>
                      <a:r>
                        <a:rPr lang="es-ES" sz="2400" dirty="0" smtClean="0"/>
                        <a:t>IgG1 contra el antígeno carcinógeno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Terapia contra el cáncer de colon y pecho</a:t>
                      </a:r>
                      <a:endParaRPr lang="es-E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101627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Hojas de trigo, en hojas y semillas de arroz, en semillas de guisante y en hojas de tabaco agroinfiltrado con Agrobacterium.</a:t>
                      </a:r>
                      <a:endParaRPr lang="es-E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950099">
                <a:tc rowSpan="2"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bg1"/>
                          </a:solidFill>
                        </a:rPr>
                        <a:t>Anticuerpo monoclonal contra CD30 humano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Tratamiento del linfoma de Hodgkin</a:t>
                      </a:r>
                      <a:r>
                        <a:rPr lang="es-ES" sz="2400" b="0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s-ES" sz="2400" b="0" u="none" dirty="0" smtClean="0">
                          <a:solidFill>
                            <a:schemeClr val="tx1"/>
                          </a:solidFill>
                          <a:hlinkClick r:id="rId3" tooltip="Cáncer"/>
                        </a:rPr>
                        <a:t>cáncer</a:t>
                      </a:r>
                      <a:r>
                        <a:rPr lang="es-ES" sz="2400" b="0" u="none" dirty="0" smtClean="0">
                          <a:solidFill>
                            <a:schemeClr val="tx1"/>
                          </a:solidFill>
                        </a:rPr>
                        <a:t> que se origina en el </a:t>
                      </a:r>
                      <a:r>
                        <a:rPr lang="es-ES" sz="2400" b="0" u="none" dirty="0" smtClean="0">
                          <a:solidFill>
                            <a:schemeClr val="tx1"/>
                          </a:solidFill>
                          <a:hlinkClick r:id="rId4" tooltip="Tejido linfático"/>
                        </a:rPr>
                        <a:t>tejido linfático</a:t>
                      </a:r>
                      <a:r>
                        <a:rPr lang="es-ES" sz="2400" b="0" u="none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785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Hojas de tabaco infectado con el Virus del Mosaico del Tabaco (VMT). </a:t>
                      </a:r>
                      <a:endParaRPr lang="es-E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542914">
                <a:tc rowSpan="2"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bg1"/>
                          </a:solidFill>
                        </a:rPr>
                        <a:t>Anticuerpo monoclonal contra so57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Empleado como tratamiento contra el virus de la rabia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54291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Hojas de tabaco infectada</a:t>
                      </a:r>
                      <a:r>
                        <a:rPr lang="es-ES" sz="2400" b="0" baseline="0" dirty="0" smtClean="0">
                          <a:solidFill>
                            <a:schemeClr val="tx1"/>
                          </a:solidFill>
                        </a:rPr>
                        <a:t> con el VMT</a:t>
                      </a:r>
                      <a:r>
                        <a:rPr lang="es-ES" sz="2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i="1" dirty="0" smtClean="0">
                <a:solidFill>
                  <a:srgbClr val="0070C0"/>
                </a:solidFill>
              </a:rPr>
              <a:t>2. Prot. Sanguíneas y Pép. Biosanitarios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323528" y="1397000"/>
          <a:ext cx="8496944" cy="5029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00200"/>
                <a:gridCol w="6147436"/>
                <a:gridCol w="549308"/>
              </a:tblGrid>
              <a:tr h="348673">
                <a:tc rowSpan="2"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bg1"/>
                          </a:solidFill>
                        </a:rPr>
                        <a:t>Albumina sérica humana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kern="1200" dirty="0" smtClean="0">
                          <a:solidFill>
                            <a:schemeClr val="tx1"/>
                          </a:solidFill>
                        </a:rPr>
                        <a:t>Producida en el hígado.</a:t>
                      </a: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Hojas</a:t>
                      </a:r>
                      <a:r>
                        <a:rPr lang="es-E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tabaco</a:t>
                      </a:r>
                      <a:endParaRPr lang="es-E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wordArtVert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2"/>
                    </a:solidFill>
                  </a:tcPr>
                </a:tc>
              </a:tr>
              <a:tr h="5657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kern="1200" dirty="0" smtClean="0">
                          <a:solidFill>
                            <a:schemeClr val="tx1"/>
                          </a:solidFill>
                        </a:rPr>
                        <a:t>La alteración de sus niveles puede estar asociada a enfermedad hepática, renal o sistémica.</a:t>
                      </a: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564342">
                <a:tc rowSpan="2"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bg1"/>
                          </a:solidFill>
                        </a:rPr>
                        <a:t>Hemoglobina α y β humanas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0" dirty="0" smtClean="0">
                          <a:solidFill>
                            <a:schemeClr val="tx1"/>
                          </a:solidFill>
                        </a:rPr>
                        <a:t>Transporta el oxígeno desde los órganos respiratorios hasta los tejidos.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3500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 smtClean="0">
                          <a:solidFill>
                            <a:schemeClr val="tx1"/>
                          </a:solidFill>
                        </a:rPr>
                        <a:t>Empleada como sustituto sanguíneo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320040">
                <a:tc rowSpan="2"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bg1"/>
                          </a:solidFill>
                        </a:rPr>
                        <a:t>Proteína C humana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0" kern="1200" dirty="0" smtClean="0">
                          <a:solidFill>
                            <a:schemeClr val="tx1"/>
                          </a:solidFill>
                        </a:rPr>
                        <a:t>Producida en el hígado </a:t>
                      </a: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30263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kern="1200" dirty="0" smtClean="0">
                          <a:solidFill>
                            <a:schemeClr val="tx1"/>
                          </a:solidFill>
                        </a:rPr>
                        <a:t>Se emplea como anticoagulante. </a:t>
                      </a: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</a:tr>
              <a:tr h="5849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Fact.crecimiento ep. humano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Hormona → en la reparación de heridas y el control de la proliferación celular.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Eritropoyetina humana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Hormona glicoproteica → tratamiento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 tooltip="Anemia"/>
                        </a:rPr>
                        <a:t>anemia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 en complemento a la </a:t>
                      </a:r>
                      <a:r>
                        <a:rPr lang="es-E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tooltip="Diálisis"/>
                        </a:rPr>
                        <a:t>diálisis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y después de ciclos de </a:t>
                      </a:r>
                      <a:r>
                        <a:rPr lang="es-E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 tooltip="Quimioterapia"/>
                        </a:rPr>
                        <a:t>quimioterapia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agresivos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</a:tr>
              <a:tr h="31289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Interferón </a:t>
                      </a:r>
                      <a:r>
                        <a:rPr lang="el-GR" sz="1800" b="1" dirty="0" smtClean="0">
                          <a:solidFill>
                            <a:schemeClr val="bg1"/>
                          </a:solidFill>
                        </a:rPr>
                        <a:t>α </a:t>
                      </a:r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y </a:t>
                      </a:r>
                      <a:r>
                        <a:rPr lang="el-GR" sz="1800" b="1" dirty="0" smtClean="0">
                          <a:solidFill>
                            <a:schemeClr val="bg1"/>
                          </a:solidFill>
                        </a:rPr>
                        <a:t>β,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Proteína → sist.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Inmune → t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ratamiento contra la hepatitis C y B.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0927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Plantas de arroz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colza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1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>3</a:t>
            </a:r>
            <a:r>
              <a:rPr lang="es-ES" sz="3600" b="1" i="1" dirty="0" smtClean="0">
                <a:solidFill>
                  <a:srgbClr val="0070C0"/>
                </a:solidFill>
              </a:rPr>
              <a:t>.1. Vacunas comestibles en patatas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611188" y="1341438"/>
            <a:ext cx="7993062" cy="793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6C0A"/>
              </a:buClr>
              <a:defRPr/>
            </a:pPr>
            <a:endParaRPr lang="es-ES" sz="2400" dirty="0">
              <a:latin typeface="+mn-lt"/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  <a:cs typeface="+mn-cs"/>
            </a:endParaRPr>
          </a:p>
        </p:txBody>
      </p:sp>
      <p:sp>
        <p:nvSpPr>
          <p:cNvPr id="34821" name="4 CuadroTexto"/>
          <p:cNvSpPr txBox="1">
            <a:spLocks noChangeArrowheads="1"/>
          </p:cNvSpPr>
          <p:nvPr/>
        </p:nvSpPr>
        <p:spPr bwMode="auto">
          <a:xfrm>
            <a:off x="611188" y="1557338"/>
            <a:ext cx="7993062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200" b="1">
                <a:latin typeface="Calibri" pitchFamily="34" charset="0"/>
              </a:rPr>
              <a:t>Vacuna contra hepatitis B </a:t>
            </a:r>
          </a:p>
          <a:p>
            <a:pPr marL="800100" lvl="1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200">
                <a:latin typeface="Calibri" pitchFamily="34" charset="0"/>
              </a:rPr>
              <a:t>Enfermedad vírica que mata cada año a un millón de personas en todo el mundo, a pesar de la existencia de una vacuna inyectable efectiva. </a:t>
            </a:r>
          </a:p>
          <a:p>
            <a:pPr marL="800100" lvl="1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200">
                <a:latin typeface="Calibri" pitchFamily="34" charset="0"/>
              </a:rPr>
              <a:t>El </a:t>
            </a:r>
            <a:r>
              <a:rPr lang="es-ES" sz="2200" i="1" u="sng">
                <a:latin typeface="Calibri" pitchFamily="34" charset="0"/>
              </a:rPr>
              <a:t>Roswell Park Cáncer Institute de Buffalo</a:t>
            </a:r>
            <a:r>
              <a:rPr lang="es-ES" sz="2200">
                <a:latin typeface="Calibri" pitchFamily="34" charset="0"/>
              </a:rPr>
              <a:t> (EEUU) ha ensayado con éxito en humanos patatas transgénicas transformadas con una proteína de la cubierta del virus de la hepatitis B.</a:t>
            </a:r>
          </a:p>
          <a:p>
            <a:pPr marL="800100" lvl="1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200">
                <a:latin typeface="Calibri" pitchFamily="34" charset="0"/>
              </a:rPr>
              <a:t>Respuesta inmune al virus de la hepatitis B en un 60% de los casos.</a:t>
            </a:r>
          </a:p>
          <a:p>
            <a:pPr marL="800100" lvl="1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200">
                <a:latin typeface="Calibri" pitchFamily="34" charset="0"/>
              </a:rPr>
              <a:t>Siguientes pasos serán congelar y desecar las patatas transgénicas para encapsular la vacuna recombinante en comprimidos de gelatina.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endParaRPr lang="es-E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4000"/>
            <a:lum/>
          </a:blip>
          <a:srcRect/>
          <a:stretch>
            <a:fillRect l="-70000" t="-29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>3</a:t>
            </a:r>
            <a:r>
              <a:rPr lang="es-ES" sz="3600" b="1" i="1" dirty="0" smtClean="0">
                <a:solidFill>
                  <a:srgbClr val="0070C0"/>
                </a:solidFill>
              </a:rPr>
              <a:t>.2. Vacunas comestibles en tomates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611188" y="1341438"/>
            <a:ext cx="7993062" cy="5719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3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Vacunas comestibles contra el VIH → </a:t>
            </a:r>
            <a:r>
              <a:rPr lang="es-ES" sz="2300">
                <a:latin typeface="Calibri" pitchFamily="34" charset="0"/>
                <a:ea typeface="Calibri" pitchFamily="34" charset="0"/>
                <a:cs typeface="Times New Roman" pitchFamily="18" charset="0"/>
              </a:rPr>
              <a:t>fase experimental en ratones.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3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Vacuna comestible contra SARS </a:t>
            </a:r>
            <a:r>
              <a:rPr lang="es-ES" sz="2300">
                <a:latin typeface="Calibri" pitchFamily="34" charset="0"/>
                <a:ea typeface="Calibri" pitchFamily="34" charset="0"/>
                <a:cs typeface="Times New Roman" pitchFamily="18" charset="0"/>
              </a:rPr>
              <a:t>(Revista Nacional de las ciencias de Argentina) </a:t>
            </a:r>
            <a:r>
              <a:rPr lang="es-ES" sz="23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→ </a:t>
            </a:r>
            <a:r>
              <a:rPr lang="es-ES" sz="2300">
                <a:latin typeface="Calibri" pitchFamily="34" charset="0"/>
                <a:cs typeface="Calibri" pitchFamily="34" charset="0"/>
              </a:rPr>
              <a:t>plantas anti-SARS expresan el fragmento de una de las proteínas S1 del virus que causa el SARS.  (Fase experimental en ratones satisfactoria)</a:t>
            </a:r>
            <a:endParaRPr lang="es-ES" sz="2300" b="1"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300" b="1">
                <a:latin typeface="Calibri" pitchFamily="34" charset="0"/>
                <a:cs typeface="Calibri" pitchFamily="34" charset="0"/>
              </a:rPr>
              <a:t>Vacuna comestible contra la cólera y hepatitis B (semillas de tomate) </a:t>
            </a:r>
            <a:r>
              <a:rPr lang="es-ES" sz="2300">
                <a:latin typeface="Calibri" pitchFamily="34" charset="0"/>
                <a:cs typeface="Calibri" pitchFamily="34" charset="0"/>
              </a:rPr>
              <a:t>(</a:t>
            </a:r>
            <a:r>
              <a:rPr lang="es-ES" sz="2300" u="sng">
                <a:latin typeface="Calibri" pitchFamily="34" charset="0"/>
                <a:cs typeface="Calibri" pitchFamily="34" charset="0"/>
              </a:rPr>
              <a:t>Universidad Católica de Santiago </a:t>
            </a:r>
            <a:r>
              <a:rPr lang="es-ES" sz="2400" u="sng">
                <a:latin typeface="Calibri" pitchFamily="34" charset="0"/>
                <a:cs typeface="Calibri" pitchFamily="34" charset="0"/>
              </a:rPr>
              <a:t>de Chile</a:t>
            </a:r>
            <a:r>
              <a:rPr lang="es-ES" sz="2400">
                <a:latin typeface="Calibri" pitchFamily="34" charset="0"/>
                <a:cs typeface="Calibri" pitchFamily="34" charset="0"/>
              </a:rPr>
              <a:t>) </a:t>
            </a:r>
            <a:r>
              <a:rPr lang="es-ES" sz="2300" b="1">
                <a:latin typeface="Calibri" pitchFamily="34" charset="0"/>
                <a:cs typeface="Calibri" pitchFamily="34" charset="0"/>
              </a:rPr>
              <a:t>→  </a:t>
            </a:r>
            <a:r>
              <a:rPr lang="es-ES" sz="2300">
                <a:latin typeface="Calibri" pitchFamily="34" charset="0"/>
                <a:cs typeface="Calibri" pitchFamily="34" charset="0"/>
              </a:rPr>
              <a:t>primera ronda de pruebas con ratas (2011)  → pruebas en humanos (2013) y disponible en el mercado poco después.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300" b="1">
                <a:latin typeface="Calibri" pitchFamily="34" charset="0"/>
                <a:cs typeface="Calibri" pitchFamily="34" charset="0"/>
              </a:rPr>
              <a:t>Vacuna contra el virus Norwalk </a:t>
            </a:r>
            <a:r>
              <a:rPr lang="es-ES" sz="2300">
                <a:latin typeface="Calibri" pitchFamily="34" charset="0"/>
                <a:cs typeface="Calibri" pitchFamily="34" charset="0"/>
              </a:rPr>
              <a:t>(Universidad de Tokio) (enfermedad gastrointestinal) → pildoras que contienen el polvo seco de los tomates transgénicos.</a:t>
            </a:r>
          </a:p>
          <a:p>
            <a:pPr marL="342900" indent="-342900" algn="just">
              <a:lnSpc>
                <a:spcPct val="115000"/>
              </a:lnSpc>
              <a:buClr>
                <a:srgbClr val="B0105C"/>
              </a:buClr>
              <a:buSzPct val="70000"/>
              <a:buFont typeface="Wingdings" pitchFamily="2" charset="2"/>
              <a:buChar char="q"/>
            </a:pPr>
            <a:endParaRPr lang="es-ES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>3</a:t>
            </a:r>
            <a:r>
              <a:rPr lang="es-ES" sz="3600" b="1" i="1" dirty="0" smtClean="0">
                <a:solidFill>
                  <a:srgbClr val="0070C0"/>
                </a:solidFill>
              </a:rPr>
              <a:t>.3. Vacunas comestibles en bananas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7 CuadroTexto"/>
          <p:cNvSpPr txBox="1">
            <a:spLocks noChangeArrowheads="1"/>
          </p:cNvSpPr>
          <p:nvPr/>
        </p:nvSpPr>
        <p:spPr bwMode="auto">
          <a:xfrm>
            <a:off x="611188" y="1773238"/>
            <a:ext cx="7993062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400" b="1">
                <a:latin typeface="Calibri" pitchFamily="34" charset="0"/>
              </a:rPr>
              <a:t>Vacuna contra la hepatitis B → </a:t>
            </a:r>
            <a:r>
              <a:rPr lang="es-ES" sz="2400">
                <a:latin typeface="Calibri" pitchFamily="34" charset="0"/>
              </a:rPr>
              <a:t>fruto de fácil ingesta (administrarlas en forma de pasta) 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400" b="1">
                <a:latin typeface="Calibri" pitchFamily="34" charset="0"/>
              </a:rPr>
              <a:t>Vacuna contra la bacteria Escherichia coli</a:t>
            </a:r>
            <a:r>
              <a:rPr lang="es-ES" sz="2400">
                <a:latin typeface="Calibri" pitchFamily="34" charset="0"/>
              </a:rPr>
              <a:t> (O157:H7) (Universidad de Ciencias de la Salud en Bethesda, Maryland)</a:t>
            </a:r>
          </a:p>
          <a:p>
            <a:pPr marL="1257300" lvl="2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400">
                <a:latin typeface="Calibri" pitchFamily="34" charset="0"/>
              </a:rPr>
              <a:t>En plantas de tabaco → resultó efectiva en ratones. </a:t>
            </a:r>
          </a:p>
          <a:p>
            <a:pPr marL="1257300" lvl="2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400">
                <a:latin typeface="Calibri" pitchFamily="34" charset="0"/>
              </a:rPr>
              <a:t>Investigación en cultivos comestibles como bananas o maíz.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>3</a:t>
            </a:r>
            <a:r>
              <a:rPr lang="es-ES" sz="3600" b="1" i="1" dirty="0" smtClean="0">
                <a:solidFill>
                  <a:srgbClr val="0070C0"/>
                </a:solidFill>
              </a:rPr>
              <a:t>.4. Vacunas comestibles en alfalfa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7 CuadroTexto"/>
          <p:cNvSpPr txBox="1">
            <a:spLocks noChangeArrowheads="1"/>
          </p:cNvSpPr>
          <p:nvPr/>
        </p:nvSpPr>
        <p:spPr bwMode="auto">
          <a:xfrm>
            <a:off x="611188" y="1989138"/>
            <a:ext cx="7993062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</a:pPr>
            <a:r>
              <a:rPr lang="es-ES" sz="2400" i="1">
                <a:latin typeface="Calibri" pitchFamily="34" charset="0"/>
              </a:rPr>
              <a:t>La fiebre aftosa causa daños económicos en la ganadería.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Vacuna contra la fiebre aftosa (Instituto de Virología del INTA Castelar de Argentina)</a:t>
            </a:r>
          </a:p>
          <a:p>
            <a:pPr marL="1257300" lvl="2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400">
                <a:latin typeface="Calibri" pitchFamily="34" charset="0"/>
              </a:rPr>
              <a:t>Primeros estudios se introdujo proteína VPI en plantas de tabaco → ratones</a:t>
            </a:r>
          </a:p>
          <a:p>
            <a:pPr marL="1257300" lvl="2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Arial" charset="0"/>
              <a:buChar char="•"/>
            </a:pPr>
            <a:r>
              <a:rPr lang="es-ES" sz="2400">
                <a:latin typeface="Calibri" pitchFamily="34" charset="0"/>
              </a:rPr>
              <a:t>Estudios actuales se está introduciendo la proteína VPI en alfalfa → cerdos (digestión proteica simple)</a:t>
            </a: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</a:pPr>
            <a:endParaRPr lang="es-ES" sz="2400">
              <a:latin typeface="Calibri" pitchFamily="34" charset="0"/>
            </a:endParaRP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ctrTitle"/>
          </p:nvPr>
        </p:nvSpPr>
        <p:spPr>
          <a:xfrm>
            <a:off x="468313" y="0"/>
            <a:ext cx="7772400" cy="1470025"/>
          </a:xfrm>
        </p:spPr>
        <p:txBody>
          <a:bodyPr/>
          <a:lstStyle/>
          <a:p>
            <a:pPr algn="l"/>
            <a:r>
              <a:rPr lang="es-ES" b="1" smtClean="0">
                <a:solidFill>
                  <a:srgbClr val="0070C0"/>
                </a:solidFill>
              </a:rPr>
              <a:t>Contenidos</a:t>
            </a:r>
          </a:p>
        </p:txBody>
      </p:sp>
      <p:sp>
        <p:nvSpPr>
          <p:cNvPr id="15363" name="2 Subtítulo"/>
          <p:cNvSpPr>
            <a:spLocks noGrp="1"/>
          </p:cNvSpPr>
          <p:nvPr>
            <p:ph type="subTitle" idx="1"/>
          </p:nvPr>
        </p:nvSpPr>
        <p:spPr>
          <a:xfrm>
            <a:off x="900113" y="2060575"/>
            <a:ext cx="7704137" cy="4464050"/>
          </a:xfrm>
        </p:spPr>
        <p:txBody>
          <a:bodyPr/>
          <a:lstStyle/>
          <a:p>
            <a:pPr algn="l">
              <a:buSzPct val="70000"/>
              <a:buFont typeface="Wingdings" pitchFamily="2" charset="2"/>
              <a:buChar char="q"/>
            </a:pPr>
            <a:r>
              <a:rPr lang="es-ES" smtClean="0">
                <a:solidFill>
                  <a:srgbClr val="0070C0"/>
                </a:solidFill>
              </a:rPr>
              <a:t> </a:t>
            </a:r>
            <a:r>
              <a:rPr lang="es-ES" smtClean="0">
                <a:solidFill>
                  <a:schemeClr val="tx1"/>
                </a:solidFill>
              </a:rPr>
              <a:t>¿Qué son las plantas biofactoras?</a:t>
            </a:r>
          </a:p>
          <a:p>
            <a:pPr algn="l">
              <a:buSzPct val="70000"/>
              <a:buFont typeface="Wingdings" pitchFamily="2" charset="2"/>
              <a:buChar char="q"/>
            </a:pPr>
            <a:r>
              <a:rPr lang="es-ES" smtClean="0">
                <a:solidFill>
                  <a:srgbClr val="0070C0"/>
                </a:solidFill>
              </a:rPr>
              <a:t> </a:t>
            </a:r>
            <a:r>
              <a:rPr lang="es-ES" smtClean="0">
                <a:solidFill>
                  <a:schemeClr val="tx1"/>
                </a:solidFill>
              </a:rPr>
              <a:t>Sistemas de expresión de proteínas </a:t>
            </a:r>
            <a:r>
              <a:rPr lang="es-ES" smtClean="0">
                <a:solidFill>
                  <a:schemeClr val="bg1"/>
                </a:solidFill>
              </a:rPr>
              <a:t>ru</a:t>
            </a:r>
            <a:r>
              <a:rPr lang="es-ES" smtClean="0">
                <a:solidFill>
                  <a:schemeClr val="tx1"/>
                </a:solidFill>
              </a:rPr>
              <a:t>recombinantes</a:t>
            </a:r>
          </a:p>
          <a:p>
            <a:pPr algn="l">
              <a:buSzPct val="70000"/>
              <a:buFont typeface="Wingdings" pitchFamily="2" charset="2"/>
              <a:buChar char="q"/>
            </a:pPr>
            <a:r>
              <a:rPr lang="es-ES" smtClean="0">
                <a:solidFill>
                  <a:srgbClr val="0070C0"/>
                </a:solidFill>
              </a:rPr>
              <a:t> </a:t>
            </a:r>
            <a:r>
              <a:rPr lang="es-ES" smtClean="0">
                <a:solidFill>
                  <a:schemeClr val="tx1"/>
                </a:solidFill>
              </a:rPr>
              <a:t>Proteínas de interés biosanitario</a:t>
            </a:r>
          </a:p>
          <a:p>
            <a:pPr algn="l">
              <a:buSzPct val="70000"/>
              <a:buFont typeface="Wingdings" pitchFamily="2" charset="2"/>
              <a:buChar char="q"/>
            </a:pPr>
            <a:r>
              <a:rPr lang="es-ES" smtClean="0">
                <a:solidFill>
                  <a:srgbClr val="0070C0"/>
                </a:solidFill>
              </a:rPr>
              <a:t> </a:t>
            </a:r>
            <a:r>
              <a:rPr lang="es-ES" smtClean="0">
                <a:solidFill>
                  <a:schemeClr val="tx1"/>
                </a:solidFill>
              </a:rPr>
              <a:t>Conclusión</a:t>
            </a:r>
          </a:p>
          <a:p>
            <a:pPr algn="l">
              <a:buSzPct val="70000"/>
            </a:pPr>
            <a:endParaRPr lang="es-ES" sz="28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z="30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mtClean="0">
              <a:solidFill>
                <a:srgbClr val="0070C0"/>
              </a:solidFill>
            </a:endParaRPr>
          </a:p>
          <a:p>
            <a:pPr algn="l">
              <a:buFont typeface="Arial" charset="0"/>
              <a:buChar char="•"/>
            </a:pPr>
            <a:endParaRPr lang="es-ES" smtClean="0">
              <a:solidFill>
                <a:srgbClr val="0070C0"/>
              </a:solidFill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188" y="360363"/>
            <a:ext cx="8208962" cy="53181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/>
            </a:r>
            <a:br>
              <a:rPr lang="es-ES" sz="3600" b="1" dirty="0" smtClean="0">
                <a:solidFill>
                  <a:srgbClr val="0070C0"/>
                </a:solidFill>
              </a:rPr>
            </a:br>
            <a:r>
              <a:rPr lang="es-ES" sz="3600" b="1" dirty="0" smtClean="0">
                <a:solidFill>
                  <a:srgbClr val="0070C0"/>
                </a:solidFill>
              </a:rPr>
              <a:t>4. Conclusión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4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7 CuadroTexto"/>
          <p:cNvSpPr txBox="1">
            <a:spLocks noChangeArrowheads="1"/>
          </p:cNvSpPr>
          <p:nvPr/>
        </p:nvSpPr>
        <p:spPr bwMode="auto">
          <a:xfrm>
            <a:off x="611188" y="1989138"/>
            <a:ext cx="7993062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</a:pPr>
            <a:endParaRPr lang="es-ES" sz="2400">
              <a:latin typeface="Calibri" pitchFamily="34" charset="0"/>
            </a:endParaRPr>
          </a:p>
          <a:p>
            <a:pPr marL="342900" indent="-342900" algn="just">
              <a:lnSpc>
                <a:spcPct val="115000"/>
              </a:lnSpc>
              <a:buClr>
                <a:srgbClr val="0070C0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  <p:sp>
        <p:nvSpPr>
          <p:cNvPr id="38917" name="5 CuadroTexto"/>
          <p:cNvSpPr txBox="1">
            <a:spLocks noChangeArrowheads="1"/>
          </p:cNvSpPr>
          <p:nvPr/>
        </p:nvSpPr>
        <p:spPr bwMode="auto">
          <a:xfrm>
            <a:off x="611188" y="1557338"/>
            <a:ext cx="7993062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Últimos 10 años boom en esta rama de la biotecnología:</a:t>
            </a:r>
          </a:p>
          <a:p>
            <a:pPr lvl="1" algn="just">
              <a:buClr>
                <a:srgbClr val="0070C0"/>
              </a:buClr>
              <a:buSzPct val="70000"/>
            </a:pPr>
            <a:r>
              <a:rPr lang="es-ES" sz="2400">
                <a:latin typeface="Calibri" pitchFamily="34" charset="0"/>
              </a:rPr>
              <a:t>→ industria farmacéutica mueve miles de millones al año </a:t>
            </a:r>
          </a:p>
          <a:p>
            <a:pPr lvl="1" algn="just">
              <a:buClr>
                <a:srgbClr val="0070C0"/>
              </a:buClr>
              <a:buSzPct val="70000"/>
            </a:pPr>
            <a:r>
              <a:rPr lang="es-ES" sz="2400">
                <a:latin typeface="Calibri" pitchFamily="34" charset="0"/>
              </a:rPr>
              <a:t>→ rentabilidad del uso de las plantas como biofactoras de  </a:t>
            </a:r>
            <a:r>
              <a:rPr lang="es-ES" sz="2400">
                <a:solidFill>
                  <a:schemeClr val="bg1"/>
                </a:solidFill>
                <a:latin typeface="Calibri" pitchFamily="34" charset="0"/>
              </a:rPr>
              <a:t>aa  </a:t>
            </a:r>
            <a:r>
              <a:rPr lang="es-ES" sz="2400">
                <a:latin typeface="Calibri" pitchFamily="34" charset="0"/>
              </a:rPr>
              <a:t>proteínas recombinantes. </a:t>
            </a:r>
          </a:p>
          <a:p>
            <a:pPr algn="just">
              <a:buClr>
                <a:srgbClr val="0070C0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Los estudios actuales se centran especialmente en las </a:t>
            </a:r>
            <a:r>
              <a:rPr lang="es-ES" sz="2400">
                <a:solidFill>
                  <a:schemeClr val="bg1"/>
                </a:solidFill>
                <a:latin typeface="Calibri" pitchFamily="34" charset="0"/>
              </a:rPr>
              <a:t>a a a a a  </a:t>
            </a:r>
            <a:r>
              <a:rPr lang="es-ES" sz="2400">
                <a:latin typeface="Calibri" pitchFamily="34" charset="0"/>
              </a:rPr>
              <a:t>vacunas comestibles:</a:t>
            </a:r>
          </a:p>
          <a:p>
            <a:pPr lvl="1" algn="just">
              <a:buClr>
                <a:srgbClr val="0070C0"/>
              </a:buClr>
              <a:buSzPct val="70000"/>
            </a:pPr>
            <a:r>
              <a:rPr lang="es-ES" sz="2400">
                <a:latin typeface="Calibri" pitchFamily="34" charset="0"/>
              </a:rPr>
              <a:t>→ menor coste de producción que las convencionales </a:t>
            </a:r>
            <a:r>
              <a:rPr lang="es-ES" sz="2400">
                <a:solidFill>
                  <a:schemeClr val="bg1"/>
                </a:solidFill>
                <a:latin typeface="Calibri" pitchFamily="34" charset="0"/>
              </a:rPr>
              <a:t>aa aa </a:t>
            </a:r>
            <a:r>
              <a:rPr lang="es-ES" sz="2400">
                <a:latin typeface="Calibri" pitchFamily="34" charset="0"/>
              </a:rPr>
              <a:t>(gasto en jeringuillas, almacenamiento y producción)</a:t>
            </a:r>
          </a:p>
          <a:p>
            <a:pPr lvl="1" algn="just">
              <a:buClr>
                <a:srgbClr val="0070C0"/>
              </a:buClr>
              <a:buSzPct val="70000"/>
            </a:pPr>
            <a:r>
              <a:rPr lang="es-ES" sz="2400">
                <a:latin typeface="Calibri" pitchFamily="34" charset="0"/>
              </a:rPr>
              <a:t>→ más fácil la administración en países en vías de </a:t>
            </a:r>
            <a:r>
              <a:rPr lang="es-ES" sz="2400">
                <a:solidFill>
                  <a:schemeClr val="bg1"/>
                </a:solidFill>
                <a:latin typeface="Calibri" pitchFamily="34" charset="0"/>
              </a:rPr>
              <a:t>aa    a  a a    </a:t>
            </a:r>
            <a:r>
              <a:rPr lang="es-ES" sz="2400">
                <a:latin typeface="Calibri" pitchFamily="34" charset="0"/>
              </a:rPr>
              <a:t>desarrollo. </a:t>
            </a:r>
          </a:p>
          <a:p>
            <a:endParaRPr lang="es-E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t="-80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4 Título"/>
          <p:cNvSpPr>
            <a:spLocks noGrp="1"/>
          </p:cNvSpPr>
          <p:nvPr>
            <p:ph type="ctrTitle"/>
          </p:nvPr>
        </p:nvSpPr>
        <p:spPr>
          <a:xfrm>
            <a:off x="684213" y="1196975"/>
            <a:ext cx="7772400" cy="1470025"/>
          </a:xfrm>
        </p:spPr>
        <p:txBody>
          <a:bodyPr/>
          <a:lstStyle/>
          <a:p>
            <a:r>
              <a:rPr lang="es-ES" sz="7200" b="1" smtClean="0"/>
              <a:t>GRACIAS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ctrTitle"/>
          </p:nvPr>
        </p:nvSpPr>
        <p:spPr>
          <a:xfrm>
            <a:off x="468313" y="0"/>
            <a:ext cx="8280400" cy="1470025"/>
          </a:xfrm>
        </p:spPr>
        <p:txBody>
          <a:bodyPr/>
          <a:lstStyle/>
          <a:p>
            <a:pPr algn="l"/>
            <a:r>
              <a:rPr lang="es-ES" b="1" smtClean="0">
                <a:solidFill>
                  <a:srgbClr val="0070C0"/>
                </a:solidFill>
              </a:rPr>
              <a:t>¿Qué son las plantas biofactoras?</a:t>
            </a:r>
          </a:p>
        </p:txBody>
      </p:sp>
      <p:sp>
        <p:nvSpPr>
          <p:cNvPr id="17411" name="2 Subtítulo"/>
          <p:cNvSpPr>
            <a:spLocks noGrp="1"/>
          </p:cNvSpPr>
          <p:nvPr>
            <p:ph type="subTitle" idx="1"/>
          </p:nvPr>
        </p:nvSpPr>
        <p:spPr>
          <a:xfrm>
            <a:off x="684213" y="1989138"/>
            <a:ext cx="7920037" cy="4464050"/>
          </a:xfrm>
        </p:spPr>
        <p:txBody>
          <a:bodyPr/>
          <a:lstStyle/>
          <a:p>
            <a:r>
              <a:rPr lang="es-ES" smtClean="0">
                <a:solidFill>
                  <a:schemeClr val="tx1"/>
                </a:solidFill>
              </a:rPr>
              <a:t>“Hablamos de plantas como biofactoría cuando nos referimos al cultivo de plantas superiores que han sido transformadas de modo que pasen a expresar productos que no expresaban anteriormente (o que expresaban en pequeñas cantidades) y que poseen un elevado valor añadido”</a:t>
            </a:r>
          </a:p>
          <a:p>
            <a:pPr algn="l">
              <a:buSzPct val="70000"/>
            </a:pPr>
            <a:endParaRPr lang="es-ES" sz="28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z="30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mtClean="0">
              <a:solidFill>
                <a:srgbClr val="0070C0"/>
              </a:solidFill>
            </a:endParaRPr>
          </a:p>
          <a:p>
            <a:pPr algn="l"/>
            <a:endParaRPr lang="es-ES" smtClean="0">
              <a:solidFill>
                <a:srgbClr val="0070C0"/>
              </a:solidFill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Subtítulo"/>
          <p:cNvSpPr>
            <a:spLocks noGrp="1"/>
          </p:cNvSpPr>
          <p:nvPr>
            <p:ph type="subTitle" idx="1"/>
          </p:nvPr>
        </p:nvSpPr>
        <p:spPr>
          <a:xfrm>
            <a:off x="684213" y="1989138"/>
            <a:ext cx="7920037" cy="4464050"/>
          </a:xfrm>
        </p:spPr>
        <p:txBody>
          <a:bodyPr/>
          <a:lstStyle/>
          <a:p>
            <a:pPr algn="l">
              <a:buSzPct val="70000"/>
            </a:pPr>
            <a:endParaRPr lang="es-ES" sz="28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z="3000" smtClean="0">
              <a:solidFill>
                <a:schemeClr val="tx1"/>
              </a:solidFill>
            </a:endParaRPr>
          </a:p>
          <a:p>
            <a:pPr algn="l">
              <a:buSzPct val="70000"/>
              <a:buFont typeface="Wingdings" pitchFamily="2" charset="2"/>
              <a:buChar char="q"/>
            </a:pPr>
            <a:endParaRPr lang="es-ES" smtClean="0">
              <a:solidFill>
                <a:srgbClr val="0070C0"/>
              </a:solidFill>
            </a:endParaRPr>
          </a:p>
          <a:p>
            <a:pPr algn="l"/>
            <a:endParaRPr lang="es-ES" smtClean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8313" y="1196975"/>
            <a:ext cx="8280400" cy="4062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>
                <a:latin typeface="+mn-lt"/>
                <a:cs typeface="+mn-cs"/>
              </a:rPr>
              <a:t>La modificación genética de la planta da lugar a la expresión de una nueva proteína que la planta no poseía. Esta proteína puede ser: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Pct val="80000"/>
              <a:buFont typeface="Courier New" pitchFamily="49" charset="0"/>
              <a:buChar char="o"/>
              <a:defRPr/>
            </a:pPr>
            <a:r>
              <a:rPr lang="es-ES" sz="2800" dirty="0">
                <a:latin typeface="+mn-lt"/>
                <a:cs typeface="+mn-cs"/>
              </a:rPr>
              <a:t>  El enzima que modifique una ruta metabólica de la </a:t>
            </a:r>
            <a:r>
              <a:rPr lang="es-ES" sz="2800" dirty="0">
                <a:solidFill>
                  <a:schemeClr val="bg1"/>
                </a:solidFill>
                <a:latin typeface="+mn-lt"/>
                <a:cs typeface="+mn-cs"/>
              </a:rPr>
              <a:t>A  A  </a:t>
            </a:r>
            <a:r>
              <a:rPr lang="es-ES" sz="2800" dirty="0">
                <a:latin typeface="+mn-lt"/>
                <a:cs typeface="+mn-cs"/>
              </a:rPr>
              <a:t>planta para incrementar la síntesis de moléculas </a:t>
            </a:r>
            <a:r>
              <a:rPr lang="es-ES" sz="2800" dirty="0">
                <a:solidFill>
                  <a:schemeClr val="bg1"/>
                </a:solidFill>
                <a:latin typeface="+mn-lt"/>
                <a:cs typeface="+mn-cs"/>
              </a:rPr>
              <a:t>A  A A  </a:t>
            </a:r>
            <a:r>
              <a:rPr lang="es-ES" sz="2800" dirty="0">
                <a:latin typeface="+mn-lt"/>
                <a:cs typeface="+mn-cs"/>
              </a:rPr>
              <a:t>deseables </a:t>
            </a:r>
            <a:r>
              <a:rPr lang="es-ES" sz="2800" dirty="0">
                <a:latin typeface="+mn-lt"/>
                <a:cs typeface="+mn-cs"/>
                <a:sym typeface="Wingdings"/>
              </a:rPr>
              <a:t></a:t>
            </a:r>
            <a:r>
              <a:rPr lang="es-ES" sz="2800" dirty="0">
                <a:latin typeface="+mn-lt"/>
                <a:cs typeface="+mn-cs"/>
              </a:rPr>
              <a:t> </a:t>
            </a:r>
            <a:r>
              <a:rPr lang="es-ES" sz="2800" b="1" dirty="0">
                <a:latin typeface="+mn-lt"/>
                <a:cs typeface="+mn-cs"/>
              </a:rPr>
              <a:t>ingeniería metabólica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Pct val="80000"/>
              <a:buFont typeface="Courier New" pitchFamily="49" charset="0"/>
              <a:buChar char="o"/>
              <a:defRPr/>
            </a:pPr>
            <a:r>
              <a:rPr lang="es-ES" sz="2800" b="1" dirty="0">
                <a:latin typeface="+mn-lt"/>
                <a:cs typeface="+mn-cs"/>
              </a:rPr>
              <a:t>  </a:t>
            </a:r>
            <a:r>
              <a:rPr lang="es-ES" sz="2800" dirty="0">
                <a:latin typeface="+mn-lt"/>
                <a:cs typeface="+mn-cs"/>
              </a:rPr>
              <a:t>O el producto de interés que se desea obtener </a:t>
            </a:r>
            <a:r>
              <a:rPr lang="es-ES" sz="2800" dirty="0">
                <a:latin typeface="+mn-lt"/>
                <a:cs typeface="+mn-cs"/>
                <a:sym typeface="Wingdings"/>
              </a:rPr>
              <a:t></a:t>
            </a:r>
            <a:r>
              <a:rPr lang="es-ES" sz="2800" dirty="0">
                <a:latin typeface="+mn-lt"/>
                <a:cs typeface="+mn-cs"/>
              </a:rPr>
              <a:t>                                                </a:t>
            </a:r>
            <a:r>
              <a:rPr lang="es-ES" sz="2800" dirty="0">
                <a:solidFill>
                  <a:schemeClr val="bg1"/>
                </a:solidFill>
                <a:latin typeface="+mn-lt"/>
                <a:cs typeface="+mn-cs"/>
              </a:rPr>
              <a:t>cc</a:t>
            </a:r>
            <a:r>
              <a:rPr lang="es-ES" sz="2800" dirty="0">
                <a:latin typeface="+mn-lt"/>
                <a:cs typeface="+mn-cs"/>
                <a:sym typeface="Wingdings"/>
              </a:rPr>
              <a:t> </a:t>
            </a:r>
            <a:r>
              <a:rPr lang="es-ES" sz="2800" b="1" u="sng" dirty="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rPr>
              <a:t>agricultura molecular</a:t>
            </a:r>
            <a:r>
              <a:rPr lang="es-ES" sz="2800" b="1" dirty="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rPr>
              <a:t> (molecular farming) </a:t>
            </a:r>
            <a:endParaRPr lang="es-E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0"/>
                <a:gridCol w="4572000"/>
              </a:tblGrid>
              <a:tr h="638608">
                <a:tc gridSpan="2">
                  <a:txBody>
                    <a:bodyPr/>
                    <a:lstStyle/>
                    <a:p>
                      <a:pPr algn="ctr"/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Ventajas e inconvenientes de la agricultura molecular</a:t>
                      </a:r>
                      <a:endParaRPr lang="es-ES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479033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Ventajas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Inconvenientes</a:t>
                      </a:r>
                      <a:endParaRPr lang="es-ES" b="1" dirty="0"/>
                    </a:p>
                  </a:txBody>
                  <a:tcPr/>
                </a:tc>
              </a:tr>
              <a:tr h="10136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Uso de los recursos e infraestructura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→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reducción del capital de inversión inicial.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Riesgo de escapes de flujo de polen que pueden llegar a otros cultivos → introducir los transgenes que contiene.</a:t>
                      </a:r>
                    </a:p>
                  </a:txBody>
                  <a:tcPr anchor="ctr"/>
                </a:tc>
              </a:tr>
              <a:tr h="1317780"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↓ Costes de producción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energía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 sol,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nutrientes co</a:t>
                      </a:r>
                      <a:r>
                        <a:rPr lang="es-ES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 minerales del suelo 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fertilización)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Riesgo de ingestión por los animales que existen en el campo de cultivo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pasar a la cadena alimentaria.</a:t>
                      </a:r>
                    </a:p>
                  </a:txBody>
                  <a:tcPr anchor="ctr"/>
                </a:tc>
              </a:tr>
              <a:tr h="7095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Volumen producción muy flexible,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↑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↓ superficie sembrada.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Contaminación cruzada por mezclas de semillas.</a:t>
                      </a:r>
                    </a:p>
                  </a:txBody>
                  <a:tcPr anchor="ctr"/>
                </a:tc>
              </a:tr>
              <a:tr h="6719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Permiten almacenamiento de proteína recombinante en semillas y tubérculos.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Riesgo de contaminación por herbicidas o insecticidas.</a:t>
                      </a:r>
                    </a:p>
                  </a:txBody>
                  <a:tcPr anchor="ctr"/>
                </a:tc>
              </a:tr>
              <a:tr h="1317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pared celular protege a la proteína contra la degradación en el tracto gastrointestinal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→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administración vía oral sin purificación, ↓ los costes.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Modificaciones postraduccionales no son exactas a las que llevan los mamíferos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→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glucosilación.</a:t>
                      </a:r>
                    </a:p>
                  </a:txBody>
                  <a:tcPr anchor="ctr"/>
                </a:tc>
              </a:tr>
              <a:tr h="709574"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Establecido el cultivo, no se requiere de personal especializado.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Dificultas en la dosificación en el caso de vacunas comestibles.</a:t>
                      </a:r>
                      <a:endParaRPr lang="es-E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ctrTitle"/>
          </p:nvPr>
        </p:nvSpPr>
        <p:spPr>
          <a:xfrm>
            <a:off x="468313" y="0"/>
            <a:ext cx="8424862" cy="1470025"/>
          </a:xfrm>
        </p:spPr>
        <p:txBody>
          <a:bodyPr/>
          <a:lstStyle/>
          <a:p>
            <a:pPr algn="l"/>
            <a:r>
              <a:rPr lang="es-ES" sz="4200" b="1" smtClean="0">
                <a:solidFill>
                  <a:srgbClr val="0070C0"/>
                </a:solidFill>
              </a:rPr>
              <a:t>Sistemas de expresión de proteínas recombinantes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4213" y="1989138"/>
            <a:ext cx="7920037" cy="4464050"/>
          </a:xfrm>
        </p:spPr>
        <p:txBody>
          <a:bodyPr rtlCol="0">
            <a:normAutofit fontScale="55000" lnSpcReduction="20000"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4400" dirty="0" smtClean="0">
                <a:solidFill>
                  <a:schemeClr val="tx1"/>
                </a:solidFill>
              </a:rPr>
              <a:t>Hay dos tipos de modificaciones genéticas: </a:t>
            </a:r>
          </a:p>
          <a:p>
            <a:pPr algn="l" fontAlgn="auto">
              <a:spcAft>
                <a:spcPts val="0"/>
              </a:spcAft>
              <a:buClr>
                <a:srgbClr val="0070C0"/>
              </a:buClr>
              <a:buSzPct val="80000"/>
              <a:buFont typeface="Wingdings" pitchFamily="2" charset="2"/>
              <a:buChar char="q"/>
              <a:defRPr/>
            </a:pPr>
            <a:r>
              <a:rPr lang="es-ES" sz="4400" dirty="0" smtClean="0">
                <a:solidFill>
                  <a:schemeClr val="tx1"/>
                </a:solidFill>
              </a:rPr>
              <a:t> </a:t>
            </a:r>
            <a:r>
              <a:rPr lang="es-ES" sz="4400" u="sng" dirty="0" smtClean="0">
                <a:solidFill>
                  <a:srgbClr val="0070C0"/>
                </a:solidFill>
              </a:rPr>
              <a:t>Estables</a:t>
            </a:r>
            <a:r>
              <a:rPr lang="es-ES" sz="4400" dirty="0" smtClean="0">
                <a:solidFill>
                  <a:schemeClr val="tx1"/>
                </a:solidFill>
              </a:rPr>
              <a:t> → obtienen plantas modificadas genéticamente </a:t>
            </a:r>
            <a:r>
              <a:rPr lang="es-ES" sz="4400" dirty="0" smtClean="0">
                <a:solidFill>
                  <a:schemeClr val="bg1"/>
                </a:solidFill>
              </a:rPr>
              <a:t>sssssssssss </a:t>
            </a:r>
            <a:r>
              <a:rPr lang="es-ES" sz="4400" dirty="0" smtClean="0">
                <a:solidFill>
                  <a:schemeClr val="tx1"/>
                </a:solidFill>
              </a:rPr>
              <a:t>→ el material genético inducido aparece en  </a:t>
            </a:r>
            <a:r>
              <a:rPr lang="es-ES" sz="4400" dirty="0" smtClean="0">
                <a:solidFill>
                  <a:schemeClr val="bg1"/>
                </a:solidFill>
              </a:rPr>
              <a:t>aaaaaaa </a:t>
            </a:r>
            <a:r>
              <a:rPr lang="es-ES" sz="4400" dirty="0" smtClean="0">
                <a:solidFill>
                  <a:schemeClr val="tx1"/>
                </a:solidFill>
              </a:rPr>
              <a:t>         todas las células de la planta y se transmite a </a:t>
            </a:r>
            <a:r>
              <a:rPr lang="es-ES" sz="4400" dirty="0" smtClean="0">
                <a:solidFill>
                  <a:schemeClr val="bg1"/>
                </a:solidFill>
              </a:rPr>
              <a:t>aaaaaaa          </a:t>
            </a:r>
            <a:r>
              <a:rPr lang="es-ES" sz="4400" dirty="0" smtClean="0">
                <a:solidFill>
                  <a:schemeClr val="tx1"/>
                </a:solidFill>
              </a:rPr>
              <a:t>la descendencia.</a:t>
            </a:r>
          </a:p>
          <a:p>
            <a:pPr lvl="1" algn="l" fontAlgn="auto">
              <a:spcAft>
                <a:spcPts val="0"/>
              </a:spcAft>
              <a:buClr>
                <a:srgbClr val="0070C0"/>
              </a:buClr>
              <a:buSzPct val="80000"/>
              <a:buFont typeface="Courier New" pitchFamily="49" charset="0"/>
              <a:buChar char="o"/>
              <a:defRPr/>
            </a:pPr>
            <a:r>
              <a:rPr lang="es-ES" sz="4400" dirty="0" smtClean="0">
                <a:solidFill>
                  <a:schemeClr val="tx1"/>
                </a:solidFill>
              </a:rPr>
              <a:t>Transformación del material nuclear → introducción del </a:t>
            </a:r>
            <a:r>
              <a:rPr lang="es-ES" sz="4400" dirty="0" smtClean="0">
                <a:solidFill>
                  <a:schemeClr val="bg1"/>
                </a:solidFill>
              </a:rPr>
              <a:t>a a </a:t>
            </a:r>
            <a:r>
              <a:rPr lang="es-ES" sz="4400" dirty="0" smtClean="0">
                <a:solidFill>
                  <a:schemeClr val="tx1"/>
                </a:solidFill>
              </a:rPr>
              <a:t>transgén de interés → exprese dando lugar a la proteína </a:t>
            </a:r>
            <a:r>
              <a:rPr lang="es-ES" sz="4400" dirty="0" smtClean="0">
                <a:solidFill>
                  <a:schemeClr val="bg1"/>
                </a:solidFill>
              </a:rPr>
              <a:t>a </a:t>
            </a:r>
            <a:r>
              <a:rPr lang="es-ES" sz="4400" dirty="0" smtClean="0">
                <a:solidFill>
                  <a:schemeClr val="tx1"/>
                </a:solidFill>
              </a:rPr>
              <a:t>foránea.</a:t>
            </a:r>
          </a:p>
          <a:p>
            <a:pPr lvl="1" algn="l" fontAlgn="auto">
              <a:spcAft>
                <a:spcPts val="0"/>
              </a:spcAft>
              <a:buClr>
                <a:srgbClr val="0070C0"/>
              </a:buClr>
              <a:buSzPct val="80000"/>
              <a:buFont typeface="Courier New" pitchFamily="49" charset="0"/>
              <a:buChar char="o"/>
              <a:defRPr/>
            </a:pPr>
            <a:r>
              <a:rPr lang="es-ES" sz="4400" dirty="0" smtClean="0">
                <a:solidFill>
                  <a:schemeClr val="tx1"/>
                </a:solidFill>
              </a:rPr>
              <a:t>Transformación de plastos → ventajas en el nivel de      </a:t>
            </a:r>
            <a:r>
              <a:rPr lang="es-ES" sz="4400" dirty="0" smtClean="0">
                <a:solidFill>
                  <a:schemeClr val="bg1"/>
                </a:solidFill>
              </a:rPr>
              <a:t>a   a</a:t>
            </a:r>
            <a:r>
              <a:rPr lang="es-ES" sz="4400" dirty="0" smtClean="0">
                <a:solidFill>
                  <a:schemeClr val="tx1"/>
                </a:solidFill>
              </a:rPr>
              <a:t> seguridad ambiental o de expresión.</a:t>
            </a:r>
          </a:p>
          <a:p>
            <a:pPr algn="just" fontAlgn="auto">
              <a:spcAft>
                <a:spcPts val="0"/>
              </a:spcAft>
              <a:buClr>
                <a:srgbClr val="0070C0"/>
              </a:buClr>
              <a:buSzPct val="80000"/>
              <a:buFont typeface="Wingdings" pitchFamily="2" charset="2"/>
              <a:buChar char="q"/>
              <a:defRPr/>
            </a:pPr>
            <a:r>
              <a:rPr lang="es-ES" sz="4400" dirty="0" smtClean="0">
                <a:solidFill>
                  <a:schemeClr val="tx1"/>
                </a:solidFill>
              </a:rPr>
              <a:t> </a:t>
            </a:r>
            <a:r>
              <a:rPr lang="es-ES" sz="4400" u="sng" dirty="0" smtClean="0">
                <a:solidFill>
                  <a:srgbClr val="0070C0"/>
                </a:solidFill>
              </a:rPr>
              <a:t>Transitorias</a:t>
            </a:r>
            <a:r>
              <a:rPr lang="es-ES" sz="4400" dirty="0" smtClean="0">
                <a:solidFill>
                  <a:schemeClr val="tx1"/>
                </a:solidFill>
              </a:rPr>
              <a:t> → expresión de proteínas recombinantes sin </a:t>
            </a:r>
            <a:r>
              <a:rPr lang="es-ES" sz="4400" dirty="0" smtClean="0">
                <a:solidFill>
                  <a:schemeClr val="bg1"/>
                </a:solidFill>
              </a:rPr>
              <a:t>aa</a:t>
            </a:r>
            <a:r>
              <a:rPr lang="es-ES" sz="4400" dirty="0" smtClean="0">
                <a:solidFill>
                  <a:schemeClr val="tx1"/>
                </a:solidFill>
              </a:rPr>
              <a:t>alterar el material genético de la planta → no se transmiten </a:t>
            </a:r>
            <a:r>
              <a:rPr lang="es-ES" sz="4400" dirty="0" smtClean="0">
                <a:solidFill>
                  <a:schemeClr val="bg1"/>
                </a:solidFill>
              </a:rPr>
              <a:t>aa</a:t>
            </a:r>
            <a:r>
              <a:rPr lang="es-ES" sz="4400" dirty="0" smtClean="0">
                <a:solidFill>
                  <a:schemeClr val="tx1"/>
                </a:solidFill>
              </a:rPr>
              <a:t>a la descendencia.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SzPct val="70000"/>
              <a:buFont typeface="Arial" pitchFamily="34" charset="0"/>
              <a:buNone/>
              <a:defRPr/>
            </a:pPr>
            <a:endParaRPr lang="es-ES" sz="28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SzPct val="70000"/>
              <a:buFont typeface="Wingdings" pitchFamily="2" charset="2"/>
              <a:buChar char="q"/>
              <a:defRPr/>
            </a:pPr>
            <a:endParaRPr lang="es-ES" sz="30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SzPct val="70000"/>
              <a:buFont typeface="Wingdings" pitchFamily="2" charset="2"/>
              <a:buChar char="q"/>
              <a:defRPr/>
            </a:pPr>
            <a:endParaRPr lang="es-ES" dirty="0" smtClean="0">
              <a:solidFill>
                <a:srgbClr val="0070C0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41438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7772400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chemeClr val="bg2">
                    <a:lumMod val="75000"/>
                  </a:schemeClr>
                </a:solidFill>
              </a:rPr>
              <a:t>1. T. mediada por Agrobacterium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539750" y="1158875"/>
            <a:ext cx="8135938" cy="3013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 Mecanismo infección → inserción en la planta </a:t>
            </a:r>
            <a:r>
              <a:rPr lang="es-ES" sz="2400" b="1">
                <a:latin typeface="Calibri" pitchFamily="34" charset="0"/>
              </a:rPr>
              <a:t>T-DNA</a:t>
            </a:r>
            <a:r>
              <a:rPr lang="es-ES" sz="2400">
                <a:latin typeface="Calibri" pitchFamily="34" charset="0"/>
              </a:rPr>
              <a:t>, en el </a:t>
            </a:r>
            <a:r>
              <a:rPr lang="es-ES" sz="2400" b="1">
                <a:latin typeface="Calibri" pitchFamily="34" charset="0"/>
              </a:rPr>
              <a:t>plásmido Ti</a:t>
            </a:r>
            <a:r>
              <a:rPr lang="es-ES" sz="2400">
                <a:latin typeface="Calibri" pitchFamily="34" charset="0"/>
              </a:rPr>
              <a:t> → molécula de ADN circular que contiene un grupo de genes: VIR, genes implicados en la formación de nódulos y  los genes implicados en la síntesis de opinas.</a:t>
            </a: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Manipulación genética del </a:t>
            </a:r>
            <a:r>
              <a:rPr lang="es-ES" sz="2400" b="1">
                <a:latin typeface="Calibri" pitchFamily="34" charset="0"/>
              </a:rPr>
              <a:t>plásmido Ti</a:t>
            </a:r>
            <a:r>
              <a:rPr lang="es-ES" sz="2400">
                <a:latin typeface="Calibri" pitchFamily="34" charset="0"/>
              </a:rPr>
              <a:t> → la planta exprese los genes deseados (con marcadores).</a:t>
            </a: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9750" y="4171950"/>
            <a:ext cx="6911975" cy="1552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61B6FF"/>
              </a:buClr>
              <a:buSzPct val="72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Viable en dicotiledóneas y algunas coníferas.</a:t>
            </a:r>
          </a:p>
          <a:p>
            <a:pPr>
              <a:buClr>
                <a:srgbClr val="61B6FF"/>
              </a:buClr>
              <a:buSzPct val="72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Monocotiledoneas → resistentes a la infección por Agrobacterium (- maíz, trigo y arroz).</a:t>
            </a:r>
          </a:p>
          <a:p>
            <a:pPr>
              <a:buClr>
                <a:srgbClr val="61B6FF"/>
              </a:buClr>
              <a:buSzPct val="72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7772400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chemeClr val="bg2">
                    <a:lumMod val="75000"/>
                  </a:schemeClr>
                </a:solidFill>
              </a:rPr>
              <a:t>2. Transformación biolística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39750" y="2276475"/>
            <a:ext cx="8353425" cy="2647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Bombardeo del tejido con partículas micrométricas de oro o tungsteno, recubiertas de ADN.</a:t>
            </a: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Los genes introducidos deben de ir acompañados por un marcador.</a:t>
            </a: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r>
              <a:rPr lang="es-ES" sz="2400">
                <a:latin typeface="Calibri" pitchFamily="34" charset="0"/>
              </a:rPr>
              <a:t> Cereales, como el arroz, trigo y maíz, y leguminosas como la soja.</a:t>
            </a:r>
          </a:p>
          <a:p>
            <a:pPr>
              <a:buClr>
                <a:srgbClr val="61B6FF"/>
              </a:buClr>
              <a:buSzPct val="70000"/>
              <a:buFont typeface="Wingdings" pitchFamily="2" charset="2"/>
              <a:buChar char="q"/>
            </a:pPr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750" y="261938"/>
            <a:ext cx="8353425" cy="5302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" sz="3600" b="1" i="1" dirty="0" smtClean="0">
                <a:solidFill>
                  <a:schemeClr val="bg2">
                    <a:lumMod val="75000"/>
                  </a:schemeClr>
                </a:solidFill>
              </a:rPr>
              <a:t>3. T. por microinyección y de protoplastos </a:t>
            </a:r>
            <a:endParaRPr lang="es-ES" sz="36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1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395288" y="1395413"/>
            <a:ext cx="8353425" cy="54625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r>
              <a:rPr lang="es-ES" sz="2800" b="1" dirty="0">
                <a:solidFill>
                  <a:srgbClr val="0070C0"/>
                </a:solidFill>
                <a:latin typeface="+mn-lt"/>
                <a:cs typeface="+mn-cs"/>
              </a:rPr>
              <a:t>1. T. microinyección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Inyección directa del material genético → microcapilares o microjeringas.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 Poco efectiva → necesario inyectar las células una a una y al menos 10.000.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 Principal ventaja → introducir el material en CLOROPLASTOS.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endParaRPr lang="es-ES" sz="5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endParaRPr lang="es-ES" sz="5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endParaRPr lang="es-ES" sz="5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r>
              <a:rPr lang="es-ES" sz="2800" b="1" dirty="0">
                <a:solidFill>
                  <a:srgbClr val="0070C0"/>
                </a:solidFill>
                <a:latin typeface="+mn-lt"/>
                <a:cs typeface="+mn-cs"/>
              </a:rPr>
              <a:t>2. T. protoplastos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 Protoplastos → células de tejido vegetal sin pared celular → procesos químicos o enzimáticos.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 Los protoplastos en suspensión → incorporar de manera natural fragmentos de ADN que se encuentren en el medio (microporos o PEG).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r>
              <a:rPr lang="es-ES" sz="2200" dirty="0">
                <a:latin typeface="+mn-lt"/>
                <a:cs typeface="+mn-cs"/>
              </a:rPr>
              <a:t> Principal desventaja → generar plantas a partir de protoplastos (maíz).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defRPr/>
            </a:pPr>
            <a:endParaRPr lang="es-ES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70000"/>
              <a:buFont typeface="Wingdings" pitchFamily="2" charset="2"/>
              <a:buChar char="q"/>
              <a:defRPr/>
            </a:pPr>
            <a:endParaRPr lang="es-E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2790</TotalTime>
  <Words>1312</Words>
  <Application>Microsoft Office PowerPoint</Application>
  <PresentationFormat>On-screen Show (4:3)</PresentationFormat>
  <Paragraphs>135</Paragraphs>
  <Slides>21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Calibri</vt:lpstr>
      <vt:lpstr>Arial</vt:lpstr>
      <vt:lpstr>Wingdings</vt:lpstr>
      <vt:lpstr>Courier New</vt:lpstr>
      <vt:lpstr>Times New Roman</vt:lpstr>
      <vt:lpstr>Tema de Office</vt:lpstr>
      <vt:lpstr>Diapositiva 1</vt:lpstr>
      <vt:lpstr>Contenidos</vt:lpstr>
      <vt:lpstr>¿Qué son las plantas biofactoras?</vt:lpstr>
      <vt:lpstr>Diapositiva 4</vt:lpstr>
      <vt:lpstr>Diapositiva 5</vt:lpstr>
      <vt:lpstr>Sistemas de expresión de proteínas recombinantes</vt:lpstr>
      <vt:lpstr>1. T. mediada por Agrobacterium</vt:lpstr>
      <vt:lpstr>2. Transformación biolística</vt:lpstr>
      <vt:lpstr>3. T. por microinyección y de protoplastos </vt:lpstr>
      <vt:lpstr>T. genética transitoria de las plantas</vt:lpstr>
      <vt:lpstr>1. Agroinfiltración</vt:lpstr>
      <vt:lpstr>2. Vectores virales</vt:lpstr>
      <vt:lpstr> Proteínas de interés biosanitario </vt:lpstr>
      <vt:lpstr> 1. Anticuerpos  </vt:lpstr>
      <vt:lpstr> 2. Prot. Sanguíneas y Pép. Biosanitarios </vt:lpstr>
      <vt:lpstr>3.1. Vacunas comestibles en patatas</vt:lpstr>
      <vt:lpstr>  3.2. Vacunas comestibles en tomates  </vt:lpstr>
      <vt:lpstr>  3.3. Vacunas comestibles en bananas  </vt:lpstr>
      <vt:lpstr>  3.4. Vacunas comestibles en alfalfa  </vt:lpstr>
      <vt:lpstr>  4. Conclusión  </vt:lpstr>
      <vt:lpstr>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Olaya</dc:creator>
  <cp:lastModifiedBy>Helenaf</cp:lastModifiedBy>
  <cp:revision>103</cp:revision>
  <dcterms:created xsi:type="dcterms:W3CDTF">2011-12-01T17:07:31Z</dcterms:created>
  <dcterms:modified xsi:type="dcterms:W3CDTF">2012-01-25T15:58:39Z</dcterms:modified>
</cp:coreProperties>
</file>