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64" r:id="rId2"/>
    <p:sldId id="767" r:id="rId3"/>
    <p:sldId id="769" r:id="rId4"/>
    <p:sldId id="770" r:id="rId5"/>
    <p:sldId id="774" r:id="rId6"/>
    <p:sldId id="775" r:id="rId7"/>
    <p:sldId id="771" r:id="rId8"/>
    <p:sldId id="772" r:id="rId9"/>
    <p:sldId id="776" r:id="rId10"/>
    <p:sldId id="779" r:id="rId11"/>
    <p:sldId id="780" r:id="rId12"/>
    <p:sldId id="781" r:id="rId13"/>
    <p:sldId id="782" r:id="rId14"/>
    <p:sldId id="787" r:id="rId15"/>
    <p:sldId id="784" r:id="rId16"/>
    <p:sldId id="783" r:id="rId17"/>
    <p:sldId id="792" r:id="rId18"/>
    <p:sldId id="793" r:id="rId19"/>
  </p:sldIdLst>
  <p:sldSz cx="9144000" cy="6858000" type="screen4x3"/>
  <p:notesSz cx="6858000" cy="9774238"/>
  <p:defaultTextStyle>
    <a:defPPr>
      <a:defRPr lang="es-ES_tradnl"/>
    </a:defPPr>
    <a:lvl1pPr algn="r" rtl="0" eaLnBrk="0" fontAlgn="base" hangingPunct="0">
      <a:spcBef>
        <a:spcPts val="60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r" rtl="0" eaLnBrk="0" fontAlgn="base" hangingPunct="0">
      <a:spcBef>
        <a:spcPts val="60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r" rtl="0" eaLnBrk="0" fontAlgn="base" hangingPunct="0">
      <a:spcBef>
        <a:spcPts val="60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r" rtl="0" eaLnBrk="0" fontAlgn="base" hangingPunct="0">
      <a:spcBef>
        <a:spcPts val="60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r" rtl="0" eaLnBrk="0" fontAlgn="base" hangingPunct="0">
      <a:spcBef>
        <a:spcPts val="60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33CCCC"/>
    <a:srgbClr val="CC3300"/>
    <a:srgbClr val="808080"/>
    <a:srgbClr val="FEE69A"/>
    <a:srgbClr val="FFB163"/>
    <a:srgbClr val="FF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9" autoAdjust="0"/>
    <p:restoredTop sz="90712" autoAdjust="0"/>
  </p:normalViewPr>
  <p:slideViewPr>
    <p:cSldViewPr>
      <p:cViewPr>
        <p:scale>
          <a:sx n="75" d="100"/>
          <a:sy n="75" d="100"/>
        </p:scale>
        <p:origin x="-2892" y="-75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6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endParaRPr lang="es-ES_tradnl" alt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endParaRPr lang="es-ES_tradnl" altLang="es-E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endParaRPr lang="es-ES_tradnl" alt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fld id="{56AD41C8-96F5-42FA-941F-7F35A2403F2B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0831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6200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endParaRPr lang="es-ES_tradnl" altLang="es-E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endParaRPr lang="es-ES_tradnl" altLang="es-E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6200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endParaRPr lang="es-ES_tradnl" altLang="es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fld id="{C46C859B-F7F0-4886-AB65-9C819B444D79}" type="slidenum">
              <a:rPr lang="es-ES_tradnl" altLang="es-ES"/>
              <a:pPr/>
              <a:t>‹Nº›</a:t>
            </a:fld>
            <a:endParaRPr lang="es-ES_tradnl" altLang="es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5025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editar el estilo del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2055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850900"/>
            <a:ext cx="457200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796732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1028"/>
          <p:cNvGrpSpPr>
            <a:grpSpLocks/>
          </p:cNvGrpSpPr>
          <p:nvPr/>
        </p:nvGrpSpPr>
        <p:grpSpPr bwMode="auto">
          <a:xfrm>
            <a:off x="-1035050" y="1520825"/>
            <a:ext cx="10179050" cy="5337175"/>
            <a:chOff x="-652" y="958"/>
            <a:chExt cx="6412" cy="3362"/>
          </a:xfrm>
        </p:grpSpPr>
        <p:sp>
          <p:nvSpPr>
            <p:cNvPr id="3074" name="Freeform 1026"/>
            <p:cNvSpPr>
              <a:spLocks/>
            </p:cNvSpPr>
            <p:nvPr/>
          </p:nvSpPr>
          <p:spPr bwMode="invGray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75" name="Arc 1027"/>
            <p:cNvSpPr>
              <a:spLocks/>
            </p:cNvSpPr>
            <p:nvPr/>
          </p:nvSpPr>
          <p:spPr bwMode="ltGray">
            <a:xfrm>
              <a:off x="-652" y="958"/>
              <a:ext cx="4237" cy="3362"/>
            </a:xfrm>
            <a:custGeom>
              <a:avLst/>
              <a:gdLst>
                <a:gd name="G0" fmla="+- 0 0 0"/>
                <a:gd name="G1" fmla="+- 21360 0 0"/>
                <a:gd name="G2" fmla="+- 21600 0 0"/>
                <a:gd name="T0" fmla="*/ 3211 w 21600"/>
                <a:gd name="T1" fmla="*/ 0 h 21360"/>
                <a:gd name="T2" fmla="*/ 21600 w 21600"/>
                <a:gd name="T3" fmla="*/ 21360 h 21360"/>
                <a:gd name="T4" fmla="*/ 0 w 21600"/>
                <a:gd name="T5" fmla="*/ 21360 h 2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360" fill="none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</a:path>
                <a:path w="21600" h="21360" stroke="0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  <a:lnTo>
                    <a:pt x="0" y="2136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077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_tradnl" altLang="es-ES" noProof="0" smtClean="0"/>
              <a:t>Haga clic para modificar el estilo de título patrón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s-ES_tradnl" altLang="es-ES" noProof="0" smtClean="0"/>
              <a:t>Haga clic para modificar el estilo de subtítulo patrón</a:t>
            </a:r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D047FE-3A99-416A-9474-C4DC604EA028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A8D6-769F-49C6-B275-9CE61F34A863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92431689"/>
      </p:ext>
    </p:extLst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21673-4C18-40F4-A1D3-189F6EC4B35D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16938138"/>
      </p:ext>
    </p:extLst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5221D-2748-40CB-BBFB-3AFB39863BA5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95614670"/>
      </p:ext>
    </p:extLst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A059A-B097-434D-972E-79F81EAA1273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37095414"/>
      </p:ext>
    </p:extLst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93A80-4EE6-458E-AA59-16860236424D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61444681"/>
      </p:ext>
    </p:extLst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C9F0-33EE-4A47-BFF3-899B10BFE016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11548872"/>
      </p:ext>
    </p:extLst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C8A43-4801-40AE-9B7F-9DD285DF4207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27551573"/>
      </p:ext>
    </p:extLst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1C70D-DE39-48C0-9B1E-FBC9341552ED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45042477"/>
      </p:ext>
    </p:extLst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6611D-E6DA-4416-83AC-E5A5C10CE609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39491124"/>
      </p:ext>
    </p:extLst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92FF6-03DC-4380-9B66-2D78B0D4A27A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39266050"/>
      </p:ext>
    </p:extLst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ltGray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título patrón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effectLst/>
                <a:latin typeface="+mn-lt"/>
              </a:defRPr>
            </a:lvl1pPr>
          </a:lstStyle>
          <a:p>
            <a:endParaRPr lang="es-ES_tradnl" altLang="es-E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effectLst/>
                <a:latin typeface="+mn-lt"/>
              </a:defRPr>
            </a:lvl1pPr>
          </a:lstStyle>
          <a:p>
            <a:endParaRPr lang="es-ES_tradnl" altLang="es-E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effectLst/>
                <a:latin typeface="+mn-lt"/>
              </a:defRPr>
            </a:lvl1pPr>
          </a:lstStyle>
          <a:p>
            <a:fld id="{7D9C2BB7-029F-415C-A276-0A41AE773BBD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381000" y="2895600"/>
            <a:ext cx="8610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</a:pPr>
            <a:r>
              <a:rPr lang="en-GB" altLang="es-ES" sz="4200">
                <a:effectLst/>
              </a:rPr>
              <a:t>Tema X: Riesgos derivados del uso de la corriente eléctrica y dispositivos para la protección de personas y equipos</a:t>
            </a:r>
            <a:endParaRPr lang="es-ES_tradnl" altLang="es-ES" sz="2400">
              <a:effectLst/>
              <a:latin typeface="Times New Roman" pitchFamily="18" charset="0"/>
            </a:endParaRPr>
          </a:p>
        </p:txBody>
      </p:sp>
      <p:pic>
        <p:nvPicPr>
          <p:cNvPr id="581635" name="Picture 3" descr="C:\Mis documentos\Fotos\escudo uniovi color 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938"/>
            <a:ext cx="1727200" cy="1363662"/>
          </a:xfrm>
          <a:prstGeom prst="rect">
            <a:avLst/>
          </a:prstGeom>
          <a:noFill/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1636" name="Text Box 4"/>
          <p:cNvSpPr txBox="1">
            <a:spLocks noChangeAspect="1" noChangeArrowheads="1"/>
          </p:cNvSpPr>
          <p:nvPr/>
        </p:nvSpPr>
        <p:spPr bwMode="auto">
          <a:xfrm>
            <a:off x="2205038" y="846138"/>
            <a:ext cx="4989512" cy="6413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altLang="es-ES" sz="3400" i="1">
                <a:solidFill>
                  <a:schemeClr val="tx2"/>
                </a:solidFill>
                <a:effectLst/>
                <a:latin typeface="Arial" charset="0"/>
              </a:rPr>
              <a:t>Universidad de Oviedo</a:t>
            </a:r>
            <a:r>
              <a:rPr lang="es-ES_tradnl" altLang="es-ES" sz="3600">
                <a:solidFill>
                  <a:srgbClr val="2700AC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581637" name="Text Box 5"/>
          <p:cNvSpPr txBox="1">
            <a:spLocks noChangeAspect="1" noChangeArrowheads="1"/>
          </p:cNvSpPr>
          <p:nvPr/>
        </p:nvSpPr>
        <p:spPr bwMode="auto">
          <a:xfrm>
            <a:off x="2819400" y="5029200"/>
            <a:ext cx="5867400" cy="14954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ES" sz="2800" i="1">
                <a:solidFill>
                  <a:schemeClr val="accent2"/>
                </a:solidFill>
                <a:effectLst/>
                <a:latin typeface="Arial" charset="0"/>
              </a:rPr>
              <a:t>Dpto. de Ingeniería Eléctrica, Electrónica de Computadores y Sistemas</a:t>
            </a:r>
            <a:r>
              <a:rPr lang="es-ES_tradnl" altLang="es-ES" sz="3600">
                <a:solidFill>
                  <a:srgbClr val="2700AC"/>
                </a:solidFill>
                <a:effectLst/>
                <a:latin typeface="Arial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047" name="Group 7"/>
          <p:cNvGrpSpPr>
            <a:grpSpLocks/>
          </p:cNvGrpSpPr>
          <p:nvPr/>
        </p:nvGrpSpPr>
        <p:grpSpPr bwMode="auto">
          <a:xfrm>
            <a:off x="415925" y="1990725"/>
            <a:ext cx="4613275" cy="4410075"/>
            <a:chOff x="864" y="1056"/>
            <a:chExt cx="2906" cy="2778"/>
          </a:xfrm>
        </p:grpSpPr>
        <p:sp>
          <p:nvSpPr>
            <p:cNvPr id="599046" name="Rectangle 6"/>
            <p:cNvSpPr>
              <a:spLocks noChangeArrowheads="1"/>
            </p:cNvSpPr>
            <p:nvPr/>
          </p:nvSpPr>
          <p:spPr bwMode="auto">
            <a:xfrm>
              <a:off x="864" y="1056"/>
              <a:ext cx="2904" cy="2776"/>
            </a:xfrm>
            <a:prstGeom prst="rect">
              <a:avLst/>
            </a:prstGeom>
            <a:solidFill>
              <a:schemeClr val="tx1"/>
            </a:solidFill>
            <a:ln w="63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  <a:flatTx/>
            </a:bodyPr>
            <a:lstStyle/>
            <a:p>
              <a:endParaRPr lang="es-ES"/>
            </a:p>
          </p:txBody>
        </p:sp>
        <p:graphicFrame>
          <p:nvGraphicFramePr>
            <p:cNvPr id="599045" name="Object 5"/>
            <p:cNvGraphicFramePr>
              <a:graphicFrameLocks noChangeAspect="1"/>
            </p:cNvGraphicFramePr>
            <p:nvPr/>
          </p:nvGraphicFramePr>
          <p:xfrm>
            <a:off x="864" y="1056"/>
            <a:ext cx="2906" cy="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051" name="Image" r:id="rId3" imgW="4612778" imgH="4409460" progId="Photoshop.Image.4">
                    <p:embed/>
                  </p:oleObj>
                </mc:Choice>
                <mc:Fallback>
                  <p:oleObj name="Image" r:id="rId3" imgW="4612778" imgH="4409460" progId="Photoshop.Image.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056"/>
                          <a:ext cx="2906" cy="2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9048" name="Rectangle 8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10.3. Protección contra con-tactos directos e indirectos II</a:t>
            </a:r>
            <a:endParaRPr lang="es-ES_tradnl" altLang="es-ES" sz="4500" b="0">
              <a:latin typeface="Tahoma" pitchFamily="34" charset="0"/>
            </a:endParaRPr>
          </a:p>
        </p:txBody>
      </p:sp>
      <p:sp>
        <p:nvSpPr>
          <p:cNvPr id="599049" name="Rectangle 9"/>
          <p:cNvSpPr>
            <a:spLocks noChangeArrowheads="1"/>
          </p:cNvSpPr>
          <p:nvPr/>
        </p:nvSpPr>
        <p:spPr bwMode="auto">
          <a:xfrm>
            <a:off x="5334000" y="3201988"/>
            <a:ext cx="3429000" cy="1903412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Los DDRs también realizan la protección contra contactos indirectos eliminando la alimentación del equipo averiado cuando se produce la circulación de corriente de defecto</a:t>
            </a:r>
          </a:p>
        </p:txBody>
      </p:sp>
      <p:sp>
        <p:nvSpPr>
          <p:cNvPr id="599050" name="Text Box 10"/>
          <p:cNvSpPr txBox="1">
            <a:spLocks noChangeArrowheads="1"/>
          </p:cNvSpPr>
          <p:nvPr/>
        </p:nvSpPr>
        <p:spPr bwMode="auto">
          <a:xfrm>
            <a:off x="3810000" y="5699125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</a:t>
            </a:r>
            <a:r>
              <a:rPr lang="es-ES_tradnl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Curso multimedia grupo Schneider</a:t>
            </a:r>
            <a:endParaRPr lang="es-ES" altLang="es-ES" sz="1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000">
                <a:latin typeface="Tahoma" pitchFamily="34" charset="0"/>
              </a:rPr>
              <a:t>10.4. Principio de funcionamiento de un dispositivo de protección diferencial residual DDR </a:t>
            </a:r>
            <a:endParaRPr lang="es-ES_tradnl" altLang="es-ES" sz="4000" b="0">
              <a:latin typeface="Tahoma" pitchFamily="34" charset="0"/>
            </a:endParaRPr>
          </a:p>
        </p:txBody>
      </p:sp>
      <p:graphicFrame>
        <p:nvGraphicFramePr>
          <p:cNvPr id="600067" name="Object 3"/>
          <p:cNvGraphicFramePr>
            <a:graphicFrameLocks noChangeAspect="1"/>
          </p:cNvGraphicFramePr>
          <p:nvPr/>
        </p:nvGraphicFramePr>
        <p:xfrm>
          <a:off x="1066800" y="2362200"/>
          <a:ext cx="7029450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083" name="Imagen" r:id="rId3" imgW="3508200" imgH="1822680" progId="Word.Picture.8">
                  <p:embed/>
                </p:oleObj>
              </mc:Choice>
              <mc:Fallback>
                <p:oleObj name="Imagen" r:id="rId3" imgW="3508200" imgH="18226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7029450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0082" name="Group 18"/>
          <p:cNvGrpSpPr>
            <a:grpSpLocks/>
          </p:cNvGrpSpPr>
          <p:nvPr/>
        </p:nvGrpSpPr>
        <p:grpSpPr bwMode="auto">
          <a:xfrm>
            <a:off x="2362200" y="5638800"/>
            <a:ext cx="6146800" cy="914400"/>
            <a:chOff x="1488" y="3552"/>
            <a:chExt cx="3872" cy="576"/>
          </a:xfrm>
        </p:grpSpPr>
        <p:sp>
          <p:nvSpPr>
            <p:cNvPr id="600069" name="Line 5"/>
            <p:cNvSpPr>
              <a:spLocks noChangeShapeType="1"/>
            </p:cNvSpPr>
            <p:nvPr/>
          </p:nvSpPr>
          <p:spPr bwMode="auto">
            <a:xfrm>
              <a:off x="3776" y="379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00070" name="Line 6"/>
            <p:cNvSpPr>
              <a:spLocks noChangeShapeType="1"/>
            </p:cNvSpPr>
            <p:nvPr/>
          </p:nvSpPr>
          <p:spPr bwMode="auto">
            <a:xfrm>
              <a:off x="4144" y="378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00071" name="Line 7"/>
            <p:cNvSpPr>
              <a:spLocks noChangeShapeType="1"/>
            </p:cNvSpPr>
            <p:nvPr/>
          </p:nvSpPr>
          <p:spPr bwMode="auto">
            <a:xfrm>
              <a:off x="4504" y="37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00072" name="Line 8"/>
            <p:cNvSpPr>
              <a:spLocks noChangeShapeType="1"/>
            </p:cNvSpPr>
            <p:nvPr/>
          </p:nvSpPr>
          <p:spPr bwMode="auto">
            <a:xfrm>
              <a:off x="4872" y="37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"/>
            </a:p>
          </p:txBody>
        </p:sp>
        <p:grpSp>
          <p:nvGrpSpPr>
            <p:cNvPr id="600081" name="Group 17"/>
            <p:cNvGrpSpPr>
              <a:grpSpLocks/>
            </p:cNvGrpSpPr>
            <p:nvPr/>
          </p:nvGrpSpPr>
          <p:grpSpPr bwMode="auto">
            <a:xfrm>
              <a:off x="1488" y="3552"/>
              <a:ext cx="3872" cy="576"/>
              <a:chOff x="1488" y="3552"/>
              <a:chExt cx="3872" cy="576"/>
            </a:xfrm>
          </p:grpSpPr>
          <p:pic>
            <p:nvPicPr>
              <p:cNvPr id="60006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" y="3552"/>
                <a:ext cx="1607" cy="2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00077" name="Group 13"/>
              <p:cNvGrpSpPr>
                <a:grpSpLocks/>
              </p:cNvGrpSpPr>
              <p:nvPr/>
            </p:nvGrpSpPr>
            <p:grpSpPr bwMode="auto">
              <a:xfrm>
                <a:off x="3752" y="3877"/>
                <a:ext cx="737" cy="251"/>
                <a:chOff x="3552" y="3888"/>
                <a:chExt cx="737" cy="251"/>
              </a:xfrm>
            </p:grpSpPr>
            <p:graphicFrame>
              <p:nvGraphicFramePr>
                <p:cNvPr id="600074" name="Object 10"/>
                <p:cNvGraphicFramePr>
                  <a:graphicFrameLocks noChangeAspect="1"/>
                </p:cNvGraphicFramePr>
                <p:nvPr/>
              </p:nvGraphicFramePr>
              <p:xfrm>
                <a:off x="3552" y="3888"/>
                <a:ext cx="737" cy="25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00084" name="Ecuación" r:id="rId6" imgW="558720" imgH="190440" progId="Equation.3">
                        <p:embed/>
                      </p:oleObj>
                    </mc:Choice>
                    <mc:Fallback>
                      <p:oleObj name="Ecuación" r:id="rId6" imgW="558720" imgH="190440" progId="Equation.3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52" y="3888"/>
                              <a:ext cx="737" cy="25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tx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635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00075" name="Line 11"/>
                <p:cNvSpPr>
                  <a:spLocks noChangeShapeType="1"/>
                </p:cNvSpPr>
                <p:nvPr/>
              </p:nvSpPr>
              <p:spPr bwMode="auto">
                <a:xfrm>
                  <a:off x="3584" y="4136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0076" name="Line 12"/>
                <p:cNvSpPr>
                  <a:spLocks noChangeShapeType="1"/>
                </p:cNvSpPr>
                <p:nvPr/>
              </p:nvSpPr>
              <p:spPr bwMode="auto">
                <a:xfrm>
                  <a:off x="3984" y="4136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600079" name="Rectangle 15"/>
              <p:cNvSpPr>
                <a:spLocks noChangeArrowheads="1"/>
              </p:cNvSpPr>
              <p:nvPr/>
            </p:nvSpPr>
            <p:spPr bwMode="auto">
              <a:xfrm>
                <a:off x="1488" y="3763"/>
                <a:ext cx="1680" cy="221"/>
              </a:xfrm>
              <a:prstGeom prst="rect">
                <a:avLst/>
              </a:prstGeom>
              <a:gradFill rotWithShape="0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5000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008000"/>
                </a:extrusionClr>
              </a:sp3d>
              <a:extLst>
                <a:ext uri="{91240B29-F687-4F45-9708-019B960494DF}">
                  <a14:hiddenLine xmlns:a14="http://schemas.microsoft.com/office/drawing/2010/main" w="31750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  <a:flatTx/>
              </a:bodyPr>
              <a:lstStyle/>
              <a:p>
                <a:pPr algn="ctr"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Monotype Sorts" pitchFamily="2" charset="2"/>
                  <a:buNone/>
                </a:pPr>
                <a:r>
                  <a:rPr lang="es-ES_tradnl" altLang="es-ES" sz="17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SIN FALLOS A TIERRA</a:t>
                </a:r>
              </a:p>
            </p:txBody>
          </p:sp>
          <p:sp>
            <p:nvSpPr>
              <p:cNvPr id="600080" name="AutoShape 16"/>
              <p:cNvSpPr>
                <a:spLocks noChangeArrowheads="1"/>
              </p:cNvSpPr>
              <p:nvPr/>
            </p:nvSpPr>
            <p:spPr bwMode="auto">
              <a:xfrm>
                <a:off x="3216" y="3712"/>
                <a:ext cx="480" cy="288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1091" name="Object 3"/>
          <p:cNvGraphicFramePr>
            <a:graphicFrameLocks noChangeAspect="1"/>
          </p:cNvGraphicFramePr>
          <p:nvPr/>
        </p:nvGraphicFramePr>
        <p:xfrm>
          <a:off x="725488" y="838200"/>
          <a:ext cx="7732712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17" name="Imagen" r:id="rId3" imgW="3508200" imgH="1822680" progId="Word.Picture.8">
                  <p:embed/>
                </p:oleObj>
              </mc:Choice>
              <mc:Fallback>
                <p:oleObj name="Imagen" r:id="rId3" imgW="3508200" imgH="18226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838200"/>
                        <a:ext cx="7732712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097" name="Rectangle 9"/>
          <p:cNvSpPr>
            <a:spLocks noChangeArrowheads="1"/>
          </p:cNvSpPr>
          <p:nvPr/>
        </p:nvSpPr>
        <p:spPr bwMode="auto">
          <a:xfrm>
            <a:off x="457200" y="6019800"/>
            <a:ext cx="8305800" cy="609600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Los DDRs realizan la vigilancia de la instalación disparando cuando la suma de las corriente que atraviesan su transformador toroidal no es cero</a:t>
            </a:r>
          </a:p>
        </p:txBody>
      </p:sp>
      <p:grpSp>
        <p:nvGrpSpPr>
          <p:cNvPr id="601114" name="Group 26"/>
          <p:cNvGrpSpPr>
            <a:grpSpLocks/>
          </p:cNvGrpSpPr>
          <p:nvPr/>
        </p:nvGrpSpPr>
        <p:grpSpPr bwMode="auto">
          <a:xfrm>
            <a:off x="1803400" y="4889500"/>
            <a:ext cx="6081713" cy="892175"/>
            <a:chOff x="1136" y="3080"/>
            <a:chExt cx="3831" cy="562"/>
          </a:xfrm>
        </p:grpSpPr>
        <p:sp>
          <p:nvSpPr>
            <p:cNvPr id="601095" name="Rectangle 7"/>
            <p:cNvSpPr>
              <a:spLocks noChangeArrowheads="1"/>
            </p:cNvSpPr>
            <p:nvPr/>
          </p:nvSpPr>
          <p:spPr bwMode="auto">
            <a:xfrm>
              <a:off x="1136" y="3160"/>
              <a:ext cx="1392" cy="3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1240B29-F687-4F45-9708-019B960494DF}">
                <a14:hiddenLine xmlns:a14="http://schemas.microsoft.com/office/drawing/2010/main" w="3175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s-ES_tradnl" altLang="es-ES" sz="17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 DEFECTOS A TIERRA</a:t>
              </a:r>
            </a:p>
          </p:txBody>
        </p:sp>
        <p:sp>
          <p:nvSpPr>
            <p:cNvPr id="601096" name="AutoShape 8"/>
            <p:cNvSpPr>
              <a:spLocks noChangeArrowheads="1"/>
            </p:cNvSpPr>
            <p:nvPr/>
          </p:nvSpPr>
          <p:spPr bwMode="auto">
            <a:xfrm>
              <a:off x="2592" y="3184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tx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grpSp>
          <p:nvGrpSpPr>
            <p:cNvPr id="601105" name="Group 17"/>
            <p:cNvGrpSpPr>
              <a:grpSpLocks/>
            </p:cNvGrpSpPr>
            <p:nvPr/>
          </p:nvGrpSpPr>
          <p:grpSpPr bwMode="auto">
            <a:xfrm>
              <a:off x="3360" y="3080"/>
              <a:ext cx="1607" cy="253"/>
              <a:chOff x="3552" y="2928"/>
              <a:chExt cx="1607" cy="253"/>
            </a:xfrm>
          </p:grpSpPr>
          <p:pic>
            <p:nvPicPr>
              <p:cNvPr id="601099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2928"/>
                <a:ext cx="1607" cy="25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1101" name="Line 13"/>
              <p:cNvSpPr>
                <a:spLocks noChangeShapeType="1"/>
              </p:cNvSpPr>
              <p:nvPr/>
            </p:nvSpPr>
            <p:spPr bwMode="auto">
              <a:xfrm>
                <a:off x="3592" y="31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01102" name="Line 14"/>
              <p:cNvSpPr>
                <a:spLocks noChangeShapeType="1"/>
              </p:cNvSpPr>
              <p:nvPr/>
            </p:nvSpPr>
            <p:spPr bwMode="auto">
              <a:xfrm>
                <a:off x="3960" y="317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01103" name="Line 15"/>
              <p:cNvSpPr>
                <a:spLocks noChangeShapeType="1"/>
              </p:cNvSpPr>
              <p:nvPr/>
            </p:nvSpPr>
            <p:spPr bwMode="auto">
              <a:xfrm>
                <a:off x="4320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01104" name="Line 16"/>
              <p:cNvSpPr>
                <a:spLocks noChangeShapeType="1"/>
              </p:cNvSpPr>
              <p:nvPr/>
            </p:nvSpPr>
            <p:spPr bwMode="auto">
              <a:xfrm>
                <a:off x="4688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601110" name="Group 22"/>
            <p:cNvGrpSpPr>
              <a:grpSpLocks/>
            </p:cNvGrpSpPr>
            <p:nvPr/>
          </p:nvGrpSpPr>
          <p:grpSpPr bwMode="auto">
            <a:xfrm>
              <a:off x="3392" y="3392"/>
              <a:ext cx="726" cy="250"/>
              <a:chOff x="3552" y="3312"/>
              <a:chExt cx="726" cy="250"/>
            </a:xfrm>
          </p:grpSpPr>
          <p:pic>
            <p:nvPicPr>
              <p:cNvPr id="601100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312"/>
                <a:ext cx="726" cy="25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1106" name="Line 18"/>
              <p:cNvSpPr>
                <a:spLocks noChangeShapeType="1"/>
              </p:cNvSpPr>
              <p:nvPr/>
            </p:nvSpPr>
            <p:spPr bwMode="auto">
              <a:xfrm>
                <a:off x="3584" y="355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01107" name="Line 19"/>
              <p:cNvSpPr>
                <a:spLocks noChangeShapeType="1"/>
              </p:cNvSpPr>
              <p:nvPr/>
            </p:nvSpPr>
            <p:spPr bwMode="auto">
              <a:xfrm>
                <a:off x="3960" y="354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</p:grpSp>
      </p:grpSp>
      <p:grpSp>
        <p:nvGrpSpPr>
          <p:cNvPr id="601115" name="Group 27"/>
          <p:cNvGrpSpPr>
            <a:grpSpLocks/>
          </p:cNvGrpSpPr>
          <p:nvPr/>
        </p:nvGrpSpPr>
        <p:grpSpPr bwMode="auto">
          <a:xfrm>
            <a:off x="4572000" y="228600"/>
            <a:ext cx="2466975" cy="4114800"/>
            <a:chOff x="2880" y="144"/>
            <a:chExt cx="1554" cy="2592"/>
          </a:xfrm>
        </p:grpSpPr>
        <p:sp>
          <p:nvSpPr>
            <p:cNvPr id="601093" name="Oval 5"/>
            <p:cNvSpPr>
              <a:spLocks noChangeArrowheads="1"/>
            </p:cNvSpPr>
            <p:nvPr/>
          </p:nvSpPr>
          <p:spPr bwMode="auto">
            <a:xfrm>
              <a:off x="3376" y="432"/>
              <a:ext cx="672" cy="2304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601111" name="Text Box 23"/>
            <p:cNvSpPr txBox="1">
              <a:spLocks noChangeArrowheads="1"/>
            </p:cNvSpPr>
            <p:nvPr/>
          </p:nvSpPr>
          <p:spPr bwMode="auto">
            <a:xfrm>
              <a:off x="2880" y="144"/>
              <a:ext cx="155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s-ES" sz="220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DDR TRIFÁSICO</a:t>
              </a:r>
              <a:endParaRPr lang="es-ES" altLang="es-ES" sz="22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01116" name="Group 28"/>
          <p:cNvGrpSpPr>
            <a:grpSpLocks/>
          </p:cNvGrpSpPr>
          <p:nvPr/>
        </p:nvGrpSpPr>
        <p:grpSpPr bwMode="auto">
          <a:xfrm>
            <a:off x="2784475" y="563563"/>
            <a:ext cx="2854325" cy="3398837"/>
            <a:chOff x="1754" y="355"/>
            <a:chExt cx="1798" cy="2141"/>
          </a:xfrm>
        </p:grpSpPr>
        <p:sp>
          <p:nvSpPr>
            <p:cNvPr id="601094" name="Oval 6"/>
            <p:cNvSpPr>
              <a:spLocks noChangeArrowheads="1"/>
            </p:cNvSpPr>
            <p:nvPr/>
          </p:nvSpPr>
          <p:spPr bwMode="auto">
            <a:xfrm>
              <a:off x="2448" y="1776"/>
              <a:ext cx="432" cy="720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601112" name="Line 24"/>
            <p:cNvSpPr>
              <a:spLocks noChangeShapeType="1"/>
            </p:cNvSpPr>
            <p:nvPr/>
          </p:nvSpPr>
          <p:spPr bwMode="auto">
            <a:xfrm flipV="1">
              <a:off x="2648" y="576"/>
              <a:ext cx="0" cy="120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01113" name="Text Box 25"/>
            <p:cNvSpPr txBox="1">
              <a:spLocks noChangeArrowheads="1"/>
            </p:cNvSpPr>
            <p:nvPr/>
          </p:nvSpPr>
          <p:spPr bwMode="auto">
            <a:xfrm>
              <a:off x="1754" y="355"/>
              <a:ext cx="179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s-ES" sz="220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DDR MONOFÁSICO</a:t>
              </a:r>
              <a:endParaRPr lang="es-ES" altLang="es-ES" sz="22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3143250" y="3619500"/>
            <a:ext cx="5280025" cy="952500"/>
          </a:xfrm>
          <a:prstGeom prst="rect">
            <a:avLst/>
          </a:prstGeom>
          <a:gradFill rotWithShape="0">
            <a:gsLst>
              <a:gs pos="0">
                <a:srgbClr val="CC0099">
                  <a:gamma/>
                  <a:shade val="0"/>
                  <a:invGamma/>
                </a:srgbClr>
              </a:gs>
              <a:gs pos="50000">
                <a:srgbClr val="CC0099"/>
              </a:gs>
              <a:gs pos="100000">
                <a:srgbClr val="CC0099">
                  <a:gamma/>
                  <a:shade val="0"/>
                  <a:invGamma/>
                </a:srgbClr>
              </a:gs>
            </a:gsLst>
            <a:lin ang="2700000" scaled="1"/>
          </a:gradFill>
          <a:ln w="6350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Bloque de Tratamiento de la Señal + </a:t>
            </a:r>
          </a:p>
          <a:p>
            <a:pPr algn="ctr">
              <a:spcBef>
                <a:spcPct val="0"/>
              </a:spcBef>
            </a:pPr>
            <a:r>
              <a:rPr lang="es-ES" alt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Relé de Medida y Disparo </a:t>
            </a:r>
            <a:endParaRPr lang="es-ES" altLang="es-ES" sz="320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5822950" y="5503863"/>
            <a:ext cx="2301875" cy="952500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shade val="0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0"/>
                  <a:invGamma/>
                </a:srgbClr>
              </a:gs>
            </a:gsLst>
            <a:lin ang="2700000" scaled="1"/>
          </a:gradFill>
          <a:ln w="6350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Dispositivo de Maniobra</a:t>
            </a:r>
            <a:endParaRPr lang="es-ES" altLang="es-ES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701675" y="2720975"/>
            <a:ext cx="5089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altLang="es-E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2. Comparación con el valor de la corriente de funcionamiento diferencial</a:t>
            </a:r>
            <a:endParaRPr lang="es-ES" altLang="es-ES" sz="24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701675" y="4968875"/>
            <a:ext cx="7170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altLang="es-E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3. Apertura del circuito cuando se sobrepase el valor de la corriente de fun</a:t>
            </a:r>
            <a:r>
              <a:rPr lang="es-ES_tradnl" altLang="es-E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       </a:t>
            </a:r>
            <a:r>
              <a:rPr lang="es-ES" altLang="es-E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cionamiento diferencial</a:t>
            </a:r>
            <a:endParaRPr lang="es-ES" altLang="es-E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2121" name="Text Box 9"/>
          <p:cNvSpPr txBox="1">
            <a:spLocks noChangeArrowheads="1"/>
          </p:cNvSpPr>
          <p:nvPr/>
        </p:nvSpPr>
        <p:spPr bwMode="auto">
          <a:xfrm>
            <a:off x="6858000" y="1836738"/>
            <a:ext cx="1768475" cy="525462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2700000" scaled="1"/>
          </a:gradFill>
          <a:ln w="6350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alt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Captador</a:t>
            </a:r>
            <a:endParaRPr lang="es-ES" altLang="es-ES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02122" name="Text Box 10"/>
          <p:cNvSpPr txBox="1">
            <a:spLocks noChangeArrowheads="1"/>
          </p:cNvSpPr>
          <p:nvPr/>
        </p:nvSpPr>
        <p:spPr bwMode="auto">
          <a:xfrm>
            <a:off x="304800" y="1836738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altLang="es-E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s-ES" altLang="es-E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s-ES_tradnl" altLang="es-E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Seguimiento de la corriente de defecto</a:t>
            </a:r>
            <a:endParaRPr lang="es-ES" altLang="es-ES" sz="24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2123" name="Rectangle 11"/>
          <p:cNvSpPr>
            <a:spLocks noChangeArrowheads="1"/>
          </p:cNvSpPr>
          <p:nvPr/>
        </p:nvSpPr>
        <p:spPr bwMode="auto">
          <a:xfrm>
            <a:off x="457200" y="304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10.5. Elementos que constituyen un DDR II</a:t>
            </a:r>
            <a:endParaRPr lang="es-ES_tradnl" altLang="es-ES" sz="4500" b="0">
              <a:latin typeface="Tahoma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7" grpId="0" animBg="1" autoUpdateAnimBg="0"/>
      <p:bldP spid="602118" grpId="0" animBg="1" autoUpdateAnimBg="0"/>
      <p:bldP spid="60212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4" name="Picture 2" descr="C:\Mis documentos\Eva\ANOnd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794125" cy="4648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7235" name="Line 3"/>
          <p:cNvSpPr>
            <a:spLocks noChangeShapeType="1"/>
          </p:cNvSpPr>
          <p:nvPr/>
        </p:nvSpPr>
        <p:spPr bwMode="auto">
          <a:xfrm flipH="1">
            <a:off x="7140575" y="2101850"/>
            <a:ext cx="566738" cy="147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07236" name="Text Box 4"/>
          <p:cNvSpPr txBox="1">
            <a:spLocks noChangeArrowheads="1"/>
          </p:cNvSpPr>
          <p:nvPr/>
        </p:nvSpPr>
        <p:spPr bwMode="auto">
          <a:xfrm rot="-20401">
            <a:off x="7011988" y="1951038"/>
            <a:ext cx="1381125" cy="37306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s-ES" sz="1800" i="1">
                <a:solidFill>
                  <a:schemeClr val="bg2"/>
                </a:solidFill>
                <a:effectLst/>
                <a:latin typeface="Arial" charset="0"/>
              </a:rPr>
              <a:t>Toroide</a:t>
            </a:r>
          </a:p>
        </p:txBody>
      </p:sp>
      <p:sp>
        <p:nvSpPr>
          <p:cNvPr id="607237" name="Line 5"/>
          <p:cNvSpPr>
            <a:spLocks noChangeShapeType="1"/>
          </p:cNvSpPr>
          <p:nvPr/>
        </p:nvSpPr>
        <p:spPr bwMode="auto">
          <a:xfrm>
            <a:off x="6289675" y="3619500"/>
            <a:ext cx="1408113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  <a:effectLst>
            <a:outerShdw dist="56796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 rot="-20401">
            <a:off x="4857750" y="3448050"/>
            <a:ext cx="1543050" cy="64770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s-ES" sz="1800" i="1">
                <a:solidFill>
                  <a:schemeClr val="bg2"/>
                </a:solidFill>
                <a:effectLst/>
                <a:latin typeface="Arial" charset="0"/>
              </a:rPr>
              <a:t>Devanado primario</a:t>
            </a:r>
          </a:p>
        </p:txBody>
      </p:sp>
      <p:pic>
        <p:nvPicPr>
          <p:cNvPr id="607239" name="Picture 7" descr="C:\Mis documentos\Eva\tor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457700"/>
            <a:ext cx="3143250" cy="2019300"/>
          </a:xfrm>
          <a:prstGeom prst="rect">
            <a:avLst/>
          </a:prstGeom>
          <a:noFill/>
          <a:effectLst>
            <a:outerShdw dist="63500" dir="221219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7240" name="Text Box 8"/>
          <p:cNvSpPr txBox="1">
            <a:spLocks noChangeArrowheads="1"/>
          </p:cNvSpPr>
          <p:nvPr/>
        </p:nvSpPr>
        <p:spPr bwMode="auto">
          <a:xfrm>
            <a:off x="384175" y="212725"/>
            <a:ext cx="82264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" sz="45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Captador: El </a:t>
            </a:r>
            <a:r>
              <a:rPr lang="en-US" altLang="es-ES" sz="45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Transformador toroidal</a:t>
            </a:r>
          </a:p>
        </p:txBody>
      </p:sp>
      <p:grpSp>
        <p:nvGrpSpPr>
          <p:cNvPr id="607357" name="Group 125"/>
          <p:cNvGrpSpPr>
            <a:grpSpLocks/>
          </p:cNvGrpSpPr>
          <p:nvPr/>
        </p:nvGrpSpPr>
        <p:grpSpPr bwMode="auto">
          <a:xfrm>
            <a:off x="914400" y="1257300"/>
            <a:ext cx="3297238" cy="2878138"/>
            <a:chOff x="576" y="768"/>
            <a:chExt cx="2077" cy="1813"/>
          </a:xfrm>
        </p:grpSpPr>
        <p:sp>
          <p:nvSpPr>
            <p:cNvPr id="607327" name="Line 95"/>
            <p:cNvSpPr>
              <a:spLocks noChangeShapeType="1"/>
            </p:cNvSpPr>
            <p:nvPr/>
          </p:nvSpPr>
          <p:spPr bwMode="auto">
            <a:xfrm>
              <a:off x="830" y="1890"/>
              <a:ext cx="0" cy="60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30" name="Line 98"/>
            <p:cNvSpPr>
              <a:spLocks noChangeShapeType="1"/>
            </p:cNvSpPr>
            <p:nvPr/>
          </p:nvSpPr>
          <p:spPr bwMode="auto">
            <a:xfrm flipH="1">
              <a:off x="1340" y="1920"/>
              <a:ext cx="0" cy="54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04" name="Oval 72"/>
            <p:cNvSpPr>
              <a:spLocks noChangeArrowheads="1"/>
            </p:cNvSpPr>
            <p:nvPr/>
          </p:nvSpPr>
          <p:spPr bwMode="auto">
            <a:xfrm>
              <a:off x="576" y="1672"/>
              <a:ext cx="1010" cy="29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05" name="Rectangle 73"/>
            <p:cNvSpPr>
              <a:spLocks noChangeArrowheads="1"/>
            </p:cNvSpPr>
            <p:nvPr/>
          </p:nvSpPr>
          <p:spPr bwMode="auto">
            <a:xfrm>
              <a:off x="579" y="1573"/>
              <a:ext cx="1004" cy="2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06" name="Text Box 74"/>
            <p:cNvSpPr txBox="1">
              <a:spLocks noChangeArrowheads="1"/>
            </p:cNvSpPr>
            <p:nvPr/>
          </p:nvSpPr>
          <p:spPr bwMode="auto">
            <a:xfrm>
              <a:off x="834" y="2348"/>
              <a:ext cx="451" cy="23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154800">
              <a:spAutoFit/>
              <a:flatTx/>
            </a:bodyPr>
            <a:lstStyle/>
            <a:p>
              <a:pPr algn="ctr">
                <a:spcBef>
                  <a:spcPct val="0"/>
                </a:spcBef>
              </a:pPr>
              <a:r>
                <a:rPr lang="es-ES" altLang="es-ES" sz="1100">
                  <a:solidFill>
                    <a:srgbClr val="000000"/>
                  </a:solidFill>
                  <a:effectLst/>
                  <a:latin typeface="Arial" charset="0"/>
                </a:rPr>
                <a:t>CARGA</a:t>
              </a:r>
            </a:p>
          </p:txBody>
        </p:sp>
        <p:sp>
          <p:nvSpPr>
            <p:cNvPr id="607307" name="Oval 75"/>
            <p:cNvSpPr>
              <a:spLocks noChangeArrowheads="1"/>
            </p:cNvSpPr>
            <p:nvPr/>
          </p:nvSpPr>
          <p:spPr bwMode="auto">
            <a:xfrm>
              <a:off x="578" y="1402"/>
              <a:ext cx="1006" cy="299"/>
            </a:xfrm>
            <a:prstGeom prst="ellipse">
              <a:avLst/>
            </a:prstGeom>
            <a:gradFill rotWithShape="0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5400000" scaled="1"/>
            </a:gradFill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08" name="Oval 76"/>
            <p:cNvSpPr>
              <a:spLocks noChangeArrowheads="1"/>
            </p:cNvSpPr>
            <p:nvPr/>
          </p:nvSpPr>
          <p:spPr bwMode="auto">
            <a:xfrm>
              <a:off x="738" y="1493"/>
              <a:ext cx="673" cy="133"/>
            </a:xfrm>
            <a:prstGeom prst="ellipse">
              <a:avLst/>
            </a:prstGeom>
            <a:solidFill>
              <a:srgbClr val="99CC00"/>
            </a:solidFill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09" name="Line 77"/>
            <p:cNvSpPr>
              <a:spLocks noChangeShapeType="1"/>
            </p:cNvSpPr>
            <p:nvPr/>
          </p:nvSpPr>
          <p:spPr bwMode="auto">
            <a:xfrm>
              <a:off x="578" y="1551"/>
              <a:ext cx="0" cy="2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10" name="Line 78"/>
            <p:cNvSpPr>
              <a:spLocks noChangeShapeType="1"/>
            </p:cNvSpPr>
            <p:nvPr/>
          </p:nvSpPr>
          <p:spPr bwMode="auto">
            <a:xfrm flipH="1">
              <a:off x="1584" y="1559"/>
              <a:ext cx="0" cy="27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11" name="Freeform 79"/>
            <p:cNvSpPr>
              <a:spLocks/>
            </p:cNvSpPr>
            <p:nvPr/>
          </p:nvSpPr>
          <p:spPr bwMode="auto">
            <a:xfrm>
              <a:off x="714" y="1445"/>
              <a:ext cx="163" cy="159"/>
            </a:xfrm>
            <a:custGeom>
              <a:avLst/>
              <a:gdLst>
                <a:gd name="T0" fmla="*/ 0 w 324"/>
                <a:gd name="T1" fmla="*/ 0 h 216"/>
                <a:gd name="T2" fmla="*/ 276 w 324"/>
                <a:gd name="T3" fmla="*/ 108 h 216"/>
                <a:gd name="T4" fmla="*/ 288 w 324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4" h="216">
                  <a:moveTo>
                    <a:pt x="0" y="0"/>
                  </a:moveTo>
                  <a:cubicBezTo>
                    <a:pt x="114" y="36"/>
                    <a:pt x="228" y="72"/>
                    <a:pt x="276" y="108"/>
                  </a:cubicBezTo>
                  <a:cubicBezTo>
                    <a:pt x="324" y="144"/>
                    <a:pt x="306" y="180"/>
                    <a:pt x="288" y="216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12" name="Freeform 80"/>
            <p:cNvSpPr>
              <a:spLocks/>
            </p:cNvSpPr>
            <p:nvPr/>
          </p:nvSpPr>
          <p:spPr bwMode="auto">
            <a:xfrm>
              <a:off x="1237" y="1435"/>
              <a:ext cx="187" cy="175"/>
            </a:xfrm>
            <a:custGeom>
              <a:avLst/>
              <a:gdLst>
                <a:gd name="T0" fmla="*/ 336 w 336"/>
                <a:gd name="T1" fmla="*/ 0 h 252"/>
                <a:gd name="T2" fmla="*/ 48 w 336"/>
                <a:gd name="T3" fmla="*/ 96 h 252"/>
                <a:gd name="T4" fmla="*/ 48 w 336"/>
                <a:gd name="T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252">
                  <a:moveTo>
                    <a:pt x="336" y="0"/>
                  </a:moveTo>
                  <a:cubicBezTo>
                    <a:pt x="216" y="27"/>
                    <a:pt x="96" y="54"/>
                    <a:pt x="48" y="96"/>
                  </a:cubicBezTo>
                  <a:cubicBezTo>
                    <a:pt x="0" y="138"/>
                    <a:pt x="24" y="195"/>
                    <a:pt x="48" y="252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13" name="Freeform 81"/>
            <p:cNvSpPr>
              <a:spLocks/>
            </p:cNvSpPr>
            <p:nvPr/>
          </p:nvSpPr>
          <p:spPr bwMode="auto">
            <a:xfrm>
              <a:off x="1184" y="1424"/>
              <a:ext cx="183" cy="195"/>
            </a:xfrm>
            <a:custGeom>
              <a:avLst/>
              <a:gdLst>
                <a:gd name="T0" fmla="*/ 278 w 278"/>
                <a:gd name="T1" fmla="*/ 0 h 288"/>
                <a:gd name="T2" fmla="*/ 38 w 278"/>
                <a:gd name="T3" fmla="*/ 132 h 288"/>
                <a:gd name="T4" fmla="*/ 50 w 278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8" h="288">
                  <a:moveTo>
                    <a:pt x="278" y="0"/>
                  </a:moveTo>
                  <a:cubicBezTo>
                    <a:pt x="177" y="42"/>
                    <a:pt x="76" y="84"/>
                    <a:pt x="38" y="132"/>
                  </a:cubicBezTo>
                  <a:cubicBezTo>
                    <a:pt x="0" y="180"/>
                    <a:pt x="25" y="234"/>
                    <a:pt x="50" y="288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14" name="Freeform 82"/>
            <p:cNvSpPr>
              <a:spLocks/>
            </p:cNvSpPr>
            <p:nvPr/>
          </p:nvSpPr>
          <p:spPr bwMode="auto">
            <a:xfrm>
              <a:off x="1282" y="1451"/>
              <a:ext cx="182" cy="155"/>
            </a:xfrm>
            <a:custGeom>
              <a:avLst/>
              <a:gdLst>
                <a:gd name="T0" fmla="*/ 322 w 322"/>
                <a:gd name="T1" fmla="*/ 0 h 204"/>
                <a:gd name="T2" fmla="*/ 46 w 322"/>
                <a:gd name="T3" fmla="*/ 84 h 204"/>
                <a:gd name="T4" fmla="*/ 46 w 322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204">
                  <a:moveTo>
                    <a:pt x="322" y="0"/>
                  </a:moveTo>
                  <a:cubicBezTo>
                    <a:pt x="207" y="25"/>
                    <a:pt x="92" y="50"/>
                    <a:pt x="46" y="84"/>
                  </a:cubicBezTo>
                  <a:cubicBezTo>
                    <a:pt x="0" y="118"/>
                    <a:pt x="23" y="161"/>
                    <a:pt x="46" y="204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15" name="Freeform 83"/>
            <p:cNvSpPr>
              <a:spLocks/>
            </p:cNvSpPr>
            <p:nvPr/>
          </p:nvSpPr>
          <p:spPr bwMode="auto">
            <a:xfrm>
              <a:off x="1160" y="1411"/>
              <a:ext cx="165" cy="211"/>
            </a:xfrm>
            <a:custGeom>
              <a:avLst/>
              <a:gdLst>
                <a:gd name="T0" fmla="*/ 252 w 252"/>
                <a:gd name="T1" fmla="*/ 0 h 312"/>
                <a:gd name="T2" fmla="*/ 36 w 252"/>
                <a:gd name="T3" fmla="*/ 120 h 312"/>
                <a:gd name="T4" fmla="*/ 36 w 252"/>
                <a:gd name="T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" h="312">
                  <a:moveTo>
                    <a:pt x="252" y="0"/>
                  </a:moveTo>
                  <a:cubicBezTo>
                    <a:pt x="162" y="34"/>
                    <a:pt x="72" y="68"/>
                    <a:pt x="36" y="120"/>
                  </a:cubicBezTo>
                  <a:cubicBezTo>
                    <a:pt x="0" y="172"/>
                    <a:pt x="18" y="242"/>
                    <a:pt x="36" y="312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16" name="Line 84"/>
            <p:cNvSpPr>
              <a:spLocks noChangeShapeType="1"/>
            </p:cNvSpPr>
            <p:nvPr/>
          </p:nvSpPr>
          <p:spPr bwMode="auto">
            <a:xfrm>
              <a:off x="1144" y="837"/>
              <a:ext cx="0" cy="37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17" name="Line 85"/>
            <p:cNvSpPr>
              <a:spLocks noChangeShapeType="1"/>
            </p:cNvSpPr>
            <p:nvPr/>
          </p:nvSpPr>
          <p:spPr bwMode="auto">
            <a:xfrm flipV="1">
              <a:off x="994" y="1318"/>
              <a:ext cx="0" cy="19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18" name="Freeform 86"/>
            <p:cNvSpPr>
              <a:spLocks/>
            </p:cNvSpPr>
            <p:nvPr/>
          </p:nvSpPr>
          <p:spPr bwMode="auto">
            <a:xfrm>
              <a:off x="854" y="1417"/>
              <a:ext cx="118" cy="208"/>
            </a:xfrm>
            <a:custGeom>
              <a:avLst/>
              <a:gdLst>
                <a:gd name="T0" fmla="*/ 0 w 212"/>
                <a:gd name="T1" fmla="*/ 0 h 300"/>
                <a:gd name="T2" fmla="*/ 182 w 212"/>
                <a:gd name="T3" fmla="*/ 100 h 300"/>
                <a:gd name="T4" fmla="*/ 182 w 212"/>
                <a:gd name="T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300">
                  <a:moveTo>
                    <a:pt x="0" y="0"/>
                  </a:moveTo>
                  <a:cubicBezTo>
                    <a:pt x="76" y="25"/>
                    <a:pt x="152" y="50"/>
                    <a:pt x="182" y="100"/>
                  </a:cubicBezTo>
                  <a:cubicBezTo>
                    <a:pt x="212" y="150"/>
                    <a:pt x="197" y="225"/>
                    <a:pt x="182" y="300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19" name="Freeform 87"/>
            <p:cNvSpPr>
              <a:spLocks/>
            </p:cNvSpPr>
            <p:nvPr/>
          </p:nvSpPr>
          <p:spPr bwMode="auto">
            <a:xfrm>
              <a:off x="801" y="1412"/>
              <a:ext cx="141" cy="203"/>
            </a:xfrm>
            <a:custGeom>
              <a:avLst/>
              <a:gdLst>
                <a:gd name="T0" fmla="*/ 0 w 254"/>
                <a:gd name="T1" fmla="*/ 0 h 291"/>
                <a:gd name="T2" fmla="*/ 218 w 254"/>
                <a:gd name="T3" fmla="*/ 118 h 291"/>
                <a:gd name="T4" fmla="*/ 218 w 254"/>
                <a:gd name="T5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291">
                  <a:moveTo>
                    <a:pt x="0" y="0"/>
                  </a:moveTo>
                  <a:cubicBezTo>
                    <a:pt x="91" y="35"/>
                    <a:pt x="182" y="70"/>
                    <a:pt x="218" y="118"/>
                  </a:cubicBezTo>
                  <a:cubicBezTo>
                    <a:pt x="254" y="166"/>
                    <a:pt x="236" y="228"/>
                    <a:pt x="218" y="291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20" name="Line 88"/>
            <p:cNvSpPr>
              <a:spLocks noChangeShapeType="1"/>
            </p:cNvSpPr>
            <p:nvPr/>
          </p:nvSpPr>
          <p:spPr bwMode="auto">
            <a:xfrm>
              <a:off x="959" y="1194"/>
              <a:ext cx="38" cy="13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21" name="Line 89"/>
            <p:cNvSpPr>
              <a:spLocks noChangeShapeType="1"/>
            </p:cNvSpPr>
            <p:nvPr/>
          </p:nvSpPr>
          <p:spPr bwMode="auto">
            <a:xfrm>
              <a:off x="1148" y="1322"/>
              <a:ext cx="0" cy="18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22" name="Line 90"/>
            <p:cNvSpPr>
              <a:spLocks noChangeShapeType="1"/>
            </p:cNvSpPr>
            <p:nvPr/>
          </p:nvSpPr>
          <p:spPr bwMode="auto">
            <a:xfrm>
              <a:off x="1122" y="1199"/>
              <a:ext cx="26" cy="12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23" name="Text Box 91"/>
            <p:cNvSpPr txBox="1">
              <a:spLocks noChangeArrowheads="1"/>
            </p:cNvSpPr>
            <p:nvPr/>
          </p:nvSpPr>
          <p:spPr bwMode="auto">
            <a:xfrm>
              <a:off x="956" y="1117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" altLang="es-ES" sz="1800" b="0">
                  <a:solidFill>
                    <a:schemeClr val="accent1"/>
                  </a:solidFill>
                  <a:effectLst/>
                  <a:latin typeface="Arial" charset="0"/>
                </a:rPr>
                <a:t>x</a:t>
              </a:r>
            </a:p>
          </p:txBody>
        </p:sp>
        <p:sp>
          <p:nvSpPr>
            <p:cNvPr id="607324" name="Text Box 92"/>
            <p:cNvSpPr txBox="1">
              <a:spLocks noChangeArrowheads="1"/>
            </p:cNvSpPr>
            <p:nvPr/>
          </p:nvSpPr>
          <p:spPr bwMode="auto">
            <a:xfrm>
              <a:off x="1115" y="111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" altLang="es-ES" sz="1800" b="0">
                  <a:solidFill>
                    <a:schemeClr val="accent1"/>
                  </a:solidFill>
                  <a:effectLst/>
                  <a:latin typeface="Arial" charset="0"/>
                </a:rPr>
                <a:t>x</a:t>
              </a:r>
            </a:p>
          </p:txBody>
        </p:sp>
        <p:sp>
          <p:nvSpPr>
            <p:cNvPr id="607325" name="Freeform 93"/>
            <p:cNvSpPr>
              <a:spLocks/>
            </p:cNvSpPr>
            <p:nvPr/>
          </p:nvSpPr>
          <p:spPr bwMode="auto">
            <a:xfrm>
              <a:off x="986" y="1511"/>
              <a:ext cx="12" cy="114"/>
            </a:xfrm>
            <a:custGeom>
              <a:avLst/>
              <a:gdLst>
                <a:gd name="T0" fmla="*/ 18 w 21"/>
                <a:gd name="T1" fmla="*/ 0 h 164"/>
                <a:gd name="T2" fmla="*/ 18 w 21"/>
                <a:gd name="T3" fmla="*/ 64 h 164"/>
                <a:gd name="T4" fmla="*/ 0 w 21"/>
                <a:gd name="T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4">
                  <a:moveTo>
                    <a:pt x="18" y="0"/>
                  </a:moveTo>
                  <a:cubicBezTo>
                    <a:pt x="19" y="18"/>
                    <a:pt x="21" y="37"/>
                    <a:pt x="18" y="64"/>
                  </a:cubicBezTo>
                  <a:cubicBezTo>
                    <a:pt x="15" y="91"/>
                    <a:pt x="7" y="127"/>
                    <a:pt x="0" y="164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26" name="Freeform 94"/>
            <p:cNvSpPr>
              <a:spLocks/>
            </p:cNvSpPr>
            <p:nvPr/>
          </p:nvSpPr>
          <p:spPr bwMode="auto">
            <a:xfrm>
              <a:off x="1148" y="1499"/>
              <a:ext cx="5" cy="126"/>
            </a:xfrm>
            <a:custGeom>
              <a:avLst/>
              <a:gdLst>
                <a:gd name="T0" fmla="*/ 0 w 9"/>
                <a:gd name="T1" fmla="*/ 0 h 182"/>
                <a:gd name="T2" fmla="*/ 9 w 9"/>
                <a:gd name="T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82">
                  <a:moveTo>
                    <a:pt x="0" y="0"/>
                  </a:moveTo>
                  <a:cubicBezTo>
                    <a:pt x="0" y="0"/>
                    <a:pt x="4" y="91"/>
                    <a:pt x="9" y="182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28" name="Freeform 96"/>
            <p:cNvSpPr>
              <a:spLocks/>
            </p:cNvSpPr>
            <p:nvPr/>
          </p:nvSpPr>
          <p:spPr bwMode="auto">
            <a:xfrm>
              <a:off x="663" y="1461"/>
              <a:ext cx="184" cy="145"/>
            </a:xfrm>
            <a:custGeom>
              <a:avLst/>
              <a:gdLst>
                <a:gd name="T0" fmla="*/ 0 w 313"/>
                <a:gd name="T1" fmla="*/ 0 h 200"/>
                <a:gd name="T2" fmla="*/ 264 w 313"/>
                <a:gd name="T3" fmla="*/ 109 h 200"/>
                <a:gd name="T4" fmla="*/ 291 w 313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" h="200">
                  <a:moveTo>
                    <a:pt x="0" y="0"/>
                  </a:moveTo>
                  <a:cubicBezTo>
                    <a:pt x="107" y="38"/>
                    <a:pt x="215" y="76"/>
                    <a:pt x="264" y="109"/>
                  </a:cubicBezTo>
                  <a:cubicBezTo>
                    <a:pt x="313" y="142"/>
                    <a:pt x="302" y="171"/>
                    <a:pt x="291" y="200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29" name="Freeform 97"/>
            <p:cNvSpPr>
              <a:spLocks/>
            </p:cNvSpPr>
            <p:nvPr/>
          </p:nvSpPr>
          <p:spPr bwMode="auto">
            <a:xfrm>
              <a:off x="1333" y="1461"/>
              <a:ext cx="172" cy="146"/>
            </a:xfrm>
            <a:custGeom>
              <a:avLst/>
              <a:gdLst>
                <a:gd name="T0" fmla="*/ 309 w 309"/>
                <a:gd name="T1" fmla="*/ 0 h 218"/>
                <a:gd name="T2" fmla="*/ 55 w 309"/>
                <a:gd name="T3" fmla="*/ 91 h 218"/>
                <a:gd name="T4" fmla="*/ 0 w 309"/>
                <a:gd name="T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" h="218">
                  <a:moveTo>
                    <a:pt x="309" y="0"/>
                  </a:moveTo>
                  <a:cubicBezTo>
                    <a:pt x="207" y="27"/>
                    <a:pt x="106" y="55"/>
                    <a:pt x="55" y="91"/>
                  </a:cubicBezTo>
                  <a:cubicBezTo>
                    <a:pt x="4" y="127"/>
                    <a:pt x="9" y="197"/>
                    <a:pt x="0" y="218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31" name="Freeform 99"/>
            <p:cNvSpPr>
              <a:spLocks/>
            </p:cNvSpPr>
            <p:nvPr/>
          </p:nvSpPr>
          <p:spPr bwMode="auto">
            <a:xfrm>
              <a:off x="1083" y="1623"/>
              <a:ext cx="47" cy="364"/>
            </a:xfrm>
            <a:custGeom>
              <a:avLst/>
              <a:gdLst>
                <a:gd name="T0" fmla="*/ 0 w 86"/>
                <a:gd name="T1" fmla="*/ 0 h 473"/>
                <a:gd name="T2" fmla="*/ 55 w 86"/>
                <a:gd name="T3" fmla="*/ 46 h 473"/>
                <a:gd name="T4" fmla="*/ 82 w 86"/>
                <a:gd name="T5" fmla="*/ 173 h 473"/>
                <a:gd name="T6" fmla="*/ 82 w 86"/>
                <a:gd name="T7" fmla="*/ 228 h 473"/>
                <a:gd name="T8" fmla="*/ 82 w 86"/>
                <a:gd name="T9" fmla="*/ 282 h 473"/>
                <a:gd name="T10" fmla="*/ 64 w 86"/>
                <a:gd name="T11" fmla="*/ 346 h 473"/>
                <a:gd name="T12" fmla="*/ 37 w 86"/>
                <a:gd name="T13" fmla="*/ 428 h 473"/>
                <a:gd name="T14" fmla="*/ 9 w 86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73">
                  <a:moveTo>
                    <a:pt x="0" y="0"/>
                  </a:moveTo>
                  <a:cubicBezTo>
                    <a:pt x="20" y="8"/>
                    <a:pt x="41" y="17"/>
                    <a:pt x="55" y="46"/>
                  </a:cubicBezTo>
                  <a:cubicBezTo>
                    <a:pt x="69" y="75"/>
                    <a:pt x="78" y="143"/>
                    <a:pt x="82" y="173"/>
                  </a:cubicBezTo>
                  <a:cubicBezTo>
                    <a:pt x="86" y="203"/>
                    <a:pt x="82" y="210"/>
                    <a:pt x="82" y="228"/>
                  </a:cubicBezTo>
                  <a:cubicBezTo>
                    <a:pt x="82" y="246"/>
                    <a:pt x="85" y="262"/>
                    <a:pt x="82" y="282"/>
                  </a:cubicBezTo>
                  <a:cubicBezTo>
                    <a:pt x="79" y="302"/>
                    <a:pt x="71" y="322"/>
                    <a:pt x="64" y="346"/>
                  </a:cubicBezTo>
                  <a:cubicBezTo>
                    <a:pt x="57" y="370"/>
                    <a:pt x="46" y="407"/>
                    <a:pt x="37" y="428"/>
                  </a:cubicBezTo>
                  <a:cubicBezTo>
                    <a:pt x="28" y="449"/>
                    <a:pt x="18" y="461"/>
                    <a:pt x="9" y="473"/>
                  </a:cubicBezTo>
                </a:path>
              </a:pathLst>
            </a:custGeom>
            <a:noFill/>
            <a:ln w="254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32" name="Freeform 100"/>
            <p:cNvSpPr>
              <a:spLocks/>
            </p:cNvSpPr>
            <p:nvPr/>
          </p:nvSpPr>
          <p:spPr bwMode="auto">
            <a:xfrm>
              <a:off x="1118" y="1616"/>
              <a:ext cx="60" cy="376"/>
            </a:xfrm>
            <a:custGeom>
              <a:avLst/>
              <a:gdLst>
                <a:gd name="T0" fmla="*/ 0 w 86"/>
                <a:gd name="T1" fmla="*/ 0 h 473"/>
                <a:gd name="T2" fmla="*/ 55 w 86"/>
                <a:gd name="T3" fmla="*/ 46 h 473"/>
                <a:gd name="T4" fmla="*/ 82 w 86"/>
                <a:gd name="T5" fmla="*/ 173 h 473"/>
                <a:gd name="T6" fmla="*/ 82 w 86"/>
                <a:gd name="T7" fmla="*/ 228 h 473"/>
                <a:gd name="T8" fmla="*/ 82 w 86"/>
                <a:gd name="T9" fmla="*/ 282 h 473"/>
                <a:gd name="T10" fmla="*/ 64 w 86"/>
                <a:gd name="T11" fmla="*/ 346 h 473"/>
                <a:gd name="T12" fmla="*/ 37 w 86"/>
                <a:gd name="T13" fmla="*/ 428 h 473"/>
                <a:gd name="T14" fmla="*/ 9 w 86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73">
                  <a:moveTo>
                    <a:pt x="0" y="0"/>
                  </a:moveTo>
                  <a:cubicBezTo>
                    <a:pt x="20" y="8"/>
                    <a:pt x="41" y="17"/>
                    <a:pt x="55" y="46"/>
                  </a:cubicBezTo>
                  <a:cubicBezTo>
                    <a:pt x="69" y="75"/>
                    <a:pt x="78" y="143"/>
                    <a:pt x="82" y="173"/>
                  </a:cubicBezTo>
                  <a:cubicBezTo>
                    <a:pt x="86" y="203"/>
                    <a:pt x="82" y="210"/>
                    <a:pt x="82" y="228"/>
                  </a:cubicBezTo>
                  <a:cubicBezTo>
                    <a:pt x="82" y="246"/>
                    <a:pt x="85" y="262"/>
                    <a:pt x="82" y="282"/>
                  </a:cubicBezTo>
                  <a:cubicBezTo>
                    <a:pt x="79" y="302"/>
                    <a:pt x="71" y="322"/>
                    <a:pt x="64" y="346"/>
                  </a:cubicBezTo>
                  <a:cubicBezTo>
                    <a:pt x="57" y="370"/>
                    <a:pt x="46" y="407"/>
                    <a:pt x="37" y="428"/>
                  </a:cubicBezTo>
                  <a:cubicBezTo>
                    <a:pt x="28" y="449"/>
                    <a:pt x="18" y="461"/>
                    <a:pt x="9" y="473"/>
                  </a:cubicBezTo>
                </a:path>
              </a:pathLst>
            </a:custGeom>
            <a:noFill/>
            <a:ln w="254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33" name="Freeform 101"/>
            <p:cNvSpPr>
              <a:spLocks/>
            </p:cNvSpPr>
            <p:nvPr/>
          </p:nvSpPr>
          <p:spPr bwMode="auto">
            <a:xfrm>
              <a:off x="1166" y="1615"/>
              <a:ext cx="67" cy="368"/>
            </a:xfrm>
            <a:custGeom>
              <a:avLst/>
              <a:gdLst>
                <a:gd name="T0" fmla="*/ 0 w 86"/>
                <a:gd name="T1" fmla="*/ 0 h 473"/>
                <a:gd name="T2" fmla="*/ 55 w 86"/>
                <a:gd name="T3" fmla="*/ 46 h 473"/>
                <a:gd name="T4" fmla="*/ 82 w 86"/>
                <a:gd name="T5" fmla="*/ 173 h 473"/>
                <a:gd name="T6" fmla="*/ 82 w 86"/>
                <a:gd name="T7" fmla="*/ 228 h 473"/>
                <a:gd name="T8" fmla="*/ 82 w 86"/>
                <a:gd name="T9" fmla="*/ 282 h 473"/>
                <a:gd name="T10" fmla="*/ 64 w 86"/>
                <a:gd name="T11" fmla="*/ 346 h 473"/>
                <a:gd name="T12" fmla="*/ 37 w 86"/>
                <a:gd name="T13" fmla="*/ 428 h 473"/>
                <a:gd name="T14" fmla="*/ 9 w 86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73">
                  <a:moveTo>
                    <a:pt x="0" y="0"/>
                  </a:moveTo>
                  <a:cubicBezTo>
                    <a:pt x="20" y="8"/>
                    <a:pt x="41" y="17"/>
                    <a:pt x="55" y="46"/>
                  </a:cubicBezTo>
                  <a:cubicBezTo>
                    <a:pt x="69" y="75"/>
                    <a:pt x="78" y="143"/>
                    <a:pt x="82" y="173"/>
                  </a:cubicBezTo>
                  <a:cubicBezTo>
                    <a:pt x="86" y="203"/>
                    <a:pt x="82" y="210"/>
                    <a:pt x="82" y="228"/>
                  </a:cubicBezTo>
                  <a:cubicBezTo>
                    <a:pt x="82" y="246"/>
                    <a:pt x="85" y="262"/>
                    <a:pt x="82" y="282"/>
                  </a:cubicBezTo>
                  <a:cubicBezTo>
                    <a:pt x="79" y="302"/>
                    <a:pt x="71" y="322"/>
                    <a:pt x="64" y="346"/>
                  </a:cubicBezTo>
                  <a:cubicBezTo>
                    <a:pt x="57" y="370"/>
                    <a:pt x="46" y="407"/>
                    <a:pt x="37" y="428"/>
                  </a:cubicBezTo>
                  <a:cubicBezTo>
                    <a:pt x="28" y="449"/>
                    <a:pt x="18" y="461"/>
                    <a:pt x="9" y="473"/>
                  </a:cubicBezTo>
                </a:path>
              </a:pathLst>
            </a:custGeom>
            <a:noFill/>
            <a:ln w="254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34" name="Freeform 102"/>
            <p:cNvSpPr>
              <a:spLocks/>
            </p:cNvSpPr>
            <p:nvPr/>
          </p:nvSpPr>
          <p:spPr bwMode="auto">
            <a:xfrm>
              <a:off x="1225" y="1613"/>
              <a:ext cx="60" cy="371"/>
            </a:xfrm>
            <a:custGeom>
              <a:avLst/>
              <a:gdLst>
                <a:gd name="T0" fmla="*/ 0 w 86"/>
                <a:gd name="T1" fmla="*/ 0 h 473"/>
                <a:gd name="T2" fmla="*/ 55 w 86"/>
                <a:gd name="T3" fmla="*/ 46 h 473"/>
                <a:gd name="T4" fmla="*/ 82 w 86"/>
                <a:gd name="T5" fmla="*/ 173 h 473"/>
                <a:gd name="T6" fmla="*/ 82 w 86"/>
                <a:gd name="T7" fmla="*/ 228 h 473"/>
                <a:gd name="T8" fmla="*/ 82 w 86"/>
                <a:gd name="T9" fmla="*/ 282 h 473"/>
                <a:gd name="T10" fmla="*/ 64 w 86"/>
                <a:gd name="T11" fmla="*/ 346 h 473"/>
                <a:gd name="T12" fmla="*/ 37 w 86"/>
                <a:gd name="T13" fmla="*/ 428 h 473"/>
                <a:gd name="T14" fmla="*/ 9 w 86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73">
                  <a:moveTo>
                    <a:pt x="0" y="0"/>
                  </a:moveTo>
                  <a:cubicBezTo>
                    <a:pt x="20" y="8"/>
                    <a:pt x="41" y="17"/>
                    <a:pt x="55" y="46"/>
                  </a:cubicBezTo>
                  <a:cubicBezTo>
                    <a:pt x="69" y="75"/>
                    <a:pt x="78" y="143"/>
                    <a:pt x="82" y="173"/>
                  </a:cubicBezTo>
                  <a:cubicBezTo>
                    <a:pt x="86" y="203"/>
                    <a:pt x="82" y="210"/>
                    <a:pt x="82" y="228"/>
                  </a:cubicBezTo>
                  <a:cubicBezTo>
                    <a:pt x="82" y="246"/>
                    <a:pt x="85" y="262"/>
                    <a:pt x="82" y="282"/>
                  </a:cubicBezTo>
                  <a:cubicBezTo>
                    <a:pt x="79" y="302"/>
                    <a:pt x="71" y="322"/>
                    <a:pt x="64" y="346"/>
                  </a:cubicBezTo>
                  <a:cubicBezTo>
                    <a:pt x="57" y="370"/>
                    <a:pt x="46" y="407"/>
                    <a:pt x="37" y="428"/>
                  </a:cubicBezTo>
                  <a:cubicBezTo>
                    <a:pt x="28" y="449"/>
                    <a:pt x="18" y="461"/>
                    <a:pt x="9" y="473"/>
                  </a:cubicBezTo>
                </a:path>
              </a:pathLst>
            </a:custGeom>
            <a:noFill/>
            <a:ln w="254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35" name="Freeform 103"/>
            <p:cNvSpPr>
              <a:spLocks/>
            </p:cNvSpPr>
            <p:nvPr/>
          </p:nvSpPr>
          <p:spPr bwMode="auto">
            <a:xfrm>
              <a:off x="765" y="1428"/>
              <a:ext cx="142" cy="182"/>
            </a:xfrm>
            <a:custGeom>
              <a:avLst/>
              <a:gdLst>
                <a:gd name="T0" fmla="*/ 0 w 254"/>
                <a:gd name="T1" fmla="*/ 0 h 291"/>
                <a:gd name="T2" fmla="*/ 218 w 254"/>
                <a:gd name="T3" fmla="*/ 118 h 291"/>
                <a:gd name="T4" fmla="*/ 218 w 254"/>
                <a:gd name="T5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291">
                  <a:moveTo>
                    <a:pt x="0" y="0"/>
                  </a:moveTo>
                  <a:cubicBezTo>
                    <a:pt x="91" y="35"/>
                    <a:pt x="182" y="70"/>
                    <a:pt x="218" y="118"/>
                  </a:cubicBezTo>
                  <a:cubicBezTo>
                    <a:pt x="254" y="166"/>
                    <a:pt x="236" y="228"/>
                    <a:pt x="218" y="291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36" name="Text Box 104"/>
            <p:cNvSpPr txBox="1">
              <a:spLocks noChangeArrowheads="1"/>
            </p:cNvSpPr>
            <p:nvPr/>
          </p:nvSpPr>
          <p:spPr bwMode="auto">
            <a:xfrm>
              <a:off x="741" y="768"/>
              <a:ext cx="2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_tradnl" altLang="es-ES" sz="1800">
                  <a:solidFill>
                    <a:srgbClr val="FF0000"/>
                  </a:solidFill>
                  <a:effectLst/>
                </a:rPr>
                <a:t>I</a:t>
              </a:r>
              <a:r>
                <a:rPr lang="es-ES_tradnl" altLang="es-ES" sz="1800" baseline="-25000">
                  <a:solidFill>
                    <a:srgbClr val="FF0000"/>
                  </a:solidFill>
                  <a:effectLst/>
                </a:rPr>
                <a:t>T</a:t>
              </a:r>
              <a:r>
                <a:rPr lang="es-ES_tradnl" altLang="es-ES" sz="1800">
                  <a:solidFill>
                    <a:srgbClr val="FF0000"/>
                  </a:solidFill>
                  <a:effectLst/>
                </a:rPr>
                <a:t>’</a:t>
              </a:r>
              <a:endParaRPr lang="es-ES_tradnl" altLang="es-ES" sz="240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07337" name="Line 105"/>
            <p:cNvSpPr>
              <a:spLocks noChangeShapeType="1"/>
            </p:cNvSpPr>
            <p:nvPr/>
          </p:nvSpPr>
          <p:spPr bwMode="auto">
            <a:xfrm>
              <a:off x="1289" y="2472"/>
              <a:ext cx="6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38" name="Freeform 106"/>
            <p:cNvSpPr>
              <a:spLocks/>
            </p:cNvSpPr>
            <p:nvPr/>
          </p:nvSpPr>
          <p:spPr bwMode="auto">
            <a:xfrm>
              <a:off x="1056" y="1976"/>
              <a:ext cx="30" cy="19"/>
            </a:xfrm>
            <a:custGeom>
              <a:avLst/>
              <a:gdLst>
                <a:gd name="T0" fmla="*/ 0 w 54"/>
                <a:gd name="T1" fmla="*/ 0 h 27"/>
                <a:gd name="T2" fmla="*/ 54 w 54"/>
                <a:gd name="T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27">
                  <a:moveTo>
                    <a:pt x="0" y="0"/>
                  </a:moveTo>
                  <a:cubicBezTo>
                    <a:pt x="0" y="0"/>
                    <a:pt x="27" y="13"/>
                    <a:pt x="54" y="27"/>
                  </a:cubicBezTo>
                </a:path>
              </a:pathLst>
            </a:custGeom>
            <a:noFill/>
            <a:ln w="254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39" name="Freeform 107"/>
            <p:cNvSpPr>
              <a:spLocks/>
            </p:cNvSpPr>
            <p:nvPr/>
          </p:nvSpPr>
          <p:spPr bwMode="auto">
            <a:xfrm>
              <a:off x="1134" y="1969"/>
              <a:ext cx="35" cy="26"/>
            </a:xfrm>
            <a:custGeom>
              <a:avLst/>
              <a:gdLst>
                <a:gd name="T0" fmla="*/ 0 w 64"/>
                <a:gd name="T1" fmla="*/ 0 h 36"/>
                <a:gd name="T2" fmla="*/ 64 w 64"/>
                <a:gd name="T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36">
                  <a:moveTo>
                    <a:pt x="0" y="0"/>
                  </a:moveTo>
                  <a:cubicBezTo>
                    <a:pt x="0" y="0"/>
                    <a:pt x="32" y="18"/>
                    <a:pt x="64" y="36"/>
                  </a:cubicBezTo>
                </a:path>
              </a:pathLst>
            </a:custGeom>
            <a:noFill/>
            <a:ln w="254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7340" name="Line 108"/>
            <p:cNvSpPr>
              <a:spLocks noChangeShapeType="1"/>
            </p:cNvSpPr>
            <p:nvPr/>
          </p:nvSpPr>
          <p:spPr bwMode="auto">
            <a:xfrm flipV="1">
              <a:off x="993" y="854"/>
              <a:ext cx="0" cy="34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7341" name="Line 109"/>
            <p:cNvSpPr>
              <a:spLocks noChangeShapeType="1"/>
            </p:cNvSpPr>
            <p:nvPr/>
          </p:nvSpPr>
          <p:spPr bwMode="auto">
            <a:xfrm flipV="1">
              <a:off x="993" y="975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7342" name="Line 110"/>
            <p:cNvSpPr>
              <a:spLocks noChangeShapeType="1"/>
            </p:cNvSpPr>
            <p:nvPr/>
          </p:nvSpPr>
          <p:spPr bwMode="auto">
            <a:xfrm rot="10800000" flipV="1">
              <a:off x="1145" y="983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7343" name="Text Box 111"/>
            <p:cNvSpPr txBox="1">
              <a:spLocks noChangeArrowheads="1"/>
            </p:cNvSpPr>
            <p:nvPr/>
          </p:nvSpPr>
          <p:spPr bwMode="auto">
            <a:xfrm>
              <a:off x="1113" y="772"/>
              <a:ext cx="3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_tradnl" altLang="es-ES" sz="1800">
                  <a:solidFill>
                    <a:srgbClr val="FF0000"/>
                  </a:solidFill>
                  <a:effectLst/>
                </a:rPr>
                <a:t>I</a:t>
              </a:r>
              <a:r>
                <a:rPr lang="es-ES_tradnl" altLang="es-ES" sz="1800" baseline="-25000">
                  <a:solidFill>
                    <a:srgbClr val="FF0000"/>
                  </a:solidFill>
                  <a:effectLst/>
                </a:rPr>
                <a:t>T</a:t>
              </a:r>
              <a:r>
                <a:rPr lang="es-ES_tradnl" altLang="es-ES" sz="1800">
                  <a:solidFill>
                    <a:srgbClr val="FF0000"/>
                  </a:solidFill>
                  <a:effectLst/>
                </a:rPr>
                <a:t>’’</a:t>
              </a:r>
              <a:endParaRPr lang="es-ES_tradnl" altLang="es-ES" sz="240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07344" name="Line 112"/>
            <p:cNvSpPr>
              <a:spLocks noChangeShapeType="1"/>
            </p:cNvSpPr>
            <p:nvPr/>
          </p:nvSpPr>
          <p:spPr bwMode="auto">
            <a:xfrm flipV="1">
              <a:off x="1341" y="2031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7345" name="Line 113"/>
            <p:cNvSpPr>
              <a:spLocks noChangeShapeType="1"/>
            </p:cNvSpPr>
            <p:nvPr/>
          </p:nvSpPr>
          <p:spPr bwMode="auto">
            <a:xfrm rot="10800000" flipV="1">
              <a:off x="829" y="2083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7346" name="Line 114"/>
            <p:cNvSpPr>
              <a:spLocks noChangeShapeType="1"/>
            </p:cNvSpPr>
            <p:nvPr/>
          </p:nvSpPr>
          <p:spPr bwMode="auto">
            <a:xfrm>
              <a:off x="1280" y="1968"/>
              <a:ext cx="0" cy="192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07347" name="Line 115"/>
            <p:cNvSpPr>
              <a:spLocks noChangeShapeType="1"/>
            </p:cNvSpPr>
            <p:nvPr/>
          </p:nvSpPr>
          <p:spPr bwMode="auto">
            <a:xfrm>
              <a:off x="1024" y="1968"/>
              <a:ext cx="0" cy="288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07348" name="Line 116"/>
            <p:cNvSpPr>
              <a:spLocks noChangeShapeType="1"/>
            </p:cNvSpPr>
            <p:nvPr/>
          </p:nvSpPr>
          <p:spPr bwMode="auto">
            <a:xfrm rot="5400000">
              <a:off x="1416" y="1848"/>
              <a:ext cx="0" cy="816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07349" name="Line 117"/>
            <p:cNvSpPr>
              <a:spLocks noChangeShapeType="1"/>
            </p:cNvSpPr>
            <p:nvPr/>
          </p:nvSpPr>
          <p:spPr bwMode="auto">
            <a:xfrm rot="5400000">
              <a:off x="1548" y="1884"/>
              <a:ext cx="0" cy="552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07352" name="Oval 120"/>
            <p:cNvSpPr>
              <a:spLocks noChangeArrowheads="1"/>
            </p:cNvSpPr>
            <p:nvPr/>
          </p:nvSpPr>
          <p:spPr bwMode="auto">
            <a:xfrm>
              <a:off x="1804" y="2136"/>
              <a:ext cx="48" cy="48"/>
            </a:xfrm>
            <a:prstGeom prst="ellipse">
              <a:avLst/>
            </a:prstGeom>
            <a:solidFill>
              <a:srgbClr val="CC0099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607353" name="Oval 121"/>
            <p:cNvSpPr>
              <a:spLocks noChangeArrowheads="1"/>
            </p:cNvSpPr>
            <p:nvPr/>
          </p:nvSpPr>
          <p:spPr bwMode="auto">
            <a:xfrm>
              <a:off x="1808" y="2236"/>
              <a:ext cx="48" cy="48"/>
            </a:xfrm>
            <a:prstGeom prst="ellipse">
              <a:avLst/>
            </a:prstGeom>
            <a:solidFill>
              <a:srgbClr val="CC0099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607355" name="Line 123"/>
            <p:cNvSpPr>
              <a:spLocks noChangeShapeType="1"/>
            </p:cNvSpPr>
            <p:nvPr/>
          </p:nvSpPr>
          <p:spPr bwMode="auto">
            <a:xfrm flipV="1">
              <a:off x="2304" y="1296"/>
              <a:ext cx="0" cy="76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07356" name="Line 124"/>
            <p:cNvSpPr>
              <a:spLocks noChangeShapeType="1"/>
            </p:cNvSpPr>
            <p:nvPr/>
          </p:nvSpPr>
          <p:spPr bwMode="auto">
            <a:xfrm flipH="1">
              <a:off x="768" y="1272"/>
              <a:ext cx="15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07354" name="Text Box 122"/>
            <p:cNvSpPr txBox="1">
              <a:spLocks noChangeArrowheads="1"/>
            </p:cNvSpPr>
            <p:nvPr/>
          </p:nvSpPr>
          <p:spPr bwMode="auto">
            <a:xfrm>
              <a:off x="1920" y="1996"/>
              <a:ext cx="733" cy="452"/>
            </a:xfrm>
            <a:prstGeom prst="rect">
              <a:avLst/>
            </a:prstGeom>
            <a:gradFill rotWithShape="0">
              <a:gsLst>
                <a:gs pos="0">
                  <a:srgbClr val="CC0099">
                    <a:gamma/>
                    <a:shade val="46275"/>
                    <a:invGamma/>
                  </a:srgbClr>
                </a:gs>
                <a:gs pos="5000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s-ES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Señal de</a:t>
              </a:r>
            </a:p>
            <a:p>
              <a:pPr algn="ctr"/>
              <a:r>
                <a:rPr lang="es-ES_tradnl" altLang="es-ES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disparo</a:t>
              </a:r>
              <a:endParaRPr lang="es-ES" altLang="es-ES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07358" name="Text Box 126"/>
          <p:cNvSpPr txBox="1">
            <a:spLocks noChangeArrowheads="1"/>
          </p:cNvSpPr>
          <p:nvPr/>
        </p:nvSpPr>
        <p:spPr bwMode="auto">
          <a:xfrm>
            <a:off x="7391400" y="60198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Catálogos comerciales</a:t>
            </a:r>
            <a:endParaRPr lang="es-ES" altLang="es-ES" sz="1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7359" name="Text Box 127"/>
          <p:cNvSpPr txBox="1">
            <a:spLocks noChangeArrowheads="1"/>
          </p:cNvSpPr>
          <p:nvPr/>
        </p:nvSpPr>
        <p:spPr bwMode="auto">
          <a:xfrm>
            <a:off x="2971800" y="60801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Catálogos comerciales</a:t>
            </a:r>
            <a:endParaRPr lang="es-ES" altLang="es-ES" sz="1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533400" y="2286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10.5. Elementos que constituyen un DDR II</a:t>
            </a:r>
            <a:endParaRPr lang="es-ES_tradnl" altLang="es-ES" sz="4500" b="0">
              <a:latin typeface="Tahoma" pitchFamily="34" charset="0"/>
            </a:endParaRPr>
          </a:p>
        </p:txBody>
      </p:sp>
      <p:grpSp>
        <p:nvGrpSpPr>
          <p:cNvPr id="604454" name="Group 294"/>
          <p:cNvGrpSpPr>
            <a:grpSpLocks/>
          </p:cNvGrpSpPr>
          <p:nvPr/>
        </p:nvGrpSpPr>
        <p:grpSpPr bwMode="auto">
          <a:xfrm>
            <a:off x="685800" y="1752600"/>
            <a:ext cx="7848600" cy="4114800"/>
            <a:chOff x="336" y="1152"/>
            <a:chExt cx="4944" cy="2592"/>
          </a:xfrm>
        </p:grpSpPr>
        <p:sp>
          <p:nvSpPr>
            <p:cNvPr id="604451" name="Rectangle 291"/>
            <p:cNvSpPr>
              <a:spLocks noChangeArrowheads="1"/>
            </p:cNvSpPr>
            <p:nvPr/>
          </p:nvSpPr>
          <p:spPr bwMode="auto">
            <a:xfrm>
              <a:off x="336" y="1152"/>
              <a:ext cx="4944" cy="2592"/>
            </a:xfrm>
            <a:prstGeom prst="rect">
              <a:avLst/>
            </a:prstGeom>
            <a:solidFill>
              <a:schemeClr val="tx1"/>
            </a:solidFill>
            <a:ln w="63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s-ES"/>
            </a:p>
          </p:txBody>
        </p:sp>
        <p:graphicFrame>
          <p:nvGraphicFramePr>
            <p:cNvPr id="604450" name="Object 290" descr="20%"/>
            <p:cNvGraphicFramePr>
              <a:graphicFrameLocks noChangeAspect="1"/>
            </p:cNvGraphicFramePr>
            <p:nvPr/>
          </p:nvGraphicFramePr>
          <p:xfrm>
            <a:off x="357" y="1215"/>
            <a:ext cx="4868" cy="2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457" name="Imagen" r:id="rId3" imgW="7492320" imgH="3818880" progId="Word.Picture.8">
                    <p:embed/>
                  </p:oleObj>
                </mc:Choice>
                <mc:Fallback>
                  <p:oleObj name="Imagen" r:id="rId3" imgW="7492320" imgH="3818880" progId="Word.Picture.8">
                    <p:embed/>
                    <p:pic>
                      <p:nvPicPr>
                        <p:cNvPr id="0" name="Object 290" descr="20%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" y="1215"/>
                          <a:ext cx="4868" cy="2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33CC3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452" name="Text Box 292"/>
            <p:cNvSpPr txBox="1">
              <a:spLocks noChangeArrowheads="1"/>
            </p:cNvSpPr>
            <p:nvPr/>
          </p:nvSpPr>
          <p:spPr bwMode="auto">
            <a:xfrm>
              <a:off x="406" y="1200"/>
              <a:ext cx="98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s-ES" sz="22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CERRADO</a:t>
              </a:r>
              <a:endParaRPr lang="es-ES" altLang="es-ES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604453" name="Text Box 293"/>
            <p:cNvSpPr txBox="1">
              <a:spLocks noChangeArrowheads="1"/>
            </p:cNvSpPr>
            <p:nvPr/>
          </p:nvSpPr>
          <p:spPr bwMode="auto">
            <a:xfrm>
              <a:off x="3480" y="1176"/>
              <a:ext cx="92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s-ES" sz="22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ABIERTO</a:t>
              </a:r>
              <a:endParaRPr lang="es-ES" altLang="es-ES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604455" name="Text Box 295"/>
          <p:cNvSpPr txBox="1">
            <a:spLocks noChangeArrowheads="1"/>
          </p:cNvSpPr>
          <p:nvPr/>
        </p:nvSpPr>
        <p:spPr bwMode="auto">
          <a:xfrm>
            <a:off x="685800" y="5943600"/>
            <a:ext cx="3200400" cy="738188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8280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Sin fallo de aislamiento:</a:t>
            </a:r>
            <a:endParaRPr lang="es-ES_tradnl" altLang="es-ES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es-ES" altLang="es-E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</a:t>
            </a:r>
            <a:r>
              <a:rPr lang="es-ES" altLang="es-ES" sz="2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s</a:t>
            </a:r>
            <a:r>
              <a:rPr lang="es-ES" altLang="es-E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= </a:t>
            </a:r>
            <a:r>
              <a:rPr lang="es-ES" altLang="es-ES" sz="2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R- </a:t>
            </a:r>
            <a:r>
              <a:rPr lang="es-ES" altLang="es-E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</a:t>
            </a:r>
            <a:r>
              <a:rPr lang="es-ES" altLang="es-ES" sz="2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N</a:t>
            </a:r>
            <a:r>
              <a:rPr lang="es-ES" altLang="es-E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= 0</a:t>
            </a:r>
            <a:endParaRPr lang="es-ES" altLang="es-ES" sz="2200" baseline="-25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604456" name="Text Box 296"/>
          <p:cNvSpPr txBox="1">
            <a:spLocks noChangeArrowheads="1"/>
          </p:cNvSpPr>
          <p:nvPr/>
        </p:nvSpPr>
        <p:spPr bwMode="auto">
          <a:xfrm>
            <a:off x="5257800" y="5967413"/>
            <a:ext cx="3276600" cy="738187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30588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30588"/>
                  <a:invGamma/>
                </a:srgbClr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8280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 fallo de aislamiento:</a:t>
            </a:r>
            <a:endParaRPr lang="es-ES_tradnl" altLang="es-ES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es-ES" altLang="es-E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</a:t>
            </a:r>
            <a:r>
              <a:rPr lang="es-ES" altLang="es-ES" sz="2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s</a:t>
            </a:r>
            <a:r>
              <a:rPr lang="es-ES" altLang="es-E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= </a:t>
            </a:r>
            <a:r>
              <a:rPr lang="es-ES" altLang="es-ES" sz="2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R- </a:t>
            </a:r>
            <a:r>
              <a:rPr lang="es-ES" altLang="es-E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</a:t>
            </a:r>
            <a:r>
              <a:rPr lang="es-ES" altLang="es-ES" sz="2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N </a:t>
            </a:r>
            <a:r>
              <a:rPr lang="es-ES" altLang="es-E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 0</a:t>
            </a:r>
            <a:endParaRPr lang="es-ES" altLang="es-ES" sz="2200" baseline="-20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55" grpId="0" animBg="1" autoUpdateAnimBg="0"/>
      <p:bldP spid="60445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138" name="Group 2"/>
          <p:cNvGrpSpPr>
            <a:grpSpLocks/>
          </p:cNvGrpSpPr>
          <p:nvPr/>
        </p:nvGrpSpPr>
        <p:grpSpPr bwMode="auto">
          <a:xfrm>
            <a:off x="6049963" y="1797050"/>
            <a:ext cx="3017837" cy="3384550"/>
            <a:chOff x="3696" y="384"/>
            <a:chExt cx="1901" cy="2132"/>
          </a:xfrm>
        </p:grpSpPr>
        <p:grpSp>
          <p:nvGrpSpPr>
            <p:cNvPr id="603139" name="Group 3"/>
            <p:cNvGrpSpPr>
              <a:grpSpLocks/>
            </p:cNvGrpSpPr>
            <p:nvPr/>
          </p:nvGrpSpPr>
          <p:grpSpPr bwMode="auto">
            <a:xfrm>
              <a:off x="4080" y="384"/>
              <a:ext cx="1033" cy="1717"/>
              <a:chOff x="3216" y="672"/>
              <a:chExt cx="1033" cy="1717"/>
            </a:xfrm>
          </p:grpSpPr>
          <p:sp>
            <p:nvSpPr>
              <p:cNvPr id="603140" name="Rectangle 4"/>
              <p:cNvSpPr>
                <a:spLocks noChangeArrowheads="1"/>
              </p:cNvSpPr>
              <p:nvPr/>
            </p:nvSpPr>
            <p:spPr bwMode="auto">
              <a:xfrm>
                <a:off x="3216" y="672"/>
                <a:ext cx="1024" cy="1712"/>
              </a:xfrm>
              <a:prstGeom prst="rect">
                <a:avLst/>
              </a:prstGeom>
              <a:solidFill>
                <a:schemeClr val="tx1"/>
              </a:solidFill>
              <a:ln w="6350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303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  <a:flatTx/>
              </a:bodyPr>
              <a:lstStyle/>
              <a:p>
                <a:endParaRPr lang="es-ES"/>
              </a:p>
            </p:txBody>
          </p:sp>
          <p:pic>
            <p:nvPicPr>
              <p:cNvPr id="603141" name="Picture 5"/>
              <p:cNvPicPr>
                <a:picLocks noChangeAspect="1" noChangeArrowheads="1"/>
              </p:cNvPicPr>
              <p:nvPr/>
            </p:nvPicPr>
            <p:blipFill>
              <a:blip r:embed="rId2">
                <a:lum bright="6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672"/>
                <a:ext cx="1033" cy="1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3142" name="Text Box 6"/>
            <p:cNvSpPr txBox="1">
              <a:spLocks noChangeArrowheads="1"/>
            </p:cNvSpPr>
            <p:nvPr/>
          </p:nvSpPr>
          <p:spPr bwMode="auto">
            <a:xfrm>
              <a:off x="3696" y="2112"/>
              <a:ext cx="190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s-E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Interruptor automático  diferencial</a:t>
              </a:r>
              <a:endParaRPr lang="en-US" altLang="es-ES" sz="2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03143" name="Group 7"/>
          <p:cNvGrpSpPr>
            <a:grpSpLocks/>
          </p:cNvGrpSpPr>
          <p:nvPr/>
        </p:nvGrpSpPr>
        <p:grpSpPr bwMode="auto">
          <a:xfrm>
            <a:off x="3124200" y="4648200"/>
            <a:ext cx="4953000" cy="1847850"/>
            <a:chOff x="2640" y="2688"/>
            <a:chExt cx="3120" cy="1164"/>
          </a:xfrm>
        </p:grpSpPr>
        <p:sp>
          <p:nvSpPr>
            <p:cNvPr id="603144" name="Rectangle 8"/>
            <p:cNvSpPr>
              <a:spLocks noChangeArrowheads="1"/>
            </p:cNvSpPr>
            <p:nvPr/>
          </p:nvSpPr>
          <p:spPr bwMode="auto">
            <a:xfrm>
              <a:off x="2640" y="2688"/>
              <a:ext cx="1232" cy="1160"/>
            </a:xfrm>
            <a:prstGeom prst="rect">
              <a:avLst/>
            </a:prstGeom>
            <a:solidFill>
              <a:schemeClr val="tx1"/>
            </a:solidFill>
            <a:ln w="63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s-ES"/>
            </a:p>
          </p:txBody>
        </p:sp>
        <p:pic>
          <p:nvPicPr>
            <p:cNvPr id="60314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688"/>
              <a:ext cx="1230" cy="1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3146" name="Text Box 10"/>
            <p:cNvSpPr txBox="1">
              <a:spLocks noChangeArrowheads="1"/>
            </p:cNvSpPr>
            <p:nvPr/>
          </p:nvSpPr>
          <p:spPr bwMode="auto">
            <a:xfrm>
              <a:off x="3950" y="2928"/>
              <a:ext cx="181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es-E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Interruptor magnetotérmico y diferencial ultraterminal</a:t>
              </a:r>
              <a:endParaRPr lang="en-US" altLang="es-ES" sz="2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03147" name="Group 11"/>
          <p:cNvGrpSpPr>
            <a:grpSpLocks/>
          </p:cNvGrpSpPr>
          <p:nvPr/>
        </p:nvGrpSpPr>
        <p:grpSpPr bwMode="auto">
          <a:xfrm>
            <a:off x="3394075" y="2057400"/>
            <a:ext cx="3082925" cy="1933575"/>
            <a:chOff x="1488" y="720"/>
            <a:chExt cx="1942" cy="1218"/>
          </a:xfrm>
        </p:grpSpPr>
        <p:sp>
          <p:nvSpPr>
            <p:cNvPr id="603148" name="Rectangle 12"/>
            <p:cNvSpPr>
              <a:spLocks noChangeArrowheads="1"/>
            </p:cNvSpPr>
            <p:nvPr/>
          </p:nvSpPr>
          <p:spPr bwMode="auto">
            <a:xfrm>
              <a:off x="1488" y="720"/>
              <a:ext cx="872" cy="1216"/>
            </a:xfrm>
            <a:prstGeom prst="rect">
              <a:avLst/>
            </a:prstGeom>
            <a:solidFill>
              <a:schemeClr val="tx1"/>
            </a:solidFill>
            <a:ln w="63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s-ES"/>
            </a:p>
          </p:txBody>
        </p:sp>
        <p:pic>
          <p:nvPicPr>
            <p:cNvPr id="603149" name="Picture 13"/>
            <p:cNvPicPr>
              <a:picLocks noChangeAspect="1" noChangeArrowheads="1"/>
            </p:cNvPicPr>
            <p:nvPr/>
          </p:nvPicPr>
          <p:blipFill>
            <a:blip r:embed="rId4">
              <a:lum bright="8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720"/>
              <a:ext cx="864" cy="1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3150" name="Text Box 14"/>
            <p:cNvSpPr txBox="1">
              <a:spLocks noChangeArrowheads="1"/>
            </p:cNvSpPr>
            <p:nvPr/>
          </p:nvSpPr>
          <p:spPr bwMode="auto">
            <a:xfrm>
              <a:off x="2256" y="1077"/>
              <a:ext cx="117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s-E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Interruptor diferencial</a:t>
              </a:r>
              <a:endParaRPr lang="en-US" altLang="es-ES" sz="2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03151" name="Group 15"/>
          <p:cNvGrpSpPr>
            <a:grpSpLocks/>
          </p:cNvGrpSpPr>
          <p:nvPr/>
        </p:nvGrpSpPr>
        <p:grpSpPr bwMode="auto">
          <a:xfrm>
            <a:off x="609600" y="2362200"/>
            <a:ext cx="1863725" cy="2635250"/>
            <a:chOff x="698" y="2160"/>
            <a:chExt cx="1174" cy="1660"/>
          </a:xfrm>
        </p:grpSpPr>
        <p:sp>
          <p:nvSpPr>
            <p:cNvPr id="603152" name="Rectangle 16"/>
            <p:cNvSpPr>
              <a:spLocks noChangeArrowheads="1"/>
            </p:cNvSpPr>
            <p:nvPr/>
          </p:nvSpPr>
          <p:spPr bwMode="auto">
            <a:xfrm>
              <a:off x="720" y="2624"/>
              <a:ext cx="1128" cy="1192"/>
            </a:xfrm>
            <a:prstGeom prst="rect">
              <a:avLst/>
            </a:prstGeom>
            <a:solidFill>
              <a:schemeClr val="tx1"/>
            </a:solidFill>
            <a:ln w="63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s-ES"/>
            </a:p>
          </p:txBody>
        </p:sp>
        <p:grpSp>
          <p:nvGrpSpPr>
            <p:cNvPr id="603153" name="Group 17"/>
            <p:cNvGrpSpPr>
              <a:grpSpLocks/>
            </p:cNvGrpSpPr>
            <p:nvPr/>
          </p:nvGrpSpPr>
          <p:grpSpPr bwMode="auto">
            <a:xfrm>
              <a:off x="698" y="2160"/>
              <a:ext cx="1174" cy="1660"/>
              <a:chOff x="698" y="2160"/>
              <a:chExt cx="1174" cy="1660"/>
            </a:xfrm>
          </p:grpSpPr>
          <p:pic>
            <p:nvPicPr>
              <p:cNvPr id="603154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" y="2625"/>
                <a:ext cx="1134" cy="1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3155" name="Text Box 19"/>
              <p:cNvSpPr txBox="1">
                <a:spLocks noChangeArrowheads="1"/>
              </p:cNvSpPr>
              <p:nvPr/>
            </p:nvSpPr>
            <p:spPr bwMode="auto">
              <a:xfrm>
                <a:off x="698" y="2160"/>
                <a:ext cx="117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es-ES" sz="1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Relé diferencial</a:t>
                </a:r>
                <a:endParaRPr lang="en-US" altLang="es-ES" sz="24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</p:grpSp>
      <p:sp>
        <p:nvSpPr>
          <p:cNvPr id="603156" name="Rectangle 20"/>
          <p:cNvSpPr>
            <a:spLocks noChangeArrowheads="1"/>
          </p:cNvSpPr>
          <p:nvPr/>
        </p:nvSpPr>
        <p:spPr bwMode="auto">
          <a:xfrm>
            <a:off x="152400" y="3048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10.6. Dispositivos diferenciales residuales DDRs</a:t>
            </a:r>
            <a:endParaRPr lang="es-ES_tradnl" altLang="es-ES" sz="4500" b="0">
              <a:latin typeface="Tahoma" pitchFamily="34" charset="0"/>
            </a:endParaRPr>
          </a:p>
        </p:txBody>
      </p:sp>
      <p:sp>
        <p:nvSpPr>
          <p:cNvPr id="603157" name="Text Box 21"/>
          <p:cNvSpPr txBox="1">
            <a:spLocks noChangeArrowheads="1"/>
          </p:cNvSpPr>
          <p:nvPr/>
        </p:nvSpPr>
        <p:spPr bwMode="auto">
          <a:xfrm>
            <a:off x="2971800" y="4114800"/>
            <a:ext cx="236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ES" sz="10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Catálogos comerciales</a:t>
            </a:r>
            <a:endParaRPr lang="es-ES" altLang="es-E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10.7. Aparamenta asociada a los transformadores</a:t>
            </a:r>
            <a:endParaRPr lang="es-ES_tradnl" altLang="es-ES" sz="4500" b="0">
              <a:latin typeface="Tahoma" pitchFamily="34" charset="0"/>
            </a:endParaRPr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533400" y="1524000"/>
            <a:ext cx="8077200" cy="1247775"/>
          </a:xfrm>
          <a:prstGeom prst="rect">
            <a:avLst/>
          </a:prstGeom>
          <a:gradFill rotWithShape="0">
            <a:gsLst>
              <a:gs pos="0">
                <a:srgbClr val="CC0099">
                  <a:gamma/>
                  <a:shade val="0"/>
                  <a:invGamma/>
                </a:srgbClr>
              </a:gs>
              <a:gs pos="50000">
                <a:srgbClr val="CC0099"/>
              </a:gs>
              <a:gs pos="100000">
                <a:srgbClr val="CC0099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CC0099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RELÉS TÉRMICOS y RELÉS DE IMAGEN TÉRMICA:</a:t>
            </a:r>
            <a:r>
              <a:rPr lang="es-ES_tradnl" altLang="es-ES" sz="19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es-ES" sz="1900">
                <a:effectLst>
                  <a:outerShdw blurRad="38100" dist="38100" dir="2700000" algn="tl">
                    <a:srgbClr val="000000"/>
                  </a:outerShdw>
                </a:effectLst>
              </a:rPr>
              <a:t>protección contra sobrecargas. Los relés de imagen térmica se usan sólo en transformadores de gran potencia. Son dispositivos cuya tempe-ratura varía de forma idéntica a la del elemento que protegen</a:t>
            </a: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533400" y="2895600"/>
            <a:ext cx="8077200" cy="958850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shade val="0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RELÉ DE BUCHHOLZ:</a:t>
            </a:r>
            <a:r>
              <a:rPr lang="es-ES_tradnl" altLang="es-ES" sz="1900">
                <a:effectLst>
                  <a:outerShdw blurRad="38100" dist="38100" dir="2700000" algn="tl">
                    <a:srgbClr val="000000"/>
                  </a:outerShdw>
                </a:effectLst>
              </a:rPr>
              <a:t> dispositivo que detecta las burbujas producidas como consecuencia de cualquier fallo interno que produzca descargas eléctricas</a:t>
            </a:r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533400" y="3962400"/>
            <a:ext cx="8077200" cy="655638"/>
          </a:xfrm>
          <a:prstGeom prst="rect">
            <a:avLst/>
          </a:prstGeom>
          <a:gradFill rotWithShape="0">
            <a:gsLst>
              <a:gs pos="0">
                <a:srgbClr val="969696">
                  <a:gamma/>
                  <a:shade val="0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969696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INTERRUPTOR DIFERENCIAL (DDR):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protección contra CONTACTOS INDIRECTOS y FALLOS DE AISLAMIENTO</a:t>
            </a:r>
          </a:p>
        </p:txBody>
      </p:sp>
      <p:sp>
        <p:nvSpPr>
          <p:cNvPr id="624646" name="Rectangle 6"/>
          <p:cNvSpPr>
            <a:spLocks noChangeArrowheads="1"/>
          </p:cNvSpPr>
          <p:nvPr/>
        </p:nvSpPr>
        <p:spPr bwMode="auto">
          <a:xfrm>
            <a:off x="533400" y="5500688"/>
            <a:ext cx="2209800" cy="1204912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0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CONTACTORES</a:t>
            </a:r>
            <a:r>
              <a:rPr lang="es-ES_tradnl" altLang="es-ES" sz="19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s-ES_tradnl" altLang="es-ES" sz="19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conexión y desconexión de la red</a:t>
            </a:r>
          </a:p>
        </p:txBody>
      </p:sp>
      <p:sp>
        <p:nvSpPr>
          <p:cNvPr id="624647" name="Rectangle 7"/>
          <p:cNvSpPr>
            <a:spLocks noChangeArrowheads="1"/>
          </p:cNvSpPr>
          <p:nvPr/>
        </p:nvSpPr>
        <p:spPr bwMode="auto">
          <a:xfrm>
            <a:off x="3048000" y="5622925"/>
            <a:ext cx="2514600" cy="930275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0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SECCIONADORES</a:t>
            </a:r>
            <a:r>
              <a:rPr lang="es-ES_tradnl" altLang="es-ES" sz="19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s-ES_tradnl" altLang="es-ES" sz="19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aislamiento de la instalación</a:t>
            </a:r>
          </a:p>
        </p:txBody>
      </p:sp>
      <p:sp>
        <p:nvSpPr>
          <p:cNvPr id="624648" name="Rectangle 8"/>
          <p:cNvSpPr>
            <a:spLocks noChangeArrowheads="1"/>
          </p:cNvSpPr>
          <p:nvPr/>
        </p:nvSpPr>
        <p:spPr bwMode="auto">
          <a:xfrm>
            <a:off x="533400" y="4724400"/>
            <a:ext cx="8077200" cy="655638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800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RELÉS MAGNÉTICOS TEMPORIZADOS: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protección contra cortocircuitos</a:t>
            </a:r>
          </a:p>
        </p:txBody>
      </p:sp>
      <p:sp>
        <p:nvSpPr>
          <p:cNvPr id="624649" name="Rectangle 9"/>
          <p:cNvSpPr>
            <a:spLocks noChangeArrowheads="1"/>
          </p:cNvSpPr>
          <p:nvPr/>
        </p:nvSpPr>
        <p:spPr bwMode="auto">
          <a:xfrm>
            <a:off x="5791200" y="5486400"/>
            <a:ext cx="2743200" cy="1204913"/>
          </a:xfrm>
          <a:prstGeom prst="rect">
            <a:avLst/>
          </a:prstGeom>
          <a:gradFill rotWithShape="0">
            <a:gsLst>
              <a:gs pos="0">
                <a:srgbClr val="008080">
                  <a:gamma/>
                  <a:shade val="0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00808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FUSIBLES</a:t>
            </a:r>
            <a:r>
              <a:rPr lang="es-ES_tradnl" altLang="es-ES" sz="19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pueden sustituir a los relés para la eliminación de cortocircuitos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animBg="1" autoUpdateAnimBg="0"/>
      <p:bldP spid="624644" grpId="0" animBg="1" autoUpdateAnimBg="0"/>
      <p:bldP spid="624645" grpId="0" animBg="1" autoUpdateAnimBg="0"/>
      <p:bldP spid="624646" grpId="0" animBg="1" autoUpdateAnimBg="0"/>
      <p:bldP spid="624647" grpId="0" animBg="1" autoUpdateAnimBg="0"/>
      <p:bldP spid="624648" grpId="0" animBg="1" autoUpdateAnimBg="0"/>
      <p:bldP spid="62464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152400" y="3048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10.8. Aparamenta asociada a los motores eléctricos</a:t>
            </a:r>
            <a:endParaRPr lang="es-ES_tradnl" altLang="es-ES" sz="4500" b="0">
              <a:latin typeface="Tahoma" pitchFamily="34" charset="0"/>
            </a:endParaRPr>
          </a:p>
        </p:txBody>
      </p:sp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533400" y="1752600"/>
            <a:ext cx="8077200" cy="930275"/>
          </a:xfrm>
          <a:prstGeom prst="rect">
            <a:avLst/>
          </a:prstGeom>
          <a:gradFill rotWithShape="0">
            <a:gsLst>
              <a:gs pos="0">
                <a:srgbClr val="CC0099">
                  <a:gamma/>
                  <a:shade val="0"/>
                  <a:invGamma/>
                </a:srgbClr>
              </a:gs>
              <a:gs pos="50000">
                <a:srgbClr val="CC0099"/>
              </a:gs>
              <a:gs pos="100000">
                <a:srgbClr val="CC0099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CC0099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TERMISTORES: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protección de los devanados: disparo de la alimentación si se supera la temperatura correspondiente a la clase de aislamiento del motor</a:t>
            </a:r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533400" y="2819400"/>
            <a:ext cx="8077200" cy="930275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shade val="0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INTERRUPTOR MAGNETOTÉRMICO: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protección del motor contra: SOBRECARGAS, CORTOCIRCUITOS, y BLOQUEO DEL EJE POR CAUSAS EXTERNAS</a:t>
            </a:r>
          </a:p>
        </p:txBody>
      </p:sp>
      <p:sp>
        <p:nvSpPr>
          <p:cNvPr id="625669" name="Rectangle 5"/>
          <p:cNvSpPr>
            <a:spLocks noChangeArrowheads="1"/>
          </p:cNvSpPr>
          <p:nvPr/>
        </p:nvSpPr>
        <p:spPr bwMode="auto">
          <a:xfrm>
            <a:off x="533400" y="3886200"/>
            <a:ext cx="8077200" cy="655638"/>
          </a:xfrm>
          <a:prstGeom prst="rect">
            <a:avLst/>
          </a:prstGeom>
          <a:gradFill rotWithShape="0">
            <a:gsLst>
              <a:gs pos="0">
                <a:srgbClr val="969696">
                  <a:gamma/>
                  <a:shade val="0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969696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INTERRUPTOR DIFERENCIAL (DDR):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protección contra CONTACTOS INDIRECTOS y FALLOS DE AISLAMIENTO</a:t>
            </a:r>
          </a:p>
        </p:txBody>
      </p:sp>
      <p:sp>
        <p:nvSpPr>
          <p:cNvPr id="625670" name="Rectangle 6"/>
          <p:cNvSpPr>
            <a:spLocks noChangeArrowheads="1"/>
          </p:cNvSpPr>
          <p:nvPr/>
        </p:nvSpPr>
        <p:spPr bwMode="auto">
          <a:xfrm>
            <a:off x="5562600" y="5029200"/>
            <a:ext cx="2971800" cy="1247775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12157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12157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>
                <a:effectLst>
                  <a:outerShdw blurRad="38100" dist="38100" dir="2700000" algn="tl">
                    <a:srgbClr val="000000"/>
                  </a:outerShdw>
                </a:effectLst>
              </a:rPr>
              <a:t>LA CARCASA DEL MOTOR SE CONECTA-RÁ SIEMPRE A TIERRA A TRAVÉS DEL DDR</a:t>
            </a:r>
          </a:p>
        </p:txBody>
      </p:sp>
      <p:sp>
        <p:nvSpPr>
          <p:cNvPr id="625671" name="Rectangle 7"/>
          <p:cNvSpPr>
            <a:spLocks noChangeArrowheads="1"/>
          </p:cNvSpPr>
          <p:nvPr/>
        </p:nvSpPr>
        <p:spPr bwMode="auto">
          <a:xfrm>
            <a:off x="533400" y="4802188"/>
            <a:ext cx="2209800" cy="1204912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0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CONTACTORES</a:t>
            </a:r>
            <a:r>
              <a:rPr lang="es-ES_tradnl" altLang="es-ES" sz="19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s-ES_tradnl" altLang="es-ES" sz="19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maniobras marcha y parada de la máquina</a:t>
            </a:r>
          </a:p>
        </p:txBody>
      </p: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2971800" y="4800600"/>
            <a:ext cx="2438400" cy="1754188"/>
          </a:xfrm>
          <a:prstGeom prst="rect">
            <a:avLst/>
          </a:prstGeom>
          <a:gradFill rotWithShape="0">
            <a:gsLst>
              <a:gs pos="0">
                <a:srgbClr val="008080">
                  <a:gamma/>
                  <a:shade val="0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00808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9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FUSIBLES</a:t>
            </a:r>
            <a:r>
              <a:rPr lang="es-ES_tradnl" altLang="es-ES" sz="19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pueden sustituir al interruptor de potencia para la eliminación de cortocircuitos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animBg="1" autoUpdateAnimBg="0"/>
      <p:bldP spid="625668" grpId="0" animBg="1" autoUpdateAnimBg="0"/>
      <p:bldP spid="625669" grpId="0" animBg="1" autoUpdateAnimBg="0"/>
      <p:bldP spid="625670" grpId="0" animBg="1" autoUpdateAnimBg="0"/>
      <p:bldP spid="625671" grpId="0" animBg="1" autoUpdateAnimBg="0"/>
      <p:bldP spid="62567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707" name="Object 3"/>
          <p:cNvGraphicFramePr>
            <a:graphicFrameLocks noChangeAspect="1"/>
          </p:cNvGraphicFramePr>
          <p:nvPr/>
        </p:nvGraphicFramePr>
        <p:xfrm>
          <a:off x="4938713" y="3505200"/>
          <a:ext cx="3748087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7" name="Image" r:id="rId3" imgW="3748676" imgH="2897282" progId="Photoshop.Image.4">
                  <p:embed/>
                </p:oleObj>
              </mc:Choice>
              <mc:Fallback>
                <p:oleObj name="Image" r:id="rId3" imgW="3748676" imgH="2897282" progId="Photoshop.Image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3505200"/>
                        <a:ext cx="3748087" cy="289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708" name="AutoShape 4"/>
          <p:cNvSpPr>
            <a:spLocks noChangeArrowheads="1"/>
          </p:cNvSpPr>
          <p:nvPr/>
        </p:nvSpPr>
        <p:spPr bwMode="auto">
          <a:xfrm>
            <a:off x="5684838" y="4724400"/>
            <a:ext cx="381000" cy="381000"/>
          </a:xfrm>
          <a:prstGeom prst="irregularSeal1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152400" y="4572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10.1. Riesgos derivados del uso de la corriente eléctrica I</a:t>
            </a:r>
            <a:endParaRPr lang="es-ES_tradnl" altLang="es-ES" sz="4500" b="0">
              <a:latin typeface="Tahoma" pitchFamily="34" charset="0"/>
            </a:endParaRPr>
          </a:p>
        </p:txBody>
      </p:sp>
      <p:graphicFrame>
        <p:nvGraphicFramePr>
          <p:cNvPr id="584714" name="Object 10"/>
          <p:cNvGraphicFramePr>
            <a:graphicFrameLocks noChangeAspect="1"/>
          </p:cNvGraphicFramePr>
          <p:nvPr/>
        </p:nvGraphicFramePr>
        <p:xfrm>
          <a:off x="533400" y="2551113"/>
          <a:ext cx="4168775" cy="316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8" name="Image" r:id="rId5" imgW="4168020" imgH="3164137" progId="Photoshop.Image.4">
                  <p:embed/>
                </p:oleObj>
              </mc:Choice>
              <mc:Fallback>
                <p:oleObj name="Image" r:id="rId5" imgW="4168020" imgH="3164137" progId="Photoshop.Image.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51113"/>
                        <a:ext cx="4168775" cy="316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3962400" y="1981200"/>
            <a:ext cx="4684713" cy="1327150"/>
          </a:xfrm>
          <a:prstGeom prst="rect">
            <a:avLst/>
          </a:prstGeom>
          <a:gradFill rotWithShape="0">
            <a:gsLst>
              <a:gs pos="0">
                <a:srgbClr val="CC0099">
                  <a:gamma/>
                  <a:shade val="46275"/>
                  <a:invGamma/>
                </a:srgbClr>
              </a:gs>
              <a:gs pos="50000">
                <a:srgbClr val="CC0099"/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CC0099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l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La utilización de la electricidad puede provocar daños a equipos y personas:</a:t>
            </a:r>
          </a:p>
          <a:p>
            <a:pPr algn="l">
              <a:spcBef>
                <a:spcPct val="40000"/>
              </a:spcBef>
              <a:buClr>
                <a:schemeClr val="accent2"/>
              </a:buClr>
              <a:buSzPct val="150000"/>
              <a:buFontTx/>
              <a:buChar char="o"/>
            </a:pPr>
            <a:r>
              <a:rPr lang="es-ES_tradnl" altLang="es-E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Riesgos de incendio y explosión</a:t>
            </a:r>
          </a:p>
          <a:p>
            <a:pPr algn="l">
              <a:spcBef>
                <a:spcPct val="40000"/>
              </a:spcBef>
              <a:buClr>
                <a:schemeClr val="accent2"/>
              </a:buClr>
              <a:buSzPct val="150000"/>
              <a:buFontTx/>
              <a:buChar char="o"/>
            </a:pPr>
            <a:r>
              <a:rPr lang="es-ES_tradnl" altLang="es-E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Riesgos de Electrización y Electrocución</a:t>
            </a:r>
          </a:p>
        </p:txBody>
      </p:sp>
      <p:sp>
        <p:nvSpPr>
          <p:cNvPr id="584715" name="Text Box 11"/>
          <p:cNvSpPr txBox="1">
            <a:spLocks noChangeArrowheads="1"/>
          </p:cNvSpPr>
          <p:nvPr/>
        </p:nvSpPr>
        <p:spPr bwMode="auto">
          <a:xfrm>
            <a:off x="533400" y="5470525"/>
            <a:ext cx="297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</a:t>
            </a:r>
            <a:r>
              <a:rPr lang="es-ES_tradnl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Curso multimedia grupo Schneider</a:t>
            </a:r>
            <a:endParaRPr lang="es-ES" altLang="es-ES" sz="1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84716" name="Text Box 12"/>
          <p:cNvSpPr txBox="1">
            <a:spLocks noChangeArrowheads="1"/>
          </p:cNvSpPr>
          <p:nvPr/>
        </p:nvSpPr>
        <p:spPr bwMode="auto">
          <a:xfrm>
            <a:off x="4953000" y="6156325"/>
            <a:ext cx="297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</a:t>
            </a:r>
            <a:r>
              <a:rPr lang="es-ES_tradnl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Curso multimedia grupo Schneider</a:t>
            </a:r>
            <a:endParaRPr lang="es-ES" altLang="es-ES" sz="1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780" name="Object 4"/>
          <p:cNvGraphicFramePr>
            <a:graphicFrameLocks noChangeAspect="1"/>
          </p:cNvGraphicFramePr>
          <p:nvPr/>
        </p:nvGraphicFramePr>
        <p:xfrm>
          <a:off x="838200" y="2438400"/>
          <a:ext cx="4014788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88" name="Image" r:id="rId3" imgW="4015531" imgH="2998941" progId="Photoshop.Image.4">
                  <p:embed/>
                </p:oleObj>
              </mc:Choice>
              <mc:Fallback>
                <p:oleObj name="Image" r:id="rId3" imgW="4015531" imgH="2998941" progId="Photoshop.Image.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4014788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152400" y="7620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10.1. Riesgos derivados del uso de la corriente eléctrica II</a:t>
            </a:r>
            <a:endParaRPr lang="es-ES_tradnl" altLang="es-ES" sz="4500" b="0">
              <a:latin typeface="Tahoma" pitchFamily="34" charset="0"/>
            </a:endParaRPr>
          </a:p>
        </p:txBody>
      </p:sp>
      <p:sp>
        <p:nvSpPr>
          <p:cNvPr id="587784" name="Rectangle 8"/>
          <p:cNvSpPr>
            <a:spLocks noChangeArrowheads="1"/>
          </p:cNvSpPr>
          <p:nvPr/>
        </p:nvSpPr>
        <p:spPr bwMode="auto">
          <a:xfrm>
            <a:off x="5334000" y="2446338"/>
            <a:ext cx="3429000" cy="2679700"/>
          </a:xfrm>
          <a:prstGeom prst="rect">
            <a:avLst/>
          </a:prstGeom>
          <a:gradFill rotWithShape="0">
            <a:gsLst>
              <a:gs pos="0">
                <a:srgbClr val="CC0099">
                  <a:gamma/>
                  <a:shade val="46275"/>
                  <a:invGamma/>
                </a:srgbClr>
              </a:gs>
              <a:gs pos="50000">
                <a:srgbClr val="CC0099"/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CC0099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Un cable mal aislado, una conexión defectuosa y una parte de la corriente que circula por la instalación encuentra un camino a tierra a través de materiales más o menos conductores que calientan aquello con lo que entren en contacto (polvo, serrín aislantes, etc.)</a:t>
            </a:r>
          </a:p>
        </p:txBody>
      </p:sp>
      <p:sp>
        <p:nvSpPr>
          <p:cNvPr id="587785" name="Rectangle 9"/>
          <p:cNvSpPr>
            <a:spLocks noChangeArrowheads="1"/>
          </p:cNvSpPr>
          <p:nvPr/>
        </p:nvSpPr>
        <p:spPr bwMode="auto">
          <a:xfrm>
            <a:off x="5319713" y="5265738"/>
            <a:ext cx="3429000" cy="1127125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Es el inicio de un incendio, sin embargo, es posible evitarlo si se detecta la fuga de corriente</a:t>
            </a:r>
          </a:p>
        </p:txBody>
      </p:sp>
      <p:sp>
        <p:nvSpPr>
          <p:cNvPr id="587786" name="Text Box 10"/>
          <p:cNvSpPr txBox="1">
            <a:spLocks noChangeArrowheads="1"/>
          </p:cNvSpPr>
          <p:nvPr/>
        </p:nvSpPr>
        <p:spPr bwMode="auto">
          <a:xfrm>
            <a:off x="1436688" y="5486400"/>
            <a:ext cx="28305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Riesgo de incendio</a:t>
            </a:r>
            <a:endParaRPr lang="es-ES" altLang="es-ES" sz="2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7787" name="Text Box 11"/>
          <p:cNvSpPr txBox="1">
            <a:spLocks noChangeArrowheads="1"/>
          </p:cNvSpPr>
          <p:nvPr/>
        </p:nvSpPr>
        <p:spPr bwMode="auto">
          <a:xfrm>
            <a:off x="838200" y="5165725"/>
            <a:ext cx="297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" altLang="es-ES" sz="10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</a:t>
            </a:r>
            <a:r>
              <a:rPr lang="es-ES_tradnl" altLang="es-ES" sz="10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Curso multimedia grupo Schneider</a:t>
            </a:r>
            <a:endParaRPr lang="es-ES" altLang="es-E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10.1. Riesgos derivados del uso de la corriente eléctrica III</a:t>
            </a:r>
            <a:endParaRPr lang="es-ES_tradnl" altLang="es-ES" sz="4500" b="0">
              <a:latin typeface="Tahoma" pitchFamily="34" charset="0"/>
            </a:endParaRPr>
          </a:p>
        </p:txBody>
      </p:sp>
      <p:grpSp>
        <p:nvGrpSpPr>
          <p:cNvPr id="588806" name="Group 6"/>
          <p:cNvGrpSpPr>
            <a:grpSpLocks/>
          </p:cNvGrpSpPr>
          <p:nvPr/>
        </p:nvGrpSpPr>
        <p:grpSpPr bwMode="auto">
          <a:xfrm>
            <a:off x="381000" y="2468563"/>
            <a:ext cx="4308475" cy="3627437"/>
            <a:chOff x="480" y="1527"/>
            <a:chExt cx="2714" cy="2073"/>
          </a:xfrm>
        </p:grpSpPr>
        <p:sp>
          <p:nvSpPr>
            <p:cNvPr id="588805" name="Rectangle 5"/>
            <p:cNvSpPr>
              <a:spLocks noChangeArrowheads="1"/>
            </p:cNvSpPr>
            <p:nvPr/>
          </p:nvSpPr>
          <p:spPr bwMode="auto">
            <a:xfrm>
              <a:off x="480" y="1527"/>
              <a:ext cx="2711" cy="2066"/>
            </a:xfrm>
            <a:prstGeom prst="rect">
              <a:avLst/>
            </a:prstGeom>
            <a:solidFill>
              <a:schemeClr val="tx1"/>
            </a:solidFill>
            <a:ln w="63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s-ES"/>
            </a:p>
          </p:txBody>
        </p:sp>
        <p:graphicFrame>
          <p:nvGraphicFramePr>
            <p:cNvPr id="588803" name="Object 3"/>
            <p:cNvGraphicFramePr>
              <a:graphicFrameLocks noChangeAspect="1"/>
            </p:cNvGraphicFramePr>
            <p:nvPr/>
          </p:nvGraphicFramePr>
          <p:xfrm>
            <a:off x="480" y="1527"/>
            <a:ext cx="2714" cy="2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810" name="Image" r:id="rId3" imgW="4307801" imgH="3291211" progId="Photoshop.Image.4">
                    <p:embed/>
                  </p:oleObj>
                </mc:Choice>
                <mc:Fallback>
                  <p:oleObj name="Image" r:id="rId3" imgW="4307801" imgH="3291211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527"/>
                          <a:ext cx="2714" cy="2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8807" name="Rectangle 7"/>
          <p:cNvSpPr>
            <a:spLocks noChangeArrowheads="1"/>
          </p:cNvSpPr>
          <p:nvPr/>
        </p:nvSpPr>
        <p:spPr bwMode="auto">
          <a:xfrm>
            <a:off x="5029200" y="2362200"/>
            <a:ext cx="3886200" cy="1644650"/>
          </a:xfrm>
          <a:prstGeom prst="rect">
            <a:avLst/>
          </a:prstGeom>
          <a:gradFill rotWithShape="0">
            <a:gsLst>
              <a:gs pos="0">
                <a:srgbClr val="CC0099">
                  <a:gamma/>
                  <a:shade val="46275"/>
                  <a:invGamma/>
                </a:srgbClr>
              </a:gs>
              <a:gs pos="50000">
                <a:srgbClr val="CC0099"/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CC0099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El riesgo de electrización no está relacionado exclusivamente con el valor de tensión aplicada al cuerpo humano, sino con el de la corriente que puede atravesarlo y la duración del contacto</a:t>
            </a:r>
          </a:p>
        </p:txBody>
      </p:sp>
      <p:sp>
        <p:nvSpPr>
          <p:cNvPr id="588808" name="Rectangle 8"/>
          <p:cNvSpPr>
            <a:spLocks noChangeArrowheads="1"/>
          </p:cNvSpPr>
          <p:nvPr/>
        </p:nvSpPr>
        <p:spPr bwMode="auto">
          <a:xfrm>
            <a:off x="5054600" y="4087813"/>
            <a:ext cx="3860800" cy="1954212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shade val="0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l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La resistencia que opone el cuer-po al paso de la corriente depen-de de:</a:t>
            </a:r>
          </a:p>
          <a:p>
            <a:pPr algn="l">
              <a:spcBef>
                <a:spcPct val="40000"/>
              </a:spcBef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 La tensión</a:t>
            </a:r>
          </a:p>
          <a:p>
            <a:pPr algn="l">
              <a:spcBef>
                <a:spcPct val="40000"/>
              </a:spcBef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 Estado y humedad de la piel</a:t>
            </a:r>
          </a:p>
          <a:p>
            <a:pPr algn="l">
              <a:spcBef>
                <a:spcPct val="40000"/>
              </a:spcBef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 Tipo de contacto con el suelo</a:t>
            </a:r>
          </a:p>
        </p:txBody>
      </p:sp>
      <p:sp>
        <p:nvSpPr>
          <p:cNvPr id="588809" name="Text Box 9"/>
          <p:cNvSpPr txBox="1">
            <a:spLocks noChangeArrowheads="1"/>
          </p:cNvSpPr>
          <p:nvPr/>
        </p:nvSpPr>
        <p:spPr bwMode="auto">
          <a:xfrm>
            <a:off x="3505200" y="53340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</a:t>
            </a:r>
            <a:r>
              <a:rPr lang="es-ES_tradnl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Curso multimedia grupo Schneider</a:t>
            </a:r>
            <a:endParaRPr lang="es-ES" altLang="es-ES" sz="1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88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8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8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8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8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8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10.1. Riesgos derivados del uso de la corriente eléctrica IV</a:t>
            </a:r>
            <a:endParaRPr lang="es-ES_tradnl" altLang="es-ES" sz="4500" b="0">
              <a:latin typeface="Tahoma" pitchFamily="34" charset="0"/>
            </a:endParaRPr>
          </a:p>
        </p:txBody>
      </p:sp>
      <p:grpSp>
        <p:nvGrpSpPr>
          <p:cNvPr id="592906" name="Group 10"/>
          <p:cNvGrpSpPr>
            <a:grpSpLocks/>
          </p:cNvGrpSpPr>
          <p:nvPr/>
        </p:nvGrpSpPr>
        <p:grpSpPr bwMode="auto">
          <a:xfrm>
            <a:off x="939800" y="1830388"/>
            <a:ext cx="4013200" cy="3594100"/>
            <a:chOff x="528" y="1152"/>
            <a:chExt cx="2528" cy="2264"/>
          </a:xfrm>
        </p:grpSpPr>
        <p:sp>
          <p:nvSpPr>
            <p:cNvPr id="592905" name="Rectangle 9"/>
            <p:cNvSpPr>
              <a:spLocks noChangeArrowheads="1"/>
            </p:cNvSpPr>
            <p:nvPr/>
          </p:nvSpPr>
          <p:spPr bwMode="auto">
            <a:xfrm>
              <a:off x="528" y="1152"/>
              <a:ext cx="2517" cy="2258"/>
            </a:xfrm>
            <a:prstGeom prst="rect">
              <a:avLst/>
            </a:prstGeom>
            <a:solidFill>
              <a:schemeClr val="tx1"/>
            </a:solidFill>
            <a:ln w="63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  <a:flatTx/>
            </a:bodyPr>
            <a:lstStyle/>
            <a:p>
              <a:endParaRPr lang="es-ES"/>
            </a:p>
          </p:txBody>
        </p:sp>
        <p:graphicFrame>
          <p:nvGraphicFramePr>
            <p:cNvPr id="592901" name="Object 5"/>
            <p:cNvGraphicFramePr>
              <a:graphicFrameLocks noChangeAspect="1"/>
            </p:cNvGraphicFramePr>
            <p:nvPr/>
          </p:nvGraphicFramePr>
          <p:xfrm>
            <a:off x="528" y="1152"/>
            <a:ext cx="2528" cy="2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2908" name="Image" r:id="rId3" imgW="3647017" imgH="3265796" progId="Photoshop.Image.4">
                    <p:embed/>
                  </p:oleObj>
                </mc:Choice>
                <mc:Fallback>
                  <p:oleObj name="Image" r:id="rId3" imgW="3647017" imgH="3265796" progId="Photoshop.Image.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152"/>
                          <a:ext cx="2528" cy="2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2903" name="Rectangle 7"/>
          <p:cNvSpPr>
            <a:spLocks noChangeArrowheads="1"/>
          </p:cNvSpPr>
          <p:nvPr/>
        </p:nvSpPr>
        <p:spPr bwMode="auto">
          <a:xfrm>
            <a:off x="914400" y="5576888"/>
            <a:ext cx="7391400" cy="976312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50 mA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en corriente continua y </a:t>
            </a:r>
            <a:r>
              <a:rPr lang="es-ES_tradnl" altLang="es-E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25 mA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en corriente alterna son los límites admisibles por debajo de los cuales no se producen daños irreversibles</a:t>
            </a:r>
          </a:p>
        </p:txBody>
      </p:sp>
      <p:sp>
        <p:nvSpPr>
          <p:cNvPr id="592904" name="Rectangle 8"/>
          <p:cNvSpPr>
            <a:spLocks noChangeArrowheads="1"/>
          </p:cNvSpPr>
          <p:nvPr/>
        </p:nvSpPr>
        <p:spPr bwMode="auto">
          <a:xfrm>
            <a:off x="5638800" y="2757488"/>
            <a:ext cx="2667000" cy="1860550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shade val="0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Una tensión inferior a </a:t>
            </a:r>
            <a:r>
              <a:rPr lang="es-ES_tradnl" altLang="es-E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50 V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en un entorno seco y a </a:t>
            </a:r>
            <a:r>
              <a:rPr lang="es-ES_tradnl" altLang="es-E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25 V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en un entorno húmedo NO SUPONEN PELIGRO ALGUNO</a:t>
            </a:r>
          </a:p>
        </p:txBody>
      </p:sp>
      <p:sp>
        <p:nvSpPr>
          <p:cNvPr id="592907" name="Text Box 11"/>
          <p:cNvSpPr txBox="1">
            <a:spLocks noChangeArrowheads="1"/>
          </p:cNvSpPr>
          <p:nvPr/>
        </p:nvSpPr>
        <p:spPr bwMode="auto">
          <a:xfrm>
            <a:off x="3733800" y="4708525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</a:t>
            </a:r>
            <a:r>
              <a:rPr lang="es-ES_tradnl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Curso multimedia grupo Schneider</a:t>
            </a:r>
            <a:endParaRPr lang="es-ES" altLang="es-ES" sz="1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10.1. Riesgos derivados del uso de la corriente eléctrica V</a:t>
            </a:r>
            <a:endParaRPr lang="es-ES_tradnl" altLang="es-ES" sz="4500" b="0">
              <a:latin typeface="Tahoma" pitchFamily="34" charset="0"/>
            </a:endParaRPr>
          </a:p>
        </p:txBody>
      </p:sp>
      <p:grpSp>
        <p:nvGrpSpPr>
          <p:cNvPr id="593928" name="Group 8"/>
          <p:cNvGrpSpPr>
            <a:grpSpLocks/>
          </p:cNvGrpSpPr>
          <p:nvPr/>
        </p:nvGrpSpPr>
        <p:grpSpPr bwMode="auto">
          <a:xfrm>
            <a:off x="479425" y="1724025"/>
            <a:ext cx="4625975" cy="4981575"/>
            <a:chOff x="288" y="1008"/>
            <a:chExt cx="2914" cy="3138"/>
          </a:xfrm>
        </p:grpSpPr>
        <p:sp>
          <p:nvSpPr>
            <p:cNvPr id="593927" name="Rectangle 7"/>
            <p:cNvSpPr>
              <a:spLocks noChangeArrowheads="1"/>
            </p:cNvSpPr>
            <p:nvPr/>
          </p:nvSpPr>
          <p:spPr bwMode="auto">
            <a:xfrm>
              <a:off x="288" y="1008"/>
              <a:ext cx="2912" cy="3125"/>
            </a:xfrm>
            <a:prstGeom prst="rect">
              <a:avLst/>
            </a:prstGeom>
            <a:solidFill>
              <a:schemeClr val="tx1"/>
            </a:solidFill>
            <a:ln w="63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  <a:flatTx/>
            </a:bodyPr>
            <a:lstStyle/>
            <a:p>
              <a:endParaRPr lang="es-ES"/>
            </a:p>
          </p:txBody>
        </p:sp>
        <p:graphicFrame>
          <p:nvGraphicFramePr>
            <p:cNvPr id="593926" name="Object 6"/>
            <p:cNvGraphicFramePr>
              <a:graphicFrameLocks noChangeAspect="1"/>
            </p:cNvGraphicFramePr>
            <p:nvPr/>
          </p:nvGraphicFramePr>
          <p:xfrm>
            <a:off x="288" y="1008"/>
            <a:ext cx="2914" cy="3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33" name="Image" r:id="rId3" imgW="4625485" imgH="4981292" progId="Photoshop.Image.4">
                    <p:embed/>
                  </p:oleObj>
                </mc:Choice>
                <mc:Fallback>
                  <p:oleObj name="Image" r:id="rId3" imgW="4625485" imgH="4981292" progId="Photoshop.Image.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008"/>
                          <a:ext cx="2914" cy="3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3930" name="Rectangle 10"/>
          <p:cNvSpPr>
            <a:spLocks noChangeArrowheads="1"/>
          </p:cNvSpPr>
          <p:nvPr/>
        </p:nvSpPr>
        <p:spPr bwMode="auto">
          <a:xfrm>
            <a:off x="5715000" y="2135188"/>
            <a:ext cx="3048000" cy="1525587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30 mA</a:t>
            </a:r>
            <a:r>
              <a:rPr lang="es-ES_tradnl" alt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es el umbral de la fibrilación ventricular, principal causa de muerte por choque eléctrico.</a:t>
            </a:r>
          </a:p>
        </p:txBody>
      </p:sp>
      <p:sp>
        <p:nvSpPr>
          <p:cNvPr id="593931" name="Rectangle 11"/>
          <p:cNvSpPr>
            <a:spLocks noChangeArrowheads="1"/>
          </p:cNvSpPr>
          <p:nvPr/>
        </p:nvSpPr>
        <p:spPr bwMode="auto">
          <a:xfrm>
            <a:off x="5715000" y="3889375"/>
            <a:ext cx="3048000" cy="210185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Las paradas cardiacas, paradas respiratorias y quemaduras graves pueden producirse sin fibrilación</a:t>
            </a:r>
            <a:endParaRPr lang="es-ES_tradnl" altLang="es-E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32" name="Text Box 12"/>
          <p:cNvSpPr txBox="1">
            <a:spLocks noChangeArrowheads="1"/>
          </p:cNvSpPr>
          <p:nvPr/>
        </p:nvSpPr>
        <p:spPr bwMode="auto">
          <a:xfrm>
            <a:off x="3886200" y="16764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</a:t>
            </a:r>
            <a:r>
              <a:rPr lang="es-ES_tradnl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Curso multimedia grupo Schneider</a:t>
            </a:r>
            <a:endParaRPr lang="es-ES" altLang="es-ES" sz="1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0" grpId="0" animBg="1" autoUpdateAnimBg="0"/>
      <p:bldP spid="59393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10.2. Contactos directos e indirectos I</a:t>
            </a:r>
            <a:endParaRPr lang="es-ES_tradnl" altLang="es-ES" sz="4500" b="0">
              <a:latin typeface="Tahoma" pitchFamily="34" charset="0"/>
            </a:endParaRPr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5486400" y="2011363"/>
            <a:ext cx="3429000" cy="164465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Se produce un contacto directo cuando una persona entra en contacto con un punto de la instalación sometido directamente a tensión</a:t>
            </a:r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5486400" y="5227638"/>
            <a:ext cx="3429000" cy="868362"/>
          </a:xfrm>
          <a:prstGeom prst="rect">
            <a:avLst/>
          </a:prstGeom>
          <a:gradFill rotWithShape="0">
            <a:gsLst>
              <a:gs pos="0">
                <a:srgbClr val="CC0099">
                  <a:gamma/>
                  <a:shade val="12157"/>
                  <a:invGamma/>
                </a:srgbClr>
              </a:gs>
              <a:gs pos="50000">
                <a:srgbClr val="CC0099"/>
              </a:gs>
              <a:gs pos="100000">
                <a:srgbClr val="CC0099">
                  <a:gamma/>
                  <a:shade val="12157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CC0099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El régimen de neutro más frecuente es el régimen TT (neutro conectado tierra)</a:t>
            </a:r>
          </a:p>
        </p:txBody>
      </p:sp>
      <p:sp>
        <p:nvSpPr>
          <p:cNvPr id="589832" name="Rectangle 8"/>
          <p:cNvSpPr>
            <a:spLocks noChangeArrowheads="1"/>
          </p:cNvSpPr>
          <p:nvPr/>
        </p:nvSpPr>
        <p:spPr bwMode="auto">
          <a:xfrm>
            <a:off x="5486400" y="3840163"/>
            <a:ext cx="3429000" cy="1127125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shade val="3137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3137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A la forma de conexión del neutro del transformador y de las cargas se denomina </a:t>
            </a:r>
            <a:r>
              <a:rPr lang="es-ES_tradnl" altLang="es-ES" sz="17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régimen de neutro</a:t>
            </a:r>
          </a:p>
        </p:txBody>
      </p:sp>
      <p:grpSp>
        <p:nvGrpSpPr>
          <p:cNvPr id="589835" name="Group 11"/>
          <p:cNvGrpSpPr>
            <a:grpSpLocks/>
          </p:cNvGrpSpPr>
          <p:nvPr/>
        </p:nvGrpSpPr>
        <p:grpSpPr bwMode="auto">
          <a:xfrm>
            <a:off x="152400" y="1973263"/>
            <a:ext cx="4943475" cy="4351337"/>
            <a:chOff x="96" y="1243"/>
            <a:chExt cx="3114" cy="2741"/>
          </a:xfrm>
        </p:grpSpPr>
        <p:grpSp>
          <p:nvGrpSpPr>
            <p:cNvPr id="589829" name="Group 5"/>
            <p:cNvGrpSpPr>
              <a:grpSpLocks/>
            </p:cNvGrpSpPr>
            <p:nvPr/>
          </p:nvGrpSpPr>
          <p:grpSpPr bwMode="auto">
            <a:xfrm>
              <a:off x="288" y="1243"/>
              <a:ext cx="2922" cy="2741"/>
              <a:chOff x="480" y="1200"/>
              <a:chExt cx="2922" cy="2741"/>
            </a:xfrm>
          </p:grpSpPr>
          <p:sp>
            <p:nvSpPr>
              <p:cNvPr id="589828" name="Rectangle 4"/>
              <p:cNvSpPr>
                <a:spLocks noChangeArrowheads="1"/>
              </p:cNvSpPr>
              <p:nvPr/>
            </p:nvSpPr>
            <p:spPr bwMode="auto">
              <a:xfrm>
                <a:off x="480" y="1200"/>
                <a:ext cx="2912" cy="2741"/>
              </a:xfrm>
              <a:prstGeom prst="rect">
                <a:avLst/>
              </a:prstGeom>
              <a:solidFill>
                <a:schemeClr val="tx1"/>
              </a:solidFill>
              <a:ln w="6350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303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  <a:flatTx/>
              </a:bodyPr>
              <a:lstStyle/>
              <a:p>
                <a:endParaRPr lang="es-ES"/>
              </a:p>
            </p:txBody>
          </p:sp>
          <p:graphicFrame>
            <p:nvGraphicFramePr>
              <p:cNvPr id="589826" name="Object 2"/>
              <p:cNvGraphicFramePr>
                <a:graphicFrameLocks noChangeAspect="1"/>
              </p:cNvGraphicFramePr>
              <p:nvPr/>
            </p:nvGraphicFramePr>
            <p:xfrm>
              <a:off x="480" y="1206"/>
              <a:ext cx="2922" cy="27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9837" name="Image" r:id="rId3" imgW="4638193" imgH="4333216" progId="Photoshop.Image.4">
                      <p:embed/>
                    </p:oleObj>
                  </mc:Choice>
                  <mc:Fallback>
                    <p:oleObj name="Image" r:id="rId3" imgW="4638193" imgH="4333216" progId="Photoshop.Image.4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206"/>
                            <a:ext cx="2922" cy="27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63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89833" name="Text Box 9"/>
            <p:cNvSpPr txBox="1">
              <a:spLocks noChangeArrowheads="1"/>
            </p:cNvSpPr>
            <p:nvPr/>
          </p:nvSpPr>
          <p:spPr bwMode="auto">
            <a:xfrm>
              <a:off x="528" y="2400"/>
              <a:ext cx="3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s-ES" sz="22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TT</a:t>
              </a:r>
              <a:endParaRPr lang="es-ES" altLang="es-ES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89834" name="Text Box 10"/>
            <p:cNvSpPr txBox="1">
              <a:spLocks noChangeArrowheads="1"/>
            </p:cNvSpPr>
            <p:nvPr/>
          </p:nvSpPr>
          <p:spPr bwMode="auto">
            <a:xfrm>
              <a:off x="96" y="1344"/>
              <a:ext cx="2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altLang="es-ES" sz="16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Neutro del transformador a tierra</a:t>
              </a:r>
              <a:endParaRPr lang="es-ES" altLang="es-ES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589836" name="Text Box 12"/>
          <p:cNvSpPr txBox="1">
            <a:spLocks noChangeArrowheads="1"/>
          </p:cNvSpPr>
          <p:nvPr/>
        </p:nvSpPr>
        <p:spPr bwMode="auto">
          <a:xfrm>
            <a:off x="3886200" y="5622925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</a:t>
            </a:r>
            <a:r>
              <a:rPr lang="es-ES_tradnl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Curso multimedia grupo Schneider</a:t>
            </a:r>
            <a:endParaRPr lang="es-ES" altLang="es-ES" sz="1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1" grpId="0" animBg="1" autoUpdateAnimBg="0"/>
      <p:bldP spid="58983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4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10.2. Contactos directos e indirectos II</a:t>
            </a:r>
            <a:endParaRPr lang="es-ES_tradnl" altLang="es-ES" sz="4500" b="0">
              <a:latin typeface="Tahoma" pitchFamily="34" charset="0"/>
            </a:endParaRPr>
          </a:p>
        </p:txBody>
      </p:sp>
      <p:grpSp>
        <p:nvGrpSpPr>
          <p:cNvPr id="590865" name="Group 17"/>
          <p:cNvGrpSpPr>
            <a:grpSpLocks/>
          </p:cNvGrpSpPr>
          <p:nvPr/>
        </p:nvGrpSpPr>
        <p:grpSpPr bwMode="auto">
          <a:xfrm>
            <a:off x="457200" y="2105025"/>
            <a:ext cx="4625975" cy="4295775"/>
            <a:chOff x="288" y="1344"/>
            <a:chExt cx="2914" cy="2706"/>
          </a:xfrm>
        </p:grpSpPr>
        <p:grpSp>
          <p:nvGrpSpPr>
            <p:cNvPr id="590853" name="Group 5"/>
            <p:cNvGrpSpPr>
              <a:grpSpLocks/>
            </p:cNvGrpSpPr>
            <p:nvPr/>
          </p:nvGrpSpPr>
          <p:grpSpPr bwMode="auto">
            <a:xfrm>
              <a:off x="288" y="1344"/>
              <a:ext cx="2914" cy="2706"/>
              <a:chOff x="480" y="912"/>
              <a:chExt cx="2914" cy="2706"/>
            </a:xfrm>
          </p:grpSpPr>
          <p:sp>
            <p:nvSpPr>
              <p:cNvPr id="590852" name="Rectangle 4"/>
              <p:cNvSpPr>
                <a:spLocks noChangeArrowheads="1"/>
              </p:cNvSpPr>
              <p:nvPr/>
            </p:nvSpPr>
            <p:spPr bwMode="auto">
              <a:xfrm>
                <a:off x="480" y="912"/>
                <a:ext cx="2912" cy="2699"/>
              </a:xfrm>
              <a:prstGeom prst="rect">
                <a:avLst/>
              </a:prstGeom>
              <a:solidFill>
                <a:schemeClr val="tx1"/>
              </a:solidFill>
              <a:ln w="6350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303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  <a:flatTx/>
              </a:bodyPr>
              <a:lstStyle/>
              <a:p>
                <a:endParaRPr lang="es-ES"/>
              </a:p>
            </p:txBody>
          </p:sp>
          <p:graphicFrame>
            <p:nvGraphicFramePr>
              <p:cNvPr id="590850" name="Object 2"/>
              <p:cNvGraphicFramePr>
                <a:graphicFrameLocks noChangeAspect="1"/>
              </p:cNvGraphicFramePr>
              <p:nvPr/>
            </p:nvGraphicFramePr>
            <p:xfrm>
              <a:off x="480" y="912"/>
              <a:ext cx="2914" cy="27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0868" name="Image" r:id="rId3" imgW="4625485" imgH="4295094" progId="Photoshop.Image.4">
                      <p:embed/>
                    </p:oleObj>
                  </mc:Choice>
                  <mc:Fallback>
                    <p:oleObj name="Image" r:id="rId3" imgW="4625485" imgH="4295094" progId="Photoshop.Image.4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912"/>
                            <a:ext cx="2914" cy="27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63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90863" name="Group 15"/>
            <p:cNvGrpSpPr>
              <a:grpSpLocks/>
            </p:cNvGrpSpPr>
            <p:nvPr/>
          </p:nvGrpSpPr>
          <p:grpSpPr bwMode="auto">
            <a:xfrm rot="-1462036">
              <a:off x="1614" y="2955"/>
              <a:ext cx="267" cy="171"/>
              <a:chOff x="1877" y="1557"/>
              <a:chExt cx="267" cy="171"/>
            </a:xfrm>
          </p:grpSpPr>
          <p:sp>
            <p:nvSpPr>
              <p:cNvPr id="590860" name="Line 12"/>
              <p:cNvSpPr>
                <a:spLocks noChangeShapeType="1"/>
              </p:cNvSpPr>
              <p:nvPr/>
            </p:nvSpPr>
            <p:spPr bwMode="auto">
              <a:xfrm flipH="1">
                <a:off x="1877" y="1572"/>
                <a:ext cx="156" cy="1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590861" name="Line 13"/>
              <p:cNvSpPr>
                <a:spLocks noChangeShapeType="1"/>
              </p:cNvSpPr>
              <p:nvPr/>
            </p:nvSpPr>
            <p:spPr bwMode="auto">
              <a:xfrm flipH="1">
                <a:off x="2022" y="1557"/>
                <a:ext cx="15" cy="8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590862" name="Line 14"/>
              <p:cNvSpPr>
                <a:spLocks noChangeShapeType="1"/>
              </p:cNvSpPr>
              <p:nvPr/>
            </p:nvSpPr>
            <p:spPr bwMode="auto">
              <a:xfrm flipH="1">
                <a:off x="2012" y="1578"/>
                <a:ext cx="132" cy="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590864" name="Text Box 16"/>
            <p:cNvSpPr txBox="1">
              <a:spLocks noChangeArrowheads="1"/>
            </p:cNvSpPr>
            <p:nvPr/>
          </p:nvSpPr>
          <p:spPr bwMode="auto">
            <a:xfrm>
              <a:off x="864" y="2506"/>
              <a:ext cx="117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altLang="es-ES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Fallo de aislamiento</a:t>
              </a:r>
              <a:endParaRPr lang="es-ES" altLang="es-E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590866" name="Rectangle 18"/>
          <p:cNvSpPr>
            <a:spLocks noChangeArrowheads="1"/>
          </p:cNvSpPr>
          <p:nvPr/>
        </p:nvSpPr>
        <p:spPr bwMode="auto">
          <a:xfrm>
            <a:off x="5486400" y="3200400"/>
            <a:ext cx="3429000" cy="1903413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Se produce un contacto indirecto cuando una persona entra en contacto con una masa de la instalación sometida a tensión como consecuencia de un fallo de aislamiento</a:t>
            </a:r>
          </a:p>
        </p:txBody>
      </p:sp>
      <p:sp>
        <p:nvSpPr>
          <p:cNvPr id="590867" name="Text Box 19"/>
          <p:cNvSpPr txBox="1">
            <a:spLocks noChangeArrowheads="1"/>
          </p:cNvSpPr>
          <p:nvPr/>
        </p:nvSpPr>
        <p:spPr bwMode="auto">
          <a:xfrm>
            <a:off x="3886200" y="5699125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</a:t>
            </a:r>
            <a:r>
              <a:rPr lang="es-ES_tradnl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Curso multimedia grupo Schneider</a:t>
            </a:r>
            <a:endParaRPr lang="es-ES" altLang="es-ES" sz="1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973" name="Group 5"/>
          <p:cNvGrpSpPr>
            <a:grpSpLocks/>
          </p:cNvGrpSpPr>
          <p:nvPr/>
        </p:nvGrpSpPr>
        <p:grpSpPr bwMode="auto">
          <a:xfrm>
            <a:off x="457200" y="2092325"/>
            <a:ext cx="4625975" cy="4308475"/>
            <a:chOff x="720" y="1008"/>
            <a:chExt cx="2914" cy="2714"/>
          </a:xfrm>
        </p:grpSpPr>
        <p:sp>
          <p:nvSpPr>
            <p:cNvPr id="595972" name="Rectangle 4"/>
            <p:cNvSpPr>
              <a:spLocks noChangeArrowheads="1"/>
            </p:cNvSpPr>
            <p:nvPr/>
          </p:nvSpPr>
          <p:spPr bwMode="auto">
            <a:xfrm>
              <a:off x="720" y="1008"/>
              <a:ext cx="2910" cy="2713"/>
            </a:xfrm>
            <a:prstGeom prst="rect">
              <a:avLst/>
            </a:prstGeom>
            <a:solidFill>
              <a:schemeClr val="tx1"/>
            </a:solidFill>
            <a:ln w="63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  <a:flatTx/>
            </a:bodyPr>
            <a:lstStyle/>
            <a:p>
              <a:endParaRPr lang="es-ES"/>
            </a:p>
          </p:txBody>
        </p:sp>
        <p:graphicFrame>
          <p:nvGraphicFramePr>
            <p:cNvPr id="595971" name="Object 3"/>
            <p:cNvGraphicFramePr>
              <a:graphicFrameLocks noChangeAspect="1"/>
            </p:cNvGraphicFramePr>
            <p:nvPr/>
          </p:nvGraphicFramePr>
          <p:xfrm>
            <a:off x="720" y="1008"/>
            <a:ext cx="2914" cy="2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977" name="Image" r:id="rId3" imgW="4625485" imgH="4307801" progId="Photoshop.Image.4">
                    <p:embed/>
                  </p:oleObj>
                </mc:Choice>
                <mc:Fallback>
                  <p:oleObj name="Image" r:id="rId3" imgW="4625485" imgH="4307801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008"/>
                          <a:ext cx="2914" cy="2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5974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_tradnl" altLang="es-ES" sz="4500">
                <a:latin typeface="Tahoma" pitchFamily="34" charset="0"/>
              </a:rPr>
              <a:t>10.3. Protección contra con-tactos directos e indirectos I</a:t>
            </a:r>
            <a:endParaRPr lang="es-ES_tradnl" altLang="es-ES" sz="4500" b="0">
              <a:latin typeface="Tahoma" pitchFamily="34" charset="0"/>
            </a:endParaRPr>
          </a:p>
        </p:txBody>
      </p:sp>
      <p:sp>
        <p:nvSpPr>
          <p:cNvPr id="595975" name="Rectangle 7"/>
          <p:cNvSpPr>
            <a:spLocks noChangeArrowheads="1"/>
          </p:cNvSpPr>
          <p:nvPr/>
        </p:nvSpPr>
        <p:spPr bwMode="auto">
          <a:xfrm>
            <a:off x="5410200" y="3048000"/>
            <a:ext cx="3429000" cy="2420938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1240B29-F687-4F45-9708-019B960494DF}">
              <a14:hiddenLine xmlns:a14="http://schemas.microsoft.com/office/drawing/2010/main" w="317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s-ES_tradnl" altLang="es-E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Para realizar la protección contra contactos directos se instalan interruptores diferenciales (DDRs) que detectan la circulación de corriente a tierra a través del contacto realizado por la persona y eliminan la alimentación de la instalación</a:t>
            </a:r>
          </a:p>
        </p:txBody>
      </p:sp>
      <p:sp>
        <p:nvSpPr>
          <p:cNvPr id="595976" name="Text Box 8"/>
          <p:cNvSpPr txBox="1">
            <a:spLocks noChangeArrowheads="1"/>
          </p:cNvSpPr>
          <p:nvPr/>
        </p:nvSpPr>
        <p:spPr bwMode="auto">
          <a:xfrm>
            <a:off x="3886200" y="5699125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</a:t>
            </a:r>
            <a:r>
              <a:rPr lang="es-ES_tradnl" altLang="es-ES" sz="1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Curso multimedia grupo Schneider</a:t>
            </a:r>
            <a:endParaRPr lang="es-ES" altLang="es-ES" sz="1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</p:sld>
</file>

<file path=ppt/theme/theme1.xml><?xml version="1.0" encoding="utf-8"?>
<a:theme xmlns:a="http://schemas.openxmlformats.org/drawingml/2006/main" name="Subiendo">
  <a:themeElements>
    <a:clrScheme name="Subiend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Subiend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ubiend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iend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iend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iend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iend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ubiendo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FFFF00"/>
    </a:accent2>
    <a:accent3>
      <a:srgbClr val="AAAAFF"/>
    </a:accent3>
    <a:accent4>
      <a:srgbClr val="DADADA"/>
    </a:accent4>
    <a:accent5>
      <a:srgbClr val="AAFFFF"/>
    </a:accent5>
    <a:accent6>
      <a:srgbClr val="E7E700"/>
    </a:accent6>
    <a:hlink>
      <a:srgbClr val="FF0033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presentaciones\CORBATA.POT</Template>
  <TotalTime>20195</TotalTime>
  <Pages>45</Pages>
  <Words>962</Words>
  <Application>Microsoft Office PowerPoint</Application>
  <PresentationFormat>Presentación en pantalla (4:3)</PresentationFormat>
  <Paragraphs>100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Times New Roman</vt:lpstr>
      <vt:lpstr>Arial</vt:lpstr>
      <vt:lpstr>Monotype Sorts</vt:lpstr>
      <vt:lpstr>Tahoma</vt:lpstr>
      <vt:lpstr>Symbol</vt:lpstr>
      <vt:lpstr>Wingdings</vt:lpstr>
      <vt:lpstr>Arial Narrow</vt:lpstr>
      <vt:lpstr>Subiendo</vt:lpstr>
      <vt:lpstr>Adobe Photoshop Image</vt:lpstr>
      <vt:lpstr>Imagen de Microsoft Word</vt:lpstr>
      <vt:lpstr>Ecuación de MS Editor de ecuaciones 3.0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subject>ficha11</dc:subject>
  <dc:creator>Universidad de Oviedo</dc:creator>
  <cp:lastModifiedBy>carlos_admin</cp:lastModifiedBy>
  <cp:revision>1082</cp:revision>
  <cp:lastPrinted>1601-01-01T00:00:00Z</cp:lastPrinted>
  <dcterms:created xsi:type="dcterms:W3CDTF">1999-05-19T16:58:02Z</dcterms:created>
  <dcterms:modified xsi:type="dcterms:W3CDTF">2014-06-23T08:56:51Z</dcterms:modified>
</cp:coreProperties>
</file>