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
  </p:notesMasterIdLst>
  <p:handoutMasterIdLst>
    <p:handoutMasterId r:id="rId33"/>
  </p:handoutMasterIdLst>
  <p:sldIdLst>
    <p:sldId id="719" r:id="rId2"/>
    <p:sldId id="731" r:id="rId3"/>
    <p:sldId id="732" r:id="rId4"/>
    <p:sldId id="736" r:id="rId5"/>
    <p:sldId id="733" r:id="rId6"/>
    <p:sldId id="737" r:id="rId7"/>
    <p:sldId id="734" r:id="rId8"/>
    <p:sldId id="735" r:id="rId9"/>
    <p:sldId id="738" r:id="rId10"/>
    <p:sldId id="740" r:id="rId11"/>
    <p:sldId id="739" r:id="rId12"/>
    <p:sldId id="741" r:id="rId13"/>
    <p:sldId id="743" r:id="rId14"/>
    <p:sldId id="745" r:id="rId15"/>
    <p:sldId id="746" r:id="rId16"/>
    <p:sldId id="748" r:id="rId17"/>
    <p:sldId id="749" r:id="rId18"/>
    <p:sldId id="747" r:id="rId19"/>
    <p:sldId id="750" r:id="rId20"/>
    <p:sldId id="751" r:id="rId21"/>
    <p:sldId id="752" r:id="rId22"/>
    <p:sldId id="753" r:id="rId23"/>
    <p:sldId id="754" r:id="rId24"/>
    <p:sldId id="758" r:id="rId25"/>
    <p:sldId id="757" r:id="rId26"/>
    <p:sldId id="759" r:id="rId27"/>
    <p:sldId id="755" r:id="rId28"/>
    <p:sldId id="762" r:id="rId29"/>
    <p:sldId id="760" r:id="rId30"/>
    <p:sldId id="763" r:id="rId31"/>
  </p:sldIdLst>
  <p:sldSz cx="9144000" cy="6858000" type="screen4x3"/>
  <p:notesSz cx="6858000" cy="9774238"/>
  <p:defaultTextStyle>
    <a:defPPr>
      <a:defRPr lang="es-ES_tradnl"/>
    </a:defPPr>
    <a:lvl1pPr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1pPr>
    <a:lvl2pPr marL="457200"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2pPr>
    <a:lvl3pPr marL="914400"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3pPr>
    <a:lvl4pPr marL="1371600"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4pPr>
    <a:lvl5pPr marL="1828800" algn="r" rtl="0" eaLnBrk="0" fontAlgn="base" hangingPunct="0">
      <a:spcBef>
        <a:spcPts val="600"/>
      </a:spcBef>
      <a:spcAft>
        <a:spcPct val="0"/>
      </a:spcAft>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5pPr>
    <a:lvl6pPr marL="2286000" algn="l" defTabSz="914400" rtl="0" eaLnBrk="1" latinLnBrk="0" hangingPunct="1">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6pPr>
    <a:lvl7pPr marL="2743200" algn="l" defTabSz="914400" rtl="0" eaLnBrk="1" latinLnBrk="0" hangingPunct="1">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7pPr>
    <a:lvl8pPr marL="3200400" algn="l" defTabSz="914400" rtl="0" eaLnBrk="1" latinLnBrk="0" hangingPunct="1">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8pPr>
    <a:lvl9pPr marL="3657600" algn="l" defTabSz="914400" rtl="0" eaLnBrk="1" latinLnBrk="0" hangingPunct="1">
      <a:defRPr sz="1400" b="1" kern="1200">
        <a:solidFill>
          <a:schemeClr val="tx1"/>
        </a:solidFill>
        <a:effectLst>
          <a:outerShdw blurRad="38100" dist="38100" dir="2700000" algn="tl">
            <a:srgbClr val="000000">
              <a:alpha val="43137"/>
            </a:srgbClr>
          </a:outerShdw>
        </a:effectLst>
        <a:latin typeface="Tahoma" pitchFamily="34" charset="0"/>
        <a:ea typeface="+mn-ea"/>
        <a:cs typeface="+mn-cs"/>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99"/>
    <a:srgbClr val="33CCCC"/>
    <a:srgbClr val="CC3300"/>
    <a:srgbClr val="808080"/>
    <a:srgbClr val="FEE69A"/>
    <a:srgbClr val="FFB163"/>
    <a:srgbClr val="FF33CC"/>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9" autoAdjust="0"/>
    <p:restoredTop sz="90712" autoAdjust="0"/>
  </p:normalViewPr>
  <p:slideViewPr>
    <p:cSldViewPr>
      <p:cViewPr varScale="1">
        <p:scale>
          <a:sx n="90" d="100"/>
          <a:sy n="90" d="100"/>
        </p:scale>
        <p:origin x="1212" y="82"/>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varScale="1">
        <p:scale>
          <a:sx n="54" d="100"/>
          <a:sy n="54" d="100"/>
        </p:scale>
        <p:origin x="-1860" y="-9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95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l">
              <a:spcBef>
                <a:spcPct val="0"/>
              </a:spcBef>
              <a:defRPr sz="1000" b="0" i="1">
                <a:effectLst/>
                <a:latin typeface="Times New Roman" pitchFamily="18" charset="0"/>
              </a:defRPr>
            </a:lvl1pPr>
          </a:lstStyle>
          <a:p>
            <a:endParaRPr lang="es-ES_tradnl" altLang="es-ES"/>
          </a:p>
        </p:txBody>
      </p:sp>
      <p:sp>
        <p:nvSpPr>
          <p:cNvPr id="4099" name="Rectangle 3"/>
          <p:cNvSpPr>
            <a:spLocks noGrp="1" noChangeArrowheads="1"/>
          </p:cNvSpPr>
          <p:nvPr>
            <p:ph type="dt" sz="quarter" idx="1"/>
          </p:nvPr>
        </p:nvSpPr>
        <p:spPr bwMode="auto">
          <a:xfrm>
            <a:off x="3886200" y="95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spcBef>
                <a:spcPct val="0"/>
              </a:spcBef>
              <a:defRPr sz="1000" b="0" i="1">
                <a:effectLst/>
                <a:latin typeface="Times New Roman" pitchFamily="18" charset="0"/>
              </a:defRPr>
            </a:lvl1pPr>
          </a:lstStyle>
          <a:p>
            <a:endParaRPr lang="es-ES_tradnl" altLang="es-ES"/>
          </a:p>
        </p:txBody>
      </p:sp>
      <p:sp>
        <p:nvSpPr>
          <p:cNvPr id="4100" name="Rectangle 4"/>
          <p:cNvSpPr>
            <a:spLocks noGrp="1" noChangeArrowheads="1"/>
          </p:cNvSpPr>
          <p:nvPr>
            <p:ph type="ftr" sz="quarter" idx="2"/>
          </p:nvPr>
        </p:nvSpPr>
        <p:spPr bwMode="auto">
          <a:xfrm>
            <a:off x="0" y="93059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l">
              <a:spcBef>
                <a:spcPct val="0"/>
              </a:spcBef>
              <a:defRPr sz="1000" b="0" i="1">
                <a:effectLst/>
                <a:latin typeface="Times New Roman" pitchFamily="18" charset="0"/>
              </a:defRPr>
            </a:lvl1pPr>
          </a:lstStyle>
          <a:p>
            <a:endParaRPr lang="es-ES_tradnl" altLang="es-ES"/>
          </a:p>
        </p:txBody>
      </p:sp>
      <p:sp>
        <p:nvSpPr>
          <p:cNvPr id="4101" name="Rectangle 5"/>
          <p:cNvSpPr>
            <a:spLocks noGrp="1" noChangeArrowheads="1"/>
          </p:cNvSpPr>
          <p:nvPr>
            <p:ph type="sldNum" sz="quarter" idx="3"/>
          </p:nvPr>
        </p:nvSpPr>
        <p:spPr bwMode="auto">
          <a:xfrm>
            <a:off x="3886200" y="93059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spcBef>
                <a:spcPct val="0"/>
              </a:spcBef>
              <a:defRPr sz="1000" b="0" i="1">
                <a:effectLst/>
                <a:latin typeface="Times New Roman" pitchFamily="18" charset="0"/>
              </a:defRPr>
            </a:lvl1pPr>
          </a:lstStyle>
          <a:p>
            <a:fld id="{2CC5A0FA-4C82-4396-917C-BFD132E8AD5B}" type="slidenum">
              <a:rPr lang="es-ES_tradnl" altLang="es-ES"/>
              <a:pPr/>
              <a:t>‹Nº›</a:t>
            </a:fld>
            <a:endParaRPr lang="es-ES_tradnl" altLang="es-ES"/>
          </a:p>
        </p:txBody>
      </p:sp>
    </p:spTree>
    <p:extLst>
      <p:ext uri="{BB962C8B-B14F-4D97-AF65-F5344CB8AC3E}">
        <p14:creationId xmlns:p14="http://schemas.microsoft.com/office/powerpoint/2010/main" val="40905438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95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l" defTabSz="762000">
              <a:spcBef>
                <a:spcPct val="0"/>
              </a:spcBef>
              <a:defRPr sz="1000" b="0" i="1">
                <a:effectLst/>
                <a:latin typeface="Times New Roman" pitchFamily="18" charset="0"/>
              </a:defRPr>
            </a:lvl1pPr>
          </a:lstStyle>
          <a:p>
            <a:endParaRPr lang="es-ES_tradnl" altLang="es-ES"/>
          </a:p>
        </p:txBody>
      </p:sp>
      <p:sp>
        <p:nvSpPr>
          <p:cNvPr id="2051" name="Rectangle 3"/>
          <p:cNvSpPr>
            <a:spLocks noGrp="1" noChangeArrowheads="1"/>
          </p:cNvSpPr>
          <p:nvPr>
            <p:ph type="dt" idx="1"/>
          </p:nvPr>
        </p:nvSpPr>
        <p:spPr bwMode="auto">
          <a:xfrm>
            <a:off x="3886200" y="95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defTabSz="762000">
              <a:spcBef>
                <a:spcPct val="0"/>
              </a:spcBef>
              <a:defRPr sz="1000" b="0" i="1">
                <a:effectLst/>
                <a:latin typeface="Times New Roman" pitchFamily="18" charset="0"/>
              </a:defRPr>
            </a:lvl1pPr>
          </a:lstStyle>
          <a:p>
            <a:endParaRPr lang="es-ES_tradnl" altLang="es-ES"/>
          </a:p>
        </p:txBody>
      </p:sp>
      <p:sp>
        <p:nvSpPr>
          <p:cNvPr id="2052" name="Rectangle 4"/>
          <p:cNvSpPr>
            <a:spLocks noGrp="1" noChangeArrowheads="1"/>
          </p:cNvSpPr>
          <p:nvPr>
            <p:ph type="ftr" sz="quarter" idx="4"/>
          </p:nvPr>
        </p:nvSpPr>
        <p:spPr bwMode="auto">
          <a:xfrm>
            <a:off x="0" y="93059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l" defTabSz="762000">
              <a:spcBef>
                <a:spcPct val="0"/>
              </a:spcBef>
              <a:defRPr sz="1000" b="0" i="1">
                <a:effectLst/>
                <a:latin typeface="Times New Roman" pitchFamily="18" charset="0"/>
              </a:defRPr>
            </a:lvl1pPr>
          </a:lstStyle>
          <a:p>
            <a:endParaRPr lang="es-ES_tradnl" altLang="es-ES"/>
          </a:p>
        </p:txBody>
      </p:sp>
      <p:sp>
        <p:nvSpPr>
          <p:cNvPr id="2053" name="Rectangle 5"/>
          <p:cNvSpPr>
            <a:spLocks noGrp="1" noChangeArrowheads="1"/>
          </p:cNvSpPr>
          <p:nvPr>
            <p:ph type="sldNum" sz="quarter" idx="5"/>
          </p:nvPr>
        </p:nvSpPr>
        <p:spPr bwMode="auto">
          <a:xfrm>
            <a:off x="3886200" y="9305925"/>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defTabSz="762000">
              <a:spcBef>
                <a:spcPct val="0"/>
              </a:spcBef>
              <a:defRPr sz="1000" b="0" i="1">
                <a:effectLst/>
                <a:latin typeface="Times New Roman" pitchFamily="18" charset="0"/>
              </a:defRPr>
            </a:lvl1pPr>
          </a:lstStyle>
          <a:p>
            <a:fld id="{801E77F1-8BF8-496B-A2D0-6C531400E9AA}" type="slidenum">
              <a:rPr lang="es-ES_tradnl" altLang="es-ES"/>
              <a:pPr/>
              <a:t>‹Nº›</a:t>
            </a:fld>
            <a:endParaRPr lang="es-ES_tradnl" altLang="es-ES"/>
          </a:p>
        </p:txBody>
      </p:sp>
      <p:sp>
        <p:nvSpPr>
          <p:cNvPr id="2054" name="Rectangle 6"/>
          <p:cNvSpPr>
            <a:spLocks noGrp="1" noChangeArrowheads="1"/>
          </p:cNvSpPr>
          <p:nvPr>
            <p:ph type="body" sz="quarter" idx="3"/>
          </p:nvPr>
        </p:nvSpPr>
        <p:spPr bwMode="auto">
          <a:xfrm>
            <a:off x="914400" y="4645025"/>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s-ES_tradnl" altLang="es-ES" smtClean="0"/>
              <a:t>Haga clic para editar el estilo del texto del patrón</a:t>
            </a:r>
          </a:p>
          <a:p>
            <a:pPr lvl="1"/>
            <a:r>
              <a:rPr lang="es-ES_tradnl" altLang="es-ES" smtClean="0"/>
              <a:t>Segundo nivel</a:t>
            </a:r>
          </a:p>
          <a:p>
            <a:pPr lvl="2"/>
            <a:r>
              <a:rPr lang="es-ES_tradnl" altLang="es-ES" smtClean="0"/>
              <a:t>Tercer nivel</a:t>
            </a:r>
          </a:p>
          <a:p>
            <a:pPr lvl="3"/>
            <a:r>
              <a:rPr lang="es-ES_tradnl" altLang="es-ES" smtClean="0"/>
              <a:t>Cuarto nivel</a:t>
            </a:r>
          </a:p>
          <a:p>
            <a:pPr lvl="4"/>
            <a:r>
              <a:rPr lang="es-ES_tradnl" altLang="es-ES" smtClean="0"/>
              <a:t>Quinto nivel</a:t>
            </a:r>
          </a:p>
        </p:txBody>
      </p:sp>
      <p:sp>
        <p:nvSpPr>
          <p:cNvPr id="2055" name="Rectangle 7"/>
          <p:cNvSpPr>
            <a:spLocks noGrp="1" noRot="1" noChangeAspect="1" noChangeArrowheads="1" noTextEdit="1"/>
          </p:cNvSpPr>
          <p:nvPr>
            <p:ph type="sldImg" idx="2"/>
          </p:nvPr>
        </p:nvSpPr>
        <p:spPr bwMode="auto">
          <a:xfrm>
            <a:off x="1143000" y="850900"/>
            <a:ext cx="4572000" cy="34258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16698958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diapositiva</a:t>
            </a:r>
            <a:r>
              <a:rPr lang="es-ES" baseline="0" dirty="0" smtClean="0"/>
              <a:t> se indican todos los elementos integrantes de una instalación eléctrica.</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2</a:t>
            </a:fld>
            <a:endParaRPr lang="es-ES_tradnl" altLang="es-ES"/>
          </a:p>
        </p:txBody>
      </p:sp>
    </p:spTree>
    <p:extLst>
      <p:ext uri="{BB962C8B-B14F-4D97-AF65-F5344CB8AC3E}">
        <p14:creationId xmlns:p14="http://schemas.microsoft.com/office/powerpoint/2010/main" val="3666301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tabla</a:t>
            </a:r>
            <a:r>
              <a:rPr lang="es-ES" baseline="0" dirty="0" smtClean="0"/>
              <a:t> se muestran las designaciones y tipos más comunes de fusibles. Los fusibles que se encargan de la protección de semiconductores, por ejemplo los utilizados para proteger los </a:t>
            </a:r>
            <a:r>
              <a:rPr lang="es-ES" baseline="0" dirty="0" err="1" smtClean="0"/>
              <a:t>IGBTs</a:t>
            </a:r>
            <a:r>
              <a:rPr lang="es-ES" baseline="0" dirty="0" smtClean="0"/>
              <a:t> de un inversor, deben ser ultrarrápidos. Es decir, su tiempo de fusión ha de ser sensiblemente inferior al del semiconductor si se pretende que la protección sea efectiva. Por este motivo, nunca se debe reemplazar un fusible revisando sólo la corriente de fusión y el poder de corte, sino también la serie a la que pertenece. </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22</a:t>
            </a:fld>
            <a:endParaRPr lang="es-ES_tradnl" altLang="es-ES"/>
          </a:p>
        </p:txBody>
      </p:sp>
    </p:spTree>
    <p:extLst>
      <p:ext uri="{BB962C8B-B14F-4D97-AF65-F5344CB8AC3E}">
        <p14:creationId xmlns:p14="http://schemas.microsoft.com/office/powerpoint/2010/main" val="30727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Los relés térmicos</a:t>
            </a:r>
            <a:r>
              <a:rPr lang="es-ES" baseline="0" dirty="0" smtClean="0"/>
              <a:t> son dispositivos pensados para la protección contra sobrecargas. La corriente de defecto actúa calentando a un </a:t>
            </a:r>
            <a:r>
              <a:rPr lang="es-ES" baseline="0" dirty="0" err="1" smtClean="0"/>
              <a:t>bimetal</a:t>
            </a:r>
            <a:r>
              <a:rPr lang="es-ES" baseline="0" dirty="0" smtClean="0"/>
              <a:t> que produce el disparo, tal y como expone la diapositiva. Si la corriente de sobrecarga no se mantiene en el tiempo y vuelve a su valor asignado el elemento térmico del relé se enfría y no se produce el disparo. </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23</a:t>
            </a:fld>
            <a:endParaRPr lang="es-ES_tradnl" altLang="es-ES"/>
          </a:p>
        </p:txBody>
      </p:sp>
    </p:spTree>
    <p:extLst>
      <p:ext uri="{BB962C8B-B14F-4D97-AF65-F5344CB8AC3E}">
        <p14:creationId xmlns:p14="http://schemas.microsoft.com/office/powerpoint/2010/main" val="634210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gráfica</a:t>
            </a:r>
            <a:r>
              <a:rPr lang="es-ES" baseline="0" dirty="0" smtClean="0"/>
              <a:t> de un relé térmico se puede observar el comportamiento descrito anteriormente.</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24</a:t>
            </a:fld>
            <a:endParaRPr lang="es-ES_tradnl" altLang="es-ES"/>
          </a:p>
        </p:txBody>
      </p:sp>
    </p:spTree>
    <p:extLst>
      <p:ext uri="{BB962C8B-B14F-4D97-AF65-F5344CB8AC3E}">
        <p14:creationId xmlns:p14="http://schemas.microsoft.com/office/powerpoint/2010/main" val="2998650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a:t>
            </a:r>
            <a:r>
              <a:rPr lang="es-ES" baseline="0" dirty="0" smtClean="0"/>
              <a:t> diapositiva se muestra la gráfica de disparo de un interruptor </a:t>
            </a:r>
            <a:r>
              <a:rPr lang="es-ES" baseline="0" dirty="0" err="1" smtClean="0"/>
              <a:t>magnetotérmico</a:t>
            </a:r>
            <a:r>
              <a:rPr lang="es-ES" baseline="0" dirty="0" smtClean="0"/>
              <a:t>. En ella se pueden apreciar dos regiones: la de disparo térmico, correspondiente a la protección contra sobrecargas y la de disparo magnético de actuación ante cortocircuitos. </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27</a:t>
            </a:fld>
            <a:endParaRPr lang="es-ES_tradnl" altLang="es-ES"/>
          </a:p>
        </p:txBody>
      </p:sp>
    </p:spTree>
    <p:extLst>
      <p:ext uri="{BB962C8B-B14F-4D97-AF65-F5344CB8AC3E}">
        <p14:creationId xmlns:p14="http://schemas.microsoft.com/office/powerpoint/2010/main" val="905915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gráfica se muestran</a:t>
            </a:r>
            <a:r>
              <a:rPr lang="es-ES" baseline="0" dirty="0" smtClean="0"/>
              <a:t> superpuestas las curvas de disparo de fusibles e interruptores </a:t>
            </a:r>
            <a:r>
              <a:rPr lang="es-ES" baseline="0" dirty="0" err="1" smtClean="0"/>
              <a:t>magnetotérmicos</a:t>
            </a:r>
            <a:r>
              <a:rPr lang="es-ES" baseline="0" dirty="0" smtClean="0"/>
              <a:t> señalando en que zonas es más eficaz la selección de un componente frente al otro.</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29</a:t>
            </a:fld>
            <a:endParaRPr lang="es-ES_tradnl" altLang="es-ES"/>
          </a:p>
        </p:txBody>
      </p:sp>
    </p:spTree>
    <p:extLst>
      <p:ext uri="{BB962C8B-B14F-4D97-AF65-F5344CB8AC3E}">
        <p14:creationId xmlns:p14="http://schemas.microsoft.com/office/powerpoint/2010/main" val="3620750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Los termistores</a:t>
            </a:r>
            <a:r>
              <a:rPr lang="es-ES" baseline="0" dirty="0" smtClean="0"/>
              <a:t> (http://en.wikipedia.org/wiki/Thermistor) son resistencias cuyo valor crece (termistor positivo PTC) o decrece (termistor NTC) de forma intensa con la temperatura. Permiten la medida y monitorización de la temperatura en dispositivos eléctricos. Su uso es frecuente para la medición de la temperatura de los devanados de las </a:t>
            </a:r>
            <a:r>
              <a:rPr lang="es-ES" baseline="0" smtClean="0"/>
              <a:t>máquinas eléctricas.</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30</a:t>
            </a:fld>
            <a:endParaRPr lang="es-ES_tradnl" altLang="es-ES"/>
          </a:p>
        </p:txBody>
      </p:sp>
    </p:spTree>
    <p:extLst>
      <p:ext uri="{BB962C8B-B14F-4D97-AF65-F5344CB8AC3E}">
        <p14:creationId xmlns:p14="http://schemas.microsoft.com/office/powerpoint/2010/main" val="618801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Salvo en casos muy excepcionales</a:t>
            </a:r>
            <a:r>
              <a:rPr lang="es-ES" baseline="0" dirty="0" smtClean="0"/>
              <a:t> en los cuales el seccionador está diseñado para trabajar en carga, los seccionadores son dispositivos pensados para ser utilizados cuando la instalación está totalmente </a:t>
            </a:r>
            <a:r>
              <a:rPr lang="es-ES" baseline="0" dirty="0" err="1" smtClean="0"/>
              <a:t>desenergizada</a:t>
            </a:r>
            <a:r>
              <a:rPr lang="es-ES" baseline="0" dirty="0" smtClean="0"/>
              <a:t>. Su función es establecer una distancia de seguridad en la zona que se ha abierto, aislándola hasta el punto que incluso un impulso tipo rayo caído en la línea a la que esta asociada el seccionador no es capaz de alcanzarla. </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8</a:t>
            </a:fld>
            <a:endParaRPr lang="es-ES_tradnl" altLang="es-ES"/>
          </a:p>
        </p:txBody>
      </p:sp>
    </p:spTree>
    <p:extLst>
      <p:ext uri="{BB962C8B-B14F-4D97-AF65-F5344CB8AC3E}">
        <p14:creationId xmlns:p14="http://schemas.microsoft.com/office/powerpoint/2010/main" val="57175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figura se representa un</a:t>
            </a:r>
            <a:r>
              <a:rPr lang="es-ES" baseline="0" dirty="0" smtClean="0"/>
              <a:t> seccionador de cuchillas: el más sencillo de todos los existentes. Puesto que cuando se produce la maniobra pueden existir elementos inductivos y capacitivos cargados, aún estando la instalación sin energizar, es posible que se forme un arco en sus terminales. Con el fin de extinguirlo con la máxima rapidez las cuchillas de apertura van asociadas a un resorte que las une a la palanca de accionamiento. De este modo, cuando el movimiento de la palanca produce una fuerza sobre el muelle capaz de vencer a la resistencia de retención de las cuchillas la apertura se produce con mayor rapidez y bruscamente. </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10</a:t>
            </a:fld>
            <a:endParaRPr lang="es-ES_tradnl" altLang="es-ES"/>
          </a:p>
        </p:txBody>
      </p:sp>
    </p:spTree>
    <p:extLst>
      <p:ext uri="{BB962C8B-B14F-4D97-AF65-F5344CB8AC3E}">
        <p14:creationId xmlns:p14="http://schemas.microsoft.com/office/powerpoint/2010/main" val="200565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Es frecuente que el seccionador incorpore en su interior cortacircuitos fusibles que actúan</a:t>
            </a:r>
            <a:r>
              <a:rPr lang="es-ES" baseline="0" dirty="0" smtClean="0"/>
              <a:t> como protección contra </a:t>
            </a:r>
            <a:r>
              <a:rPr lang="es-ES" baseline="0" dirty="0" err="1" smtClean="0"/>
              <a:t>sobrecorriente</a:t>
            </a:r>
            <a:r>
              <a:rPr lang="es-ES" baseline="0" dirty="0" smtClean="0"/>
              <a:t> y/o sobrecarga.</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11</a:t>
            </a:fld>
            <a:endParaRPr lang="es-ES_tradnl" altLang="es-ES"/>
          </a:p>
        </p:txBody>
      </p:sp>
    </p:spTree>
    <p:extLst>
      <p:ext uri="{BB962C8B-B14F-4D97-AF65-F5344CB8AC3E}">
        <p14:creationId xmlns:p14="http://schemas.microsoft.com/office/powerpoint/2010/main" val="186828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Un </a:t>
            </a:r>
            <a:r>
              <a:rPr lang="es-ES" dirty="0" err="1" smtClean="0"/>
              <a:t>contactor</a:t>
            </a:r>
            <a:r>
              <a:rPr lang="es-ES" dirty="0" smtClean="0"/>
              <a:t> consta de una corredera,</a:t>
            </a:r>
            <a:r>
              <a:rPr lang="es-ES" baseline="0" dirty="0" smtClean="0"/>
              <a:t> un resorte, una bobina de excitación y una armadura móvil. La corredera va unida a la armadura móvil. Cuando se aplica tensión a la bobina circula corriente por ella produciendo un campo magnético que desplaza a la corredera venciendo la fuerza del resorte. En el desplazamiento de la corredera también se desplazan los contactos de cierre. Cuando se suprime la alimentación de la bobina la corredera regresa a su posición de origen y el </a:t>
            </a:r>
            <a:r>
              <a:rPr lang="es-ES" baseline="0" dirty="0" err="1" smtClean="0"/>
              <a:t>contactor</a:t>
            </a:r>
            <a:r>
              <a:rPr lang="es-ES" baseline="0" dirty="0" smtClean="0"/>
              <a:t> cambia el estado de todos los contactos.</a:t>
            </a:r>
          </a:p>
          <a:p>
            <a:endParaRPr lang="es-ES" baseline="0" dirty="0" smtClean="0"/>
          </a:p>
          <a:p>
            <a:r>
              <a:rPr lang="es-ES" baseline="0" dirty="0" smtClean="0"/>
              <a:t>Los </a:t>
            </a:r>
            <a:r>
              <a:rPr lang="es-ES" baseline="0" dirty="0" err="1" smtClean="0"/>
              <a:t>contactores</a:t>
            </a:r>
            <a:r>
              <a:rPr lang="es-ES" baseline="0" dirty="0" smtClean="0"/>
              <a:t> disponen de 2 tipos de contacto: los principales, que son los encargados de abrir y cerrar sobre el circuito de potencia y, por tanto, son los que deben tener el poder de corte o cierre adecuado y otros auxiliares que se emplean para la construcción de circuitos de mando o bien para funciones auxiliares como el cierre de un pequeño circuito que active un indicador luminoso que indique el estado de apertura o cierre del </a:t>
            </a:r>
            <a:r>
              <a:rPr lang="es-ES" baseline="0" dirty="0" err="1" smtClean="0"/>
              <a:t>contactor</a:t>
            </a:r>
            <a:r>
              <a:rPr lang="es-ES" baseline="0" dirty="0" smtClean="0"/>
              <a:t>. Los contactos, tanto principales como auxiliares, pueden ser normalmente cerrados, NC (cerrados en la posición de reposo) o normalmente abiertos, NA (abiertos en la posición de reposo)</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14</a:t>
            </a:fld>
            <a:endParaRPr lang="es-ES_tradnl" altLang="es-ES"/>
          </a:p>
        </p:txBody>
      </p:sp>
    </p:spTree>
    <p:extLst>
      <p:ext uri="{BB962C8B-B14F-4D97-AF65-F5344CB8AC3E}">
        <p14:creationId xmlns:p14="http://schemas.microsoft.com/office/powerpoint/2010/main" val="86880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Se</a:t>
            </a:r>
            <a:r>
              <a:rPr lang="es-ES" baseline="0" dirty="0" smtClean="0"/>
              <a:t> conoce como </a:t>
            </a:r>
            <a:r>
              <a:rPr lang="es-ES" baseline="0" dirty="0" err="1" smtClean="0"/>
              <a:t>sobreintensidad</a:t>
            </a:r>
            <a:r>
              <a:rPr lang="es-ES" baseline="0" dirty="0" smtClean="0"/>
              <a:t> a cualquier corriente que exceda los límites de la corriente nominal para la cual está diseñada una máquina, una canalización eléctrica o cualquier otro dispositivo. Las </a:t>
            </a:r>
            <a:r>
              <a:rPr lang="es-ES" baseline="0" dirty="0" err="1" smtClean="0"/>
              <a:t>sobreintensidades</a:t>
            </a:r>
            <a:r>
              <a:rPr lang="es-ES" baseline="0" dirty="0" smtClean="0"/>
              <a:t> pueden ser de dos tipos:</a:t>
            </a:r>
          </a:p>
          <a:p>
            <a:endParaRPr lang="es-ES" baseline="0" dirty="0" smtClean="0"/>
          </a:p>
          <a:p>
            <a:pPr marL="228600" indent="-228600">
              <a:buAutoNum type="arabicPeriod"/>
            </a:pPr>
            <a:r>
              <a:rPr lang="es-ES" b="1" baseline="0" dirty="0" smtClean="0"/>
              <a:t>Sobrecargas:</a:t>
            </a:r>
            <a:r>
              <a:rPr lang="es-ES" baseline="0" dirty="0" smtClean="0"/>
              <a:t> la corriente excede el valor nominal pero la situación se puede sostener durante un cierto tiempo.</a:t>
            </a:r>
          </a:p>
          <a:p>
            <a:pPr marL="228600" indent="-228600">
              <a:buAutoNum type="arabicPeriod"/>
            </a:pPr>
            <a:r>
              <a:rPr lang="es-ES" b="1" baseline="0" dirty="0" smtClean="0"/>
              <a:t>Cortocircuitos:</a:t>
            </a:r>
            <a:r>
              <a:rPr lang="es-ES" baseline="0" dirty="0" smtClean="0"/>
              <a:t> la corriente de defecto es tan elevada que la desconexión del elemento o zona afectada debe producirse de forma inmediata. </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18</a:t>
            </a:fld>
            <a:endParaRPr lang="es-ES_tradnl" altLang="es-ES"/>
          </a:p>
        </p:txBody>
      </p:sp>
    </p:spTree>
    <p:extLst>
      <p:ext uri="{BB962C8B-B14F-4D97-AF65-F5344CB8AC3E}">
        <p14:creationId xmlns:p14="http://schemas.microsoft.com/office/powerpoint/2010/main" val="362586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Los cortacircuitos fusibles o fusibles,</a:t>
            </a:r>
            <a:r>
              <a:rPr lang="es-ES" baseline="0" dirty="0" smtClean="0"/>
              <a:t> son elementos de un solo uso que realizan la protección de la instalación fundiendo el elemento fundente que contienen en su interior. Se emplean, a pesar del inconveniente que supone su sustitución porque permiten interrumpir corrientes de fallo extremadamente altas ocupando un espacio realmente pequeño. Están presentes en la protección de todas las líneas eléctricas. </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19</a:t>
            </a:fld>
            <a:endParaRPr lang="es-ES_tradnl" altLang="es-ES"/>
          </a:p>
        </p:txBody>
      </p:sp>
    </p:spTree>
    <p:extLst>
      <p:ext uri="{BB962C8B-B14F-4D97-AF65-F5344CB8AC3E}">
        <p14:creationId xmlns:p14="http://schemas.microsoft.com/office/powerpoint/2010/main" val="3524133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En esta diapositiva</a:t>
            </a:r>
            <a:r>
              <a:rPr lang="es-ES" baseline="0" dirty="0" smtClean="0"/>
              <a:t> se muestra el proceso de fusión de un fusible. La corriente I</a:t>
            </a:r>
            <a:r>
              <a:rPr lang="es-ES" baseline="-25000" dirty="0" smtClean="0"/>
              <a:t>D</a:t>
            </a:r>
            <a:r>
              <a:rPr lang="es-ES" baseline="0" dirty="0" smtClean="0"/>
              <a:t> es aquella para la cual se ha diseñado el fusible y, por tanto, a la que ha de producirse la fusión. El tiempo total de actuación del fusible es el de fusión (muy breve) y el de extinción del arco (ligeramente superior). Los fabricantes diseñan diferentes series de fusibles en las cuales el tiempo de fusión también es un parámetro que el usuario puede elegir.</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20</a:t>
            </a:fld>
            <a:endParaRPr lang="es-ES_tradnl" altLang="es-ES"/>
          </a:p>
        </p:txBody>
      </p:sp>
    </p:spTree>
    <p:extLst>
      <p:ext uri="{BB962C8B-B14F-4D97-AF65-F5344CB8AC3E}">
        <p14:creationId xmlns:p14="http://schemas.microsoft.com/office/powerpoint/2010/main" val="269896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4588" y="850900"/>
            <a:ext cx="4568825" cy="3425825"/>
          </a:xfrm>
        </p:spPr>
      </p:sp>
      <p:sp>
        <p:nvSpPr>
          <p:cNvPr id="3" name="Marcador de notas 2"/>
          <p:cNvSpPr>
            <a:spLocks noGrp="1"/>
          </p:cNvSpPr>
          <p:nvPr>
            <p:ph type="body" idx="1"/>
          </p:nvPr>
        </p:nvSpPr>
        <p:spPr/>
        <p:txBody>
          <a:bodyPr/>
          <a:lstStyle/>
          <a:p>
            <a:r>
              <a:rPr lang="es-ES" dirty="0" smtClean="0"/>
              <a:t>Esta gráfica</a:t>
            </a:r>
            <a:r>
              <a:rPr lang="es-ES" baseline="0" dirty="0" smtClean="0"/>
              <a:t> real de un fusible muestra como por debajo de 100 A el fusible nunca actúa. Para 200 A tarda en actuar 10 s y para corrientes superiores a 2kA la actuación es inmediata. La banda de dispersión indica que el fabricante no puede precisar por completo una única curva de fusión sino una banda dentro de la cual se encuentra el fusible. En la selección del mismo se tendrá en cuenta la zona de la banda más desfavorable.</a:t>
            </a:r>
            <a:endParaRPr lang="es-ES" dirty="0"/>
          </a:p>
        </p:txBody>
      </p:sp>
      <p:sp>
        <p:nvSpPr>
          <p:cNvPr id="4" name="Marcador de número de diapositiva 3"/>
          <p:cNvSpPr>
            <a:spLocks noGrp="1"/>
          </p:cNvSpPr>
          <p:nvPr>
            <p:ph type="sldNum" sz="quarter" idx="10"/>
          </p:nvPr>
        </p:nvSpPr>
        <p:spPr/>
        <p:txBody>
          <a:bodyPr/>
          <a:lstStyle/>
          <a:p>
            <a:fld id="{801E77F1-8BF8-496B-A2D0-6C531400E9AA}" type="slidenum">
              <a:rPr lang="es-ES_tradnl" altLang="es-ES" smtClean="0"/>
              <a:pPr/>
              <a:t>21</a:t>
            </a:fld>
            <a:endParaRPr lang="es-ES_tradnl" altLang="es-ES"/>
          </a:p>
        </p:txBody>
      </p:sp>
    </p:spTree>
    <p:extLst>
      <p:ext uri="{BB962C8B-B14F-4D97-AF65-F5344CB8AC3E}">
        <p14:creationId xmlns:p14="http://schemas.microsoft.com/office/powerpoint/2010/main" val="2929646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3076" name="Group 4"/>
          <p:cNvGrpSpPr>
            <a:grpSpLocks/>
          </p:cNvGrpSpPr>
          <p:nvPr/>
        </p:nvGrpSpPr>
        <p:grpSpPr bwMode="auto">
          <a:xfrm>
            <a:off x="-1035050" y="1520825"/>
            <a:ext cx="10179050" cy="5337175"/>
            <a:chOff x="-652" y="958"/>
            <a:chExt cx="6412" cy="3362"/>
          </a:xfrm>
        </p:grpSpPr>
        <p:sp>
          <p:nvSpPr>
            <p:cNvPr id="3074" name="Freeform 2"/>
            <p:cNvSpPr>
              <a:spLocks/>
            </p:cNvSpPr>
            <p:nvPr/>
          </p:nvSpPr>
          <p:spPr bwMode="invGray">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80000"/>
                    <a:invGamma/>
                  </a:schemeClr>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3075" name="Arc 3"/>
            <p:cNvSpPr>
              <a:spLocks/>
            </p:cNvSpPr>
            <p:nvPr/>
          </p:nvSpPr>
          <p:spPr bwMode="ltGray">
            <a:xfrm>
              <a:off x="-652" y="958"/>
              <a:ext cx="4237" cy="3362"/>
            </a:xfrm>
            <a:custGeom>
              <a:avLst/>
              <a:gdLst>
                <a:gd name="G0" fmla="+- 0 0 0"/>
                <a:gd name="G1" fmla="+- 21360 0 0"/>
                <a:gd name="G2" fmla="+- 21600 0 0"/>
                <a:gd name="T0" fmla="*/ 3211 w 21600"/>
                <a:gd name="T1" fmla="*/ 0 h 21360"/>
                <a:gd name="T2" fmla="*/ 21600 w 21600"/>
                <a:gd name="T3" fmla="*/ 21360 h 21360"/>
                <a:gd name="T4" fmla="*/ 0 w 21600"/>
                <a:gd name="T5" fmla="*/ 21360 h 21360"/>
              </a:gdLst>
              <a:ahLst/>
              <a:cxnLst>
                <a:cxn ang="0">
                  <a:pos x="T0" y="T1"/>
                </a:cxn>
                <a:cxn ang="0">
                  <a:pos x="T2" y="T3"/>
                </a:cxn>
                <a:cxn ang="0">
                  <a:pos x="T4" y="T5"/>
                </a:cxn>
              </a:cxnLst>
              <a:rect l="0" t="0" r="r" b="b"/>
              <a:pathLst>
                <a:path w="21600" h="21360" fill="none" extrusionOk="0">
                  <a:moveTo>
                    <a:pt x="3210" y="0"/>
                  </a:moveTo>
                  <a:cubicBezTo>
                    <a:pt x="13781" y="1589"/>
                    <a:pt x="21600" y="10670"/>
                    <a:pt x="21600" y="21360"/>
                  </a:cubicBezTo>
                </a:path>
                <a:path w="21600" h="21360" stroke="0" extrusionOk="0">
                  <a:moveTo>
                    <a:pt x="3210" y="0"/>
                  </a:moveTo>
                  <a:cubicBezTo>
                    <a:pt x="13781" y="1589"/>
                    <a:pt x="21600" y="10670"/>
                    <a:pt x="21600" y="21360"/>
                  </a:cubicBezTo>
                  <a:lnTo>
                    <a:pt x="0" y="2136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3077" name="Rectangle 5"/>
          <p:cNvSpPr>
            <a:spLocks noGrp="1" noChangeArrowheads="1"/>
          </p:cNvSpPr>
          <p:nvPr>
            <p:ph type="ctrTitle" sz="quarter"/>
          </p:nvPr>
        </p:nvSpPr>
        <p:spPr>
          <a:xfrm>
            <a:off x="1293813" y="762000"/>
            <a:ext cx="7772400" cy="1143000"/>
          </a:xfrm>
        </p:spPr>
        <p:txBody>
          <a:bodyPr anchor="b"/>
          <a:lstStyle>
            <a:lvl1pPr>
              <a:defRPr/>
            </a:lvl1pPr>
          </a:lstStyle>
          <a:p>
            <a:pPr lvl="0"/>
            <a:r>
              <a:rPr lang="es-ES_tradnl" altLang="es-ES" noProof="0" smtClean="0"/>
              <a:t>Haga clic para modificar el estilo de título patrón</a:t>
            </a:r>
          </a:p>
        </p:txBody>
      </p:sp>
      <p:sp>
        <p:nvSpPr>
          <p:cNvPr id="3078" name="Rectangle 6"/>
          <p:cNvSpPr>
            <a:spLocks noGrp="1" noChangeArrowheads="1"/>
          </p:cNvSpPr>
          <p:nvPr>
            <p:ph type="subTitle" sz="quarter" idx="1"/>
          </p:nvPr>
        </p:nvSpPr>
        <p:spPr>
          <a:xfrm>
            <a:off x="685800" y="3429000"/>
            <a:ext cx="6400800" cy="1752600"/>
          </a:xfrm>
        </p:spPr>
        <p:txBody>
          <a:bodyPr anchor="ctr"/>
          <a:lstStyle>
            <a:lvl1pPr marL="0" indent="0" algn="ctr">
              <a:buFont typeface="Monotype Sorts" pitchFamily="2" charset="2"/>
              <a:buNone/>
              <a:defRPr/>
            </a:lvl1pPr>
          </a:lstStyle>
          <a:p>
            <a:pPr lvl="0"/>
            <a:r>
              <a:rPr lang="es-ES_tradnl" altLang="es-ES" noProof="0" smtClean="0"/>
              <a:t>Haga clic para modificar el estilo de subtítulo patrón</a:t>
            </a:r>
          </a:p>
        </p:txBody>
      </p:sp>
      <p:sp>
        <p:nvSpPr>
          <p:cNvPr id="3079" name="Rectangle 7"/>
          <p:cNvSpPr>
            <a:spLocks noGrp="1" noChangeArrowheads="1"/>
          </p:cNvSpPr>
          <p:nvPr>
            <p:ph type="dt" sz="quarter" idx="2"/>
          </p:nvPr>
        </p:nvSpPr>
        <p:spPr/>
        <p:txBody>
          <a:bodyPr/>
          <a:lstStyle>
            <a:lvl1pPr>
              <a:defRPr/>
            </a:lvl1pPr>
          </a:lstStyle>
          <a:p>
            <a:endParaRPr lang="es-ES_tradnl" altLang="es-ES"/>
          </a:p>
        </p:txBody>
      </p:sp>
      <p:sp>
        <p:nvSpPr>
          <p:cNvPr id="3080" name="Rectangle 8"/>
          <p:cNvSpPr>
            <a:spLocks noGrp="1" noChangeArrowheads="1"/>
          </p:cNvSpPr>
          <p:nvPr>
            <p:ph type="ftr" sz="quarter" idx="3"/>
          </p:nvPr>
        </p:nvSpPr>
        <p:spPr/>
        <p:txBody>
          <a:bodyPr/>
          <a:lstStyle>
            <a:lvl1pPr>
              <a:defRPr/>
            </a:lvl1pPr>
          </a:lstStyle>
          <a:p>
            <a:endParaRPr lang="es-ES_tradnl" altLang="es-ES"/>
          </a:p>
        </p:txBody>
      </p:sp>
      <p:sp>
        <p:nvSpPr>
          <p:cNvPr id="3081" name="Rectangle 9"/>
          <p:cNvSpPr>
            <a:spLocks noGrp="1" noChangeArrowheads="1"/>
          </p:cNvSpPr>
          <p:nvPr>
            <p:ph type="sldNum" sz="quarter" idx="4"/>
          </p:nvPr>
        </p:nvSpPr>
        <p:spPr/>
        <p:txBody>
          <a:bodyPr/>
          <a:lstStyle>
            <a:lvl1pPr>
              <a:defRPr/>
            </a:lvl1pPr>
          </a:lstStyle>
          <a:p>
            <a:fld id="{9A8949CB-23BF-47C3-9235-C15857B1B855}" type="slidenum">
              <a:rPr lang="es-ES_tradnl" altLang="es-ES"/>
              <a:pPr/>
              <a:t>‹Nº›</a:t>
            </a:fld>
            <a:endParaRPr lang="es-ES_tradnl" altLang="es-ES"/>
          </a:p>
        </p:txBody>
      </p:sp>
    </p:spTree>
  </p:cSld>
  <p:clrMapOvr>
    <a:masterClrMapping/>
  </p:clrMapOvr>
  <p:transition>
    <p:cover dir="l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ltLang="es-ES"/>
          </a:p>
        </p:txBody>
      </p:sp>
      <p:sp>
        <p:nvSpPr>
          <p:cNvPr id="5" name="4 Marcador de pie de página"/>
          <p:cNvSpPr>
            <a:spLocks noGrp="1"/>
          </p:cNvSpPr>
          <p:nvPr>
            <p:ph type="ftr" sz="quarter" idx="11"/>
          </p:nvPr>
        </p:nvSpPr>
        <p:spPr/>
        <p:txBody>
          <a:bodyPr/>
          <a:lstStyle>
            <a:lvl1pPr>
              <a:defRPr/>
            </a:lvl1pPr>
          </a:lstStyle>
          <a:p>
            <a:endParaRPr lang="es-ES_tradnl" altLang="es-ES"/>
          </a:p>
        </p:txBody>
      </p:sp>
      <p:sp>
        <p:nvSpPr>
          <p:cNvPr id="6" name="5 Marcador de número de diapositiva"/>
          <p:cNvSpPr>
            <a:spLocks noGrp="1"/>
          </p:cNvSpPr>
          <p:nvPr>
            <p:ph type="sldNum" sz="quarter" idx="12"/>
          </p:nvPr>
        </p:nvSpPr>
        <p:spPr/>
        <p:txBody>
          <a:bodyPr/>
          <a:lstStyle>
            <a:lvl1pPr>
              <a:defRPr/>
            </a:lvl1pPr>
          </a:lstStyle>
          <a:p>
            <a:fld id="{28CD0306-4055-4555-BEDD-9347C86E027D}" type="slidenum">
              <a:rPr lang="es-ES_tradnl" altLang="es-ES"/>
              <a:pPr/>
              <a:t>‹Nº›</a:t>
            </a:fld>
            <a:endParaRPr lang="es-ES_tradnl" altLang="es-ES"/>
          </a:p>
        </p:txBody>
      </p:sp>
    </p:spTree>
    <p:extLst>
      <p:ext uri="{BB962C8B-B14F-4D97-AF65-F5344CB8AC3E}">
        <p14:creationId xmlns:p14="http://schemas.microsoft.com/office/powerpoint/2010/main" val="2829796256"/>
      </p:ext>
    </p:extLst>
  </p:cSld>
  <p:clrMapOvr>
    <a:masterClrMapping/>
  </p:clrMapOvr>
  <p:transition>
    <p:cover dir="l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ltLang="es-ES"/>
          </a:p>
        </p:txBody>
      </p:sp>
      <p:sp>
        <p:nvSpPr>
          <p:cNvPr id="5" name="4 Marcador de pie de página"/>
          <p:cNvSpPr>
            <a:spLocks noGrp="1"/>
          </p:cNvSpPr>
          <p:nvPr>
            <p:ph type="ftr" sz="quarter" idx="11"/>
          </p:nvPr>
        </p:nvSpPr>
        <p:spPr/>
        <p:txBody>
          <a:bodyPr/>
          <a:lstStyle>
            <a:lvl1pPr>
              <a:defRPr/>
            </a:lvl1pPr>
          </a:lstStyle>
          <a:p>
            <a:endParaRPr lang="es-ES_tradnl" altLang="es-ES"/>
          </a:p>
        </p:txBody>
      </p:sp>
      <p:sp>
        <p:nvSpPr>
          <p:cNvPr id="6" name="5 Marcador de número de diapositiva"/>
          <p:cNvSpPr>
            <a:spLocks noGrp="1"/>
          </p:cNvSpPr>
          <p:nvPr>
            <p:ph type="sldNum" sz="quarter" idx="12"/>
          </p:nvPr>
        </p:nvSpPr>
        <p:spPr/>
        <p:txBody>
          <a:bodyPr/>
          <a:lstStyle>
            <a:lvl1pPr>
              <a:defRPr/>
            </a:lvl1pPr>
          </a:lstStyle>
          <a:p>
            <a:fld id="{8BFB6B9A-1A38-407D-920D-84932CA95FDE}" type="slidenum">
              <a:rPr lang="es-ES_tradnl" altLang="es-ES"/>
              <a:pPr/>
              <a:t>‹Nº›</a:t>
            </a:fld>
            <a:endParaRPr lang="es-ES_tradnl" altLang="es-ES"/>
          </a:p>
        </p:txBody>
      </p:sp>
    </p:spTree>
    <p:extLst>
      <p:ext uri="{BB962C8B-B14F-4D97-AF65-F5344CB8AC3E}">
        <p14:creationId xmlns:p14="http://schemas.microsoft.com/office/powerpoint/2010/main" val="1780670098"/>
      </p:ext>
    </p:extLst>
  </p:cSld>
  <p:clrMapOvr>
    <a:masterClrMapping/>
  </p:clrMapOvr>
  <p:transition>
    <p:cover dir="l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_tradnl" altLang="es-ES"/>
          </a:p>
        </p:txBody>
      </p:sp>
      <p:sp>
        <p:nvSpPr>
          <p:cNvPr id="5" name="4 Marcador de pie de página"/>
          <p:cNvSpPr>
            <a:spLocks noGrp="1"/>
          </p:cNvSpPr>
          <p:nvPr>
            <p:ph type="ftr" sz="quarter" idx="11"/>
          </p:nvPr>
        </p:nvSpPr>
        <p:spPr/>
        <p:txBody>
          <a:bodyPr/>
          <a:lstStyle>
            <a:lvl1pPr>
              <a:defRPr/>
            </a:lvl1pPr>
          </a:lstStyle>
          <a:p>
            <a:endParaRPr lang="es-ES_tradnl" altLang="es-ES"/>
          </a:p>
        </p:txBody>
      </p:sp>
      <p:sp>
        <p:nvSpPr>
          <p:cNvPr id="6" name="5 Marcador de número de diapositiva"/>
          <p:cNvSpPr>
            <a:spLocks noGrp="1"/>
          </p:cNvSpPr>
          <p:nvPr>
            <p:ph type="sldNum" sz="quarter" idx="12"/>
          </p:nvPr>
        </p:nvSpPr>
        <p:spPr/>
        <p:txBody>
          <a:bodyPr/>
          <a:lstStyle>
            <a:lvl1pPr>
              <a:defRPr/>
            </a:lvl1pPr>
          </a:lstStyle>
          <a:p>
            <a:fld id="{E0FD60E9-2CF8-42A8-A107-8958C0CA7712}" type="slidenum">
              <a:rPr lang="es-ES_tradnl" altLang="es-ES"/>
              <a:pPr/>
              <a:t>‹Nº›</a:t>
            </a:fld>
            <a:endParaRPr lang="es-ES_tradnl" altLang="es-ES"/>
          </a:p>
        </p:txBody>
      </p:sp>
    </p:spTree>
    <p:extLst>
      <p:ext uri="{BB962C8B-B14F-4D97-AF65-F5344CB8AC3E}">
        <p14:creationId xmlns:p14="http://schemas.microsoft.com/office/powerpoint/2010/main" val="4276670368"/>
      </p:ext>
    </p:extLst>
  </p:cSld>
  <p:clrMapOvr>
    <a:masterClrMapping/>
  </p:clrMapOvr>
  <p:transition>
    <p:cover dir="l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_tradnl" altLang="es-ES"/>
          </a:p>
        </p:txBody>
      </p:sp>
      <p:sp>
        <p:nvSpPr>
          <p:cNvPr id="5" name="4 Marcador de pie de página"/>
          <p:cNvSpPr>
            <a:spLocks noGrp="1"/>
          </p:cNvSpPr>
          <p:nvPr>
            <p:ph type="ftr" sz="quarter" idx="11"/>
          </p:nvPr>
        </p:nvSpPr>
        <p:spPr/>
        <p:txBody>
          <a:bodyPr/>
          <a:lstStyle>
            <a:lvl1pPr>
              <a:defRPr/>
            </a:lvl1pPr>
          </a:lstStyle>
          <a:p>
            <a:endParaRPr lang="es-ES_tradnl" altLang="es-ES"/>
          </a:p>
        </p:txBody>
      </p:sp>
      <p:sp>
        <p:nvSpPr>
          <p:cNvPr id="6" name="5 Marcador de número de diapositiva"/>
          <p:cNvSpPr>
            <a:spLocks noGrp="1"/>
          </p:cNvSpPr>
          <p:nvPr>
            <p:ph type="sldNum" sz="quarter" idx="12"/>
          </p:nvPr>
        </p:nvSpPr>
        <p:spPr/>
        <p:txBody>
          <a:bodyPr/>
          <a:lstStyle>
            <a:lvl1pPr>
              <a:defRPr/>
            </a:lvl1pPr>
          </a:lstStyle>
          <a:p>
            <a:fld id="{850DD8C5-F5C7-430B-AD8A-4B115A471820}" type="slidenum">
              <a:rPr lang="es-ES_tradnl" altLang="es-ES"/>
              <a:pPr/>
              <a:t>‹Nº›</a:t>
            </a:fld>
            <a:endParaRPr lang="es-ES_tradnl" altLang="es-ES"/>
          </a:p>
        </p:txBody>
      </p:sp>
    </p:spTree>
    <p:extLst>
      <p:ext uri="{BB962C8B-B14F-4D97-AF65-F5344CB8AC3E}">
        <p14:creationId xmlns:p14="http://schemas.microsoft.com/office/powerpoint/2010/main" val="1664573724"/>
      </p:ext>
    </p:extLst>
  </p:cSld>
  <p:clrMapOvr>
    <a:masterClrMapping/>
  </p:clrMapOvr>
  <p:transition>
    <p:cover dir="l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_tradnl" altLang="es-ES"/>
          </a:p>
        </p:txBody>
      </p:sp>
      <p:sp>
        <p:nvSpPr>
          <p:cNvPr id="6" name="5 Marcador de pie de página"/>
          <p:cNvSpPr>
            <a:spLocks noGrp="1"/>
          </p:cNvSpPr>
          <p:nvPr>
            <p:ph type="ftr" sz="quarter" idx="11"/>
          </p:nvPr>
        </p:nvSpPr>
        <p:spPr/>
        <p:txBody>
          <a:bodyPr/>
          <a:lstStyle>
            <a:lvl1pPr>
              <a:defRPr/>
            </a:lvl1pPr>
          </a:lstStyle>
          <a:p>
            <a:endParaRPr lang="es-ES_tradnl" altLang="es-ES"/>
          </a:p>
        </p:txBody>
      </p:sp>
      <p:sp>
        <p:nvSpPr>
          <p:cNvPr id="7" name="6 Marcador de número de diapositiva"/>
          <p:cNvSpPr>
            <a:spLocks noGrp="1"/>
          </p:cNvSpPr>
          <p:nvPr>
            <p:ph type="sldNum" sz="quarter" idx="12"/>
          </p:nvPr>
        </p:nvSpPr>
        <p:spPr/>
        <p:txBody>
          <a:bodyPr/>
          <a:lstStyle>
            <a:lvl1pPr>
              <a:defRPr/>
            </a:lvl1pPr>
          </a:lstStyle>
          <a:p>
            <a:fld id="{5413DB00-AD29-46B5-8A60-D742AA750BC8}" type="slidenum">
              <a:rPr lang="es-ES_tradnl" altLang="es-ES"/>
              <a:pPr/>
              <a:t>‹Nº›</a:t>
            </a:fld>
            <a:endParaRPr lang="es-ES_tradnl" altLang="es-ES"/>
          </a:p>
        </p:txBody>
      </p:sp>
    </p:spTree>
    <p:extLst>
      <p:ext uri="{BB962C8B-B14F-4D97-AF65-F5344CB8AC3E}">
        <p14:creationId xmlns:p14="http://schemas.microsoft.com/office/powerpoint/2010/main" val="612670132"/>
      </p:ext>
    </p:extLst>
  </p:cSld>
  <p:clrMapOvr>
    <a:masterClrMapping/>
  </p:clrMapOvr>
  <p:transition>
    <p:cover dir="l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_tradnl" altLang="es-ES"/>
          </a:p>
        </p:txBody>
      </p:sp>
      <p:sp>
        <p:nvSpPr>
          <p:cNvPr id="8" name="7 Marcador de pie de página"/>
          <p:cNvSpPr>
            <a:spLocks noGrp="1"/>
          </p:cNvSpPr>
          <p:nvPr>
            <p:ph type="ftr" sz="quarter" idx="11"/>
          </p:nvPr>
        </p:nvSpPr>
        <p:spPr/>
        <p:txBody>
          <a:bodyPr/>
          <a:lstStyle>
            <a:lvl1pPr>
              <a:defRPr/>
            </a:lvl1pPr>
          </a:lstStyle>
          <a:p>
            <a:endParaRPr lang="es-ES_tradnl" altLang="es-ES"/>
          </a:p>
        </p:txBody>
      </p:sp>
      <p:sp>
        <p:nvSpPr>
          <p:cNvPr id="9" name="8 Marcador de número de diapositiva"/>
          <p:cNvSpPr>
            <a:spLocks noGrp="1"/>
          </p:cNvSpPr>
          <p:nvPr>
            <p:ph type="sldNum" sz="quarter" idx="12"/>
          </p:nvPr>
        </p:nvSpPr>
        <p:spPr/>
        <p:txBody>
          <a:bodyPr/>
          <a:lstStyle>
            <a:lvl1pPr>
              <a:defRPr/>
            </a:lvl1pPr>
          </a:lstStyle>
          <a:p>
            <a:fld id="{EFEFA495-2636-4E9B-9C2A-6BE04F4D5B99}" type="slidenum">
              <a:rPr lang="es-ES_tradnl" altLang="es-ES"/>
              <a:pPr/>
              <a:t>‹Nº›</a:t>
            </a:fld>
            <a:endParaRPr lang="es-ES_tradnl" altLang="es-ES"/>
          </a:p>
        </p:txBody>
      </p:sp>
    </p:spTree>
    <p:extLst>
      <p:ext uri="{BB962C8B-B14F-4D97-AF65-F5344CB8AC3E}">
        <p14:creationId xmlns:p14="http://schemas.microsoft.com/office/powerpoint/2010/main" val="4189805955"/>
      </p:ext>
    </p:extLst>
  </p:cSld>
  <p:clrMapOvr>
    <a:masterClrMapping/>
  </p:clrMapOvr>
  <p:transition>
    <p:cover dir="l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_tradnl" altLang="es-ES"/>
          </a:p>
        </p:txBody>
      </p:sp>
      <p:sp>
        <p:nvSpPr>
          <p:cNvPr id="4" name="3 Marcador de pie de página"/>
          <p:cNvSpPr>
            <a:spLocks noGrp="1"/>
          </p:cNvSpPr>
          <p:nvPr>
            <p:ph type="ftr" sz="quarter" idx="11"/>
          </p:nvPr>
        </p:nvSpPr>
        <p:spPr/>
        <p:txBody>
          <a:bodyPr/>
          <a:lstStyle>
            <a:lvl1pPr>
              <a:defRPr/>
            </a:lvl1pPr>
          </a:lstStyle>
          <a:p>
            <a:endParaRPr lang="es-ES_tradnl" altLang="es-ES"/>
          </a:p>
        </p:txBody>
      </p:sp>
      <p:sp>
        <p:nvSpPr>
          <p:cNvPr id="5" name="4 Marcador de número de diapositiva"/>
          <p:cNvSpPr>
            <a:spLocks noGrp="1"/>
          </p:cNvSpPr>
          <p:nvPr>
            <p:ph type="sldNum" sz="quarter" idx="12"/>
          </p:nvPr>
        </p:nvSpPr>
        <p:spPr/>
        <p:txBody>
          <a:bodyPr/>
          <a:lstStyle>
            <a:lvl1pPr>
              <a:defRPr/>
            </a:lvl1pPr>
          </a:lstStyle>
          <a:p>
            <a:fld id="{FD281515-C15B-4C77-B17D-4AB7DB806050}" type="slidenum">
              <a:rPr lang="es-ES_tradnl" altLang="es-ES"/>
              <a:pPr/>
              <a:t>‹Nº›</a:t>
            </a:fld>
            <a:endParaRPr lang="es-ES_tradnl" altLang="es-ES"/>
          </a:p>
        </p:txBody>
      </p:sp>
    </p:spTree>
    <p:extLst>
      <p:ext uri="{BB962C8B-B14F-4D97-AF65-F5344CB8AC3E}">
        <p14:creationId xmlns:p14="http://schemas.microsoft.com/office/powerpoint/2010/main" val="4233074703"/>
      </p:ext>
    </p:extLst>
  </p:cSld>
  <p:clrMapOvr>
    <a:masterClrMapping/>
  </p:clrMapOvr>
  <p:transition>
    <p:cover dir="l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_tradnl" altLang="es-ES"/>
          </a:p>
        </p:txBody>
      </p:sp>
      <p:sp>
        <p:nvSpPr>
          <p:cNvPr id="3" name="2 Marcador de pie de página"/>
          <p:cNvSpPr>
            <a:spLocks noGrp="1"/>
          </p:cNvSpPr>
          <p:nvPr>
            <p:ph type="ftr" sz="quarter" idx="11"/>
          </p:nvPr>
        </p:nvSpPr>
        <p:spPr/>
        <p:txBody>
          <a:bodyPr/>
          <a:lstStyle>
            <a:lvl1pPr>
              <a:defRPr/>
            </a:lvl1pPr>
          </a:lstStyle>
          <a:p>
            <a:endParaRPr lang="es-ES_tradnl" altLang="es-ES"/>
          </a:p>
        </p:txBody>
      </p:sp>
      <p:sp>
        <p:nvSpPr>
          <p:cNvPr id="4" name="3 Marcador de número de diapositiva"/>
          <p:cNvSpPr>
            <a:spLocks noGrp="1"/>
          </p:cNvSpPr>
          <p:nvPr>
            <p:ph type="sldNum" sz="quarter" idx="12"/>
          </p:nvPr>
        </p:nvSpPr>
        <p:spPr/>
        <p:txBody>
          <a:bodyPr/>
          <a:lstStyle>
            <a:lvl1pPr>
              <a:defRPr/>
            </a:lvl1pPr>
          </a:lstStyle>
          <a:p>
            <a:fld id="{54EACE9A-40FA-419B-9D3E-A6276E70602F}" type="slidenum">
              <a:rPr lang="es-ES_tradnl" altLang="es-ES"/>
              <a:pPr/>
              <a:t>‹Nº›</a:t>
            </a:fld>
            <a:endParaRPr lang="es-ES_tradnl" altLang="es-ES"/>
          </a:p>
        </p:txBody>
      </p:sp>
    </p:spTree>
    <p:extLst>
      <p:ext uri="{BB962C8B-B14F-4D97-AF65-F5344CB8AC3E}">
        <p14:creationId xmlns:p14="http://schemas.microsoft.com/office/powerpoint/2010/main" val="1835022749"/>
      </p:ext>
    </p:extLst>
  </p:cSld>
  <p:clrMapOvr>
    <a:masterClrMapping/>
  </p:clrMapOvr>
  <p:transition>
    <p:cover dir="l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ltLang="es-ES"/>
          </a:p>
        </p:txBody>
      </p:sp>
      <p:sp>
        <p:nvSpPr>
          <p:cNvPr id="6" name="5 Marcador de pie de página"/>
          <p:cNvSpPr>
            <a:spLocks noGrp="1"/>
          </p:cNvSpPr>
          <p:nvPr>
            <p:ph type="ftr" sz="quarter" idx="11"/>
          </p:nvPr>
        </p:nvSpPr>
        <p:spPr/>
        <p:txBody>
          <a:bodyPr/>
          <a:lstStyle>
            <a:lvl1pPr>
              <a:defRPr/>
            </a:lvl1pPr>
          </a:lstStyle>
          <a:p>
            <a:endParaRPr lang="es-ES_tradnl" altLang="es-ES"/>
          </a:p>
        </p:txBody>
      </p:sp>
      <p:sp>
        <p:nvSpPr>
          <p:cNvPr id="7" name="6 Marcador de número de diapositiva"/>
          <p:cNvSpPr>
            <a:spLocks noGrp="1"/>
          </p:cNvSpPr>
          <p:nvPr>
            <p:ph type="sldNum" sz="quarter" idx="12"/>
          </p:nvPr>
        </p:nvSpPr>
        <p:spPr/>
        <p:txBody>
          <a:bodyPr/>
          <a:lstStyle>
            <a:lvl1pPr>
              <a:defRPr/>
            </a:lvl1pPr>
          </a:lstStyle>
          <a:p>
            <a:fld id="{A8D2F884-61F6-4D28-BE46-68B47576AE8D}" type="slidenum">
              <a:rPr lang="es-ES_tradnl" altLang="es-ES"/>
              <a:pPr/>
              <a:t>‹Nº›</a:t>
            </a:fld>
            <a:endParaRPr lang="es-ES_tradnl" altLang="es-ES"/>
          </a:p>
        </p:txBody>
      </p:sp>
    </p:spTree>
    <p:extLst>
      <p:ext uri="{BB962C8B-B14F-4D97-AF65-F5344CB8AC3E}">
        <p14:creationId xmlns:p14="http://schemas.microsoft.com/office/powerpoint/2010/main" val="1294497045"/>
      </p:ext>
    </p:extLst>
  </p:cSld>
  <p:clrMapOvr>
    <a:masterClrMapping/>
  </p:clrMapOvr>
  <p:transition>
    <p:cover dir="l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_tradnl" altLang="es-ES"/>
          </a:p>
        </p:txBody>
      </p:sp>
      <p:sp>
        <p:nvSpPr>
          <p:cNvPr id="6" name="5 Marcador de pie de página"/>
          <p:cNvSpPr>
            <a:spLocks noGrp="1"/>
          </p:cNvSpPr>
          <p:nvPr>
            <p:ph type="ftr" sz="quarter" idx="11"/>
          </p:nvPr>
        </p:nvSpPr>
        <p:spPr/>
        <p:txBody>
          <a:bodyPr/>
          <a:lstStyle>
            <a:lvl1pPr>
              <a:defRPr/>
            </a:lvl1pPr>
          </a:lstStyle>
          <a:p>
            <a:endParaRPr lang="es-ES_tradnl" altLang="es-ES"/>
          </a:p>
        </p:txBody>
      </p:sp>
      <p:sp>
        <p:nvSpPr>
          <p:cNvPr id="7" name="6 Marcador de número de diapositiva"/>
          <p:cNvSpPr>
            <a:spLocks noGrp="1"/>
          </p:cNvSpPr>
          <p:nvPr>
            <p:ph type="sldNum" sz="quarter" idx="12"/>
          </p:nvPr>
        </p:nvSpPr>
        <p:spPr/>
        <p:txBody>
          <a:bodyPr/>
          <a:lstStyle>
            <a:lvl1pPr>
              <a:defRPr/>
            </a:lvl1pPr>
          </a:lstStyle>
          <a:p>
            <a:fld id="{ED028C06-667F-4EB4-B33C-3941E308A06F}" type="slidenum">
              <a:rPr lang="es-ES_tradnl" altLang="es-ES"/>
              <a:pPr/>
              <a:t>‹Nº›</a:t>
            </a:fld>
            <a:endParaRPr lang="es-ES_tradnl" altLang="es-ES"/>
          </a:p>
        </p:txBody>
      </p:sp>
    </p:spTree>
    <p:extLst>
      <p:ext uri="{BB962C8B-B14F-4D97-AF65-F5344CB8AC3E}">
        <p14:creationId xmlns:p14="http://schemas.microsoft.com/office/powerpoint/2010/main" val="1821908234"/>
      </p:ext>
    </p:extLst>
  </p:cSld>
  <p:clrMapOvr>
    <a:masterClrMapping/>
  </p:clrMapOvr>
  <p:transition>
    <p:cover dir="l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1588"/>
            <a:ext cx="9132888" cy="6845300"/>
            <a:chOff x="0" y="1"/>
            <a:chExt cx="5753" cy="4312"/>
          </a:xfrm>
        </p:grpSpPr>
        <p:sp>
          <p:nvSpPr>
            <p:cNvPr id="1026" name="Freeform 2"/>
            <p:cNvSpPr>
              <a:spLocks/>
            </p:cNvSpPr>
            <p:nvPr/>
          </p:nvSpPr>
          <p:spPr bwMode="ltGray">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80000"/>
                    <a:invGamma/>
                  </a:schemeClr>
                </a:gs>
                <a:gs pos="100000">
                  <a:schemeClr val="folHlink"/>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ES"/>
            </a:p>
          </p:txBody>
        </p:sp>
        <p:sp>
          <p:nvSpPr>
            <p:cNvPr id="1027" name="Arc 3"/>
            <p:cNvSpPr>
              <a:spLocks/>
            </p:cNvSpPr>
            <p:nvPr/>
          </p:nvSpPr>
          <p:spPr bwMode="ltGray">
            <a:xfrm>
              <a:off x="0" y="1"/>
              <a:ext cx="5298" cy="43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a:p>
          </p:txBody>
        </p:sp>
      </p:grpSp>
      <p:sp>
        <p:nvSpPr>
          <p:cNvPr id="1029" name="Rectangle 5"/>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s-ES_tradnl" altLang="es-ES" smtClean="0"/>
              <a:t>Haga clic para modificar el estilo de título patrón</a:t>
            </a:r>
          </a:p>
        </p:txBody>
      </p:sp>
      <p:sp>
        <p:nvSpPr>
          <p:cNvPr id="1030" name="Rectangle 6"/>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s-ES_tradnl" altLang="es-ES" smtClean="0"/>
              <a:t>Haga clic para modificar el estilo de texto patrón</a:t>
            </a:r>
          </a:p>
          <a:p>
            <a:pPr lvl="1"/>
            <a:r>
              <a:rPr lang="es-ES_tradnl" altLang="es-ES" smtClean="0"/>
              <a:t>Segundo nivel</a:t>
            </a:r>
          </a:p>
          <a:p>
            <a:pPr lvl="2"/>
            <a:r>
              <a:rPr lang="es-ES_tradnl" altLang="es-ES" smtClean="0"/>
              <a:t>Tercer nivel</a:t>
            </a:r>
          </a:p>
          <a:p>
            <a:pPr lvl="3"/>
            <a:r>
              <a:rPr lang="es-ES_tradnl" altLang="es-ES" smtClean="0"/>
              <a:t>Cuarto nivel</a:t>
            </a:r>
          </a:p>
          <a:p>
            <a:pPr lvl="4"/>
            <a:r>
              <a:rPr lang="es-ES_tradnl" altLang="es-ES" smtClean="0"/>
              <a:t>Quinto nivel</a:t>
            </a:r>
          </a:p>
        </p:txBody>
      </p:sp>
      <p:sp>
        <p:nvSpPr>
          <p:cNvPr id="1031" name="Rectangle 7"/>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spcBef>
                <a:spcPct val="0"/>
              </a:spcBef>
              <a:defRPr b="0">
                <a:effectLst/>
                <a:latin typeface="+mn-lt"/>
              </a:defRPr>
            </a:lvl1pPr>
          </a:lstStyle>
          <a:p>
            <a:endParaRPr lang="es-ES_tradnl" altLang="es-ES"/>
          </a:p>
        </p:txBody>
      </p:sp>
      <p:sp>
        <p:nvSpPr>
          <p:cNvPr id="103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ctr">
              <a:spcBef>
                <a:spcPct val="0"/>
              </a:spcBef>
              <a:defRPr b="0">
                <a:effectLst/>
                <a:latin typeface="+mn-lt"/>
              </a:defRPr>
            </a:lvl1pPr>
          </a:lstStyle>
          <a:p>
            <a:endParaRPr lang="es-ES_tradnl" altLang="es-ES"/>
          </a:p>
        </p:txBody>
      </p:sp>
      <p:sp>
        <p:nvSpPr>
          <p:cNvPr id="1033" name="Rectangle 9"/>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spcBef>
                <a:spcPct val="0"/>
              </a:spcBef>
              <a:defRPr b="0">
                <a:effectLst/>
                <a:latin typeface="+mn-lt"/>
              </a:defRPr>
            </a:lvl1pPr>
          </a:lstStyle>
          <a:p>
            <a:fld id="{6CECAE9B-C3E9-4F7B-9C30-A8C61B761560}" type="slidenum">
              <a:rPr lang="es-ES_tradnl" altLang="es-ES"/>
              <a:pPr/>
              <a:t>‹Nº›</a:t>
            </a:fld>
            <a:endParaRPr lang="es-ES_tradnl" altLang="es-E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ld"/>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Monotype Sort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eaLnBrk="0" fontAlgn="base" hangingPunct="0">
        <a:spcBef>
          <a:spcPct val="20000"/>
        </a:spcBef>
        <a:spcAft>
          <a:spcPct val="0"/>
        </a:spcAft>
        <a:buClr>
          <a:schemeClr val="accent1"/>
        </a:buClr>
        <a:buChar char="•"/>
        <a:defRPr sz="2000">
          <a:solidFill>
            <a:schemeClr val="tx1"/>
          </a:solidFill>
          <a:latin typeface="+mn-lt"/>
        </a:defRPr>
      </a:lvl6pPr>
      <a:lvl7pPr marL="2971800" indent="-228600" algn="l" rtl="0" eaLnBrk="0" fontAlgn="base" hangingPunct="0">
        <a:spcBef>
          <a:spcPct val="20000"/>
        </a:spcBef>
        <a:spcAft>
          <a:spcPct val="0"/>
        </a:spcAft>
        <a:buClr>
          <a:schemeClr val="accent1"/>
        </a:buClr>
        <a:buChar char="•"/>
        <a:defRPr sz="2000">
          <a:solidFill>
            <a:schemeClr val="tx1"/>
          </a:solidFill>
          <a:latin typeface="+mn-lt"/>
        </a:defRPr>
      </a:lvl7pPr>
      <a:lvl8pPr marL="3429000" indent="-228600" algn="l" rtl="0" eaLnBrk="0" fontAlgn="base" hangingPunct="0">
        <a:spcBef>
          <a:spcPct val="20000"/>
        </a:spcBef>
        <a:spcAft>
          <a:spcPct val="0"/>
        </a:spcAft>
        <a:buClr>
          <a:schemeClr val="accent1"/>
        </a:buClr>
        <a:buChar char="•"/>
        <a:defRPr sz="2000">
          <a:solidFill>
            <a:schemeClr val="tx1"/>
          </a:solidFill>
          <a:latin typeface="+mn-lt"/>
        </a:defRPr>
      </a:lvl8pPr>
      <a:lvl9pPr marL="3886200" indent="-228600" algn="l" rtl="0" eaLnBrk="0" fontAlgn="base" hangingPunct="0">
        <a:spcBef>
          <a:spcPct val="20000"/>
        </a:spcBef>
        <a:spcAft>
          <a:spcPct val="0"/>
        </a:spcAft>
        <a:buClr>
          <a:schemeClr val="accent1"/>
        </a:buClr>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3.w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4.png"/><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5.wmf"/><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6.wmf"/><Relationship Id="rId4" Type="http://schemas.openxmlformats.org/officeDocument/2006/relationships/oleObject" Target="../embeddings/oleObject6.bin"/></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3.wmf"/><Relationship Id="rId4" Type="http://schemas.openxmlformats.org/officeDocument/2006/relationships/oleObject" Target="../embeddings/oleObject7.bin"/></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34.wmf"/><Relationship Id="rId4" Type="http://schemas.openxmlformats.org/officeDocument/2006/relationships/oleObject" Target="../embeddings/oleObject8.bin"/></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ChangeArrowheads="1"/>
          </p:cNvSpPr>
          <p:nvPr/>
        </p:nvSpPr>
        <p:spPr bwMode="auto">
          <a:xfrm>
            <a:off x="381000" y="2852936"/>
            <a:ext cx="8610600" cy="1143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lstStyle/>
          <a:p>
            <a:pPr algn="ctr">
              <a:spcBef>
                <a:spcPct val="0"/>
              </a:spcBef>
            </a:pPr>
            <a:r>
              <a:rPr lang="en-GB" altLang="es-ES" sz="4200" dirty="0" err="1">
                <a:effectLst/>
              </a:rPr>
              <a:t>Tema</a:t>
            </a:r>
            <a:r>
              <a:rPr lang="en-GB" altLang="es-ES" sz="4200" dirty="0">
                <a:effectLst/>
              </a:rPr>
              <a:t> IX: </a:t>
            </a:r>
            <a:r>
              <a:rPr lang="en-GB" altLang="es-ES" sz="4200" dirty="0" err="1">
                <a:effectLst/>
              </a:rPr>
              <a:t>Aparamenta</a:t>
            </a:r>
            <a:r>
              <a:rPr lang="en-GB" altLang="es-ES" sz="4200" dirty="0">
                <a:effectLst/>
              </a:rPr>
              <a:t> de </a:t>
            </a:r>
            <a:r>
              <a:rPr lang="en-GB" altLang="es-ES" sz="4200" dirty="0" err="1">
                <a:effectLst/>
              </a:rPr>
              <a:t>protección</a:t>
            </a:r>
            <a:r>
              <a:rPr lang="en-GB" altLang="es-ES" sz="4200" dirty="0">
                <a:effectLst/>
              </a:rPr>
              <a:t> y </a:t>
            </a:r>
            <a:r>
              <a:rPr lang="en-GB" altLang="es-ES" sz="4200" dirty="0" err="1">
                <a:effectLst/>
              </a:rPr>
              <a:t>maniobra</a:t>
            </a:r>
            <a:r>
              <a:rPr lang="en-GB" altLang="es-ES" sz="4200" dirty="0">
                <a:effectLst/>
              </a:rPr>
              <a:t> </a:t>
            </a:r>
            <a:r>
              <a:rPr lang="en-GB" altLang="es-ES" sz="4200" dirty="0" smtClean="0">
                <a:effectLst/>
              </a:rPr>
              <a:t>para </a:t>
            </a:r>
            <a:r>
              <a:rPr lang="en-GB" altLang="es-ES" sz="4200" dirty="0" err="1" smtClean="0">
                <a:effectLst/>
              </a:rPr>
              <a:t>máquinas</a:t>
            </a:r>
            <a:r>
              <a:rPr lang="en-GB" altLang="es-ES" sz="4200" dirty="0" smtClean="0">
                <a:effectLst/>
              </a:rPr>
              <a:t> </a:t>
            </a:r>
            <a:r>
              <a:rPr lang="en-GB" altLang="es-ES" sz="4200" dirty="0" err="1">
                <a:effectLst/>
              </a:rPr>
              <a:t>eléctricas</a:t>
            </a:r>
            <a:endParaRPr lang="es-ES_tradnl" altLang="es-ES" sz="2400" dirty="0">
              <a:effectLst/>
              <a:latin typeface="Times New Roman" pitchFamily="18" charset="0"/>
            </a:endParaRPr>
          </a:p>
        </p:txBody>
      </p:sp>
      <p:pic>
        <p:nvPicPr>
          <p:cNvPr id="6" name="Picture 4" descr="C:\Mis documentos\Fotos\escudo uniovi color transp.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8938"/>
            <a:ext cx="1727200" cy="1363662"/>
          </a:xfrm>
          <a:prstGeom prst="rect">
            <a:avLst/>
          </a:prstGeom>
          <a:noFill/>
          <a:effectLst/>
          <a:extLst>
            <a:ext uri="{909E8E84-426E-40DD-AFC4-6F175D3DCCD1}">
              <a14:hiddenFill xmlns:a14="http://schemas.microsoft.com/office/drawing/2010/main">
                <a:solidFill>
                  <a:srgbClr val="FFFFFF"/>
                </a:solidFill>
              </a14:hiddenFill>
            </a:ext>
          </a:extLst>
        </p:spPr>
      </p:pic>
      <p:sp>
        <p:nvSpPr>
          <p:cNvPr id="7" name="Text Box 5"/>
          <p:cNvSpPr txBox="1">
            <a:spLocks noChangeAspect="1" noChangeArrowheads="1"/>
          </p:cNvSpPr>
          <p:nvPr/>
        </p:nvSpPr>
        <p:spPr bwMode="auto">
          <a:xfrm>
            <a:off x="2205038" y="846138"/>
            <a:ext cx="49895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txBody>
          <a:bodyPr wrap="none">
            <a:spAutoFit/>
          </a:bodyPr>
          <a:lstStyle/>
          <a:p>
            <a:pPr algn="ctr">
              <a:spcBef>
                <a:spcPct val="0"/>
              </a:spcBef>
            </a:pPr>
            <a:r>
              <a:rPr lang="es-ES_tradnl" altLang="es-ES" sz="3400" dirty="0">
                <a:solidFill>
                  <a:schemeClr val="tx2"/>
                </a:solidFill>
                <a:latin typeface="Arial" charset="0"/>
              </a:rPr>
              <a:t>Universidad de Oviedo</a:t>
            </a:r>
            <a:r>
              <a:rPr lang="es-ES_tradnl" altLang="es-ES" sz="3600" dirty="0">
                <a:solidFill>
                  <a:srgbClr val="2700AC"/>
                </a:solidFill>
                <a:latin typeface="Arial" charset="0"/>
              </a:rPr>
              <a:t> </a:t>
            </a:r>
          </a:p>
        </p:txBody>
      </p:sp>
      <p:sp>
        <p:nvSpPr>
          <p:cNvPr id="8" name="Rectángulo 7"/>
          <p:cNvSpPr/>
          <p:nvPr/>
        </p:nvSpPr>
        <p:spPr>
          <a:xfrm>
            <a:off x="2411760" y="5301207"/>
            <a:ext cx="4536504" cy="1238801"/>
          </a:xfrm>
          <a:prstGeom prst="rect">
            <a:avLst/>
          </a:prstGeom>
          <a:effectLst>
            <a:glow rad="127000">
              <a:schemeClr val="tx1"/>
            </a:glow>
          </a:effectLst>
        </p:spPr>
        <p:txBody>
          <a:bodyPr wrap="square">
            <a:spAutoFit/>
          </a:bodyPr>
          <a:lstStyle/>
          <a:p>
            <a:pPr>
              <a:buClr>
                <a:schemeClr val="accent1"/>
              </a:buClr>
              <a:buSzPct val="75000"/>
              <a:buFont typeface="Monotype Sorts" charset="2"/>
              <a:buNone/>
            </a:pPr>
            <a:r>
              <a:rPr lang="es-ES_tradnl" sz="2100" dirty="0"/>
              <a:t>Dpto. de Ingeniería Eléctrica</a:t>
            </a:r>
          </a:p>
          <a:p>
            <a:pPr>
              <a:buClr>
                <a:schemeClr val="accent1"/>
              </a:buClr>
              <a:buSzPct val="75000"/>
              <a:buFont typeface="Monotype Sorts" charset="2"/>
              <a:buNone/>
            </a:pPr>
            <a:r>
              <a:rPr lang="es-ES_tradnl" dirty="0"/>
              <a:t>Grupo de Investigación en el Diagnóstico </a:t>
            </a:r>
          </a:p>
          <a:p>
            <a:pPr>
              <a:buClr>
                <a:schemeClr val="accent1"/>
              </a:buClr>
              <a:buSzPct val="75000"/>
              <a:buFont typeface="Monotype Sorts" charset="2"/>
              <a:buNone/>
            </a:pPr>
            <a:r>
              <a:rPr lang="es-ES_tradnl" dirty="0"/>
              <a:t>de Máquinas e Instalaciones Eléctricas</a:t>
            </a:r>
          </a:p>
          <a:p>
            <a:pPr>
              <a:buClr>
                <a:schemeClr val="accent1"/>
              </a:buClr>
              <a:buSzPct val="75000"/>
              <a:buFont typeface="Monotype Sorts" charset="2"/>
              <a:buNone/>
            </a:pPr>
            <a:r>
              <a:rPr lang="es-ES_tradnl" sz="1050" dirty="0"/>
              <a:t>http://www.dimie.uniovi.es</a:t>
            </a:r>
          </a:p>
        </p:txBody>
      </p:sp>
      <p:pic>
        <p:nvPicPr>
          <p:cNvPr id="9" name="Picture 2" descr="DIMIELOGO_Fi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5441262"/>
            <a:ext cx="1887451" cy="1012074"/>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cover dir="l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4104" name="Rectangle 120"/>
          <p:cNvSpPr>
            <a:spLocks noChangeArrowheads="1"/>
          </p:cNvSpPr>
          <p:nvPr/>
        </p:nvSpPr>
        <p:spPr bwMode="auto">
          <a:xfrm>
            <a:off x="228600" y="1524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9.5.1 Seccionadores III</a:t>
            </a:r>
            <a:endParaRPr lang="es-ES_tradnl" altLang="es-ES" sz="4500" b="0">
              <a:latin typeface="Tahoma" pitchFamily="34" charset="0"/>
            </a:endParaRPr>
          </a:p>
        </p:txBody>
      </p:sp>
      <p:sp>
        <p:nvSpPr>
          <p:cNvPr id="554105" name="Rectangle 121"/>
          <p:cNvSpPr>
            <a:spLocks noChangeArrowheads="1"/>
          </p:cNvSpPr>
          <p:nvPr/>
        </p:nvSpPr>
        <p:spPr bwMode="auto">
          <a:xfrm>
            <a:off x="5499100" y="1295400"/>
            <a:ext cx="3302000" cy="958850"/>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900">
                <a:effectLst>
                  <a:outerShdw blurRad="38100" dist="38100" dir="2700000" algn="tl">
                    <a:srgbClr val="000000"/>
                  </a:outerShdw>
                </a:effectLst>
              </a:rPr>
              <a:t>Cuanto más rápido se realice la maniobra antes se extingue el arco</a:t>
            </a:r>
            <a:endParaRPr lang="es-ES" altLang="es-ES" sz="1900">
              <a:effectLst>
                <a:outerShdw blurRad="38100" dist="38100" dir="2700000" algn="tl">
                  <a:srgbClr val="000000"/>
                </a:outerShdw>
              </a:effectLst>
            </a:endParaRPr>
          </a:p>
        </p:txBody>
      </p:sp>
      <p:sp>
        <p:nvSpPr>
          <p:cNvPr id="554106" name="Rectangle 122"/>
          <p:cNvSpPr>
            <a:spLocks noChangeArrowheads="1"/>
          </p:cNvSpPr>
          <p:nvPr/>
        </p:nvSpPr>
        <p:spPr bwMode="auto">
          <a:xfrm>
            <a:off x="5486400" y="2609850"/>
            <a:ext cx="3302000" cy="2114550"/>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900">
                <a:effectLst>
                  <a:outerShdw blurRad="38100" dist="38100" dir="2700000" algn="tl">
                    <a:srgbClr val="000000"/>
                  </a:outerShdw>
                </a:effectLst>
              </a:rPr>
              <a:t>Se introducen resortes de forma que la separación de las cuchillas de los contactos tiene lugar cuando se vence  la fuerza recuperadora del muelle</a:t>
            </a:r>
            <a:endParaRPr lang="es-ES" altLang="es-ES" sz="1900">
              <a:effectLst>
                <a:outerShdw blurRad="38100" dist="38100" dir="2700000" algn="tl">
                  <a:srgbClr val="000000"/>
                </a:outerShdw>
              </a:effectLst>
            </a:endParaRPr>
          </a:p>
        </p:txBody>
      </p:sp>
      <p:sp>
        <p:nvSpPr>
          <p:cNvPr id="554107" name="Rectangle 123"/>
          <p:cNvSpPr>
            <a:spLocks noChangeArrowheads="1"/>
          </p:cNvSpPr>
          <p:nvPr/>
        </p:nvSpPr>
        <p:spPr bwMode="auto">
          <a:xfrm>
            <a:off x="5486400" y="5153025"/>
            <a:ext cx="3302000" cy="1247775"/>
          </a:xfrm>
          <a:prstGeom prst="rect">
            <a:avLst/>
          </a:prstGeom>
          <a:solidFill>
            <a:srgbClr val="CC0099"/>
          </a:soli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1900">
                <a:effectLst>
                  <a:outerShdw blurRad="38100" dist="38100" dir="2700000" algn="tl">
                    <a:srgbClr val="000000"/>
                  </a:outerShdw>
                </a:effectLst>
              </a:rPr>
              <a:t>La apertura se produce “de golpe” aunque el usuario desplace la palanca lentamente </a:t>
            </a:r>
            <a:endParaRPr lang="es-ES" altLang="es-ES" sz="1900">
              <a:effectLst>
                <a:outerShdw blurRad="38100" dist="38100" dir="2700000" algn="tl">
                  <a:srgbClr val="000000"/>
                </a:outerShdw>
              </a:effectLst>
            </a:endParaRPr>
          </a:p>
        </p:txBody>
      </p:sp>
      <p:grpSp>
        <p:nvGrpSpPr>
          <p:cNvPr id="554110" name="Group 126"/>
          <p:cNvGrpSpPr>
            <a:grpSpLocks/>
          </p:cNvGrpSpPr>
          <p:nvPr/>
        </p:nvGrpSpPr>
        <p:grpSpPr bwMode="auto">
          <a:xfrm>
            <a:off x="457200" y="1447800"/>
            <a:ext cx="4572000" cy="4953000"/>
            <a:chOff x="288" y="912"/>
            <a:chExt cx="2880" cy="3120"/>
          </a:xfrm>
        </p:grpSpPr>
        <p:sp>
          <p:nvSpPr>
            <p:cNvPr id="553987" name="Rectangle 3"/>
            <p:cNvSpPr>
              <a:spLocks noChangeArrowheads="1"/>
            </p:cNvSpPr>
            <p:nvPr/>
          </p:nvSpPr>
          <p:spPr bwMode="auto">
            <a:xfrm>
              <a:off x="288" y="912"/>
              <a:ext cx="2872" cy="3120"/>
            </a:xfrm>
            <a:prstGeom prst="rect">
              <a:avLst/>
            </a:prstGeom>
            <a:solidFill>
              <a:schemeClr val="tx1"/>
            </a:solidFill>
            <a:ln w="31750">
              <a:miter lim="800000"/>
              <a:headEnd/>
              <a:tailEnd/>
            </a:ln>
            <a:effectLst/>
            <a:scene3d>
              <a:camera prst="legacyObliqueTopRight"/>
              <a:lightRig rig="legacyFlat3" dir="b"/>
            </a:scene3d>
            <a:sp3d extrusionH="430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553989" name="Rectangle 5"/>
            <p:cNvSpPr>
              <a:spLocks noChangeArrowheads="1"/>
            </p:cNvSpPr>
            <p:nvPr/>
          </p:nvSpPr>
          <p:spPr bwMode="auto">
            <a:xfrm>
              <a:off x="288" y="912"/>
              <a:ext cx="2880" cy="3120"/>
            </a:xfrm>
            <a:prstGeom prst="rect">
              <a:avLst/>
            </a:prstGeom>
            <a:solidFill>
              <a:schemeClr val="tx1"/>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pic>
          <p:nvPicPr>
            <p:cNvPr id="553991" name="Picture 7" descr="C:\Temporal red\esquema seccionador.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 y="960"/>
              <a:ext cx="2562" cy="2930"/>
            </a:xfrm>
            <a:prstGeom prst="rect">
              <a:avLst/>
            </a:prstGeom>
            <a:noFill/>
            <a:extLst>
              <a:ext uri="{909E8E84-426E-40DD-AFC4-6F175D3DCCD1}">
                <a14:hiddenFill xmlns:a14="http://schemas.microsoft.com/office/drawing/2010/main">
                  <a:solidFill>
                    <a:srgbClr val="FFFFFF"/>
                  </a:solidFill>
                </a14:hiddenFill>
              </a:ext>
            </a:extLst>
          </p:spPr>
        </p:pic>
        <p:sp>
          <p:nvSpPr>
            <p:cNvPr id="553992" name="Line 8"/>
            <p:cNvSpPr>
              <a:spLocks noChangeAspect="1" noChangeShapeType="1"/>
            </p:cNvSpPr>
            <p:nvPr/>
          </p:nvSpPr>
          <p:spPr bwMode="auto">
            <a:xfrm>
              <a:off x="888" y="1624"/>
              <a:ext cx="0" cy="2269"/>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3993" name="Line 9"/>
            <p:cNvSpPr>
              <a:spLocks noChangeAspect="1" noChangeShapeType="1"/>
            </p:cNvSpPr>
            <p:nvPr/>
          </p:nvSpPr>
          <p:spPr bwMode="auto">
            <a:xfrm>
              <a:off x="672" y="1619"/>
              <a:ext cx="0" cy="2269"/>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3994" name="Line 10"/>
            <p:cNvSpPr>
              <a:spLocks noChangeAspect="1" noChangeShapeType="1"/>
            </p:cNvSpPr>
            <p:nvPr/>
          </p:nvSpPr>
          <p:spPr bwMode="auto">
            <a:xfrm>
              <a:off x="1494" y="2131"/>
              <a:ext cx="0" cy="65"/>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3995" name="AutoShape 11"/>
            <p:cNvSpPr>
              <a:spLocks noChangeAspect="1" noChangeArrowheads="1"/>
            </p:cNvSpPr>
            <p:nvPr/>
          </p:nvSpPr>
          <p:spPr bwMode="auto">
            <a:xfrm>
              <a:off x="1279" y="2637"/>
              <a:ext cx="138" cy="462"/>
            </a:xfrm>
            <a:prstGeom prst="rtTriangle">
              <a:avLst/>
            </a:prstGeom>
            <a:solidFill>
              <a:srgbClr val="C0C0C0"/>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3996" name="Line 12"/>
            <p:cNvSpPr>
              <a:spLocks noChangeAspect="1" noChangeShapeType="1"/>
            </p:cNvSpPr>
            <p:nvPr/>
          </p:nvSpPr>
          <p:spPr bwMode="auto">
            <a:xfrm>
              <a:off x="1267" y="2443"/>
              <a:ext cx="0" cy="660"/>
            </a:xfrm>
            <a:prstGeom prst="line">
              <a:avLst/>
            </a:prstGeom>
            <a:noFill/>
            <a:ln w="349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3997" name="Line 13"/>
            <p:cNvSpPr>
              <a:spLocks noChangeAspect="1" noChangeShapeType="1"/>
            </p:cNvSpPr>
            <p:nvPr/>
          </p:nvSpPr>
          <p:spPr bwMode="auto">
            <a:xfrm>
              <a:off x="1312" y="2439"/>
              <a:ext cx="0" cy="303"/>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3998" name="Line 14"/>
            <p:cNvSpPr>
              <a:spLocks noChangeAspect="1" noChangeShapeType="1"/>
            </p:cNvSpPr>
            <p:nvPr/>
          </p:nvSpPr>
          <p:spPr bwMode="auto">
            <a:xfrm>
              <a:off x="1320" y="3095"/>
              <a:ext cx="0" cy="324"/>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3999" name="Line 15"/>
            <p:cNvSpPr>
              <a:spLocks noChangeAspect="1" noChangeShapeType="1"/>
            </p:cNvSpPr>
            <p:nvPr/>
          </p:nvSpPr>
          <p:spPr bwMode="auto">
            <a:xfrm>
              <a:off x="1279" y="2730"/>
              <a:ext cx="191" cy="0"/>
            </a:xfrm>
            <a:prstGeom prst="line">
              <a:avLst/>
            </a:prstGeom>
            <a:noFill/>
            <a:ln w="762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00" name="Line 16"/>
            <p:cNvSpPr>
              <a:spLocks noChangeAspect="1" noChangeShapeType="1"/>
            </p:cNvSpPr>
            <p:nvPr/>
          </p:nvSpPr>
          <p:spPr bwMode="auto">
            <a:xfrm>
              <a:off x="1289" y="2444"/>
              <a:ext cx="0" cy="267"/>
            </a:xfrm>
            <a:prstGeom prst="line">
              <a:avLst/>
            </a:prstGeom>
            <a:noFill/>
            <a:ln w="508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01" name="Line 17"/>
            <p:cNvSpPr>
              <a:spLocks noChangeAspect="1" noChangeShapeType="1"/>
            </p:cNvSpPr>
            <p:nvPr/>
          </p:nvSpPr>
          <p:spPr bwMode="auto">
            <a:xfrm>
              <a:off x="1069" y="2218"/>
              <a:ext cx="0" cy="203"/>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02" name="Line 18"/>
            <p:cNvSpPr>
              <a:spLocks noChangeAspect="1" noChangeShapeType="1"/>
            </p:cNvSpPr>
            <p:nvPr/>
          </p:nvSpPr>
          <p:spPr bwMode="auto">
            <a:xfrm flipH="1">
              <a:off x="1628" y="2212"/>
              <a:ext cx="28" cy="81"/>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03" name="Line 19"/>
            <p:cNvSpPr>
              <a:spLocks noChangeAspect="1" noChangeShapeType="1"/>
            </p:cNvSpPr>
            <p:nvPr/>
          </p:nvSpPr>
          <p:spPr bwMode="auto">
            <a:xfrm flipH="1">
              <a:off x="1571" y="2333"/>
              <a:ext cx="45" cy="11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04" name="Line 20"/>
            <p:cNvSpPr>
              <a:spLocks noChangeAspect="1" noChangeShapeType="1"/>
            </p:cNvSpPr>
            <p:nvPr/>
          </p:nvSpPr>
          <p:spPr bwMode="auto">
            <a:xfrm>
              <a:off x="895" y="3374"/>
              <a:ext cx="417"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05" name="Line 21"/>
            <p:cNvSpPr>
              <a:spLocks noChangeAspect="1" noChangeShapeType="1"/>
            </p:cNvSpPr>
            <p:nvPr/>
          </p:nvSpPr>
          <p:spPr bwMode="auto">
            <a:xfrm flipV="1">
              <a:off x="903" y="3597"/>
              <a:ext cx="514"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06" name="Line 22"/>
            <p:cNvSpPr>
              <a:spLocks noChangeAspect="1" noChangeShapeType="1"/>
            </p:cNvSpPr>
            <p:nvPr/>
          </p:nvSpPr>
          <p:spPr bwMode="auto">
            <a:xfrm>
              <a:off x="1061" y="3374"/>
              <a:ext cx="0" cy="211"/>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07" name="Rectangle 23"/>
            <p:cNvSpPr>
              <a:spLocks noChangeAspect="1" noChangeArrowheads="1"/>
            </p:cNvSpPr>
            <p:nvPr/>
          </p:nvSpPr>
          <p:spPr bwMode="auto">
            <a:xfrm>
              <a:off x="1223" y="2224"/>
              <a:ext cx="116" cy="190"/>
            </a:xfrm>
            <a:prstGeom prst="rect">
              <a:avLst/>
            </a:prstGeom>
            <a:solidFill>
              <a:schemeClr val="tx1"/>
            </a:soli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08" name="Line 24"/>
            <p:cNvSpPr>
              <a:spLocks noChangeAspect="1" noChangeShapeType="1"/>
            </p:cNvSpPr>
            <p:nvPr/>
          </p:nvSpPr>
          <p:spPr bwMode="auto">
            <a:xfrm>
              <a:off x="1263" y="2216"/>
              <a:ext cx="0" cy="211"/>
            </a:xfrm>
            <a:prstGeom prst="line">
              <a:avLst/>
            </a:prstGeom>
            <a:noFill/>
            <a:ln w="222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09" name="Line 25"/>
            <p:cNvSpPr>
              <a:spLocks noChangeAspect="1" noChangeShapeType="1"/>
            </p:cNvSpPr>
            <p:nvPr/>
          </p:nvSpPr>
          <p:spPr bwMode="auto">
            <a:xfrm>
              <a:off x="1312" y="2216"/>
              <a:ext cx="0" cy="211"/>
            </a:xfrm>
            <a:prstGeom prst="line">
              <a:avLst/>
            </a:prstGeom>
            <a:noFill/>
            <a:ln w="222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10" name="Rectangle 26"/>
            <p:cNvSpPr>
              <a:spLocks noChangeAspect="1" noChangeArrowheads="1"/>
            </p:cNvSpPr>
            <p:nvPr/>
          </p:nvSpPr>
          <p:spPr bwMode="auto">
            <a:xfrm>
              <a:off x="1273" y="2013"/>
              <a:ext cx="254" cy="112"/>
            </a:xfrm>
            <a:prstGeom prst="rect">
              <a:avLst/>
            </a:prstGeom>
            <a:solidFill>
              <a:schemeClr val="tx1"/>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11" name="Rectangle 27"/>
            <p:cNvSpPr>
              <a:spLocks noChangeAspect="1" noChangeArrowheads="1"/>
            </p:cNvSpPr>
            <p:nvPr/>
          </p:nvSpPr>
          <p:spPr bwMode="auto">
            <a:xfrm>
              <a:off x="1433" y="2224"/>
              <a:ext cx="150" cy="65"/>
            </a:xfrm>
            <a:prstGeom prst="rect">
              <a:avLst/>
            </a:prstGeom>
            <a:solidFill>
              <a:schemeClr val="tx1"/>
            </a:solidFill>
            <a:ln>
              <a:noFill/>
            </a:ln>
            <a:effectLst/>
            <a:extLs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12" name="Rectangle 28"/>
            <p:cNvSpPr>
              <a:spLocks noChangeAspect="1" noChangeArrowheads="1"/>
            </p:cNvSpPr>
            <p:nvPr/>
          </p:nvSpPr>
          <p:spPr bwMode="auto">
            <a:xfrm>
              <a:off x="1413" y="2345"/>
              <a:ext cx="150" cy="65"/>
            </a:xfrm>
            <a:prstGeom prst="rect">
              <a:avLst/>
            </a:prstGeom>
            <a:solidFill>
              <a:schemeClr val="tx1"/>
            </a:solidFill>
            <a:ln>
              <a:noFill/>
            </a:ln>
            <a:effectLst/>
            <a:extLs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13" name="Line 29"/>
            <p:cNvSpPr>
              <a:spLocks noChangeAspect="1" noChangeShapeType="1"/>
            </p:cNvSpPr>
            <p:nvPr/>
          </p:nvSpPr>
          <p:spPr bwMode="auto">
            <a:xfrm>
              <a:off x="1498" y="2208"/>
              <a:ext cx="0" cy="210"/>
            </a:xfrm>
            <a:prstGeom prst="line">
              <a:avLst/>
            </a:prstGeom>
            <a:noFill/>
            <a:ln w="2222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14" name="Rectangle 30"/>
            <p:cNvSpPr>
              <a:spLocks noChangeAspect="1" noChangeArrowheads="1"/>
            </p:cNvSpPr>
            <p:nvPr/>
          </p:nvSpPr>
          <p:spPr bwMode="auto">
            <a:xfrm>
              <a:off x="1547" y="2127"/>
              <a:ext cx="65" cy="71"/>
            </a:xfrm>
            <a:prstGeom prst="rect">
              <a:avLst/>
            </a:prstGeom>
            <a:solidFill>
              <a:schemeClr val="tx1"/>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15" name="Rectangle 31"/>
            <p:cNvSpPr>
              <a:spLocks noChangeAspect="1" noChangeArrowheads="1"/>
            </p:cNvSpPr>
            <p:nvPr/>
          </p:nvSpPr>
          <p:spPr bwMode="auto">
            <a:xfrm>
              <a:off x="1235" y="2123"/>
              <a:ext cx="65" cy="71"/>
            </a:xfrm>
            <a:prstGeom prst="rect">
              <a:avLst/>
            </a:prstGeom>
            <a:solidFill>
              <a:schemeClr val="tx1"/>
            </a:solidFill>
            <a:ln w="317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16" name="Rectangle 32"/>
            <p:cNvSpPr>
              <a:spLocks noChangeAspect="1" noChangeArrowheads="1"/>
            </p:cNvSpPr>
            <p:nvPr/>
          </p:nvSpPr>
          <p:spPr bwMode="auto">
            <a:xfrm>
              <a:off x="1547" y="2451"/>
              <a:ext cx="194" cy="648"/>
            </a:xfrm>
            <a:prstGeom prst="rect">
              <a:avLst/>
            </a:prstGeom>
            <a:solidFill>
              <a:schemeClr val="tx1"/>
            </a:solidFill>
            <a:ln>
              <a:noFill/>
            </a:ln>
            <a:effectLst/>
            <a:extLst>
              <a:ext uri="{91240B29-F687-4F45-9708-019B960494DF}">
                <a14:hiddenLine xmlns:a14="http://schemas.microsoft.com/office/drawing/2010/main" w="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54017" name="Line 33"/>
            <p:cNvSpPr>
              <a:spLocks noChangeAspect="1" noChangeShapeType="1"/>
            </p:cNvSpPr>
            <p:nvPr/>
          </p:nvSpPr>
          <p:spPr bwMode="auto">
            <a:xfrm>
              <a:off x="1348" y="2317"/>
              <a:ext cx="389" cy="0"/>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18" name="Rectangle 34"/>
            <p:cNvSpPr>
              <a:spLocks noChangeAspect="1" noChangeArrowheads="1"/>
            </p:cNvSpPr>
            <p:nvPr/>
          </p:nvSpPr>
          <p:spPr bwMode="auto">
            <a:xfrm rot="-3199222">
              <a:off x="1321" y="2936"/>
              <a:ext cx="1296" cy="195"/>
            </a:xfrm>
            <a:prstGeom prst="rect">
              <a:avLst/>
            </a:prstGeom>
            <a:solidFill>
              <a:schemeClr val="tx1"/>
            </a:solidFill>
            <a:ln>
              <a:noFill/>
            </a:ln>
            <a:effectLst/>
            <a:extLst>
              <a:ext uri="{91240B29-F687-4F45-9708-019B960494DF}">
                <a14:hiddenLine xmlns:a14="http://schemas.microsoft.com/office/drawing/2010/main" w="22225">
                  <a:solidFill>
                    <a:srgbClr val="000000"/>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54019" name="Rectangle 35"/>
            <p:cNvSpPr>
              <a:spLocks noChangeAspect="1" noChangeArrowheads="1"/>
            </p:cNvSpPr>
            <p:nvPr/>
          </p:nvSpPr>
          <p:spPr bwMode="auto">
            <a:xfrm rot="-3199222">
              <a:off x="1187" y="2819"/>
              <a:ext cx="1296" cy="195"/>
            </a:xfrm>
            <a:prstGeom prst="rect">
              <a:avLst/>
            </a:prstGeom>
            <a:solidFill>
              <a:schemeClr val="tx1"/>
            </a:solidFill>
            <a:ln w="22225">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54020" name="Freeform 36"/>
            <p:cNvSpPr>
              <a:spLocks noChangeAspect="1"/>
            </p:cNvSpPr>
            <p:nvPr/>
          </p:nvSpPr>
          <p:spPr bwMode="auto">
            <a:xfrm>
              <a:off x="1559" y="2208"/>
              <a:ext cx="130" cy="891"/>
            </a:xfrm>
            <a:custGeom>
              <a:avLst/>
              <a:gdLst>
                <a:gd name="T0" fmla="*/ 0 w 129"/>
                <a:gd name="T1" fmla="*/ 0 h 657"/>
                <a:gd name="T2" fmla="*/ 0 w 129"/>
                <a:gd name="T3" fmla="*/ 657 h 657"/>
                <a:gd name="T4" fmla="*/ 129 w 129"/>
                <a:gd name="T5" fmla="*/ 651 h 657"/>
                <a:gd name="T6" fmla="*/ 51 w 129"/>
                <a:gd name="T7" fmla="*/ 387 h 657"/>
                <a:gd name="T8" fmla="*/ 51 w 129"/>
                <a:gd name="T9" fmla="*/ 9 h 657"/>
              </a:gdLst>
              <a:ahLst/>
              <a:cxnLst>
                <a:cxn ang="0">
                  <a:pos x="T0" y="T1"/>
                </a:cxn>
                <a:cxn ang="0">
                  <a:pos x="T2" y="T3"/>
                </a:cxn>
                <a:cxn ang="0">
                  <a:pos x="T4" y="T5"/>
                </a:cxn>
                <a:cxn ang="0">
                  <a:pos x="T6" y="T7"/>
                </a:cxn>
                <a:cxn ang="0">
                  <a:pos x="T8" y="T9"/>
                </a:cxn>
              </a:cxnLst>
              <a:rect l="0" t="0" r="r" b="b"/>
              <a:pathLst>
                <a:path w="129" h="657">
                  <a:moveTo>
                    <a:pt x="0" y="0"/>
                  </a:moveTo>
                  <a:lnTo>
                    <a:pt x="0" y="657"/>
                  </a:lnTo>
                  <a:lnTo>
                    <a:pt x="129" y="651"/>
                  </a:lnTo>
                  <a:lnTo>
                    <a:pt x="51" y="387"/>
                  </a:lnTo>
                  <a:lnTo>
                    <a:pt x="51" y="9"/>
                  </a:lnTo>
                </a:path>
              </a:pathLst>
            </a:custGeom>
            <a:solidFill>
              <a:srgbClr val="C0C0C0"/>
            </a:solidFill>
            <a:ln w="9525" cap="flat" cmpd="sng">
              <a:solidFill>
                <a:srgbClr val="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21" name="Line 37"/>
            <p:cNvSpPr>
              <a:spLocks noChangeAspect="1" noChangeShapeType="1"/>
            </p:cNvSpPr>
            <p:nvPr/>
          </p:nvSpPr>
          <p:spPr bwMode="auto">
            <a:xfrm>
              <a:off x="1502" y="2451"/>
              <a:ext cx="0" cy="972"/>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22" name="Rectangle 38"/>
            <p:cNvSpPr>
              <a:spLocks noChangeAspect="1" noChangeArrowheads="1"/>
            </p:cNvSpPr>
            <p:nvPr/>
          </p:nvSpPr>
          <p:spPr bwMode="auto">
            <a:xfrm rot="-19342683">
              <a:off x="2107" y="2247"/>
              <a:ext cx="312" cy="166"/>
            </a:xfrm>
            <a:prstGeom prst="rect">
              <a:avLst/>
            </a:prstGeom>
            <a:solidFill>
              <a:schemeClr val="tx1"/>
            </a:solidFill>
            <a:ln w="19050">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23" name="Line 39"/>
            <p:cNvSpPr>
              <a:spLocks noChangeAspect="1" noChangeShapeType="1"/>
            </p:cNvSpPr>
            <p:nvPr/>
          </p:nvSpPr>
          <p:spPr bwMode="auto">
            <a:xfrm flipV="1">
              <a:off x="2325" y="1446"/>
              <a:ext cx="624" cy="814"/>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24" name="Line 40"/>
            <p:cNvSpPr>
              <a:spLocks noChangeAspect="1" noChangeShapeType="1"/>
            </p:cNvSpPr>
            <p:nvPr/>
          </p:nvSpPr>
          <p:spPr bwMode="auto">
            <a:xfrm flipV="1">
              <a:off x="2325" y="1442"/>
              <a:ext cx="628" cy="814"/>
            </a:xfrm>
            <a:prstGeom prst="line">
              <a:avLst/>
            </a:prstGeom>
            <a:noFill/>
            <a:ln w="190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25" name="Rectangle 41" descr="Diagonal hacia arriba ancha"/>
            <p:cNvSpPr>
              <a:spLocks noChangeAspect="1" noChangeArrowheads="1"/>
            </p:cNvSpPr>
            <p:nvPr/>
          </p:nvSpPr>
          <p:spPr bwMode="auto">
            <a:xfrm>
              <a:off x="684" y="2251"/>
              <a:ext cx="182" cy="159"/>
            </a:xfrm>
            <a:prstGeom prst="rect">
              <a:avLst/>
            </a:prstGeom>
            <a:pattFill prst="wdUpDiag">
              <a:fgClr>
                <a:schemeClr val="tx1"/>
              </a:fgClr>
              <a:bgClr>
                <a:schemeClr val="bg2"/>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26" name="Rectangle 42" descr="Diagonal hacia arriba ancha"/>
            <p:cNvSpPr>
              <a:spLocks noChangeAspect="1" noChangeArrowheads="1"/>
            </p:cNvSpPr>
            <p:nvPr/>
          </p:nvSpPr>
          <p:spPr bwMode="auto">
            <a:xfrm>
              <a:off x="894" y="2252"/>
              <a:ext cx="85" cy="154"/>
            </a:xfrm>
            <a:prstGeom prst="rect">
              <a:avLst/>
            </a:prstGeom>
            <a:pattFill prst="wdUpDiag">
              <a:fgClr>
                <a:schemeClr val="tx1"/>
              </a:fgClr>
              <a:bgClr>
                <a:schemeClr val="bg2"/>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27" name="AutoShape 43" descr="Diagonal hacia arriba ancha"/>
            <p:cNvSpPr>
              <a:spLocks noChangeAspect="1" noChangeArrowheads="1"/>
            </p:cNvSpPr>
            <p:nvPr/>
          </p:nvSpPr>
          <p:spPr bwMode="auto">
            <a:xfrm>
              <a:off x="984" y="2249"/>
              <a:ext cx="63" cy="71"/>
            </a:xfrm>
            <a:prstGeom prst="rtTriangle">
              <a:avLst/>
            </a:prstGeom>
            <a:pattFill prst="wdUpDiag">
              <a:fgClr>
                <a:schemeClr val="tx1"/>
              </a:fgClr>
              <a:bgClr>
                <a:schemeClr val="bg2"/>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28" name="AutoShape 44" descr="Diagonal hacia arriba ancha"/>
            <p:cNvSpPr>
              <a:spLocks noChangeAspect="1" noChangeArrowheads="1"/>
            </p:cNvSpPr>
            <p:nvPr/>
          </p:nvSpPr>
          <p:spPr bwMode="auto">
            <a:xfrm flipV="1">
              <a:off x="988" y="2329"/>
              <a:ext cx="63" cy="74"/>
            </a:xfrm>
            <a:prstGeom prst="rtTriangle">
              <a:avLst/>
            </a:prstGeom>
            <a:pattFill prst="wdUpDiag">
              <a:fgClr>
                <a:schemeClr val="tx1"/>
              </a:fgClr>
              <a:bgClr>
                <a:schemeClr val="bg2"/>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29" name="Rectangle 45"/>
            <p:cNvSpPr>
              <a:spLocks noChangeAspect="1" noChangeArrowheads="1"/>
            </p:cNvSpPr>
            <p:nvPr/>
          </p:nvSpPr>
          <p:spPr bwMode="auto">
            <a:xfrm>
              <a:off x="514" y="2204"/>
              <a:ext cx="146" cy="81"/>
            </a:xfrm>
            <a:prstGeom prst="rect">
              <a:avLst/>
            </a:prstGeom>
            <a:solidFill>
              <a:schemeClr val="tx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30" name="Rectangle 46"/>
            <p:cNvSpPr>
              <a:spLocks noChangeAspect="1" noChangeArrowheads="1"/>
            </p:cNvSpPr>
            <p:nvPr/>
          </p:nvSpPr>
          <p:spPr bwMode="auto">
            <a:xfrm>
              <a:off x="514" y="2386"/>
              <a:ext cx="146" cy="81"/>
            </a:xfrm>
            <a:prstGeom prst="rect">
              <a:avLst/>
            </a:prstGeom>
            <a:solidFill>
              <a:schemeClr val="tx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31" name="Rectangle 47"/>
            <p:cNvSpPr>
              <a:spLocks noChangeAspect="1" noChangeArrowheads="1"/>
            </p:cNvSpPr>
            <p:nvPr/>
          </p:nvSpPr>
          <p:spPr bwMode="auto">
            <a:xfrm>
              <a:off x="514" y="2285"/>
              <a:ext cx="146" cy="97"/>
            </a:xfrm>
            <a:prstGeom prst="rect">
              <a:avLst/>
            </a:prstGeom>
            <a:solidFill>
              <a:schemeClr val="tx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32" name="Rectangle 48" descr="Diagonal hacia arriba ancha"/>
            <p:cNvSpPr>
              <a:spLocks noChangeAspect="1" noChangeArrowheads="1"/>
            </p:cNvSpPr>
            <p:nvPr/>
          </p:nvSpPr>
          <p:spPr bwMode="auto">
            <a:xfrm>
              <a:off x="684" y="3420"/>
              <a:ext cx="182" cy="145"/>
            </a:xfrm>
            <a:prstGeom prst="rect">
              <a:avLst/>
            </a:prstGeom>
            <a:pattFill prst="wdUpDiag">
              <a:fgClr>
                <a:schemeClr val="tx1"/>
              </a:fgClr>
              <a:bgClr>
                <a:schemeClr val="bg2"/>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33" name="Rectangle 49" descr="Diagonal hacia arriba ancha"/>
            <p:cNvSpPr>
              <a:spLocks noChangeAspect="1" noChangeArrowheads="1"/>
            </p:cNvSpPr>
            <p:nvPr/>
          </p:nvSpPr>
          <p:spPr bwMode="auto">
            <a:xfrm>
              <a:off x="894" y="3415"/>
              <a:ext cx="85" cy="146"/>
            </a:xfrm>
            <a:prstGeom prst="rect">
              <a:avLst/>
            </a:prstGeom>
            <a:pattFill prst="wdUpDiag">
              <a:fgClr>
                <a:schemeClr val="tx1"/>
              </a:fgClr>
              <a:bgClr>
                <a:schemeClr val="bg2"/>
              </a:bgClr>
            </a:patt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34" name="AutoShape 50" descr="Diagonal hacia arriba ancha"/>
            <p:cNvSpPr>
              <a:spLocks noChangeAspect="1" noChangeArrowheads="1"/>
            </p:cNvSpPr>
            <p:nvPr/>
          </p:nvSpPr>
          <p:spPr bwMode="auto">
            <a:xfrm>
              <a:off x="984" y="3420"/>
              <a:ext cx="63" cy="63"/>
            </a:xfrm>
            <a:prstGeom prst="rtTriangle">
              <a:avLst/>
            </a:prstGeom>
            <a:pattFill prst="wdUpDiag">
              <a:fgClr>
                <a:schemeClr val="tx1"/>
              </a:fgClr>
              <a:bgClr>
                <a:schemeClr val="bg2"/>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54035" name="AutoShape 51" descr="Diagonal hacia arriba ancha"/>
            <p:cNvSpPr>
              <a:spLocks noChangeAspect="1" noChangeArrowheads="1"/>
            </p:cNvSpPr>
            <p:nvPr/>
          </p:nvSpPr>
          <p:spPr bwMode="auto">
            <a:xfrm flipV="1">
              <a:off x="988" y="3492"/>
              <a:ext cx="63" cy="64"/>
            </a:xfrm>
            <a:prstGeom prst="rtTriangle">
              <a:avLst/>
            </a:prstGeom>
            <a:pattFill prst="wdUpDiag">
              <a:fgClr>
                <a:schemeClr val="tx1"/>
              </a:fgClr>
              <a:bgClr>
                <a:schemeClr val="bg2"/>
              </a:bgClr>
            </a:patt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54036" name="Rectangle 52"/>
            <p:cNvSpPr>
              <a:spLocks noChangeAspect="1" noChangeArrowheads="1"/>
            </p:cNvSpPr>
            <p:nvPr/>
          </p:nvSpPr>
          <p:spPr bwMode="auto">
            <a:xfrm>
              <a:off x="514" y="3369"/>
              <a:ext cx="146" cy="79"/>
            </a:xfrm>
            <a:prstGeom prst="rect">
              <a:avLst/>
            </a:prstGeom>
            <a:solidFill>
              <a:schemeClr val="tx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37" name="Rectangle 53"/>
            <p:cNvSpPr>
              <a:spLocks noChangeAspect="1" noChangeArrowheads="1"/>
            </p:cNvSpPr>
            <p:nvPr/>
          </p:nvSpPr>
          <p:spPr bwMode="auto">
            <a:xfrm>
              <a:off x="514" y="3549"/>
              <a:ext cx="146" cy="75"/>
            </a:xfrm>
            <a:prstGeom prst="rect">
              <a:avLst/>
            </a:prstGeom>
            <a:solidFill>
              <a:schemeClr val="tx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38" name="Rectangle 54"/>
            <p:cNvSpPr>
              <a:spLocks noChangeAspect="1" noChangeArrowheads="1"/>
            </p:cNvSpPr>
            <p:nvPr/>
          </p:nvSpPr>
          <p:spPr bwMode="auto">
            <a:xfrm>
              <a:off x="514" y="3448"/>
              <a:ext cx="146" cy="97"/>
            </a:xfrm>
            <a:prstGeom prst="rect">
              <a:avLst/>
            </a:prstGeom>
            <a:solidFill>
              <a:schemeClr val="tx1"/>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39" name="Rectangle 55"/>
            <p:cNvSpPr>
              <a:spLocks noChangeAspect="1" noChangeArrowheads="1"/>
            </p:cNvSpPr>
            <p:nvPr/>
          </p:nvSpPr>
          <p:spPr bwMode="auto">
            <a:xfrm>
              <a:off x="384" y="2192"/>
              <a:ext cx="122" cy="320"/>
            </a:xfrm>
            <a:prstGeom prst="rect">
              <a:avLst/>
            </a:prstGeom>
            <a:solidFill>
              <a:schemeClr val="tx1"/>
            </a:solidFill>
            <a:ln>
              <a:noFill/>
            </a:ln>
            <a:effectLst/>
            <a:extLs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54040" name="Rectangle 56"/>
            <p:cNvSpPr>
              <a:spLocks noChangeAspect="1" noChangeArrowheads="1"/>
            </p:cNvSpPr>
            <p:nvPr/>
          </p:nvSpPr>
          <p:spPr bwMode="auto">
            <a:xfrm>
              <a:off x="384" y="3338"/>
              <a:ext cx="122" cy="320"/>
            </a:xfrm>
            <a:prstGeom prst="rect">
              <a:avLst/>
            </a:prstGeom>
            <a:solidFill>
              <a:schemeClr val="tx1"/>
            </a:solidFill>
            <a:ln>
              <a:noFill/>
            </a:ln>
            <a:effectLst/>
            <a:extLs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54041" name="Oval 57"/>
            <p:cNvSpPr>
              <a:spLocks noChangeAspect="1" noChangeArrowheads="1"/>
            </p:cNvSpPr>
            <p:nvPr/>
          </p:nvSpPr>
          <p:spPr bwMode="auto">
            <a:xfrm>
              <a:off x="1288" y="3346"/>
              <a:ext cx="251" cy="251"/>
            </a:xfrm>
            <a:prstGeom prst="ellipse">
              <a:avLst/>
            </a:prstGeom>
            <a:solidFill>
              <a:schemeClr val="tx1"/>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42" name="Line 58"/>
            <p:cNvSpPr>
              <a:spLocks noChangeAspect="1" noChangeShapeType="1"/>
            </p:cNvSpPr>
            <p:nvPr/>
          </p:nvSpPr>
          <p:spPr bwMode="auto">
            <a:xfrm>
              <a:off x="1509" y="3596"/>
              <a:ext cx="247"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43" name="Line 59"/>
            <p:cNvSpPr>
              <a:spLocks noChangeAspect="1" noChangeShapeType="1"/>
            </p:cNvSpPr>
            <p:nvPr/>
          </p:nvSpPr>
          <p:spPr bwMode="auto">
            <a:xfrm flipH="1">
              <a:off x="1465" y="3581"/>
              <a:ext cx="60" cy="39"/>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44" name="Rectangle 60"/>
            <p:cNvSpPr>
              <a:spLocks noChangeArrowheads="1"/>
            </p:cNvSpPr>
            <p:nvPr/>
          </p:nvSpPr>
          <p:spPr bwMode="auto">
            <a:xfrm>
              <a:off x="672" y="1614"/>
              <a:ext cx="216" cy="226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54045" name="Line 61"/>
            <p:cNvSpPr>
              <a:spLocks noChangeShapeType="1"/>
            </p:cNvSpPr>
            <p:nvPr/>
          </p:nvSpPr>
          <p:spPr bwMode="auto">
            <a:xfrm>
              <a:off x="2046" y="2178"/>
              <a:ext cx="84" cy="54"/>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46" name="Line 62"/>
            <p:cNvSpPr>
              <a:spLocks noChangeShapeType="1"/>
            </p:cNvSpPr>
            <p:nvPr/>
          </p:nvSpPr>
          <p:spPr bwMode="auto">
            <a:xfrm>
              <a:off x="2736" y="1416"/>
              <a:ext cx="84" cy="54"/>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47" name="Line 63"/>
            <p:cNvSpPr>
              <a:spLocks noChangeShapeType="1"/>
            </p:cNvSpPr>
            <p:nvPr/>
          </p:nvSpPr>
          <p:spPr bwMode="auto">
            <a:xfrm rot="-2009979">
              <a:off x="1551" y="1002"/>
              <a:ext cx="84" cy="54"/>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48" name="Line 64"/>
            <p:cNvSpPr>
              <a:spLocks noChangeShapeType="1"/>
            </p:cNvSpPr>
            <p:nvPr/>
          </p:nvSpPr>
          <p:spPr bwMode="auto">
            <a:xfrm rot="-1389955">
              <a:off x="1593" y="2013"/>
              <a:ext cx="84" cy="54"/>
            </a:xfrm>
            <a:prstGeom prst="line">
              <a:avLst/>
            </a:prstGeom>
            <a:noFill/>
            <a:ln w="3175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49" name="Line 65"/>
            <p:cNvSpPr>
              <a:spLocks noChangeAspect="1" noChangeShapeType="1"/>
            </p:cNvSpPr>
            <p:nvPr/>
          </p:nvSpPr>
          <p:spPr bwMode="auto">
            <a:xfrm flipH="1">
              <a:off x="1340" y="2297"/>
              <a:ext cx="296"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50" name="Line 66"/>
            <p:cNvSpPr>
              <a:spLocks noChangeAspect="1" noChangeShapeType="1"/>
            </p:cNvSpPr>
            <p:nvPr/>
          </p:nvSpPr>
          <p:spPr bwMode="auto">
            <a:xfrm flipH="1">
              <a:off x="1336" y="2337"/>
              <a:ext cx="296" cy="0"/>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51" name="Line 67"/>
            <p:cNvSpPr>
              <a:spLocks noChangeAspect="1" noChangeShapeType="1"/>
            </p:cNvSpPr>
            <p:nvPr/>
          </p:nvSpPr>
          <p:spPr bwMode="auto">
            <a:xfrm>
              <a:off x="884" y="2431"/>
              <a:ext cx="675" cy="0"/>
            </a:xfrm>
            <a:prstGeom prst="line">
              <a:avLst/>
            </a:prstGeom>
            <a:noFill/>
            <a:ln w="444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52" name="Rectangle 68"/>
            <p:cNvSpPr>
              <a:spLocks noChangeArrowheads="1"/>
            </p:cNvSpPr>
            <p:nvPr/>
          </p:nvSpPr>
          <p:spPr bwMode="auto">
            <a:xfrm>
              <a:off x="1614" y="2366"/>
              <a:ext cx="66" cy="82"/>
            </a:xfrm>
            <a:prstGeom prst="rect">
              <a:avLst/>
            </a:prstGeom>
            <a:solidFill>
              <a:schemeClr val="tx1"/>
            </a:solidFill>
            <a:ln>
              <a:noFill/>
            </a:ln>
            <a:effectLst/>
            <a:extLs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54053" name="Line 69"/>
            <p:cNvSpPr>
              <a:spLocks noChangeShapeType="1"/>
            </p:cNvSpPr>
            <p:nvPr/>
          </p:nvSpPr>
          <p:spPr bwMode="auto">
            <a:xfrm flipV="1">
              <a:off x="1552" y="2344"/>
              <a:ext cx="76" cy="92"/>
            </a:xfrm>
            <a:prstGeom prst="line">
              <a:avLst/>
            </a:prstGeom>
            <a:noFill/>
            <a:ln w="317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54054" name="Line 70"/>
            <p:cNvSpPr>
              <a:spLocks noChangeAspect="1" noChangeShapeType="1"/>
            </p:cNvSpPr>
            <p:nvPr/>
          </p:nvSpPr>
          <p:spPr bwMode="auto">
            <a:xfrm>
              <a:off x="893" y="2208"/>
              <a:ext cx="778" cy="0"/>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nvGrpSpPr>
            <p:cNvPr id="554055" name="Group 71"/>
            <p:cNvGrpSpPr>
              <a:grpSpLocks/>
            </p:cNvGrpSpPr>
            <p:nvPr/>
          </p:nvGrpSpPr>
          <p:grpSpPr bwMode="auto">
            <a:xfrm rot="-3291184">
              <a:off x="1714" y="2397"/>
              <a:ext cx="144" cy="471"/>
              <a:chOff x="3994" y="8578"/>
              <a:chExt cx="283" cy="1458"/>
            </a:xfrm>
          </p:grpSpPr>
          <p:sp>
            <p:nvSpPr>
              <p:cNvPr id="554056" name="Line 72"/>
              <p:cNvSpPr>
                <a:spLocks noChangeShapeType="1"/>
              </p:cNvSpPr>
              <p:nvPr/>
            </p:nvSpPr>
            <p:spPr bwMode="auto">
              <a:xfrm>
                <a:off x="4110" y="9817"/>
                <a:ext cx="1" cy="219"/>
              </a:xfrm>
              <a:prstGeom prst="line">
                <a:avLst/>
              </a:prstGeom>
              <a:noFill/>
              <a:ln w="28575">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nvGrpSpPr>
              <p:cNvPr id="554057" name="Group 73"/>
              <p:cNvGrpSpPr>
                <a:grpSpLocks/>
              </p:cNvGrpSpPr>
              <p:nvPr/>
            </p:nvGrpSpPr>
            <p:grpSpPr bwMode="auto">
              <a:xfrm>
                <a:off x="3994" y="8808"/>
                <a:ext cx="283" cy="1010"/>
                <a:chOff x="0" y="0"/>
                <a:chExt cx="19999" cy="20003"/>
              </a:xfrm>
            </p:grpSpPr>
            <p:grpSp>
              <p:nvGrpSpPr>
                <p:cNvPr id="554058" name="Group 74"/>
                <p:cNvGrpSpPr>
                  <a:grpSpLocks/>
                </p:cNvGrpSpPr>
                <p:nvPr/>
              </p:nvGrpSpPr>
              <p:grpSpPr bwMode="auto">
                <a:xfrm>
                  <a:off x="0" y="0"/>
                  <a:ext cx="19456" cy="4733"/>
                  <a:chOff x="0" y="0"/>
                  <a:chExt cx="20000" cy="20000"/>
                </a:xfrm>
              </p:grpSpPr>
              <p:grpSp>
                <p:nvGrpSpPr>
                  <p:cNvPr id="554059" name="Group 75"/>
                  <p:cNvGrpSpPr>
                    <a:grpSpLocks/>
                  </p:cNvGrpSpPr>
                  <p:nvPr/>
                </p:nvGrpSpPr>
                <p:grpSpPr bwMode="auto">
                  <a:xfrm>
                    <a:off x="7097" y="0"/>
                    <a:ext cx="12903" cy="20000"/>
                    <a:chOff x="0" y="0"/>
                    <a:chExt cx="20000" cy="20000"/>
                  </a:xfrm>
                </p:grpSpPr>
                <p:sp>
                  <p:nvSpPr>
                    <p:cNvPr id="554060" name="Arc 76"/>
                    <p:cNvSpPr>
                      <a:spLocks/>
                    </p:cNvSpPr>
                    <p:nvPr/>
                  </p:nvSpPr>
                  <p:spPr bwMode="auto">
                    <a:xfrm>
                      <a:off x="0" y="0"/>
                      <a:ext cx="20000" cy="97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54061" name="Arc 77"/>
                    <p:cNvSpPr>
                      <a:spLocks/>
                    </p:cNvSpPr>
                    <p:nvPr/>
                  </p:nvSpPr>
                  <p:spPr bwMode="auto">
                    <a:xfrm flipV="1">
                      <a:off x="0" y="10209"/>
                      <a:ext cx="20000" cy="97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nvGrpSpPr>
                  <p:cNvPr id="554062" name="Group 78"/>
                  <p:cNvGrpSpPr>
                    <a:grpSpLocks/>
                  </p:cNvGrpSpPr>
                  <p:nvPr/>
                </p:nvGrpSpPr>
                <p:grpSpPr bwMode="auto">
                  <a:xfrm>
                    <a:off x="0" y="12888"/>
                    <a:ext cx="7957" cy="7027"/>
                    <a:chOff x="0" y="0"/>
                    <a:chExt cx="20000" cy="20000"/>
                  </a:xfrm>
                </p:grpSpPr>
                <p:sp>
                  <p:nvSpPr>
                    <p:cNvPr id="554063" name="Arc 79"/>
                    <p:cNvSpPr>
                      <a:spLocks/>
                    </p:cNvSpPr>
                    <p:nvPr/>
                  </p:nvSpPr>
                  <p:spPr bwMode="auto">
                    <a:xfrm flipH="1" flipV="1">
                      <a:off x="0" y="10235"/>
                      <a:ext cx="20000" cy="9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54064" name="Arc 80"/>
                    <p:cNvSpPr>
                      <a:spLocks/>
                    </p:cNvSpPr>
                    <p:nvPr/>
                  </p:nvSpPr>
                  <p:spPr bwMode="auto">
                    <a:xfrm flipH="1">
                      <a:off x="0" y="0"/>
                      <a:ext cx="20000" cy="976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grpSp>
              <p:nvGrpSpPr>
                <p:cNvPr id="554065" name="Group 81"/>
                <p:cNvGrpSpPr>
                  <a:grpSpLocks/>
                </p:cNvGrpSpPr>
                <p:nvPr/>
              </p:nvGrpSpPr>
              <p:grpSpPr bwMode="auto">
                <a:xfrm>
                  <a:off x="167" y="3070"/>
                  <a:ext cx="19456" cy="4714"/>
                  <a:chOff x="0" y="0"/>
                  <a:chExt cx="20000" cy="20004"/>
                </a:xfrm>
              </p:grpSpPr>
              <p:grpSp>
                <p:nvGrpSpPr>
                  <p:cNvPr id="554066" name="Group 82"/>
                  <p:cNvGrpSpPr>
                    <a:grpSpLocks/>
                  </p:cNvGrpSpPr>
                  <p:nvPr/>
                </p:nvGrpSpPr>
                <p:grpSpPr bwMode="auto">
                  <a:xfrm>
                    <a:off x="7097" y="0"/>
                    <a:ext cx="12903" cy="19919"/>
                    <a:chOff x="0" y="0"/>
                    <a:chExt cx="20000" cy="20004"/>
                  </a:xfrm>
                </p:grpSpPr>
                <p:sp>
                  <p:nvSpPr>
                    <p:cNvPr id="554067" name="Arc 83"/>
                    <p:cNvSpPr>
                      <a:spLocks/>
                    </p:cNvSpPr>
                    <p:nvPr/>
                  </p:nvSpPr>
                  <p:spPr bwMode="auto">
                    <a:xfrm>
                      <a:off x="0" y="0"/>
                      <a:ext cx="20000" cy="987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54068" name="Arc 84"/>
                    <p:cNvSpPr>
                      <a:spLocks/>
                    </p:cNvSpPr>
                    <p:nvPr/>
                  </p:nvSpPr>
                  <p:spPr bwMode="auto">
                    <a:xfrm flipV="1">
                      <a:off x="0" y="10125"/>
                      <a:ext cx="20000" cy="987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nvGrpSpPr>
                  <p:cNvPr id="554069" name="Group 85"/>
                  <p:cNvGrpSpPr>
                    <a:grpSpLocks/>
                  </p:cNvGrpSpPr>
                  <p:nvPr/>
                </p:nvGrpSpPr>
                <p:grpSpPr bwMode="auto">
                  <a:xfrm>
                    <a:off x="0" y="12692"/>
                    <a:ext cx="7957" cy="7312"/>
                    <a:chOff x="0" y="-1"/>
                    <a:chExt cx="20000" cy="20001"/>
                  </a:xfrm>
                </p:grpSpPr>
                <p:sp>
                  <p:nvSpPr>
                    <p:cNvPr id="554070" name="Arc 86"/>
                    <p:cNvSpPr>
                      <a:spLocks/>
                    </p:cNvSpPr>
                    <p:nvPr/>
                  </p:nvSpPr>
                  <p:spPr bwMode="auto">
                    <a:xfrm flipH="1" flipV="1">
                      <a:off x="0" y="10574"/>
                      <a:ext cx="20000" cy="942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54071" name="Arc 87"/>
                    <p:cNvSpPr>
                      <a:spLocks/>
                    </p:cNvSpPr>
                    <p:nvPr/>
                  </p:nvSpPr>
                  <p:spPr bwMode="auto">
                    <a:xfrm flipH="1">
                      <a:off x="0" y="-1"/>
                      <a:ext cx="20000" cy="942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grpSp>
              <p:nvGrpSpPr>
                <p:cNvPr id="554072" name="Group 88"/>
                <p:cNvGrpSpPr>
                  <a:grpSpLocks/>
                </p:cNvGrpSpPr>
                <p:nvPr/>
              </p:nvGrpSpPr>
              <p:grpSpPr bwMode="auto">
                <a:xfrm>
                  <a:off x="167" y="6100"/>
                  <a:ext cx="19456" cy="4734"/>
                  <a:chOff x="0" y="0"/>
                  <a:chExt cx="20000" cy="20000"/>
                </a:xfrm>
              </p:grpSpPr>
              <p:grpSp>
                <p:nvGrpSpPr>
                  <p:cNvPr id="554073" name="Group 89"/>
                  <p:cNvGrpSpPr>
                    <a:grpSpLocks/>
                  </p:cNvGrpSpPr>
                  <p:nvPr/>
                </p:nvGrpSpPr>
                <p:grpSpPr bwMode="auto">
                  <a:xfrm>
                    <a:off x="7097" y="0"/>
                    <a:ext cx="12903" cy="20000"/>
                    <a:chOff x="0" y="0"/>
                    <a:chExt cx="20000" cy="20000"/>
                  </a:xfrm>
                </p:grpSpPr>
                <p:sp>
                  <p:nvSpPr>
                    <p:cNvPr id="554074" name="Arc 90"/>
                    <p:cNvSpPr>
                      <a:spLocks/>
                    </p:cNvSpPr>
                    <p:nvPr/>
                  </p:nvSpPr>
                  <p:spPr bwMode="auto">
                    <a:xfrm>
                      <a:off x="0" y="0"/>
                      <a:ext cx="20000" cy="979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54075" name="Arc 91"/>
                    <p:cNvSpPr>
                      <a:spLocks/>
                    </p:cNvSpPr>
                    <p:nvPr/>
                  </p:nvSpPr>
                  <p:spPr bwMode="auto">
                    <a:xfrm flipV="1">
                      <a:off x="0" y="10211"/>
                      <a:ext cx="20000" cy="978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nvGrpSpPr>
                  <p:cNvPr id="554076" name="Group 92"/>
                  <p:cNvGrpSpPr>
                    <a:grpSpLocks/>
                  </p:cNvGrpSpPr>
                  <p:nvPr/>
                </p:nvGrpSpPr>
                <p:grpSpPr bwMode="auto">
                  <a:xfrm>
                    <a:off x="0" y="12886"/>
                    <a:ext cx="7957" cy="7030"/>
                    <a:chOff x="0" y="0"/>
                    <a:chExt cx="20000" cy="20000"/>
                  </a:xfrm>
                </p:grpSpPr>
                <p:sp>
                  <p:nvSpPr>
                    <p:cNvPr id="554077" name="Arc 93"/>
                    <p:cNvSpPr>
                      <a:spLocks/>
                    </p:cNvSpPr>
                    <p:nvPr/>
                  </p:nvSpPr>
                  <p:spPr bwMode="auto">
                    <a:xfrm flipH="1" flipV="1">
                      <a:off x="0" y="10239"/>
                      <a:ext cx="20000" cy="976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54078" name="Arc 94"/>
                    <p:cNvSpPr>
                      <a:spLocks/>
                    </p:cNvSpPr>
                    <p:nvPr/>
                  </p:nvSpPr>
                  <p:spPr bwMode="auto">
                    <a:xfrm flipH="1">
                      <a:off x="0" y="0"/>
                      <a:ext cx="20000" cy="977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grpSp>
              <p:nvGrpSpPr>
                <p:cNvPr id="554079" name="Group 95"/>
                <p:cNvGrpSpPr>
                  <a:grpSpLocks/>
                </p:cNvGrpSpPr>
                <p:nvPr/>
              </p:nvGrpSpPr>
              <p:grpSpPr bwMode="auto">
                <a:xfrm>
                  <a:off x="335" y="9170"/>
                  <a:ext cx="19497" cy="4734"/>
                  <a:chOff x="0" y="0"/>
                  <a:chExt cx="20000" cy="20000"/>
                </a:xfrm>
              </p:grpSpPr>
              <p:grpSp>
                <p:nvGrpSpPr>
                  <p:cNvPr id="554080" name="Group 96"/>
                  <p:cNvGrpSpPr>
                    <a:grpSpLocks/>
                  </p:cNvGrpSpPr>
                  <p:nvPr/>
                </p:nvGrpSpPr>
                <p:grpSpPr bwMode="auto">
                  <a:xfrm>
                    <a:off x="7124" y="0"/>
                    <a:ext cx="12876" cy="20000"/>
                    <a:chOff x="0" y="0"/>
                    <a:chExt cx="20000" cy="20000"/>
                  </a:xfrm>
                </p:grpSpPr>
                <p:sp>
                  <p:nvSpPr>
                    <p:cNvPr id="554081" name="Arc 97"/>
                    <p:cNvSpPr>
                      <a:spLocks/>
                    </p:cNvSpPr>
                    <p:nvPr/>
                  </p:nvSpPr>
                  <p:spPr bwMode="auto">
                    <a:xfrm>
                      <a:off x="0" y="0"/>
                      <a:ext cx="20000" cy="979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54082" name="Arc 98"/>
                    <p:cNvSpPr>
                      <a:spLocks/>
                    </p:cNvSpPr>
                    <p:nvPr/>
                  </p:nvSpPr>
                  <p:spPr bwMode="auto">
                    <a:xfrm flipV="1">
                      <a:off x="0" y="10211"/>
                      <a:ext cx="20000" cy="978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nvGrpSpPr>
                  <p:cNvPr id="554083" name="Group 99"/>
                  <p:cNvGrpSpPr>
                    <a:grpSpLocks/>
                  </p:cNvGrpSpPr>
                  <p:nvPr/>
                </p:nvGrpSpPr>
                <p:grpSpPr bwMode="auto">
                  <a:xfrm>
                    <a:off x="0" y="12886"/>
                    <a:ext cx="7940" cy="6945"/>
                    <a:chOff x="0" y="-1"/>
                    <a:chExt cx="20000" cy="20001"/>
                  </a:xfrm>
                </p:grpSpPr>
                <p:sp>
                  <p:nvSpPr>
                    <p:cNvPr id="554084" name="Arc 100"/>
                    <p:cNvSpPr>
                      <a:spLocks/>
                    </p:cNvSpPr>
                    <p:nvPr/>
                  </p:nvSpPr>
                  <p:spPr bwMode="auto">
                    <a:xfrm flipH="1" flipV="1">
                      <a:off x="0" y="10122"/>
                      <a:ext cx="20000" cy="987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54085" name="Arc 101"/>
                    <p:cNvSpPr>
                      <a:spLocks/>
                    </p:cNvSpPr>
                    <p:nvPr/>
                  </p:nvSpPr>
                  <p:spPr bwMode="auto">
                    <a:xfrm flipH="1">
                      <a:off x="0" y="-1"/>
                      <a:ext cx="20000" cy="989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grpSp>
              <p:nvGrpSpPr>
                <p:cNvPr id="554086" name="Group 102"/>
                <p:cNvGrpSpPr>
                  <a:grpSpLocks/>
                </p:cNvGrpSpPr>
                <p:nvPr/>
              </p:nvGrpSpPr>
              <p:grpSpPr bwMode="auto">
                <a:xfrm>
                  <a:off x="335" y="12240"/>
                  <a:ext cx="19497" cy="4694"/>
                  <a:chOff x="0" y="0"/>
                  <a:chExt cx="20000" cy="20000"/>
                </a:xfrm>
              </p:grpSpPr>
              <p:grpSp>
                <p:nvGrpSpPr>
                  <p:cNvPr id="554087" name="Group 103"/>
                  <p:cNvGrpSpPr>
                    <a:grpSpLocks/>
                  </p:cNvGrpSpPr>
                  <p:nvPr/>
                </p:nvGrpSpPr>
                <p:grpSpPr bwMode="auto">
                  <a:xfrm>
                    <a:off x="7124" y="0"/>
                    <a:ext cx="12876" cy="20000"/>
                    <a:chOff x="0" y="0"/>
                    <a:chExt cx="20000" cy="20000"/>
                  </a:xfrm>
                </p:grpSpPr>
                <p:sp>
                  <p:nvSpPr>
                    <p:cNvPr id="554088" name="Arc 104"/>
                    <p:cNvSpPr>
                      <a:spLocks/>
                    </p:cNvSpPr>
                    <p:nvPr/>
                  </p:nvSpPr>
                  <p:spPr bwMode="auto">
                    <a:xfrm>
                      <a:off x="0" y="0"/>
                      <a:ext cx="20000" cy="987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54089" name="Arc 105"/>
                    <p:cNvSpPr>
                      <a:spLocks/>
                    </p:cNvSpPr>
                    <p:nvPr/>
                  </p:nvSpPr>
                  <p:spPr bwMode="auto">
                    <a:xfrm flipV="1">
                      <a:off x="0" y="10123"/>
                      <a:ext cx="20000" cy="987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nvGrpSpPr>
                  <p:cNvPr id="554090" name="Group 106"/>
                  <p:cNvGrpSpPr>
                    <a:grpSpLocks/>
                  </p:cNvGrpSpPr>
                  <p:nvPr/>
                </p:nvGrpSpPr>
                <p:grpSpPr bwMode="auto">
                  <a:xfrm>
                    <a:off x="0" y="12829"/>
                    <a:ext cx="7940" cy="7171"/>
                    <a:chOff x="0" y="0"/>
                    <a:chExt cx="20000" cy="20000"/>
                  </a:xfrm>
                </p:grpSpPr>
                <p:sp>
                  <p:nvSpPr>
                    <p:cNvPr id="554091" name="Arc 107"/>
                    <p:cNvSpPr>
                      <a:spLocks/>
                    </p:cNvSpPr>
                    <p:nvPr/>
                  </p:nvSpPr>
                  <p:spPr bwMode="auto">
                    <a:xfrm flipH="1" flipV="1">
                      <a:off x="0" y="10350"/>
                      <a:ext cx="20000" cy="96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54092" name="Arc 108"/>
                    <p:cNvSpPr>
                      <a:spLocks/>
                    </p:cNvSpPr>
                    <p:nvPr/>
                  </p:nvSpPr>
                  <p:spPr bwMode="auto">
                    <a:xfrm flipH="1">
                      <a:off x="0" y="0"/>
                      <a:ext cx="20000" cy="96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grpSp>
              <p:nvGrpSpPr>
                <p:cNvPr id="554093" name="Group 109"/>
                <p:cNvGrpSpPr>
                  <a:grpSpLocks/>
                </p:cNvGrpSpPr>
                <p:nvPr/>
              </p:nvGrpSpPr>
              <p:grpSpPr bwMode="auto">
                <a:xfrm>
                  <a:off x="7447" y="15290"/>
                  <a:ext cx="12552" cy="4713"/>
                  <a:chOff x="0" y="0"/>
                  <a:chExt cx="20000" cy="19995"/>
                </a:xfrm>
              </p:grpSpPr>
              <p:sp>
                <p:nvSpPr>
                  <p:cNvPr id="554094" name="Arc 110"/>
                  <p:cNvSpPr>
                    <a:spLocks/>
                  </p:cNvSpPr>
                  <p:nvPr/>
                </p:nvSpPr>
                <p:spPr bwMode="auto">
                  <a:xfrm>
                    <a:off x="0" y="0"/>
                    <a:ext cx="20000" cy="98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54095" name="Arc 111"/>
                  <p:cNvSpPr>
                    <a:spLocks/>
                  </p:cNvSpPr>
                  <p:nvPr/>
                </p:nvSpPr>
                <p:spPr bwMode="auto">
                  <a:xfrm flipV="1">
                    <a:off x="0" y="10165"/>
                    <a:ext cx="20000" cy="983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857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sp>
            <p:nvSpPr>
              <p:cNvPr id="554096" name="Line 112"/>
              <p:cNvSpPr>
                <a:spLocks noChangeShapeType="1"/>
              </p:cNvSpPr>
              <p:nvPr/>
            </p:nvSpPr>
            <p:spPr bwMode="auto">
              <a:xfrm flipH="1">
                <a:off x="4100" y="8578"/>
                <a:ext cx="2" cy="233"/>
              </a:xfrm>
              <a:prstGeom prst="line">
                <a:avLst/>
              </a:prstGeom>
              <a:noFill/>
              <a:ln w="28575">
                <a:solidFill>
                  <a:srgbClr val="000000"/>
                </a:solidFill>
                <a:round/>
                <a:headEnd type="none" w="med" len="sm"/>
                <a:tailEnd type="non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sp>
          <p:nvSpPr>
            <p:cNvPr id="554097" name="Oval 113"/>
            <p:cNvSpPr>
              <a:spLocks noChangeArrowheads="1"/>
            </p:cNvSpPr>
            <p:nvPr/>
          </p:nvSpPr>
          <p:spPr bwMode="auto">
            <a:xfrm>
              <a:off x="1947" y="2751"/>
              <a:ext cx="48" cy="48"/>
            </a:xfrm>
            <a:prstGeom prst="ellipse">
              <a:avLst/>
            </a:prstGeom>
            <a:solidFill>
              <a:schemeClr val="tx1"/>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54098" name="Oval 114"/>
            <p:cNvSpPr>
              <a:spLocks noChangeArrowheads="1"/>
            </p:cNvSpPr>
            <p:nvPr/>
          </p:nvSpPr>
          <p:spPr bwMode="auto">
            <a:xfrm>
              <a:off x="1563" y="2490"/>
              <a:ext cx="48" cy="48"/>
            </a:xfrm>
            <a:prstGeom prst="ellipse">
              <a:avLst/>
            </a:prstGeom>
            <a:solidFill>
              <a:schemeClr val="tx1"/>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54099" name="Text Box 115"/>
            <p:cNvSpPr txBox="1">
              <a:spLocks noChangeArrowheads="1"/>
            </p:cNvSpPr>
            <p:nvPr/>
          </p:nvSpPr>
          <p:spPr bwMode="auto">
            <a:xfrm>
              <a:off x="2048" y="2896"/>
              <a:ext cx="907" cy="26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200">
                  <a:solidFill>
                    <a:schemeClr val="bg2"/>
                  </a:solidFill>
                  <a:effectLst/>
                </a:rPr>
                <a:t>Cuchillas</a:t>
              </a:r>
              <a:endParaRPr lang="es-ES" altLang="es-ES" sz="2200">
                <a:solidFill>
                  <a:schemeClr val="bg2"/>
                </a:solidFill>
                <a:effectLst/>
              </a:endParaRPr>
            </a:p>
          </p:txBody>
        </p:sp>
        <p:sp>
          <p:nvSpPr>
            <p:cNvPr id="554100" name="AutoShape 116"/>
            <p:cNvSpPr>
              <a:spLocks noChangeArrowheads="1"/>
            </p:cNvSpPr>
            <p:nvPr/>
          </p:nvSpPr>
          <p:spPr bwMode="auto">
            <a:xfrm>
              <a:off x="1696" y="2936"/>
              <a:ext cx="384" cy="192"/>
            </a:xfrm>
            <a:prstGeom prst="leftArrow">
              <a:avLst>
                <a:gd name="adj1" fmla="val 50000"/>
                <a:gd name="adj2" fmla="val 50000"/>
              </a:avLst>
            </a:prstGeom>
            <a:solidFill>
              <a:srgbClr val="FF0000"/>
            </a:solidFill>
            <a:ln w="635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54101" name="Text Box 117"/>
            <p:cNvSpPr txBox="1">
              <a:spLocks noChangeArrowheads="1"/>
            </p:cNvSpPr>
            <p:nvPr/>
          </p:nvSpPr>
          <p:spPr bwMode="auto">
            <a:xfrm>
              <a:off x="2377" y="2640"/>
              <a:ext cx="702" cy="26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200">
                  <a:solidFill>
                    <a:schemeClr val="bg2"/>
                  </a:solidFill>
                  <a:effectLst/>
                </a:rPr>
                <a:t>Muelle</a:t>
              </a:r>
              <a:endParaRPr lang="es-ES" altLang="es-ES" sz="2200">
                <a:solidFill>
                  <a:schemeClr val="bg2"/>
                </a:solidFill>
                <a:effectLst/>
              </a:endParaRPr>
            </a:p>
          </p:txBody>
        </p:sp>
        <p:sp>
          <p:nvSpPr>
            <p:cNvPr id="554102" name="AutoShape 118"/>
            <p:cNvSpPr>
              <a:spLocks noChangeArrowheads="1"/>
            </p:cNvSpPr>
            <p:nvPr/>
          </p:nvSpPr>
          <p:spPr bwMode="auto">
            <a:xfrm>
              <a:off x="2000" y="2672"/>
              <a:ext cx="384" cy="192"/>
            </a:xfrm>
            <a:prstGeom prst="leftArrow">
              <a:avLst>
                <a:gd name="adj1" fmla="val 50000"/>
                <a:gd name="adj2" fmla="val 50000"/>
              </a:avLst>
            </a:prstGeom>
            <a:solidFill>
              <a:srgbClr val="FF0000"/>
            </a:solidFill>
            <a:ln w="635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54103" name="Text Box 119"/>
            <p:cNvSpPr txBox="1">
              <a:spLocks noChangeArrowheads="1"/>
            </p:cNvSpPr>
            <p:nvPr/>
          </p:nvSpPr>
          <p:spPr bwMode="auto">
            <a:xfrm>
              <a:off x="1632" y="3408"/>
              <a:ext cx="1440" cy="518"/>
            </a:xfrm>
            <a:prstGeom prst="rect">
              <a:avLst/>
            </a:prstGeom>
            <a:solidFill>
              <a:schemeClr val="tx1"/>
            </a:solidFill>
            <a:ln>
              <a:noFill/>
            </a:ln>
            <a:effectLst/>
            <a:extLs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sz="2400">
                  <a:solidFill>
                    <a:schemeClr val="bg2"/>
                  </a:solidFill>
                  <a:effectLst/>
                </a:rPr>
                <a:t>Seccionador de cuchillas</a:t>
              </a:r>
              <a:endParaRPr lang="es-ES" altLang="es-ES" sz="2400">
                <a:solidFill>
                  <a:schemeClr val="bg2"/>
                </a:solidFill>
                <a:effectLst/>
              </a:endParaRPr>
            </a:p>
          </p:txBody>
        </p:sp>
        <p:sp>
          <p:nvSpPr>
            <p:cNvPr id="554109" name="Oval 125"/>
            <p:cNvSpPr>
              <a:spLocks noChangeArrowheads="1"/>
            </p:cNvSpPr>
            <p:nvPr/>
          </p:nvSpPr>
          <p:spPr bwMode="auto">
            <a:xfrm>
              <a:off x="1368" y="3432"/>
              <a:ext cx="96" cy="96"/>
            </a:xfrm>
            <a:prstGeom prst="ellipse">
              <a:avLst/>
            </a:prstGeom>
            <a:solidFill>
              <a:schemeClr val="tx1"/>
            </a:solidFill>
            <a:ln w="317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pSp>
      <p:sp>
        <p:nvSpPr>
          <p:cNvPr id="554111" name="Text Box 127"/>
          <p:cNvSpPr txBox="1">
            <a:spLocks noChangeArrowheads="1"/>
          </p:cNvSpPr>
          <p:nvPr/>
        </p:nvSpPr>
        <p:spPr bwMode="auto">
          <a:xfrm>
            <a:off x="457200" y="1447800"/>
            <a:ext cx="2136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 altLang="es-ES" sz="1000">
                <a:solidFill>
                  <a:schemeClr val="bg2"/>
                </a:solidFill>
                <a:effectLst>
                  <a:outerShdw blurRad="38100" dist="38100" dir="2700000" algn="tl">
                    <a:srgbClr val="FFFFFF"/>
                  </a:outerShdw>
                </a:effectLst>
                <a:sym typeface="Symbol" pitchFamily="18" charset="2"/>
              </a:rPr>
              <a:t></a:t>
            </a:r>
            <a:r>
              <a:rPr lang="es-ES_tradnl" altLang="es-ES" sz="1000">
                <a:solidFill>
                  <a:schemeClr val="bg2"/>
                </a:solidFill>
                <a:effectLst>
                  <a:outerShdw blurRad="38100" dist="38100" dir="2700000" algn="tl">
                    <a:srgbClr val="FFFFFF"/>
                  </a:outerShdw>
                </a:effectLst>
                <a:sym typeface="Symbol" pitchFamily="18" charset="2"/>
              </a:rPr>
              <a:t> Curso de aparamenta eléctrica: Merlin Gerin</a:t>
            </a:r>
            <a:endParaRPr lang="es-ES" altLang="es-ES" sz="1000">
              <a:solidFill>
                <a:schemeClr val="bg2"/>
              </a:solidFill>
              <a:effectLst>
                <a:outerShdw blurRad="38100" dist="38100" dir="2700000" algn="tl">
                  <a:srgbClr val="FFFFFF"/>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4106"/>
                                        </p:tgtEl>
                                        <p:attrNameLst>
                                          <p:attrName>style.visibility</p:attrName>
                                        </p:attrNameLst>
                                      </p:cBhvr>
                                      <p:to>
                                        <p:strVal val="visible"/>
                                      </p:to>
                                    </p:set>
                                    <p:animEffect transition="in" filter="dissolve">
                                      <p:cBhvr>
                                        <p:cTn id="7" dur="500"/>
                                        <p:tgtEl>
                                          <p:spTgt spid="554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54107"/>
                                        </p:tgtEl>
                                        <p:attrNameLst>
                                          <p:attrName>style.visibility</p:attrName>
                                        </p:attrNameLst>
                                      </p:cBhvr>
                                      <p:to>
                                        <p:strVal val="visible"/>
                                      </p:to>
                                    </p:set>
                                    <p:animEffect transition="in" filter="dissolve">
                                      <p:cBhvr>
                                        <p:cTn id="12" dur="500"/>
                                        <p:tgtEl>
                                          <p:spTgt spid="55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106" grpId="0" animBg="1" autoUpdateAnimBg="0"/>
      <p:bldP spid="55410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ChangeArrowheads="1"/>
          </p:cNvSpPr>
          <p:nvPr/>
        </p:nvSpPr>
        <p:spPr bwMode="auto">
          <a:xfrm>
            <a:off x="228600" y="2286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dirty="0">
                <a:latin typeface="Tahoma" pitchFamily="34" charset="0"/>
              </a:rPr>
              <a:t>9.5.1 Seccionadores IV</a:t>
            </a:r>
            <a:endParaRPr lang="es-ES_tradnl" altLang="es-ES" sz="4500" b="0" dirty="0">
              <a:latin typeface="Tahoma" pitchFamily="34" charset="0"/>
            </a:endParaRPr>
          </a:p>
        </p:txBody>
      </p:sp>
      <p:pic>
        <p:nvPicPr>
          <p:cNvPr id="551947" name="Picture 11" descr="C:\Temporal red\Seccionador portafusibles para protección de moto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556792"/>
            <a:ext cx="2213992" cy="2203230"/>
          </a:xfrm>
          <a:prstGeom prst="rect">
            <a:avLst/>
          </a:prstGeom>
          <a:noFill/>
          <a:extLst>
            <a:ext uri="{909E8E84-426E-40DD-AFC4-6F175D3DCCD1}">
              <a14:hiddenFill xmlns:a14="http://schemas.microsoft.com/office/drawing/2010/main">
                <a:solidFill>
                  <a:srgbClr val="FFFFFF"/>
                </a:solidFill>
              </a14:hiddenFill>
            </a:ext>
          </a:extLst>
        </p:spPr>
      </p:pic>
      <p:pic>
        <p:nvPicPr>
          <p:cNvPr id="551949" name="Picture 13" descr="C:\Mis documentos\CLASE\Seccionador bajo carga con fusib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375" y="4392376"/>
            <a:ext cx="2476500" cy="1816100"/>
          </a:xfrm>
          <a:prstGeom prst="rect">
            <a:avLst/>
          </a:prstGeom>
          <a:noFill/>
          <a:extLst>
            <a:ext uri="{909E8E84-426E-40DD-AFC4-6F175D3DCCD1}">
              <a14:hiddenFill xmlns:a14="http://schemas.microsoft.com/office/drawing/2010/main">
                <a:solidFill>
                  <a:srgbClr val="FFFFFF"/>
                </a:solidFill>
              </a14:hiddenFill>
            </a:ext>
          </a:extLst>
        </p:spPr>
      </p:pic>
      <p:sp>
        <p:nvSpPr>
          <p:cNvPr id="551963" name="Text Box 27"/>
          <p:cNvSpPr txBox="1">
            <a:spLocks noChangeArrowheads="1"/>
          </p:cNvSpPr>
          <p:nvPr/>
        </p:nvSpPr>
        <p:spPr bwMode="auto">
          <a:xfrm>
            <a:off x="5004048" y="6207892"/>
            <a:ext cx="213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sz="1000" dirty="0">
                <a:effectLst>
                  <a:outerShdw blurRad="38100" dist="38100" dir="2700000" algn="tl">
                    <a:srgbClr val="000000"/>
                  </a:outerShdw>
                </a:effectLst>
                <a:sym typeface="Symbol" pitchFamily="18" charset="2"/>
              </a:rPr>
              <a:t>Catálogos comerciales</a:t>
            </a:r>
            <a:endParaRPr lang="es-ES" altLang="es-ES" sz="1000" dirty="0">
              <a:effectLst>
                <a:outerShdw blurRad="38100" dist="38100" dir="2700000" algn="tl">
                  <a:srgbClr val="000000"/>
                </a:outerShdw>
              </a:effectLst>
            </a:endParaRPr>
          </a:p>
        </p:txBody>
      </p:sp>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1556792"/>
            <a:ext cx="3672449" cy="2203469"/>
          </a:xfrm>
          <a:prstGeom prst="rect">
            <a:avLst/>
          </a:prstGeom>
        </p:spPr>
      </p:pic>
      <p:pic>
        <p:nvPicPr>
          <p:cNvPr id="3" name="Imagen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9672" y="4068055"/>
            <a:ext cx="3706318" cy="2457289"/>
          </a:xfrm>
          <a:prstGeom prst="rect">
            <a:avLst/>
          </a:prstGeom>
        </p:spPr>
      </p:pic>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79302" y="1556792"/>
            <a:ext cx="2589031" cy="1944216"/>
          </a:xfrm>
          <a:prstGeom prst="rect">
            <a:avLst/>
          </a:prstGeom>
        </p:spPr>
      </p:pic>
    </p:spTree>
  </p:cSld>
  <p:clrMapOvr>
    <a:masterClrMapping/>
  </p:clrMapOvr>
  <p:transition>
    <p:cover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ChangeArrowheads="1"/>
          </p:cNvSpPr>
          <p:nvPr/>
        </p:nvSpPr>
        <p:spPr bwMode="auto">
          <a:xfrm>
            <a:off x="304800" y="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9.5.2 Interruptores I</a:t>
            </a:r>
            <a:endParaRPr lang="es-ES_tradnl" altLang="es-ES" sz="4500" b="0">
              <a:latin typeface="Tahoma" pitchFamily="34" charset="0"/>
            </a:endParaRPr>
          </a:p>
        </p:txBody>
      </p:sp>
      <p:sp>
        <p:nvSpPr>
          <p:cNvPr id="557059" name="Rectangle 3"/>
          <p:cNvSpPr>
            <a:spLocks noChangeArrowheads="1"/>
          </p:cNvSpPr>
          <p:nvPr/>
        </p:nvSpPr>
        <p:spPr bwMode="auto">
          <a:xfrm>
            <a:off x="381000" y="990600"/>
            <a:ext cx="8501063" cy="453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r>
              <a:rPr lang="es-ES_tradnl" altLang="es-ES" sz="2000" u="sng">
                <a:solidFill>
                  <a:schemeClr val="accent2"/>
                </a:solidFill>
                <a:effectLst>
                  <a:outerShdw blurRad="38100" dist="38100" dir="2700000" algn="tl">
                    <a:srgbClr val="000000"/>
                  </a:outerShdw>
                </a:effectLst>
                <a:latin typeface="Tahoma" pitchFamily="34" charset="0"/>
              </a:rPr>
              <a:t>Interruptor:</a:t>
            </a:r>
            <a:r>
              <a:rPr lang="es-ES_tradnl" altLang="es-ES" sz="2000">
                <a:effectLst>
                  <a:outerShdw blurRad="38100" dist="38100" dir="2700000" algn="tl">
                    <a:srgbClr val="000000"/>
                  </a:outerShdw>
                </a:effectLst>
                <a:latin typeface="Tahoma" pitchFamily="34" charset="0"/>
              </a:rPr>
              <a:t> aparato mecánico de conexión capaz de estable-cer, soportar e interrumpir la corriente del circuito en condi-ciones normales y circunstancialmente en condiciones de fallo (cortocircuito).</a:t>
            </a:r>
          </a:p>
          <a:p>
            <a:pPr>
              <a:spcBef>
                <a:spcPct val="60000"/>
              </a:spcBef>
            </a:pPr>
            <a:r>
              <a:rPr lang="es-ES_tradnl" altLang="es-ES" sz="2000" u="sng">
                <a:solidFill>
                  <a:schemeClr val="accent2"/>
                </a:solidFill>
                <a:effectLst>
                  <a:outerShdw blurRad="38100" dist="38100" dir="2700000" algn="tl">
                    <a:srgbClr val="000000"/>
                  </a:outerShdw>
                </a:effectLst>
                <a:latin typeface="Tahoma" pitchFamily="34" charset="0"/>
              </a:rPr>
              <a:t>Interruptor automático o disyuntor: </a:t>
            </a:r>
            <a:r>
              <a:rPr lang="es-ES_tradnl" altLang="es-ES" sz="2000">
                <a:effectLst>
                  <a:outerShdw blurRad="38100" dist="38100" dir="2700000" algn="tl">
                    <a:srgbClr val="000000"/>
                  </a:outerShdw>
                </a:effectLst>
                <a:latin typeface="Tahoma" pitchFamily="34" charset="0"/>
              </a:rPr>
              <a:t>interruptor diseñado para  interrumpir corrientes anormales como las de cortocircuito. </a:t>
            </a:r>
          </a:p>
          <a:p>
            <a:pPr>
              <a:spcBef>
                <a:spcPct val="60000"/>
              </a:spcBef>
            </a:pPr>
            <a:r>
              <a:rPr lang="es-ES_tradnl" altLang="es-ES" sz="2000" u="sng">
                <a:solidFill>
                  <a:schemeClr val="accent2"/>
                </a:solidFill>
                <a:effectLst>
                  <a:outerShdw blurRad="38100" dist="38100" dir="2700000" algn="tl">
                    <a:srgbClr val="000000"/>
                  </a:outerShdw>
                </a:effectLst>
                <a:latin typeface="Tahoma" pitchFamily="34" charset="0"/>
              </a:rPr>
              <a:t>Pequeño interruptor automático:</a:t>
            </a:r>
            <a:r>
              <a:rPr lang="es-ES_tradnl" altLang="es-ES" sz="2000">
                <a:effectLst>
                  <a:outerShdw blurRad="38100" dist="38100" dir="2700000" algn="tl">
                    <a:srgbClr val="000000"/>
                  </a:outerShdw>
                </a:effectLst>
                <a:latin typeface="Tahoma" pitchFamily="34" charset="0"/>
              </a:rPr>
              <a:t> aparato mecánico de cone-xión destinado a abrir y cerrar manualmente un circuito y a-brirlo en funcionamiento automático cuando la intensidad ex-cede un valor determinado. </a:t>
            </a:r>
            <a:r>
              <a:rPr lang="es-ES_tradnl" altLang="es-ES" sz="1900">
                <a:solidFill>
                  <a:srgbClr val="66FF33"/>
                </a:solidFill>
                <a:effectLst>
                  <a:outerShdw blurRad="38100" dist="38100" dir="2700000" algn="tl">
                    <a:srgbClr val="000000"/>
                  </a:outerShdw>
                </a:effectLst>
                <a:latin typeface="Tahoma" pitchFamily="34" charset="0"/>
              </a:rPr>
              <a:t>(aplicable cuando V&lt;415V e I&lt;82A: instalaciones BT)</a:t>
            </a:r>
            <a:r>
              <a:rPr lang="es-ES_tradnl" altLang="es-ES" sz="1900">
                <a:effectLst>
                  <a:outerShdw blurRad="38100" dist="38100" dir="2700000" algn="tl">
                    <a:srgbClr val="000000"/>
                  </a:outerShdw>
                </a:effectLst>
                <a:latin typeface="Tahoma" pitchFamily="34" charset="0"/>
              </a:rPr>
              <a:t>.</a:t>
            </a:r>
          </a:p>
          <a:p>
            <a:pPr>
              <a:spcBef>
                <a:spcPct val="60000"/>
              </a:spcBef>
            </a:pPr>
            <a:r>
              <a:rPr lang="es-ES_tradnl" altLang="es-ES" sz="2000" u="sng">
                <a:solidFill>
                  <a:schemeClr val="accent2"/>
                </a:solidFill>
                <a:effectLst>
                  <a:outerShdw blurRad="38100" dist="38100" dir="2700000" algn="tl">
                    <a:srgbClr val="000000"/>
                  </a:outerShdw>
                </a:effectLst>
                <a:latin typeface="Tahoma" pitchFamily="34" charset="0"/>
              </a:rPr>
              <a:t>Contactor:</a:t>
            </a:r>
            <a:r>
              <a:rPr lang="es-ES_tradnl" altLang="es-ES" sz="2000">
                <a:solidFill>
                  <a:schemeClr val="accent2"/>
                </a:solidFill>
                <a:effectLst>
                  <a:outerShdw blurRad="38100" dist="38100" dir="2700000" algn="tl">
                    <a:srgbClr val="000000"/>
                  </a:outerShdw>
                </a:effectLst>
                <a:latin typeface="Tahoma" pitchFamily="34" charset="0"/>
              </a:rPr>
              <a:t> </a:t>
            </a:r>
            <a:r>
              <a:rPr lang="es-ES_tradnl" altLang="es-ES" sz="2000">
                <a:effectLst>
                  <a:outerShdw blurRad="38100" dist="38100" dir="2700000" algn="tl">
                    <a:srgbClr val="000000"/>
                  </a:outerShdw>
                </a:effectLst>
                <a:latin typeface="Tahoma" pitchFamily="34" charset="0"/>
              </a:rPr>
              <a:t>aparato mecánico de conexión con una sola posi-ción de reposo estable (abierto o cerrado) capaz de ser accio-nado por diferentes tipos de energía pero no la manual. Pue-den establecer, interrumpir y soportar las corrientes normales de la instalación y en ocasiones las de cortocircuito</a:t>
            </a:r>
            <a:r>
              <a:rPr lang="es-ES_tradnl" altLang="es-ES" sz="2000">
                <a:effectLst>
                  <a:outerShdw blurRad="38100" dist="38100" dir="2700000" algn="tl">
                    <a:srgbClr val="000000"/>
                  </a:outerShdw>
                </a:effectLst>
              </a:rPr>
              <a:t>.</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57059">
                                            <p:txEl>
                                              <p:pRg st="0" end="0"/>
                                            </p:txEl>
                                          </p:spTgt>
                                        </p:tgtEl>
                                        <p:attrNameLst>
                                          <p:attrName>style.visibility</p:attrName>
                                        </p:attrNameLst>
                                      </p:cBhvr>
                                      <p:to>
                                        <p:strVal val="visible"/>
                                      </p:to>
                                    </p:set>
                                    <p:anim calcmode="lin" valueType="num">
                                      <p:cBhvr additive="base">
                                        <p:cTn id="7" dur="500" fill="hold"/>
                                        <p:tgtEl>
                                          <p:spTgt spid="5570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5705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57059">
                                            <p:txEl>
                                              <p:pRg st="1" end="1"/>
                                            </p:txEl>
                                          </p:spTgt>
                                        </p:tgtEl>
                                        <p:attrNameLst>
                                          <p:attrName>style.visibility</p:attrName>
                                        </p:attrNameLst>
                                      </p:cBhvr>
                                      <p:to>
                                        <p:strVal val="visible"/>
                                      </p:to>
                                    </p:set>
                                    <p:anim calcmode="lin" valueType="num">
                                      <p:cBhvr additive="base">
                                        <p:cTn id="13" dur="500" fill="hold"/>
                                        <p:tgtEl>
                                          <p:spTgt spid="5570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57059">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57059">
                                            <p:txEl>
                                              <p:pRg st="2" end="2"/>
                                            </p:txEl>
                                          </p:spTgt>
                                        </p:tgtEl>
                                        <p:attrNameLst>
                                          <p:attrName>style.visibility</p:attrName>
                                        </p:attrNameLst>
                                      </p:cBhvr>
                                      <p:to>
                                        <p:strVal val="visible"/>
                                      </p:to>
                                    </p:set>
                                    <p:anim calcmode="lin" valueType="num">
                                      <p:cBhvr additive="base">
                                        <p:cTn id="19" dur="500" fill="hold"/>
                                        <p:tgtEl>
                                          <p:spTgt spid="55705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5705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557059">
                                            <p:txEl>
                                              <p:pRg st="3" end="3"/>
                                            </p:txEl>
                                          </p:spTgt>
                                        </p:tgtEl>
                                        <p:attrNameLst>
                                          <p:attrName>style.visibility</p:attrName>
                                        </p:attrNameLst>
                                      </p:cBhvr>
                                      <p:to>
                                        <p:strVal val="visible"/>
                                      </p:to>
                                    </p:set>
                                    <p:anim calcmode="lin" valueType="num">
                                      <p:cBhvr additive="base">
                                        <p:cTn id="25" dur="500" fill="hold"/>
                                        <p:tgtEl>
                                          <p:spTgt spid="55705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57059">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ChangeArrowheads="1"/>
          </p:cNvSpPr>
          <p:nvPr/>
        </p:nvSpPr>
        <p:spPr bwMode="auto">
          <a:xfrm>
            <a:off x="304800" y="-762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9.5.2 Interruptores II</a:t>
            </a:r>
            <a:endParaRPr lang="es-ES_tradnl" altLang="es-ES" sz="4500" b="0">
              <a:latin typeface="Tahoma" pitchFamily="34" charset="0"/>
            </a:endParaRPr>
          </a:p>
        </p:txBody>
      </p:sp>
      <p:grpSp>
        <p:nvGrpSpPr>
          <p:cNvPr id="559112" name="Group 8"/>
          <p:cNvGrpSpPr>
            <a:grpSpLocks/>
          </p:cNvGrpSpPr>
          <p:nvPr/>
        </p:nvGrpSpPr>
        <p:grpSpPr bwMode="auto">
          <a:xfrm>
            <a:off x="381000" y="1135063"/>
            <a:ext cx="8358188" cy="2674937"/>
            <a:chOff x="232" y="1072"/>
            <a:chExt cx="5265" cy="1685"/>
          </a:xfrm>
        </p:grpSpPr>
        <p:grpSp>
          <p:nvGrpSpPr>
            <p:cNvPr id="559110" name="Group 6"/>
            <p:cNvGrpSpPr>
              <a:grpSpLocks/>
            </p:cNvGrpSpPr>
            <p:nvPr/>
          </p:nvGrpSpPr>
          <p:grpSpPr bwMode="auto">
            <a:xfrm>
              <a:off x="232" y="1072"/>
              <a:ext cx="5265" cy="1232"/>
              <a:chOff x="328" y="1192"/>
              <a:chExt cx="5265" cy="1232"/>
            </a:xfrm>
          </p:grpSpPr>
          <p:sp>
            <p:nvSpPr>
              <p:cNvPr id="559109" name="Rectangle 5"/>
              <p:cNvSpPr>
                <a:spLocks noChangeArrowheads="1"/>
              </p:cNvSpPr>
              <p:nvPr/>
            </p:nvSpPr>
            <p:spPr bwMode="auto">
              <a:xfrm>
                <a:off x="328" y="1192"/>
                <a:ext cx="5264" cy="1232"/>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pic>
            <p:nvPicPr>
              <p:cNvPr id="559108" name="Picture 4" descr="C:\Mis documentos\CLASE\Interruptores de maniobra y parada de emergencia.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1200"/>
                <a:ext cx="5257" cy="1221"/>
              </a:xfrm>
              <a:prstGeom prst="rect">
                <a:avLst/>
              </a:prstGeom>
              <a:noFill/>
              <a:extLst>
                <a:ext uri="{909E8E84-426E-40DD-AFC4-6F175D3DCCD1}">
                  <a14:hiddenFill xmlns:a14="http://schemas.microsoft.com/office/drawing/2010/main">
                    <a:solidFill>
                      <a:srgbClr val="FFFFFF"/>
                    </a:solidFill>
                  </a14:hiddenFill>
                </a:ext>
              </a:extLst>
            </p:spPr>
          </p:pic>
        </p:grpSp>
        <p:sp>
          <p:nvSpPr>
            <p:cNvPr id="559111" name="Text Box 7"/>
            <p:cNvSpPr txBox="1">
              <a:spLocks noChangeArrowheads="1"/>
            </p:cNvSpPr>
            <p:nvPr/>
          </p:nvSpPr>
          <p:spPr bwMode="auto">
            <a:xfrm>
              <a:off x="456" y="2296"/>
              <a:ext cx="4800" cy="46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000">
                  <a:effectLst>
                    <a:outerShdw blurRad="38100" dist="38100" dir="2700000" algn="tl">
                      <a:srgbClr val="000000"/>
                    </a:outerShdw>
                  </a:effectLst>
                </a:rPr>
                <a:t>Interruptores de mando y parada de emergencia:</a:t>
              </a:r>
              <a:r>
                <a:rPr lang="es-ES_tradnl" altLang="es-ES" sz="1800">
                  <a:effectLst>
                    <a:outerShdw blurRad="38100" dist="38100" dir="2700000" algn="tl">
                      <a:srgbClr val="000000"/>
                    </a:outerShdw>
                  </a:effectLst>
                </a:rPr>
                <a:t>                     </a:t>
              </a:r>
              <a:r>
                <a:rPr lang="es-ES_tradnl" altLang="es-ES" sz="2200">
                  <a:effectLst>
                    <a:outerShdw blurRad="38100" dist="38100" dir="2700000" algn="tl">
                      <a:srgbClr val="000000"/>
                    </a:outerShdw>
                  </a:effectLst>
                </a:rPr>
                <a:t>SON DISPOSITIVOS DE MANIOBRA</a:t>
              </a:r>
              <a:endParaRPr lang="es-ES" altLang="es-ES" sz="2200">
                <a:effectLst>
                  <a:outerShdw blurRad="38100" dist="38100" dir="2700000" algn="tl">
                    <a:srgbClr val="000000"/>
                  </a:outerShdw>
                </a:effectLst>
              </a:endParaRPr>
            </a:p>
          </p:txBody>
        </p:sp>
      </p:grpSp>
      <p:grpSp>
        <p:nvGrpSpPr>
          <p:cNvPr id="559116" name="Group 12"/>
          <p:cNvGrpSpPr>
            <a:grpSpLocks/>
          </p:cNvGrpSpPr>
          <p:nvPr/>
        </p:nvGrpSpPr>
        <p:grpSpPr bwMode="auto">
          <a:xfrm>
            <a:off x="1525588" y="4000500"/>
            <a:ext cx="3800475" cy="2552700"/>
            <a:chOff x="1104" y="2400"/>
            <a:chExt cx="2394" cy="1608"/>
          </a:xfrm>
        </p:grpSpPr>
        <p:sp>
          <p:nvSpPr>
            <p:cNvPr id="559115" name="Rectangle 11"/>
            <p:cNvSpPr>
              <a:spLocks noChangeArrowheads="1"/>
            </p:cNvSpPr>
            <p:nvPr/>
          </p:nvSpPr>
          <p:spPr bwMode="auto">
            <a:xfrm>
              <a:off x="1104" y="2400"/>
              <a:ext cx="2392" cy="1608"/>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59114" name="Picture 10" descr="C:\Mis documentos\CLASE\Interruptores automáticos 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 y="2400"/>
              <a:ext cx="2394" cy="1607"/>
            </a:xfrm>
            <a:prstGeom prst="rect">
              <a:avLst/>
            </a:prstGeom>
            <a:noFill/>
            <a:extLst>
              <a:ext uri="{909E8E84-426E-40DD-AFC4-6F175D3DCCD1}">
                <a14:hiddenFill xmlns:a14="http://schemas.microsoft.com/office/drawing/2010/main">
                  <a:solidFill>
                    <a:srgbClr val="FFFFFF"/>
                  </a:solidFill>
                </a14:hiddenFill>
              </a:ext>
            </a:extLst>
          </p:spPr>
        </p:pic>
      </p:grpSp>
      <p:sp>
        <p:nvSpPr>
          <p:cNvPr id="559117" name="Text Box 13"/>
          <p:cNvSpPr txBox="1">
            <a:spLocks noChangeArrowheads="1"/>
          </p:cNvSpPr>
          <p:nvPr/>
        </p:nvSpPr>
        <p:spPr bwMode="auto">
          <a:xfrm>
            <a:off x="5411788" y="4305300"/>
            <a:ext cx="2894012" cy="17367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000">
                <a:effectLst>
                  <a:outerShdw blurRad="38100" dist="38100" dir="2700000" algn="tl">
                    <a:srgbClr val="000000"/>
                  </a:outerShdw>
                </a:effectLst>
              </a:rPr>
              <a:t>Interruptores automáticos:</a:t>
            </a:r>
            <a:r>
              <a:rPr lang="es-ES_tradnl" altLang="es-ES" sz="2200">
                <a:effectLst>
                  <a:outerShdw blurRad="38100" dist="38100" dir="2700000" algn="tl">
                    <a:srgbClr val="000000"/>
                  </a:outerShdw>
                </a:effectLst>
              </a:rPr>
              <a:t>         SON DISPOSITIVOS DE PROTECCIÓN           </a:t>
            </a:r>
            <a:endParaRPr lang="es-ES" altLang="es-ES" sz="2200">
              <a:effectLst>
                <a:outerShdw blurRad="38100" dist="38100" dir="2700000" algn="tl">
                  <a:srgbClr val="000000"/>
                </a:outerShdw>
              </a:effectLst>
            </a:endParaRPr>
          </a:p>
        </p:txBody>
      </p:sp>
      <p:sp>
        <p:nvSpPr>
          <p:cNvPr id="559118" name="Text Box 14"/>
          <p:cNvSpPr txBox="1">
            <a:spLocks noChangeArrowheads="1"/>
          </p:cNvSpPr>
          <p:nvPr/>
        </p:nvSpPr>
        <p:spPr bwMode="auto">
          <a:xfrm>
            <a:off x="381000" y="838200"/>
            <a:ext cx="213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000">
                <a:effectLst>
                  <a:outerShdw blurRad="38100" dist="38100" dir="2700000" algn="tl">
                    <a:srgbClr val="000000"/>
                  </a:outerShdw>
                </a:effectLst>
                <a:sym typeface="Symbol" pitchFamily="18" charset="2"/>
              </a:rPr>
              <a:t>Catálogos comerciales</a:t>
            </a:r>
            <a:endParaRPr lang="es-ES" altLang="es-ES" sz="1000">
              <a:effectLst>
                <a:outerShdw blurRad="38100" dist="38100" dir="2700000" algn="tl">
                  <a:srgbClr val="000000"/>
                </a:outerShdw>
              </a:effectLst>
            </a:endParaRPr>
          </a:p>
        </p:txBody>
      </p:sp>
      <p:sp>
        <p:nvSpPr>
          <p:cNvPr id="559119" name="Text Box 15"/>
          <p:cNvSpPr txBox="1">
            <a:spLocks noChangeArrowheads="1"/>
          </p:cNvSpPr>
          <p:nvPr/>
        </p:nvSpPr>
        <p:spPr bwMode="auto">
          <a:xfrm>
            <a:off x="611188" y="5013325"/>
            <a:ext cx="1143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000">
                <a:effectLst>
                  <a:outerShdw blurRad="38100" dist="38100" dir="2700000" algn="tl">
                    <a:srgbClr val="000000"/>
                  </a:outerShdw>
                </a:effectLst>
                <a:sym typeface="Symbol" pitchFamily="18" charset="2"/>
              </a:rPr>
              <a:t>Catálogos comerciales</a:t>
            </a:r>
            <a:endParaRPr lang="es-ES" altLang="es-ES" sz="1000">
              <a:effectLst>
                <a:outerShdw blurRad="38100" dist="38100" dir="2700000" algn="tl">
                  <a:srgbClr val="000000"/>
                </a:outerShdw>
              </a:effectLst>
            </a:endParaRPr>
          </a:p>
        </p:txBody>
      </p:sp>
    </p:spTree>
  </p:cSld>
  <p:clrMapOvr>
    <a:masterClrMapping/>
  </p:clrMapOvr>
  <p:transition>
    <p:cover dir="l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ChangeArrowheads="1"/>
          </p:cNvSpPr>
          <p:nvPr/>
        </p:nvSpPr>
        <p:spPr bwMode="auto">
          <a:xfrm>
            <a:off x="228600" y="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9.5.3 Contactores I</a:t>
            </a:r>
            <a:endParaRPr lang="es-ES_tradnl" altLang="es-ES" sz="4500" b="0">
              <a:latin typeface="Tahoma" pitchFamily="34" charset="0"/>
            </a:endParaRPr>
          </a:p>
        </p:txBody>
      </p:sp>
      <p:sp>
        <p:nvSpPr>
          <p:cNvPr id="561155" name="Text Box 3"/>
          <p:cNvSpPr txBox="1">
            <a:spLocks noChangeArrowheads="1"/>
          </p:cNvSpPr>
          <p:nvPr/>
        </p:nvSpPr>
        <p:spPr bwMode="auto">
          <a:xfrm>
            <a:off x="1104900" y="5318125"/>
            <a:ext cx="1828800" cy="1311275"/>
          </a:xfrm>
          <a:prstGeom prst="rect">
            <a:avLst/>
          </a:prstGeom>
          <a:gradFill rotWithShape="0">
            <a:gsLst>
              <a:gs pos="0">
                <a:srgbClr val="008000">
                  <a:gamma/>
                  <a:shade val="46275"/>
                  <a:invGamma/>
                </a:srgbClr>
              </a:gs>
              <a:gs pos="50000">
                <a:srgbClr val="008000"/>
              </a:gs>
              <a:gs pos="100000">
                <a:srgbClr val="008000">
                  <a:gamma/>
                  <a:shade val="46275"/>
                  <a:invGamma/>
                </a:srgbClr>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2000">
                <a:effectLst>
                  <a:outerShdw blurRad="38100" dist="38100" dir="2700000" algn="tl">
                    <a:srgbClr val="000000"/>
                  </a:outerShdw>
                </a:effectLst>
              </a:rPr>
              <a:t>Sólo tiene una posición de trabajo estable</a:t>
            </a:r>
          </a:p>
        </p:txBody>
      </p:sp>
      <p:grpSp>
        <p:nvGrpSpPr>
          <p:cNvPr id="561156" name="Group 4"/>
          <p:cNvGrpSpPr>
            <a:grpSpLocks/>
          </p:cNvGrpSpPr>
          <p:nvPr/>
        </p:nvGrpSpPr>
        <p:grpSpPr bwMode="auto">
          <a:xfrm>
            <a:off x="617538" y="1066800"/>
            <a:ext cx="8450262" cy="4191000"/>
            <a:chOff x="336" y="672"/>
            <a:chExt cx="5323" cy="2640"/>
          </a:xfrm>
        </p:grpSpPr>
        <p:graphicFrame>
          <p:nvGraphicFramePr>
            <p:cNvPr id="561157" name="Object 5"/>
            <p:cNvGraphicFramePr>
              <a:graphicFrameLocks noChangeAspect="1"/>
            </p:cNvGraphicFramePr>
            <p:nvPr/>
          </p:nvGraphicFramePr>
          <p:xfrm>
            <a:off x="336" y="745"/>
            <a:ext cx="5000" cy="2567"/>
          </p:xfrm>
          <a:graphic>
            <a:graphicData uri="http://schemas.openxmlformats.org/presentationml/2006/ole">
              <mc:AlternateContent xmlns:mc="http://schemas.openxmlformats.org/markup-compatibility/2006">
                <mc:Choice xmlns:v="urn:schemas-microsoft-com:vml" Requires="v">
                  <p:oleObj spid="_x0000_s561174" name="Imagen" r:id="rId4" imgW="4209120" imgH="2161080" progId="Word.Picture.8">
                    <p:embed/>
                  </p:oleObj>
                </mc:Choice>
                <mc:Fallback>
                  <p:oleObj name="Imagen" r:id="rId4" imgW="4209120" imgH="216108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 y="745"/>
                          <a:ext cx="5000" cy="256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561158" name="Text Box 6"/>
            <p:cNvSpPr txBox="1">
              <a:spLocks noChangeArrowheads="1"/>
            </p:cNvSpPr>
            <p:nvPr/>
          </p:nvSpPr>
          <p:spPr bwMode="auto">
            <a:xfrm>
              <a:off x="2208" y="672"/>
              <a:ext cx="3451" cy="4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100">
                  <a:effectLst>
                    <a:outerShdw blurRad="38100" dist="38100" dir="2700000" algn="tl">
                      <a:srgbClr val="000000"/>
                    </a:outerShdw>
                  </a:effectLst>
                </a:rPr>
                <a:t>CONTACTOR TRIFÁSICO CON CONTACTOS AUXILIARES</a:t>
              </a:r>
              <a:endParaRPr lang="es-ES" altLang="es-ES" sz="2100">
                <a:effectLst>
                  <a:outerShdw blurRad="38100" dist="38100" dir="2700000" algn="tl">
                    <a:srgbClr val="000000"/>
                  </a:outerShdw>
                </a:effectLst>
              </a:endParaRPr>
            </a:p>
          </p:txBody>
        </p:sp>
      </p:grpSp>
      <p:sp>
        <p:nvSpPr>
          <p:cNvPr id="561159" name="Text Box 7"/>
          <p:cNvSpPr txBox="1">
            <a:spLocks noChangeArrowheads="1"/>
          </p:cNvSpPr>
          <p:nvPr/>
        </p:nvSpPr>
        <p:spPr bwMode="auto">
          <a:xfrm>
            <a:off x="3238500" y="5318125"/>
            <a:ext cx="2286000" cy="1311275"/>
          </a:xfrm>
          <a:prstGeom prst="rect">
            <a:avLst/>
          </a:prstGeom>
          <a:gradFill rotWithShape="0">
            <a:gsLst>
              <a:gs pos="0">
                <a:srgbClr val="008000">
                  <a:gamma/>
                  <a:shade val="46275"/>
                  <a:invGamma/>
                </a:srgbClr>
              </a:gs>
              <a:gs pos="50000">
                <a:srgbClr val="008000"/>
              </a:gs>
              <a:gs pos="100000">
                <a:srgbClr val="008000">
                  <a:gamma/>
                  <a:shade val="46275"/>
                  <a:invGamma/>
                </a:srgbClr>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2000">
                <a:effectLst>
                  <a:outerShdw blurRad="38100" dist="38100" dir="2700000" algn="tl">
                    <a:srgbClr val="000000"/>
                  </a:outerShdw>
                </a:effectLst>
              </a:rPr>
              <a:t>Sólo permanece en la posición activa mientras recibe energía</a:t>
            </a:r>
          </a:p>
        </p:txBody>
      </p:sp>
      <p:sp>
        <p:nvSpPr>
          <p:cNvPr id="561160" name="Text Box 8"/>
          <p:cNvSpPr txBox="1">
            <a:spLocks noChangeArrowheads="1"/>
          </p:cNvSpPr>
          <p:nvPr/>
        </p:nvSpPr>
        <p:spPr bwMode="auto">
          <a:xfrm>
            <a:off x="5867400" y="5302250"/>
            <a:ext cx="2133600" cy="1311275"/>
          </a:xfrm>
          <a:prstGeom prst="rect">
            <a:avLst/>
          </a:prstGeom>
          <a:gradFill rotWithShape="0">
            <a:gsLst>
              <a:gs pos="0">
                <a:srgbClr val="008000">
                  <a:gamma/>
                  <a:shade val="46275"/>
                  <a:invGamma/>
                </a:srgbClr>
              </a:gs>
              <a:gs pos="50000">
                <a:srgbClr val="008000"/>
              </a:gs>
              <a:gs pos="100000">
                <a:srgbClr val="008000">
                  <a:gamma/>
                  <a:shade val="46275"/>
                  <a:invGamma/>
                </a:srgbClr>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2000">
                <a:effectLst>
                  <a:outerShdw blurRad="38100" dist="38100" dir="2700000" algn="tl">
                    <a:srgbClr val="000000"/>
                  </a:outerShdw>
                </a:effectLst>
              </a:rPr>
              <a:t>Soporta un elevado nº de ciclos de cierre y apertura</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61155"/>
                                        </p:tgtEl>
                                        <p:attrNameLst>
                                          <p:attrName>style.visibility</p:attrName>
                                        </p:attrNameLst>
                                      </p:cBhvr>
                                      <p:to>
                                        <p:strVal val="visible"/>
                                      </p:to>
                                    </p:set>
                                    <p:anim calcmode="lin" valueType="num">
                                      <p:cBhvr>
                                        <p:cTn id="7" dur="500" fill="hold"/>
                                        <p:tgtEl>
                                          <p:spTgt spid="561155"/>
                                        </p:tgtEl>
                                        <p:attrNameLst>
                                          <p:attrName>ppt_w</p:attrName>
                                        </p:attrNameLst>
                                      </p:cBhvr>
                                      <p:tavLst>
                                        <p:tav tm="0">
                                          <p:val>
                                            <p:fltVal val="0"/>
                                          </p:val>
                                        </p:tav>
                                        <p:tav tm="100000">
                                          <p:val>
                                            <p:strVal val="#ppt_w"/>
                                          </p:val>
                                        </p:tav>
                                      </p:tavLst>
                                    </p:anim>
                                    <p:anim calcmode="lin" valueType="num">
                                      <p:cBhvr>
                                        <p:cTn id="8" dur="500" fill="hold"/>
                                        <p:tgtEl>
                                          <p:spTgt spid="561155"/>
                                        </p:tgtEl>
                                        <p:attrNameLst>
                                          <p:attrName>ppt_h</p:attrName>
                                        </p:attrNameLst>
                                      </p:cBhvr>
                                      <p:tavLst>
                                        <p:tav tm="0">
                                          <p:val>
                                            <p:fltVal val="0"/>
                                          </p:val>
                                        </p:tav>
                                        <p:tav tm="100000">
                                          <p:val>
                                            <p:strVal val="#ppt_h"/>
                                          </p:val>
                                        </p:tav>
                                      </p:tavLst>
                                    </p:anim>
                                    <p:anim calcmode="lin" valueType="num">
                                      <p:cBhvr>
                                        <p:cTn id="9" dur="500" fill="hold"/>
                                        <p:tgtEl>
                                          <p:spTgt spid="561155"/>
                                        </p:tgtEl>
                                        <p:attrNameLst>
                                          <p:attrName>ppt_x</p:attrName>
                                        </p:attrNameLst>
                                      </p:cBhvr>
                                      <p:tavLst>
                                        <p:tav tm="0">
                                          <p:val>
                                            <p:fltVal val="0.5"/>
                                          </p:val>
                                        </p:tav>
                                        <p:tav tm="100000">
                                          <p:val>
                                            <p:strVal val="#ppt_x"/>
                                          </p:val>
                                        </p:tav>
                                      </p:tavLst>
                                    </p:anim>
                                    <p:anim calcmode="lin" valueType="num">
                                      <p:cBhvr>
                                        <p:cTn id="10" dur="500" fill="hold"/>
                                        <p:tgtEl>
                                          <p:spTgt spid="56115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61159"/>
                                        </p:tgtEl>
                                        <p:attrNameLst>
                                          <p:attrName>style.visibility</p:attrName>
                                        </p:attrNameLst>
                                      </p:cBhvr>
                                      <p:to>
                                        <p:strVal val="visible"/>
                                      </p:to>
                                    </p:set>
                                    <p:anim calcmode="lin" valueType="num">
                                      <p:cBhvr>
                                        <p:cTn id="15" dur="500" fill="hold"/>
                                        <p:tgtEl>
                                          <p:spTgt spid="561159"/>
                                        </p:tgtEl>
                                        <p:attrNameLst>
                                          <p:attrName>ppt_w</p:attrName>
                                        </p:attrNameLst>
                                      </p:cBhvr>
                                      <p:tavLst>
                                        <p:tav tm="0">
                                          <p:val>
                                            <p:fltVal val="0"/>
                                          </p:val>
                                        </p:tav>
                                        <p:tav tm="100000">
                                          <p:val>
                                            <p:strVal val="#ppt_w"/>
                                          </p:val>
                                        </p:tav>
                                      </p:tavLst>
                                    </p:anim>
                                    <p:anim calcmode="lin" valueType="num">
                                      <p:cBhvr>
                                        <p:cTn id="16" dur="500" fill="hold"/>
                                        <p:tgtEl>
                                          <p:spTgt spid="561159"/>
                                        </p:tgtEl>
                                        <p:attrNameLst>
                                          <p:attrName>ppt_h</p:attrName>
                                        </p:attrNameLst>
                                      </p:cBhvr>
                                      <p:tavLst>
                                        <p:tav tm="0">
                                          <p:val>
                                            <p:fltVal val="0"/>
                                          </p:val>
                                        </p:tav>
                                        <p:tav tm="100000">
                                          <p:val>
                                            <p:strVal val="#ppt_h"/>
                                          </p:val>
                                        </p:tav>
                                      </p:tavLst>
                                    </p:anim>
                                    <p:anim calcmode="lin" valueType="num">
                                      <p:cBhvr>
                                        <p:cTn id="17" dur="500" fill="hold"/>
                                        <p:tgtEl>
                                          <p:spTgt spid="561159"/>
                                        </p:tgtEl>
                                        <p:attrNameLst>
                                          <p:attrName>ppt_x</p:attrName>
                                        </p:attrNameLst>
                                      </p:cBhvr>
                                      <p:tavLst>
                                        <p:tav tm="0">
                                          <p:val>
                                            <p:fltVal val="0.5"/>
                                          </p:val>
                                        </p:tav>
                                        <p:tav tm="100000">
                                          <p:val>
                                            <p:strVal val="#ppt_x"/>
                                          </p:val>
                                        </p:tav>
                                      </p:tavLst>
                                    </p:anim>
                                    <p:anim calcmode="lin" valueType="num">
                                      <p:cBhvr>
                                        <p:cTn id="18" dur="500" fill="hold"/>
                                        <p:tgtEl>
                                          <p:spTgt spid="561159"/>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61160"/>
                                        </p:tgtEl>
                                        <p:attrNameLst>
                                          <p:attrName>style.visibility</p:attrName>
                                        </p:attrNameLst>
                                      </p:cBhvr>
                                      <p:to>
                                        <p:strVal val="visible"/>
                                      </p:to>
                                    </p:set>
                                    <p:anim calcmode="lin" valueType="num">
                                      <p:cBhvr>
                                        <p:cTn id="23" dur="500" fill="hold"/>
                                        <p:tgtEl>
                                          <p:spTgt spid="561160"/>
                                        </p:tgtEl>
                                        <p:attrNameLst>
                                          <p:attrName>ppt_w</p:attrName>
                                        </p:attrNameLst>
                                      </p:cBhvr>
                                      <p:tavLst>
                                        <p:tav tm="0">
                                          <p:val>
                                            <p:fltVal val="0"/>
                                          </p:val>
                                        </p:tav>
                                        <p:tav tm="100000">
                                          <p:val>
                                            <p:strVal val="#ppt_w"/>
                                          </p:val>
                                        </p:tav>
                                      </p:tavLst>
                                    </p:anim>
                                    <p:anim calcmode="lin" valueType="num">
                                      <p:cBhvr>
                                        <p:cTn id="24" dur="500" fill="hold"/>
                                        <p:tgtEl>
                                          <p:spTgt spid="561160"/>
                                        </p:tgtEl>
                                        <p:attrNameLst>
                                          <p:attrName>ppt_h</p:attrName>
                                        </p:attrNameLst>
                                      </p:cBhvr>
                                      <p:tavLst>
                                        <p:tav tm="0">
                                          <p:val>
                                            <p:fltVal val="0"/>
                                          </p:val>
                                        </p:tav>
                                        <p:tav tm="100000">
                                          <p:val>
                                            <p:strVal val="#ppt_h"/>
                                          </p:val>
                                        </p:tav>
                                      </p:tavLst>
                                    </p:anim>
                                    <p:anim calcmode="lin" valueType="num">
                                      <p:cBhvr>
                                        <p:cTn id="25" dur="500" fill="hold"/>
                                        <p:tgtEl>
                                          <p:spTgt spid="561160"/>
                                        </p:tgtEl>
                                        <p:attrNameLst>
                                          <p:attrName>ppt_x</p:attrName>
                                        </p:attrNameLst>
                                      </p:cBhvr>
                                      <p:tavLst>
                                        <p:tav tm="0">
                                          <p:val>
                                            <p:fltVal val="0.5"/>
                                          </p:val>
                                        </p:tav>
                                        <p:tav tm="100000">
                                          <p:val>
                                            <p:strVal val="#ppt_x"/>
                                          </p:val>
                                        </p:tav>
                                      </p:tavLst>
                                    </p:anim>
                                    <p:anim calcmode="lin" valueType="num">
                                      <p:cBhvr>
                                        <p:cTn id="26" dur="500" fill="hold"/>
                                        <p:tgtEl>
                                          <p:spTgt spid="5611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55" grpId="0" animBg="1" autoUpdateAnimBg="0"/>
      <p:bldP spid="561159" grpId="0" animBg="1" autoUpdateAnimBg="0"/>
      <p:bldP spid="56116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Rectangle 1026"/>
          <p:cNvSpPr>
            <a:spLocks noChangeArrowheads="1"/>
          </p:cNvSpPr>
          <p:nvPr/>
        </p:nvSpPr>
        <p:spPr bwMode="auto">
          <a:xfrm>
            <a:off x="152400" y="1524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9.5.3 Contactores II</a:t>
            </a:r>
            <a:endParaRPr lang="es-ES_tradnl" altLang="es-ES" sz="4500" b="0">
              <a:latin typeface="Tahoma" pitchFamily="34" charset="0"/>
            </a:endParaRPr>
          </a:p>
        </p:txBody>
      </p:sp>
      <p:sp>
        <p:nvSpPr>
          <p:cNvPr id="562189" name="Rectangle 1037"/>
          <p:cNvSpPr>
            <a:spLocks noChangeArrowheads="1"/>
          </p:cNvSpPr>
          <p:nvPr/>
        </p:nvSpPr>
        <p:spPr bwMode="auto">
          <a:xfrm>
            <a:off x="368300" y="1920875"/>
            <a:ext cx="8623300" cy="453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r>
              <a:rPr lang="es-ES_tradnl" altLang="es-ES" sz="2100" u="sng">
                <a:solidFill>
                  <a:schemeClr val="accent2"/>
                </a:solidFill>
                <a:effectLst>
                  <a:outerShdw blurRad="38100" dist="38100" dir="2700000" algn="tl">
                    <a:srgbClr val="000000"/>
                  </a:outerShdw>
                </a:effectLst>
                <a:latin typeface="Tahoma" pitchFamily="34" charset="0"/>
              </a:rPr>
              <a:t>Electromagnéticos:</a:t>
            </a:r>
            <a:r>
              <a:rPr lang="es-ES_tradnl" altLang="es-ES" sz="2100">
                <a:effectLst>
                  <a:outerShdw blurRad="38100" dist="38100" dir="2700000" algn="tl">
                    <a:srgbClr val="000000"/>
                  </a:outerShdw>
                </a:effectLst>
                <a:latin typeface="Tahoma" pitchFamily="34" charset="0"/>
              </a:rPr>
              <a:t> la fuerza necesaria para cerrar el circui-to proviene de un electroimán.</a:t>
            </a:r>
          </a:p>
          <a:p>
            <a:pPr>
              <a:spcBef>
                <a:spcPct val="50000"/>
              </a:spcBef>
            </a:pPr>
            <a:r>
              <a:rPr lang="es-ES_tradnl" altLang="es-ES" sz="2100" u="sng">
                <a:solidFill>
                  <a:schemeClr val="accent2"/>
                </a:solidFill>
                <a:effectLst>
                  <a:outerShdw blurRad="38100" dist="38100" dir="2700000" algn="tl">
                    <a:srgbClr val="000000"/>
                  </a:outerShdw>
                </a:effectLst>
                <a:latin typeface="Tahoma" pitchFamily="34" charset="0"/>
              </a:rPr>
              <a:t>Neumáticos:</a:t>
            </a:r>
            <a:r>
              <a:rPr lang="es-ES_tradnl" altLang="es-ES" sz="2100">
                <a:effectLst>
                  <a:outerShdw blurRad="38100" dist="38100" dir="2700000" algn="tl">
                    <a:srgbClr val="000000"/>
                  </a:outerShdw>
                </a:effectLst>
                <a:latin typeface="Tahoma" pitchFamily="34" charset="0"/>
              </a:rPr>
              <a:t> La fuerza para efectuar la conexión proviene de un circuito de aire comprimido.</a:t>
            </a:r>
          </a:p>
          <a:p>
            <a:pPr>
              <a:spcBef>
                <a:spcPct val="50000"/>
              </a:spcBef>
            </a:pPr>
            <a:r>
              <a:rPr lang="es-ES_tradnl" altLang="es-ES" sz="2100" u="sng">
                <a:solidFill>
                  <a:schemeClr val="accent2"/>
                </a:solidFill>
                <a:effectLst>
                  <a:outerShdw blurRad="38100" dist="38100" dir="2700000" algn="tl">
                    <a:srgbClr val="000000"/>
                  </a:outerShdw>
                </a:effectLst>
                <a:latin typeface="Tahoma" pitchFamily="34" charset="0"/>
              </a:rPr>
              <a:t>Electroneumático:</a:t>
            </a:r>
            <a:r>
              <a:rPr lang="es-ES_tradnl" altLang="es-ES" sz="2100">
                <a:effectLst>
                  <a:outerShdw blurRad="38100" dist="38100" dir="2700000" algn="tl">
                    <a:srgbClr val="000000"/>
                  </a:outerShdw>
                </a:effectLst>
                <a:latin typeface="Tahoma" pitchFamily="34" charset="0"/>
              </a:rPr>
              <a:t> muy similar al anterior: el circuito de aire comprimido está gobernado por electroválvulas.</a:t>
            </a:r>
          </a:p>
          <a:p>
            <a:pPr>
              <a:spcBef>
                <a:spcPct val="50000"/>
              </a:spcBef>
            </a:pPr>
            <a:r>
              <a:rPr lang="es-ES_tradnl" altLang="es-ES" sz="2100" u="sng">
                <a:solidFill>
                  <a:schemeClr val="accent2"/>
                </a:solidFill>
                <a:effectLst>
                  <a:outerShdw blurRad="38100" dist="38100" dir="2700000" algn="tl">
                    <a:srgbClr val="000000"/>
                  </a:outerShdw>
                </a:effectLst>
                <a:latin typeface="Tahoma" pitchFamily="34" charset="0"/>
              </a:rPr>
              <a:t>Contactor con retención:</a:t>
            </a:r>
            <a:r>
              <a:rPr lang="es-ES_tradnl" altLang="es-ES" sz="2100">
                <a:effectLst>
                  <a:outerShdw blurRad="38100" dist="38100" dir="2700000" algn="tl">
                    <a:srgbClr val="000000"/>
                  </a:outerShdw>
                </a:effectLst>
                <a:latin typeface="Tahoma" pitchFamily="34" charset="0"/>
              </a:rPr>
              <a:t> es aquel en el que, alcanzada la posición de trabajo, al ser alimentado el dispositivo de accionamiento, un sistema de retención impide su retorno cuando se deja de alimentar. La retención y liberación para recuperar la posición de reposo pueden ser mecánicas, magnéticas, eléctricas, neumáticas etc.</a:t>
            </a:r>
          </a:p>
        </p:txBody>
      </p:sp>
      <p:sp>
        <p:nvSpPr>
          <p:cNvPr id="562190" name="Rectangle 1038"/>
          <p:cNvSpPr>
            <a:spLocks noChangeArrowheads="1"/>
          </p:cNvSpPr>
          <p:nvPr/>
        </p:nvSpPr>
        <p:spPr bwMode="auto">
          <a:xfrm>
            <a:off x="381000" y="1371600"/>
            <a:ext cx="5105400" cy="4889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2600" u="sng">
                <a:solidFill>
                  <a:schemeClr val="accent2"/>
                </a:solidFill>
                <a:effectLst>
                  <a:outerShdw blurRad="38100" dist="38100" dir="2700000" algn="tl">
                    <a:srgbClr val="000000"/>
                  </a:outerShdw>
                </a:effectLst>
              </a:rPr>
              <a:t>TIPOS DE CONTACTORES</a:t>
            </a:r>
            <a:endParaRPr lang="es-ES" altLang="es-ES" sz="2600" u="sng">
              <a:solidFill>
                <a:schemeClr val="accent2"/>
              </a:solidFill>
              <a:effectLst>
                <a:outerShdw blurRad="38100" dist="38100" dir="2700000" algn="tl">
                  <a:srgbClr val="000000"/>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62189">
                                            <p:txEl>
                                              <p:pRg st="0" end="0"/>
                                            </p:txEl>
                                          </p:spTgt>
                                        </p:tgtEl>
                                        <p:attrNameLst>
                                          <p:attrName>style.visibility</p:attrName>
                                        </p:attrNameLst>
                                      </p:cBhvr>
                                      <p:to>
                                        <p:strVal val="visible"/>
                                      </p:to>
                                    </p:set>
                                    <p:anim calcmode="lin" valueType="num">
                                      <p:cBhvr>
                                        <p:cTn id="7" dur="500" fill="hold"/>
                                        <p:tgtEl>
                                          <p:spTgt spid="562189">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56218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62189">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56218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562189">
                                            <p:txEl>
                                              <p:pRg st="1" end="1"/>
                                            </p:txEl>
                                          </p:spTgt>
                                        </p:tgtEl>
                                        <p:attrNameLst>
                                          <p:attrName>style.visibility</p:attrName>
                                        </p:attrNameLst>
                                      </p:cBhvr>
                                      <p:to>
                                        <p:strVal val="visible"/>
                                      </p:to>
                                    </p:set>
                                    <p:anim calcmode="lin" valueType="num">
                                      <p:cBhvr>
                                        <p:cTn id="15" dur="500" fill="hold"/>
                                        <p:tgtEl>
                                          <p:spTgt spid="562189">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562189">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562189">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6218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562189">
                                            <p:txEl>
                                              <p:pRg st="2" end="2"/>
                                            </p:txEl>
                                          </p:spTgt>
                                        </p:tgtEl>
                                        <p:attrNameLst>
                                          <p:attrName>style.visibility</p:attrName>
                                        </p:attrNameLst>
                                      </p:cBhvr>
                                      <p:to>
                                        <p:strVal val="visible"/>
                                      </p:to>
                                    </p:set>
                                    <p:anim calcmode="lin" valueType="num">
                                      <p:cBhvr>
                                        <p:cTn id="23" dur="500" fill="hold"/>
                                        <p:tgtEl>
                                          <p:spTgt spid="562189">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562189">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562189">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6218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562189">
                                            <p:txEl>
                                              <p:pRg st="3" end="3"/>
                                            </p:txEl>
                                          </p:spTgt>
                                        </p:tgtEl>
                                        <p:attrNameLst>
                                          <p:attrName>style.visibility</p:attrName>
                                        </p:attrNameLst>
                                      </p:cBhvr>
                                      <p:to>
                                        <p:strVal val="visible"/>
                                      </p:to>
                                    </p:set>
                                    <p:anim calcmode="lin" valueType="num">
                                      <p:cBhvr>
                                        <p:cTn id="31" dur="500" fill="hold"/>
                                        <p:tgtEl>
                                          <p:spTgt spid="562189">
                                            <p:txEl>
                                              <p:pRg st="3" end="3"/>
                                            </p:txEl>
                                          </p:spTgt>
                                        </p:tgtEl>
                                        <p:attrNameLst>
                                          <p:attrName>ppt_x</p:attrName>
                                        </p:attrNameLst>
                                      </p:cBhvr>
                                      <p:tavLst>
                                        <p:tav tm="0">
                                          <p:val>
                                            <p:strVal val="#ppt_x-#ppt_w/2"/>
                                          </p:val>
                                        </p:tav>
                                        <p:tav tm="100000">
                                          <p:val>
                                            <p:strVal val="#ppt_x"/>
                                          </p:val>
                                        </p:tav>
                                      </p:tavLst>
                                    </p:anim>
                                    <p:anim calcmode="lin" valueType="num">
                                      <p:cBhvr>
                                        <p:cTn id="32" dur="500" fill="hold"/>
                                        <p:tgtEl>
                                          <p:spTgt spid="562189">
                                            <p:txEl>
                                              <p:pRg st="3" end="3"/>
                                            </p:txEl>
                                          </p:spTgt>
                                        </p:tgtEl>
                                        <p:attrNameLst>
                                          <p:attrName>ppt_y</p:attrName>
                                        </p:attrNameLst>
                                      </p:cBhvr>
                                      <p:tavLst>
                                        <p:tav tm="0">
                                          <p:val>
                                            <p:strVal val="#ppt_y"/>
                                          </p:val>
                                        </p:tav>
                                        <p:tav tm="100000">
                                          <p:val>
                                            <p:strVal val="#ppt_y"/>
                                          </p:val>
                                        </p:tav>
                                      </p:tavLst>
                                    </p:anim>
                                    <p:anim calcmode="lin" valueType="num">
                                      <p:cBhvr>
                                        <p:cTn id="33" dur="500" fill="hold"/>
                                        <p:tgtEl>
                                          <p:spTgt spid="56218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56218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4226" name="Object 2"/>
          <p:cNvGraphicFramePr>
            <a:graphicFrameLocks noChangeAspect="1"/>
          </p:cNvGraphicFramePr>
          <p:nvPr/>
        </p:nvGraphicFramePr>
        <p:xfrm>
          <a:off x="279400" y="1219200"/>
          <a:ext cx="8864600" cy="4997450"/>
        </p:xfrm>
        <a:graphic>
          <a:graphicData uri="http://schemas.openxmlformats.org/presentationml/2006/ole">
            <mc:AlternateContent xmlns:mc="http://schemas.openxmlformats.org/markup-compatibility/2006">
              <mc:Choice xmlns:v="urn:schemas-microsoft-com:vml" Requires="v">
                <p:oleObj spid="_x0000_s564240" name="Imagen" r:id="rId3" imgW="4696920" imgH="2648880" progId="Word.Picture.8">
                  <p:embed/>
                </p:oleObj>
              </mc:Choice>
              <mc:Fallback>
                <p:oleObj name="Imagen" r:id="rId3" imgW="4696920" imgH="2648880" progId="Word.Pictur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400" y="1219200"/>
                        <a:ext cx="8864600" cy="49974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pic>
                </p:oleObj>
              </mc:Fallback>
            </mc:AlternateContent>
          </a:graphicData>
        </a:graphic>
      </p:graphicFrame>
      <p:sp>
        <p:nvSpPr>
          <p:cNvPr id="564227" name="Rectangle 3"/>
          <p:cNvSpPr>
            <a:spLocks noChangeArrowheads="1"/>
          </p:cNvSpPr>
          <p:nvPr/>
        </p:nvSpPr>
        <p:spPr bwMode="auto">
          <a:xfrm>
            <a:off x="304800" y="1524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9.5.3 Contactores III</a:t>
            </a:r>
            <a:endParaRPr lang="es-ES_tradnl" altLang="es-ES" sz="4500" b="0">
              <a:latin typeface="Tahoma" pitchFamily="34" charset="0"/>
            </a:endParaRPr>
          </a:p>
        </p:txBody>
      </p:sp>
      <p:sp>
        <p:nvSpPr>
          <p:cNvPr id="564228" name="Text Box 4"/>
          <p:cNvSpPr txBox="1">
            <a:spLocks noChangeArrowheads="1"/>
          </p:cNvSpPr>
          <p:nvPr/>
        </p:nvSpPr>
        <p:spPr bwMode="auto">
          <a:xfrm>
            <a:off x="3810000" y="5532438"/>
            <a:ext cx="5105400" cy="10969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2200">
                <a:effectLst>
                  <a:outerShdw blurRad="38100" dist="38100" dir="2700000" algn="tl">
                    <a:srgbClr val="000000"/>
                  </a:outerShdw>
                </a:effectLst>
              </a:rPr>
              <a:t>Circuito de arranque y parada de un motor trifásico mediante contactor con contactos auxiliares</a:t>
            </a:r>
            <a:endParaRPr lang="es-ES" altLang="es-ES" sz="2200">
              <a:effectLst>
                <a:outerShdw blurRad="38100" dist="38100" dir="2700000" algn="tl">
                  <a:srgbClr val="000000"/>
                </a:outerShdw>
              </a:effectLst>
            </a:endParaRPr>
          </a:p>
        </p:txBody>
      </p:sp>
    </p:spTree>
  </p:cSld>
  <p:clrMapOvr>
    <a:masterClrMapping/>
  </p:clrMapOvr>
  <p:transition>
    <p:cover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2"/>
          <p:cNvSpPr>
            <a:spLocks noChangeArrowheads="1"/>
          </p:cNvSpPr>
          <p:nvPr/>
        </p:nvSpPr>
        <p:spPr bwMode="auto">
          <a:xfrm>
            <a:off x="381000" y="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9.5.3 Contactores IV</a:t>
            </a:r>
            <a:endParaRPr lang="es-ES_tradnl" altLang="es-ES" sz="4500" b="0">
              <a:latin typeface="Tahoma" pitchFamily="34" charset="0"/>
            </a:endParaRPr>
          </a:p>
        </p:txBody>
      </p:sp>
      <p:grpSp>
        <p:nvGrpSpPr>
          <p:cNvPr id="566322" name="Group 50"/>
          <p:cNvGrpSpPr>
            <a:grpSpLocks/>
          </p:cNvGrpSpPr>
          <p:nvPr/>
        </p:nvGrpSpPr>
        <p:grpSpPr bwMode="auto">
          <a:xfrm>
            <a:off x="533400" y="1206500"/>
            <a:ext cx="2057400" cy="2581275"/>
            <a:chOff x="432" y="774"/>
            <a:chExt cx="1296" cy="1626"/>
          </a:xfrm>
        </p:grpSpPr>
        <p:grpSp>
          <p:nvGrpSpPr>
            <p:cNvPr id="566298" name="Group 26"/>
            <p:cNvGrpSpPr>
              <a:grpSpLocks/>
            </p:cNvGrpSpPr>
            <p:nvPr/>
          </p:nvGrpSpPr>
          <p:grpSpPr bwMode="auto">
            <a:xfrm>
              <a:off x="520" y="774"/>
              <a:ext cx="1073" cy="1440"/>
              <a:chOff x="432" y="960"/>
              <a:chExt cx="1073" cy="1440"/>
            </a:xfrm>
          </p:grpSpPr>
          <p:sp>
            <p:nvSpPr>
              <p:cNvPr id="566297" name="Rectangle 25"/>
              <p:cNvSpPr>
                <a:spLocks noChangeArrowheads="1"/>
              </p:cNvSpPr>
              <p:nvPr/>
            </p:nvSpPr>
            <p:spPr bwMode="auto">
              <a:xfrm>
                <a:off x="432" y="960"/>
                <a:ext cx="1072" cy="1440"/>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66275" name="Picture 3" descr="C:\Temporal red\Contactor AC - 25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960"/>
                <a:ext cx="1073" cy="1440"/>
              </a:xfrm>
              <a:prstGeom prst="rect">
                <a:avLst/>
              </a:prstGeom>
              <a:noFill/>
              <a:extLst>
                <a:ext uri="{909E8E84-426E-40DD-AFC4-6F175D3DCCD1}">
                  <a14:hiddenFill xmlns:a14="http://schemas.microsoft.com/office/drawing/2010/main">
                    <a:solidFill>
                      <a:srgbClr val="FFFFFF"/>
                    </a:solidFill>
                  </a14:hiddenFill>
                </a:ext>
              </a:extLst>
            </p:spPr>
          </p:pic>
        </p:grpSp>
        <p:sp>
          <p:nvSpPr>
            <p:cNvPr id="566276" name="Text Box 4"/>
            <p:cNvSpPr txBox="1">
              <a:spLocks noChangeArrowheads="1"/>
            </p:cNvSpPr>
            <p:nvPr/>
          </p:nvSpPr>
          <p:spPr bwMode="auto">
            <a:xfrm>
              <a:off x="432" y="2198"/>
              <a:ext cx="1296" cy="20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500">
                  <a:effectLst>
                    <a:outerShdw blurRad="38100" dist="38100" dir="2700000" algn="tl">
                      <a:srgbClr val="000000"/>
                    </a:outerShdw>
                  </a:effectLst>
                </a:rPr>
                <a:t>Contactor AC 250 A</a:t>
              </a:r>
              <a:endParaRPr lang="es-ES" altLang="es-ES" sz="1500">
                <a:effectLst>
                  <a:outerShdw blurRad="38100" dist="38100" dir="2700000" algn="tl">
                    <a:srgbClr val="000000"/>
                  </a:outerShdw>
                </a:effectLst>
              </a:endParaRPr>
            </a:p>
          </p:txBody>
        </p:sp>
      </p:grpSp>
      <p:grpSp>
        <p:nvGrpSpPr>
          <p:cNvPr id="566296" name="Group 24"/>
          <p:cNvGrpSpPr>
            <a:grpSpLocks/>
          </p:cNvGrpSpPr>
          <p:nvPr/>
        </p:nvGrpSpPr>
        <p:grpSpPr bwMode="auto">
          <a:xfrm>
            <a:off x="4800600" y="1143000"/>
            <a:ext cx="2438400" cy="2949575"/>
            <a:chOff x="1968" y="1008"/>
            <a:chExt cx="1536" cy="1858"/>
          </a:xfrm>
        </p:grpSpPr>
        <p:grpSp>
          <p:nvGrpSpPr>
            <p:cNvPr id="566295" name="Group 23"/>
            <p:cNvGrpSpPr>
              <a:grpSpLocks/>
            </p:cNvGrpSpPr>
            <p:nvPr/>
          </p:nvGrpSpPr>
          <p:grpSpPr bwMode="auto">
            <a:xfrm>
              <a:off x="1968" y="1008"/>
              <a:ext cx="1440" cy="1404"/>
              <a:chOff x="1968" y="1008"/>
              <a:chExt cx="1440" cy="1404"/>
            </a:xfrm>
          </p:grpSpPr>
          <p:sp>
            <p:nvSpPr>
              <p:cNvPr id="566294" name="Rectangle 22"/>
              <p:cNvSpPr>
                <a:spLocks noChangeArrowheads="1"/>
              </p:cNvSpPr>
              <p:nvPr/>
            </p:nvSpPr>
            <p:spPr bwMode="auto">
              <a:xfrm>
                <a:off x="1968" y="1008"/>
                <a:ext cx="1432" cy="1400"/>
              </a:xfrm>
              <a:prstGeom prst="rect">
                <a:avLst/>
              </a:prstGeom>
              <a:solidFill>
                <a:schemeClr val="tx1"/>
              </a:solidFill>
              <a:ln w="317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66277" name="Picture 5" descr="C:\Temporal red\Contactor inversor 300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8" y="1008"/>
                <a:ext cx="1440" cy="1404"/>
              </a:xfrm>
              <a:prstGeom prst="rect">
                <a:avLst/>
              </a:prstGeom>
              <a:noFill/>
              <a:extLst>
                <a:ext uri="{909E8E84-426E-40DD-AFC4-6F175D3DCCD1}">
                  <a14:hiddenFill xmlns:a14="http://schemas.microsoft.com/office/drawing/2010/main">
                    <a:solidFill>
                      <a:srgbClr val="FFFFFF"/>
                    </a:solidFill>
                  </a14:hiddenFill>
                </a:ext>
              </a:extLst>
            </p:spPr>
          </p:pic>
        </p:grpSp>
        <p:sp>
          <p:nvSpPr>
            <p:cNvPr id="566278" name="Text Box 6"/>
            <p:cNvSpPr txBox="1">
              <a:spLocks noChangeArrowheads="1"/>
            </p:cNvSpPr>
            <p:nvPr/>
          </p:nvSpPr>
          <p:spPr bwMode="auto">
            <a:xfrm>
              <a:off x="1968" y="2376"/>
              <a:ext cx="1536" cy="49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500">
                  <a:effectLst>
                    <a:outerShdw blurRad="38100" dist="38100" dir="2700000" algn="tl">
                      <a:srgbClr val="000000"/>
                    </a:outerShdw>
                  </a:effectLst>
                </a:rPr>
                <a:t>Combinación de con-tactores para inver-sión sentido giro 300 A</a:t>
              </a:r>
              <a:endParaRPr lang="es-ES" altLang="es-ES" sz="1500">
                <a:effectLst>
                  <a:outerShdw blurRad="38100" dist="38100" dir="2700000" algn="tl">
                    <a:srgbClr val="000000"/>
                  </a:outerShdw>
                </a:effectLst>
              </a:endParaRPr>
            </a:p>
          </p:txBody>
        </p:sp>
      </p:grpSp>
      <p:grpSp>
        <p:nvGrpSpPr>
          <p:cNvPr id="566320" name="Group 48"/>
          <p:cNvGrpSpPr>
            <a:grpSpLocks/>
          </p:cNvGrpSpPr>
          <p:nvPr/>
        </p:nvGrpSpPr>
        <p:grpSpPr bwMode="auto">
          <a:xfrm>
            <a:off x="2895600" y="1196975"/>
            <a:ext cx="1471613" cy="2581275"/>
            <a:chOff x="1872" y="768"/>
            <a:chExt cx="927" cy="1626"/>
          </a:xfrm>
        </p:grpSpPr>
        <p:grpSp>
          <p:nvGrpSpPr>
            <p:cNvPr id="566308" name="Group 36"/>
            <p:cNvGrpSpPr>
              <a:grpSpLocks/>
            </p:cNvGrpSpPr>
            <p:nvPr/>
          </p:nvGrpSpPr>
          <p:grpSpPr bwMode="auto">
            <a:xfrm>
              <a:off x="1960" y="768"/>
              <a:ext cx="702" cy="1026"/>
              <a:chOff x="3840" y="1056"/>
              <a:chExt cx="702" cy="1026"/>
            </a:xfrm>
          </p:grpSpPr>
          <p:sp>
            <p:nvSpPr>
              <p:cNvPr id="566307" name="Rectangle 35"/>
              <p:cNvSpPr>
                <a:spLocks noChangeArrowheads="1"/>
              </p:cNvSpPr>
              <p:nvPr/>
            </p:nvSpPr>
            <p:spPr bwMode="auto">
              <a:xfrm>
                <a:off x="3840" y="1056"/>
                <a:ext cx="696" cy="1016"/>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66281" name="Picture 9" descr="C:\Temporal red\Contactor modular.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1056"/>
                <a:ext cx="702" cy="1026"/>
              </a:xfrm>
              <a:prstGeom prst="rect">
                <a:avLst/>
              </a:prstGeom>
              <a:noFill/>
              <a:extLst>
                <a:ext uri="{909E8E84-426E-40DD-AFC4-6F175D3DCCD1}">
                  <a14:hiddenFill xmlns:a14="http://schemas.microsoft.com/office/drawing/2010/main">
                    <a:solidFill>
                      <a:srgbClr val="FFFFFF"/>
                    </a:solidFill>
                  </a14:hiddenFill>
                </a:ext>
              </a:extLst>
            </p:spPr>
          </p:pic>
        </p:grpSp>
        <p:sp>
          <p:nvSpPr>
            <p:cNvPr id="566282" name="Text Box 10"/>
            <p:cNvSpPr txBox="1">
              <a:spLocks noChangeArrowheads="1"/>
            </p:cNvSpPr>
            <p:nvPr/>
          </p:nvSpPr>
          <p:spPr bwMode="auto">
            <a:xfrm>
              <a:off x="1872" y="1760"/>
              <a:ext cx="927" cy="63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500">
                  <a:effectLst>
                    <a:outerShdw blurRad="38100" dist="38100" dir="2700000" algn="tl">
                      <a:srgbClr val="000000"/>
                    </a:outerShdw>
                  </a:effectLst>
                </a:rPr>
                <a:t>Contactor modular de propósito general</a:t>
              </a:r>
              <a:endParaRPr lang="es-ES" altLang="es-ES" sz="1500">
                <a:effectLst>
                  <a:outerShdw blurRad="38100" dist="38100" dir="2700000" algn="tl">
                    <a:srgbClr val="000000"/>
                  </a:outerShdw>
                </a:effectLst>
              </a:endParaRPr>
            </a:p>
          </p:txBody>
        </p:sp>
      </p:grpSp>
      <p:grpSp>
        <p:nvGrpSpPr>
          <p:cNvPr id="566302" name="Group 30"/>
          <p:cNvGrpSpPr>
            <a:grpSpLocks/>
          </p:cNvGrpSpPr>
          <p:nvPr/>
        </p:nvGrpSpPr>
        <p:grpSpPr bwMode="auto">
          <a:xfrm>
            <a:off x="76200" y="4064000"/>
            <a:ext cx="2819400" cy="2514600"/>
            <a:chOff x="336" y="2448"/>
            <a:chExt cx="1776" cy="1584"/>
          </a:xfrm>
        </p:grpSpPr>
        <p:grpSp>
          <p:nvGrpSpPr>
            <p:cNvPr id="566301" name="Group 29"/>
            <p:cNvGrpSpPr>
              <a:grpSpLocks/>
            </p:cNvGrpSpPr>
            <p:nvPr/>
          </p:nvGrpSpPr>
          <p:grpSpPr bwMode="auto">
            <a:xfrm>
              <a:off x="480" y="2448"/>
              <a:ext cx="1398" cy="1112"/>
              <a:chOff x="480" y="2448"/>
              <a:chExt cx="1398" cy="1112"/>
            </a:xfrm>
          </p:grpSpPr>
          <p:sp>
            <p:nvSpPr>
              <p:cNvPr id="566300" name="Rectangle 28"/>
              <p:cNvSpPr>
                <a:spLocks noChangeArrowheads="1"/>
              </p:cNvSpPr>
              <p:nvPr/>
            </p:nvSpPr>
            <p:spPr bwMode="auto">
              <a:xfrm>
                <a:off x="480" y="2448"/>
                <a:ext cx="1392" cy="1112"/>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66284" name="Picture 12" descr="C:\Mis documentos\CLASE\Combinación contactores para arranque estrella - triángulo (630kW).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2448"/>
                <a:ext cx="1398" cy="1110"/>
              </a:xfrm>
              <a:prstGeom prst="rect">
                <a:avLst/>
              </a:prstGeom>
              <a:noFill/>
              <a:extLst>
                <a:ext uri="{909E8E84-426E-40DD-AFC4-6F175D3DCCD1}">
                  <a14:hiddenFill xmlns:a14="http://schemas.microsoft.com/office/drawing/2010/main">
                    <a:solidFill>
                      <a:srgbClr val="FFFFFF"/>
                    </a:solidFill>
                  </a14:hiddenFill>
                </a:ext>
              </a:extLst>
            </p:spPr>
          </p:pic>
        </p:grpSp>
        <p:sp>
          <p:nvSpPr>
            <p:cNvPr id="566285" name="Text Box 13"/>
            <p:cNvSpPr txBox="1">
              <a:spLocks noChangeArrowheads="1"/>
            </p:cNvSpPr>
            <p:nvPr/>
          </p:nvSpPr>
          <p:spPr bwMode="auto">
            <a:xfrm>
              <a:off x="336" y="3542"/>
              <a:ext cx="1776" cy="49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500">
                  <a:effectLst>
                    <a:outerShdw blurRad="38100" dist="38100" dir="2700000" algn="tl">
                      <a:srgbClr val="000000"/>
                    </a:outerShdw>
                  </a:effectLst>
                </a:rPr>
                <a:t>Combinación de con-tactores para arranque estrella – triángulo 350 kW</a:t>
              </a:r>
              <a:endParaRPr lang="es-ES" altLang="es-ES" sz="1500">
                <a:effectLst>
                  <a:outerShdw blurRad="38100" dist="38100" dir="2700000" algn="tl">
                    <a:srgbClr val="000000"/>
                  </a:outerShdw>
                </a:effectLst>
              </a:endParaRPr>
            </a:p>
          </p:txBody>
        </p:sp>
      </p:grpSp>
      <p:grpSp>
        <p:nvGrpSpPr>
          <p:cNvPr id="566305" name="Group 33"/>
          <p:cNvGrpSpPr>
            <a:grpSpLocks/>
          </p:cNvGrpSpPr>
          <p:nvPr/>
        </p:nvGrpSpPr>
        <p:grpSpPr bwMode="auto">
          <a:xfrm>
            <a:off x="4876800" y="4419600"/>
            <a:ext cx="2514600" cy="2162175"/>
            <a:chOff x="2352" y="2536"/>
            <a:chExt cx="1584" cy="1362"/>
          </a:xfrm>
        </p:grpSpPr>
        <p:grpSp>
          <p:nvGrpSpPr>
            <p:cNvPr id="566304" name="Group 32"/>
            <p:cNvGrpSpPr>
              <a:grpSpLocks/>
            </p:cNvGrpSpPr>
            <p:nvPr/>
          </p:nvGrpSpPr>
          <p:grpSpPr bwMode="auto">
            <a:xfrm>
              <a:off x="2488" y="2536"/>
              <a:ext cx="1250" cy="884"/>
              <a:chOff x="2488" y="2536"/>
              <a:chExt cx="1250" cy="884"/>
            </a:xfrm>
          </p:grpSpPr>
          <p:sp>
            <p:nvSpPr>
              <p:cNvPr id="566303" name="Rectangle 31"/>
              <p:cNvSpPr>
                <a:spLocks noChangeArrowheads="1"/>
              </p:cNvSpPr>
              <p:nvPr/>
            </p:nvSpPr>
            <p:spPr bwMode="auto">
              <a:xfrm>
                <a:off x="2488" y="2536"/>
                <a:ext cx="1248" cy="880"/>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66286" name="Picture 14" descr="C:\Mis documentos\CLASE\Combinación contactores inversión sentido giro.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6" y="2544"/>
                <a:ext cx="1242" cy="876"/>
              </a:xfrm>
              <a:prstGeom prst="rect">
                <a:avLst/>
              </a:prstGeom>
              <a:noFill/>
              <a:extLst>
                <a:ext uri="{909E8E84-426E-40DD-AFC4-6F175D3DCCD1}">
                  <a14:hiddenFill xmlns:a14="http://schemas.microsoft.com/office/drawing/2010/main">
                    <a:solidFill>
                      <a:srgbClr val="FFFFFF"/>
                    </a:solidFill>
                  </a14:hiddenFill>
                </a:ext>
              </a:extLst>
            </p:spPr>
          </p:pic>
        </p:grpSp>
        <p:sp>
          <p:nvSpPr>
            <p:cNvPr id="566287" name="Text Box 15"/>
            <p:cNvSpPr txBox="1">
              <a:spLocks noChangeArrowheads="1"/>
            </p:cNvSpPr>
            <p:nvPr/>
          </p:nvSpPr>
          <p:spPr bwMode="auto">
            <a:xfrm>
              <a:off x="2352" y="3408"/>
              <a:ext cx="1584" cy="49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500">
                  <a:effectLst>
                    <a:outerShdw blurRad="38100" dist="38100" dir="2700000" algn="tl">
                      <a:srgbClr val="000000"/>
                    </a:outerShdw>
                  </a:effectLst>
                </a:rPr>
                <a:t>Combinación de con-tactores para inversión sentido giro 200 kW</a:t>
              </a:r>
              <a:endParaRPr lang="es-ES" altLang="es-ES" sz="1500">
                <a:effectLst>
                  <a:outerShdw blurRad="38100" dist="38100" dir="2700000" algn="tl">
                    <a:srgbClr val="000000"/>
                  </a:outerShdw>
                </a:effectLst>
              </a:endParaRPr>
            </a:p>
          </p:txBody>
        </p:sp>
      </p:grpSp>
      <p:grpSp>
        <p:nvGrpSpPr>
          <p:cNvPr id="566312" name="Group 40"/>
          <p:cNvGrpSpPr>
            <a:grpSpLocks/>
          </p:cNvGrpSpPr>
          <p:nvPr/>
        </p:nvGrpSpPr>
        <p:grpSpPr bwMode="auto">
          <a:xfrm>
            <a:off x="2819400" y="4051300"/>
            <a:ext cx="1981200" cy="2454275"/>
            <a:chOff x="4320" y="2496"/>
            <a:chExt cx="1248" cy="1546"/>
          </a:xfrm>
        </p:grpSpPr>
        <p:grpSp>
          <p:nvGrpSpPr>
            <p:cNvPr id="566311" name="Group 39"/>
            <p:cNvGrpSpPr>
              <a:grpSpLocks/>
            </p:cNvGrpSpPr>
            <p:nvPr/>
          </p:nvGrpSpPr>
          <p:grpSpPr bwMode="auto">
            <a:xfrm>
              <a:off x="4368" y="2496"/>
              <a:ext cx="1122" cy="1230"/>
              <a:chOff x="4368" y="2496"/>
              <a:chExt cx="1122" cy="1230"/>
            </a:xfrm>
          </p:grpSpPr>
          <p:sp>
            <p:nvSpPr>
              <p:cNvPr id="566310" name="Rectangle 38"/>
              <p:cNvSpPr>
                <a:spLocks noChangeArrowheads="1"/>
              </p:cNvSpPr>
              <p:nvPr/>
            </p:nvSpPr>
            <p:spPr bwMode="auto">
              <a:xfrm>
                <a:off x="4368" y="2496"/>
                <a:ext cx="1112" cy="1224"/>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66288" name="Picture 16" descr="C:\Mis documentos\CLASE\Contactor para motor trifásico 450kW.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8" y="2496"/>
                <a:ext cx="1122" cy="1230"/>
              </a:xfrm>
              <a:prstGeom prst="rect">
                <a:avLst/>
              </a:prstGeom>
              <a:noFill/>
              <a:extLst>
                <a:ext uri="{909E8E84-426E-40DD-AFC4-6F175D3DCCD1}">
                  <a14:hiddenFill xmlns:a14="http://schemas.microsoft.com/office/drawing/2010/main">
                    <a:solidFill>
                      <a:srgbClr val="FFFFFF"/>
                    </a:solidFill>
                  </a14:hiddenFill>
                </a:ext>
              </a:extLst>
            </p:spPr>
          </p:pic>
        </p:grpSp>
        <p:sp>
          <p:nvSpPr>
            <p:cNvPr id="566289" name="Text Box 17"/>
            <p:cNvSpPr txBox="1">
              <a:spLocks noChangeArrowheads="1"/>
            </p:cNvSpPr>
            <p:nvPr/>
          </p:nvSpPr>
          <p:spPr bwMode="auto">
            <a:xfrm>
              <a:off x="4320" y="3696"/>
              <a:ext cx="1248" cy="34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500">
                  <a:effectLst>
                    <a:outerShdw blurRad="38100" dist="38100" dir="2700000" algn="tl">
                      <a:srgbClr val="000000"/>
                    </a:outerShdw>
                  </a:effectLst>
                </a:rPr>
                <a:t>Contactor trifásico motor 450kW</a:t>
              </a:r>
              <a:endParaRPr lang="es-ES" altLang="es-ES" sz="1500">
                <a:effectLst>
                  <a:outerShdw blurRad="38100" dist="38100" dir="2700000" algn="tl">
                    <a:srgbClr val="000000"/>
                  </a:outerShdw>
                </a:effectLst>
              </a:endParaRPr>
            </a:p>
          </p:txBody>
        </p:sp>
      </p:grpSp>
      <p:grpSp>
        <p:nvGrpSpPr>
          <p:cNvPr id="566317" name="Group 45"/>
          <p:cNvGrpSpPr>
            <a:grpSpLocks/>
          </p:cNvGrpSpPr>
          <p:nvPr/>
        </p:nvGrpSpPr>
        <p:grpSpPr bwMode="auto">
          <a:xfrm>
            <a:off x="7467600" y="3886200"/>
            <a:ext cx="1447800" cy="2682875"/>
            <a:chOff x="4784" y="2496"/>
            <a:chExt cx="912" cy="1690"/>
          </a:xfrm>
        </p:grpSpPr>
        <p:grpSp>
          <p:nvGrpSpPr>
            <p:cNvPr id="566314" name="Group 42"/>
            <p:cNvGrpSpPr>
              <a:grpSpLocks/>
            </p:cNvGrpSpPr>
            <p:nvPr/>
          </p:nvGrpSpPr>
          <p:grpSpPr bwMode="auto">
            <a:xfrm>
              <a:off x="4832" y="2496"/>
              <a:ext cx="786" cy="1240"/>
              <a:chOff x="4752" y="432"/>
              <a:chExt cx="786" cy="1240"/>
            </a:xfrm>
          </p:grpSpPr>
          <p:sp>
            <p:nvSpPr>
              <p:cNvPr id="566313" name="Rectangle 41"/>
              <p:cNvSpPr>
                <a:spLocks noChangeArrowheads="1"/>
              </p:cNvSpPr>
              <p:nvPr/>
            </p:nvSpPr>
            <p:spPr bwMode="auto">
              <a:xfrm>
                <a:off x="4752" y="432"/>
                <a:ext cx="784" cy="1240"/>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66290" name="Picture 18" descr="C:\Mis documentos\CLASE\Contactor para motor de hasta 45kW.T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2" y="432"/>
                <a:ext cx="786" cy="1236"/>
              </a:xfrm>
              <a:prstGeom prst="rect">
                <a:avLst/>
              </a:prstGeom>
              <a:noFill/>
              <a:extLst>
                <a:ext uri="{909E8E84-426E-40DD-AFC4-6F175D3DCCD1}">
                  <a14:hiddenFill xmlns:a14="http://schemas.microsoft.com/office/drawing/2010/main">
                    <a:solidFill>
                      <a:srgbClr val="FFFFFF"/>
                    </a:solidFill>
                  </a14:hiddenFill>
                </a:ext>
              </a:extLst>
            </p:spPr>
          </p:pic>
        </p:grpSp>
        <p:sp>
          <p:nvSpPr>
            <p:cNvPr id="566291" name="Text Box 19"/>
            <p:cNvSpPr txBox="1">
              <a:spLocks noChangeArrowheads="1"/>
            </p:cNvSpPr>
            <p:nvPr/>
          </p:nvSpPr>
          <p:spPr bwMode="auto">
            <a:xfrm>
              <a:off x="4784" y="3696"/>
              <a:ext cx="912" cy="49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500">
                  <a:effectLst>
                    <a:outerShdw blurRad="38100" dist="38100" dir="2700000" algn="tl">
                      <a:srgbClr val="000000"/>
                    </a:outerShdw>
                  </a:effectLst>
                </a:rPr>
                <a:t>Contactor trifásico motor 45 kW</a:t>
              </a:r>
              <a:endParaRPr lang="es-ES" altLang="es-ES" sz="1500">
                <a:effectLst>
                  <a:outerShdw blurRad="38100" dist="38100" dir="2700000" algn="tl">
                    <a:srgbClr val="000000"/>
                  </a:outerShdw>
                </a:effectLst>
              </a:endParaRPr>
            </a:p>
          </p:txBody>
        </p:sp>
      </p:grpSp>
      <p:grpSp>
        <p:nvGrpSpPr>
          <p:cNvPr id="566321" name="Group 49"/>
          <p:cNvGrpSpPr>
            <a:grpSpLocks/>
          </p:cNvGrpSpPr>
          <p:nvPr/>
        </p:nvGrpSpPr>
        <p:grpSpPr bwMode="auto">
          <a:xfrm>
            <a:off x="7467600" y="1181100"/>
            <a:ext cx="1447800" cy="2301875"/>
            <a:chOff x="4800" y="816"/>
            <a:chExt cx="912" cy="1450"/>
          </a:xfrm>
        </p:grpSpPr>
        <p:grpSp>
          <p:nvGrpSpPr>
            <p:cNvPr id="566319" name="Group 47"/>
            <p:cNvGrpSpPr>
              <a:grpSpLocks/>
            </p:cNvGrpSpPr>
            <p:nvPr/>
          </p:nvGrpSpPr>
          <p:grpSpPr bwMode="auto">
            <a:xfrm>
              <a:off x="4848" y="816"/>
              <a:ext cx="768" cy="984"/>
              <a:chOff x="4848" y="816"/>
              <a:chExt cx="768" cy="984"/>
            </a:xfrm>
          </p:grpSpPr>
          <p:sp>
            <p:nvSpPr>
              <p:cNvPr id="566318" name="Rectangle 46"/>
              <p:cNvSpPr>
                <a:spLocks noChangeArrowheads="1"/>
              </p:cNvSpPr>
              <p:nvPr/>
            </p:nvSpPr>
            <p:spPr bwMode="auto">
              <a:xfrm>
                <a:off x="4848" y="816"/>
                <a:ext cx="768" cy="984"/>
              </a:xfrm>
              <a:prstGeom prst="rect">
                <a:avLst/>
              </a:prstGeom>
              <a:solidFill>
                <a:schemeClr val="tx1"/>
              </a:solidFill>
              <a:ln w="317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66292" name="Picture 20" descr="C:\Mis documentos\CLASE\Contactor para motor de hasta 5,5kW.T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48" y="816"/>
                <a:ext cx="768" cy="984"/>
              </a:xfrm>
              <a:prstGeom prst="rect">
                <a:avLst/>
              </a:prstGeom>
              <a:noFill/>
              <a:extLst>
                <a:ext uri="{909E8E84-426E-40DD-AFC4-6F175D3DCCD1}">
                  <a14:hiddenFill xmlns:a14="http://schemas.microsoft.com/office/drawing/2010/main">
                    <a:solidFill>
                      <a:srgbClr val="FFFFFF"/>
                    </a:solidFill>
                  </a14:hiddenFill>
                </a:ext>
              </a:extLst>
            </p:spPr>
          </p:pic>
        </p:grpSp>
        <p:sp>
          <p:nvSpPr>
            <p:cNvPr id="566316" name="Text Box 44"/>
            <p:cNvSpPr txBox="1">
              <a:spLocks noChangeArrowheads="1"/>
            </p:cNvSpPr>
            <p:nvPr/>
          </p:nvSpPr>
          <p:spPr bwMode="auto">
            <a:xfrm>
              <a:off x="4800" y="1776"/>
              <a:ext cx="912" cy="49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500">
                  <a:effectLst>
                    <a:outerShdw blurRad="38100" dist="38100" dir="2700000" algn="tl">
                      <a:srgbClr val="000000"/>
                    </a:outerShdw>
                  </a:effectLst>
                </a:rPr>
                <a:t>Contactor trifásico motor 5 kW</a:t>
              </a:r>
              <a:endParaRPr lang="es-ES" altLang="es-ES" sz="1500">
                <a:effectLst>
                  <a:outerShdw blurRad="38100" dist="38100" dir="2700000" algn="tl">
                    <a:srgbClr val="000000"/>
                  </a:outerShdw>
                </a:effectLst>
              </a:endParaRPr>
            </a:p>
          </p:txBody>
        </p:sp>
      </p:grpSp>
      <p:sp>
        <p:nvSpPr>
          <p:cNvPr id="566323" name="Text Box 51"/>
          <p:cNvSpPr txBox="1">
            <a:spLocks noChangeArrowheads="1"/>
          </p:cNvSpPr>
          <p:nvPr/>
        </p:nvSpPr>
        <p:spPr bwMode="auto">
          <a:xfrm>
            <a:off x="228600" y="838200"/>
            <a:ext cx="213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000">
                <a:effectLst>
                  <a:outerShdw blurRad="38100" dist="38100" dir="2700000" algn="tl">
                    <a:srgbClr val="000000"/>
                  </a:outerShdw>
                </a:effectLst>
                <a:sym typeface="Symbol" pitchFamily="18" charset="2"/>
              </a:rPr>
              <a:t>Catálogos comerciales</a:t>
            </a:r>
            <a:endParaRPr lang="es-ES" altLang="es-ES" sz="1000">
              <a:effectLst>
                <a:outerShdw blurRad="38100" dist="38100" dir="2700000" algn="tl">
                  <a:srgbClr val="000000"/>
                </a:outerShdw>
              </a:effectLst>
            </a:endParaRPr>
          </a:p>
        </p:txBody>
      </p:sp>
    </p:spTree>
  </p:cSld>
  <p:clrMapOvr>
    <a:masterClrMapping/>
  </p:clrMapOvr>
  <p:transition>
    <p:cover dir="l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ChangeArrowheads="1"/>
          </p:cNvSpPr>
          <p:nvPr/>
        </p:nvSpPr>
        <p:spPr bwMode="auto">
          <a:xfrm>
            <a:off x="76200" y="228600"/>
            <a:ext cx="906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100">
                <a:latin typeface="Tahoma" pitchFamily="34" charset="0"/>
              </a:rPr>
              <a:t>9.5.4 Dispositivos para la protec-ción contra sobreintensidades</a:t>
            </a:r>
            <a:endParaRPr lang="es-ES_tradnl" altLang="es-ES" sz="4100" b="0">
              <a:latin typeface="Tahoma" pitchFamily="34" charset="0"/>
            </a:endParaRPr>
          </a:p>
        </p:txBody>
      </p:sp>
      <p:sp>
        <p:nvSpPr>
          <p:cNvPr id="563203" name="Rectangle 3"/>
          <p:cNvSpPr>
            <a:spLocks noChangeArrowheads="1"/>
          </p:cNvSpPr>
          <p:nvPr/>
        </p:nvSpPr>
        <p:spPr bwMode="auto">
          <a:xfrm>
            <a:off x="304800" y="1676400"/>
            <a:ext cx="3048000" cy="2578100"/>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40000"/>
              </a:spcBef>
              <a:buClr>
                <a:schemeClr val="accent1"/>
              </a:buClr>
              <a:buSzPct val="75000"/>
              <a:buFont typeface="Monotype Sorts" pitchFamily="2" charset="2"/>
              <a:buNone/>
            </a:pPr>
            <a:r>
              <a:rPr lang="es-ES_tradnl" altLang="es-ES" sz="1900" u="sng">
                <a:solidFill>
                  <a:schemeClr val="accent2"/>
                </a:solidFill>
                <a:effectLst>
                  <a:outerShdw blurRad="38100" dist="38100" dir="2700000" algn="tl">
                    <a:srgbClr val="000000"/>
                  </a:outerShdw>
                </a:effectLst>
              </a:rPr>
              <a:t>Sobrecargas:</a:t>
            </a:r>
            <a:r>
              <a:rPr lang="es-ES_tradnl" altLang="es-ES" sz="1800">
                <a:effectLst>
                  <a:outerShdw blurRad="38100" dist="38100" dir="2700000" algn="tl">
                    <a:srgbClr val="000000"/>
                  </a:outerShdw>
                </a:effectLst>
              </a:rPr>
              <a:t> corrientes mayores que la nominal que se mantienen durante largo tiempo. Provienen de un mal dimensionado de la instalación. Producen aumento de las pérdidas y de la temperatura</a:t>
            </a:r>
          </a:p>
        </p:txBody>
      </p:sp>
      <p:sp>
        <p:nvSpPr>
          <p:cNvPr id="563204" name="Rectangle 4"/>
          <p:cNvSpPr>
            <a:spLocks noChangeArrowheads="1"/>
          </p:cNvSpPr>
          <p:nvPr/>
        </p:nvSpPr>
        <p:spPr bwMode="auto">
          <a:xfrm>
            <a:off x="3810000" y="2695575"/>
            <a:ext cx="5029200" cy="1204913"/>
          </a:xfrm>
          <a:prstGeom prst="rect">
            <a:avLst/>
          </a:prstGeom>
          <a:gradFill rotWithShape="0">
            <a:gsLst>
              <a:gs pos="0">
                <a:srgbClr val="CC0099">
                  <a:gamma/>
                  <a:shade val="46275"/>
                  <a:invGamma/>
                </a:srgbClr>
              </a:gs>
              <a:gs pos="100000">
                <a:srgbClr val="CC0099"/>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3175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40000"/>
              </a:spcBef>
              <a:buClr>
                <a:schemeClr val="accent1"/>
              </a:buClr>
              <a:buSzPct val="75000"/>
              <a:buFont typeface="Monotype Sorts" pitchFamily="2" charset="2"/>
              <a:buNone/>
            </a:pPr>
            <a:r>
              <a:rPr lang="es-ES_tradnl" altLang="es-ES" sz="1900" u="sng">
                <a:solidFill>
                  <a:schemeClr val="accent2"/>
                </a:solidFill>
                <a:effectLst>
                  <a:outerShdw blurRad="38100" dist="38100" dir="2700000" algn="tl">
                    <a:srgbClr val="000000"/>
                  </a:outerShdw>
                </a:effectLst>
              </a:rPr>
              <a:t>Cortocircuitos:</a:t>
            </a:r>
            <a:r>
              <a:rPr lang="es-ES_tradnl" altLang="es-ES" sz="1800">
                <a:effectLst>
                  <a:outerShdw blurRad="38100" dist="38100" dir="2700000" algn="tl">
                    <a:srgbClr val="000000"/>
                  </a:outerShdw>
                </a:effectLst>
              </a:rPr>
              <a:t> corrientes muy elevadas debidas a fallos de aislamiento, rotura de conductores, averías en equipos, errores humanos etc.</a:t>
            </a:r>
          </a:p>
        </p:txBody>
      </p:sp>
      <p:sp>
        <p:nvSpPr>
          <p:cNvPr id="563205" name="Rectangle 5"/>
          <p:cNvSpPr>
            <a:spLocks noChangeArrowheads="1"/>
          </p:cNvSpPr>
          <p:nvPr/>
        </p:nvSpPr>
        <p:spPr bwMode="auto">
          <a:xfrm>
            <a:off x="304800" y="4891088"/>
            <a:ext cx="48768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lnSpc>
                <a:spcPct val="80000"/>
              </a:lnSpc>
            </a:pPr>
            <a:r>
              <a:rPr lang="es-ES_tradnl" altLang="es-ES" sz="2400">
                <a:effectLst>
                  <a:outerShdw blurRad="38100" dist="38100" dir="2700000" algn="tl">
                    <a:srgbClr val="000000"/>
                  </a:outerShdw>
                </a:effectLst>
                <a:latin typeface="Tahoma" pitchFamily="34" charset="0"/>
              </a:rPr>
              <a:t>Cortacircuitos fusibles</a:t>
            </a:r>
          </a:p>
          <a:p>
            <a:pPr>
              <a:lnSpc>
                <a:spcPct val="95000"/>
              </a:lnSpc>
            </a:pPr>
            <a:r>
              <a:rPr lang="es-ES_tradnl" altLang="es-ES" sz="2400">
                <a:effectLst>
                  <a:outerShdw blurRad="38100" dist="38100" dir="2700000" algn="tl">
                    <a:srgbClr val="000000"/>
                  </a:outerShdw>
                </a:effectLst>
                <a:latin typeface="Tahoma" pitchFamily="34" charset="0"/>
              </a:rPr>
              <a:t>Interruptores de potencia</a:t>
            </a:r>
          </a:p>
          <a:p>
            <a:pPr>
              <a:lnSpc>
                <a:spcPct val="95000"/>
              </a:lnSpc>
            </a:pPr>
            <a:r>
              <a:rPr lang="es-ES_tradnl" altLang="es-ES" sz="2400">
                <a:effectLst>
                  <a:outerShdw blurRad="38100" dist="38100" dir="2700000" algn="tl">
                    <a:srgbClr val="000000"/>
                  </a:outerShdw>
                </a:effectLst>
                <a:latin typeface="Tahoma" pitchFamily="34" charset="0"/>
              </a:rPr>
              <a:t>Combinaciones de maniobra</a:t>
            </a:r>
          </a:p>
        </p:txBody>
      </p:sp>
      <p:sp>
        <p:nvSpPr>
          <p:cNvPr id="563206" name="Text Box 6"/>
          <p:cNvSpPr txBox="1">
            <a:spLocks noChangeArrowheads="1"/>
          </p:cNvSpPr>
          <p:nvPr/>
        </p:nvSpPr>
        <p:spPr bwMode="auto">
          <a:xfrm>
            <a:off x="5791200" y="4340225"/>
            <a:ext cx="3048000" cy="2289175"/>
          </a:xfrm>
          <a:prstGeom prst="rect">
            <a:avLst/>
          </a:prstGeom>
          <a:gradFill rotWithShape="0">
            <a:gsLst>
              <a:gs pos="0">
                <a:srgbClr val="FF0000">
                  <a:gamma/>
                  <a:shade val="46275"/>
                  <a:invGamma/>
                </a:srgbClr>
              </a:gs>
              <a:gs pos="100000">
                <a:srgbClr val="FF0000"/>
              </a:gs>
            </a:gsLst>
            <a:lin ang="5400000" scaled="1"/>
          </a:gra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1800">
                <a:effectLst>
                  <a:outerShdw blurRad="38100" dist="38100" dir="2700000" algn="tl">
                    <a:srgbClr val="000000"/>
                  </a:outerShdw>
                </a:effectLst>
              </a:rPr>
              <a:t>Los cortocircuitos producen los máximos esfuerzos térmicos</a:t>
            </a:r>
          </a:p>
          <a:p>
            <a:pPr algn="ctr">
              <a:spcBef>
                <a:spcPct val="0"/>
              </a:spcBef>
            </a:pPr>
            <a:r>
              <a:rPr lang="es-ES_tradnl" altLang="es-ES" sz="1800">
                <a:effectLst>
                  <a:outerShdw blurRad="38100" dist="38100" dir="2700000" algn="tl">
                    <a:srgbClr val="000000"/>
                  </a:outerShdw>
                </a:effectLst>
              </a:rPr>
              <a:t>y electrodinámicos de la instalación, por tanto, deben ser eliminados en un tiempo </a:t>
            </a:r>
            <a:r>
              <a:rPr lang="es-ES_tradnl" altLang="es-ES" sz="1800" u="sng">
                <a:effectLst>
                  <a:outerShdw blurRad="38100" dist="38100" dir="2700000" algn="tl">
                    <a:srgbClr val="000000"/>
                  </a:outerShdw>
                </a:effectLst>
              </a:rPr>
              <a:t>lo más breve posible</a:t>
            </a:r>
          </a:p>
        </p:txBody>
      </p:sp>
      <p:sp>
        <p:nvSpPr>
          <p:cNvPr id="563207" name="Text Box 7"/>
          <p:cNvSpPr txBox="1">
            <a:spLocks noChangeArrowheads="1"/>
          </p:cNvSpPr>
          <p:nvPr/>
        </p:nvSpPr>
        <p:spPr bwMode="auto">
          <a:xfrm>
            <a:off x="4038600" y="1600200"/>
            <a:ext cx="4471988" cy="5492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3000">
                <a:solidFill>
                  <a:schemeClr val="accent2"/>
                </a:solidFill>
                <a:effectLst>
                  <a:outerShdw blurRad="38100" dist="38100" dir="2700000" algn="tl">
                    <a:srgbClr val="000000"/>
                  </a:outerShdw>
                </a:effectLst>
              </a:rPr>
              <a:t>SOBREINTENSIDADES</a:t>
            </a:r>
            <a:endParaRPr lang="es-ES" altLang="es-ES" sz="3000">
              <a:solidFill>
                <a:schemeClr val="accent2"/>
              </a:solidFill>
              <a:effectLst>
                <a:outerShdw blurRad="38100" dist="38100" dir="2700000" algn="tl">
                  <a:srgbClr val="000000"/>
                </a:outerShdw>
              </a:effectLst>
            </a:endParaRPr>
          </a:p>
        </p:txBody>
      </p:sp>
      <p:sp>
        <p:nvSpPr>
          <p:cNvPr id="563208" name="AutoShape 8"/>
          <p:cNvSpPr>
            <a:spLocks noChangeArrowheads="1"/>
          </p:cNvSpPr>
          <p:nvPr/>
        </p:nvSpPr>
        <p:spPr bwMode="auto">
          <a:xfrm>
            <a:off x="5943600" y="2101850"/>
            <a:ext cx="457200" cy="584200"/>
          </a:xfrm>
          <a:prstGeom prst="downArrow">
            <a:avLst>
              <a:gd name="adj1" fmla="val 50000"/>
              <a:gd name="adj2" fmla="val 40280"/>
            </a:avLst>
          </a:prstGeom>
          <a:solidFill>
            <a:schemeClr val="tx1"/>
          </a:solidFill>
          <a:ln w="6350">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63209" name="AutoShape 9"/>
          <p:cNvSpPr>
            <a:spLocks noChangeArrowheads="1"/>
          </p:cNvSpPr>
          <p:nvPr/>
        </p:nvSpPr>
        <p:spPr bwMode="auto">
          <a:xfrm rot="-16200000">
            <a:off x="3492500" y="1603375"/>
            <a:ext cx="457200" cy="584200"/>
          </a:xfrm>
          <a:prstGeom prst="downArrow">
            <a:avLst>
              <a:gd name="adj1" fmla="val 50000"/>
              <a:gd name="adj2" fmla="val 40280"/>
            </a:avLst>
          </a:prstGeom>
          <a:solidFill>
            <a:schemeClr val="tx1"/>
          </a:solidFill>
          <a:ln w="6350">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grpSp>
        <p:nvGrpSpPr>
          <p:cNvPr id="563212" name="Group 12"/>
          <p:cNvGrpSpPr>
            <a:grpSpLocks/>
          </p:cNvGrpSpPr>
          <p:nvPr/>
        </p:nvGrpSpPr>
        <p:grpSpPr bwMode="auto">
          <a:xfrm>
            <a:off x="1625600" y="4343400"/>
            <a:ext cx="4013200" cy="1333500"/>
            <a:chOff x="1024" y="2736"/>
            <a:chExt cx="2528" cy="840"/>
          </a:xfrm>
        </p:grpSpPr>
        <p:sp>
          <p:nvSpPr>
            <p:cNvPr id="563210" name="AutoShape 10"/>
            <p:cNvSpPr>
              <a:spLocks noChangeArrowheads="1"/>
            </p:cNvSpPr>
            <p:nvPr/>
          </p:nvSpPr>
          <p:spPr bwMode="auto">
            <a:xfrm>
              <a:off x="1024" y="2736"/>
              <a:ext cx="288" cy="368"/>
            </a:xfrm>
            <a:prstGeom prst="downArrow">
              <a:avLst>
                <a:gd name="adj1" fmla="val 50000"/>
                <a:gd name="adj2" fmla="val 40280"/>
              </a:avLst>
            </a:prstGeom>
            <a:solidFill>
              <a:schemeClr val="tx1"/>
            </a:solidFill>
            <a:ln w="6350">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63211" name="AutoShape 11"/>
            <p:cNvSpPr>
              <a:spLocks noChangeArrowheads="1"/>
            </p:cNvSpPr>
            <p:nvPr/>
          </p:nvSpPr>
          <p:spPr bwMode="auto">
            <a:xfrm rot="-16200000">
              <a:off x="3144" y="3168"/>
              <a:ext cx="288" cy="528"/>
            </a:xfrm>
            <a:prstGeom prst="downArrow">
              <a:avLst>
                <a:gd name="adj1" fmla="val 50000"/>
                <a:gd name="adj2" fmla="val 57792"/>
              </a:avLst>
            </a:prstGeom>
            <a:solidFill>
              <a:schemeClr val="tx1"/>
            </a:solidFill>
            <a:ln w="6350">
              <a:miter lim="800000"/>
              <a:headEnd/>
              <a:tailEnd/>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63209"/>
                                        </p:tgtEl>
                                        <p:attrNameLst>
                                          <p:attrName>style.visibility</p:attrName>
                                        </p:attrNameLst>
                                      </p:cBhvr>
                                      <p:to>
                                        <p:strVal val="visible"/>
                                      </p:to>
                                    </p:set>
                                    <p:anim calcmode="lin" valueType="num">
                                      <p:cBhvr>
                                        <p:cTn id="7" dur="500" fill="hold"/>
                                        <p:tgtEl>
                                          <p:spTgt spid="563209"/>
                                        </p:tgtEl>
                                        <p:attrNameLst>
                                          <p:attrName>ppt_w</p:attrName>
                                        </p:attrNameLst>
                                      </p:cBhvr>
                                      <p:tavLst>
                                        <p:tav tm="0">
                                          <p:val>
                                            <p:fltVal val="0"/>
                                          </p:val>
                                        </p:tav>
                                        <p:tav tm="100000">
                                          <p:val>
                                            <p:strVal val="#ppt_w"/>
                                          </p:val>
                                        </p:tav>
                                      </p:tavLst>
                                    </p:anim>
                                    <p:anim calcmode="lin" valueType="num">
                                      <p:cBhvr>
                                        <p:cTn id="8" dur="500" fill="hold"/>
                                        <p:tgtEl>
                                          <p:spTgt spid="563209"/>
                                        </p:tgtEl>
                                        <p:attrNameLst>
                                          <p:attrName>ppt_h</p:attrName>
                                        </p:attrNameLst>
                                      </p:cBhvr>
                                      <p:tavLst>
                                        <p:tav tm="0">
                                          <p:val>
                                            <p:fltVal val="0"/>
                                          </p:val>
                                        </p:tav>
                                        <p:tav tm="100000">
                                          <p:val>
                                            <p:strVal val="#ppt_h"/>
                                          </p:val>
                                        </p:tav>
                                      </p:tavLst>
                                    </p:anim>
                                    <p:anim calcmode="lin" valueType="num">
                                      <p:cBhvr>
                                        <p:cTn id="9" dur="500" fill="hold"/>
                                        <p:tgtEl>
                                          <p:spTgt spid="563209"/>
                                        </p:tgtEl>
                                        <p:attrNameLst>
                                          <p:attrName>ppt_x</p:attrName>
                                        </p:attrNameLst>
                                      </p:cBhvr>
                                      <p:tavLst>
                                        <p:tav tm="0">
                                          <p:val>
                                            <p:fltVal val="0.5"/>
                                          </p:val>
                                        </p:tav>
                                        <p:tav tm="100000">
                                          <p:val>
                                            <p:strVal val="#ppt_x"/>
                                          </p:val>
                                        </p:tav>
                                      </p:tavLst>
                                    </p:anim>
                                    <p:anim calcmode="lin" valueType="num">
                                      <p:cBhvr>
                                        <p:cTn id="10" dur="500" fill="hold"/>
                                        <p:tgtEl>
                                          <p:spTgt spid="563209"/>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563203"/>
                                        </p:tgtEl>
                                        <p:attrNameLst>
                                          <p:attrName>style.visibility</p:attrName>
                                        </p:attrNameLst>
                                      </p:cBhvr>
                                      <p:to>
                                        <p:strVal val="visible"/>
                                      </p:to>
                                    </p:set>
                                    <p:anim calcmode="lin" valueType="num">
                                      <p:cBhvr>
                                        <p:cTn id="14" dur="500" fill="hold"/>
                                        <p:tgtEl>
                                          <p:spTgt spid="563203"/>
                                        </p:tgtEl>
                                        <p:attrNameLst>
                                          <p:attrName>ppt_w</p:attrName>
                                        </p:attrNameLst>
                                      </p:cBhvr>
                                      <p:tavLst>
                                        <p:tav tm="0">
                                          <p:val>
                                            <p:fltVal val="0"/>
                                          </p:val>
                                        </p:tav>
                                        <p:tav tm="100000">
                                          <p:val>
                                            <p:strVal val="#ppt_w"/>
                                          </p:val>
                                        </p:tav>
                                      </p:tavLst>
                                    </p:anim>
                                    <p:anim calcmode="lin" valueType="num">
                                      <p:cBhvr>
                                        <p:cTn id="15" dur="500" fill="hold"/>
                                        <p:tgtEl>
                                          <p:spTgt spid="563203"/>
                                        </p:tgtEl>
                                        <p:attrNameLst>
                                          <p:attrName>ppt_h</p:attrName>
                                        </p:attrNameLst>
                                      </p:cBhvr>
                                      <p:tavLst>
                                        <p:tav tm="0">
                                          <p:val>
                                            <p:fltVal val="0"/>
                                          </p:val>
                                        </p:tav>
                                        <p:tav tm="100000">
                                          <p:val>
                                            <p:strVal val="#ppt_h"/>
                                          </p:val>
                                        </p:tav>
                                      </p:tavLst>
                                    </p:anim>
                                    <p:anim calcmode="lin" valueType="num">
                                      <p:cBhvr>
                                        <p:cTn id="16" dur="500" fill="hold"/>
                                        <p:tgtEl>
                                          <p:spTgt spid="563203"/>
                                        </p:tgtEl>
                                        <p:attrNameLst>
                                          <p:attrName>ppt_x</p:attrName>
                                        </p:attrNameLst>
                                      </p:cBhvr>
                                      <p:tavLst>
                                        <p:tav tm="0">
                                          <p:val>
                                            <p:fltVal val="0.5"/>
                                          </p:val>
                                        </p:tav>
                                        <p:tav tm="100000">
                                          <p:val>
                                            <p:strVal val="#ppt_x"/>
                                          </p:val>
                                        </p:tav>
                                      </p:tavLst>
                                    </p:anim>
                                    <p:anim calcmode="lin" valueType="num">
                                      <p:cBhvr>
                                        <p:cTn id="17" dur="500" fill="hold"/>
                                        <p:tgtEl>
                                          <p:spTgt spid="563203"/>
                                        </p:tgtEl>
                                        <p:attrNameLst>
                                          <p:attrName>ppt_y</p:attrName>
                                        </p:attrNameLst>
                                      </p:cBhvr>
                                      <p:tavLst>
                                        <p:tav tm="0">
                                          <p:val>
                                            <p:fltVal val="0.5"/>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528" fill="hold" grpId="0" nodeType="clickEffect">
                                  <p:stCondLst>
                                    <p:cond delay="0"/>
                                  </p:stCondLst>
                                  <p:childTnLst>
                                    <p:set>
                                      <p:cBhvr>
                                        <p:cTn id="21" dur="1" fill="hold">
                                          <p:stCondLst>
                                            <p:cond delay="0"/>
                                          </p:stCondLst>
                                        </p:cTn>
                                        <p:tgtEl>
                                          <p:spTgt spid="563208"/>
                                        </p:tgtEl>
                                        <p:attrNameLst>
                                          <p:attrName>style.visibility</p:attrName>
                                        </p:attrNameLst>
                                      </p:cBhvr>
                                      <p:to>
                                        <p:strVal val="visible"/>
                                      </p:to>
                                    </p:set>
                                    <p:anim calcmode="lin" valueType="num">
                                      <p:cBhvr>
                                        <p:cTn id="22" dur="500" fill="hold"/>
                                        <p:tgtEl>
                                          <p:spTgt spid="563208"/>
                                        </p:tgtEl>
                                        <p:attrNameLst>
                                          <p:attrName>ppt_w</p:attrName>
                                        </p:attrNameLst>
                                      </p:cBhvr>
                                      <p:tavLst>
                                        <p:tav tm="0">
                                          <p:val>
                                            <p:fltVal val="0"/>
                                          </p:val>
                                        </p:tav>
                                        <p:tav tm="100000">
                                          <p:val>
                                            <p:strVal val="#ppt_w"/>
                                          </p:val>
                                        </p:tav>
                                      </p:tavLst>
                                    </p:anim>
                                    <p:anim calcmode="lin" valueType="num">
                                      <p:cBhvr>
                                        <p:cTn id="23" dur="500" fill="hold"/>
                                        <p:tgtEl>
                                          <p:spTgt spid="563208"/>
                                        </p:tgtEl>
                                        <p:attrNameLst>
                                          <p:attrName>ppt_h</p:attrName>
                                        </p:attrNameLst>
                                      </p:cBhvr>
                                      <p:tavLst>
                                        <p:tav tm="0">
                                          <p:val>
                                            <p:fltVal val="0"/>
                                          </p:val>
                                        </p:tav>
                                        <p:tav tm="100000">
                                          <p:val>
                                            <p:strVal val="#ppt_h"/>
                                          </p:val>
                                        </p:tav>
                                      </p:tavLst>
                                    </p:anim>
                                    <p:anim calcmode="lin" valueType="num">
                                      <p:cBhvr>
                                        <p:cTn id="24" dur="500" fill="hold"/>
                                        <p:tgtEl>
                                          <p:spTgt spid="563208"/>
                                        </p:tgtEl>
                                        <p:attrNameLst>
                                          <p:attrName>ppt_x</p:attrName>
                                        </p:attrNameLst>
                                      </p:cBhvr>
                                      <p:tavLst>
                                        <p:tav tm="0">
                                          <p:val>
                                            <p:fltVal val="0.5"/>
                                          </p:val>
                                        </p:tav>
                                        <p:tav tm="100000">
                                          <p:val>
                                            <p:strVal val="#ppt_x"/>
                                          </p:val>
                                        </p:tav>
                                      </p:tavLst>
                                    </p:anim>
                                    <p:anim calcmode="lin" valueType="num">
                                      <p:cBhvr>
                                        <p:cTn id="25" dur="500" fill="hold"/>
                                        <p:tgtEl>
                                          <p:spTgt spid="563208"/>
                                        </p:tgtEl>
                                        <p:attrNameLst>
                                          <p:attrName>ppt_y</p:attrName>
                                        </p:attrNameLst>
                                      </p:cBhvr>
                                      <p:tavLst>
                                        <p:tav tm="0">
                                          <p:val>
                                            <p:fltVal val="0.5"/>
                                          </p:val>
                                        </p:tav>
                                        <p:tav tm="100000">
                                          <p:val>
                                            <p:strVal val="#ppt_y"/>
                                          </p:val>
                                        </p:tav>
                                      </p:tavLst>
                                    </p:anim>
                                  </p:childTnLst>
                                </p:cTn>
                              </p:par>
                            </p:childTnLst>
                          </p:cTn>
                        </p:par>
                        <p:par>
                          <p:cTn id="26" fill="hold" nodeType="afterGroup">
                            <p:stCondLst>
                              <p:cond delay="500"/>
                            </p:stCondLst>
                            <p:childTnLst>
                              <p:par>
                                <p:cTn id="27" presetID="23" presetClass="entr" presetSubtype="528" fill="hold" grpId="0" nodeType="afterEffect">
                                  <p:stCondLst>
                                    <p:cond delay="0"/>
                                  </p:stCondLst>
                                  <p:childTnLst>
                                    <p:set>
                                      <p:cBhvr>
                                        <p:cTn id="28" dur="1" fill="hold">
                                          <p:stCondLst>
                                            <p:cond delay="0"/>
                                          </p:stCondLst>
                                        </p:cTn>
                                        <p:tgtEl>
                                          <p:spTgt spid="563204"/>
                                        </p:tgtEl>
                                        <p:attrNameLst>
                                          <p:attrName>style.visibility</p:attrName>
                                        </p:attrNameLst>
                                      </p:cBhvr>
                                      <p:to>
                                        <p:strVal val="visible"/>
                                      </p:to>
                                    </p:set>
                                    <p:anim calcmode="lin" valueType="num">
                                      <p:cBhvr>
                                        <p:cTn id="29" dur="500" fill="hold"/>
                                        <p:tgtEl>
                                          <p:spTgt spid="563204"/>
                                        </p:tgtEl>
                                        <p:attrNameLst>
                                          <p:attrName>ppt_w</p:attrName>
                                        </p:attrNameLst>
                                      </p:cBhvr>
                                      <p:tavLst>
                                        <p:tav tm="0">
                                          <p:val>
                                            <p:fltVal val="0"/>
                                          </p:val>
                                        </p:tav>
                                        <p:tav tm="100000">
                                          <p:val>
                                            <p:strVal val="#ppt_w"/>
                                          </p:val>
                                        </p:tav>
                                      </p:tavLst>
                                    </p:anim>
                                    <p:anim calcmode="lin" valueType="num">
                                      <p:cBhvr>
                                        <p:cTn id="30" dur="500" fill="hold"/>
                                        <p:tgtEl>
                                          <p:spTgt spid="563204"/>
                                        </p:tgtEl>
                                        <p:attrNameLst>
                                          <p:attrName>ppt_h</p:attrName>
                                        </p:attrNameLst>
                                      </p:cBhvr>
                                      <p:tavLst>
                                        <p:tav tm="0">
                                          <p:val>
                                            <p:fltVal val="0"/>
                                          </p:val>
                                        </p:tav>
                                        <p:tav tm="100000">
                                          <p:val>
                                            <p:strVal val="#ppt_h"/>
                                          </p:val>
                                        </p:tav>
                                      </p:tavLst>
                                    </p:anim>
                                    <p:anim calcmode="lin" valueType="num">
                                      <p:cBhvr>
                                        <p:cTn id="31" dur="500" fill="hold"/>
                                        <p:tgtEl>
                                          <p:spTgt spid="563204"/>
                                        </p:tgtEl>
                                        <p:attrNameLst>
                                          <p:attrName>ppt_x</p:attrName>
                                        </p:attrNameLst>
                                      </p:cBhvr>
                                      <p:tavLst>
                                        <p:tav tm="0">
                                          <p:val>
                                            <p:fltVal val="0.5"/>
                                          </p:val>
                                        </p:tav>
                                        <p:tav tm="100000">
                                          <p:val>
                                            <p:strVal val="#ppt_x"/>
                                          </p:val>
                                        </p:tav>
                                      </p:tavLst>
                                    </p:anim>
                                    <p:anim calcmode="lin" valueType="num">
                                      <p:cBhvr>
                                        <p:cTn id="32" dur="500" fill="hold"/>
                                        <p:tgtEl>
                                          <p:spTgt spid="563204"/>
                                        </p:tgtEl>
                                        <p:attrNameLst>
                                          <p:attrName>ppt_y</p:attrName>
                                        </p:attrNameLst>
                                      </p:cBhvr>
                                      <p:tavLst>
                                        <p:tav tm="0">
                                          <p:val>
                                            <p:fltVal val="0.5"/>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528" fill="hold" grpId="0" nodeType="clickEffect">
                                  <p:stCondLst>
                                    <p:cond delay="0"/>
                                  </p:stCondLst>
                                  <p:childTnLst>
                                    <p:set>
                                      <p:cBhvr>
                                        <p:cTn id="36" dur="1" fill="hold">
                                          <p:stCondLst>
                                            <p:cond delay="0"/>
                                          </p:stCondLst>
                                        </p:cTn>
                                        <p:tgtEl>
                                          <p:spTgt spid="563206"/>
                                        </p:tgtEl>
                                        <p:attrNameLst>
                                          <p:attrName>style.visibility</p:attrName>
                                        </p:attrNameLst>
                                      </p:cBhvr>
                                      <p:to>
                                        <p:strVal val="visible"/>
                                      </p:to>
                                    </p:set>
                                    <p:anim calcmode="lin" valueType="num">
                                      <p:cBhvr>
                                        <p:cTn id="37" dur="500" fill="hold"/>
                                        <p:tgtEl>
                                          <p:spTgt spid="563206"/>
                                        </p:tgtEl>
                                        <p:attrNameLst>
                                          <p:attrName>ppt_w</p:attrName>
                                        </p:attrNameLst>
                                      </p:cBhvr>
                                      <p:tavLst>
                                        <p:tav tm="0">
                                          <p:val>
                                            <p:fltVal val="0"/>
                                          </p:val>
                                        </p:tav>
                                        <p:tav tm="100000">
                                          <p:val>
                                            <p:strVal val="#ppt_w"/>
                                          </p:val>
                                        </p:tav>
                                      </p:tavLst>
                                    </p:anim>
                                    <p:anim calcmode="lin" valueType="num">
                                      <p:cBhvr>
                                        <p:cTn id="38" dur="500" fill="hold"/>
                                        <p:tgtEl>
                                          <p:spTgt spid="563206"/>
                                        </p:tgtEl>
                                        <p:attrNameLst>
                                          <p:attrName>ppt_h</p:attrName>
                                        </p:attrNameLst>
                                      </p:cBhvr>
                                      <p:tavLst>
                                        <p:tav tm="0">
                                          <p:val>
                                            <p:fltVal val="0"/>
                                          </p:val>
                                        </p:tav>
                                        <p:tav tm="100000">
                                          <p:val>
                                            <p:strVal val="#ppt_h"/>
                                          </p:val>
                                        </p:tav>
                                      </p:tavLst>
                                    </p:anim>
                                    <p:anim calcmode="lin" valueType="num">
                                      <p:cBhvr>
                                        <p:cTn id="39" dur="500" fill="hold"/>
                                        <p:tgtEl>
                                          <p:spTgt spid="563206"/>
                                        </p:tgtEl>
                                        <p:attrNameLst>
                                          <p:attrName>ppt_x</p:attrName>
                                        </p:attrNameLst>
                                      </p:cBhvr>
                                      <p:tavLst>
                                        <p:tav tm="0">
                                          <p:val>
                                            <p:fltVal val="0.5"/>
                                          </p:val>
                                        </p:tav>
                                        <p:tav tm="100000">
                                          <p:val>
                                            <p:strVal val="#ppt_x"/>
                                          </p:val>
                                        </p:tav>
                                      </p:tavLst>
                                    </p:anim>
                                    <p:anim calcmode="lin" valueType="num">
                                      <p:cBhvr>
                                        <p:cTn id="40" dur="500" fill="hold"/>
                                        <p:tgtEl>
                                          <p:spTgt spid="563206"/>
                                        </p:tgtEl>
                                        <p:attrNameLst>
                                          <p:attrName>ppt_y</p:attrName>
                                        </p:attrNameLst>
                                      </p:cBhvr>
                                      <p:tavLst>
                                        <p:tav tm="0">
                                          <p:val>
                                            <p:fltVal val="0.5"/>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528" fill="hold" nodeType="clickEffect">
                                  <p:stCondLst>
                                    <p:cond delay="0"/>
                                  </p:stCondLst>
                                  <p:childTnLst>
                                    <p:set>
                                      <p:cBhvr>
                                        <p:cTn id="44" dur="1" fill="hold">
                                          <p:stCondLst>
                                            <p:cond delay="0"/>
                                          </p:stCondLst>
                                        </p:cTn>
                                        <p:tgtEl>
                                          <p:spTgt spid="563212"/>
                                        </p:tgtEl>
                                        <p:attrNameLst>
                                          <p:attrName>style.visibility</p:attrName>
                                        </p:attrNameLst>
                                      </p:cBhvr>
                                      <p:to>
                                        <p:strVal val="visible"/>
                                      </p:to>
                                    </p:set>
                                    <p:anim calcmode="lin" valueType="num">
                                      <p:cBhvr>
                                        <p:cTn id="45" dur="500" fill="hold"/>
                                        <p:tgtEl>
                                          <p:spTgt spid="563212"/>
                                        </p:tgtEl>
                                        <p:attrNameLst>
                                          <p:attrName>ppt_w</p:attrName>
                                        </p:attrNameLst>
                                      </p:cBhvr>
                                      <p:tavLst>
                                        <p:tav tm="0">
                                          <p:val>
                                            <p:fltVal val="0"/>
                                          </p:val>
                                        </p:tav>
                                        <p:tav tm="100000">
                                          <p:val>
                                            <p:strVal val="#ppt_w"/>
                                          </p:val>
                                        </p:tav>
                                      </p:tavLst>
                                    </p:anim>
                                    <p:anim calcmode="lin" valueType="num">
                                      <p:cBhvr>
                                        <p:cTn id="46" dur="500" fill="hold"/>
                                        <p:tgtEl>
                                          <p:spTgt spid="563212"/>
                                        </p:tgtEl>
                                        <p:attrNameLst>
                                          <p:attrName>ppt_h</p:attrName>
                                        </p:attrNameLst>
                                      </p:cBhvr>
                                      <p:tavLst>
                                        <p:tav tm="0">
                                          <p:val>
                                            <p:fltVal val="0"/>
                                          </p:val>
                                        </p:tav>
                                        <p:tav tm="100000">
                                          <p:val>
                                            <p:strVal val="#ppt_h"/>
                                          </p:val>
                                        </p:tav>
                                      </p:tavLst>
                                    </p:anim>
                                    <p:anim calcmode="lin" valueType="num">
                                      <p:cBhvr>
                                        <p:cTn id="47" dur="500" fill="hold"/>
                                        <p:tgtEl>
                                          <p:spTgt spid="563212"/>
                                        </p:tgtEl>
                                        <p:attrNameLst>
                                          <p:attrName>ppt_x</p:attrName>
                                        </p:attrNameLst>
                                      </p:cBhvr>
                                      <p:tavLst>
                                        <p:tav tm="0">
                                          <p:val>
                                            <p:fltVal val="0.5"/>
                                          </p:val>
                                        </p:tav>
                                        <p:tav tm="100000">
                                          <p:val>
                                            <p:strVal val="#ppt_x"/>
                                          </p:val>
                                        </p:tav>
                                      </p:tavLst>
                                    </p:anim>
                                    <p:anim calcmode="lin" valueType="num">
                                      <p:cBhvr>
                                        <p:cTn id="48" dur="500" fill="hold"/>
                                        <p:tgtEl>
                                          <p:spTgt spid="563212"/>
                                        </p:tgtEl>
                                        <p:attrNameLst>
                                          <p:attrName>ppt_y</p:attrName>
                                        </p:attrNameLst>
                                      </p:cBhvr>
                                      <p:tavLst>
                                        <p:tav tm="0">
                                          <p:val>
                                            <p:fltVal val="0.5"/>
                                          </p:val>
                                        </p:tav>
                                        <p:tav tm="100000">
                                          <p:val>
                                            <p:strVal val="#ppt_y"/>
                                          </p:val>
                                        </p:tav>
                                      </p:tavLst>
                                    </p:anim>
                                  </p:childTnLst>
                                </p:cTn>
                              </p:par>
                            </p:childTnLst>
                          </p:cTn>
                        </p:par>
                        <p:par>
                          <p:cTn id="49" fill="hold" nodeType="afterGroup">
                            <p:stCondLst>
                              <p:cond delay="500"/>
                            </p:stCondLst>
                            <p:childTnLst>
                              <p:par>
                                <p:cTn id="50" presetID="23" presetClass="entr" presetSubtype="528" fill="hold" grpId="0" nodeType="afterEffect">
                                  <p:stCondLst>
                                    <p:cond delay="0"/>
                                  </p:stCondLst>
                                  <p:childTnLst>
                                    <p:set>
                                      <p:cBhvr>
                                        <p:cTn id="51" dur="1" fill="hold">
                                          <p:stCondLst>
                                            <p:cond delay="0"/>
                                          </p:stCondLst>
                                        </p:cTn>
                                        <p:tgtEl>
                                          <p:spTgt spid="563205"/>
                                        </p:tgtEl>
                                        <p:attrNameLst>
                                          <p:attrName>style.visibility</p:attrName>
                                        </p:attrNameLst>
                                      </p:cBhvr>
                                      <p:to>
                                        <p:strVal val="visible"/>
                                      </p:to>
                                    </p:set>
                                    <p:anim calcmode="lin" valueType="num">
                                      <p:cBhvr>
                                        <p:cTn id="52" dur="500" fill="hold"/>
                                        <p:tgtEl>
                                          <p:spTgt spid="563205"/>
                                        </p:tgtEl>
                                        <p:attrNameLst>
                                          <p:attrName>ppt_w</p:attrName>
                                        </p:attrNameLst>
                                      </p:cBhvr>
                                      <p:tavLst>
                                        <p:tav tm="0">
                                          <p:val>
                                            <p:fltVal val="0"/>
                                          </p:val>
                                        </p:tav>
                                        <p:tav tm="100000">
                                          <p:val>
                                            <p:strVal val="#ppt_w"/>
                                          </p:val>
                                        </p:tav>
                                      </p:tavLst>
                                    </p:anim>
                                    <p:anim calcmode="lin" valueType="num">
                                      <p:cBhvr>
                                        <p:cTn id="53" dur="500" fill="hold"/>
                                        <p:tgtEl>
                                          <p:spTgt spid="563205"/>
                                        </p:tgtEl>
                                        <p:attrNameLst>
                                          <p:attrName>ppt_h</p:attrName>
                                        </p:attrNameLst>
                                      </p:cBhvr>
                                      <p:tavLst>
                                        <p:tav tm="0">
                                          <p:val>
                                            <p:fltVal val="0"/>
                                          </p:val>
                                        </p:tav>
                                        <p:tav tm="100000">
                                          <p:val>
                                            <p:strVal val="#ppt_h"/>
                                          </p:val>
                                        </p:tav>
                                      </p:tavLst>
                                    </p:anim>
                                    <p:anim calcmode="lin" valueType="num">
                                      <p:cBhvr>
                                        <p:cTn id="54" dur="500" fill="hold"/>
                                        <p:tgtEl>
                                          <p:spTgt spid="563205"/>
                                        </p:tgtEl>
                                        <p:attrNameLst>
                                          <p:attrName>ppt_x</p:attrName>
                                        </p:attrNameLst>
                                      </p:cBhvr>
                                      <p:tavLst>
                                        <p:tav tm="0">
                                          <p:val>
                                            <p:fltVal val="0.5"/>
                                          </p:val>
                                        </p:tav>
                                        <p:tav tm="100000">
                                          <p:val>
                                            <p:strVal val="#ppt_x"/>
                                          </p:val>
                                        </p:tav>
                                      </p:tavLst>
                                    </p:anim>
                                    <p:anim calcmode="lin" valueType="num">
                                      <p:cBhvr>
                                        <p:cTn id="55" dur="500" fill="hold"/>
                                        <p:tgtEl>
                                          <p:spTgt spid="56320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03" grpId="0" animBg="1" autoUpdateAnimBg="0"/>
      <p:bldP spid="563204" grpId="0" animBg="1" autoUpdateAnimBg="0"/>
      <p:bldP spid="563205" grpId="0" autoUpdateAnimBg="0"/>
      <p:bldP spid="563206" grpId="0" animBg="1" autoUpdateAnimBg="0"/>
      <p:bldP spid="563208" grpId="0" animBg="1"/>
      <p:bldP spid="56320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327" name="Rectangle 1055"/>
          <p:cNvSpPr>
            <a:spLocks noChangeArrowheads="1"/>
          </p:cNvSpPr>
          <p:nvPr/>
        </p:nvSpPr>
        <p:spPr bwMode="auto">
          <a:xfrm>
            <a:off x="228600" y="1143000"/>
            <a:ext cx="3581400" cy="5334000"/>
          </a:xfrm>
          <a:prstGeom prst="rect">
            <a:avLst/>
          </a:prstGeom>
          <a:gradFill rotWithShape="0">
            <a:gsLst>
              <a:gs pos="0">
                <a:srgbClr val="CC0099">
                  <a:gamma/>
                  <a:shade val="46275"/>
                  <a:invGamma/>
                </a:srgbClr>
              </a:gs>
              <a:gs pos="100000">
                <a:srgbClr val="CC0099"/>
              </a:gs>
            </a:gsLst>
            <a:lin ang="2700000" scaled="1"/>
          </a:gradFill>
          <a:ln w="6350">
            <a:solidFill>
              <a:srgbClr val="000000"/>
            </a:solidFill>
            <a:miter lim="800000"/>
            <a:headEnd/>
            <a:tailEnd/>
          </a:ln>
          <a:effectLst>
            <a:outerShdw dist="107763" dir="2700000" algn="ctr" rotWithShape="0">
              <a:schemeClr val="bg2"/>
            </a:outerShdw>
          </a:effectLst>
        </p:spPr>
        <p:txBody>
          <a:bodyPr anchor="ctr">
            <a:spAutoFit/>
          </a:bodyPr>
          <a:lstStyle/>
          <a:p>
            <a:endParaRPr lang="es-ES"/>
          </a:p>
        </p:txBody>
      </p:sp>
      <p:sp>
        <p:nvSpPr>
          <p:cNvPr id="567319" name="Rectangle 1047"/>
          <p:cNvSpPr>
            <a:spLocks noChangeArrowheads="1"/>
          </p:cNvSpPr>
          <p:nvPr/>
        </p:nvSpPr>
        <p:spPr bwMode="auto">
          <a:xfrm>
            <a:off x="228600" y="1524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000">
                <a:latin typeface="Tahoma" pitchFamily="34" charset="0"/>
              </a:rPr>
              <a:t>9.5.4.1. Cortacircuitos fusibles I</a:t>
            </a:r>
            <a:endParaRPr lang="es-ES_tradnl" altLang="es-ES" sz="4000" b="0">
              <a:latin typeface="Tahoma" pitchFamily="34" charset="0"/>
            </a:endParaRPr>
          </a:p>
        </p:txBody>
      </p:sp>
      <p:sp>
        <p:nvSpPr>
          <p:cNvPr id="567321" name="Rectangle 1049"/>
          <p:cNvSpPr>
            <a:spLocks noChangeArrowheads="1"/>
          </p:cNvSpPr>
          <p:nvPr/>
        </p:nvSpPr>
        <p:spPr bwMode="auto">
          <a:xfrm>
            <a:off x="228600" y="1233512"/>
            <a:ext cx="352425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50000"/>
              </a:spcBef>
              <a:buFont typeface="Monotype Sorts" pitchFamily="2" charset="2"/>
              <a:buBlip>
                <a:blip r:embed="rId3"/>
              </a:buBlip>
            </a:pPr>
            <a:r>
              <a:rPr lang="es-ES_tradnl" altLang="es-ES" sz="1900">
                <a:effectLst>
                  <a:outerShdw blurRad="38100" dist="38100" dir="2700000" algn="tl">
                    <a:srgbClr val="000000"/>
                  </a:outerShdw>
                </a:effectLst>
                <a:latin typeface="Tahoma" pitchFamily="34" charset="0"/>
              </a:rPr>
              <a:t>Permiten desconectar </a:t>
            </a:r>
            <a:r>
              <a:rPr lang="es-ES_tradnl" altLang="es-ES" sz="1900" u="sng">
                <a:effectLst>
                  <a:outerShdw blurRad="38100" dist="38100" dir="2700000" algn="tl">
                    <a:srgbClr val="000000"/>
                  </a:outerShdw>
                </a:effectLst>
                <a:latin typeface="Tahoma" pitchFamily="34" charset="0"/>
              </a:rPr>
              <a:t>corrientes muy elevadas</a:t>
            </a:r>
            <a:r>
              <a:rPr lang="es-ES_tradnl" altLang="es-ES" sz="1900">
                <a:effectLst>
                  <a:outerShdw blurRad="38100" dist="38100" dir="2700000" algn="tl">
                    <a:srgbClr val="000000"/>
                  </a:outerShdw>
                </a:effectLst>
                <a:latin typeface="Tahoma" pitchFamily="34" charset="0"/>
              </a:rPr>
              <a:t> en un espacio mínimo.</a:t>
            </a:r>
          </a:p>
          <a:p>
            <a:pPr>
              <a:spcBef>
                <a:spcPct val="40000"/>
              </a:spcBef>
              <a:buFont typeface="Monotype Sorts" pitchFamily="2" charset="2"/>
              <a:buBlip>
                <a:blip r:embed="rId3"/>
              </a:buBlip>
            </a:pPr>
            <a:r>
              <a:rPr lang="es-ES_tradnl" altLang="es-ES" sz="1900">
                <a:effectLst>
                  <a:outerShdw blurRad="38100" dist="38100" dir="2700000" algn="tl">
                    <a:srgbClr val="000000"/>
                  </a:outerShdw>
                </a:effectLst>
                <a:latin typeface="Tahoma" pitchFamily="34" charset="0"/>
              </a:rPr>
              <a:t>Constan de un elemento fusible y de un medio de extinción del arco (are-na de cuarzo).</a:t>
            </a:r>
          </a:p>
          <a:p>
            <a:pPr>
              <a:spcBef>
                <a:spcPct val="40000"/>
              </a:spcBef>
              <a:buFont typeface="Monotype Sorts" pitchFamily="2" charset="2"/>
              <a:buBlip>
                <a:blip r:embed="rId3"/>
              </a:buBlip>
            </a:pPr>
            <a:r>
              <a:rPr lang="es-ES_tradnl" altLang="es-ES" sz="1900">
                <a:effectLst>
                  <a:outerShdw blurRad="38100" dist="38100" dir="2700000" algn="tl">
                    <a:srgbClr val="000000"/>
                  </a:outerShdw>
                </a:effectLst>
                <a:latin typeface="Tahoma" pitchFamily="34" charset="0"/>
              </a:rPr>
              <a:t>Cuanto mayor sea la co-rriente de defecto antes se funde el elemento fusible.</a:t>
            </a:r>
          </a:p>
          <a:p>
            <a:pPr>
              <a:spcBef>
                <a:spcPct val="40000"/>
              </a:spcBef>
              <a:buFont typeface="Monotype Sorts" pitchFamily="2" charset="2"/>
              <a:buBlip>
                <a:blip r:embed="rId3"/>
              </a:buBlip>
            </a:pPr>
            <a:r>
              <a:rPr lang="es-ES_tradnl" altLang="es-ES" sz="1900">
                <a:effectLst>
                  <a:outerShdw blurRad="38100" dist="38100" dir="2700000" algn="tl">
                    <a:srgbClr val="000000"/>
                  </a:outerShdw>
                </a:effectLst>
                <a:latin typeface="Tahoma" pitchFamily="34" charset="0"/>
              </a:rPr>
              <a:t>Sólo se pueden utilizar una vez.</a:t>
            </a:r>
          </a:p>
          <a:p>
            <a:pPr>
              <a:spcBef>
                <a:spcPct val="40000"/>
              </a:spcBef>
              <a:buFont typeface="Monotype Sorts" pitchFamily="2" charset="2"/>
              <a:buBlip>
                <a:blip r:embed="rId3"/>
              </a:buBlip>
            </a:pPr>
            <a:r>
              <a:rPr lang="es-ES_tradnl" altLang="es-ES" sz="1900">
                <a:effectLst>
                  <a:outerShdw blurRad="38100" dist="38100" dir="2700000" algn="tl">
                    <a:srgbClr val="000000"/>
                  </a:outerShdw>
                </a:effectLst>
                <a:latin typeface="Tahoma" pitchFamily="34" charset="0"/>
              </a:rPr>
              <a:t>Se caracterizan por su elevada capacidad de ruptura.</a:t>
            </a:r>
            <a:endParaRPr lang="es-ES_tradnl" altLang="es-ES" sz="1900" b="0">
              <a:effectLst>
                <a:outerShdw blurRad="38100" dist="38100" dir="2700000" algn="tl">
                  <a:srgbClr val="000000"/>
                </a:outerShdw>
              </a:effectLst>
              <a:latin typeface="Tahoma" pitchFamily="34" charset="0"/>
            </a:endParaRPr>
          </a:p>
        </p:txBody>
      </p:sp>
      <p:grpSp>
        <p:nvGrpSpPr>
          <p:cNvPr id="567326" name="Group 1054"/>
          <p:cNvGrpSpPr>
            <a:grpSpLocks/>
          </p:cNvGrpSpPr>
          <p:nvPr/>
        </p:nvGrpSpPr>
        <p:grpSpPr bwMode="auto">
          <a:xfrm>
            <a:off x="3733800" y="1538312"/>
            <a:ext cx="5599113" cy="4699000"/>
            <a:chOff x="2152" y="880"/>
            <a:chExt cx="3527" cy="2960"/>
          </a:xfrm>
        </p:grpSpPr>
        <p:pic>
          <p:nvPicPr>
            <p:cNvPr id="567302" name="Picture 1030" descr="C:\Temporal red\Fusible4 TRANSP.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0" y="1081"/>
              <a:ext cx="2412" cy="2738"/>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sp>
          <p:nvSpPr>
            <p:cNvPr id="567306" name="Text Box 1034"/>
            <p:cNvSpPr txBox="1">
              <a:spLocks noChangeArrowheads="1"/>
            </p:cNvSpPr>
            <p:nvPr/>
          </p:nvSpPr>
          <p:spPr bwMode="auto">
            <a:xfrm>
              <a:off x="2152" y="1063"/>
              <a:ext cx="1056" cy="57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effectLst>
                    <a:outerShdw blurRad="38100" dist="38100" dir="2700000" algn="tl">
                      <a:srgbClr val="000000"/>
                    </a:outerShdw>
                  </a:effectLst>
                </a:rPr>
                <a:t>Carcasa de material aislante</a:t>
              </a:r>
              <a:endParaRPr lang="es-ES" altLang="es-ES" sz="1800">
                <a:effectLst>
                  <a:outerShdw blurRad="38100" dist="38100" dir="2700000" algn="tl">
                    <a:srgbClr val="000000"/>
                  </a:outerShdw>
                </a:effectLst>
              </a:endParaRPr>
            </a:p>
          </p:txBody>
        </p:sp>
        <p:sp>
          <p:nvSpPr>
            <p:cNvPr id="567311" name="Text Box 1039"/>
            <p:cNvSpPr txBox="1">
              <a:spLocks noChangeArrowheads="1"/>
            </p:cNvSpPr>
            <p:nvPr/>
          </p:nvSpPr>
          <p:spPr bwMode="auto">
            <a:xfrm>
              <a:off x="4752" y="1900"/>
              <a:ext cx="927" cy="40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effectLst>
                    <a:outerShdw blurRad="38100" dist="38100" dir="2700000" algn="tl">
                      <a:srgbClr val="000000"/>
                    </a:outerShdw>
                  </a:effectLst>
                </a:rPr>
                <a:t>Asidero aislado</a:t>
              </a:r>
              <a:endParaRPr lang="es-ES" altLang="es-ES" sz="1800">
                <a:effectLst>
                  <a:outerShdw blurRad="38100" dist="38100" dir="2700000" algn="tl">
                    <a:srgbClr val="000000"/>
                  </a:outerShdw>
                </a:effectLst>
              </a:endParaRPr>
            </a:p>
          </p:txBody>
        </p:sp>
        <p:sp>
          <p:nvSpPr>
            <p:cNvPr id="567307" name="AutoShape 1035"/>
            <p:cNvSpPr>
              <a:spLocks noChangeArrowheads="1"/>
            </p:cNvSpPr>
            <p:nvPr/>
          </p:nvSpPr>
          <p:spPr bwMode="auto">
            <a:xfrm rot="-2006983">
              <a:off x="3064" y="1231"/>
              <a:ext cx="192" cy="345"/>
            </a:xfrm>
            <a:prstGeom prst="downArrow">
              <a:avLst>
                <a:gd name="adj1" fmla="val 50000"/>
                <a:gd name="adj2" fmla="val 44922"/>
              </a:avLst>
            </a:prstGeom>
            <a:solidFill>
              <a:schemeClr val="tx1"/>
            </a:solidFill>
            <a:ln w="635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67309" name="Text Box 1037"/>
            <p:cNvSpPr txBox="1">
              <a:spLocks noChangeArrowheads="1"/>
            </p:cNvSpPr>
            <p:nvPr/>
          </p:nvSpPr>
          <p:spPr bwMode="auto">
            <a:xfrm>
              <a:off x="4105" y="880"/>
              <a:ext cx="927" cy="40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effectLst>
                    <a:outerShdw blurRad="38100" dist="38100" dir="2700000" algn="tl">
                      <a:srgbClr val="000000"/>
                    </a:outerShdw>
                  </a:effectLst>
                </a:rPr>
                <a:t>Indicador de fusión</a:t>
              </a:r>
              <a:endParaRPr lang="es-ES" altLang="es-ES" sz="1800">
                <a:effectLst>
                  <a:outerShdw blurRad="38100" dist="38100" dir="2700000" algn="tl">
                    <a:srgbClr val="000000"/>
                  </a:outerShdw>
                </a:effectLst>
              </a:endParaRPr>
            </a:p>
          </p:txBody>
        </p:sp>
        <p:sp>
          <p:nvSpPr>
            <p:cNvPr id="567310" name="AutoShape 1038"/>
            <p:cNvSpPr>
              <a:spLocks noChangeArrowheads="1"/>
            </p:cNvSpPr>
            <p:nvPr/>
          </p:nvSpPr>
          <p:spPr bwMode="auto">
            <a:xfrm>
              <a:off x="4440" y="1268"/>
              <a:ext cx="240" cy="302"/>
            </a:xfrm>
            <a:prstGeom prst="downArrow">
              <a:avLst>
                <a:gd name="adj1" fmla="val 50000"/>
                <a:gd name="adj2" fmla="val 31458"/>
              </a:avLst>
            </a:prstGeom>
            <a:solidFill>
              <a:schemeClr val="tx1"/>
            </a:solidFill>
            <a:ln w="635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67313" name="Text Box 1041"/>
            <p:cNvSpPr txBox="1">
              <a:spLocks noChangeArrowheads="1"/>
            </p:cNvSpPr>
            <p:nvPr/>
          </p:nvSpPr>
          <p:spPr bwMode="auto">
            <a:xfrm>
              <a:off x="4393" y="3436"/>
              <a:ext cx="927" cy="40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effectLst>
                    <a:outerShdw blurRad="38100" dist="38100" dir="2700000" algn="tl">
                      <a:srgbClr val="000000"/>
                    </a:outerShdw>
                  </a:effectLst>
                </a:rPr>
                <a:t>Cuchilla de conexión</a:t>
              </a:r>
              <a:endParaRPr lang="es-ES" altLang="es-ES" sz="1800">
                <a:effectLst>
                  <a:outerShdw blurRad="38100" dist="38100" dir="2700000" algn="tl">
                    <a:srgbClr val="000000"/>
                  </a:outerShdw>
                </a:effectLst>
              </a:endParaRPr>
            </a:p>
          </p:txBody>
        </p:sp>
        <p:sp>
          <p:nvSpPr>
            <p:cNvPr id="567314" name="AutoShape 1042"/>
            <p:cNvSpPr>
              <a:spLocks noChangeArrowheads="1"/>
            </p:cNvSpPr>
            <p:nvPr/>
          </p:nvSpPr>
          <p:spPr bwMode="auto">
            <a:xfrm rot="-16200000">
              <a:off x="4192" y="3501"/>
              <a:ext cx="216" cy="280"/>
            </a:xfrm>
            <a:prstGeom prst="downArrow">
              <a:avLst>
                <a:gd name="adj1" fmla="val 51861"/>
                <a:gd name="adj2" fmla="val 52320"/>
              </a:avLst>
            </a:prstGeom>
            <a:solidFill>
              <a:schemeClr val="tx1"/>
            </a:solidFill>
            <a:ln w="6350">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sp>
          <p:nvSpPr>
            <p:cNvPr id="567317" name="AutoShape 1045"/>
            <p:cNvSpPr>
              <a:spLocks noChangeArrowheads="1"/>
            </p:cNvSpPr>
            <p:nvPr/>
          </p:nvSpPr>
          <p:spPr bwMode="auto">
            <a:xfrm>
              <a:off x="2936" y="2764"/>
              <a:ext cx="608" cy="173"/>
            </a:xfrm>
            <a:prstGeom prst="rightArrow">
              <a:avLst>
                <a:gd name="adj1" fmla="val 59370"/>
                <a:gd name="adj2" fmla="val 78847"/>
              </a:avLst>
            </a:prstGeom>
            <a:solidFill>
              <a:schemeClr val="tx1"/>
            </a:solidFill>
            <a:ln w="6350">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sp>
          <p:nvSpPr>
            <p:cNvPr id="567315" name="Text Box 1043"/>
            <p:cNvSpPr txBox="1">
              <a:spLocks noChangeArrowheads="1"/>
            </p:cNvSpPr>
            <p:nvPr/>
          </p:nvSpPr>
          <p:spPr bwMode="auto">
            <a:xfrm>
              <a:off x="2193" y="2592"/>
              <a:ext cx="927" cy="40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800">
                  <a:effectLst>
                    <a:outerShdw blurRad="38100" dist="38100" dir="2700000" algn="tl">
                      <a:srgbClr val="000000"/>
                    </a:outerShdw>
                  </a:effectLst>
                </a:rPr>
                <a:t>Elemento fusible</a:t>
              </a:r>
              <a:endParaRPr lang="es-ES" altLang="es-ES" sz="1800">
                <a:effectLst>
                  <a:outerShdw blurRad="38100" dist="38100" dir="2700000" algn="tl">
                    <a:srgbClr val="000000"/>
                  </a:outerShdw>
                </a:effectLst>
              </a:endParaRPr>
            </a:p>
          </p:txBody>
        </p:sp>
        <p:sp>
          <p:nvSpPr>
            <p:cNvPr id="567304" name="Oval 1032"/>
            <p:cNvSpPr>
              <a:spLocks noChangeArrowheads="1"/>
            </p:cNvSpPr>
            <p:nvPr/>
          </p:nvSpPr>
          <p:spPr bwMode="auto">
            <a:xfrm>
              <a:off x="3727" y="2332"/>
              <a:ext cx="96" cy="87"/>
            </a:xfrm>
            <a:prstGeom prst="ellipse">
              <a:avLst/>
            </a:prstGeom>
            <a:solidFill>
              <a:schemeClr val="tx1"/>
            </a:solidFill>
            <a:ln w="635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
          <p:nvSpPr>
            <p:cNvPr id="567324" name="AutoShape 1052"/>
            <p:cNvSpPr>
              <a:spLocks noChangeArrowheads="1"/>
            </p:cNvSpPr>
            <p:nvPr/>
          </p:nvSpPr>
          <p:spPr bwMode="auto">
            <a:xfrm rot="5400000" flipV="1">
              <a:off x="4896" y="2272"/>
              <a:ext cx="336" cy="336"/>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1"/>
            </a:solidFill>
            <a:ln w="635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grpSp>
    </p:spTree>
  </p:cSld>
  <p:clrMapOvr>
    <a:masterClrMapping/>
  </p:clrMapOvr>
  <p:transition>
    <p:cover dir="l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ChangeArrowheads="1"/>
          </p:cNvSpPr>
          <p:nvPr/>
        </p:nvSpPr>
        <p:spPr bwMode="auto">
          <a:xfrm>
            <a:off x="384175" y="4497388"/>
            <a:ext cx="3708400" cy="304800"/>
          </a:xfrm>
          <a:prstGeom prst="rect">
            <a:avLst/>
          </a:prstGeom>
          <a:solidFill>
            <a:schemeClr val="tx1"/>
          </a:solidFill>
          <a:ln w="12700">
            <a:miter lim="800000"/>
            <a:headEnd type="none" w="sm" len="sm"/>
            <a:tailEnd type="none" w="med" len="lg"/>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43747" name="Rectangle 3"/>
          <p:cNvSpPr>
            <a:spLocks noChangeArrowheads="1"/>
          </p:cNvSpPr>
          <p:nvPr/>
        </p:nvSpPr>
        <p:spPr bwMode="auto">
          <a:xfrm rot="-5400000">
            <a:off x="-666750" y="3148013"/>
            <a:ext cx="2406650" cy="304800"/>
          </a:xfrm>
          <a:prstGeom prst="rect">
            <a:avLst/>
          </a:prstGeom>
          <a:solidFill>
            <a:schemeClr val="tx1"/>
          </a:solidFill>
          <a:ln w="12700">
            <a:miter lim="800000"/>
            <a:headEnd type="none" w="sm" len="sm"/>
            <a:tailEnd type="none" w="med" len="lg"/>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43748" name="Text Box 4"/>
          <p:cNvSpPr txBox="1">
            <a:spLocks noChangeArrowheads="1"/>
          </p:cNvSpPr>
          <p:nvPr/>
        </p:nvSpPr>
        <p:spPr bwMode="auto">
          <a:xfrm>
            <a:off x="5597525" y="5637213"/>
            <a:ext cx="2312988" cy="915987"/>
          </a:xfrm>
          <a:prstGeom prst="rect">
            <a:avLst/>
          </a:prstGeom>
          <a:solidFill>
            <a:srgbClr val="FF0000"/>
          </a:soli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pPr>
            <a:r>
              <a:rPr lang="es-ES_tradnl" altLang="es-ES" sz="1800">
                <a:effectLst>
                  <a:outerShdw blurRad="38100" dist="38100" dir="2700000" algn="tl">
                    <a:srgbClr val="000000"/>
                  </a:outerShdw>
                </a:effectLst>
              </a:rPr>
              <a:t>Elementos que protegen a las personas</a:t>
            </a:r>
          </a:p>
        </p:txBody>
      </p:sp>
      <p:sp>
        <p:nvSpPr>
          <p:cNvPr id="543749" name="Rectangle 5"/>
          <p:cNvSpPr>
            <a:spLocks noChangeArrowheads="1"/>
          </p:cNvSpPr>
          <p:nvPr/>
        </p:nvSpPr>
        <p:spPr bwMode="auto">
          <a:xfrm rot="-5400000">
            <a:off x="6552406" y="5296694"/>
            <a:ext cx="376238" cy="304800"/>
          </a:xfrm>
          <a:prstGeom prst="rect">
            <a:avLst/>
          </a:prstGeom>
          <a:solidFill>
            <a:srgbClr val="FFFFFF"/>
          </a:solidFill>
          <a:ln w="12700">
            <a:miter lim="800000"/>
            <a:headEnd type="none" w="sm" len="sm"/>
            <a:tailEnd type="none" w="med" len="lg"/>
          </a:ln>
          <a:effectLst/>
          <a:scene3d>
            <a:camera prst="legacyObliqueTopRight"/>
            <a:lightRig rig="legacyFlat3" dir="b"/>
          </a:scene3d>
          <a:sp3d extrusionH="492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43750" name="Text Box 6"/>
          <p:cNvSpPr txBox="1">
            <a:spLocks noChangeArrowheads="1"/>
          </p:cNvSpPr>
          <p:nvPr/>
        </p:nvSpPr>
        <p:spPr bwMode="auto">
          <a:xfrm>
            <a:off x="949325" y="5102225"/>
            <a:ext cx="2738438" cy="1190625"/>
          </a:xfrm>
          <a:prstGeom prst="rect">
            <a:avLst/>
          </a:prstGeom>
          <a:solidFill>
            <a:srgbClr val="000080"/>
          </a:solidFill>
          <a:ln>
            <a:noFill/>
          </a:ln>
          <a:effectLst/>
          <a:scene3d>
            <a:camera prst="legacyObliqueTopRight"/>
            <a:lightRig rig="legacyFlat2" dir="t"/>
          </a:scene3d>
          <a:sp3d extrusionH="49200" prstMaterial="legacyMatte">
            <a:bevelT w="13500" h="13500" prst="angle"/>
            <a:bevelB w="13500" h="13500" prst="angle"/>
            <a:extrusionClr>
              <a:srgbClr val="00008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pPr>
            <a:r>
              <a:rPr lang="es-ES_tradnl" altLang="es-ES" sz="1800">
                <a:effectLst>
                  <a:outerShdw blurRad="38100" dist="38100" dir="2700000" algn="tl">
                    <a:srgbClr val="000000"/>
                  </a:outerShdw>
                </a:effectLst>
              </a:rPr>
              <a:t>Elementos de control que gobiernan el funcionamiento de los receptores</a:t>
            </a:r>
          </a:p>
        </p:txBody>
      </p:sp>
      <p:sp>
        <p:nvSpPr>
          <p:cNvPr id="543751" name="Rectangle 7"/>
          <p:cNvSpPr>
            <a:spLocks noChangeArrowheads="1"/>
          </p:cNvSpPr>
          <p:nvPr/>
        </p:nvSpPr>
        <p:spPr bwMode="auto">
          <a:xfrm>
            <a:off x="3702050" y="5508625"/>
            <a:ext cx="1027113" cy="304800"/>
          </a:xfrm>
          <a:prstGeom prst="rect">
            <a:avLst/>
          </a:prstGeom>
          <a:solidFill>
            <a:schemeClr val="tx1"/>
          </a:solidFill>
          <a:ln w="12700">
            <a:miter lim="800000"/>
            <a:headEnd type="none" w="sm" len="sm"/>
            <a:tailEnd type="none" w="med" len="lg"/>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43752" name="Rectangle 8"/>
          <p:cNvSpPr>
            <a:spLocks noChangeArrowheads="1"/>
          </p:cNvSpPr>
          <p:nvPr/>
        </p:nvSpPr>
        <p:spPr bwMode="auto">
          <a:xfrm rot="-5400000">
            <a:off x="4344193" y="5149057"/>
            <a:ext cx="1027113" cy="304800"/>
          </a:xfrm>
          <a:prstGeom prst="rect">
            <a:avLst/>
          </a:prstGeom>
          <a:solidFill>
            <a:schemeClr val="tx1"/>
          </a:solidFill>
          <a:ln w="12700">
            <a:miter lim="800000"/>
            <a:headEnd type="none" w="sm" len="sm"/>
            <a:tailEnd type="none" w="med" len="lg"/>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43753" name="Text Box 9"/>
          <p:cNvSpPr txBox="1">
            <a:spLocks noChangeArrowheads="1"/>
          </p:cNvSpPr>
          <p:nvPr/>
        </p:nvSpPr>
        <p:spPr bwMode="auto">
          <a:xfrm>
            <a:off x="4097338" y="4127500"/>
            <a:ext cx="4237037" cy="1190625"/>
          </a:xfrm>
          <a:prstGeom prst="rect">
            <a:avLst/>
          </a:prstGeom>
          <a:solidFill>
            <a:srgbClr val="808080"/>
          </a:soli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pPr>
            <a:r>
              <a:rPr lang="es-ES_tradnl" altLang="es-ES" sz="1800">
                <a:effectLst>
                  <a:outerShdw blurRad="38100" dist="38100" dir="2700000" algn="tl">
                    <a:srgbClr val="000000"/>
                  </a:outerShdw>
                </a:effectLst>
              </a:rPr>
              <a:t>Elementos de maniobra que permiten conectar, desconectar y alterar el funcionamiento de los receptores</a:t>
            </a:r>
          </a:p>
        </p:txBody>
      </p:sp>
      <p:sp>
        <p:nvSpPr>
          <p:cNvPr id="543754" name="Rectangle 10"/>
          <p:cNvSpPr>
            <a:spLocks noChangeArrowheads="1"/>
          </p:cNvSpPr>
          <p:nvPr/>
        </p:nvSpPr>
        <p:spPr bwMode="auto">
          <a:xfrm rot="-5400000">
            <a:off x="7865269" y="3661569"/>
            <a:ext cx="630238" cy="304800"/>
          </a:xfrm>
          <a:prstGeom prst="rect">
            <a:avLst/>
          </a:prstGeom>
          <a:solidFill>
            <a:schemeClr val="tx1"/>
          </a:solidFill>
          <a:ln w="12700">
            <a:miter lim="800000"/>
            <a:headEnd type="none" w="sm" len="sm"/>
            <a:tailEnd type="none" w="med" len="lg"/>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43756" name="Rectangle 12"/>
          <p:cNvSpPr>
            <a:spLocks noChangeArrowheads="1"/>
          </p:cNvSpPr>
          <p:nvPr/>
        </p:nvSpPr>
        <p:spPr bwMode="auto">
          <a:xfrm>
            <a:off x="3482975" y="3189288"/>
            <a:ext cx="2581275" cy="304800"/>
          </a:xfrm>
          <a:prstGeom prst="rect">
            <a:avLst/>
          </a:prstGeom>
          <a:solidFill>
            <a:schemeClr val="tx1"/>
          </a:solidFill>
          <a:ln w="12700">
            <a:miter lim="800000"/>
            <a:headEnd type="none" w="sm" len="sm"/>
            <a:tailEnd type="none" w="med" len="lg"/>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43757" name="Text Box 13"/>
          <p:cNvSpPr txBox="1">
            <a:spLocks noChangeArrowheads="1"/>
          </p:cNvSpPr>
          <p:nvPr/>
        </p:nvSpPr>
        <p:spPr bwMode="auto">
          <a:xfrm>
            <a:off x="6062663" y="2438400"/>
            <a:ext cx="2811462" cy="1465263"/>
          </a:xfrm>
          <a:prstGeom prst="rect">
            <a:avLst/>
          </a:prstGeom>
          <a:solidFill>
            <a:srgbClr val="CC0099"/>
          </a:soli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pPr>
            <a:r>
              <a:rPr lang="es-ES_tradnl" altLang="es-ES" sz="1800">
                <a:effectLst>
                  <a:outerShdw blurRad="38100" dist="38100" dir="2700000" algn="tl">
                    <a:srgbClr val="000000"/>
                  </a:outerShdw>
                </a:effectLst>
              </a:rPr>
              <a:t>Receptores: elementos que se alimentan con la potencia suministrada por la red</a:t>
            </a:r>
          </a:p>
        </p:txBody>
      </p:sp>
      <p:sp>
        <p:nvSpPr>
          <p:cNvPr id="543758" name="Rectangle 14"/>
          <p:cNvSpPr>
            <a:spLocks noChangeArrowheads="1"/>
          </p:cNvSpPr>
          <p:nvPr/>
        </p:nvSpPr>
        <p:spPr bwMode="auto">
          <a:xfrm>
            <a:off x="381000" y="2100263"/>
            <a:ext cx="1535113" cy="304800"/>
          </a:xfrm>
          <a:prstGeom prst="rect">
            <a:avLst/>
          </a:prstGeom>
          <a:solidFill>
            <a:schemeClr val="tx1"/>
          </a:solidFill>
          <a:ln w="12700">
            <a:miter lim="800000"/>
            <a:headEnd type="none" w="sm" len="sm"/>
            <a:tailEnd type="none" w="med" len="lg"/>
          </a:ln>
          <a:effectLst/>
          <a:scene3d>
            <a:camera prst="legacyObliqueTopRight"/>
            <a:lightRig rig="legacyFlat3" dir="b"/>
          </a:scene3d>
          <a:sp3d extrusionH="49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43759" name="Text Box 15"/>
          <p:cNvSpPr txBox="1">
            <a:spLocks noChangeArrowheads="1"/>
          </p:cNvSpPr>
          <p:nvPr/>
        </p:nvSpPr>
        <p:spPr bwMode="auto">
          <a:xfrm>
            <a:off x="1928813" y="1882775"/>
            <a:ext cx="3484562" cy="915988"/>
          </a:xfrm>
          <a:prstGeom prst="rect">
            <a:avLst/>
          </a:prstGeom>
          <a:solidFill>
            <a:srgbClr val="008000"/>
          </a:soli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pPr>
            <a:r>
              <a:rPr lang="es-ES_tradnl" altLang="es-ES" sz="1800">
                <a:effectLst>
                  <a:outerShdw blurRad="38100" dist="38100" dir="2700000" algn="tl">
                    <a:srgbClr val="000000"/>
                  </a:outerShdw>
                </a:effectLst>
              </a:rPr>
              <a:t>Elementos que protegen a la instalación: (protección de conductores y receptores)</a:t>
            </a:r>
          </a:p>
        </p:txBody>
      </p:sp>
      <p:sp>
        <p:nvSpPr>
          <p:cNvPr id="543760" name="Rectangle 16"/>
          <p:cNvSpPr>
            <a:spLocks noChangeArrowheads="1"/>
          </p:cNvSpPr>
          <p:nvPr/>
        </p:nvSpPr>
        <p:spPr bwMode="auto">
          <a:xfrm>
            <a:off x="381000" y="3048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9.1. Elementos de una instalación eléctrica</a:t>
            </a:r>
            <a:endParaRPr lang="es-ES_tradnl" altLang="es-ES" sz="4500" b="0">
              <a:latin typeface="Tahoma" pitchFamily="34" charset="0"/>
            </a:endParaRPr>
          </a:p>
        </p:txBody>
      </p:sp>
      <p:sp>
        <p:nvSpPr>
          <p:cNvPr id="543755" name="Text Box 11"/>
          <p:cNvSpPr txBox="1">
            <a:spLocks noChangeArrowheads="1"/>
          </p:cNvSpPr>
          <p:nvPr/>
        </p:nvSpPr>
        <p:spPr bwMode="auto">
          <a:xfrm>
            <a:off x="989013" y="2970213"/>
            <a:ext cx="2519362" cy="1190625"/>
          </a:xfrm>
          <a:prstGeom prst="rect">
            <a:avLst/>
          </a:prstGeom>
          <a:solidFill>
            <a:srgbClr val="FF6600"/>
          </a:solidFill>
          <a:ln>
            <a:noFill/>
          </a:ln>
          <a:effectLst/>
          <a:scene3d>
            <a:camera prst="legacyObliqueTopRight"/>
            <a:lightRig rig="legacyFlat3" dir="b"/>
          </a:scene3d>
          <a:sp3d extrusionH="49200" prstMaterial="legacyMatte">
            <a:bevelT w="13500" h="13500" prst="angle"/>
            <a:bevelB w="13500" h="13500" prst="angle"/>
            <a:extrusionClr>
              <a:srgbClr val="FF66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pPr>
            <a:r>
              <a:rPr lang="es-ES_tradnl" altLang="es-ES" sz="1800">
                <a:effectLst>
                  <a:outerShdw blurRad="38100" dist="38100" dir="2700000" algn="tl">
                    <a:srgbClr val="000000"/>
                  </a:outerShdw>
                </a:effectLst>
              </a:rPr>
              <a:t>Conductores que transmiten la energía eléctrica a los receptores</a:t>
            </a:r>
          </a:p>
        </p:txBody>
      </p:sp>
    </p:spTree>
  </p:cSld>
  <p:clrMapOvr>
    <a:masterClrMapping/>
  </p:clrMapOvr>
  <p:transition>
    <p:cover dir="l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8407" name="Group 1111"/>
          <p:cNvGrpSpPr>
            <a:grpSpLocks/>
          </p:cNvGrpSpPr>
          <p:nvPr/>
        </p:nvGrpSpPr>
        <p:grpSpPr bwMode="auto">
          <a:xfrm>
            <a:off x="381000" y="1524000"/>
            <a:ext cx="4419600" cy="4572000"/>
            <a:chOff x="240" y="960"/>
            <a:chExt cx="2784" cy="2880"/>
          </a:xfrm>
        </p:grpSpPr>
        <p:sp>
          <p:nvSpPr>
            <p:cNvPr id="568324" name="Rectangle 1028"/>
            <p:cNvSpPr>
              <a:spLocks noChangeArrowheads="1"/>
            </p:cNvSpPr>
            <p:nvPr/>
          </p:nvSpPr>
          <p:spPr bwMode="auto">
            <a:xfrm>
              <a:off x="240" y="960"/>
              <a:ext cx="2736" cy="2880"/>
            </a:xfrm>
            <a:prstGeom prst="rect">
              <a:avLst/>
            </a:prstGeom>
            <a:gradFill rotWithShape="0">
              <a:gsLst>
                <a:gs pos="0">
                  <a:srgbClr val="CC0099">
                    <a:gamma/>
                    <a:shade val="46275"/>
                    <a:invGamma/>
                  </a:srgbClr>
                </a:gs>
                <a:gs pos="100000">
                  <a:srgbClr val="CC0099"/>
                </a:gs>
              </a:gsLst>
              <a:lin ang="2700000" scaled="1"/>
            </a:gradFill>
            <a:ln w="6350">
              <a:solidFill>
                <a:srgbClr val="000000"/>
              </a:solidFill>
              <a:miter lim="800000"/>
              <a:headEnd/>
              <a:tailEnd/>
            </a:ln>
            <a:effectLst>
              <a:outerShdw dist="107763" dir="2700000" algn="ctr" rotWithShape="0">
                <a:schemeClr val="bg2"/>
              </a:outerShdw>
            </a:effectLst>
          </p:spPr>
          <p:txBody>
            <a:bodyPr anchor="ctr">
              <a:spAutoFit/>
            </a:bodyPr>
            <a:lstStyle/>
            <a:p>
              <a:endParaRPr lang="es-ES"/>
            </a:p>
          </p:txBody>
        </p:sp>
        <p:sp>
          <p:nvSpPr>
            <p:cNvPr id="568322" name="Rectangle 1026"/>
            <p:cNvSpPr>
              <a:spLocks noChangeArrowheads="1"/>
            </p:cNvSpPr>
            <p:nvPr/>
          </p:nvSpPr>
          <p:spPr bwMode="auto">
            <a:xfrm>
              <a:off x="288" y="1008"/>
              <a:ext cx="2736" cy="5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50000"/>
                </a:spcBef>
                <a:buFont typeface="Monotype Sorts" pitchFamily="2" charset="2"/>
                <a:buBlip>
                  <a:blip r:embed="rId3"/>
                </a:buBlip>
              </a:pPr>
              <a:r>
                <a:rPr lang="es-ES_tradnl" altLang="es-ES" sz="2200">
                  <a:solidFill>
                    <a:srgbClr val="66FF33"/>
                  </a:solidFill>
                  <a:effectLst/>
                  <a:latin typeface="Tahoma" pitchFamily="34" charset="0"/>
                </a:rPr>
                <a:t>U</a:t>
              </a:r>
              <a:r>
                <a:rPr lang="es-ES_tradnl" altLang="es-ES" sz="1900">
                  <a:effectLst/>
                  <a:latin typeface="Tahoma" pitchFamily="34" charset="0"/>
                </a:rPr>
                <a:t>: tensión que soporta el fu-sible en condiciones normales</a:t>
              </a:r>
            </a:p>
            <a:p>
              <a:pPr>
                <a:spcBef>
                  <a:spcPct val="50000"/>
                </a:spcBef>
                <a:buFont typeface="Monotype Sorts" pitchFamily="2" charset="2"/>
                <a:buBlip>
                  <a:blip r:embed="rId3"/>
                </a:buBlip>
              </a:pPr>
              <a:r>
                <a:rPr lang="es-ES_tradnl" altLang="es-ES" sz="2200">
                  <a:solidFill>
                    <a:srgbClr val="66FF33"/>
                  </a:solidFill>
                  <a:effectLst/>
                  <a:latin typeface="Tahoma" pitchFamily="34" charset="0"/>
                </a:rPr>
                <a:t>U</a:t>
              </a:r>
              <a:r>
                <a:rPr lang="es-ES_tradnl" altLang="es-ES" sz="2200" baseline="-10000">
                  <a:solidFill>
                    <a:srgbClr val="66FF33"/>
                  </a:solidFill>
                  <a:effectLst/>
                  <a:latin typeface="Tahoma" pitchFamily="34" charset="0"/>
                </a:rPr>
                <a:t>B</a:t>
              </a:r>
              <a:r>
                <a:rPr lang="es-ES_tradnl" altLang="es-ES" sz="1900">
                  <a:effectLst/>
                  <a:latin typeface="Tahoma" pitchFamily="34" charset="0"/>
                </a:rPr>
                <a:t>: tensión durante la forma-ción del arco de fusión del ele-mento fusible.</a:t>
              </a:r>
            </a:p>
            <a:p>
              <a:pPr>
                <a:spcBef>
                  <a:spcPct val="50000"/>
                </a:spcBef>
                <a:buFont typeface="Monotype Sorts" pitchFamily="2" charset="2"/>
                <a:buBlip>
                  <a:blip r:embed="rId3"/>
                </a:buBlip>
              </a:pPr>
              <a:r>
                <a:rPr lang="es-ES_tradnl" altLang="es-ES" sz="2200">
                  <a:solidFill>
                    <a:srgbClr val="66FF33"/>
                  </a:solidFill>
                  <a:effectLst/>
                  <a:latin typeface="Tahoma" pitchFamily="34" charset="0"/>
                </a:rPr>
                <a:t>I</a:t>
              </a:r>
              <a:r>
                <a:rPr lang="es-ES_tradnl" altLang="es-ES" sz="2200" baseline="-10000">
                  <a:solidFill>
                    <a:srgbClr val="66FF33"/>
                  </a:solidFill>
                  <a:effectLst/>
                  <a:latin typeface="Tahoma" pitchFamily="34" charset="0"/>
                </a:rPr>
                <a:t>s</a:t>
              </a:r>
              <a:r>
                <a:rPr lang="es-ES_tradnl" altLang="es-ES" sz="1900">
                  <a:effectLst/>
                  <a:latin typeface="Tahoma" pitchFamily="34" charset="0"/>
                </a:rPr>
                <a:t>: Corriente de cortocircuito</a:t>
              </a:r>
            </a:p>
            <a:p>
              <a:pPr>
                <a:spcBef>
                  <a:spcPct val="50000"/>
                </a:spcBef>
                <a:buFont typeface="Monotype Sorts" pitchFamily="2" charset="2"/>
                <a:buBlip>
                  <a:blip r:embed="rId3"/>
                </a:buBlip>
              </a:pPr>
              <a:r>
                <a:rPr lang="es-ES_tradnl" altLang="es-ES" sz="2200">
                  <a:solidFill>
                    <a:srgbClr val="66FF33"/>
                  </a:solidFill>
                  <a:effectLst/>
                  <a:latin typeface="Tahoma" pitchFamily="34" charset="0"/>
                </a:rPr>
                <a:t>I</a:t>
              </a:r>
              <a:r>
                <a:rPr lang="es-ES_tradnl" altLang="es-ES" sz="2200" baseline="-10000">
                  <a:solidFill>
                    <a:srgbClr val="66FF33"/>
                  </a:solidFill>
                  <a:effectLst/>
                  <a:latin typeface="Tahoma" pitchFamily="34" charset="0"/>
                </a:rPr>
                <a:t>D</a:t>
              </a:r>
              <a:r>
                <a:rPr lang="es-ES_tradnl" altLang="es-ES" sz="1900">
                  <a:effectLst/>
                  <a:latin typeface="Tahoma" pitchFamily="34" charset="0"/>
                </a:rPr>
                <a:t>: Corriente de cortocircuito limitada</a:t>
              </a:r>
            </a:p>
            <a:p>
              <a:pPr>
                <a:spcBef>
                  <a:spcPct val="50000"/>
                </a:spcBef>
                <a:buFont typeface="Monotype Sorts" pitchFamily="2" charset="2"/>
                <a:buBlip>
                  <a:blip r:embed="rId3"/>
                </a:buBlip>
              </a:pPr>
              <a:r>
                <a:rPr lang="es-ES_tradnl" altLang="es-ES" sz="2200">
                  <a:solidFill>
                    <a:srgbClr val="66FF33"/>
                  </a:solidFill>
                  <a:effectLst/>
                  <a:latin typeface="Tahoma" pitchFamily="34" charset="0"/>
                </a:rPr>
                <a:t>t</a:t>
              </a:r>
              <a:r>
                <a:rPr lang="es-ES_tradnl" altLang="es-ES" sz="2200" baseline="-10000">
                  <a:solidFill>
                    <a:srgbClr val="66FF33"/>
                  </a:solidFill>
                  <a:effectLst/>
                  <a:latin typeface="Tahoma" pitchFamily="34" charset="0"/>
                </a:rPr>
                <a:t>s</a:t>
              </a:r>
              <a:r>
                <a:rPr lang="es-ES_tradnl" altLang="es-ES" sz="1900">
                  <a:effectLst/>
                  <a:latin typeface="Tahoma" pitchFamily="34" charset="0"/>
                </a:rPr>
                <a:t>: Tiempo de fusión</a:t>
              </a:r>
            </a:p>
            <a:p>
              <a:pPr>
                <a:spcBef>
                  <a:spcPct val="50000"/>
                </a:spcBef>
                <a:buFont typeface="Monotype Sorts" pitchFamily="2" charset="2"/>
                <a:buBlip>
                  <a:blip r:embed="rId3"/>
                </a:buBlip>
              </a:pPr>
              <a:r>
                <a:rPr lang="es-ES_tradnl" altLang="es-ES" sz="2200">
                  <a:solidFill>
                    <a:srgbClr val="66FF33"/>
                  </a:solidFill>
                  <a:effectLst/>
                  <a:latin typeface="Tahoma" pitchFamily="34" charset="0"/>
                </a:rPr>
                <a:t>t</a:t>
              </a:r>
              <a:r>
                <a:rPr lang="es-ES_tradnl" altLang="es-ES" sz="2200" baseline="-10000">
                  <a:solidFill>
                    <a:srgbClr val="66FF33"/>
                  </a:solidFill>
                  <a:effectLst/>
                  <a:latin typeface="Tahoma" pitchFamily="34" charset="0"/>
                </a:rPr>
                <a:t>L</a:t>
              </a:r>
              <a:r>
                <a:rPr lang="es-ES_tradnl" altLang="es-ES" sz="1900">
                  <a:effectLst/>
                  <a:latin typeface="Tahoma" pitchFamily="34" charset="0"/>
                </a:rPr>
                <a:t>: Tiempo de extinción del arco</a:t>
              </a:r>
            </a:p>
            <a:p>
              <a:pPr>
                <a:spcBef>
                  <a:spcPct val="50000"/>
                </a:spcBef>
              </a:pPr>
              <a:endParaRPr lang="es-ES_tradnl" altLang="es-ES" sz="1900">
                <a:effectLst/>
                <a:latin typeface="Tahoma" pitchFamily="34" charset="0"/>
              </a:endParaRPr>
            </a:p>
          </p:txBody>
        </p:sp>
      </p:grpSp>
      <p:sp>
        <p:nvSpPr>
          <p:cNvPr id="568323" name="Rectangle 1027"/>
          <p:cNvSpPr>
            <a:spLocks noChangeArrowheads="1"/>
          </p:cNvSpPr>
          <p:nvPr/>
        </p:nvSpPr>
        <p:spPr bwMode="auto">
          <a:xfrm>
            <a:off x="228600" y="1524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000">
                <a:latin typeface="Tahoma" pitchFamily="34" charset="0"/>
              </a:rPr>
              <a:t>9.5.4.1. Cortacircuitos fusibles II</a:t>
            </a:r>
            <a:endParaRPr lang="es-ES_tradnl" altLang="es-ES" sz="4000" b="0">
              <a:latin typeface="Tahoma" pitchFamily="34" charset="0"/>
            </a:endParaRPr>
          </a:p>
        </p:txBody>
      </p:sp>
      <p:grpSp>
        <p:nvGrpSpPr>
          <p:cNvPr id="568400" name="Group 1104"/>
          <p:cNvGrpSpPr>
            <a:grpSpLocks/>
          </p:cNvGrpSpPr>
          <p:nvPr/>
        </p:nvGrpSpPr>
        <p:grpSpPr bwMode="auto">
          <a:xfrm>
            <a:off x="4876800" y="1295400"/>
            <a:ext cx="3816350" cy="5181600"/>
            <a:chOff x="3120" y="768"/>
            <a:chExt cx="2404" cy="3264"/>
          </a:xfrm>
        </p:grpSpPr>
        <p:sp>
          <p:nvSpPr>
            <p:cNvPr id="568343" name="Line 1047"/>
            <p:cNvSpPr>
              <a:spLocks noChangeShapeType="1"/>
            </p:cNvSpPr>
            <p:nvPr/>
          </p:nvSpPr>
          <p:spPr bwMode="auto">
            <a:xfrm rot="5400000" flipV="1">
              <a:off x="4448" y="836"/>
              <a:ext cx="0" cy="2152"/>
            </a:xfrm>
            <a:prstGeom prst="line">
              <a:avLst/>
            </a:prstGeom>
            <a:noFill/>
            <a:ln w="50800">
              <a:solidFill>
                <a:schemeClr val="accent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68361" name="Line 1065"/>
            <p:cNvSpPr>
              <a:spLocks noChangeShapeType="1"/>
            </p:cNvSpPr>
            <p:nvPr/>
          </p:nvSpPr>
          <p:spPr bwMode="auto">
            <a:xfrm rot="5400000" flipV="1">
              <a:off x="4448" y="2140"/>
              <a:ext cx="0" cy="2152"/>
            </a:xfrm>
            <a:prstGeom prst="line">
              <a:avLst/>
            </a:prstGeom>
            <a:noFill/>
            <a:ln w="50800">
              <a:solidFill>
                <a:schemeClr val="accent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68382" name="Line 1086"/>
            <p:cNvSpPr>
              <a:spLocks noChangeShapeType="1"/>
            </p:cNvSpPr>
            <p:nvPr/>
          </p:nvSpPr>
          <p:spPr bwMode="auto">
            <a:xfrm>
              <a:off x="3592" y="1108"/>
              <a:ext cx="4" cy="2320"/>
            </a:xfrm>
            <a:prstGeom prst="line">
              <a:avLst/>
            </a:prstGeom>
            <a:noFill/>
            <a:ln w="19050">
              <a:solidFill>
                <a:schemeClr val="tx1"/>
              </a:solidFill>
              <a:prstDash val="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68383" name="Line 1087"/>
            <p:cNvSpPr>
              <a:spLocks noChangeShapeType="1"/>
            </p:cNvSpPr>
            <p:nvPr/>
          </p:nvSpPr>
          <p:spPr bwMode="auto">
            <a:xfrm>
              <a:off x="4084" y="1248"/>
              <a:ext cx="0" cy="2160"/>
            </a:xfrm>
            <a:prstGeom prst="line">
              <a:avLst/>
            </a:prstGeom>
            <a:noFill/>
            <a:ln w="19050">
              <a:solidFill>
                <a:schemeClr val="tx1"/>
              </a:solidFill>
              <a:prstDash val="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68389" name="Line 1093"/>
            <p:cNvSpPr>
              <a:spLocks noChangeShapeType="1"/>
            </p:cNvSpPr>
            <p:nvPr/>
          </p:nvSpPr>
          <p:spPr bwMode="auto">
            <a:xfrm rot="5400000">
              <a:off x="3972" y="2136"/>
              <a:ext cx="0" cy="432"/>
            </a:xfrm>
            <a:prstGeom prst="line">
              <a:avLst/>
            </a:prstGeom>
            <a:noFill/>
            <a:ln w="19050">
              <a:solidFill>
                <a:schemeClr val="tx1"/>
              </a:solidFill>
              <a:prstDash val="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68390" name="Line 1094"/>
            <p:cNvSpPr>
              <a:spLocks noChangeShapeType="1"/>
            </p:cNvSpPr>
            <p:nvPr/>
          </p:nvSpPr>
          <p:spPr bwMode="auto">
            <a:xfrm rot="5400000">
              <a:off x="3864" y="2336"/>
              <a:ext cx="0" cy="624"/>
            </a:xfrm>
            <a:prstGeom prst="line">
              <a:avLst/>
            </a:prstGeom>
            <a:noFill/>
            <a:ln w="19050">
              <a:solidFill>
                <a:schemeClr val="tx1"/>
              </a:solidFill>
              <a:prstDash val="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68393" name="Line 1097"/>
            <p:cNvSpPr>
              <a:spLocks noChangeShapeType="1"/>
            </p:cNvSpPr>
            <p:nvPr/>
          </p:nvSpPr>
          <p:spPr bwMode="auto">
            <a:xfrm flipH="1">
              <a:off x="3360" y="3152"/>
              <a:ext cx="0" cy="268"/>
            </a:xfrm>
            <a:prstGeom prst="line">
              <a:avLst/>
            </a:prstGeom>
            <a:noFill/>
            <a:ln w="19050">
              <a:solidFill>
                <a:schemeClr val="tx1"/>
              </a:solidFill>
              <a:prstDash val="dash"/>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68328" name="Freeform 1032"/>
            <p:cNvSpPr>
              <a:spLocks/>
            </p:cNvSpPr>
            <p:nvPr/>
          </p:nvSpPr>
          <p:spPr bwMode="auto">
            <a:xfrm>
              <a:off x="3364" y="1316"/>
              <a:ext cx="712" cy="598"/>
            </a:xfrm>
            <a:custGeom>
              <a:avLst/>
              <a:gdLst>
                <a:gd name="T0" fmla="*/ 0 w 372"/>
                <a:gd name="T1" fmla="*/ 912 h 930"/>
                <a:gd name="T2" fmla="*/ 6 w 372"/>
                <a:gd name="T3" fmla="*/ 888 h 930"/>
                <a:gd name="T4" fmla="*/ 12 w 372"/>
                <a:gd name="T5" fmla="*/ 864 h 930"/>
                <a:gd name="T6" fmla="*/ 12 w 372"/>
                <a:gd name="T7" fmla="*/ 840 h 930"/>
                <a:gd name="T8" fmla="*/ 18 w 372"/>
                <a:gd name="T9" fmla="*/ 816 h 930"/>
                <a:gd name="T10" fmla="*/ 24 w 372"/>
                <a:gd name="T11" fmla="*/ 792 h 930"/>
                <a:gd name="T12" fmla="*/ 24 w 372"/>
                <a:gd name="T13" fmla="*/ 768 h 930"/>
                <a:gd name="T14" fmla="*/ 30 w 372"/>
                <a:gd name="T15" fmla="*/ 744 h 930"/>
                <a:gd name="T16" fmla="*/ 36 w 372"/>
                <a:gd name="T17" fmla="*/ 720 h 930"/>
                <a:gd name="T18" fmla="*/ 36 w 372"/>
                <a:gd name="T19" fmla="*/ 696 h 930"/>
                <a:gd name="T20" fmla="*/ 42 w 372"/>
                <a:gd name="T21" fmla="*/ 672 h 930"/>
                <a:gd name="T22" fmla="*/ 48 w 372"/>
                <a:gd name="T23" fmla="*/ 648 h 930"/>
                <a:gd name="T24" fmla="*/ 48 w 372"/>
                <a:gd name="T25" fmla="*/ 624 h 930"/>
                <a:gd name="T26" fmla="*/ 54 w 372"/>
                <a:gd name="T27" fmla="*/ 600 h 930"/>
                <a:gd name="T28" fmla="*/ 54 w 372"/>
                <a:gd name="T29" fmla="*/ 576 h 930"/>
                <a:gd name="T30" fmla="*/ 60 w 372"/>
                <a:gd name="T31" fmla="*/ 552 h 930"/>
                <a:gd name="T32" fmla="*/ 66 w 372"/>
                <a:gd name="T33" fmla="*/ 528 h 930"/>
                <a:gd name="T34" fmla="*/ 72 w 372"/>
                <a:gd name="T35" fmla="*/ 504 h 930"/>
                <a:gd name="T36" fmla="*/ 72 w 372"/>
                <a:gd name="T37" fmla="*/ 480 h 930"/>
                <a:gd name="T38" fmla="*/ 78 w 372"/>
                <a:gd name="T39" fmla="*/ 456 h 930"/>
                <a:gd name="T40" fmla="*/ 84 w 372"/>
                <a:gd name="T41" fmla="*/ 432 h 930"/>
                <a:gd name="T42" fmla="*/ 90 w 372"/>
                <a:gd name="T43" fmla="*/ 408 h 930"/>
                <a:gd name="T44" fmla="*/ 90 w 372"/>
                <a:gd name="T45" fmla="*/ 384 h 930"/>
                <a:gd name="T46" fmla="*/ 96 w 372"/>
                <a:gd name="T47" fmla="*/ 360 h 930"/>
                <a:gd name="T48" fmla="*/ 102 w 372"/>
                <a:gd name="T49" fmla="*/ 342 h 930"/>
                <a:gd name="T50" fmla="*/ 102 w 372"/>
                <a:gd name="T51" fmla="*/ 318 h 930"/>
                <a:gd name="T52" fmla="*/ 108 w 372"/>
                <a:gd name="T53" fmla="*/ 300 h 930"/>
                <a:gd name="T54" fmla="*/ 114 w 372"/>
                <a:gd name="T55" fmla="*/ 276 h 930"/>
                <a:gd name="T56" fmla="*/ 120 w 372"/>
                <a:gd name="T57" fmla="*/ 258 h 930"/>
                <a:gd name="T58" fmla="*/ 126 w 372"/>
                <a:gd name="T59" fmla="*/ 240 h 930"/>
                <a:gd name="T60" fmla="*/ 126 w 372"/>
                <a:gd name="T61" fmla="*/ 216 h 930"/>
                <a:gd name="T62" fmla="*/ 132 w 372"/>
                <a:gd name="T63" fmla="*/ 192 h 930"/>
                <a:gd name="T64" fmla="*/ 138 w 372"/>
                <a:gd name="T65" fmla="*/ 168 h 930"/>
                <a:gd name="T66" fmla="*/ 144 w 372"/>
                <a:gd name="T67" fmla="*/ 150 h 930"/>
                <a:gd name="T68" fmla="*/ 150 w 372"/>
                <a:gd name="T69" fmla="*/ 126 h 930"/>
                <a:gd name="T70" fmla="*/ 156 w 372"/>
                <a:gd name="T71" fmla="*/ 108 h 930"/>
                <a:gd name="T72" fmla="*/ 162 w 372"/>
                <a:gd name="T73" fmla="*/ 90 h 930"/>
                <a:gd name="T74" fmla="*/ 174 w 372"/>
                <a:gd name="T75" fmla="*/ 72 h 930"/>
                <a:gd name="T76" fmla="*/ 180 w 372"/>
                <a:gd name="T77" fmla="*/ 54 h 930"/>
                <a:gd name="T78" fmla="*/ 186 w 372"/>
                <a:gd name="T79" fmla="*/ 36 h 930"/>
                <a:gd name="T80" fmla="*/ 198 w 372"/>
                <a:gd name="T81" fmla="*/ 24 h 930"/>
                <a:gd name="T82" fmla="*/ 210 w 372"/>
                <a:gd name="T83" fmla="*/ 12 h 930"/>
                <a:gd name="T84" fmla="*/ 222 w 372"/>
                <a:gd name="T85" fmla="*/ 0 h 930"/>
                <a:gd name="T86" fmla="*/ 240 w 372"/>
                <a:gd name="T87" fmla="*/ 6 h 930"/>
                <a:gd name="T88" fmla="*/ 252 w 372"/>
                <a:gd name="T89" fmla="*/ 18 h 930"/>
                <a:gd name="T90" fmla="*/ 264 w 372"/>
                <a:gd name="T91" fmla="*/ 30 h 930"/>
                <a:gd name="T92" fmla="*/ 276 w 372"/>
                <a:gd name="T93" fmla="*/ 42 h 930"/>
                <a:gd name="T94" fmla="*/ 282 w 372"/>
                <a:gd name="T95" fmla="*/ 60 h 930"/>
                <a:gd name="T96" fmla="*/ 288 w 372"/>
                <a:gd name="T97" fmla="*/ 84 h 930"/>
                <a:gd name="T98" fmla="*/ 300 w 372"/>
                <a:gd name="T99" fmla="*/ 102 h 930"/>
                <a:gd name="T100" fmla="*/ 306 w 372"/>
                <a:gd name="T101" fmla="*/ 126 h 930"/>
                <a:gd name="T102" fmla="*/ 312 w 372"/>
                <a:gd name="T103" fmla="*/ 144 h 930"/>
                <a:gd name="T104" fmla="*/ 318 w 372"/>
                <a:gd name="T105" fmla="*/ 162 h 930"/>
                <a:gd name="T106" fmla="*/ 324 w 372"/>
                <a:gd name="T107" fmla="*/ 186 h 930"/>
                <a:gd name="T108" fmla="*/ 330 w 372"/>
                <a:gd name="T109" fmla="*/ 210 h 930"/>
                <a:gd name="T110" fmla="*/ 336 w 372"/>
                <a:gd name="T111" fmla="*/ 234 h 930"/>
                <a:gd name="T112" fmla="*/ 342 w 372"/>
                <a:gd name="T113" fmla="*/ 258 h 930"/>
                <a:gd name="T114" fmla="*/ 348 w 372"/>
                <a:gd name="T115" fmla="*/ 282 h 930"/>
                <a:gd name="T116" fmla="*/ 348 w 372"/>
                <a:gd name="T117" fmla="*/ 306 h 930"/>
                <a:gd name="T118" fmla="*/ 354 w 372"/>
                <a:gd name="T119" fmla="*/ 324 h 930"/>
                <a:gd name="T120" fmla="*/ 360 w 372"/>
                <a:gd name="T121" fmla="*/ 348 h 930"/>
                <a:gd name="T122" fmla="*/ 366 w 372"/>
                <a:gd name="T123" fmla="*/ 372 h 930"/>
                <a:gd name="T124" fmla="*/ 372 w 372"/>
                <a:gd name="T125" fmla="*/ 396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930">
                  <a:moveTo>
                    <a:pt x="0" y="930"/>
                  </a:moveTo>
                  <a:lnTo>
                    <a:pt x="0" y="924"/>
                  </a:lnTo>
                  <a:lnTo>
                    <a:pt x="0" y="918"/>
                  </a:lnTo>
                  <a:lnTo>
                    <a:pt x="0" y="912"/>
                  </a:lnTo>
                  <a:lnTo>
                    <a:pt x="6" y="906"/>
                  </a:lnTo>
                  <a:lnTo>
                    <a:pt x="6" y="900"/>
                  </a:lnTo>
                  <a:lnTo>
                    <a:pt x="6" y="894"/>
                  </a:lnTo>
                  <a:lnTo>
                    <a:pt x="6" y="888"/>
                  </a:lnTo>
                  <a:lnTo>
                    <a:pt x="6" y="882"/>
                  </a:lnTo>
                  <a:lnTo>
                    <a:pt x="6" y="876"/>
                  </a:lnTo>
                  <a:lnTo>
                    <a:pt x="12" y="870"/>
                  </a:lnTo>
                  <a:lnTo>
                    <a:pt x="12" y="864"/>
                  </a:lnTo>
                  <a:lnTo>
                    <a:pt x="12" y="858"/>
                  </a:lnTo>
                  <a:lnTo>
                    <a:pt x="12" y="852"/>
                  </a:lnTo>
                  <a:lnTo>
                    <a:pt x="12" y="846"/>
                  </a:lnTo>
                  <a:lnTo>
                    <a:pt x="12" y="840"/>
                  </a:lnTo>
                  <a:lnTo>
                    <a:pt x="18" y="834"/>
                  </a:lnTo>
                  <a:lnTo>
                    <a:pt x="18" y="828"/>
                  </a:lnTo>
                  <a:lnTo>
                    <a:pt x="18" y="822"/>
                  </a:lnTo>
                  <a:lnTo>
                    <a:pt x="18" y="816"/>
                  </a:lnTo>
                  <a:lnTo>
                    <a:pt x="18" y="810"/>
                  </a:lnTo>
                  <a:lnTo>
                    <a:pt x="18" y="804"/>
                  </a:lnTo>
                  <a:lnTo>
                    <a:pt x="18" y="798"/>
                  </a:lnTo>
                  <a:lnTo>
                    <a:pt x="24" y="792"/>
                  </a:lnTo>
                  <a:lnTo>
                    <a:pt x="24" y="786"/>
                  </a:lnTo>
                  <a:lnTo>
                    <a:pt x="24" y="780"/>
                  </a:lnTo>
                  <a:lnTo>
                    <a:pt x="24" y="774"/>
                  </a:lnTo>
                  <a:lnTo>
                    <a:pt x="24" y="768"/>
                  </a:lnTo>
                  <a:lnTo>
                    <a:pt x="24" y="762"/>
                  </a:lnTo>
                  <a:lnTo>
                    <a:pt x="30" y="756"/>
                  </a:lnTo>
                  <a:lnTo>
                    <a:pt x="30" y="750"/>
                  </a:lnTo>
                  <a:lnTo>
                    <a:pt x="30" y="744"/>
                  </a:lnTo>
                  <a:lnTo>
                    <a:pt x="30" y="738"/>
                  </a:lnTo>
                  <a:lnTo>
                    <a:pt x="30" y="732"/>
                  </a:lnTo>
                  <a:lnTo>
                    <a:pt x="30" y="726"/>
                  </a:lnTo>
                  <a:lnTo>
                    <a:pt x="36" y="720"/>
                  </a:lnTo>
                  <a:lnTo>
                    <a:pt x="36" y="714"/>
                  </a:lnTo>
                  <a:lnTo>
                    <a:pt x="36" y="708"/>
                  </a:lnTo>
                  <a:lnTo>
                    <a:pt x="36" y="702"/>
                  </a:lnTo>
                  <a:lnTo>
                    <a:pt x="36" y="696"/>
                  </a:lnTo>
                  <a:lnTo>
                    <a:pt x="36" y="690"/>
                  </a:lnTo>
                  <a:lnTo>
                    <a:pt x="42" y="684"/>
                  </a:lnTo>
                  <a:lnTo>
                    <a:pt x="42" y="678"/>
                  </a:lnTo>
                  <a:lnTo>
                    <a:pt x="42" y="672"/>
                  </a:lnTo>
                  <a:lnTo>
                    <a:pt x="42" y="666"/>
                  </a:lnTo>
                  <a:lnTo>
                    <a:pt x="42" y="660"/>
                  </a:lnTo>
                  <a:lnTo>
                    <a:pt x="42" y="654"/>
                  </a:lnTo>
                  <a:lnTo>
                    <a:pt x="48" y="648"/>
                  </a:lnTo>
                  <a:lnTo>
                    <a:pt x="48" y="642"/>
                  </a:lnTo>
                  <a:lnTo>
                    <a:pt x="48" y="636"/>
                  </a:lnTo>
                  <a:lnTo>
                    <a:pt x="48" y="630"/>
                  </a:lnTo>
                  <a:lnTo>
                    <a:pt x="48" y="624"/>
                  </a:lnTo>
                  <a:lnTo>
                    <a:pt x="48" y="618"/>
                  </a:lnTo>
                  <a:lnTo>
                    <a:pt x="54" y="612"/>
                  </a:lnTo>
                  <a:lnTo>
                    <a:pt x="54" y="606"/>
                  </a:lnTo>
                  <a:lnTo>
                    <a:pt x="54" y="600"/>
                  </a:lnTo>
                  <a:lnTo>
                    <a:pt x="54" y="594"/>
                  </a:lnTo>
                  <a:lnTo>
                    <a:pt x="54" y="588"/>
                  </a:lnTo>
                  <a:lnTo>
                    <a:pt x="54" y="582"/>
                  </a:lnTo>
                  <a:lnTo>
                    <a:pt x="54" y="576"/>
                  </a:lnTo>
                  <a:lnTo>
                    <a:pt x="60" y="570"/>
                  </a:lnTo>
                  <a:lnTo>
                    <a:pt x="60" y="564"/>
                  </a:lnTo>
                  <a:lnTo>
                    <a:pt x="60" y="558"/>
                  </a:lnTo>
                  <a:lnTo>
                    <a:pt x="60" y="552"/>
                  </a:lnTo>
                  <a:lnTo>
                    <a:pt x="60" y="546"/>
                  </a:lnTo>
                  <a:lnTo>
                    <a:pt x="66" y="540"/>
                  </a:lnTo>
                  <a:lnTo>
                    <a:pt x="66" y="534"/>
                  </a:lnTo>
                  <a:lnTo>
                    <a:pt x="66" y="528"/>
                  </a:lnTo>
                  <a:lnTo>
                    <a:pt x="66" y="522"/>
                  </a:lnTo>
                  <a:lnTo>
                    <a:pt x="66" y="516"/>
                  </a:lnTo>
                  <a:lnTo>
                    <a:pt x="66" y="510"/>
                  </a:lnTo>
                  <a:lnTo>
                    <a:pt x="72" y="504"/>
                  </a:lnTo>
                  <a:lnTo>
                    <a:pt x="72" y="498"/>
                  </a:lnTo>
                  <a:lnTo>
                    <a:pt x="72" y="492"/>
                  </a:lnTo>
                  <a:lnTo>
                    <a:pt x="72" y="486"/>
                  </a:lnTo>
                  <a:lnTo>
                    <a:pt x="72" y="480"/>
                  </a:lnTo>
                  <a:lnTo>
                    <a:pt x="78" y="474"/>
                  </a:lnTo>
                  <a:lnTo>
                    <a:pt x="78" y="468"/>
                  </a:lnTo>
                  <a:lnTo>
                    <a:pt x="78" y="462"/>
                  </a:lnTo>
                  <a:lnTo>
                    <a:pt x="78" y="456"/>
                  </a:lnTo>
                  <a:lnTo>
                    <a:pt x="78" y="450"/>
                  </a:lnTo>
                  <a:lnTo>
                    <a:pt x="78" y="444"/>
                  </a:lnTo>
                  <a:lnTo>
                    <a:pt x="84" y="438"/>
                  </a:lnTo>
                  <a:lnTo>
                    <a:pt x="84" y="432"/>
                  </a:lnTo>
                  <a:lnTo>
                    <a:pt x="84" y="426"/>
                  </a:lnTo>
                  <a:lnTo>
                    <a:pt x="84" y="420"/>
                  </a:lnTo>
                  <a:lnTo>
                    <a:pt x="84" y="414"/>
                  </a:lnTo>
                  <a:lnTo>
                    <a:pt x="90" y="408"/>
                  </a:lnTo>
                  <a:lnTo>
                    <a:pt x="90" y="402"/>
                  </a:lnTo>
                  <a:lnTo>
                    <a:pt x="90" y="396"/>
                  </a:lnTo>
                  <a:lnTo>
                    <a:pt x="90" y="390"/>
                  </a:lnTo>
                  <a:lnTo>
                    <a:pt x="90" y="384"/>
                  </a:lnTo>
                  <a:lnTo>
                    <a:pt x="90" y="378"/>
                  </a:lnTo>
                  <a:lnTo>
                    <a:pt x="96" y="372"/>
                  </a:lnTo>
                  <a:lnTo>
                    <a:pt x="96" y="366"/>
                  </a:lnTo>
                  <a:lnTo>
                    <a:pt x="96" y="360"/>
                  </a:lnTo>
                  <a:lnTo>
                    <a:pt x="96" y="354"/>
                  </a:lnTo>
                  <a:lnTo>
                    <a:pt x="96" y="348"/>
                  </a:lnTo>
                  <a:lnTo>
                    <a:pt x="102" y="348"/>
                  </a:lnTo>
                  <a:lnTo>
                    <a:pt x="102" y="342"/>
                  </a:lnTo>
                  <a:lnTo>
                    <a:pt x="102" y="336"/>
                  </a:lnTo>
                  <a:lnTo>
                    <a:pt x="102" y="330"/>
                  </a:lnTo>
                  <a:lnTo>
                    <a:pt x="102" y="324"/>
                  </a:lnTo>
                  <a:lnTo>
                    <a:pt x="102" y="318"/>
                  </a:lnTo>
                  <a:lnTo>
                    <a:pt x="108" y="318"/>
                  </a:lnTo>
                  <a:lnTo>
                    <a:pt x="108" y="312"/>
                  </a:lnTo>
                  <a:lnTo>
                    <a:pt x="108" y="306"/>
                  </a:lnTo>
                  <a:lnTo>
                    <a:pt x="108" y="300"/>
                  </a:lnTo>
                  <a:lnTo>
                    <a:pt x="108" y="294"/>
                  </a:lnTo>
                  <a:lnTo>
                    <a:pt x="114" y="288"/>
                  </a:lnTo>
                  <a:lnTo>
                    <a:pt x="114" y="282"/>
                  </a:lnTo>
                  <a:lnTo>
                    <a:pt x="114" y="276"/>
                  </a:lnTo>
                  <a:lnTo>
                    <a:pt x="114" y="270"/>
                  </a:lnTo>
                  <a:lnTo>
                    <a:pt x="114" y="264"/>
                  </a:lnTo>
                  <a:lnTo>
                    <a:pt x="120" y="264"/>
                  </a:lnTo>
                  <a:lnTo>
                    <a:pt x="120" y="258"/>
                  </a:lnTo>
                  <a:lnTo>
                    <a:pt x="120" y="252"/>
                  </a:lnTo>
                  <a:lnTo>
                    <a:pt x="120" y="246"/>
                  </a:lnTo>
                  <a:lnTo>
                    <a:pt x="120" y="240"/>
                  </a:lnTo>
                  <a:lnTo>
                    <a:pt x="126" y="240"/>
                  </a:lnTo>
                  <a:lnTo>
                    <a:pt x="126" y="234"/>
                  </a:lnTo>
                  <a:lnTo>
                    <a:pt x="126" y="228"/>
                  </a:lnTo>
                  <a:lnTo>
                    <a:pt x="126" y="222"/>
                  </a:lnTo>
                  <a:lnTo>
                    <a:pt x="126" y="216"/>
                  </a:lnTo>
                  <a:lnTo>
                    <a:pt x="132" y="210"/>
                  </a:lnTo>
                  <a:lnTo>
                    <a:pt x="132" y="204"/>
                  </a:lnTo>
                  <a:lnTo>
                    <a:pt x="132" y="198"/>
                  </a:lnTo>
                  <a:lnTo>
                    <a:pt x="132" y="192"/>
                  </a:lnTo>
                  <a:lnTo>
                    <a:pt x="138" y="186"/>
                  </a:lnTo>
                  <a:lnTo>
                    <a:pt x="138" y="180"/>
                  </a:lnTo>
                  <a:lnTo>
                    <a:pt x="138" y="174"/>
                  </a:lnTo>
                  <a:lnTo>
                    <a:pt x="138" y="168"/>
                  </a:lnTo>
                  <a:lnTo>
                    <a:pt x="144" y="168"/>
                  </a:lnTo>
                  <a:lnTo>
                    <a:pt x="144" y="162"/>
                  </a:lnTo>
                  <a:lnTo>
                    <a:pt x="144" y="156"/>
                  </a:lnTo>
                  <a:lnTo>
                    <a:pt x="144" y="150"/>
                  </a:lnTo>
                  <a:lnTo>
                    <a:pt x="150" y="144"/>
                  </a:lnTo>
                  <a:lnTo>
                    <a:pt x="150" y="138"/>
                  </a:lnTo>
                  <a:lnTo>
                    <a:pt x="150" y="132"/>
                  </a:lnTo>
                  <a:lnTo>
                    <a:pt x="150" y="126"/>
                  </a:lnTo>
                  <a:lnTo>
                    <a:pt x="156" y="126"/>
                  </a:lnTo>
                  <a:lnTo>
                    <a:pt x="156" y="120"/>
                  </a:lnTo>
                  <a:lnTo>
                    <a:pt x="156" y="114"/>
                  </a:lnTo>
                  <a:lnTo>
                    <a:pt x="156" y="108"/>
                  </a:lnTo>
                  <a:lnTo>
                    <a:pt x="162" y="108"/>
                  </a:lnTo>
                  <a:lnTo>
                    <a:pt x="162" y="102"/>
                  </a:lnTo>
                  <a:lnTo>
                    <a:pt x="162" y="96"/>
                  </a:lnTo>
                  <a:lnTo>
                    <a:pt x="162" y="90"/>
                  </a:lnTo>
                  <a:lnTo>
                    <a:pt x="168" y="90"/>
                  </a:lnTo>
                  <a:lnTo>
                    <a:pt x="168" y="84"/>
                  </a:lnTo>
                  <a:lnTo>
                    <a:pt x="168" y="78"/>
                  </a:lnTo>
                  <a:lnTo>
                    <a:pt x="174" y="72"/>
                  </a:lnTo>
                  <a:lnTo>
                    <a:pt x="174" y="66"/>
                  </a:lnTo>
                  <a:lnTo>
                    <a:pt x="174" y="60"/>
                  </a:lnTo>
                  <a:lnTo>
                    <a:pt x="180" y="60"/>
                  </a:lnTo>
                  <a:lnTo>
                    <a:pt x="180" y="54"/>
                  </a:lnTo>
                  <a:lnTo>
                    <a:pt x="180" y="48"/>
                  </a:lnTo>
                  <a:lnTo>
                    <a:pt x="186" y="48"/>
                  </a:lnTo>
                  <a:lnTo>
                    <a:pt x="186" y="42"/>
                  </a:lnTo>
                  <a:lnTo>
                    <a:pt x="186" y="36"/>
                  </a:lnTo>
                  <a:lnTo>
                    <a:pt x="192" y="36"/>
                  </a:lnTo>
                  <a:lnTo>
                    <a:pt x="192" y="30"/>
                  </a:lnTo>
                  <a:lnTo>
                    <a:pt x="198" y="30"/>
                  </a:lnTo>
                  <a:lnTo>
                    <a:pt x="198" y="24"/>
                  </a:lnTo>
                  <a:lnTo>
                    <a:pt x="198" y="18"/>
                  </a:lnTo>
                  <a:lnTo>
                    <a:pt x="204" y="18"/>
                  </a:lnTo>
                  <a:lnTo>
                    <a:pt x="204" y="12"/>
                  </a:lnTo>
                  <a:lnTo>
                    <a:pt x="210" y="12"/>
                  </a:lnTo>
                  <a:lnTo>
                    <a:pt x="210" y="6"/>
                  </a:lnTo>
                  <a:lnTo>
                    <a:pt x="216" y="6"/>
                  </a:lnTo>
                  <a:lnTo>
                    <a:pt x="222" y="6"/>
                  </a:lnTo>
                  <a:lnTo>
                    <a:pt x="222" y="0"/>
                  </a:lnTo>
                  <a:lnTo>
                    <a:pt x="228" y="0"/>
                  </a:lnTo>
                  <a:lnTo>
                    <a:pt x="234" y="0"/>
                  </a:lnTo>
                  <a:lnTo>
                    <a:pt x="234" y="6"/>
                  </a:lnTo>
                  <a:lnTo>
                    <a:pt x="240" y="6"/>
                  </a:lnTo>
                  <a:lnTo>
                    <a:pt x="246" y="6"/>
                  </a:lnTo>
                  <a:lnTo>
                    <a:pt x="246" y="12"/>
                  </a:lnTo>
                  <a:lnTo>
                    <a:pt x="252" y="12"/>
                  </a:lnTo>
                  <a:lnTo>
                    <a:pt x="252" y="18"/>
                  </a:lnTo>
                  <a:lnTo>
                    <a:pt x="258" y="18"/>
                  </a:lnTo>
                  <a:lnTo>
                    <a:pt x="258" y="24"/>
                  </a:lnTo>
                  <a:lnTo>
                    <a:pt x="264" y="24"/>
                  </a:lnTo>
                  <a:lnTo>
                    <a:pt x="264" y="30"/>
                  </a:lnTo>
                  <a:lnTo>
                    <a:pt x="270" y="30"/>
                  </a:lnTo>
                  <a:lnTo>
                    <a:pt x="270" y="36"/>
                  </a:lnTo>
                  <a:lnTo>
                    <a:pt x="270" y="42"/>
                  </a:lnTo>
                  <a:lnTo>
                    <a:pt x="276" y="42"/>
                  </a:lnTo>
                  <a:lnTo>
                    <a:pt x="276" y="48"/>
                  </a:lnTo>
                  <a:lnTo>
                    <a:pt x="276" y="54"/>
                  </a:lnTo>
                  <a:lnTo>
                    <a:pt x="282" y="54"/>
                  </a:lnTo>
                  <a:lnTo>
                    <a:pt x="282" y="60"/>
                  </a:lnTo>
                  <a:lnTo>
                    <a:pt x="282" y="66"/>
                  </a:lnTo>
                  <a:lnTo>
                    <a:pt x="288" y="72"/>
                  </a:lnTo>
                  <a:lnTo>
                    <a:pt x="288" y="78"/>
                  </a:lnTo>
                  <a:lnTo>
                    <a:pt x="288" y="84"/>
                  </a:lnTo>
                  <a:lnTo>
                    <a:pt x="294" y="84"/>
                  </a:lnTo>
                  <a:lnTo>
                    <a:pt x="294" y="90"/>
                  </a:lnTo>
                  <a:lnTo>
                    <a:pt x="294" y="96"/>
                  </a:lnTo>
                  <a:lnTo>
                    <a:pt x="300" y="102"/>
                  </a:lnTo>
                  <a:lnTo>
                    <a:pt x="300" y="108"/>
                  </a:lnTo>
                  <a:lnTo>
                    <a:pt x="300" y="114"/>
                  </a:lnTo>
                  <a:lnTo>
                    <a:pt x="306" y="120"/>
                  </a:lnTo>
                  <a:lnTo>
                    <a:pt x="306" y="126"/>
                  </a:lnTo>
                  <a:lnTo>
                    <a:pt x="306" y="132"/>
                  </a:lnTo>
                  <a:lnTo>
                    <a:pt x="306" y="138"/>
                  </a:lnTo>
                  <a:lnTo>
                    <a:pt x="312" y="138"/>
                  </a:lnTo>
                  <a:lnTo>
                    <a:pt x="312" y="144"/>
                  </a:lnTo>
                  <a:lnTo>
                    <a:pt x="312" y="150"/>
                  </a:lnTo>
                  <a:lnTo>
                    <a:pt x="312" y="156"/>
                  </a:lnTo>
                  <a:lnTo>
                    <a:pt x="318" y="156"/>
                  </a:lnTo>
                  <a:lnTo>
                    <a:pt x="318" y="162"/>
                  </a:lnTo>
                  <a:lnTo>
                    <a:pt x="318" y="168"/>
                  </a:lnTo>
                  <a:lnTo>
                    <a:pt x="318" y="174"/>
                  </a:lnTo>
                  <a:lnTo>
                    <a:pt x="324" y="180"/>
                  </a:lnTo>
                  <a:lnTo>
                    <a:pt x="324" y="186"/>
                  </a:lnTo>
                  <a:lnTo>
                    <a:pt x="324" y="192"/>
                  </a:lnTo>
                  <a:lnTo>
                    <a:pt x="324" y="198"/>
                  </a:lnTo>
                  <a:lnTo>
                    <a:pt x="330" y="204"/>
                  </a:lnTo>
                  <a:lnTo>
                    <a:pt x="330" y="210"/>
                  </a:lnTo>
                  <a:lnTo>
                    <a:pt x="330" y="216"/>
                  </a:lnTo>
                  <a:lnTo>
                    <a:pt x="330" y="222"/>
                  </a:lnTo>
                  <a:lnTo>
                    <a:pt x="336" y="228"/>
                  </a:lnTo>
                  <a:lnTo>
                    <a:pt x="336" y="234"/>
                  </a:lnTo>
                  <a:lnTo>
                    <a:pt x="336" y="240"/>
                  </a:lnTo>
                  <a:lnTo>
                    <a:pt x="336" y="246"/>
                  </a:lnTo>
                  <a:lnTo>
                    <a:pt x="342" y="252"/>
                  </a:lnTo>
                  <a:lnTo>
                    <a:pt x="342" y="258"/>
                  </a:lnTo>
                  <a:lnTo>
                    <a:pt x="342" y="264"/>
                  </a:lnTo>
                  <a:lnTo>
                    <a:pt x="342" y="270"/>
                  </a:lnTo>
                  <a:lnTo>
                    <a:pt x="342" y="276"/>
                  </a:lnTo>
                  <a:lnTo>
                    <a:pt x="348" y="282"/>
                  </a:lnTo>
                  <a:lnTo>
                    <a:pt x="348" y="288"/>
                  </a:lnTo>
                  <a:lnTo>
                    <a:pt x="348" y="294"/>
                  </a:lnTo>
                  <a:lnTo>
                    <a:pt x="348" y="300"/>
                  </a:lnTo>
                  <a:lnTo>
                    <a:pt x="348" y="306"/>
                  </a:lnTo>
                  <a:lnTo>
                    <a:pt x="354" y="306"/>
                  </a:lnTo>
                  <a:lnTo>
                    <a:pt x="354" y="312"/>
                  </a:lnTo>
                  <a:lnTo>
                    <a:pt x="354" y="318"/>
                  </a:lnTo>
                  <a:lnTo>
                    <a:pt x="354" y="324"/>
                  </a:lnTo>
                  <a:lnTo>
                    <a:pt x="354" y="330"/>
                  </a:lnTo>
                  <a:lnTo>
                    <a:pt x="360" y="336"/>
                  </a:lnTo>
                  <a:lnTo>
                    <a:pt x="360" y="342"/>
                  </a:lnTo>
                  <a:lnTo>
                    <a:pt x="360" y="348"/>
                  </a:lnTo>
                  <a:lnTo>
                    <a:pt x="360" y="354"/>
                  </a:lnTo>
                  <a:lnTo>
                    <a:pt x="360" y="360"/>
                  </a:lnTo>
                  <a:lnTo>
                    <a:pt x="366" y="366"/>
                  </a:lnTo>
                  <a:lnTo>
                    <a:pt x="366" y="372"/>
                  </a:lnTo>
                  <a:lnTo>
                    <a:pt x="366" y="378"/>
                  </a:lnTo>
                  <a:lnTo>
                    <a:pt x="366" y="384"/>
                  </a:lnTo>
                  <a:lnTo>
                    <a:pt x="366" y="390"/>
                  </a:lnTo>
                  <a:lnTo>
                    <a:pt x="372" y="396"/>
                  </a:lnTo>
                  <a:lnTo>
                    <a:pt x="372" y="402"/>
                  </a:lnTo>
                  <a:lnTo>
                    <a:pt x="372" y="408"/>
                  </a:lnTo>
                </a:path>
              </a:pathLst>
            </a:custGeom>
            <a:noFill/>
            <a:ln w="38100" cap="flat">
              <a:solidFill>
                <a:schemeClr val="accent2"/>
              </a:solidFill>
              <a:prstDash val="dash"/>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29" name="Freeform 1033"/>
            <p:cNvSpPr>
              <a:spLocks/>
            </p:cNvSpPr>
            <p:nvPr/>
          </p:nvSpPr>
          <p:spPr bwMode="auto">
            <a:xfrm>
              <a:off x="4076" y="1578"/>
              <a:ext cx="562" cy="922"/>
            </a:xfrm>
            <a:custGeom>
              <a:avLst/>
              <a:gdLst>
                <a:gd name="T0" fmla="*/ 6 w 294"/>
                <a:gd name="T1" fmla="*/ 18 h 1434"/>
                <a:gd name="T2" fmla="*/ 6 w 294"/>
                <a:gd name="T3" fmla="*/ 42 h 1434"/>
                <a:gd name="T4" fmla="*/ 12 w 294"/>
                <a:gd name="T5" fmla="*/ 66 h 1434"/>
                <a:gd name="T6" fmla="*/ 18 w 294"/>
                <a:gd name="T7" fmla="*/ 84 h 1434"/>
                <a:gd name="T8" fmla="*/ 18 w 294"/>
                <a:gd name="T9" fmla="*/ 108 h 1434"/>
                <a:gd name="T10" fmla="*/ 24 w 294"/>
                <a:gd name="T11" fmla="*/ 132 h 1434"/>
                <a:gd name="T12" fmla="*/ 30 w 294"/>
                <a:gd name="T13" fmla="*/ 156 h 1434"/>
                <a:gd name="T14" fmla="*/ 30 w 294"/>
                <a:gd name="T15" fmla="*/ 180 h 1434"/>
                <a:gd name="T16" fmla="*/ 36 w 294"/>
                <a:gd name="T17" fmla="*/ 204 h 1434"/>
                <a:gd name="T18" fmla="*/ 42 w 294"/>
                <a:gd name="T19" fmla="*/ 228 h 1434"/>
                <a:gd name="T20" fmla="*/ 42 w 294"/>
                <a:gd name="T21" fmla="*/ 252 h 1434"/>
                <a:gd name="T22" fmla="*/ 48 w 294"/>
                <a:gd name="T23" fmla="*/ 276 h 1434"/>
                <a:gd name="T24" fmla="*/ 54 w 294"/>
                <a:gd name="T25" fmla="*/ 300 h 1434"/>
                <a:gd name="T26" fmla="*/ 54 w 294"/>
                <a:gd name="T27" fmla="*/ 324 h 1434"/>
                <a:gd name="T28" fmla="*/ 60 w 294"/>
                <a:gd name="T29" fmla="*/ 348 h 1434"/>
                <a:gd name="T30" fmla="*/ 66 w 294"/>
                <a:gd name="T31" fmla="*/ 372 h 1434"/>
                <a:gd name="T32" fmla="*/ 66 w 294"/>
                <a:gd name="T33" fmla="*/ 396 h 1434"/>
                <a:gd name="T34" fmla="*/ 72 w 294"/>
                <a:gd name="T35" fmla="*/ 420 h 1434"/>
                <a:gd name="T36" fmla="*/ 78 w 294"/>
                <a:gd name="T37" fmla="*/ 444 h 1434"/>
                <a:gd name="T38" fmla="*/ 78 w 294"/>
                <a:gd name="T39" fmla="*/ 468 h 1434"/>
                <a:gd name="T40" fmla="*/ 84 w 294"/>
                <a:gd name="T41" fmla="*/ 486 h 1434"/>
                <a:gd name="T42" fmla="*/ 84 w 294"/>
                <a:gd name="T43" fmla="*/ 510 h 1434"/>
                <a:gd name="T44" fmla="*/ 90 w 294"/>
                <a:gd name="T45" fmla="*/ 534 h 1434"/>
                <a:gd name="T46" fmla="*/ 90 w 294"/>
                <a:gd name="T47" fmla="*/ 558 h 1434"/>
                <a:gd name="T48" fmla="*/ 96 w 294"/>
                <a:gd name="T49" fmla="*/ 582 h 1434"/>
                <a:gd name="T50" fmla="*/ 102 w 294"/>
                <a:gd name="T51" fmla="*/ 606 h 1434"/>
                <a:gd name="T52" fmla="*/ 102 w 294"/>
                <a:gd name="T53" fmla="*/ 630 h 1434"/>
                <a:gd name="T54" fmla="*/ 108 w 294"/>
                <a:gd name="T55" fmla="*/ 654 h 1434"/>
                <a:gd name="T56" fmla="*/ 114 w 294"/>
                <a:gd name="T57" fmla="*/ 678 h 1434"/>
                <a:gd name="T58" fmla="*/ 114 w 294"/>
                <a:gd name="T59" fmla="*/ 702 h 1434"/>
                <a:gd name="T60" fmla="*/ 120 w 294"/>
                <a:gd name="T61" fmla="*/ 726 h 1434"/>
                <a:gd name="T62" fmla="*/ 126 w 294"/>
                <a:gd name="T63" fmla="*/ 750 h 1434"/>
                <a:gd name="T64" fmla="*/ 126 w 294"/>
                <a:gd name="T65" fmla="*/ 774 h 1434"/>
                <a:gd name="T66" fmla="*/ 132 w 294"/>
                <a:gd name="T67" fmla="*/ 798 h 1434"/>
                <a:gd name="T68" fmla="*/ 138 w 294"/>
                <a:gd name="T69" fmla="*/ 822 h 1434"/>
                <a:gd name="T70" fmla="*/ 138 w 294"/>
                <a:gd name="T71" fmla="*/ 846 h 1434"/>
                <a:gd name="T72" fmla="*/ 144 w 294"/>
                <a:gd name="T73" fmla="*/ 870 h 1434"/>
                <a:gd name="T74" fmla="*/ 150 w 294"/>
                <a:gd name="T75" fmla="*/ 894 h 1434"/>
                <a:gd name="T76" fmla="*/ 150 w 294"/>
                <a:gd name="T77" fmla="*/ 918 h 1434"/>
                <a:gd name="T78" fmla="*/ 156 w 294"/>
                <a:gd name="T79" fmla="*/ 942 h 1434"/>
                <a:gd name="T80" fmla="*/ 162 w 294"/>
                <a:gd name="T81" fmla="*/ 966 h 1434"/>
                <a:gd name="T82" fmla="*/ 162 w 294"/>
                <a:gd name="T83" fmla="*/ 990 h 1434"/>
                <a:gd name="T84" fmla="*/ 168 w 294"/>
                <a:gd name="T85" fmla="*/ 1014 h 1434"/>
                <a:gd name="T86" fmla="*/ 174 w 294"/>
                <a:gd name="T87" fmla="*/ 1032 h 1434"/>
                <a:gd name="T88" fmla="*/ 174 w 294"/>
                <a:gd name="T89" fmla="*/ 1056 h 1434"/>
                <a:gd name="T90" fmla="*/ 180 w 294"/>
                <a:gd name="T91" fmla="*/ 1074 h 1434"/>
                <a:gd name="T92" fmla="*/ 186 w 294"/>
                <a:gd name="T93" fmla="*/ 1092 h 1434"/>
                <a:gd name="T94" fmla="*/ 186 w 294"/>
                <a:gd name="T95" fmla="*/ 1116 h 1434"/>
                <a:gd name="T96" fmla="*/ 192 w 294"/>
                <a:gd name="T97" fmla="*/ 1140 h 1434"/>
                <a:gd name="T98" fmla="*/ 198 w 294"/>
                <a:gd name="T99" fmla="*/ 1164 h 1434"/>
                <a:gd name="T100" fmla="*/ 204 w 294"/>
                <a:gd name="T101" fmla="*/ 1188 h 1434"/>
                <a:gd name="T102" fmla="*/ 210 w 294"/>
                <a:gd name="T103" fmla="*/ 1206 h 1434"/>
                <a:gd name="T104" fmla="*/ 216 w 294"/>
                <a:gd name="T105" fmla="*/ 1230 h 1434"/>
                <a:gd name="T106" fmla="*/ 222 w 294"/>
                <a:gd name="T107" fmla="*/ 1248 h 1434"/>
                <a:gd name="T108" fmla="*/ 222 w 294"/>
                <a:gd name="T109" fmla="*/ 1272 h 1434"/>
                <a:gd name="T110" fmla="*/ 228 w 294"/>
                <a:gd name="T111" fmla="*/ 1296 h 1434"/>
                <a:gd name="T112" fmla="*/ 234 w 294"/>
                <a:gd name="T113" fmla="*/ 1314 h 1434"/>
                <a:gd name="T114" fmla="*/ 246 w 294"/>
                <a:gd name="T115" fmla="*/ 1338 h 1434"/>
                <a:gd name="T116" fmla="*/ 252 w 294"/>
                <a:gd name="T117" fmla="*/ 1362 h 1434"/>
                <a:gd name="T118" fmla="*/ 258 w 294"/>
                <a:gd name="T119" fmla="*/ 1380 h 1434"/>
                <a:gd name="T120" fmla="*/ 264 w 294"/>
                <a:gd name="T121" fmla="*/ 1398 h 1434"/>
                <a:gd name="T122" fmla="*/ 276 w 294"/>
                <a:gd name="T123" fmla="*/ 1410 h 1434"/>
                <a:gd name="T124" fmla="*/ 288 w 294"/>
                <a:gd name="T125" fmla="*/ 1428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 h="1434">
                  <a:moveTo>
                    <a:pt x="0" y="0"/>
                  </a:moveTo>
                  <a:lnTo>
                    <a:pt x="0" y="6"/>
                  </a:lnTo>
                  <a:lnTo>
                    <a:pt x="0" y="12"/>
                  </a:lnTo>
                  <a:lnTo>
                    <a:pt x="6" y="18"/>
                  </a:lnTo>
                  <a:lnTo>
                    <a:pt x="6" y="24"/>
                  </a:lnTo>
                  <a:lnTo>
                    <a:pt x="6" y="30"/>
                  </a:lnTo>
                  <a:lnTo>
                    <a:pt x="6" y="36"/>
                  </a:lnTo>
                  <a:lnTo>
                    <a:pt x="6" y="42"/>
                  </a:lnTo>
                  <a:lnTo>
                    <a:pt x="6" y="48"/>
                  </a:lnTo>
                  <a:lnTo>
                    <a:pt x="12" y="54"/>
                  </a:lnTo>
                  <a:lnTo>
                    <a:pt x="12" y="60"/>
                  </a:lnTo>
                  <a:lnTo>
                    <a:pt x="12" y="66"/>
                  </a:lnTo>
                  <a:lnTo>
                    <a:pt x="12" y="72"/>
                  </a:lnTo>
                  <a:lnTo>
                    <a:pt x="12" y="78"/>
                  </a:lnTo>
                  <a:lnTo>
                    <a:pt x="12" y="84"/>
                  </a:lnTo>
                  <a:lnTo>
                    <a:pt x="18" y="84"/>
                  </a:lnTo>
                  <a:lnTo>
                    <a:pt x="18" y="90"/>
                  </a:lnTo>
                  <a:lnTo>
                    <a:pt x="18" y="96"/>
                  </a:lnTo>
                  <a:lnTo>
                    <a:pt x="18" y="102"/>
                  </a:lnTo>
                  <a:lnTo>
                    <a:pt x="18" y="108"/>
                  </a:lnTo>
                  <a:lnTo>
                    <a:pt x="18" y="114"/>
                  </a:lnTo>
                  <a:lnTo>
                    <a:pt x="24" y="120"/>
                  </a:lnTo>
                  <a:lnTo>
                    <a:pt x="24" y="126"/>
                  </a:lnTo>
                  <a:lnTo>
                    <a:pt x="24" y="132"/>
                  </a:lnTo>
                  <a:lnTo>
                    <a:pt x="24" y="138"/>
                  </a:lnTo>
                  <a:lnTo>
                    <a:pt x="24" y="144"/>
                  </a:lnTo>
                  <a:lnTo>
                    <a:pt x="24" y="150"/>
                  </a:lnTo>
                  <a:lnTo>
                    <a:pt x="30" y="156"/>
                  </a:lnTo>
                  <a:lnTo>
                    <a:pt x="30" y="162"/>
                  </a:lnTo>
                  <a:lnTo>
                    <a:pt x="30" y="168"/>
                  </a:lnTo>
                  <a:lnTo>
                    <a:pt x="30" y="174"/>
                  </a:lnTo>
                  <a:lnTo>
                    <a:pt x="30" y="180"/>
                  </a:lnTo>
                  <a:lnTo>
                    <a:pt x="36" y="186"/>
                  </a:lnTo>
                  <a:lnTo>
                    <a:pt x="36" y="192"/>
                  </a:lnTo>
                  <a:lnTo>
                    <a:pt x="36" y="198"/>
                  </a:lnTo>
                  <a:lnTo>
                    <a:pt x="36" y="204"/>
                  </a:lnTo>
                  <a:lnTo>
                    <a:pt x="36" y="210"/>
                  </a:lnTo>
                  <a:lnTo>
                    <a:pt x="36" y="216"/>
                  </a:lnTo>
                  <a:lnTo>
                    <a:pt x="42" y="222"/>
                  </a:lnTo>
                  <a:lnTo>
                    <a:pt x="42" y="228"/>
                  </a:lnTo>
                  <a:lnTo>
                    <a:pt x="42" y="234"/>
                  </a:lnTo>
                  <a:lnTo>
                    <a:pt x="42" y="240"/>
                  </a:lnTo>
                  <a:lnTo>
                    <a:pt x="42" y="246"/>
                  </a:lnTo>
                  <a:lnTo>
                    <a:pt x="42" y="252"/>
                  </a:lnTo>
                  <a:lnTo>
                    <a:pt x="42" y="258"/>
                  </a:lnTo>
                  <a:lnTo>
                    <a:pt x="48" y="264"/>
                  </a:lnTo>
                  <a:lnTo>
                    <a:pt x="48" y="270"/>
                  </a:lnTo>
                  <a:lnTo>
                    <a:pt x="48" y="276"/>
                  </a:lnTo>
                  <a:lnTo>
                    <a:pt x="48" y="282"/>
                  </a:lnTo>
                  <a:lnTo>
                    <a:pt x="48" y="288"/>
                  </a:lnTo>
                  <a:lnTo>
                    <a:pt x="48" y="294"/>
                  </a:lnTo>
                  <a:lnTo>
                    <a:pt x="54" y="300"/>
                  </a:lnTo>
                  <a:lnTo>
                    <a:pt x="54" y="306"/>
                  </a:lnTo>
                  <a:lnTo>
                    <a:pt x="54" y="312"/>
                  </a:lnTo>
                  <a:lnTo>
                    <a:pt x="54" y="318"/>
                  </a:lnTo>
                  <a:lnTo>
                    <a:pt x="54" y="324"/>
                  </a:lnTo>
                  <a:lnTo>
                    <a:pt x="54" y="330"/>
                  </a:lnTo>
                  <a:lnTo>
                    <a:pt x="60" y="336"/>
                  </a:lnTo>
                  <a:lnTo>
                    <a:pt x="60" y="342"/>
                  </a:lnTo>
                  <a:lnTo>
                    <a:pt x="60" y="348"/>
                  </a:lnTo>
                  <a:lnTo>
                    <a:pt x="60" y="354"/>
                  </a:lnTo>
                  <a:lnTo>
                    <a:pt x="60" y="360"/>
                  </a:lnTo>
                  <a:lnTo>
                    <a:pt x="60" y="366"/>
                  </a:lnTo>
                  <a:lnTo>
                    <a:pt x="66" y="372"/>
                  </a:lnTo>
                  <a:lnTo>
                    <a:pt x="66" y="378"/>
                  </a:lnTo>
                  <a:lnTo>
                    <a:pt x="66" y="384"/>
                  </a:lnTo>
                  <a:lnTo>
                    <a:pt x="66" y="390"/>
                  </a:lnTo>
                  <a:lnTo>
                    <a:pt x="66" y="396"/>
                  </a:lnTo>
                  <a:lnTo>
                    <a:pt x="66" y="402"/>
                  </a:lnTo>
                  <a:lnTo>
                    <a:pt x="72" y="408"/>
                  </a:lnTo>
                  <a:lnTo>
                    <a:pt x="72" y="414"/>
                  </a:lnTo>
                  <a:lnTo>
                    <a:pt x="72" y="420"/>
                  </a:lnTo>
                  <a:lnTo>
                    <a:pt x="72" y="426"/>
                  </a:lnTo>
                  <a:lnTo>
                    <a:pt x="72" y="432"/>
                  </a:lnTo>
                  <a:lnTo>
                    <a:pt x="72" y="438"/>
                  </a:lnTo>
                  <a:lnTo>
                    <a:pt x="78" y="444"/>
                  </a:lnTo>
                  <a:lnTo>
                    <a:pt x="78" y="450"/>
                  </a:lnTo>
                  <a:lnTo>
                    <a:pt x="78" y="456"/>
                  </a:lnTo>
                  <a:lnTo>
                    <a:pt x="78" y="462"/>
                  </a:lnTo>
                  <a:lnTo>
                    <a:pt x="78" y="468"/>
                  </a:lnTo>
                  <a:lnTo>
                    <a:pt x="78" y="474"/>
                  </a:lnTo>
                  <a:lnTo>
                    <a:pt x="78" y="480"/>
                  </a:lnTo>
                  <a:lnTo>
                    <a:pt x="78" y="486"/>
                  </a:lnTo>
                  <a:lnTo>
                    <a:pt x="84" y="486"/>
                  </a:lnTo>
                  <a:lnTo>
                    <a:pt x="84" y="492"/>
                  </a:lnTo>
                  <a:lnTo>
                    <a:pt x="84" y="498"/>
                  </a:lnTo>
                  <a:lnTo>
                    <a:pt x="84" y="504"/>
                  </a:lnTo>
                  <a:lnTo>
                    <a:pt x="84" y="510"/>
                  </a:lnTo>
                  <a:lnTo>
                    <a:pt x="84" y="516"/>
                  </a:lnTo>
                  <a:lnTo>
                    <a:pt x="84" y="522"/>
                  </a:lnTo>
                  <a:lnTo>
                    <a:pt x="90" y="528"/>
                  </a:lnTo>
                  <a:lnTo>
                    <a:pt x="90" y="534"/>
                  </a:lnTo>
                  <a:lnTo>
                    <a:pt x="90" y="540"/>
                  </a:lnTo>
                  <a:lnTo>
                    <a:pt x="90" y="546"/>
                  </a:lnTo>
                  <a:lnTo>
                    <a:pt x="90" y="552"/>
                  </a:lnTo>
                  <a:lnTo>
                    <a:pt x="90" y="558"/>
                  </a:lnTo>
                  <a:lnTo>
                    <a:pt x="96" y="564"/>
                  </a:lnTo>
                  <a:lnTo>
                    <a:pt x="96" y="570"/>
                  </a:lnTo>
                  <a:lnTo>
                    <a:pt x="96" y="576"/>
                  </a:lnTo>
                  <a:lnTo>
                    <a:pt x="96" y="582"/>
                  </a:lnTo>
                  <a:lnTo>
                    <a:pt x="96" y="588"/>
                  </a:lnTo>
                  <a:lnTo>
                    <a:pt x="96" y="594"/>
                  </a:lnTo>
                  <a:lnTo>
                    <a:pt x="102" y="600"/>
                  </a:lnTo>
                  <a:lnTo>
                    <a:pt x="102" y="606"/>
                  </a:lnTo>
                  <a:lnTo>
                    <a:pt x="102" y="612"/>
                  </a:lnTo>
                  <a:lnTo>
                    <a:pt x="102" y="618"/>
                  </a:lnTo>
                  <a:lnTo>
                    <a:pt x="102" y="624"/>
                  </a:lnTo>
                  <a:lnTo>
                    <a:pt x="102" y="630"/>
                  </a:lnTo>
                  <a:lnTo>
                    <a:pt x="108" y="636"/>
                  </a:lnTo>
                  <a:lnTo>
                    <a:pt x="108" y="642"/>
                  </a:lnTo>
                  <a:lnTo>
                    <a:pt x="108" y="648"/>
                  </a:lnTo>
                  <a:lnTo>
                    <a:pt x="108" y="654"/>
                  </a:lnTo>
                  <a:lnTo>
                    <a:pt x="108" y="660"/>
                  </a:lnTo>
                  <a:lnTo>
                    <a:pt x="108" y="666"/>
                  </a:lnTo>
                  <a:lnTo>
                    <a:pt x="114" y="672"/>
                  </a:lnTo>
                  <a:lnTo>
                    <a:pt x="114" y="678"/>
                  </a:lnTo>
                  <a:lnTo>
                    <a:pt x="114" y="684"/>
                  </a:lnTo>
                  <a:lnTo>
                    <a:pt x="114" y="690"/>
                  </a:lnTo>
                  <a:lnTo>
                    <a:pt x="114" y="696"/>
                  </a:lnTo>
                  <a:lnTo>
                    <a:pt x="114" y="702"/>
                  </a:lnTo>
                  <a:lnTo>
                    <a:pt x="114" y="708"/>
                  </a:lnTo>
                  <a:lnTo>
                    <a:pt x="120" y="714"/>
                  </a:lnTo>
                  <a:lnTo>
                    <a:pt x="120" y="720"/>
                  </a:lnTo>
                  <a:lnTo>
                    <a:pt x="120" y="726"/>
                  </a:lnTo>
                  <a:lnTo>
                    <a:pt x="120" y="732"/>
                  </a:lnTo>
                  <a:lnTo>
                    <a:pt x="120" y="738"/>
                  </a:lnTo>
                  <a:lnTo>
                    <a:pt x="120" y="744"/>
                  </a:lnTo>
                  <a:lnTo>
                    <a:pt x="126" y="750"/>
                  </a:lnTo>
                  <a:lnTo>
                    <a:pt x="126" y="756"/>
                  </a:lnTo>
                  <a:lnTo>
                    <a:pt x="126" y="762"/>
                  </a:lnTo>
                  <a:lnTo>
                    <a:pt x="126" y="768"/>
                  </a:lnTo>
                  <a:lnTo>
                    <a:pt x="126" y="774"/>
                  </a:lnTo>
                  <a:lnTo>
                    <a:pt x="126" y="780"/>
                  </a:lnTo>
                  <a:lnTo>
                    <a:pt x="132" y="786"/>
                  </a:lnTo>
                  <a:lnTo>
                    <a:pt x="132" y="792"/>
                  </a:lnTo>
                  <a:lnTo>
                    <a:pt x="132" y="798"/>
                  </a:lnTo>
                  <a:lnTo>
                    <a:pt x="132" y="804"/>
                  </a:lnTo>
                  <a:lnTo>
                    <a:pt x="132" y="810"/>
                  </a:lnTo>
                  <a:lnTo>
                    <a:pt x="132" y="816"/>
                  </a:lnTo>
                  <a:lnTo>
                    <a:pt x="138" y="822"/>
                  </a:lnTo>
                  <a:lnTo>
                    <a:pt x="138" y="828"/>
                  </a:lnTo>
                  <a:lnTo>
                    <a:pt x="138" y="834"/>
                  </a:lnTo>
                  <a:lnTo>
                    <a:pt x="138" y="840"/>
                  </a:lnTo>
                  <a:lnTo>
                    <a:pt x="138" y="846"/>
                  </a:lnTo>
                  <a:lnTo>
                    <a:pt x="138" y="852"/>
                  </a:lnTo>
                  <a:lnTo>
                    <a:pt x="144" y="858"/>
                  </a:lnTo>
                  <a:lnTo>
                    <a:pt x="144" y="864"/>
                  </a:lnTo>
                  <a:lnTo>
                    <a:pt x="144" y="870"/>
                  </a:lnTo>
                  <a:lnTo>
                    <a:pt x="144" y="876"/>
                  </a:lnTo>
                  <a:lnTo>
                    <a:pt x="144" y="882"/>
                  </a:lnTo>
                  <a:lnTo>
                    <a:pt x="144" y="888"/>
                  </a:lnTo>
                  <a:lnTo>
                    <a:pt x="150" y="894"/>
                  </a:lnTo>
                  <a:lnTo>
                    <a:pt x="150" y="900"/>
                  </a:lnTo>
                  <a:lnTo>
                    <a:pt x="150" y="906"/>
                  </a:lnTo>
                  <a:lnTo>
                    <a:pt x="150" y="912"/>
                  </a:lnTo>
                  <a:lnTo>
                    <a:pt x="150" y="918"/>
                  </a:lnTo>
                  <a:lnTo>
                    <a:pt x="150" y="924"/>
                  </a:lnTo>
                  <a:lnTo>
                    <a:pt x="156" y="930"/>
                  </a:lnTo>
                  <a:lnTo>
                    <a:pt x="156" y="936"/>
                  </a:lnTo>
                  <a:lnTo>
                    <a:pt x="156" y="942"/>
                  </a:lnTo>
                  <a:lnTo>
                    <a:pt x="156" y="948"/>
                  </a:lnTo>
                  <a:lnTo>
                    <a:pt x="156" y="954"/>
                  </a:lnTo>
                  <a:lnTo>
                    <a:pt x="156" y="960"/>
                  </a:lnTo>
                  <a:lnTo>
                    <a:pt x="162" y="966"/>
                  </a:lnTo>
                  <a:lnTo>
                    <a:pt x="162" y="972"/>
                  </a:lnTo>
                  <a:lnTo>
                    <a:pt x="162" y="978"/>
                  </a:lnTo>
                  <a:lnTo>
                    <a:pt x="162" y="984"/>
                  </a:lnTo>
                  <a:lnTo>
                    <a:pt x="162" y="990"/>
                  </a:lnTo>
                  <a:lnTo>
                    <a:pt x="168" y="996"/>
                  </a:lnTo>
                  <a:lnTo>
                    <a:pt x="168" y="1002"/>
                  </a:lnTo>
                  <a:lnTo>
                    <a:pt x="168" y="1008"/>
                  </a:lnTo>
                  <a:lnTo>
                    <a:pt x="168" y="1014"/>
                  </a:lnTo>
                  <a:lnTo>
                    <a:pt x="168" y="1020"/>
                  </a:lnTo>
                  <a:lnTo>
                    <a:pt x="168" y="1026"/>
                  </a:lnTo>
                  <a:lnTo>
                    <a:pt x="174" y="1026"/>
                  </a:lnTo>
                  <a:lnTo>
                    <a:pt x="174" y="1032"/>
                  </a:lnTo>
                  <a:lnTo>
                    <a:pt x="174" y="1038"/>
                  </a:lnTo>
                  <a:lnTo>
                    <a:pt x="174" y="1044"/>
                  </a:lnTo>
                  <a:lnTo>
                    <a:pt x="174" y="1050"/>
                  </a:lnTo>
                  <a:lnTo>
                    <a:pt x="174" y="1056"/>
                  </a:lnTo>
                  <a:lnTo>
                    <a:pt x="180" y="1056"/>
                  </a:lnTo>
                  <a:lnTo>
                    <a:pt x="180" y="1062"/>
                  </a:lnTo>
                  <a:lnTo>
                    <a:pt x="180" y="1068"/>
                  </a:lnTo>
                  <a:lnTo>
                    <a:pt x="180" y="1074"/>
                  </a:lnTo>
                  <a:lnTo>
                    <a:pt x="180" y="1080"/>
                  </a:lnTo>
                  <a:lnTo>
                    <a:pt x="180" y="1086"/>
                  </a:lnTo>
                  <a:lnTo>
                    <a:pt x="186" y="1086"/>
                  </a:lnTo>
                  <a:lnTo>
                    <a:pt x="186" y="1092"/>
                  </a:lnTo>
                  <a:lnTo>
                    <a:pt x="186" y="1098"/>
                  </a:lnTo>
                  <a:lnTo>
                    <a:pt x="186" y="1104"/>
                  </a:lnTo>
                  <a:lnTo>
                    <a:pt x="186" y="1110"/>
                  </a:lnTo>
                  <a:lnTo>
                    <a:pt x="186" y="1116"/>
                  </a:lnTo>
                  <a:lnTo>
                    <a:pt x="192" y="1122"/>
                  </a:lnTo>
                  <a:lnTo>
                    <a:pt x="192" y="1128"/>
                  </a:lnTo>
                  <a:lnTo>
                    <a:pt x="192" y="1134"/>
                  </a:lnTo>
                  <a:lnTo>
                    <a:pt x="192" y="1140"/>
                  </a:lnTo>
                  <a:lnTo>
                    <a:pt x="192" y="1146"/>
                  </a:lnTo>
                  <a:lnTo>
                    <a:pt x="198" y="1152"/>
                  </a:lnTo>
                  <a:lnTo>
                    <a:pt x="198" y="1158"/>
                  </a:lnTo>
                  <a:lnTo>
                    <a:pt x="198" y="1164"/>
                  </a:lnTo>
                  <a:lnTo>
                    <a:pt x="198" y="1170"/>
                  </a:lnTo>
                  <a:lnTo>
                    <a:pt x="204" y="1176"/>
                  </a:lnTo>
                  <a:lnTo>
                    <a:pt x="204" y="1182"/>
                  </a:lnTo>
                  <a:lnTo>
                    <a:pt x="204" y="1188"/>
                  </a:lnTo>
                  <a:lnTo>
                    <a:pt x="204" y="1194"/>
                  </a:lnTo>
                  <a:lnTo>
                    <a:pt x="204" y="1200"/>
                  </a:lnTo>
                  <a:lnTo>
                    <a:pt x="210" y="1200"/>
                  </a:lnTo>
                  <a:lnTo>
                    <a:pt x="210" y="1206"/>
                  </a:lnTo>
                  <a:lnTo>
                    <a:pt x="210" y="1212"/>
                  </a:lnTo>
                  <a:lnTo>
                    <a:pt x="210" y="1218"/>
                  </a:lnTo>
                  <a:lnTo>
                    <a:pt x="210" y="1224"/>
                  </a:lnTo>
                  <a:lnTo>
                    <a:pt x="216" y="1230"/>
                  </a:lnTo>
                  <a:lnTo>
                    <a:pt x="216" y="1236"/>
                  </a:lnTo>
                  <a:lnTo>
                    <a:pt x="216" y="1242"/>
                  </a:lnTo>
                  <a:lnTo>
                    <a:pt x="216" y="1248"/>
                  </a:lnTo>
                  <a:lnTo>
                    <a:pt x="222" y="1248"/>
                  </a:lnTo>
                  <a:lnTo>
                    <a:pt x="222" y="1254"/>
                  </a:lnTo>
                  <a:lnTo>
                    <a:pt x="222" y="1260"/>
                  </a:lnTo>
                  <a:lnTo>
                    <a:pt x="222" y="1266"/>
                  </a:lnTo>
                  <a:lnTo>
                    <a:pt x="222" y="1272"/>
                  </a:lnTo>
                  <a:lnTo>
                    <a:pt x="228" y="1278"/>
                  </a:lnTo>
                  <a:lnTo>
                    <a:pt x="228" y="1284"/>
                  </a:lnTo>
                  <a:lnTo>
                    <a:pt x="228" y="1290"/>
                  </a:lnTo>
                  <a:lnTo>
                    <a:pt x="228" y="1296"/>
                  </a:lnTo>
                  <a:lnTo>
                    <a:pt x="234" y="1296"/>
                  </a:lnTo>
                  <a:lnTo>
                    <a:pt x="234" y="1302"/>
                  </a:lnTo>
                  <a:lnTo>
                    <a:pt x="234" y="1308"/>
                  </a:lnTo>
                  <a:lnTo>
                    <a:pt x="234" y="1314"/>
                  </a:lnTo>
                  <a:lnTo>
                    <a:pt x="240" y="1320"/>
                  </a:lnTo>
                  <a:lnTo>
                    <a:pt x="240" y="1326"/>
                  </a:lnTo>
                  <a:lnTo>
                    <a:pt x="240" y="1332"/>
                  </a:lnTo>
                  <a:lnTo>
                    <a:pt x="246" y="1338"/>
                  </a:lnTo>
                  <a:lnTo>
                    <a:pt x="246" y="1344"/>
                  </a:lnTo>
                  <a:lnTo>
                    <a:pt x="246" y="1350"/>
                  </a:lnTo>
                  <a:lnTo>
                    <a:pt x="252" y="1356"/>
                  </a:lnTo>
                  <a:lnTo>
                    <a:pt x="252" y="1362"/>
                  </a:lnTo>
                  <a:lnTo>
                    <a:pt x="252" y="1368"/>
                  </a:lnTo>
                  <a:lnTo>
                    <a:pt x="258" y="1368"/>
                  </a:lnTo>
                  <a:lnTo>
                    <a:pt x="258" y="1374"/>
                  </a:lnTo>
                  <a:lnTo>
                    <a:pt x="258" y="1380"/>
                  </a:lnTo>
                  <a:lnTo>
                    <a:pt x="258" y="1386"/>
                  </a:lnTo>
                  <a:lnTo>
                    <a:pt x="264" y="1386"/>
                  </a:lnTo>
                  <a:lnTo>
                    <a:pt x="264" y="1392"/>
                  </a:lnTo>
                  <a:lnTo>
                    <a:pt x="264" y="1398"/>
                  </a:lnTo>
                  <a:lnTo>
                    <a:pt x="270" y="1398"/>
                  </a:lnTo>
                  <a:lnTo>
                    <a:pt x="270" y="1404"/>
                  </a:lnTo>
                  <a:lnTo>
                    <a:pt x="270" y="1410"/>
                  </a:lnTo>
                  <a:lnTo>
                    <a:pt x="276" y="1410"/>
                  </a:lnTo>
                  <a:lnTo>
                    <a:pt x="276" y="1416"/>
                  </a:lnTo>
                  <a:lnTo>
                    <a:pt x="282" y="1422"/>
                  </a:lnTo>
                  <a:lnTo>
                    <a:pt x="282" y="1428"/>
                  </a:lnTo>
                  <a:lnTo>
                    <a:pt x="288" y="1428"/>
                  </a:lnTo>
                  <a:lnTo>
                    <a:pt x="288" y="1434"/>
                  </a:lnTo>
                  <a:lnTo>
                    <a:pt x="294" y="1434"/>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30" name="Freeform 1034"/>
            <p:cNvSpPr>
              <a:spLocks/>
            </p:cNvSpPr>
            <p:nvPr/>
          </p:nvSpPr>
          <p:spPr bwMode="auto">
            <a:xfrm>
              <a:off x="4638" y="1647"/>
              <a:ext cx="609" cy="865"/>
            </a:xfrm>
            <a:custGeom>
              <a:avLst/>
              <a:gdLst>
                <a:gd name="T0" fmla="*/ 6 w 318"/>
                <a:gd name="T1" fmla="*/ 1338 h 1344"/>
                <a:gd name="T2" fmla="*/ 24 w 318"/>
                <a:gd name="T3" fmla="*/ 1344 h 1344"/>
                <a:gd name="T4" fmla="*/ 42 w 318"/>
                <a:gd name="T5" fmla="*/ 1338 h 1344"/>
                <a:gd name="T6" fmla="*/ 54 w 318"/>
                <a:gd name="T7" fmla="*/ 1326 h 1344"/>
                <a:gd name="T8" fmla="*/ 66 w 318"/>
                <a:gd name="T9" fmla="*/ 1308 h 1344"/>
                <a:gd name="T10" fmla="*/ 72 w 318"/>
                <a:gd name="T11" fmla="*/ 1290 h 1344"/>
                <a:gd name="T12" fmla="*/ 78 w 318"/>
                <a:gd name="T13" fmla="*/ 1272 h 1344"/>
                <a:gd name="T14" fmla="*/ 90 w 318"/>
                <a:gd name="T15" fmla="*/ 1254 h 1344"/>
                <a:gd name="T16" fmla="*/ 96 w 318"/>
                <a:gd name="T17" fmla="*/ 1236 h 1344"/>
                <a:gd name="T18" fmla="*/ 102 w 318"/>
                <a:gd name="T19" fmla="*/ 1218 h 1344"/>
                <a:gd name="T20" fmla="*/ 108 w 318"/>
                <a:gd name="T21" fmla="*/ 1200 h 1344"/>
                <a:gd name="T22" fmla="*/ 108 w 318"/>
                <a:gd name="T23" fmla="*/ 1176 h 1344"/>
                <a:gd name="T24" fmla="*/ 114 w 318"/>
                <a:gd name="T25" fmla="*/ 1158 h 1344"/>
                <a:gd name="T26" fmla="*/ 120 w 318"/>
                <a:gd name="T27" fmla="*/ 1134 h 1344"/>
                <a:gd name="T28" fmla="*/ 126 w 318"/>
                <a:gd name="T29" fmla="*/ 1110 h 1344"/>
                <a:gd name="T30" fmla="*/ 132 w 318"/>
                <a:gd name="T31" fmla="*/ 1086 h 1344"/>
                <a:gd name="T32" fmla="*/ 138 w 318"/>
                <a:gd name="T33" fmla="*/ 1062 h 1344"/>
                <a:gd name="T34" fmla="*/ 144 w 318"/>
                <a:gd name="T35" fmla="*/ 1044 h 1344"/>
                <a:gd name="T36" fmla="*/ 150 w 318"/>
                <a:gd name="T37" fmla="*/ 1020 h 1344"/>
                <a:gd name="T38" fmla="*/ 150 w 318"/>
                <a:gd name="T39" fmla="*/ 996 h 1344"/>
                <a:gd name="T40" fmla="*/ 156 w 318"/>
                <a:gd name="T41" fmla="*/ 978 h 1344"/>
                <a:gd name="T42" fmla="*/ 162 w 318"/>
                <a:gd name="T43" fmla="*/ 960 h 1344"/>
                <a:gd name="T44" fmla="*/ 162 w 318"/>
                <a:gd name="T45" fmla="*/ 936 h 1344"/>
                <a:gd name="T46" fmla="*/ 168 w 318"/>
                <a:gd name="T47" fmla="*/ 918 h 1344"/>
                <a:gd name="T48" fmla="*/ 174 w 318"/>
                <a:gd name="T49" fmla="*/ 894 h 1344"/>
                <a:gd name="T50" fmla="*/ 180 w 318"/>
                <a:gd name="T51" fmla="*/ 870 h 1344"/>
                <a:gd name="T52" fmla="*/ 180 w 318"/>
                <a:gd name="T53" fmla="*/ 846 h 1344"/>
                <a:gd name="T54" fmla="*/ 186 w 318"/>
                <a:gd name="T55" fmla="*/ 822 h 1344"/>
                <a:gd name="T56" fmla="*/ 192 w 318"/>
                <a:gd name="T57" fmla="*/ 798 h 1344"/>
                <a:gd name="T58" fmla="*/ 192 w 318"/>
                <a:gd name="T59" fmla="*/ 774 h 1344"/>
                <a:gd name="T60" fmla="*/ 198 w 318"/>
                <a:gd name="T61" fmla="*/ 750 h 1344"/>
                <a:gd name="T62" fmla="*/ 204 w 318"/>
                <a:gd name="T63" fmla="*/ 732 h 1344"/>
                <a:gd name="T64" fmla="*/ 204 w 318"/>
                <a:gd name="T65" fmla="*/ 708 h 1344"/>
                <a:gd name="T66" fmla="*/ 210 w 318"/>
                <a:gd name="T67" fmla="*/ 684 h 1344"/>
                <a:gd name="T68" fmla="*/ 216 w 318"/>
                <a:gd name="T69" fmla="*/ 660 h 1344"/>
                <a:gd name="T70" fmla="*/ 216 w 318"/>
                <a:gd name="T71" fmla="*/ 636 h 1344"/>
                <a:gd name="T72" fmla="*/ 222 w 318"/>
                <a:gd name="T73" fmla="*/ 612 h 1344"/>
                <a:gd name="T74" fmla="*/ 222 w 318"/>
                <a:gd name="T75" fmla="*/ 588 h 1344"/>
                <a:gd name="T76" fmla="*/ 228 w 318"/>
                <a:gd name="T77" fmla="*/ 564 h 1344"/>
                <a:gd name="T78" fmla="*/ 234 w 318"/>
                <a:gd name="T79" fmla="*/ 540 h 1344"/>
                <a:gd name="T80" fmla="*/ 234 w 318"/>
                <a:gd name="T81" fmla="*/ 516 h 1344"/>
                <a:gd name="T82" fmla="*/ 240 w 318"/>
                <a:gd name="T83" fmla="*/ 498 h 1344"/>
                <a:gd name="T84" fmla="*/ 240 w 318"/>
                <a:gd name="T85" fmla="*/ 474 h 1344"/>
                <a:gd name="T86" fmla="*/ 246 w 318"/>
                <a:gd name="T87" fmla="*/ 450 h 1344"/>
                <a:gd name="T88" fmla="*/ 252 w 318"/>
                <a:gd name="T89" fmla="*/ 426 h 1344"/>
                <a:gd name="T90" fmla="*/ 252 w 318"/>
                <a:gd name="T91" fmla="*/ 402 h 1344"/>
                <a:gd name="T92" fmla="*/ 258 w 318"/>
                <a:gd name="T93" fmla="*/ 378 h 1344"/>
                <a:gd name="T94" fmla="*/ 264 w 318"/>
                <a:gd name="T95" fmla="*/ 354 h 1344"/>
                <a:gd name="T96" fmla="*/ 264 w 318"/>
                <a:gd name="T97" fmla="*/ 330 h 1344"/>
                <a:gd name="T98" fmla="*/ 270 w 318"/>
                <a:gd name="T99" fmla="*/ 306 h 1344"/>
                <a:gd name="T100" fmla="*/ 270 w 318"/>
                <a:gd name="T101" fmla="*/ 282 h 1344"/>
                <a:gd name="T102" fmla="*/ 276 w 318"/>
                <a:gd name="T103" fmla="*/ 264 h 1344"/>
                <a:gd name="T104" fmla="*/ 282 w 318"/>
                <a:gd name="T105" fmla="*/ 240 h 1344"/>
                <a:gd name="T106" fmla="*/ 282 w 318"/>
                <a:gd name="T107" fmla="*/ 216 h 1344"/>
                <a:gd name="T108" fmla="*/ 288 w 318"/>
                <a:gd name="T109" fmla="*/ 192 h 1344"/>
                <a:gd name="T110" fmla="*/ 288 w 318"/>
                <a:gd name="T111" fmla="*/ 168 h 1344"/>
                <a:gd name="T112" fmla="*/ 294 w 318"/>
                <a:gd name="T113" fmla="*/ 150 h 1344"/>
                <a:gd name="T114" fmla="*/ 300 w 318"/>
                <a:gd name="T115" fmla="*/ 132 h 1344"/>
                <a:gd name="T116" fmla="*/ 300 w 318"/>
                <a:gd name="T117" fmla="*/ 108 h 1344"/>
                <a:gd name="T118" fmla="*/ 306 w 318"/>
                <a:gd name="T119" fmla="*/ 84 h 1344"/>
                <a:gd name="T120" fmla="*/ 312 w 318"/>
                <a:gd name="T121" fmla="*/ 60 h 1344"/>
                <a:gd name="T122" fmla="*/ 312 w 318"/>
                <a:gd name="T123" fmla="*/ 36 h 1344"/>
                <a:gd name="T124" fmla="*/ 318 w 318"/>
                <a:gd name="T125" fmla="*/ 12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1344">
                  <a:moveTo>
                    <a:pt x="0" y="1326"/>
                  </a:moveTo>
                  <a:lnTo>
                    <a:pt x="0" y="1332"/>
                  </a:lnTo>
                  <a:lnTo>
                    <a:pt x="6" y="1332"/>
                  </a:lnTo>
                  <a:lnTo>
                    <a:pt x="6" y="1338"/>
                  </a:lnTo>
                  <a:lnTo>
                    <a:pt x="12" y="1338"/>
                  </a:lnTo>
                  <a:lnTo>
                    <a:pt x="18" y="1338"/>
                  </a:lnTo>
                  <a:lnTo>
                    <a:pt x="18" y="1344"/>
                  </a:lnTo>
                  <a:lnTo>
                    <a:pt x="24" y="1344"/>
                  </a:lnTo>
                  <a:lnTo>
                    <a:pt x="30" y="1344"/>
                  </a:lnTo>
                  <a:lnTo>
                    <a:pt x="30" y="1338"/>
                  </a:lnTo>
                  <a:lnTo>
                    <a:pt x="36" y="1338"/>
                  </a:lnTo>
                  <a:lnTo>
                    <a:pt x="42" y="1338"/>
                  </a:lnTo>
                  <a:lnTo>
                    <a:pt x="42" y="1332"/>
                  </a:lnTo>
                  <a:lnTo>
                    <a:pt x="48" y="1332"/>
                  </a:lnTo>
                  <a:lnTo>
                    <a:pt x="48" y="1326"/>
                  </a:lnTo>
                  <a:lnTo>
                    <a:pt x="54" y="1326"/>
                  </a:lnTo>
                  <a:lnTo>
                    <a:pt x="54" y="1320"/>
                  </a:lnTo>
                  <a:lnTo>
                    <a:pt x="60" y="1314"/>
                  </a:lnTo>
                  <a:lnTo>
                    <a:pt x="60" y="1308"/>
                  </a:lnTo>
                  <a:lnTo>
                    <a:pt x="66" y="1308"/>
                  </a:lnTo>
                  <a:lnTo>
                    <a:pt x="66" y="1302"/>
                  </a:lnTo>
                  <a:lnTo>
                    <a:pt x="66" y="1296"/>
                  </a:lnTo>
                  <a:lnTo>
                    <a:pt x="72" y="1296"/>
                  </a:lnTo>
                  <a:lnTo>
                    <a:pt x="72" y="1290"/>
                  </a:lnTo>
                  <a:lnTo>
                    <a:pt x="72" y="1284"/>
                  </a:lnTo>
                  <a:lnTo>
                    <a:pt x="78" y="1284"/>
                  </a:lnTo>
                  <a:lnTo>
                    <a:pt x="78" y="1278"/>
                  </a:lnTo>
                  <a:lnTo>
                    <a:pt x="78" y="1272"/>
                  </a:lnTo>
                  <a:lnTo>
                    <a:pt x="84" y="1266"/>
                  </a:lnTo>
                  <a:lnTo>
                    <a:pt x="84" y="1260"/>
                  </a:lnTo>
                  <a:lnTo>
                    <a:pt x="84" y="1254"/>
                  </a:lnTo>
                  <a:lnTo>
                    <a:pt x="90" y="1254"/>
                  </a:lnTo>
                  <a:lnTo>
                    <a:pt x="90" y="1248"/>
                  </a:lnTo>
                  <a:lnTo>
                    <a:pt x="90" y="1242"/>
                  </a:lnTo>
                  <a:lnTo>
                    <a:pt x="90" y="1236"/>
                  </a:lnTo>
                  <a:lnTo>
                    <a:pt x="96" y="1236"/>
                  </a:lnTo>
                  <a:lnTo>
                    <a:pt x="96" y="1230"/>
                  </a:lnTo>
                  <a:lnTo>
                    <a:pt x="96" y="1224"/>
                  </a:lnTo>
                  <a:lnTo>
                    <a:pt x="96" y="1218"/>
                  </a:lnTo>
                  <a:lnTo>
                    <a:pt x="102" y="1218"/>
                  </a:lnTo>
                  <a:lnTo>
                    <a:pt x="102" y="1212"/>
                  </a:lnTo>
                  <a:lnTo>
                    <a:pt x="102" y="1206"/>
                  </a:lnTo>
                  <a:lnTo>
                    <a:pt x="102" y="1200"/>
                  </a:lnTo>
                  <a:lnTo>
                    <a:pt x="108" y="1200"/>
                  </a:lnTo>
                  <a:lnTo>
                    <a:pt x="108" y="1194"/>
                  </a:lnTo>
                  <a:lnTo>
                    <a:pt x="108" y="1188"/>
                  </a:lnTo>
                  <a:lnTo>
                    <a:pt x="108" y="1182"/>
                  </a:lnTo>
                  <a:lnTo>
                    <a:pt x="108" y="1176"/>
                  </a:lnTo>
                  <a:lnTo>
                    <a:pt x="114" y="1176"/>
                  </a:lnTo>
                  <a:lnTo>
                    <a:pt x="114" y="1170"/>
                  </a:lnTo>
                  <a:lnTo>
                    <a:pt x="114" y="1164"/>
                  </a:lnTo>
                  <a:lnTo>
                    <a:pt x="114" y="1158"/>
                  </a:lnTo>
                  <a:lnTo>
                    <a:pt x="120" y="1152"/>
                  </a:lnTo>
                  <a:lnTo>
                    <a:pt x="120" y="1146"/>
                  </a:lnTo>
                  <a:lnTo>
                    <a:pt x="120" y="1140"/>
                  </a:lnTo>
                  <a:lnTo>
                    <a:pt x="120" y="1134"/>
                  </a:lnTo>
                  <a:lnTo>
                    <a:pt x="126" y="1128"/>
                  </a:lnTo>
                  <a:lnTo>
                    <a:pt x="126" y="1122"/>
                  </a:lnTo>
                  <a:lnTo>
                    <a:pt x="126" y="1116"/>
                  </a:lnTo>
                  <a:lnTo>
                    <a:pt x="126" y="1110"/>
                  </a:lnTo>
                  <a:lnTo>
                    <a:pt x="132" y="1104"/>
                  </a:lnTo>
                  <a:lnTo>
                    <a:pt x="132" y="1098"/>
                  </a:lnTo>
                  <a:lnTo>
                    <a:pt x="132" y="1092"/>
                  </a:lnTo>
                  <a:lnTo>
                    <a:pt x="132" y="1086"/>
                  </a:lnTo>
                  <a:lnTo>
                    <a:pt x="138" y="1080"/>
                  </a:lnTo>
                  <a:lnTo>
                    <a:pt x="138" y="1074"/>
                  </a:lnTo>
                  <a:lnTo>
                    <a:pt x="138" y="1068"/>
                  </a:lnTo>
                  <a:lnTo>
                    <a:pt x="138" y="1062"/>
                  </a:lnTo>
                  <a:lnTo>
                    <a:pt x="138" y="1056"/>
                  </a:lnTo>
                  <a:lnTo>
                    <a:pt x="144" y="1056"/>
                  </a:lnTo>
                  <a:lnTo>
                    <a:pt x="144" y="1050"/>
                  </a:lnTo>
                  <a:lnTo>
                    <a:pt x="144" y="1044"/>
                  </a:lnTo>
                  <a:lnTo>
                    <a:pt x="144" y="1038"/>
                  </a:lnTo>
                  <a:lnTo>
                    <a:pt x="144" y="1032"/>
                  </a:lnTo>
                  <a:lnTo>
                    <a:pt x="144" y="1026"/>
                  </a:lnTo>
                  <a:lnTo>
                    <a:pt x="150" y="1020"/>
                  </a:lnTo>
                  <a:lnTo>
                    <a:pt x="150" y="1014"/>
                  </a:lnTo>
                  <a:lnTo>
                    <a:pt x="150" y="1008"/>
                  </a:lnTo>
                  <a:lnTo>
                    <a:pt x="150" y="1002"/>
                  </a:lnTo>
                  <a:lnTo>
                    <a:pt x="150" y="996"/>
                  </a:lnTo>
                  <a:lnTo>
                    <a:pt x="156" y="996"/>
                  </a:lnTo>
                  <a:lnTo>
                    <a:pt x="156" y="990"/>
                  </a:lnTo>
                  <a:lnTo>
                    <a:pt x="156" y="984"/>
                  </a:lnTo>
                  <a:lnTo>
                    <a:pt x="156" y="978"/>
                  </a:lnTo>
                  <a:lnTo>
                    <a:pt x="156" y="972"/>
                  </a:lnTo>
                  <a:lnTo>
                    <a:pt x="156" y="966"/>
                  </a:lnTo>
                  <a:lnTo>
                    <a:pt x="162" y="966"/>
                  </a:lnTo>
                  <a:lnTo>
                    <a:pt x="162" y="960"/>
                  </a:lnTo>
                  <a:lnTo>
                    <a:pt x="162" y="954"/>
                  </a:lnTo>
                  <a:lnTo>
                    <a:pt x="162" y="948"/>
                  </a:lnTo>
                  <a:lnTo>
                    <a:pt x="162" y="942"/>
                  </a:lnTo>
                  <a:lnTo>
                    <a:pt x="162" y="936"/>
                  </a:lnTo>
                  <a:lnTo>
                    <a:pt x="168" y="936"/>
                  </a:lnTo>
                  <a:lnTo>
                    <a:pt x="168" y="930"/>
                  </a:lnTo>
                  <a:lnTo>
                    <a:pt x="168" y="924"/>
                  </a:lnTo>
                  <a:lnTo>
                    <a:pt x="168" y="918"/>
                  </a:lnTo>
                  <a:lnTo>
                    <a:pt x="168" y="912"/>
                  </a:lnTo>
                  <a:lnTo>
                    <a:pt x="168" y="906"/>
                  </a:lnTo>
                  <a:lnTo>
                    <a:pt x="174" y="900"/>
                  </a:lnTo>
                  <a:lnTo>
                    <a:pt x="174" y="894"/>
                  </a:lnTo>
                  <a:lnTo>
                    <a:pt x="174" y="888"/>
                  </a:lnTo>
                  <a:lnTo>
                    <a:pt x="174" y="882"/>
                  </a:lnTo>
                  <a:lnTo>
                    <a:pt x="174" y="876"/>
                  </a:lnTo>
                  <a:lnTo>
                    <a:pt x="180" y="870"/>
                  </a:lnTo>
                  <a:lnTo>
                    <a:pt x="180" y="864"/>
                  </a:lnTo>
                  <a:lnTo>
                    <a:pt x="180" y="858"/>
                  </a:lnTo>
                  <a:lnTo>
                    <a:pt x="180" y="852"/>
                  </a:lnTo>
                  <a:lnTo>
                    <a:pt x="180" y="846"/>
                  </a:lnTo>
                  <a:lnTo>
                    <a:pt x="180" y="840"/>
                  </a:lnTo>
                  <a:lnTo>
                    <a:pt x="186" y="834"/>
                  </a:lnTo>
                  <a:lnTo>
                    <a:pt x="186" y="828"/>
                  </a:lnTo>
                  <a:lnTo>
                    <a:pt x="186" y="822"/>
                  </a:lnTo>
                  <a:lnTo>
                    <a:pt x="186" y="816"/>
                  </a:lnTo>
                  <a:lnTo>
                    <a:pt x="186" y="810"/>
                  </a:lnTo>
                  <a:lnTo>
                    <a:pt x="186" y="804"/>
                  </a:lnTo>
                  <a:lnTo>
                    <a:pt x="192" y="798"/>
                  </a:lnTo>
                  <a:lnTo>
                    <a:pt x="192" y="792"/>
                  </a:lnTo>
                  <a:lnTo>
                    <a:pt x="192" y="786"/>
                  </a:lnTo>
                  <a:lnTo>
                    <a:pt x="192" y="780"/>
                  </a:lnTo>
                  <a:lnTo>
                    <a:pt x="192" y="774"/>
                  </a:lnTo>
                  <a:lnTo>
                    <a:pt x="192" y="768"/>
                  </a:lnTo>
                  <a:lnTo>
                    <a:pt x="198" y="762"/>
                  </a:lnTo>
                  <a:lnTo>
                    <a:pt x="198" y="756"/>
                  </a:lnTo>
                  <a:lnTo>
                    <a:pt x="198" y="750"/>
                  </a:lnTo>
                  <a:lnTo>
                    <a:pt x="198" y="744"/>
                  </a:lnTo>
                  <a:lnTo>
                    <a:pt x="198" y="738"/>
                  </a:lnTo>
                  <a:lnTo>
                    <a:pt x="198" y="732"/>
                  </a:lnTo>
                  <a:lnTo>
                    <a:pt x="204" y="732"/>
                  </a:lnTo>
                  <a:lnTo>
                    <a:pt x="204" y="726"/>
                  </a:lnTo>
                  <a:lnTo>
                    <a:pt x="204" y="720"/>
                  </a:lnTo>
                  <a:lnTo>
                    <a:pt x="204" y="714"/>
                  </a:lnTo>
                  <a:lnTo>
                    <a:pt x="204" y="708"/>
                  </a:lnTo>
                  <a:lnTo>
                    <a:pt x="204" y="702"/>
                  </a:lnTo>
                  <a:lnTo>
                    <a:pt x="210" y="696"/>
                  </a:lnTo>
                  <a:lnTo>
                    <a:pt x="210" y="690"/>
                  </a:lnTo>
                  <a:lnTo>
                    <a:pt x="210" y="684"/>
                  </a:lnTo>
                  <a:lnTo>
                    <a:pt x="210" y="678"/>
                  </a:lnTo>
                  <a:lnTo>
                    <a:pt x="210" y="672"/>
                  </a:lnTo>
                  <a:lnTo>
                    <a:pt x="210" y="666"/>
                  </a:lnTo>
                  <a:lnTo>
                    <a:pt x="216" y="660"/>
                  </a:lnTo>
                  <a:lnTo>
                    <a:pt x="216" y="654"/>
                  </a:lnTo>
                  <a:lnTo>
                    <a:pt x="216" y="648"/>
                  </a:lnTo>
                  <a:lnTo>
                    <a:pt x="216" y="642"/>
                  </a:lnTo>
                  <a:lnTo>
                    <a:pt x="216" y="636"/>
                  </a:lnTo>
                  <a:lnTo>
                    <a:pt x="216" y="630"/>
                  </a:lnTo>
                  <a:lnTo>
                    <a:pt x="216" y="624"/>
                  </a:lnTo>
                  <a:lnTo>
                    <a:pt x="222" y="618"/>
                  </a:lnTo>
                  <a:lnTo>
                    <a:pt x="222" y="612"/>
                  </a:lnTo>
                  <a:lnTo>
                    <a:pt x="222" y="606"/>
                  </a:lnTo>
                  <a:lnTo>
                    <a:pt x="222" y="600"/>
                  </a:lnTo>
                  <a:lnTo>
                    <a:pt x="222" y="594"/>
                  </a:lnTo>
                  <a:lnTo>
                    <a:pt x="222" y="588"/>
                  </a:lnTo>
                  <a:lnTo>
                    <a:pt x="228" y="582"/>
                  </a:lnTo>
                  <a:lnTo>
                    <a:pt x="228" y="576"/>
                  </a:lnTo>
                  <a:lnTo>
                    <a:pt x="228" y="570"/>
                  </a:lnTo>
                  <a:lnTo>
                    <a:pt x="228" y="564"/>
                  </a:lnTo>
                  <a:lnTo>
                    <a:pt x="228" y="558"/>
                  </a:lnTo>
                  <a:lnTo>
                    <a:pt x="228" y="552"/>
                  </a:lnTo>
                  <a:lnTo>
                    <a:pt x="234" y="546"/>
                  </a:lnTo>
                  <a:lnTo>
                    <a:pt x="234" y="540"/>
                  </a:lnTo>
                  <a:lnTo>
                    <a:pt x="234" y="534"/>
                  </a:lnTo>
                  <a:lnTo>
                    <a:pt x="234" y="528"/>
                  </a:lnTo>
                  <a:lnTo>
                    <a:pt x="234" y="522"/>
                  </a:lnTo>
                  <a:lnTo>
                    <a:pt x="234" y="516"/>
                  </a:lnTo>
                  <a:lnTo>
                    <a:pt x="234" y="510"/>
                  </a:lnTo>
                  <a:lnTo>
                    <a:pt x="240" y="510"/>
                  </a:lnTo>
                  <a:lnTo>
                    <a:pt x="240" y="504"/>
                  </a:lnTo>
                  <a:lnTo>
                    <a:pt x="240" y="498"/>
                  </a:lnTo>
                  <a:lnTo>
                    <a:pt x="240" y="492"/>
                  </a:lnTo>
                  <a:lnTo>
                    <a:pt x="240" y="486"/>
                  </a:lnTo>
                  <a:lnTo>
                    <a:pt x="240" y="480"/>
                  </a:lnTo>
                  <a:lnTo>
                    <a:pt x="240" y="474"/>
                  </a:lnTo>
                  <a:lnTo>
                    <a:pt x="246" y="468"/>
                  </a:lnTo>
                  <a:lnTo>
                    <a:pt x="246" y="462"/>
                  </a:lnTo>
                  <a:lnTo>
                    <a:pt x="246" y="456"/>
                  </a:lnTo>
                  <a:lnTo>
                    <a:pt x="246" y="450"/>
                  </a:lnTo>
                  <a:lnTo>
                    <a:pt x="246" y="444"/>
                  </a:lnTo>
                  <a:lnTo>
                    <a:pt x="246" y="438"/>
                  </a:lnTo>
                  <a:lnTo>
                    <a:pt x="252" y="432"/>
                  </a:lnTo>
                  <a:lnTo>
                    <a:pt x="252" y="426"/>
                  </a:lnTo>
                  <a:lnTo>
                    <a:pt x="252" y="420"/>
                  </a:lnTo>
                  <a:lnTo>
                    <a:pt x="252" y="414"/>
                  </a:lnTo>
                  <a:lnTo>
                    <a:pt x="252" y="408"/>
                  </a:lnTo>
                  <a:lnTo>
                    <a:pt x="252" y="402"/>
                  </a:lnTo>
                  <a:lnTo>
                    <a:pt x="252" y="396"/>
                  </a:lnTo>
                  <a:lnTo>
                    <a:pt x="258" y="390"/>
                  </a:lnTo>
                  <a:lnTo>
                    <a:pt x="258" y="384"/>
                  </a:lnTo>
                  <a:lnTo>
                    <a:pt x="258" y="378"/>
                  </a:lnTo>
                  <a:lnTo>
                    <a:pt x="258" y="372"/>
                  </a:lnTo>
                  <a:lnTo>
                    <a:pt x="258" y="366"/>
                  </a:lnTo>
                  <a:lnTo>
                    <a:pt x="258" y="360"/>
                  </a:lnTo>
                  <a:lnTo>
                    <a:pt x="264" y="354"/>
                  </a:lnTo>
                  <a:lnTo>
                    <a:pt x="264" y="348"/>
                  </a:lnTo>
                  <a:lnTo>
                    <a:pt x="264" y="342"/>
                  </a:lnTo>
                  <a:lnTo>
                    <a:pt x="264" y="336"/>
                  </a:lnTo>
                  <a:lnTo>
                    <a:pt x="264" y="330"/>
                  </a:lnTo>
                  <a:lnTo>
                    <a:pt x="264" y="324"/>
                  </a:lnTo>
                  <a:lnTo>
                    <a:pt x="270" y="318"/>
                  </a:lnTo>
                  <a:lnTo>
                    <a:pt x="270" y="312"/>
                  </a:lnTo>
                  <a:lnTo>
                    <a:pt x="270" y="306"/>
                  </a:lnTo>
                  <a:lnTo>
                    <a:pt x="270" y="300"/>
                  </a:lnTo>
                  <a:lnTo>
                    <a:pt x="270" y="294"/>
                  </a:lnTo>
                  <a:lnTo>
                    <a:pt x="270" y="288"/>
                  </a:lnTo>
                  <a:lnTo>
                    <a:pt x="270" y="282"/>
                  </a:lnTo>
                  <a:lnTo>
                    <a:pt x="276" y="282"/>
                  </a:lnTo>
                  <a:lnTo>
                    <a:pt x="276" y="276"/>
                  </a:lnTo>
                  <a:lnTo>
                    <a:pt x="276" y="270"/>
                  </a:lnTo>
                  <a:lnTo>
                    <a:pt x="276" y="264"/>
                  </a:lnTo>
                  <a:lnTo>
                    <a:pt x="276" y="258"/>
                  </a:lnTo>
                  <a:lnTo>
                    <a:pt x="276" y="252"/>
                  </a:lnTo>
                  <a:lnTo>
                    <a:pt x="276" y="246"/>
                  </a:lnTo>
                  <a:lnTo>
                    <a:pt x="282" y="240"/>
                  </a:lnTo>
                  <a:lnTo>
                    <a:pt x="282" y="234"/>
                  </a:lnTo>
                  <a:lnTo>
                    <a:pt x="282" y="228"/>
                  </a:lnTo>
                  <a:lnTo>
                    <a:pt x="282" y="222"/>
                  </a:lnTo>
                  <a:lnTo>
                    <a:pt x="282" y="216"/>
                  </a:lnTo>
                  <a:lnTo>
                    <a:pt x="282" y="210"/>
                  </a:lnTo>
                  <a:lnTo>
                    <a:pt x="288" y="204"/>
                  </a:lnTo>
                  <a:lnTo>
                    <a:pt x="288" y="198"/>
                  </a:lnTo>
                  <a:lnTo>
                    <a:pt x="288" y="192"/>
                  </a:lnTo>
                  <a:lnTo>
                    <a:pt x="288" y="186"/>
                  </a:lnTo>
                  <a:lnTo>
                    <a:pt x="288" y="180"/>
                  </a:lnTo>
                  <a:lnTo>
                    <a:pt x="288" y="174"/>
                  </a:lnTo>
                  <a:lnTo>
                    <a:pt x="288" y="168"/>
                  </a:lnTo>
                  <a:lnTo>
                    <a:pt x="294" y="168"/>
                  </a:lnTo>
                  <a:lnTo>
                    <a:pt x="294" y="162"/>
                  </a:lnTo>
                  <a:lnTo>
                    <a:pt x="294" y="156"/>
                  </a:lnTo>
                  <a:lnTo>
                    <a:pt x="294" y="150"/>
                  </a:lnTo>
                  <a:lnTo>
                    <a:pt x="294" y="144"/>
                  </a:lnTo>
                  <a:lnTo>
                    <a:pt x="294" y="138"/>
                  </a:lnTo>
                  <a:lnTo>
                    <a:pt x="294" y="132"/>
                  </a:lnTo>
                  <a:lnTo>
                    <a:pt x="300" y="132"/>
                  </a:lnTo>
                  <a:lnTo>
                    <a:pt x="300" y="126"/>
                  </a:lnTo>
                  <a:lnTo>
                    <a:pt x="300" y="120"/>
                  </a:lnTo>
                  <a:lnTo>
                    <a:pt x="300" y="114"/>
                  </a:lnTo>
                  <a:lnTo>
                    <a:pt x="300" y="108"/>
                  </a:lnTo>
                  <a:lnTo>
                    <a:pt x="300" y="102"/>
                  </a:lnTo>
                  <a:lnTo>
                    <a:pt x="306" y="96"/>
                  </a:lnTo>
                  <a:lnTo>
                    <a:pt x="306" y="90"/>
                  </a:lnTo>
                  <a:lnTo>
                    <a:pt x="306" y="84"/>
                  </a:lnTo>
                  <a:lnTo>
                    <a:pt x="306" y="78"/>
                  </a:lnTo>
                  <a:lnTo>
                    <a:pt x="306" y="72"/>
                  </a:lnTo>
                  <a:lnTo>
                    <a:pt x="306" y="66"/>
                  </a:lnTo>
                  <a:lnTo>
                    <a:pt x="312" y="60"/>
                  </a:lnTo>
                  <a:lnTo>
                    <a:pt x="312" y="54"/>
                  </a:lnTo>
                  <a:lnTo>
                    <a:pt x="312" y="48"/>
                  </a:lnTo>
                  <a:lnTo>
                    <a:pt x="312" y="42"/>
                  </a:lnTo>
                  <a:lnTo>
                    <a:pt x="312" y="36"/>
                  </a:lnTo>
                  <a:lnTo>
                    <a:pt x="312" y="30"/>
                  </a:lnTo>
                  <a:lnTo>
                    <a:pt x="318" y="24"/>
                  </a:lnTo>
                  <a:lnTo>
                    <a:pt x="318" y="18"/>
                  </a:lnTo>
                  <a:lnTo>
                    <a:pt x="318" y="12"/>
                  </a:lnTo>
                  <a:lnTo>
                    <a:pt x="318" y="6"/>
                  </a:lnTo>
                  <a:lnTo>
                    <a:pt x="318" y="0"/>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42" name="Line 1046"/>
            <p:cNvSpPr>
              <a:spLocks noChangeShapeType="1"/>
            </p:cNvSpPr>
            <p:nvPr/>
          </p:nvSpPr>
          <p:spPr bwMode="auto">
            <a:xfrm flipV="1">
              <a:off x="3364" y="872"/>
              <a:ext cx="0" cy="1056"/>
            </a:xfrm>
            <a:prstGeom prst="line">
              <a:avLst/>
            </a:prstGeom>
            <a:noFill/>
            <a:ln w="50800">
              <a:solidFill>
                <a:schemeClr val="accent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68344" name="Line 1048"/>
            <p:cNvSpPr>
              <a:spLocks noChangeShapeType="1"/>
            </p:cNvSpPr>
            <p:nvPr/>
          </p:nvSpPr>
          <p:spPr bwMode="auto">
            <a:xfrm>
              <a:off x="3360" y="1908"/>
              <a:ext cx="240" cy="0"/>
            </a:xfrm>
            <a:prstGeom prst="line">
              <a:avLst/>
            </a:prstGeom>
            <a:noFill/>
            <a:ln w="44450">
              <a:solidFill>
                <a:srgbClr val="00FF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68345" name="Line 1049"/>
            <p:cNvSpPr>
              <a:spLocks noChangeShapeType="1"/>
            </p:cNvSpPr>
            <p:nvPr/>
          </p:nvSpPr>
          <p:spPr bwMode="auto">
            <a:xfrm rot="5400000">
              <a:off x="3144" y="1472"/>
              <a:ext cx="896" cy="0"/>
            </a:xfrm>
            <a:prstGeom prst="line">
              <a:avLst/>
            </a:prstGeom>
            <a:noFill/>
            <a:ln w="44450">
              <a:solidFill>
                <a:srgbClr val="00FF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68346" name="Line 1050"/>
            <p:cNvSpPr>
              <a:spLocks noChangeShapeType="1"/>
            </p:cNvSpPr>
            <p:nvPr/>
          </p:nvSpPr>
          <p:spPr bwMode="auto">
            <a:xfrm rot="5400000">
              <a:off x="3894" y="1414"/>
              <a:ext cx="372" cy="0"/>
            </a:xfrm>
            <a:prstGeom prst="line">
              <a:avLst/>
            </a:prstGeom>
            <a:noFill/>
            <a:ln w="44450">
              <a:solidFill>
                <a:srgbClr val="00FF00"/>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grpSp>
          <p:nvGrpSpPr>
            <p:cNvPr id="568334" name="Group 1038"/>
            <p:cNvGrpSpPr>
              <a:grpSpLocks/>
            </p:cNvGrpSpPr>
            <p:nvPr/>
          </p:nvGrpSpPr>
          <p:grpSpPr bwMode="auto">
            <a:xfrm rot="1186479">
              <a:off x="3584" y="984"/>
              <a:ext cx="272" cy="186"/>
              <a:chOff x="144" y="2208"/>
              <a:chExt cx="1950" cy="1860"/>
            </a:xfrm>
          </p:grpSpPr>
          <p:sp>
            <p:nvSpPr>
              <p:cNvPr id="568335" name="Freeform 1039"/>
              <p:cNvSpPr>
                <a:spLocks/>
              </p:cNvSpPr>
              <p:nvPr/>
            </p:nvSpPr>
            <p:spPr bwMode="auto">
              <a:xfrm>
                <a:off x="144" y="2208"/>
                <a:ext cx="372" cy="930"/>
              </a:xfrm>
              <a:custGeom>
                <a:avLst/>
                <a:gdLst>
                  <a:gd name="T0" fmla="*/ 0 w 372"/>
                  <a:gd name="T1" fmla="*/ 912 h 930"/>
                  <a:gd name="T2" fmla="*/ 6 w 372"/>
                  <a:gd name="T3" fmla="*/ 888 h 930"/>
                  <a:gd name="T4" fmla="*/ 12 w 372"/>
                  <a:gd name="T5" fmla="*/ 864 h 930"/>
                  <a:gd name="T6" fmla="*/ 12 w 372"/>
                  <a:gd name="T7" fmla="*/ 840 h 930"/>
                  <a:gd name="T8" fmla="*/ 18 w 372"/>
                  <a:gd name="T9" fmla="*/ 816 h 930"/>
                  <a:gd name="T10" fmla="*/ 24 w 372"/>
                  <a:gd name="T11" fmla="*/ 792 h 930"/>
                  <a:gd name="T12" fmla="*/ 24 w 372"/>
                  <a:gd name="T13" fmla="*/ 768 h 930"/>
                  <a:gd name="T14" fmla="*/ 30 w 372"/>
                  <a:gd name="T15" fmla="*/ 744 h 930"/>
                  <a:gd name="T16" fmla="*/ 36 w 372"/>
                  <a:gd name="T17" fmla="*/ 720 h 930"/>
                  <a:gd name="T18" fmla="*/ 36 w 372"/>
                  <a:gd name="T19" fmla="*/ 696 h 930"/>
                  <a:gd name="T20" fmla="*/ 42 w 372"/>
                  <a:gd name="T21" fmla="*/ 672 h 930"/>
                  <a:gd name="T22" fmla="*/ 48 w 372"/>
                  <a:gd name="T23" fmla="*/ 648 h 930"/>
                  <a:gd name="T24" fmla="*/ 48 w 372"/>
                  <a:gd name="T25" fmla="*/ 624 h 930"/>
                  <a:gd name="T26" fmla="*/ 54 w 372"/>
                  <a:gd name="T27" fmla="*/ 600 h 930"/>
                  <a:gd name="T28" fmla="*/ 54 w 372"/>
                  <a:gd name="T29" fmla="*/ 576 h 930"/>
                  <a:gd name="T30" fmla="*/ 60 w 372"/>
                  <a:gd name="T31" fmla="*/ 552 h 930"/>
                  <a:gd name="T32" fmla="*/ 66 w 372"/>
                  <a:gd name="T33" fmla="*/ 528 h 930"/>
                  <a:gd name="T34" fmla="*/ 72 w 372"/>
                  <a:gd name="T35" fmla="*/ 504 h 930"/>
                  <a:gd name="T36" fmla="*/ 72 w 372"/>
                  <a:gd name="T37" fmla="*/ 480 h 930"/>
                  <a:gd name="T38" fmla="*/ 78 w 372"/>
                  <a:gd name="T39" fmla="*/ 456 h 930"/>
                  <a:gd name="T40" fmla="*/ 84 w 372"/>
                  <a:gd name="T41" fmla="*/ 432 h 930"/>
                  <a:gd name="T42" fmla="*/ 90 w 372"/>
                  <a:gd name="T43" fmla="*/ 408 h 930"/>
                  <a:gd name="T44" fmla="*/ 90 w 372"/>
                  <a:gd name="T45" fmla="*/ 384 h 930"/>
                  <a:gd name="T46" fmla="*/ 96 w 372"/>
                  <a:gd name="T47" fmla="*/ 360 h 930"/>
                  <a:gd name="T48" fmla="*/ 102 w 372"/>
                  <a:gd name="T49" fmla="*/ 342 h 930"/>
                  <a:gd name="T50" fmla="*/ 102 w 372"/>
                  <a:gd name="T51" fmla="*/ 318 h 930"/>
                  <a:gd name="T52" fmla="*/ 108 w 372"/>
                  <a:gd name="T53" fmla="*/ 300 h 930"/>
                  <a:gd name="T54" fmla="*/ 114 w 372"/>
                  <a:gd name="T55" fmla="*/ 276 h 930"/>
                  <a:gd name="T56" fmla="*/ 120 w 372"/>
                  <a:gd name="T57" fmla="*/ 258 h 930"/>
                  <a:gd name="T58" fmla="*/ 126 w 372"/>
                  <a:gd name="T59" fmla="*/ 240 h 930"/>
                  <a:gd name="T60" fmla="*/ 126 w 372"/>
                  <a:gd name="T61" fmla="*/ 216 h 930"/>
                  <a:gd name="T62" fmla="*/ 132 w 372"/>
                  <a:gd name="T63" fmla="*/ 192 h 930"/>
                  <a:gd name="T64" fmla="*/ 138 w 372"/>
                  <a:gd name="T65" fmla="*/ 168 h 930"/>
                  <a:gd name="T66" fmla="*/ 144 w 372"/>
                  <a:gd name="T67" fmla="*/ 150 h 930"/>
                  <a:gd name="T68" fmla="*/ 150 w 372"/>
                  <a:gd name="T69" fmla="*/ 126 h 930"/>
                  <a:gd name="T70" fmla="*/ 156 w 372"/>
                  <a:gd name="T71" fmla="*/ 108 h 930"/>
                  <a:gd name="T72" fmla="*/ 162 w 372"/>
                  <a:gd name="T73" fmla="*/ 90 h 930"/>
                  <a:gd name="T74" fmla="*/ 174 w 372"/>
                  <a:gd name="T75" fmla="*/ 72 h 930"/>
                  <a:gd name="T76" fmla="*/ 180 w 372"/>
                  <a:gd name="T77" fmla="*/ 54 h 930"/>
                  <a:gd name="T78" fmla="*/ 186 w 372"/>
                  <a:gd name="T79" fmla="*/ 36 h 930"/>
                  <a:gd name="T80" fmla="*/ 198 w 372"/>
                  <a:gd name="T81" fmla="*/ 24 h 930"/>
                  <a:gd name="T82" fmla="*/ 210 w 372"/>
                  <a:gd name="T83" fmla="*/ 12 h 930"/>
                  <a:gd name="T84" fmla="*/ 222 w 372"/>
                  <a:gd name="T85" fmla="*/ 0 h 930"/>
                  <a:gd name="T86" fmla="*/ 240 w 372"/>
                  <a:gd name="T87" fmla="*/ 6 h 930"/>
                  <a:gd name="T88" fmla="*/ 252 w 372"/>
                  <a:gd name="T89" fmla="*/ 18 h 930"/>
                  <a:gd name="T90" fmla="*/ 264 w 372"/>
                  <a:gd name="T91" fmla="*/ 30 h 930"/>
                  <a:gd name="T92" fmla="*/ 276 w 372"/>
                  <a:gd name="T93" fmla="*/ 42 h 930"/>
                  <a:gd name="T94" fmla="*/ 282 w 372"/>
                  <a:gd name="T95" fmla="*/ 60 h 930"/>
                  <a:gd name="T96" fmla="*/ 288 w 372"/>
                  <a:gd name="T97" fmla="*/ 84 h 930"/>
                  <a:gd name="T98" fmla="*/ 300 w 372"/>
                  <a:gd name="T99" fmla="*/ 102 h 930"/>
                  <a:gd name="T100" fmla="*/ 306 w 372"/>
                  <a:gd name="T101" fmla="*/ 126 h 930"/>
                  <a:gd name="T102" fmla="*/ 312 w 372"/>
                  <a:gd name="T103" fmla="*/ 144 h 930"/>
                  <a:gd name="T104" fmla="*/ 318 w 372"/>
                  <a:gd name="T105" fmla="*/ 162 h 930"/>
                  <a:gd name="T106" fmla="*/ 324 w 372"/>
                  <a:gd name="T107" fmla="*/ 186 h 930"/>
                  <a:gd name="T108" fmla="*/ 330 w 372"/>
                  <a:gd name="T109" fmla="*/ 210 h 930"/>
                  <a:gd name="T110" fmla="*/ 336 w 372"/>
                  <a:gd name="T111" fmla="*/ 234 h 930"/>
                  <a:gd name="T112" fmla="*/ 342 w 372"/>
                  <a:gd name="T113" fmla="*/ 258 h 930"/>
                  <a:gd name="T114" fmla="*/ 348 w 372"/>
                  <a:gd name="T115" fmla="*/ 282 h 930"/>
                  <a:gd name="T116" fmla="*/ 348 w 372"/>
                  <a:gd name="T117" fmla="*/ 306 h 930"/>
                  <a:gd name="T118" fmla="*/ 354 w 372"/>
                  <a:gd name="T119" fmla="*/ 324 h 930"/>
                  <a:gd name="T120" fmla="*/ 360 w 372"/>
                  <a:gd name="T121" fmla="*/ 348 h 930"/>
                  <a:gd name="T122" fmla="*/ 366 w 372"/>
                  <a:gd name="T123" fmla="*/ 372 h 930"/>
                  <a:gd name="T124" fmla="*/ 372 w 372"/>
                  <a:gd name="T125" fmla="*/ 396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930">
                    <a:moveTo>
                      <a:pt x="0" y="930"/>
                    </a:moveTo>
                    <a:lnTo>
                      <a:pt x="0" y="924"/>
                    </a:lnTo>
                    <a:lnTo>
                      <a:pt x="0" y="918"/>
                    </a:lnTo>
                    <a:lnTo>
                      <a:pt x="0" y="912"/>
                    </a:lnTo>
                    <a:lnTo>
                      <a:pt x="6" y="906"/>
                    </a:lnTo>
                    <a:lnTo>
                      <a:pt x="6" y="900"/>
                    </a:lnTo>
                    <a:lnTo>
                      <a:pt x="6" y="894"/>
                    </a:lnTo>
                    <a:lnTo>
                      <a:pt x="6" y="888"/>
                    </a:lnTo>
                    <a:lnTo>
                      <a:pt x="6" y="882"/>
                    </a:lnTo>
                    <a:lnTo>
                      <a:pt x="6" y="876"/>
                    </a:lnTo>
                    <a:lnTo>
                      <a:pt x="12" y="870"/>
                    </a:lnTo>
                    <a:lnTo>
                      <a:pt x="12" y="864"/>
                    </a:lnTo>
                    <a:lnTo>
                      <a:pt x="12" y="858"/>
                    </a:lnTo>
                    <a:lnTo>
                      <a:pt x="12" y="852"/>
                    </a:lnTo>
                    <a:lnTo>
                      <a:pt x="12" y="846"/>
                    </a:lnTo>
                    <a:lnTo>
                      <a:pt x="12" y="840"/>
                    </a:lnTo>
                    <a:lnTo>
                      <a:pt x="18" y="834"/>
                    </a:lnTo>
                    <a:lnTo>
                      <a:pt x="18" y="828"/>
                    </a:lnTo>
                    <a:lnTo>
                      <a:pt x="18" y="822"/>
                    </a:lnTo>
                    <a:lnTo>
                      <a:pt x="18" y="816"/>
                    </a:lnTo>
                    <a:lnTo>
                      <a:pt x="18" y="810"/>
                    </a:lnTo>
                    <a:lnTo>
                      <a:pt x="18" y="804"/>
                    </a:lnTo>
                    <a:lnTo>
                      <a:pt x="18" y="798"/>
                    </a:lnTo>
                    <a:lnTo>
                      <a:pt x="24" y="792"/>
                    </a:lnTo>
                    <a:lnTo>
                      <a:pt x="24" y="786"/>
                    </a:lnTo>
                    <a:lnTo>
                      <a:pt x="24" y="780"/>
                    </a:lnTo>
                    <a:lnTo>
                      <a:pt x="24" y="774"/>
                    </a:lnTo>
                    <a:lnTo>
                      <a:pt x="24" y="768"/>
                    </a:lnTo>
                    <a:lnTo>
                      <a:pt x="24" y="762"/>
                    </a:lnTo>
                    <a:lnTo>
                      <a:pt x="30" y="756"/>
                    </a:lnTo>
                    <a:lnTo>
                      <a:pt x="30" y="750"/>
                    </a:lnTo>
                    <a:lnTo>
                      <a:pt x="30" y="744"/>
                    </a:lnTo>
                    <a:lnTo>
                      <a:pt x="30" y="738"/>
                    </a:lnTo>
                    <a:lnTo>
                      <a:pt x="30" y="732"/>
                    </a:lnTo>
                    <a:lnTo>
                      <a:pt x="30" y="726"/>
                    </a:lnTo>
                    <a:lnTo>
                      <a:pt x="36" y="720"/>
                    </a:lnTo>
                    <a:lnTo>
                      <a:pt x="36" y="714"/>
                    </a:lnTo>
                    <a:lnTo>
                      <a:pt x="36" y="708"/>
                    </a:lnTo>
                    <a:lnTo>
                      <a:pt x="36" y="702"/>
                    </a:lnTo>
                    <a:lnTo>
                      <a:pt x="36" y="696"/>
                    </a:lnTo>
                    <a:lnTo>
                      <a:pt x="36" y="690"/>
                    </a:lnTo>
                    <a:lnTo>
                      <a:pt x="42" y="684"/>
                    </a:lnTo>
                    <a:lnTo>
                      <a:pt x="42" y="678"/>
                    </a:lnTo>
                    <a:lnTo>
                      <a:pt x="42" y="672"/>
                    </a:lnTo>
                    <a:lnTo>
                      <a:pt x="42" y="666"/>
                    </a:lnTo>
                    <a:lnTo>
                      <a:pt x="42" y="660"/>
                    </a:lnTo>
                    <a:lnTo>
                      <a:pt x="42" y="654"/>
                    </a:lnTo>
                    <a:lnTo>
                      <a:pt x="48" y="648"/>
                    </a:lnTo>
                    <a:lnTo>
                      <a:pt x="48" y="642"/>
                    </a:lnTo>
                    <a:lnTo>
                      <a:pt x="48" y="636"/>
                    </a:lnTo>
                    <a:lnTo>
                      <a:pt x="48" y="630"/>
                    </a:lnTo>
                    <a:lnTo>
                      <a:pt x="48" y="624"/>
                    </a:lnTo>
                    <a:lnTo>
                      <a:pt x="48" y="618"/>
                    </a:lnTo>
                    <a:lnTo>
                      <a:pt x="54" y="612"/>
                    </a:lnTo>
                    <a:lnTo>
                      <a:pt x="54" y="606"/>
                    </a:lnTo>
                    <a:lnTo>
                      <a:pt x="54" y="600"/>
                    </a:lnTo>
                    <a:lnTo>
                      <a:pt x="54" y="594"/>
                    </a:lnTo>
                    <a:lnTo>
                      <a:pt x="54" y="588"/>
                    </a:lnTo>
                    <a:lnTo>
                      <a:pt x="54" y="582"/>
                    </a:lnTo>
                    <a:lnTo>
                      <a:pt x="54" y="576"/>
                    </a:lnTo>
                    <a:lnTo>
                      <a:pt x="60" y="570"/>
                    </a:lnTo>
                    <a:lnTo>
                      <a:pt x="60" y="564"/>
                    </a:lnTo>
                    <a:lnTo>
                      <a:pt x="60" y="558"/>
                    </a:lnTo>
                    <a:lnTo>
                      <a:pt x="60" y="552"/>
                    </a:lnTo>
                    <a:lnTo>
                      <a:pt x="60" y="546"/>
                    </a:lnTo>
                    <a:lnTo>
                      <a:pt x="66" y="540"/>
                    </a:lnTo>
                    <a:lnTo>
                      <a:pt x="66" y="534"/>
                    </a:lnTo>
                    <a:lnTo>
                      <a:pt x="66" y="528"/>
                    </a:lnTo>
                    <a:lnTo>
                      <a:pt x="66" y="522"/>
                    </a:lnTo>
                    <a:lnTo>
                      <a:pt x="66" y="516"/>
                    </a:lnTo>
                    <a:lnTo>
                      <a:pt x="66" y="510"/>
                    </a:lnTo>
                    <a:lnTo>
                      <a:pt x="72" y="504"/>
                    </a:lnTo>
                    <a:lnTo>
                      <a:pt x="72" y="498"/>
                    </a:lnTo>
                    <a:lnTo>
                      <a:pt x="72" y="492"/>
                    </a:lnTo>
                    <a:lnTo>
                      <a:pt x="72" y="486"/>
                    </a:lnTo>
                    <a:lnTo>
                      <a:pt x="72" y="480"/>
                    </a:lnTo>
                    <a:lnTo>
                      <a:pt x="78" y="474"/>
                    </a:lnTo>
                    <a:lnTo>
                      <a:pt x="78" y="468"/>
                    </a:lnTo>
                    <a:lnTo>
                      <a:pt x="78" y="462"/>
                    </a:lnTo>
                    <a:lnTo>
                      <a:pt x="78" y="456"/>
                    </a:lnTo>
                    <a:lnTo>
                      <a:pt x="78" y="450"/>
                    </a:lnTo>
                    <a:lnTo>
                      <a:pt x="78" y="444"/>
                    </a:lnTo>
                    <a:lnTo>
                      <a:pt x="84" y="438"/>
                    </a:lnTo>
                    <a:lnTo>
                      <a:pt x="84" y="432"/>
                    </a:lnTo>
                    <a:lnTo>
                      <a:pt x="84" y="426"/>
                    </a:lnTo>
                    <a:lnTo>
                      <a:pt x="84" y="420"/>
                    </a:lnTo>
                    <a:lnTo>
                      <a:pt x="84" y="414"/>
                    </a:lnTo>
                    <a:lnTo>
                      <a:pt x="90" y="408"/>
                    </a:lnTo>
                    <a:lnTo>
                      <a:pt x="90" y="402"/>
                    </a:lnTo>
                    <a:lnTo>
                      <a:pt x="90" y="396"/>
                    </a:lnTo>
                    <a:lnTo>
                      <a:pt x="90" y="390"/>
                    </a:lnTo>
                    <a:lnTo>
                      <a:pt x="90" y="384"/>
                    </a:lnTo>
                    <a:lnTo>
                      <a:pt x="90" y="378"/>
                    </a:lnTo>
                    <a:lnTo>
                      <a:pt x="96" y="372"/>
                    </a:lnTo>
                    <a:lnTo>
                      <a:pt x="96" y="366"/>
                    </a:lnTo>
                    <a:lnTo>
                      <a:pt x="96" y="360"/>
                    </a:lnTo>
                    <a:lnTo>
                      <a:pt x="96" y="354"/>
                    </a:lnTo>
                    <a:lnTo>
                      <a:pt x="96" y="348"/>
                    </a:lnTo>
                    <a:lnTo>
                      <a:pt x="102" y="348"/>
                    </a:lnTo>
                    <a:lnTo>
                      <a:pt x="102" y="342"/>
                    </a:lnTo>
                    <a:lnTo>
                      <a:pt x="102" y="336"/>
                    </a:lnTo>
                    <a:lnTo>
                      <a:pt x="102" y="330"/>
                    </a:lnTo>
                    <a:lnTo>
                      <a:pt x="102" y="324"/>
                    </a:lnTo>
                    <a:lnTo>
                      <a:pt x="102" y="318"/>
                    </a:lnTo>
                    <a:lnTo>
                      <a:pt x="108" y="318"/>
                    </a:lnTo>
                    <a:lnTo>
                      <a:pt x="108" y="312"/>
                    </a:lnTo>
                    <a:lnTo>
                      <a:pt x="108" y="306"/>
                    </a:lnTo>
                    <a:lnTo>
                      <a:pt x="108" y="300"/>
                    </a:lnTo>
                    <a:lnTo>
                      <a:pt x="108" y="294"/>
                    </a:lnTo>
                    <a:lnTo>
                      <a:pt x="114" y="288"/>
                    </a:lnTo>
                    <a:lnTo>
                      <a:pt x="114" y="282"/>
                    </a:lnTo>
                    <a:lnTo>
                      <a:pt x="114" y="276"/>
                    </a:lnTo>
                    <a:lnTo>
                      <a:pt x="114" y="270"/>
                    </a:lnTo>
                    <a:lnTo>
                      <a:pt x="114" y="264"/>
                    </a:lnTo>
                    <a:lnTo>
                      <a:pt x="120" y="264"/>
                    </a:lnTo>
                    <a:lnTo>
                      <a:pt x="120" y="258"/>
                    </a:lnTo>
                    <a:lnTo>
                      <a:pt x="120" y="252"/>
                    </a:lnTo>
                    <a:lnTo>
                      <a:pt x="120" y="246"/>
                    </a:lnTo>
                    <a:lnTo>
                      <a:pt x="120" y="240"/>
                    </a:lnTo>
                    <a:lnTo>
                      <a:pt x="126" y="240"/>
                    </a:lnTo>
                    <a:lnTo>
                      <a:pt x="126" y="234"/>
                    </a:lnTo>
                    <a:lnTo>
                      <a:pt x="126" y="228"/>
                    </a:lnTo>
                    <a:lnTo>
                      <a:pt x="126" y="222"/>
                    </a:lnTo>
                    <a:lnTo>
                      <a:pt x="126" y="216"/>
                    </a:lnTo>
                    <a:lnTo>
                      <a:pt x="132" y="210"/>
                    </a:lnTo>
                    <a:lnTo>
                      <a:pt x="132" y="204"/>
                    </a:lnTo>
                    <a:lnTo>
                      <a:pt x="132" y="198"/>
                    </a:lnTo>
                    <a:lnTo>
                      <a:pt x="132" y="192"/>
                    </a:lnTo>
                    <a:lnTo>
                      <a:pt x="138" y="186"/>
                    </a:lnTo>
                    <a:lnTo>
                      <a:pt x="138" y="180"/>
                    </a:lnTo>
                    <a:lnTo>
                      <a:pt x="138" y="174"/>
                    </a:lnTo>
                    <a:lnTo>
                      <a:pt x="138" y="168"/>
                    </a:lnTo>
                    <a:lnTo>
                      <a:pt x="144" y="168"/>
                    </a:lnTo>
                    <a:lnTo>
                      <a:pt x="144" y="162"/>
                    </a:lnTo>
                    <a:lnTo>
                      <a:pt x="144" y="156"/>
                    </a:lnTo>
                    <a:lnTo>
                      <a:pt x="144" y="150"/>
                    </a:lnTo>
                    <a:lnTo>
                      <a:pt x="150" y="144"/>
                    </a:lnTo>
                    <a:lnTo>
                      <a:pt x="150" y="138"/>
                    </a:lnTo>
                    <a:lnTo>
                      <a:pt x="150" y="132"/>
                    </a:lnTo>
                    <a:lnTo>
                      <a:pt x="150" y="126"/>
                    </a:lnTo>
                    <a:lnTo>
                      <a:pt x="156" y="126"/>
                    </a:lnTo>
                    <a:lnTo>
                      <a:pt x="156" y="120"/>
                    </a:lnTo>
                    <a:lnTo>
                      <a:pt x="156" y="114"/>
                    </a:lnTo>
                    <a:lnTo>
                      <a:pt x="156" y="108"/>
                    </a:lnTo>
                    <a:lnTo>
                      <a:pt x="162" y="108"/>
                    </a:lnTo>
                    <a:lnTo>
                      <a:pt x="162" y="102"/>
                    </a:lnTo>
                    <a:lnTo>
                      <a:pt x="162" y="96"/>
                    </a:lnTo>
                    <a:lnTo>
                      <a:pt x="162" y="90"/>
                    </a:lnTo>
                    <a:lnTo>
                      <a:pt x="168" y="90"/>
                    </a:lnTo>
                    <a:lnTo>
                      <a:pt x="168" y="84"/>
                    </a:lnTo>
                    <a:lnTo>
                      <a:pt x="168" y="78"/>
                    </a:lnTo>
                    <a:lnTo>
                      <a:pt x="174" y="72"/>
                    </a:lnTo>
                    <a:lnTo>
                      <a:pt x="174" y="66"/>
                    </a:lnTo>
                    <a:lnTo>
                      <a:pt x="174" y="60"/>
                    </a:lnTo>
                    <a:lnTo>
                      <a:pt x="180" y="60"/>
                    </a:lnTo>
                    <a:lnTo>
                      <a:pt x="180" y="54"/>
                    </a:lnTo>
                    <a:lnTo>
                      <a:pt x="180" y="48"/>
                    </a:lnTo>
                    <a:lnTo>
                      <a:pt x="186" y="48"/>
                    </a:lnTo>
                    <a:lnTo>
                      <a:pt x="186" y="42"/>
                    </a:lnTo>
                    <a:lnTo>
                      <a:pt x="186" y="36"/>
                    </a:lnTo>
                    <a:lnTo>
                      <a:pt x="192" y="36"/>
                    </a:lnTo>
                    <a:lnTo>
                      <a:pt x="192" y="30"/>
                    </a:lnTo>
                    <a:lnTo>
                      <a:pt x="198" y="30"/>
                    </a:lnTo>
                    <a:lnTo>
                      <a:pt x="198" y="24"/>
                    </a:lnTo>
                    <a:lnTo>
                      <a:pt x="198" y="18"/>
                    </a:lnTo>
                    <a:lnTo>
                      <a:pt x="204" y="18"/>
                    </a:lnTo>
                    <a:lnTo>
                      <a:pt x="204" y="12"/>
                    </a:lnTo>
                    <a:lnTo>
                      <a:pt x="210" y="12"/>
                    </a:lnTo>
                    <a:lnTo>
                      <a:pt x="210" y="6"/>
                    </a:lnTo>
                    <a:lnTo>
                      <a:pt x="216" y="6"/>
                    </a:lnTo>
                    <a:lnTo>
                      <a:pt x="222" y="6"/>
                    </a:lnTo>
                    <a:lnTo>
                      <a:pt x="222" y="0"/>
                    </a:lnTo>
                    <a:lnTo>
                      <a:pt x="228" y="0"/>
                    </a:lnTo>
                    <a:lnTo>
                      <a:pt x="234" y="0"/>
                    </a:lnTo>
                    <a:lnTo>
                      <a:pt x="234" y="6"/>
                    </a:lnTo>
                    <a:lnTo>
                      <a:pt x="240" y="6"/>
                    </a:lnTo>
                    <a:lnTo>
                      <a:pt x="246" y="6"/>
                    </a:lnTo>
                    <a:lnTo>
                      <a:pt x="246" y="12"/>
                    </a:lnTo>
                    <a:lnTo>
                      <a:pt x="252" y="12"/>
                    </a:lnTo>
                    <a:lnTo>
                      <a:pt x="252" y="18"/>
                    </a:lnTo>
                    <a:lnTo>
                      <a:pt x="258" y="18"/>
                    </a:lnTo>
                    <a:lnTo>
                      <a:pt x="258" y="24"/>
                    </a:lnTo>
                    <a:lnTo>
                      <a:pt x="264" y="24"/>
                    </a:lnTo>
                    <a:lnTo>
                      <a:pt x="264" y="30"/>
                    </a:lnTo>
                    <a:lnTo>
                      <a:pt x="270" y="30"/>
                    </a:lnTo>
                    <a:lnTo>
                      <a:pt x="270" y="36"/>
                    </a:lnTo>
                    <a:lnTo>
                      <a:pt x="270" y="42"/>
                    </a:lnTo>
                    <a:lnTo>
                      <a:pt x="276" y="42"/>
                    </a:lnTo>
                    <a:lnTo>
                      <a:pt x="276" y="48"/>
                    </a:lnTo>
                    <a:lnTo>
                      <a:pt x="276" y="54"/>
                    </a:lnTo>
                    <a:lnTo>
                      <a:pt x="282" y="54"/>
                    </a:lnTo>
                    <a:lnTo>
                      <a:pt x="282" y="60"/>
                    </a:lnTo>
                    <a:lnTo>
                      <a:pt x="282" y="66"/>
                    </a:lnTo>
                    <a:lnTo>
                      <a:pt x="288" y="72"/>
                    </a:lnTo>
                    <a:lnTo>
                      <a:pt x="288" y="78"/>
                    </a:lnTo>
                    <a:lnTo>
                      <a:pt x="288" y="84"/>
                    </a:lnTo>
                    <a:lnTo>
                      <a:pt x="294" y="84"/>
                    </a:lnTo>
                    <a:lnTo>
                      <a:pt x="294" y="90"/>
                    </a:lnTo>
                    <a:lnTo>
                      <a:pt x="294" y="96"/>
                    </a:lnTo>
                    <a:lnTo>
                      <a:pt x="300" y="102"/>
                    </a:lnTo>
                    <a:lnTo>
                      <a:pt x="300" y="108"/>
                    </a:lnTo>
                    <a:lnTo>
                      <a:pt x="300" y="114"/>
                    </a:lnTo>
                    <a:lnTo>
                      <a:pt x="306" y="120"/>
                    </a:lnTo>
                    <a:lnTo>
                      <a:pt x="306" y="126"/>
                    </a:lnTo>
                    <a:lnTo>
                      <a:pt x="306" y="132"/>
                    </a:lnTo>
                    <a:lnTo>
                      <a:pt x="306" y="138"/>
                    </a:lnTo>
                    <a:lnTo>
                      <a:pt x="312" y="138"/>
                    </a:lnTo>
                    <a:lnTo>
                      <a:pt x="312" y="144"/>
                    </a:lnTo>
                    <a:lnTo>
                      <a:pt x="312" y="150"/>
                    </a:lnTo>
                    <a:lnTo>
                      <a:pt x="312" y="156"/>
                    </a:lnTo>
                    <a:lnTo>
                      <a:pt x="318" y="156"/>
                    </a:lnTo>
                    <a:lnTo>
                      <a:pt x="318" y="162"/>
                    </a:lnTo>
                    <a:lnTo>
                      <a:pt x="318" y="168"/>
                    </a:lnTo>
                    <a:lnTo>
                      <a:pt x="318" y="174"/>
                    </a:lnTo>
                    <a:lnTo>
                      <a:pt x="324" y="180"/>
                    </a:lnTo>
                    <a:lnTo>
                      <a:pt x="324" y="186"/>
                    </a:lnTo>
                    <a:lnTo>
                      <a:pt x="324" y="192"/>
                    </a:lnTo>
                    <a:lnTo>
                      <a:pt x="324" y="198"/>
                    </a:lnTo>
                    <a:lnTo>
                      <a:pt x="330" y="204"/>
                    </a:lnTo>
                    <a:lnTo>
                      <a:pt x="330" y="210"/>
                    </a:lnTo>
                    <a:lnTo>
                      <a:pt x="330" y="216"/>
                    </a:lnTo>
                    <a:lnTo>
                      <a:pt x="330" y="222"/>
                    </a:lnTo>
                    <a:lnTo>
                      <a:pt x="336" y="228"/>
                    </a:lnTo>
                    <a:lnTo>
                      <a:pt x="336" y="234"/>
                    </a:lnTo>
                    <a:lnTo>
                      <a:pt x="336" y="240"/>
                    </a:lnTo>
                    <a:lnTo>
                      <a:pt x="336" y="246"/>
                    </a:lnTo>
                    <a:lnTo>
                      <a:pt x="342" y="252"/>
                    </a:lnTo>
                    <a:lnTo>
                      <a:pt x="342" y="258"/>
                    </a:lnTo>
                    <a:lnTo>
                      <a:pt x="342" y="264"/>
                    </a:lnTo>
                    <a:lnTo>
                      <a:pt x="342" y="270"/>
                    </a:lnTo>
                    <a:lnTo>
                      <a:pt x="342" y="276"/>
                    </a:lnTo>
                    <a:lnTo>
                      <a:pt x="348" y="282"/>
                    </a:lnTo>
                    <a:lnTo>
                      <a:pt x="348" y="288"/>
                    </a:lnTo>
                    <a:lnTo>
                      <a:pt x="348" y="294"/>
                    </a:lnTo>
                    <a:lnTo>
                      <a:pt x="348" y="300"/>
                    </a:lnTo>
                    <a:lnTo>
                      <a:pt x="348" y="306"/>
                    </a:lnTo>
                    <a:lnTo>
                      <a:pt x="354" y="306"/>
                    </a:lnTo>
                    <a:lnTo>
                      <a:pt x="354" y="312"/>
                    </a:lnTo>
                    <a:lnTo>
                      <a:pt x="354" y="318"/>
                    </a:lnTo>
                    <a:lnTo>
                      <a:pt x="354" y="324"/>
                    </a:lnTo>
                    <a:lnTo>
                      <a:pt x="354" y="330"/>
                    </a:lnTo>
                    <a:lnTo>
                      <a:pt x="360" y="336"/>
                    </a:lnTo>
                    <a:lnTo>
                      <a:pt x="360" y="342"/>
                    </a:lnTo>
                    <a:lnTo>
                      <a:pt x="360" y="348"/>
                    </a:lnTo>
                    <a:lnTo>
                      <a:pt x="360" y="354"/>
                    </a:lnTo>
                    <a:lnTo>
                      <a:pt x="360" y="360"/>
                    </a:lnTo>
                    <a:lnTo>
                      <a:pt x="366" y="366"/>
                    </a:lnTo>
                    <a:lnTo>
                      <a:pt x="366" y="372"/>
                    </a:lnTo>
                    <a:lnTo>
                      <a:pt x="366" y="378"/>
                    </a:lnTo>
                    <a:lnTo>
                      <a:pt x="366" y="384"/>
                    </a:lnTo>
                    <a:lnTo>
                      <a:pt x="366" y="390"/>
                    </a:lnTo>
                    <a:lnTo>
                      <a:pt x="372" y="396"/>
                    </a:lnTo>
                    <a:lnTo>
                      <a:pt x="372" y="402"/>
                    </a:lnTo>
                    <a:lnTo>
                      <a:pt x="372" y="408"/>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36" name="Freeform 1040"/>
              <p:cNvSpPr>
                <a:spLocks/>
              </p:cNvSpPr>
              <p:nvPr/>
            </p:nvSpPr>
            <p:spPr bwMode="auto">
              <a:xfrm>
                <a:off x="516" y="2616"/>
                <a:ext cx="294" cy="1434"/>
              </a:xfrm>
              <a:custGeom>
                <a:avLst/>
                <a:gdLst>
                  <a:gd name="T0" fmla="*/ 6 w 294"/>
                  <a:gd name="T1" fmla="*/ 18 h 1434"/>
                  <a:gd name="T2" fmla="*/ 6 w 294"/>
                  <a:gd name="T3" fmla="*/ 42 h 1434"/>
                  <a:gd name="T4" fmla="*/ 12 w 294"/>
                  <a:gd name="T5" fmla="*/ 66 h 1434"/>
                  <a:gd name="T6" fmla="*/ 18 w 294"/>
                  <a:gd name="T7" fmla="*/ 84 h 1434"/>
                  <a:gd name="T8" fmla="*/ 18 w 294"/>
                  <a:gd name="T9" fmla="*/ 108 h 1434"/>
                  <a:gd name="T10" fmla="*/ 24 w 294"/>
                  <a:gd name="T11" fmla="*/ 132 h 1434"/>
                  <a:gd name="T12" fmla="*/ 30 w 294"/>
                  <a:gd name="T13" fmla="*/ 156 h 1434"/>
                  <a:gd name="T14" fmla="*/ 30 w 294"/>
                  <a:gd name="T15" fmla="*/ 180 h 1434"/>
                  <a:gd name="T16" fmla="*/ 36 w 294"/>
                  <a:gd name="T17" fmla="*/ 204 h 1434"/>
                  <a:gd name="T18" fmla="*/ 42 w 294"/>
                  <a:gd name="T19" fmla="*/ 228 h 1434"/>
                  <a:gd name="T20" fmla="*/ 42 w 294"/>
                  <a:gd name="T21" fmla="*/ 252 h 1434"/>
                  <a:gd name="T22" fmla="*/ 48 w 294"/>
                  <a:gd name="T23" fmla="*/ 276 h 1434"/>
                  <a:gd name="T24" fmla="*/ 54 w 294"/>
                  <a:gd name="T25" fmla="*/ 300 h 1434"/>
                  <a:gd name="T26" fmla="*/ 54 w 294"/>
                  <a:gd name="T27" fmla="*/ 324 h 1434"/>
                  <a:gd name="T28" fmla="*/ 60 w 294"/>
                  <a:gd name="T29" fmla="*/ 348 h 1434"/>
                  <a:gd name="T30" fmla="*/ 66 w 294"/>
                  <a:gd name="T31" fmla="*/ 372 h 1434"/>
                  <a:gd name="T32" fmla="*/ 66 w 294"/>
                  <a:gd name="T33" fmla="*/ 396 h 1434"/>
                  <a:gd name="T34" fmla="*/ 72 w 294"/>
                  <a:gd name="T35" fmla="*/ 420 h 1434"/>
                  <a:gd name="T36" fmla="*/ 78 w 294"/>
                  <a:gd name="T37" fmla="*/ 444 h 1434"/>
                  <a:gd name="T38" fmla="*/ 78 w 294"/>
                  <a:gd name="T39" fmla="*/ 468 h 1434"/>
                  <a:gd name="T40" fmla="*/ 84 w 294"/>
                  <a:gd name="T41" fmla="*/ 486 h 1434"/>
                  <a:gd name="T42" fmla="*/ 84 w 294"/>
                  <a:gd name="T43" fmla="*/ 510 h 1434"/>
                  <a:gd name="T44" fmla="*/ 90 w 294"/>
                  <a:gd name="T45" fmla="*/ 534 h 1434"/>
                  <a:gd name="T46" fmla="*/ 90 w 294"/>
                  <a:gd name="T47" fmla="*/ 558 h 1434"/>
                  <a:gd name="T48" fmla="*/ 96 w 294"/>
                  <a:gd name="T49" fmla="*/ 582 h 1434"/>
                  <a:gd name="T50" fmla="*/ 102 w 294"/>
                  <a:gd name="T51" fmla="*/ 606 h 1434"/>
                  <a:gd name="T52" fmla="*/ 102 w 294"/>
                  <a:gd name="T53" fmla="*/ 630 h 1434"/>
                  <a:gd name="T54" fmla="*/ 108 w 294"/>
                  <a:gd name="T55" fmla="*/ 654 h 1434"/>
                  <a:gd name="T56" fmla="*/ 114 w 294"/>
                  <a:gd name="T57" fmla="*/ 678 h 1434"/>
                  <a:gd name="T58" fmla="*/ 114 w 294"/>
                  <a:gd name="T59" fmla="*/ 702 h 1434"/>
                  <a:gd name="T60" fmla="*/ 120 w 294"/>
                  <a:gd name="T61" fmla="*/ 726 h 1434"/>
                  <a:gd name="T62" fmla="*/ 126 w 294"/>
                  <a:gd name="T63" fmla="*/ 750 h 1434"/>
                  <a:gd name="T64" fmla="*/ 126 w 294"/>
                  <a:gd name="T65" fmla="*/ 774 h 1434"/>
                  <a:gd name="T66" fmla="*/ 132 w 294"/>
                  <a:gd name="T67" fmla="*/ 798 h 1434"/>
                  <a:gd name="T68" fmla="*/ 138 w 294"/>
                  <a:gd name="T69" fmla="*/ 822 h 1434"/>
                  <a:gd name="T70" fmla="*/ 138 w 294"/>
                  <a:gd name="T71" fmla="*/ 846 h 1434"/>
                  <a:gd name="T72" fmla="*/ 144 w 294"/>
                  <a:gd name="T73" fmla="*/ 870 h 1434"/>
                  <a:gd name="T74" fmla="*/ 150 w 294"/>
                  <a:gd name="T75" fmla="*/ 894 h 1434"/>
                  <a:gd name="T76" fmla="*/ 150 w 294"/>
                  <a:gd name="T77" fmla="*/ 918 h 1434"/>
                  <a:gd name="T78" fmla="*/ 156 w 294"/>
                  <a:gd name="T79" fmla="*/ 942 h 1434"/>
                  <a:gd name="T80" fmla="*/ 162 w 294"/>
                  <a:gd name="T81" fmla="*/ 966 h 1434"/>
                  <a:gd name="T82" fmla="*/ 162 w 294"/>
                  <a:gd name="T83" fmla="*/ 990 h 1434"/>
                  <a:gd name="T84" fmla="*/ 168 w 294"/>
                  <a:gd name="T85" fmla="*/ 1014 h 1434"/>
                  <a:gd name="T86" fmla="*/ 174 w 294"/>
                  <a:gd name="T87" fmla="*/ 1032 h 1434"/>
                  <a:gd name="T88" fmla="*/ 174 w 294"/>
                  <a:gd name="T89" fmla="*/ 1056 h 1434"/>
                  <a:gd name="T90" fmla="*/ 180 w 294"/>
                  <a:gd name="T91" fmla="*/ 1074 h 1434"/>
                  <a:gd name="T92" fmla="*/ 186 w 294"/>
                  <a:gd name="T93" fmla="*/ 1092 h 1434"/>
                  <a:gd name="T94" fmla="*/ 186 w 294"/>
                  <a:gd name="T95" fmla="*/ 1116 h 1434"/>
                  <a:gd name="T96" fmla="*/ 192 w 294"/>
                  <a:gd name="T97" fmla="*/ 1140 h 1434"/>
                  <a:gd name="T98" fmla="*/ 198 w 294"/>
                  <a:gd name="T99" fmla="*/ 1164 h 1434"/>
                  <a:gd name="T100" fmla="*/ 204 w 294"/>
                  <a:gd name="T101" fmla="*/ 1188 h 1434"/>
                  <a:gd name="T102" fmla="*/ 210 w 294"/>
                  <a:gd name="T103" fmla="*/ 1206 h 1434"/>
                  <a:gd name="T104" fmla="*/ 216 w 294"/>
                  <a:gd name="T105" fmla="*/ 1230 h 1434"/>
                  <a:gd name="T106" fmla="*/ 222 w 294"/>
                  <a:gd name="T107" fmla="*/ 1248 h 1434"/>
                  <a:gd name="T108" fmla="*/ 222 w 294"/>
                  <a:gd name="T109" fmla="*/ 1272 h 1434"/>
                  <a:gd name="T110" fmla="*/ 228 w 294"/>
                  <a:gd name="T111" fmla="*/ 1296 h 1434"/>
                  <a:gd name="T112" fmla="*/ 234 w 294"/>
                  <a:gd name="T113" fmla="*/ 1314 h 1434"/>
                  <a:gd name="T114" fmla="*/ 246 w 294"/>
                  <a:gd name="T115" fmla="*/ 1338 h 1434"/>
                  <a:gd name="T116" fmla="*/ 252 w 294"/>
                  <a:gd name="T117" fmla="*/ 1362 h 1434"/>
                  <a:gd name="T118" fmla="*/ 258 w 294"/>
                  <a:gd name="T119" fmla="*/ 1380 h 1434"/>
                  <a:gd name="T120" fmla="*/ 264 w 294"/>
                  <a:gd name="T121" fmla="*/ 1398 h 1434"/>
                  <a:gd name="T122" fmla="*/ 276 w 294"/>
                  <a:gd name="T123" fmla="*/ 1410 h 1434"/>
                  <a:gd name="T124" fmla="*/ 288 w 294"/>
                  <a:gd name="T125" fmla="*/ 1428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 h="1434">
                    <a:moveTo>
                      <a:pt x="0" y="0"/>
                    </a:moveTo>
                    <a:lnTo>
                      <a:pt x="0" y="6"/>
                    </a:lnTo>
                    <a:lnTo>
                      <a:pt x="0" y="12"/>
                    </a:lnTo>
                    <a:lnTo>
                      <a:pt x="6" y="18"/>
                    </a:lnTo>
                    <a:lnTo>
                      <a:pt x="6" y="24"/>
                    </a:lnTo>
                    <a:lnTo>
                      <a:pt x="6" y="30"/>
                    </a:lnTo>
                    <a:lnTo>
                      <a:pt x="6" y="36"/>
                    </a:lnTo>
                    <a:lnTo>
                      <a:pt x="6" y="42"/>
                    </a:lnTo>
                    <a:lnTo>
                      <a:pt x="6" y="48"/>
                    </a:lnTo>
                    <a:lnTo>
                      <a:pt x="12" y="54"/>
                    </a:lnTo>
                    <a:lnTo>
                      <a:pt x="12" y="60"/>
                    </a:lnTo>
                    <a:lnTo>
                      <a:pt x="12" y="66"/>
                    </a:lnTo>
                    <a:lnTo>
                      <a:pt x="12" y="72"/>
                    </a:lnTo>
                    <a:lnTo>
                      <a:pt x="12" y="78"/>
                    </a:lnTo>
                    <a:lnTo>
                      <a:pt x="12" y="84"/>
                    </a:lnTo>
                    <a:lnTo>
                      <a:pt x="18" y="84"/>
                    </a:lnTo>
                    <a:lnTo>
                      <a:pt x="18" y="90"/>
                    </a:lnTo>
                    <a:lnTo>
                      <a:pt x="18" y="96"/>
                    </a:lnTo>
                    <a:lnTo>
                      <a:pt x="18" y="102"/>
                    </a:lnTo>
                    <a:lnTo>
                      <a:pt x="18" y="108"/>
                    </a:lnTo>
                    <a:lnTo>
                      <a:pt x="18" y="114"/>
                    </a:lnTo>
                    <a:lnTo>
                      <a:pt x="24" y="120"/>
                    </a:lnTo>
                    <a:lnTo>
                      <a:pt x="24" y="126"/>
                    </a:lnTo>
                    <a:lnTo>
                      <a:pt x="24" y="132"/>
                    </a:lnTo>
                    <a:lnTo>
                      <a:pt x="24" y="138"/>
                    </a:lnTo>
                    <a:lnTo>
                      <a:pt x="24" y="144"/>
                    </a:lnTo>
                    <a:lnTo>
                      <a:pt x="24" y="150"/>
                    </a:lnTo>
                    <a:lnTo>
                      <a:pt x="30" y="156"/>
                    </a:lnTo>
                    <a:lnTo>
                      <a:pt x="30" y="162"/>
                    </a:lnTo>
                    <a:lnTo>
                      <a:pt x="30" y="168"/>
                    </a:lnTo>
                    <a:lnTo>
                      <a:pt x="30" y="174"/>
                    </a:lnTo>
                    <a:lnTo>
                      <a:pt x="30" y="180"/>
                    </a:lnTo>
                    <a:lnTo>
                      <a:pt x="36" y="186"/>
                    </a:lnTo>
                    <a:lnTo>
                      <a:pt x="36" y="192"/>
                    </a:lnTo>
                    <a:lnTo>
                      <a:pt x="36" y="198"/>
                    </a:lnTo>
                    <a:lnTo>
                      <a:pt x="36" y="204"/>
                    </a:lnTo>
                    <a:lnTo>
                      <a:pt x="36" y="210"/>
                    </a:lnTo>
                    <a:lnTo>
                      <a:pt x="36" y="216"/>
                    </a:lnTo>
                    <a:lnTo>
                      <a:pt x="42" y="222"/>
                    </a:lnTo>
                    <a:lnTo>
                      <a:pt x="42" y="228"/>
                    </a:lnTo>
                    <a:lnTo>
                      <a:pt x="42" y="234"/>
                    </a:lnTo>
                    <a:lnTo>
                      <a:pt x="42" y="240"/>
                    </a:lnTo>
                    <a:lnTo>
                      <a:pt x="42" y="246"/>
                    </a:lnTo>
                    <a:lnTo>
                      <a:pt x="42" y="252"/>
                    </a:lnTo>
                    <a:lnTo>
                      <a:pt x="42" y="258"/>
                    </a:lnTo>
                    <a:lnTo>
                      <a:pt x="48" y="264"/>
                    </a:lnTo>
                    <a:lnTo>
                      <a:pt x="48" y="270"/>
                    </a:lnTo>
                    <a:lnTo>
                      <a:pt x="48" y="276"/>
                    </a:lnTo>
                    <a:lnTo>
                      <a:pt x="48" y="282"/>
                    </a:lnTo>
                    <a:lnTo>
                      <a:pt x="48" y="288"/>
                    </a:lnTo>
                    <a:lnTo>
                      <a:pt x="48" y="294"/>
                    </a:lnTo>
                    <a:lnTo>
                      <a:pt x="54" y="300"/>
                    </a:lnTo>
                    <a:lnTo>
                      <a:pt x="54" y="306"/>
                    </a:lnTo>
                    <a:lnTo>
                      <a:pt x="54" y="312"/>
                    </a:lnTo>
                    <a:lnTo>
                      <a:pt x="54" y="318"/>
                    </a:lnTo>
                    <a:lnTo>
                      <a:pt x="54" y="324"/>
                    </a:lnTo>
                    <a:lnTo>
                      <a:pt x="54" y="330"/>
                    </a:lnTo>
                    <a:lnTo>
                      <a:pt x="60" y="336"/>
                    </a:lnTo>
                    <a:lnTo>
                      <a:pt x="60" y="342"/>
                    </a:lnTo>
                    <a:lnTo>
                      <a:pt x="60" y="348"/>
                    </a:lnTo>
                    <a:lnTo>
                      <a:pt x="60" y="354"/>
                    </a:lnTo>
                    <a:lnTo>
                      <a:pt x="60" y="360"/>
                    </a:lnTo>
                    <a:lnTo>
                      <a:pt x="60" y="366"/>
                    </a:lnTo>
                    <a:lnTo>
                      <a:pt x="66" y="372"/>
                    </a:lnTo>
                    <a:lnTo>
                      <a:pt x="66" y="378"/>
                    </a:lnTo>
                    <a:lnTo>
                      <a:pt x="66" y="384"/>
                    </a:lnTo>
                    <a:lnTo>
                      <a:pt x="66" y="390"/>
                    </a:lnTo>
                    <a:lnTo>
                      <a:pt x="66" y="396"/>
                    </a:lnTo>
                    <a:lnTo>
                      <a:pt x="66" y="402"/>
                    </a:lnTo>
                    <a:lnTo>
                      <a:pt x="72" y="408"/>
                    </a:lnTo>
                    <a:lnTo>
                      <a:pt x="72" y="414"/>
                    </a:lnTo>
                    <a:lnTo>
                      <a:pt x="72" y="420"/>
                    </a:lnTo>
                    <a:lnTo>
                      <a:pt x="72" y="426"/>
                    </a:lnTo>
                    <a:lnTo>
                      <a:pt x="72" y="432"/>
                    </a:lnTo>
                    <a:lnTo>
                      <a:pt x="72" y="438"/>
                    </a:lnTo>
                    <a:lnTo>
                      <a:pt x="78" y="444"/>
                    </a:lnTo>
                    <a:lnTo>
                      <a:pt x="78" y="450"/>
                    </a:lnTo>
                    <a:lnTo>
                      <a:pt x="78" y="456"/>
                    </a:lnTo>
                    <a:lnTo>
                      <a:pt x="78" y="462"/>
                    </a:lnTo>
                    <a:lnTo>
                      <a:pt x="78" y="468"/>
                    </a:lnTo>
                    <a:lnTo>
                      <a:pt x="78" y="474"/>
                    </a:lnTo>
                    <a:lnTo>
                      <a:pt x="78" y="480"/>
                    </a:lnTo>
                    <a:lnTo>
                      <a:pt x="78" y="486"/>
                    </a:lnTo>
                    <a:lnTo>
                      <a:pt x="84" y="486"/>
                    </a:lnTo>
                    <a:lnTo>
                      <a:pt x="84" y="492"/>
                    </a:lnTo>
                    <a:lnTo>
                      <a:pt x="84" y="498"/>
                    </a:lnTo>
                    <a:lnTo>
                      <a:pt x="84" y="504"/>
                    </a:lnTo>
                    <a:lnTo>
                      <a:pt x="84" y="510"/>
                    </a:lnTo>
                    <a:lnTo>
                      <a:pt x="84" y="516"/>
                    </a:lnTo>
                    <a:lnTo>
                      <a:pt x="84" y="522"/>
                    </a:lnTo>
                    <a:lnTo>
                      <a:pt x="90" y="528"/>
                    </a:lnTo>
                    <a:lnTo>
                      <a:pt x="90" y="534"/>
                    </a:lnTo>
                    <a:lnTo>
                      <a:pt x="90" y="540"/>
                    </a:lnTo>
                    <a:lnTo>
                      <a:pt x="90" y="546"/>
                    </a:lnTo>
                    <a:lnTo>
                      <a:pt x="90" y="552"/>
                    </a:lnTo>
                    <a:lnTo>
                      <a:pt x="90" y="558"/>
                    </a:lnTo>
                    <a:lnTo>
                      <a:pt x="96" y="564"/>
                    </a:lnTo>
                    <a:lnTo>
                      <a:pt x="96" y="570"/>
                    </a:lnTo>
                    <a:lnTo>
                      <a:pt x="96" y="576"/>
                    </a:lnTo>
                    <a:lnTo>
                      <a:pt x="96" y="582"/>
                    </a:lnTo>
                    <a:lnTo>
                      <a:pt x="96" y="588"/>
                    </a:lnTo>
                    <a:lnTo>
                      <a:pt x="96" y="594"/>
                    </a:lnTo>
                    <a:lnTo>
                      <a:pt x="102" y="600"/>
                    </a:lnTo>
                    <a:lnTo>
                      <a:pt x="102" y="606"/>
                    </a:lnTo>
                    <a:lnTo>
                      <a:pt x="102" y="612"/>
                    </a:lnTo>
                    <a:lnTo>
                      <a:pt x="102" y="618"/>
                    </a:lnTo>
                    <a:lnTo>
                      <a:pt x="102" y="624"/>
                    </a:lnTo>
                    <a:lnTo>
                      <a:pt x="102" y="630"/>
                    </a:lnTo>
                    <a:lnTo>
                      <a:pt x="108" y="636"/>
                    </a:lnTo>
                    <a:lnTo>
                      <a:pt x="108" y="642"/>
                    </a:lnTo>
                    <a:lnTo>
                      <a:pt x="108" y="648"/>
                    </a:lnTo>
                    <a:lnTo>
                      <a:pt x="108" y="654"/>
                    </a:lnTo>
                    <a:lnTo>
                      <a:pt x="108" y="660"/>
                    </a:lnTo>
                    <a:lnTo>
                      <a:pt x="108" y="666"/>
                    </a:lnTo>
                    <a:lnTo>
                      <a:pt x="114" y="672"/>
                    </a:lnTo>
                    <a:lnTo>
                      <a:pt x="114" y="678"/>
                    </a:lnTo>
                    <a:lnTo>
                      <a:pt x="114" y="684"/>
                    </a:lnTo>
                    <a:lnTo>
                      <a:pt x="114" y="690"/>
                    </a:lnTo>
                    <a:lnTo>
                      <a:pt x="114" y="696"/>
                    </a:lnTo>
                    <a:lnTo>
                      <a:pt x="114" y="702"/>
                    </a:lnTo>
                    <a:lnTo>
                      <a:pt x="114" y="708"/>
                    </a:lnTo>
                    <a:lnTo>
                      <a:pt x="120" y="714"/>
                    </a:lnTo>
                    <a:lnTo>
                      <a:pt x="120" y="720"/>
                    </a:lnTo>
                    <a:lnTo>
                      <a:pt x="120" y="726"/>
                    </a:lnTo>
                    <a:lnTo>
                      <a:pt x="120" y="732"/>
                    </a:lnTo>
                    <a:lnTo>
                      <a:pt x="120" y="738"/>
                    </a:lnTo>
                    <a:lnTo>
                      <a:pt x="120" y="744"/>
                    </a:lnTo>
                    <a:lnTo>
                      <a:pt x="126" y="750"/>
                    </a:lnTo>
                    <a:lnTo>
                      <a:pt x="126" y="756"/>
                    </a:lnTo>
                    <a:lnTo>
                      <a:pt x="126" y="762"/>
                    </a:lnTo>
                    <a:lnTo>
                      <a:pt x="126" y="768"/>
                    </a:lnTo>
                    <a:lnTo>
                      <a:pt x="126" y="774"/>
                    </a:lnTo>
                    <a:lnTo>
                      <a:pt x="126" y="780"/>
                    </a:lnTo>
                    <a:lnTo>
                      <a:pt x="132" y="786"/>
                    </a:lnTo>
                    <a:lnTo>
                      <a:pt x="132" y="792"/>
                    </a:lnTo>
                    <a:lnTo>
                      <a:pt x="132" y="798"/>
                    </a:lnTo>
                    <a:lnTo>
                      <a:pt x="132" y="804"/>
                    </a:lnTo>
                    <a:lnTo>
                      <a:pt x="132" y="810"/>
                    </a:lnTo>
                    <a:lnTo>
                      <a:pt x="132" y="816"/>
                    </a:lnTo>
                    <a:lnTo>
                      <a:pt x="138" y="822"/>
                    </a:lnTo>
                    <a:lnTo>
                      <a:pt x="138" y="828"/>
                    </a:lnTo>
                    <a:lnTo>
                      <a:pt x="138" y="834"/>
                    </a:lnTo>
                    <a:lnTo>
                      <a:pt x="138" y="840"/>
                    </a:lnTo>
                    <a:lnTo>
                      <a:pt x="138" y="846"/>
                    </a:lnTo>
                    <a:lnTo>
                      <a:pt x="138" y="852"/>
                    </a:lnTo>
                    <a:lnTo>
                      <a:pt x="144" y="858"/>
                    </a:lnTo>
                    <a:lnTo>
                      <a:pt x="144" y="864"/>
                    </a:lnTo>
                    <a:lnTo>
                      <a:pt x="144" y="870"/>
                    </a:lnTo>
                    <a:lnTo>
                      <a:pt x="144" y="876"/>
                    </a:lnTo>
                    <a:lnTo>
                      <a:pt x="144" y="882"/>
                    </a:lnTo>
                    <a:lnTo>
                      <a:pt x="144" y="888"/>
                    </a:lnTo>
                    <a:lnTo>
                      <a:pt x="150" y="894"/>
                    </a:lnTo>
                    <a:lnTo>
                      <a:pt x="150" y="900"/>
                    </a:lnTo>
                    <a:lnTo>
                      <a:pt x="150" y="906"/>
                    </a:lnTo>
                    <a:lnTo>
                      <a:pt x="150" y="912"/>
                    </a:lnTo>
                    <a:lnTo>
                      <a:pt x="150" y="918"/>
                    </a:lnTo>
                    <a:lnTo>
                      <a:pt x="150" y="924"/>
                    </a:lnTo>
                    <a:lnTo>
                      <a:pt x="156" y="930"/>
                    </a:lnTo>
                    <a:lnTo>
                      <a:pt x="156" y="936"/>
                    </a:lnTo>
                    <a:lnTo>
                      <a:pt x="156" y="942"/>
                    </a:lnTo>
                    <a:lnTo>
                      <a:pt x="156" y="948"/>
                    </a:lnTo>
                    <a:lnTo>
                      <a:pt x="156" y="954"/>
                    </a:lnTo>
                    <a:lnTo>
                      <a:pt x="156" y="960"/>
                    </a:lnTo>
                    <a:lnTo>
                      <a:pt x="162" y="966"/>
                    </a:lnTo>
                    <a:lnTo>
                      <a:pt x="162" y="972"/>
                    </a:lnTo>
                    <a:lnTo>
                      <a:pt x="162" y="978"/>
                    </a:lnTo>
                    <a:lnTo>
                      <a:pt x="162" y="984"/>
                    </a:lnTo>
                    <a:lnTo>
                      <a:pt x="162" y="990"/>
                    </a:lnTo>
                    <a:lnTo>
                      <a:pt x="168" y="996"/>
                    </a:lnTo>
                    <a:lnTo>
                      <a:pt x="168" y="1002"/>
                    </a:lnTo>
                    <a:lnTo>
                      <a:pt x="168" y="1008"/>
                    </a:lnTo>
                    <a:lnTo>
                      <a:pt x="168" y="1014"/>
                    </a:lnTo>
                    <a:lnTo>
                      <a:pt x="168" y="1020"/>
                    </a:lnTo>
                    <a:lnTo>
                      <a:pt x="168" y="1026"/>
                    </a:lnTo>
                    <a:lnTo>
                      <a:pt x="174" y="1026"/>
                    </a:lnTo>
                    <a:lnTo>
                      <a:pt x="174" y="1032"/>
                    </a:lnTo>
                    <a:lnTo>
                      <a:pt x="174" y="1038"/>
                    </a:lnTo>
                    <a:lnTo>
                      <a:pt x="174" y="1044"/>
                    </a:lnTo>
                    <a:lnTo>
                      <a:pt x="174" y="1050"/>
                    </a:lnTo>
                    <a:lnTo>
                      <a:pt x="174" y="1056"/>
                    </a:lnTo>
                    <a:lnTo>
                      <a:pt x="180" y="1056"/>
                    </a:lnTo>
                    <a:lnTo>
                      <a:pt x="180" y="1062"/>
                    </a:lnTo>
                    <a:lnTo>
                      <a:pt x="180" y="1068"/>
                    </a:lnTo>
                    <a:lnTo>
                      <a:pt x="180" y="1074"/>
                    </a:lnTo>
                    <a:lnTo>
                      <a:pt x="180" y="1080"/>
                    </a:lnTo>
                    <a:lnTo>
                      <a:pt x="180" y="1086"/>
                    </a:lnTo>
                    <a:lnTo>
                      <a:pt x="186" y="1086"/>
                    </a:lnTo>
                    <a:lnTo>
                      <a:pt x="186" y="1092"/>
                    </a:lnTo>
                    <a:lnTo>
                      <a:pt x="186" y="1098"/>
                    </a:lnTo>
                    <a:lnTo>
                      <a:pt x="186" y="1104"/>
                    </a:lnTo>
                    <a:lnTo>
                      <a:pt x="186" y="1110"/>
                    </a:lnTo>
                    <a:lnTo>
                      <a:pt x="186" y="1116"/>
                    </a:lnTo>
                    <a:lnTo>
                      <a:pt x="192" y="1122"/>
                    </a:lnTo>
                    <a:lnTo>
                      <a:pt x="192" y="1128"/>
                    </a:lnTo>
                    <a:lnTo>
                      <a:pt x="192" y="1134"/>
                    </a:lnTo>
                    <a:lnTo>
                      <a:pt x="192" y="1140"/>
                    </a:lnTo>
                    <a:lnTo>
                      <a:pt x="192" y="1146"/>
                    </a:lnTo>
                    <a:lnTo>
                      <a:pt x="198" y="1152"/>
                    </a:lnTo>
                    <a:lnTo>
                      <a:pt x="198" y="1158"/>
                    </a:lnTo>
                    <a:lnTo>
                      <a:pt x="198" y="1164"/>
                    </a:lnTo>
                    <a:lnTo>
                      <a:pt x="198" y="1170"/>
                    </a:lnTo>
                    <a:lnTo>
                      <a:pt x="204" y="1176"/>
                    </a:lnTo>
                    <a:lnTo>
                      <a:pt x="204" y="1182"/>
                    </a:lnTo>
                    <a:lnTo>
                      <a:pt x="204" y="1188"/>
                    </a:lnTo>
                    <a:lnTo>
                      <a:pt x="204" y="1194"/>
                    </a:lnTo>
                    <a:lnTo>
                      <a:pt x="204" y="1200"/>
                    </a:lnTo>
                    <a:lnTo>
                      <a:pt x="210" y="1200"/>
                    </a:lnTo>
                    <a:lnTo>
                      <a:pt x="210" y="1206"/>
                    </a:lnTo>
                    <a:lnTo>
                      <a:pt x="210" y="1212"/>
                    </a:lnTo>
                    <a:lnTo>
                      <a:pt x="210" y="1218"/>
                    </a:lnTo>
                    <a:lnTo>
                      <a:pt x="210" y="1224"/>
                    </a:lnTo>
                    <a:lnTo>
                      <a:pt x="216" y="1230"/>
                    </a:lnTo>
                    <a:lnTo>
                      <a:pt x="216" y="1236"/>
                    </a:lnTo>
                    <a:lnTo>
                      <a:pt x="216" y="1242"/>
                    </a:lnTo>
                    <a:lnTo>
                      <a:pt x="216" y="1248"/>
                    </a:lnTo>
                    <a:lnTo>
                      <a:pt x="222" y="1248"/>
                    </a:lnTo>
                    <a:lnTo>
                      <a:pt x="222" y="1254"/>
                    </a:lnTo>
                    <a:lnTo>
                      <a:pt x="222" y="1260"/>
                    </a:lnTo>
                    <a:lnTo>
                      <a:pt x="222" y="1266"/>
                    </a:lnTo>
                    <a:lnTo>
                      <a:pt x="222" y="1272"/>
                    </a:lnTo>
                    <a:lnTo>
                      <a:pt x="228" y="1278"/>
                    </a:lnTo>
                    <a:lnTo>
                      <a:pt x="228" y="1284"/>
                    </a:lnTo>
                    <a:lnTo>
                      <a:pt x="228" y="1290"/>
                    </a:lnTo>
                    <a:lnTo>
                      <a:pt x="228" y="1296"/>
                    </a:lnTo>
                    <a:lnTo>
                      <a:pt x="234" y="1296"/>
                    </a:lnTo>
                    <a:lnTo>
                      <a:pt x="234" y="1302"/>
                    </a:lnTo>
                    <a:lnTo>
                      <a:pt x="234" y="1308"/>
                    </a:lnTo>
                    <a:lnTo>
                      <a:pt x="234" y="1314"/>
                    </a:lnTo>
                    <a:lnTo>
                      <a:pt x="240" y="1320"/>
                    </a:lnTo>
                    <a:lnTo>
                      <a:pt x="240" y="1326"/>
                    </a:lnTo>
                    <a:lnTo>
                      <a:pt x="240" y="1332"/>
                    </a:lnTo>
                    <a:lnTo>
                      <a:pt x="246" y="1338"/>
                    </a:lnTo>
                    <a:lnTo>
                      <a:pt x="246" y="1344"/>
                    </a:lnTo>
                    <a:lnTo>
                      <a:pt x="246" y="1350"/>
                    </a:lnTo>
                    <a:lnTo>
                      <a:pt x="252" y="1356"/>
                    </a:lnTo>
                    <a:lnTo>
                      <a:pt x="252" y="1362"/>
                    </a:lnTo>
                    <a:lnTo>
                      <a:pt x="252" y="1368"/>
                    </a:lnTo>
                    <a:lnTo>
                      <a:pt x="258" y="1368"/>
                    </a:lnTo>
                    <a:lnTo>
                      <a:pt x="258" y="1374"/>
                    </a:lnTo>
                    <a:lnTo>
                      <a:pt x="258" y="1380"/>
                    </a:lnTo>
                    <a:lnTo>
                      <a:pt x="258" y="1386"/>
                    </a:lnTo>
                    <a:lnTo>
                      <a:pt x="264" y="1386"/>
                    </a:lnTo>
                    <a:lnTo>
                      <a:pt x="264" y="1392"/>
                    </a:lnTo>
                    <a:lnTo>
                      <a:pt x="264" y="1398"/>
                    </a:lnTo>
                    <a:lnTo>
                      <a:pt x="270" y="1398"/>
                    </a:lnTo>
                    <a:lnTo>
                      <a:pt x="270" y="1404"/>
                    </a:lnTo>
                    <a:lnTo>
                      <a:pt x="270" y="1410"/>
                    </a:lnTo>
                    <a:lnTo>
                      <a:pt x="276" y="1410"/>
                    </a:lnTo>
                    <a:lnTo>
                      <a:pt x="276" y="1416"/>
                    </a:lnTo>
                    <a:lnTo>
                      <a:pt x="282" y="1422"/>
                    </a:lnTo>
                    <a:lnTo>
                      <a:pt x="282" y="1428"/>
                    </a:lnTo>
                    <a:lnTo>
                      <a:pt x="288" y="1428"/>
                    </a:lnTo>
                    <a:lnTo>
                      <a:pt x="288" y="1434"/>
                    </a:lnTo>
                    <a:lnTo>
                      <a:pt x="294" y="1434"/>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37" name="Freeform 1041"/>
              <p:cNvSpPr>
                <a:spLocks/>
              </p:cNvSpPr>
              <p:nvPr/>
            </p:nvSpPr>
            <p:spPr bwMode="auto">
              <a:xfrm>
                <a:off x="810" y="2724"/>
                <a:ext cx="318" cy="1344"/>
              </a:xfrm>
              <a:custGeom>
                <a:avLst/>
                <a:gdLst>
                  <a:gd name="T0" fmla="*/ 6 w 318"/>
                  <a:gd name="T1" fmla="*/ 1338 h 1344"/>
                  <a:gd name="T2" fmla="*/ 24 w 318"/>
                  <a:gd name="T3" fmla="*/ 1344 h 1344"/>
                  <a:gd name="T4" fmla="*/ 42 w 318"/>
                  <a:gd name="T5" fmla="*/ 1338 h 1344"/>
                  <a:gd name="T6" fmla="*/ 54 w 318"/>
                  <a:gd name="T7" fmla="*/ 1326 h 1344"/>
                  <a:gd name="T8" fmla="*/ 66 w 318"/>
                  <a:gd name="T9" fmla="*/ 1308 h 1344"/>
                  <a:gd name="T10" fmla="*/ 72 w 318"/>
                  <a:gd name="T11" fmla="*/ 1290 h 1344"/>
                  <a:gd name="T12" fmla="*/ 78 w 318"/>
                  <a:gd name="T13" fmla="*/ 1272 h 1344"/>
                  <a:gd name="T14" fmla="*/ 90 w 318"/>
                  <a:gd name="T15" fmla="*/ 1254 h 1344"/>
                  <a:gd name="T16" fmla="*/ 96 w 318"/>
                  <a:gd name="T17" fmla="*/ 1236 h 1344"/>
                  <a:gd name="T18" fmla="*/ 102 w 318"/>
                  <a:gd name="T19" fmla="*/ 1218 h 1344"/>
                  <a:gd name="T20" fmla="*/ 108 w 318"/>
                  <a:gd name="T21" fmla="*/ 1200 h 1344"/>
                  <a:gd name="T22" fmla="*/ 108 w 318"/>
                  <a:gd name="T23" fmla="*/ 1176 h 1344"/>
                  <a:gd name="T24" fmla="*/ 114 w 318"/>
                  <a:gd name="T25" fmla="*/ 1158 h 1344"/>
                  <a:gd name="T26" fmla="*/ 120 w 318"/>
                  <a:gd name="T27" fmla="*/ 1134 h 1344"/>
                  <a:gd name="T28" fmla="*/ 126 w 318"/>
                  <a:gd name="T29" fmla="*/ 1110 h 1344"/>
                  <a:gd name="T30" fmla="*/ 132 w 318"/>
                  <a:gd name="T31" fmla="*/ 1086 h 1344"/>
                  <a:gd name="T32" fmla="*/ 138 w 318"/>
                  <a:gd name="T33" fmla="*/ 1062 h 1344"/>
                  <a:gd name="T34" fmla="*/ 144 w 318"/>
                  <a:gd name="T35" fmla="*/ 1044 h 1344"/>
                  <a:gd name="T36" fmla="*/ 150 w 318"/>
                  <a:gd name="T37" fmla="*/ 1020 h 1344"/>
                  <a:gd name="T38" fmla="*/ 150 w 318"/>
                  <a:gd name="T39" fmla="*/ 996 h 1344"/>
                  <a:gd name="T40" fmla="*/ 156 w 318"/>
                  <a:gd name="T41" fmla="*/ 978 h 1344"/>
                  <a:gd name="T42" fmla="*/ 162 w 318"/>
                  <a:gd name="T43" fmla="*/ 960 h 1344"/>
                  <a:gd name="T44" fmla="*/ 162 w 318"/>
                  <a:gd name="T45" fmla="*/ 936 h 1344"/>
                  <a:gd name="T46" fmla="*/ 168 w 318"/>
                  <a:gd name="T47" fmla="*/ 918 h 1344"/>
                  <a:gd name="T48" fmla="*/ 174 w 318"/>
                  <a:gd name="T49" fmla="*/ 894 h 1344"/>
                  <a:gd name="T50" fmla="*/ 180 w 318"/>
                  <a:gd name="T51" fmla="*/ 870 h 1344"/>
                  <a:gd name="T52" fmla="*/ 180 w 318"/>
                  <a:gd name="T53" fmla="*/ 846 h 1344"/>
                  <a:gd name="T54" fmla="*/ 186 w 318"/>
                  <a:gd name="T55" fmla="*/ 822 h 1344"/>
                  <a:gd name="T56" fmla="*/ 192 w 318"/>
                  <a:gd name="T57" fmla="*/ 798 h 1344"/>
                  <a:gd name="T58" fmla="*/ 192 w 318"/>
                  <a:gd name="T59" fmla="*/ 774 h 1344"/>
                  <a:gd name="T60" fmla="*/ 198 w 318"/>
                  <a:gd name="T61" fmla="*/ 750 h 1344"/>
                  <a:gd name="T62" fmla="*/ 204 w 318"/>
                  <a:gd name="T63" fmla="*/ 732 h 1344"/>
                  <a:gd name="T64" fmla="*/ 204 w 318"/>
                  <a:gd name="T65" fmla="*/ 708 h 1344"/>
                  <a:gd name="T66" fmla="*/ 210 w 318"/>
                  <a:gd name="T67" fmla="*/ 684 h 1344"/>
                  <a:gd name="T68" fmla="*/ 216 w 318"/>
                  <a:gd name="T69" fmla="*/ 660 h 1344"/>
                  <a:gd name="T70" fmla="*/ 216 w 318"/>
                  <a:gd name="T71" fmla="*/ 636 h 1344"/>
                  <a:gd name="T72" fmla="*/ 222 w 318"/>
                  <a:gd name="T73" fmla="*/ 612 h 1344"/>
                  <a:gd name="T74" fmla="*/ 222 w 318"/>
                  <a:gd name="T75" fmla="*/ 588 h 1344"/>
                  <a:gd name="T76" fmla="*/ 228 w 318"/>
                  <a:gd name="T77" fmla="*/ 564 h 1344"/>
                  <a:gd name="T78" fmla="*/ 234 w 318"/>
                  <a:gd name="T79" fmla="*/ 540 h 1344"/>
                  <a:gd name="T80" fmla="*/ 234 w 318"/>
                  <a:gd name="T81" fmla="*/ 516 h 1344"/>
                  <a:gd name="T82" fmla="*/ 240 w 318"/>
                  <a:gd name="T83" fmla="*/ 498 h 1344"/>
                  <a:gd name="T84" fmla="*/ 240 w 318"/>
                  <a:gd name="T85" fmla="*/ 474 h 1344"/>
                  <a:gd name="T86" fmla="*/ 246 w 318"/>
                  <a:gd name="T87" fmla="*/ 450 h 1344"/>
                  <a:gd name="T88" fmla="*/ 252 w 318"/>
                  <a:gd name="T89" fmla="*/ 426 h 1344"/>
                  <a:gd name="T90" fmla="*/ 252 w 318"/>
                  <a:gd name="T91" fmla="*/ 402 h 1344"/>
                  <a:gd name="T92" fmla="*/ 258 w 318"/>
                  <a:gd name="T93" fmla="*/ 378 h 1344"/>
                  <a:gd name="T94" fmla="*/ 264 w 318"/>
                  <a:gd name="T95" fmla="*/ 354 h 1344"/>
                  <a:gd name="T96" fmla="*/ 264 w 318"/>
                  <a:gd name="T97" fmla="*/ 330 h 1344"/>
                  <a:gd name="T98" fmla="*/ 270 w 318"/>
                  <a:gd name="T99" fmla="*/ 306 h 1344"/>
                  <a:gd name="T100" fmla="*/ 270 w 318"/>
                  <a:gd name="T101" fmla="*/ 282 h 1344"/>
                  <a:gd name="T102" fmla="*/ 276 w 318"/>
                  <a:gd name="T103" fmla="*/ 264 h 1344"/>
                  <a:gd name="T104" fmla="*/ 282 w 318"/>
                  <a:gd name="T105" fmla="*/ 240 h 1344"/>
                  <a:gd name="T106" fmla="*/ 282 w 318"/>
                  <a:gd name="T107" fmla="*/ 216 h 1344"/>
                  <a:gd name="T108" fmla="*/ 288 w 318"/>
                  <a:gd name="T109" fmla="*/ 192 h 1344"/>
                  <a:gd name="T110" fmla="*/ 288 w 318"/>
                  <a:gd name="T111" fmla="*/ 168 h 1344"/>
                  <a:gd name="T112" fmla="*/ 294 w 318"/>
                  <a:gd name="T113" fmla="*/ 150 h 1344"/>
                  <a:gd name="T114" fmla="*/ 300 w 318"/>
                  <a:gd name="T115" fmla="*/ 132 h 1344"/>
                  <a:gd name="T116" fmla="*/ 300 w 318"/>
                  <a:gd name="T117" fmla="*/ 108 h 1344"/>
                  <a:gd name="T118" fmla="*/ 306 w 318"/>
                  <a:gd name="T119" fmla="*/ 84 h 1344"/>
                  <a:gd name="T120" fmla="*/ 312 w 318"/>
                  <a:gd name="T121" fmla="*/ 60 h 1344"/>
                  <a:gd name="T122" fmla="*/ 312 w 318"/>
                  <a:gd name="T123" fmla="*/ 36 h 1344"/>
                  <a:gd name="T124" fmla="*/ 318 w 318"/>
                  <a:gd name="T125" fmla="*/ 12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1344">
                    <a:moveTo>
                      <a:pt x="0" y="1326"/>
                    </a:moveTo>
                    <a:lnTo>
                      <a:pt x="0" y="1332"/>
                    </a:lnTo>
                    <a:lnTo>
                      <a:pt x="6" y="1332"/>
                    </a:lnTo>
                    <a:lnTo>
                      <a:pt x="6" y="1338"/>
                    </a:lnTo>
                    <a:lnTo>
                      <a:pt x="12" y="1338"/>
                    </a:lnTo>
                    <a:lnTo>
                      <a:pt x="18" y="1338"/>
                    </a:lnTo>
                    <a:lnTo>
                      <a:pt x="18" y="1344"/>
                    </a:lnTo>
                    <a:lnTo>
                      <a:pt x="24" y="1344"/>
                    </a:lnTo>
                    <a:lnTo>
                      <a:pt x="30" y="1344"/>
                    </a:lnTo>
                    <a:lnTo>
                      <a:pt x="30" y="1338"/>
                    </a:lnTo>
                    <a:lnTo>
                      <a:pt x="36" y="1338"/>
                    </a:lnTo>
                    <a:lnTo>
                      <a:pt x="42" y="1338"/>
                    </a:lnTo>
                    <a:lnTo>
                      <a:pt x="42" y="1332"/>
                    </a:lnTo>
                    <a:lnTo>
                      <a:pt x="48" y="1332"/>
                    </a:lnTo>
                    <a:lnTo>
                      <a:pt x="48" y="1326"/>
                    </a:lnTo>
                    <a:lnTo>
                      <a:pt x="54" y="1326"/>
                    </a:lnTo>
                    <a:lnTo>
                      <a:pt x="54" y="1320"/>
                    </a:lnTo>
                    <a:lnTo>
                      <a:pt x="60" y="1314"/>
                    </a:lnTo>
                    <a:lnTo>
                      <a:pt x="60" y="1308"/>
                    </a:lnTo>
                    <a:lnTo>
                      <a:pt x="66" y="1308"/>
                    </a:lnTo>
                    <a:lnTo>
                      <a:pt x="66" y="1302"/>
                    </a:lnTo>
                    <a:lnTo>
                      <a:pt x="66" y="1296"/>
                    </a:lnTo>
                    <a:lnTo>
                      <a:pt x="72" y="1296"/>
                    </a:lnTo>
                    <a:lnTo>
                      <a:pt x="72" y="1290"/>
                    </a:lnTo>
                    <a:lnTo>
                      <a:pt x="72" y="1284"/>
                    </a:lnTo>
                    <a:lnTo>
                      <a:pt x="78" y="1284"/>
                    </a:lnTo>
                    <a:lnTo>
                      <a:pt x="78" y="1278"/>
                    </a:lnTo>
                    <a:lnTo>
                      <a:pt x="78" y="1272"/>
                    </a:lnTo>
                    <a:lnTo>
                      <a:pt x="84" y="1266"/>
                    </a:lnTo>
                    <a:lnTo>
                      <a:pt x="84" y="1260"/>
                    </a:lnTo>
                    <a:lnTo>
                      <a:pt x="84" y="1254"/>
                    </a:lnTo>
                    <a:lnTo>
                      <a:pt x="90" y="1254"/>
                    </a:lnTo>
                    <a:lnTo>
                      <a:pt x="90" y="1248"/>
                    </a:lnTo>
                    <a:lnTo>
                      <a:pt x="90" y="1242"/>
                    </a:lnTo>
                    <a:lnTo>
                      <a:pt x="90" y="1236"/>
                    </a:lnTo>
                    <a:lnTo>
                      <a:pt x="96" y="1236"/>
                    </a:lnTo>
                    <a:lnTo>
                      <a:pt x="96" y="1230"/>
                    </a:lnTo>
                    <a:lnTo>
                      <a:pt x="96" y="1224"/>
                    </a:lnTo>
                    <a:lnTo>
                      <a:pt x="96" y="1218"/>
                    </a:lnTo>
                    <a:lnTo>
                      <a:pt x="102" y="1218"/>
                    </a:lnTo>
                    <a:lnTo>
                      <a:pt x="102" y="1212"/>
                    </a:lnTo>
                    <a:lnTo>
                      <a:pt x="102" y="1206"/>
                    </a:lnTo>
                    <a:lnTo>
                      <a:pt x="102" y="1200"/>
                    </a:lnTo>
                    <a:lnTo>
                      <a:pt x="108" y="1200"/>
                    </a:lnTo>
                    <a:lnTo>
                      <a:pt x="108" y="1194"/>
                    </a:lnTo>
                    <a:lnTo>
                      <a:pt x="108" y="1188"/>
                    </a:lnTo>
                    <a:lnTo>
                      <a:pt x="108" y="1182"/>
                    </a:lnTo>
                    <a:lnTo>
                      <a:pt x="108" y="1176"/>
                    </a:lnTo>
                    <a:lnTo>
                      <a:pt x="114" y="1176"/>
                    </a:lnTo>
                    <a:lnTo>
                      <a:pt x="114" y="1170"/>
                    </a:lnTo>
                    <a:lnTo>
                      <a:pt x="114" y="1164"/>
                    </a:lnTo>
                    <a:lnTo>
                      <a:pt x="114" y="1158"/>
                    </a:lnTo>
                    <a:lnTo>
                      <a:pt x="120" y="1152"/>
                    </a:lnTo>
                    <a:lnTo>
                      <a:pt x="120" y="1146"/>
                    </a:lnTo>
                    <a:lnTo>
                      <a:pt x="120" y="1140"/>
                    </a:lnTo>
                    <a:lnTo>
                      <a:pt x="120" y="1134"/>
                    </a:lnTo>
                    <a:lnTo>
                      <a:pt x="126" y="1128"/>
                    </a:lnTo>
                    <a:lnTo>
                      <a:pt x="126" y="1122"/>
                    </a:lnTo>
                    <a:lnTo>
                      <a:pt x="126" y="1116"/>
                    </a:lnTo>
                    <a:lnTo>
                      <a:pt x="126" y="1110"/>
                    </a:lnTo>
                    <a:lnTo>
                      <a:pt x="132" y="1104"/>
                    </a:lnTo>
                    <a:lnTo>
                      <a:pt x="132" y="1098"/>
                    </a:lnTo>
                    <a:lnTo>
                      <a:pt x="132" y="1092"/>
                    </a:lnTo>
                    <a:lnTo>
                      <a:pt x="132" y="1086"/>
                    </a:lnTo>
                    <a:lnTo>
                      <a:pt x="138" y="1080"/>
                    </a:lnTo>
                    <a:lnTo>
                      <a:pt x="138" y="1074"/>
                    </a:lnTo>
                    <a:lnTo>
                      <a:pt x="138" y="1068"/>
                    </a:lnTo>
                    <a:lnTo>
                      <a:pt x="138" y="1062"/>
                    </a:lnTo>
                    <a:lnTo>
                      <a:pt x="138" y="1056"/>
                    </a:lnTo>
                    <a:lnTo>
                      <a:pt x="144" y="1056"/>
                    </a:lnTo>
                    <a:lnTo>
                      <a:pt x="144" y="1050"/>
                    </a:lnTo>
                    <a:lnTo>
                      <a:pt x="144" y="1044"/>
                    </a:lnTo>
                    <a:lnTo>
                      <a:pt x="144" y="1038"/>
                    </a:lnTo>
                    <a:lnTo>
                      <a:pt x="144" y="1032"/>
                    </a:lnTo>
                    <a:lnTo>
                      <a:pt x="144" y="1026"/>
                    </a:lnTo>
                    <a:lnTo>
                      <a:pt x="150" y="1020"/>
                    </a:lnTo>
                    <a:lnTo>
                      <a:pt x="150" y="1014"/>
                    </a:lnTo>
                    <a:lnTo>
                      <a:pt x="150" y="1008"/>
                    </a:lnTo>
                    <a:lnTo>
                      <a:pt x="150" y="1002"/>
                    </a:lnTo>
                    <a:lnTo>
                      <a:pt x="150" y="996"/>
                    </a:lnTo>
                    <a:lnTo>
                      <a:pt x="156" y="996"/>
                    </a:lnTo>
                    <a:lnTo>
                      <a:pt x="156" y="990"/>
                    </a:lnTo>
                    <a:lnTo>
                      <a:pt x="156" y="984"/>
                    </a:lnTo>
                    <a:lnTo>
                      <a:pt x="156" y="978"/>
                    </a:lnTo>
                    <a:lnTo>
                      <a:pt x="156" y="972"/>
                    </a:lnTo>
                    <a:lnTo>
                      <a:pt x="156" y="966"/>
                    </a:lnTo>
                    <a:lnTo>
                      <a:pt x="162" y="966"/>
                    </a:lnTo>
                    <a:lnTo>
                      <a:pt x="162" y="960"/>
                    </a:lnTo>
                    <a:lnTo>
                      <a:pt x="162" y="954"/>
                    </a:lnTo>
                    <a:lnTo>
                      <a:pt x="162" y="948"/>
                    </a:lnTo>
                    <a:lnTo>
                      <a:pt x="162" y="942"/>
                    </a:lnTo>
                    <a:lnTo>
                      <a:pt x="162" y="936"/>
                    </a:lnTo>
                    <a:lnTo>
                      <a:pt x="168" y="936"/>
                    </a:lnTo>
                    <a:lnTo>
                      <a:pt x="168" y="930"/>
                    </a:lnTo>
                    <a:lnTo>
                      <a:pt x="168" y="924"/>
                    </a:lnTo>
                    <a:lnTo>
                      <a:pt x="168" y="918"/>
                    </a:lnTo>
                    <a:lnTo>
                      <a:pt x="168" y="912"/>
                    </a:lnTo>
                    <a:lnTo>
                      <a:pt x="168" y="906"/>
                    </a:lnTo>
                    <a:lnTo>
                      <a:pt x="174" y="900"/>
                    </a:lnTo>
                    <a:lnTo>
                      <a:pt x="174" y="894"/>
                    </a:lnTo>
                    <a:lnTo>
                      <a:pt x="174" y="888"/>
                    </a:lnTo>
                    <a:lnTo>
                      <a:pt x="174" y="882"/>
                    </a:lnTo>
                    <a:lnTo>
                      <a:pt x="174" y="876"/>
                    </a:lnTo>
                    <a:lnTo>
                      <a:pt x="180" y="870"/>
                    </a:lnTo>
                    <a:lnTo>
                      <a:pt x="180" y="864"/>
                    </a:lnTo>
                    <a:lnTo>
                      <a:pt x="180" y="858"/>
                    </a:lnTo>
                    <a:lnTo>
                      <a:pt x="180" y="852"/>
                    </a:lnTo>
                    <a:lnTo>
                      <a:pt x="180" y="846"/>
                    </a:lnTo>
                    <a:lnTo>
                      <a:pt x="180" y="840"/>
                    </a:lnTo>
                    <a:lnTo>
                      <a:pt x="186" y="834"/>
                    </a:lnTo>
                    <a:lnTo>
                      <a:pt x="186" y="828"/>
                    </a:lnTo>
                    <a:lnTo>
                      <a:pt x="186" y="822"/>
                    </a:lnTo>
                    <a:lnTo>
                      <a:pt x="186" y="816"/>
                    </a:lnTo>
                    <a:lnTo>
                      <a:pt x="186" y="810"/>
                    </a:lnTo>
                    <a:lnTo>
                      <a:pt x="186" y="804"/>
                    </a:lnTo>
                    <a:lnTo>
                      <a:pt x="192" y="798"/>
                    </a:lnTo>
                    <a:lnTo>
                      <a:pt x="192" y="792"/>
                    </a:lnTo>
                    <a:lnTo>
                      <a:pt x="192" y="786"/>
                    </a:lnTo>
                    <a:lnTo>
                      <a:pt x="192" y="780"/>
                    </a:lnTo>
                    <a:lnTo>
                      <a:pt x="192" y="774"/>
                    </a:lnTo>
                    <a:lnTo>
                      <a:pt x="192" y="768"/>
                    </a:lnTo>
                    <a:lnTo>
                      <a:pt x="198" y="762"/>
                    </a:lnTo>
                    <a:lnTo>
                      <a:pt x="198" y="756"/>
                    </a:lnTo>
                    <a:lnTo>
                      <a:pt x="198" y="750"/>
                    </a:lnTo>
                    <a:lnTo>
                      <a:pt x="198" y="744"/>
                    </a:lnTo>
                    <a:lnTo>
                      <a:pt x="198" y="738"/>
                    </a:lnTo>
                    <a:lnTo>
                      <a:pt x="198" y="732"/>
                    </a:lnTo>
                    <a:lnTo>
                      <a:pt x="204" y="732"/>
                    </a:lnTo>
                    <a:lnTo>
                      <a:pt x="204" y="726"/>
                    </a:lnTo>
                    <a:lnTo>
                      <a:pt x="204" y="720"/>
                    </a:lnTo>
                    <a:lnTo>
                      <a:pt x="204" y="714"/>
                    </a:lnTo>
                    <a:lnTo>
                      <a:pt x="204" y="708"/>
                    </a:lnTo>
                    <a:lnTo>
                      <a:pt x="204" y="702"/>
                    </a:lnTo>
                    <a:lnTo>
                      <a:pt x="210" y="696"/>
                    </a:lnTo>
                    <a:lnTo>
                      <a:pt x="210" y="690"/>
                    </a:lnTo>
                    <a:lnTo>
                      <a:pt x="210" y="684"/>
                    </a:lnTo>
                    <a:lnTo>
                      <a:pt x="210" y="678"/>
                    </a:lnTo>
                    <a:lnTo>
                      <a:pt x="210" y="672"/>
                    </a:lnTo>
                    <a:lnTo>
                      <a:pt x="210" y="666"/>
                    </a:lnTo>
                    <a:lnTo>
                      <a:pt x="216" y="660"/>
                    </a:lnTo>
                    <a:lnTo>
                      <a:pt x="216" y="654"/>
                    </a:lnTo>
                    <a:lnTo>
                      <a:pt x="216" y="648"/>
                    </a:lnTo>
                    <a:lnTo>
                      <a:pt x="216" y="642"/>
                    </a:lnTo>
                    <a:lnTo>
                      <a:pt x="216" y="636"/>
                    </a:lnTo>
                    <a:lnTo>
                      <a:pt x="216" y="630"/>
                    </a:lnTo>
                    <a:lnTo>
                      <a:pt x="216" y="624"/>
                    </a:lnTo>
                    <a:lnTo>
                      <a:pt x="222" y="618"/>
                    </a:lnTo>
                    <a:lnTo>
                      <a:pt x="222" y="612"/>
                    </a:lnTo>
                    <a:lnTo>
                      <a:pt x="222" y="606"/>
                    </a:lnTo>
                    <a:lnTo>
                      <a:pt x="222" y="600"/>
                    </a:lnTo>
                    <a:lnTo>
                      <a:pt x="222" y="594"/>
                    </a:lnTo>
                    <a:lnTo>
                      <a:pt x="222" y="588"/>
                    </a:lnTo>
                    <a:lnTo>
                      <a:pt x="228" y="582"/>
                    </a:lnTo>
                    <a:lnTo>
                      <a:pt x="228" y="576"/>
                    </a:lnTo>
                    <a:lnTo>
                      <a:pt x="228" y="570"/>
                    </a:lnTo>
                    <a:lnTo>
                      <a:pt x="228" y="564"/>
                    </a:lnTo>
                    <a:lnTo>
                      <a:pt x="228" y="558"/>
                    </a:lnTo>
                    <a:lnTo>
                      <a:pt x="228" y="552"/>
                    </a:lnTo>
                    <a:lnTo>
                      <a:pt x="234" y="546"/>
                    </a:lnTo>
                    <a:lnTo>
                      <a:pt x="234" y="540"/>
                    </a:lnTo>
                    <a:lnTo>
                      <a:pt x="234" y="534"/>
                    </a:lnTo>
                    <a:lnTo>
                      <a:pt x="234" y="528"/>
                    </a:lnTo>
                    <a:lnTo>
                      <a:pt x="234" y="522"/>
                    </a:lnTo>
                    <a:lnTo>
                      <a:pt x="234" y="516"/>
                    </a:lnTo>
                    <a:lnTo>
                      <a:pt x="234" y="510"/>
                    </a:lnTo>
                    <a:lnTo>
                      <a:pt x="240" y="510"/>
                    </a:lnTo>
                    <a:lnTo>
                      <a:pt x="240" y="504"/>
                    </a:lnTo>
                    <a:lnTo>
                      <a:pt x="240" y="498"/>
                    </a:lnTo>
                    <a:lnTo>
                      <a:pt x="240" y="492"/>
                    </a:lnTo>
                    <a:lnTo>
                      <a:pt x="240" y="486"/>
                    </a:lnTo>
                    <a:lnTo>
                      <a:pt x="240" y="480"/>
                    </a:lnTo>
                    <a:lnTo>
                      <a:pt x="240" y="474"/>
                    </a:lnTo>
                    <a:lnTo>
                      <a:pt x="246" y="468"/>
                    </a:lnTo>
                    <a:lnTo>
                      <a:pt x="246" y="462"/>
                    </a:lnTo>
                    <a:lnTo>
                      <a:pt x="246" y="456"/>
                    </a:lnTo>
                    <a:lnTo>
                      <a:pt x="246" y="450"/>
                    </a:lnTo>
                    <a:lnTo>
                      <a:pt x="246" y="444"/>
                    </a:lnTo>
                    <a:lnTo>
                      <a:pt x="246" y="438"/>
                    </a:lnTo>
                    <a:lnTo>
                      <a:pt x="252" y="432"/>
                    </a:lnTo>
                    <a:lnTo>
                      <a:pt x="252" y="426"/>
                    </a:lnTo>
                    <a:lnTo>
                      <a:pt x="252" y="420"/>
                    </a:lnTo>
                    <a:lnTo>
                      <a:pt x="252" y="414"/>
                    </a:lnTo>
                    <a:lnTo>
                      <a:pt x="252" y="408"/>
                    </a:lnTo>
                    <a:lnTo>
                      <a:pt x="252" y="402"/>
                    </a:lnTo>
                    <a:lnTo>
                      <a:pt x="252" y="396"/>
                    </a:lnTo>
                    <a:lnTo>
                      <a:pt x="258" y="390"/>
                    </a:lnTo>
                    <a:lnTo>
                      <a:pt x="258" y="384"/>
                    </a:lnTo>
                    <a:lnTo>
                      <a:pt x="258" y="378"/>
                    </a:lnTo>
                    <a:lnTo>
                      <a:pt x="258" y="372"/>
                    </a:lnTo>
                    <a:lnTo>
                      <a:pt x="258" y="366"/>
                    </a:lnTo>
                    <a:lnTo>
                      <a:pt x="258" y="360"/>
                    </a:lnTo>
                    <a:lnTo>
                      <a:pt x="264" y="354"/>
                    </a:lnTo>
                    <a:lnTo>
                      <a:pt x="264" y="348"/>
                    </a:lnTo>
                    <a:lnTo>
                      <a:pt x="264" y="342"/>
                    </a:lnTo>
                    <a:lnTo>
                      <a:pt x="264" y="336"/>
                    </a:lnTo>
                    <a:lnTo>
                      <a:pt x="264" y="330"/>
                    </a:lnTo>
                    <a:lnTo>
                      <a:pt x="264" y="324"/>
                    </a:lnTo>
                    <a:lnTo>
                      <a:pt x="270" y="318"/>
                    </a:lnTo>
                    <a:lnTo>
                      <a:pt x="270" y="312"/>
                    </a:lnTo>
                    <a:lnTo>
                      <a:pt x="270" y="306"/>
                    </a:lnTo>
                    <a:lnTo>
                      <a:pt x="270" y="300"/>
                    </a:lnTo>
                    <a:lnTo>
                      <a:pt x="270" y="294"/>
                    </a:lnTo>
                    <a:lnTo>
                      <a:pt x="270" y="288"/>
                    </a:lnTo>
                    <a:lnTo>
                      <a:pt x="270" y="282"/>
                    </a:lnTo>
                    <a:lnTo>
                      <a:pt x="276" y="282"/>
                    </a:lnTo>
                    <a:lnTo>
                      <a:pt x="276" y="276"/>
                    </a:lnTo>
                    <a:lnTo>
                      <a:pt x="276" y="270"/>
                    </a:lnTo>
                    <a:lnTo>
                      <a:pt x="276" y="264"/>
                    </a:lnTo>
                    <a:lnTo>
                      <a:pt x="276" y="258"/>
                    </a:lnTo>
                    <a:lnTo>
                      <a:pt x="276" y="252"/>
                    </a:lnTo>
                    <a:lnTo>
                      <a:pt x="276" y="246"/>
                    </a:lnTo>
                    <a:lnTo>
                      <a:pt x="282" y="240"/>
                    </a:lnTo>
                    <a:lnTo>
                      <a:pt x="282" y="234"/>
                    </a:lnTo>
                    <a:lnTo>
                      <a:pt x="282" y="228"/>
                    </a:lnTo>
                    <a:lnTo>
                      <a:pt x="282" y="222"/>
                    </a:lnTo>
                    <a:lnTo>
                      <a:pt x="282" y="216"/>
                    </a:lnTo>
                    <a:lnTo>
                      <a:pt x="282" y="210"/>
                    </a:lnTo>
                    <a:lnTo>
                      <a:pt x="288" y="204"/>
                    </a:lnTo>
                    <a:lnTo>
                      <a:pt x="288" y="198"/>
                    </a:lnTo>
                    <a:lnTo>
                      <a:pt x="288" y="192"/>
                    </a:lnTo>
                    <a:lnTo>
                      <a:pt x="288" y="186"/>
                    </a:lnTo>
                    <a:lnTo>
                      <a:pt x="288" y="180"/>
                    </a:lnTo>
                    <a:lnTo>
                      <a:pt x="288" y="174"/>
                    </a:lnTo>
                    <a:lnTo>
                      <a:pt x="288" y="168"/>
                    </a:lnTo>
                    <a:lnTo>
                      <a:pt x="294" y="168"/>
                    </a:lnTo>
                    <a:lnTo>
                      <a:pt x="294" y="162"/>
                    </a:lnTo>
                    <a:lnTo>
                      <a:pt x="294" y="156"/>
                    </a:lnTo>
                    <a:lnTo>
                      <a:pt x="294" y="150"/>
                    </a:lnTo>
                    <a:lnTo>
                      <a:pt x="294" y="144"/>
                    </a:lnTo>
                    <a:lnTo>
                      <a:pt x="294" y="138"/>
                    </a:lnTo>
                    <a:lnTo>
                      <a:pt x="294" y="132"/>
                    </a:lnTo>
                    <a:lnTo>
                      <a:pt x="300" y="132"/>
                    </a:lnTo>
                    <a:lnTo>
                      <a:pt x="300" y="126"/>
                    </a:lnTo>
                    <a:lnTo>
                      <a:pt x="300" y="120"/>
                    </a:lnTo>
                    <a:lnTo>
                      <a:pt x="300" y="114"/>
                    </a:lnTo>
                    <a:lnTo>
                      <a:pt x="300" y="108"/>
                    </a:lnTo>
                    <a:lnTo>
                      <a:pt x="300" y="102"/>
                    </a:lnTo>
                    <a:lnTo>
                      <a:pt x="306" y="96"/>
                    </a:lnTo>
                    <a:lnTo>
                      <a:pt x="306" y="90"/>
                    </a:lnTo>
                    <a:lnTo>
                      <a:pt x="306" y="84"/>
                    </a:lnTo>
                    <a:lnTo>
                      <a:pt x="306" y="78"/>
                    </a:lnTo>
                    <a:lnTo>
                      <a:pt x="306" y="72"/>
                    </a:lnTo>
                    <a:lnTo>
                      <a:pt x="306" y="66"/>
                    </a:lnTo>
                    <a:lnTo>
                      <a:pt x="312" y="60"/>
                    </a:lnTo>
                    <a:lnTo>
                      <a:pt x="312" y="54"/>
                    </a:lnTo>
                    <a:lnTo>
                      <a:pt x="312" y="48"/>
                    </a:lnTo>
                    <a:lnTo>
                      <a:pt x="312" y="42"/>
                    </a:lnTo>
                    <a:lnTo>
                      <a:pt x="312" y="36"/>
                    </a:lnTo>
                    <a:lnTo>
                      <a:pt x="312" y="30"/>
                    </a:lnTo>
                    <a:lnTo>
                      <a:pt x="318" y="24"/>
                    </a:lnTo>
                    <a:lnTo>
                      <a:pt x="318" y="18"/>
                    </a:lnTo>
                    <a:lnTo>
                      <a:pt x="318" y="12"/>
                    </a:lnTo>
                    <a:lnTo>
                      <a:pt x="318" y="6"/>
                    </a:lnTo>
                    <a:lnTo>
                      <a:pt x="318" y="0"/>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38" name="Freeform 1042"/>
              <p:cNvSpPr>
                <a:spLocks/>
              </p:cNvSpPr>
              <p:nvPr/>
            </p:nvSpPr>
            <p:spPr bwMode="auto">
              <a:xfrm>
                <a:off x="1128" y="2208"/>
                <a:ext cx="372" cy="798"/>
              </a:xfrm>
              <a:custGeom>
                <a:avLst/>
                <a:gdLst>
                  <a:gd name="T0" fmla="*/ 6 w 372"/>
                  <a:gd name="T1" fmla="*/ 504 h 798"/>
                  <a:gd name="T2" fmla="*/ 6 w 372"/>
                  <a:gd name="T3" fmla="*/ 480 h 798"/>
                  <a:gd name="T4" fmla="*/ 12 w 372"/>
                  <a:gd name="T5" fmla="*/ 456 h 798"/>
                  <a:gd name="T6" fmla="*/ 18 w 372"/>
                  <a:gd name="T7" fmla="*/ 432 h 798"/>
                  <a:gd name="T8" fmla="*/ 24 w 372"/>
                  <a:gd name="T9" fmla="*/ 408 h 798"/>
                  <a:gd name="T10" fmla="*/ 24 w 372"/>
                  <a:gd name="T11" fmla="*/ 384 h 798"/>
                  <a:gd name="T12" fmla="*/ 30 w 372"/>
                  <a:gd name="T13" fmla="*/ 360 h 798"/>
                  <a:gd name="T14" fmla="*/ 36 w 372"/>
                  <a:gd name="T15" fmla="*/ 336 h 798"/>
                  <a:gd name="T16" fmla="*/ 42 w 372"/>
                  <a:gd name="T17" fmla="*/ 312 h 798"/>
                  <a:gd name="T18" fmla="*/ 48 w 372"/>
                  <a:gd name="T19" fmla="*/ 288 h 798"/>
                  <a:gd name="T20" fmla="*/ 48 w 372"/>
                  <a:gd name="T21" fmla="*/ 264 h 798"/>
                  <a:gd name="T22" fmla="*/ 54 w 372"/>
                  <a:gd name="T23" fmla="*/ 246 h 798"/>
                  <a:gd name="T24" fmla="*/ 60 w 372"/>
                  <a:gd name="T25" fmla="*/ 222 h 798"/>
                  <a:gd name="T26" fmla="*/ 66 w 372"/>
                  <a:gd name="T27" fmla="*/ 198 h 798"/>
                  <a:gd name="T28" fmla="*/ 72 w 372"/>
                  <a:gd name="T29" fmla="*/ 180 h 798"/>
                  <a:gd name="T30" fmla="*/ 78 w 372"/>
                  <a:gd name="T31" fmla="*/ 162 h 798"/>
                  <a:gd name="T32" fmla="*/ 84 w 372"/>
                  <a:gd name="T33" fmla="*/ 144 h 798"/>
                  <a:gd name="T34" fmla="*/ 90 w 372"/>
                  <a:gd name="T35" fmla="*/ 126 h 798"/>
                  <a:gd name="T36" fmla="*/ 96 w 372"/>
                  <a:gd name="T37" fmla="*/ 108 h 798"/>
                  <a:gd name="T38" fmla="*/ 102 w 372"/>
                  <a:gd name="T39" fmla="*/ 90 h 798"/>
                  <a:gd name="T40" fmla="*/ 108 w 372"/>
                  <a:gd name="T41" fmla="*/ 72 h 798"/>
                  <a:gd name="T42" fmla="*/ 114 w 372"/>
                  <a:gd name="T43" fmla="*/ 48 h 798"/>
                  <a:gd name="T44" fmla="*/ 126 w 372"/>
                  <a:gd name="T45" fmla="*/ 36 h 798"/>
                  <a:gd name="T46" fmla="*/ 132 w 372"/>
                  <a:gd name="T47" fmla="*/ 18 h 798"/>
                  <a:gd name="T48" fmla="*/ 144 w 372"/>
                  <a:gd name="T49" fmla="*/ 6 h 798"/>
                  <a:gd name="T50" fmla="*/ 162 w 372"/>
                  <a:gd name="T51" fmla="*/ 0 h 798"/>
                  <a:gd name="T52" fmla="*/ 180 w 372"/>
                  <a:gd name="T53" fmla="*/ 6 h 798"/>
                  <a:gd name="T54" fmla="*/ 192 w 372"/>
                  <a:gd name="T55" fmla="*/ 18 h 798"/>
                  <a:gd name="T56" fmla="*/ 204 w 372"/>
                  <a:gd name="T57" fmla="*/ 30 h 798"/>
                  <a:gd name="T58" fmla="*/ 210 w 372"/>
                  <a:gd name="T59" fmla="*/ 48 h 798"/>
                  <a:gd name="T60" fmla="*/ 216 w 372"/>
                  <a:gd name="T61" fmla="*/ 66 h 798"/>
                  <a:gd name="T62" fmla="*/ 228 w 372"/>
                  <a:gd name="T63" fmla="*/ 84 h 798"/>
                  <a:gd name="T64" fmla="*/ 234 w 372"/>
                  <a:gd name="T65" fmla="*/ 108 h 798"/>
                  <a:gd name="T66" fmla="*/ 240 w 372"/>
                  <a:gd name="T67" fmla="*/ 132 h 798"/>
                  <a:gd name="T68" fmla="*/ 246 w 372"/>
                  <a:gd name="T69" fmla="*/ 156 h 798"/>
                  <a:gd name="T70" fmla="*/ 252 w 372"/>
                  <a:gd name="T71" fmla="*/ 174 h 798"/>
                  <a:gd name="T72" fmla="*/ 258 w 372"/>
                  <a:gd name="T73" fmla="*/ 192 h 798"/>
                  <a:gd name="T74" fmla="*/ 264 w 372"/>
                  <a:gd name="T75" fmla="*/ 216 h 798"/>
                  <a:gd name="T76" fmla="*/ 270 w 372"/>
                  <a:gd name="T77" fmla="*/ 240 h 798"/>
                  <a:gd name="T78" fmla="*/ 276 w 372"/>
                  <a:gd name="T79" fmla="*/ 264 h 798"/>
                  <a:gd name="T80" fmla="*/ 282 w 372"/>
                  <a:gd name="T81" fmla="*/ 282 h 798"/>
                  <a:gd name="T82" fmla="*/ 288 w 372"/>
                  <a:gd name="T83" fmla="*/ 306 h 798"/>
                  <a:gd name="T84" fmla="*/ 288 w 372"/>
                  <a:gd name="T85" fmla="*/ 330 h 798"/>
                  <a:gd name="T86" fmla="*/ 294 w 372"/>
                  <a:gd name="T87" fmla="*/ 348 h 798"/>
                  <a:gd name="T88" fmla="*/ 300 w 372"/>
                  <a:gd name="T89" fmla="*/ 372 h 798"/>
                  <a:gd name="T90" fmla="*/ 306 w 372"/>
                  <a:gd name="T91" fmla="*/ 396 h 798"/>
                  <a:gd name="T92" fmla="*/ 306 w 372"/>
                  <a:gd name="T93" fmla="*/ 420 h 798"/>
                  <a:gd name="T94" fmla="*/ 312 w 372"/>
                  <a:gd name="T95" fmla="*/ 444 h 798"/>
                  <a:gd name="T96" fmla="*/ 318 w 372"/>
                  <a:gd name="T97" fmla="*/ 462 h 798"/>
                  <a:gd name="T98" fmla="*/ 318 w 372"/>
                  <a:gd name="T99" fmla="*/ 486 h 798"/>
                  <a:gd name="T100" fmla="*/ 324 w 372"/>
                  <a:gd name="T101" fmla="*/ 510 h 798"/>
                  <a:gd name="T102" fmla="*/ 330 w 372"/>
                  <a:gd name="T103" fmla="*/ 534 h 798"/>
                  <a:gd name="T104" fmla="*/ 330 w 372"/>
                  <a:gd name="T105" fmla="*/ 558 h 798"/>
                  <a:gd name="T106" fmla="*/ 336 w 372"/>
                  <a:gd name="T107" fmla="*/ 582 h 798"/>
                  <a:gd name="T108" fmla="*/ 342 w 372"/>
                  <a:gd name="T109" fmla="*/ 606 h 798"/>
                  <a:gd name="T110" fmla="*/ 342 w 372"/>
                  <a:gd name="T111" fmla="*/ 630 h 798"/>
                  <a:gd name="T112" fmla="*/ 348 w 372"/>
                  <a:gd name="T113" fmla="*/ 648 h 798"/>
                  <a:gd name="T114" fmla="*/ 354 w 372"/>
                  <a:gd name="T115" fmla="*/ 666 h 798"/>
                  <a:gd name="T116" fmla="*/ 354 w 372"/>
                  <a:gd name="T117" fmla="*/ 690 h 798"/>
                  <a:gd name="T118" fmla="*/ 360 w 372"/>
                  <a:gd name="T119" fmla="*/ 714 h 798"/>
                  <a:gd name="T120" fmla="*/ 360 w 372"/>
                  <a:gd name="T121" fmla="*/ 738 h 798"/>
                  <a:gd name="T122" fmla="*/ 366 w 372"/>
                  <a:gd name="T123" fmla="*/ 762 h 798"/>
                  <a:gd name="T124" fmla="*/ 372 w 372"/>
                  <a:gd name="T125" fmla="*/ 786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798">
                    <a:moveTo>
                      <a:pt x="0" y="516"/>
                    </a:moveTo>
                    <a:lnTo>
                      <a:pt x="0" y="510"/>
                    </a:lnTo>
                    <a:lnTo>
                      <a:pt x="6" y="510"/>
                    </a:lnTo>
                    <a:lnTo>
                      <a:pt x="6" y="504"/>
                    </a:lnTo>
                    <a:lnTo>
                      <a:pt x="6" y="498"/>
                    </a:lnTo>
                    <a:lnTo>
                      <a:pt x="6" y="492"/>
                    </a:lnTo>
                    <a:lnTo>
                      <a:pt x="6" y="486"/>
                    </a:lnTo>
                    <a:lnTo>
                      <a:pt x="6" y="480"/>
                    </a:lnTo>
                    <a:lnTo>
                      <a:pt x="6" y="474"/>
                    </a:lnTo>
                    <a:lnTo>
                      <a:pt x="12" y="468"/>
                    </a:lnTo>
                    <a:lnTo>
                      <a:pt x="12" y="462"/>
                    </a:lnTo>
                    <a:lnTo>
                      <a:pt x="12" y="456"/>
                    </a:lnTo>
                    <a:lnTo>
                      <a:pt x="12" y="450"/>
                    </a:lnTo>
                    <a:lnTo>
                      <a:pt x="12" y="444"/>
                    </a:lnTo>
                    <a:lnTo>
                      <a:pt x="18" y="438"/>
                    </a:lnTo>
                    <a:lnTo>
                      <a:pt x="18" y="432"/>
                    </a:lnTo>
                    <a:lnTo>
                      <a:pt x="18" y="426"/>
                    </a:lnTo>
                    <a:lnTo>
                      <a:pt x="18" y="420"/>
                    </a:lnTo>
                    <a:lnTo>
                      <a:pt x="18" y="414"/>
                    </a:lnTo>
                    <a:lnTo>
                      <a:pt x="24" y="408"/>
                    </a:lnTo>
                    <a:lnTo>
                      <a:pt x="24" y="402"/>
                    </a:lnTo>
                    <a:lnTo>
                      <a:pt x="24" y="396"/>
                    </a:lnTo>
                    <a:lnTo>
                      <a:pt x="24" y="390"/>
                    </a:lnTo>
                    <a:lnTo>
                      <a:pt x="24" y="384"/>
                    </a:lnTo>
                    <a:lnTo>
                      <a:pt x="30" y="378"/>
                    </a:lnTo>
                    <a:lnTo>
                      <a:pt x="30" y="372"/>
                    </a:lnTo>
                    <a:lnTo>
                      <a:pt x="30" y="366"/>
                    </a:lnTo>
                    <a:lnTo>
                      <a:pt x="30" y="360"/>
                    </a:lnTo>
                    <a:lnTo>
                      <a:pt x="30" y="354"/>
                    </a:lnTo>
                    <a:lnTo>
                      <a:pt x="36" y="348"/>
                    </a:lnTo>
                    <a:lnTo>
                      <a:pt x="36" y="342"/>
                    </a:lnTo>
                    <a:lnTo>
                      <a:pt x="36" y="336"/>
                    </a:lnTo>
                    <a:lnTo>
                      <a:pt x="36" y="330"/>
                    </a:lnTo>
                    <a:lnTo>
                      <a:pt x="36" y="324"/>
                    </a:lnTo>
                    <a:lnTo>
                      <a:pt x="42" y="318"/>
                    </a:lnTo>
                    <a:lnTo>
                      <a:pt x="42" y="312"/>
                    </a:lnTo>
                    <a:lnTo>
                      <a:pt x="42" y="306"/>
                    </a:lnTo>
                    <a:lnTo>
                      <a:pt x="42" y="300"/>
                    </a:lnTo>
                    <a:lnTo>
                      <a:pt x="42" y="294"/>
                    </a:lnTo>
                    <a:lnTo>
                      <a:pt x="48" y="288"/>
                    </a:lnTo>
                    <a:lnTo>
                      <a:pt x="48" y="282"/>
                    </a:lnTo>
                    <a:lnTo>
                      <a:pt x="48" y="276"/>
                    </a:lnTo>
                    <a:lnTo>
                      <a:pt x="48" y="270"/>
                    </a:lnTo>
                    <a:lnTo>
                      <a:pt x="48" y="264"/>
                    </a:lnTo>
                    <a:lnTo>
                      <a:pt x="54" y="264"/>
                    </a:lnTo>
                    <a:lnTo>
                      <a:pt x="54" y="258"/>
                    </a:lnTo>
                    <a:lnTo>
                      <a:pt x="54" y="252"/>
                    </a:lnTo>
                    <a:lnTo>
                      <a:pt x="54" y="246"/>
                    </a:lnTo>
                    <a:lnTo>
                      <a:pt x="54" y="240"/>
                    </a:lnTo>
                    <a:lnTo>
                      <a:pt x="60" y="234"/>
                    </a:lnTo>
                    <a:lnTo>
                      <a:pt x="60" y="228"/>
                    </a:lnTo>
                    <a:lnTo>
                      <a:pt x="60" y="222"/>
                    </a:lnTo>
                    <a:lnTo>
                      <a:pt x="60" y="216"/>
                    </a:lnTo>
                    <a:lnTo>
                      <a:pt x="66" y="210"/>
                    </a:lnTo>
                    <a:lnTo>
                      <a:pt x="66" y="204"/>
                    </a:lnTo>
                    <a:lnTo>
                      <a:pt x="66" y="198"/>
                    </a:lnTo>
                    <a:lnTo>
                      <a:pt x="66" y="192"/>
                    </a:lnTo>
                    <a:lnTo>
                      <a:pt x="72" y="192"/>
                    </a:lnTo>
                    <a:lnTo>
                      <a:pt x="72" y="186"/>
                    </a:lnTo>
                    <a:lnTo>
                      <a:pt x="72" y="180"/>
                    </a:lnTo>
                    <a:lnTo>
                      <a:pt x="72" y="174"/>
                    </a:lnTo>
                    <a:lnTo>
                      <a:pt x="72" y="168"/>
                    </a:lnTo>
                    <a:lnTo>
                      <a:pt x="78" y="168"/>
                    </a:lnTo>
                    <a:lnTo>
                      <a:pt x="78" y="162"/>
                    </a:lnTo>
                    <a:lnTo>
                      <a:pt x="78" y="156"/>
                    </a:lnTo>
                    <a:lnTo>
                      <a:pt x="78" y="150"/>
                    </a:lnTo>
                    <a:lnTo>
                      <a:pt x="78" y="144"/>
                    </a:lnTo>
                    <a:lnTo>
                      <a:pt x="84" y="144"/>
                    </a:lnTo>
                    <a:lnTo>
                      <a:pt x="84" y="138"/>
                    </a:lnTo>
                    <a:lnTo>
                      <a:pt x="84" y="132"/>
                    </a:lnTo>
                    <a:lnTo>
                      <a:pt x="84" y="126"/>
                    </a:lnTo>
                    <a:lnTo>
                      <a:pt x="90" y="126"/>
                    </a:lnTo>
                    <a:lnTo>
                      <a:pt x="90" y="120"/>
                    </a:lnTo>
                    <a:lnTo>
                      <a:pt x="90" y="114"/>
                    </a:lnTo>
                    <a:lnTo>
                      <a:pt x="90" y="108"/>
                    </a:lnTo>
                    <a:lnTo>
                      <a:pt x="96" y="108"/>
                    </a:lnTo>
                    <a:lnTo>
                      <a:pt x="96" y="102"/>
                    </a:lnTo>
                    <a:lnTo>
                      <a:pt x="96" y="96"/>
                    </a:lnTo>
                    <a:lnTo>
                      <a:pt x="96" y="90"/>
                    </a:lnTo>
                    <a:lnTo>
                      <a:pt x="102" y="90"/>
                    </a:lnTo>
                    <a:lnTo>
                      <a:pt x="102" y="84"/>
                    </a:lnTo>
                    <a:lnTo>
                      <a:pt x="102" y="78"/>
                    </a:lnTo>
                    <a:lnTo>
                      <a:pt x="108" y="78"/>
                    </a:lnTo>
                    <a:lnTo>
                      <a:pt x="108" y="72"/>
                    </a:lnTo>
                    <a:lnTo>
                      <a:pt x="108" y="66"/>
                    </a:lnTo>
                    <a:lnTo>
                      <a:pt x="114" y="60"/>
                    </a:lnTo>
                    <a:lnTo>
                      <a:pt x="114" y="54"/>
                    </a:lnTo>
                    <a:lnTo>
                      <a:pt x="114" y="48"/>
                    </a:lnTo>
                    <a:lnTo>
                      <a:pt x="120" y="48"/>
                    </a:lnTo>
                    <a:lnTo>
                      <a:pt x="120" y="42"/>
                    </a:lnTo>
                    <a:lnTo>
                      <a:pt x="120" y="36"/>
                    </a:lnTo>
                    <a:lnTo>
                      <a:pt x="126" y="36"/>
                    </a:lnTo>
                    <a:lnTo>
                      <a:pt x="126" y="30"/>
                    </a:lnTo>
                    <a:lnTo>
                      <a:pt x="132" y="30"/>
                    </a:lnTo>
                    <a:lnTo>
                      <a:pt x="132" y="24"/>
                    </a:lnTo>
                    <a:lnTo>
                      <a:pt x="132" y="18"/>
                    </a:lnTo>
                    <a:lnTo>
                      <a:pt x="138" y="18"/>
                    </a:lnTo>
                    <a:lnTo>
                      <a:pt x="138" y="12"/>
                    </a:lnTo>
                    <a:lnTo>
                      <a:pt x="144" y="12"/>
                    </a:lnTo>
                    <a:lnTo>
                      <a:pt x="144" y="6"/>
                    </a:lnTo>
                    <a:lnTo>
                      <a:pt x="150" y="6"/>
                    </a:lnTo>
                    <a:lnTo>
                      <a:pt x="156" y="6"/>
                    </a:lnTo>
                    <a:lnTo>
                      <a:pt x="156" y="0"/>
                    </a:lnTo>
                    <a:lnTo>
                      <a:pt x="162" y="0"/>
                    </a:lnTo>
                    <a:lnTo>
                      <a:pt x="168" y="0"/>
                    </a:lnTo>
                    <a:lnTo>
                      <a:pt x="168" y="6"/>
                    </a:lnTo>
                    <a:lnTo>
                      <a:pt x="174" y="6"/>
                    </a:lnTo>
                    <a:lnTo>
                      <a:pt x="180" y="6"/>
                    </a:lnTo>
                    <a:lnTo>
                      <a:pt x="180" y="12"/>
                    </a:lnTo>
                    <a:lnTo>
                      <a:pt x="186" y="12"/>
                    </a:lnTo>
                    <a:lnTo>
                      <a:pt x="186" y="18"/>
                    </a:lnTo>
                    <a:lnTo>
                      <a:pt x="192" y="18"/>
                    </a:lnTo>
                    <a:lnTo>
                      <a:pt x="192" y="24"/>
                    </a:lnTo>
                    <a:lnTo>
                      <a:pt x="198" y="24"/>
                    </a:lnTo>
                    <a:lnTo>
                      <a:pt x="198" y="30"/>
                    </a:lnTo>
                    <a:lnTo>
                      <a:pt x="204" y="30"/>
                    </a:lnTo>
                    <a:lnTo>
                      <a:pt x="204" y="36"/>
                    </a:lnTo>
                    <a:lnTo>
                      <a:pt x="204" y="42"/>
                    </a:lnTo>
                    <a:lnTo>
                      <a:pt x="210" y="42"/>
                    </a:lnTo>
                    <a:lnTo>
                      <a:pt x="210" y="48"/>
                    </a:lnTo>
                    <a:lnTo>
                      <a:pt x="210" y="54"/>
                    </a:lnTo>
                    <a:lnTo>
                      <a:pt x="216" y="54"/>
                    </a:lnTo>
                    <a:lnTo>
                      <a:pt x="216" y="60"/>
                    </a:lnTo>
                    <a:lnTo>
                      <a:pt x="216" y="66"/>
                    </a:lnTo>
                    <a:lnTo>
                      <a:pt x="222" y="72"/>
                    </a:lnTo>
                    <a:lnTo>
                      <a:pt x="222" y="78"/>
                    </a:lnTo>
                    <a:lnTo>
                      <a:pt x="222" y="84"/>
                    </a:lnTo>
                    <a:lnTo>
                      <a:pt x="228" y="84"/>
                    </a:lnTo>
                    <a:lnTo>
                      <a:pt x="228" y="90"/>
                    </a:lnTo>
                    <a:lnTo>
                      <a:pt x="228" y="96"/>
                    </a:lnTo>
                    <a:lnTo>
                      <a:pt x="234" y="102"/>
                    </a:lnTo>
                    <a:lnTo>
                      <a:pt x="234" y="108"/>
                    </a:lnTo>
                    <a:lnTo>
                      <a:pt x="234" y="114"/>
                    </a:lnTo>
                    <a:lnTo>
                      <a:pt x="240" y="120"/>
                    </a:lnTo>
                    <a:lnTo>
                      <a:pt x="240" y="126"/>
                    </a:lnTo>
                    <a:lnTo>
                      <a:pt x="240" y="132"/>
                    </a:lnTo>
                    <a:lnTo>
                      <a:pt x="246" y="138"/>
                    </a:lnTo>
                    <a:lnTo>
                      <a:pt x="246" y="144"/>
                    </a:lnTo>
                    <a:lnTo>
                      <a:pt x="246" y="150"/>
                    </a:lnTo>
                    <a:lnTo>
                      <a:pt x="246" y="156"/>
                    </a:lnTo>
                    <a:lnTo>
                      <a:pt x="252" y="156"/>
                    </a:lnTo>
                    <a:lnTo>
                      <a:pt x="252" y="162"/>
                    </a:lnTo>
                    <a:lnTo>
                      <a:pt x="252" y="168"/>
                    </a:lnTo>
                    <a:lnTo>
                      <a:pt x="252" y="174"/>
                    </a:lnTo>
                    <a:lnTo>
                      <a:pt x="252" y="180"/>
                    </a:lnTo>
                    <a:lnTo>
                      <a:pt x="258" y="180"/>
                    </a:lnTo>
                    <a:lnTo>
                      <a:pt x="258" y="186"/>
                    </a:lnTo>
                    <a:lnTo>
                      <a:pt x="258" y="192"/>
                    </a:lnTo>
                    <a:lnTo>
                      <a:pt x="258" y="198"/>
                    </a:lnTo>
                    <a:lnTo>
                      <a:pt x="264" y="204"/>
                    </a:lnTo>
                    <a:lnTo>
                      <a:pt x="264" y="210"/>
                    </a:lnTo>
                    <a:lnTo>
                      <a:pt x="264" y="216"/>
                    </a:lnTo>
                    <a:lnTo>
                      <a:pt x="264" y="222"/>
                    </a:lnTo>
                    <a:lnTo>
                      <a:pt x="270" y="228"/>
                    </a:lnTo>
                    <a:lnTo>
                      <a:pt x="270" y="234"/>
                    </a:lnTo>
                    <a:lnTo>
                      <a:pt x="270" y="240"/>
                    </a:lnTo>
                    <a:lnTo>
                      <a:pt x="270" y="246"/>
                    </a:lnTo>
                    <a:lnTo>
                      <a:pt x="276" y="252"/>
                    </a:lnTo>
                    <a:lnTo>
                      <a:pt x="276" y="258"/>
                    </a:lnTo>
                    <a:lnTo>
                      <a:pt x="276" y="264"/>
                    </a:lnTo>
                    <a:lnTo>
                      <a:pt x="276" y="270"/>
                    </a:lnTo>
                    <a:lnTo>
                      <a:pt x="276" y="276"/>
                    </a:lnTo>
                    <a:lnTo>
                      <a:pt x="282" y="276"/>
                    </a:lnTo>
                    <a:lnTo>
                      <a:pt x="282" y="282"/>
                    </a:lnTo>
                    <a:lnTo>
                      <a:pt x="282" y="288"/>
                    </a:lnTo>
                    <a:lnTo>
                      <a:pt x="282" y="294"/>
                    </a:lnTo>
                    <a:lnTo>
                      <a:pt x="282" y="300"/>
                    </a:lnTo>
                    <a:lnTo>
                      <a:pt x="288" y="306"/>
                    </a:lnTo>
                    <a:lnTo>
                      <a:pt x="288" y="312"/>
                    </a:lnTo>
                    <a:lnTo>
                      <a:pt x="288" y="318"/>
                    </a:lnTo>
                    <a:lnTo>
                      <a:pt x="288" y="324"/>
                    </a:lnTo>
                    <a:lnTo>
                      <a:pt x="288" y="330"/>
                    </a:lnTo>
                    <a:lnTo>
                      <a:pt x="288" y="336"/>
                    </a:lnTo>
                    <a:lnTo>
                      <a:pt x="294" y="336"/>
                    </a:lnTo>
                    <a:lnTo>
                      <a:pt x="294" y="342"/>
                    </a:lnTo>
                    <a:lnTo>
                      <a:pt x="294" y="348"/>
                    </a:lnTo>
                    <a:lnTo>
                      <a:pt x="294" y="354"/>
                    </a:lnTo>
                    <a:lnTo>
                      <a:pt x="294" y="360"/>
                    </a:lnTo>
                    <a:lnTo>
                      <a:pt x="300" y="366"/>
                    </a:lnTo>
                    <a:lnTo>
                      <a:pt x="300" y="372"/>
                    </a:lnTo>
                    <a:lnTo>
                      <a:pt x="300" y="378"/>
                    </a:lnTo>
                    <a:lnTo>
                      <a:pt x="300" y="384"/>
                    </a:lnTo>
                    <a:lnTo>
                      <a:pt x="300" y="390"/>
                    </a:lnTo>
                    <a:lnTo>
                      <a:pt x="306" y="396"/>
                    </a:lnTo>
                    <a:lnTo>
                      <a:pt x="306" y="402"/>
                    </a:lnTo>
                    <a:lnTo>
                      <a:pt x="306" y="408"/>
                    </a:lnTo>
                    <a:lnTo>
                      <a:pt x="306" y="414"/>
                    </a:lnTo>
                    <a:lnTo>
                      <a:pt x="306" y="420"/>
                    </a:lnTo>
                    <a:lnTo>
                      <a:pt x="312" y="426"/>
                    </a:lnTo>
                    <a:lnTo>
                      <a:pt x="312" y="432"/>
                    </a:lnTo>
                    <a:lnTo>
                      <a:pt x="312" y="438"/>
                    </a:lnTo>
                    <a:lnTo>
                      <a:pt x="312" y="444"/>
                    </a:lnTo>
                    <a:lnTo>
                      <a:pt x="312" y="450"/>
                    </a:lnTo>
                    <a:lnTo>
                      <a:pt x="312" y="456"/>
                    </a:lnTo>
                    <a:lnTo>
                      <a:pt x="318" y="456"/>
                    </a:lnTo>
                    <a:lnTo>
                      <a:pt x="318" y="462"/>
                    </a:lnTo>
                    <a:lnTo>
                      <a:pt x="318" y="468"/>
                    </a:lnTo>
                    <a:lnTo>
                      <a:pt x="318" y="474"/>
                    </a:lnTo>
                    <a:lnTo>
                      <a:pt x="318" y="480"/>
                    </a:lnTo>
                    <a:lnTo>
                      <a:pt x="318" y="486"/>
                    </a:lnTo>
                    <a:lnTo>
                      <a:pt x="324" y="492"/>
                    </a:lnTo>
                    <a:lnTo>
                      <a:pt x="324" y="498"/>
                    </a:lnTo>
                    <a:lnTo>
                      <a:pt x="324" y="504"/>
                    </a:lnTo>
                    <a:lnTo>
                      <a:pt x="324" y="510"/>
                    </a:lnTo>
                    <a:lnTo>
                      <a:pt x="324" y="516"/>
                    </a:lnTo>
                    <a:lnTo>
                      <a:pt x="324" y="522"/>
                    </a:lnTo>
                    <a:lnTo>
                      <a:pt x="330" y="528"/>
                    </a:lnTo>
                    <a:lnTo>
                      <a:pt x="330" y="534"/>
                    </a:lnTo>
                    <a:lnTo>
                      <a:pt x="330" y="540"/>
                    </a:lnTo>
                    <a:lnTo>
                      <a:pt x="330" y="546"/>
                    </a:lnTo>
                    <a:lnTo>
                      <a:pt x="330" y="552"/>
                    </a:lnTo>
                    <a:lnTo>
                      <a:pt x="330" y="558"/>
                    </a:lnTo>
                    <a:lnTo>
                      <a:pt x="336" y="564"/>
                    </a:lnTo>
                    <a:lnTo>
                      <a:pt x="336" y="570"/>
                    </a:lnTo>
                    <a:lnTo>
                      <a:pt x="336" y="576"/>
                    </a:lnTo>
                    <a:lnTo>
                      <a:pt x="336" y="582"/>
                    </a:lnTo>
                    <a:lnTo>
                      <a:pt x="336" y="588"/>
                    </a:lnTo>
                    <a:lnTo>
                      <a:pt x="336" y="594"/>
                    </a:lnTo>
                    <a:lnTo>
                      <a:pt x="342" y="600"/>
                    </a:lnTo>
                    <a:lnTo>
                      <a:pt x="342" y="606"/>
                    </a:lnTo>
                    <a:lnTo>
                      <a:pt x="342" y="612"/>
                    </a:lnTo>
                    <a:lnTo>
                      <a:pt x="342" y="618"/>
                    </a:lnTo>
                    <a:lnTo>
                      <a:pt x="342" y="624"/>
                    </a:lnTo>
                    <a:lnTo>
                      <a:pt x="342" y="630"/>
                    </a:lnTo>
                    <a:lnTo>
                      <a:pt x="348" y="630"/>
                    </a:lnTo>
                    <a:lnTo>
                      <a:pt x="348" y="636"/>
                    </a:lnTo>
                    <a:lnTo>
                      <a:pt x="348" y="642"/>
                    </a:lnTo>
                    <a:lnTo>
                      <a:pt x="348" y="648"/>
                    </a:lnTo>
                    <a:lnTo>
                      <a:pt x="348" y="654"/>
                    </a:lnTo>
                    <a:lnTo>
                      <a:pt x="348" y="660"/>
                    </a:lnTo>
                    <a:lnTo>
                      <a:pt x="348" y="666"/>
                    </a:lnTo>
                    <a:lnTo>
                      <a:pt x="354" y="666"/>
                    </a:lnTo>
                    <a:lnTo>
                      <a:pt x="354" y="672"/>
                    </a:lnTo>
                    <a:lnTo>
                      <a:pt x="354" y="678"/>
                    </a:lnTo>
                    <a:lnTo>
                      <a:pt x="354" y="684"/>
                    </a:lnTo>
                    <a:lnTo>
                      <a:pt x="354" y="690"/>
                    </a:lnTo>
                    <a:lnTo>
                      <a:pt x="354" y="696"/>
                    </a:lnTo>
                    <a:lnTo>
                      <a:pt x="360" y="702"/>
                    </a:lnTo>
                    <a:lnTo>
                      <a:pt x="360" y="708"/>
                    </a:lnTo>
                    <a:lnTo>
                      <a:pt x="360" y="714"/>
                    </a:lnTo>
                    <a:lnTo>
                      <a:pt x="360" y="720"/>
                    </a:lnTo>
                    <a:lnTo>
                      <a:pt x="360" y="726"/>
                    </a:lnTo>
                    <a:lnTo>
                      <a:pt x="360" y="732"/>
                    </a:lnTo>
                    <a:lnTo>
                      <a:pt x="360" y="738"/>
                    </a:lnTo>
                    <a:lnTo>
                      <a:pt x="366" y="744"/>
                    </a:lnTo>
                    <a:lnTo>
                      <a:pt x="366" y="750"/>
                    </a:lnTo>
                    <a:lnTo>
                      <a:pt x="366" y="756"/>
                    </a:lnTo>
                    <a:lnTo>
                      <a:pt x="366" y="762"/>
                    </a:lnTo>
                    <a:lnTo>
                      <a:pt x="366" y="768"/>
                    </a:lnTo>
                    <a:lnTo>
                      <a:pt x="366" y="774"/>
                    </a:lnTo>
                    <a:lnTo>
                      <a:pt x="372" y="780"/>
                    </a:lnTo>
                    <a:lnTo>
                      <a:pt x="372" y="786"/>
                    </a:lnTo>
                    <a:lnTo>
                      <a:pt x="372" y="792"/>
                    </a:lnTo>
                    <a:lnTo>
                      <a:pt x="372" y="798"/>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39" name="Freeform 1043"/>
              <p:cNvSpPr>
                <a:spLocks/>
              </p:cNvSpPr>
              <p:nvPr/>
            </p:nvSpPr>
            <p:spPr bwMode="auto">
              <a:xfrm>
                <a:off x="1500" y="3006"/>
                <a:ext cx="366" cy="1062"/>
              </a:xfrm>
              <a:custGeom>
                <a:avLst/>
                <a:gdLst>
                  <a:gd name="T0" fmla="*/ 0 w 366"/>
                  <a:gd name="T1" fmla="*/ 18 h 1062"/>
                  <a:gd name="T2" fmla="*/ 6 w 366"/>
                  <a:gd name="T3" fmla="*/ 36 h 1062"/>
                  <a:gd name="T4" fmla="*/ 12 w 366"/>
                  <a:gd name="T5" fmla="*/ 60 h 1062"/>
                  <a:gd name="T6" fmla="*/ 12 w 366"/>
                  <a:gd name="T7" fmla="*/ 84 h 1062"/>
                  <a:gd name="T8" fmla="*/ 18 w 366"/>
                  <a:gd name="T9" fmla="*/ 108 h 1062"/>
                  <a:gd name="T10" fmla="*/ 24 w 366"/>
                  <a:gd name="T11" fmla="*/ 132 h 1062"/>
                  <a:gd name="T12" fmla="*/ 24 w 366"/>
                  <a:gd name="T13" fmla="*/ 156 h 1062"/>
                  <a:gd name="T14" fmla="*/ 30 w 366"/>
                  <a:gd name="T15" fmla="*/ 180 h 1062"/>
                  <a:gd name="T16" fmla="*/ 30 w 366"/>
                  <a:gd name="T17" fmla="*/ 204 h 1062"/>
                  <a:gd name="T18" fmla="*/ 36 w 366"/>
                  <a:gd name="T19" fmla="*/ 228 h 1062"/>
                  <a:gd name="T20" fmla="*/ 42 w 366"/>
                  <a:gd name="T21" fmla="*/ 252 h 1062"/>
                  <a:gd name="T22" fmla="*/ 42 w 366"/>
                  <a:gd name="T23" fmla="*/ 276 h 1062"/>
                  <a:gd name="T24" fmla="*/ 48 w 366"/>
                  <a:gd name="T25" fmla="*/ 300 h 1062"/>
                  <a:gd name="T26" fmla="*/ 54 w 366"/>
                  <a:gd name="T27" fmla="*/ 324 h 1062"/>
                  <a:gd name="T28" fmla="*/ 54 w 366"/>
                  <a:gd name="T29" fmla="*/ 348 h 1062"/>
                  <a:gd name="T30" fmla="*/ 60 w 366"/>
                  <a:gd name="T31" fmla="*/ 372 h 1062"/>
                  <a:gd name="T32" fmla="*/ 60 w 366"/>
                  <a:gd name="T33" fmla="*/ 396 h 1062"/>
                  <a:gd name="T34" fmla="*/ 66 w 366"/>
                  <a:gd name="T35" fmla="*/ 420 h 1062"/>
                  <a:gd name="T36" fmla="*/ 72 w 366"/>
                  <a:gd name="T37" fmla="*/ 444 h 1062"/>
                  <a:gd name="T38" fmla="*/ 72 w 366"/>
                  <a:gd name="T39" fmla="*/ 468 h 1062"/>
                  <a:gd name="T40" fmla="*/ 78 w 366"/>
                  <a:gd name="T41" fmla="*/ 486 h 1062"/>
                  <a:gd name="T42" fmla="*/ 84 w 366"/>
                  <a:gd name="T43" fmla="*/ 510 h 1062"/>
                  <a:gd name="T44" fmla="*/ 84 w 366"/>
                  <a:gd name="T45" fmla="*/ 534 h 1062"/>
                  <a:gd name="T46" fmla="*/ 90 w 366"/>
                  <a:gd name="T47" fmla="*/ 558 h 1062"/>
                  <a:gd name="T48" fmla="*/ 96 w 366"/>
                  <a:gd name="T49" fmla="*/ 582 h 1062"/>
                  <a:gd name="T50" fmla="*/ 96 w 366"/>
                  <a:gd name="T51" fmla="*/ 606 h 1062"/>
                  <a:gd name="T52" fmla="*/ 102 w 366"/>
                  <a:gd name="T53" fmla="*/ 624 h 1062"/>
                  <a:gd name="T54" fmla="*/ 108 w 366"/>
                  <a:gd name="T55" fmla="*/ 648 h 1062"/>
                  <a:gd name="T56" fmla="*/ 114 w 366"/>
                  <a:gd name="T57" fmla="*/ 672 h 1062"/>
                  <a:gd name="T58" fmla="*/ 114 w 366"/>
                  <a:gd name="T59" fmla="*/ 696 h 1062"/>
                  <a:gd name="T60" fmla="*/ 120 w 366"/>
                  <a:gd name="T61" fmla="*/ 720 h 1062"/>
                  <a:gd name="T62" fmla="*/ 126 w 366"/>
                  <a:gd name="T63" fmla="*/ 744 h 1062"/>
                  <a:gd name="T64" fmla="*/ 132 w 366"/>
                  <a:gd name="T65" fmla="*/ 762 h 1062"/>
                  <a:gd name="T66" fmla="*/ 132 w 366"/>
                  <a:gd name="T67" fmla="*/ 786 h 1062"/>
                  <a:gd name="T68" fmla="*/ 138 w 366"/>
                  <a:gd name="T69" fmla="*/ 804 h 1062"/>
                  <a:gd name="T70" fmla="*/ 144 w 366"/>
                  <a:gd name="T71" fmla="*/ 828 h 1062"/>
                  <a:gd name="T72" fmla="*/ 150 w 366"/>
                  <a:gd name="T73" fmla="*/ 852 h 1062"/>
                  <a:gd name="T74" fmla="*/ 156 w 366"/>
                  <a:gd name="T75" fmla="*/ 876 h 1062"/>
                  <a:gd name="T76" fmla="*/ 162 w 366"/>
                  <a:gd name="T77" fmla="*/ 894 h 1062"/>
                  <a:gd name="T78" fmla="*/ 168 w 366"/>
                  <a:gd name="T79" fmla="*/ 918 h 1062"/>
                  <a:gd name="T80" fmla="*/ 174 w 366"/>
                  <a:gd name="T81" fmla="*/ 942 h 1062"/>
                  <a:gd name="T82" fmla="*/ 186 w 366"/>
                  <a:gd name="T83" fmla="*/ 966 h 1062"/>
                  <a:gd name="T84" fmla="*/ 192 w 366"/>
                  <a:gd name="T85" fmla="*/ 984 h 1062"/>
                  <a:gd name="T86" fmla="*/ 198 w 366"/>
                  <a:gd name="T87" fmla="*/ 1008 h 1062"/>
                  <a:gd name="T88" fmla="*/ 210 w 366"/>
                  <a:gd name="T89" fmla="*/ 1020 h 1062"/>
                  <a:gd name="T90" fmla="*/ 216 w 366"/>
                  <a:gd name="T91" fmla="*/ 1038 h 1062"/>
                  <a:gd name="T92" fmla="*/ 228 w 366"/>
                  <a:gd name="T93" fmla="*/ 1050 h 1062"/>
                  <a:gd name="T94" fmla="*/ 246 w 366"/>
                  <a:gd name="T95" fmla="*/ 1062 h 1062"/>
                  <a:gd name="T96" fmla="*/ 264 w 366"/>
                  <a:gd name="T97" fmla="*/ 1056 h 1062"/>
                  <a:gd name="T98" fmla="*/ 276 w 366"/>
                  <a:gd name="T99" fmla="*/ 1044 h 1062"/>
                  <a:gd name="T100" fmla="*/ 288 w 366"/>
                  <a:gd name="T101" fmla="*/ 1032 h 1062"/>
                  <a:gd name="T102" fmla="*/ 294 w 366"/>
                  <a:gd name="T103" fmla="*/ 1014 h 1062"/>
                  <a:gd name="T104" fmla="*/ 306 w 366"/>
                  <a:gd name="T105" fmla="*/ 1002 h 1062"/>
                  <a:gd name="T106" fmla="*/ 312 w 366"/>
                  <a:gd name="T107" fmla="*/ 978 h 1062"/>
                  <a:gd name="T108" fmla="*/ 318 w 366"/>
                  <a:gd name="T109" fmla="*/ 960 h 1062"/>
                  <a:gd name="T110" fmla="*/ 324 w 366"/>
                  <a:gd name="T111" fmla="*/ 942 h 1062"/>
                  <a:gd name="T112" fmla="*/ 330 w 366"/>
                  <a:gd name="T113" fmla="*/ 924 h 1062"/>
                  <a:gd name="T114" fmla="*/ 336 w 366"/>
                  <a:gd name="T115" fmla="*/ 900 h 1062"/>
                  <a:gd name="T116" fmla="*/ 342 w 366"/>
                  <a:gd name="T117" fmla="*/ 876 h 1062"/>
                  <a:gd name="T118" fmla="*/ 348 w 366"/>
                  <a:gd name="T119" fmla="*/ 852 h 1062"/>
                  <a:gd name="T120" fmla="*/ 354 w 366"/>
                  <a:gd name="T121" fmla="*/ 828 h 1062"/>
                  <a:gd name="T122" fmla="*/ 360 w 366"/>
                  <a:gd name="T123" fmla="*/ 804 h 1062"/>
                  <a:gd name="T124" fmla="*/ 366 w 366"/>
                  <a:gd name="T125" fmla="*/ 786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 h="1062">
                    <a:moveTo>
                      <a:pt x="0" y="0"/>
                    </a:moveTo>
                    <a:lnTo>
                      <a:pt x="0" y="6"/>
                    </a:lnTo>
                    <a:lnTo>
                      <a:pt x="0" y="12"/>
                    </a:lnTo>
                    <a:lnTo>
                      <a:pt x="0" y="18"/>
                    </a:lnTo>
                    <a:lnTo>
                      <a:pt x="6" y="18"/>
                    </a:lnTo>
                    <a:lnTo>
                      <a:pt x="6" y="24"/>
                    </a:lnTo>
                    <a:lnTo>
                      <a:pt x="6" y="30"/>
                    </a:lnTo>
                    <a:lnTo>
                      <a:pt x="6" y="36"/>
                    </a:lnTo>
                    <a:lnTo>
                      <a:pt x="6" y="42"/>
                    </a:lnTo>
                    <a:lnTo>
                      <a:pt x="6" y="48"/>
                    </a:lnTo>
                    <a:lnTo>
                      <a:pt x="6" y="54"/>
                    </a:lnTo>
                    <a:lnTo>
                      <a:pt x="12" y="60"/>
                    </a:lnTo>
                    <a:lnTo>
                      <a:pt x="12" y="66"/>
                    </a:lnTo>
                    <a:lnTo>
                      <a:pt x="12" y="72"/>
                    </a:lnTo>
                    <a:lnTo>
                      <a:pt x="12" y="78"/>
                    </a:lnTo>
                    <a:lnTo>
                      <a:pt x="12" y="84"/>
                    </a:lnTo>
                    <a:lnTo>
                      <a:pt x="12" y="90"/>
                    </a:lnTo>
                    <a:lnTo>
                      <a:pt x="18" y="96"/>
                    </a:lnTo>
                    <a:lnTo>
                      <a:pt x="18" y="102"/>
                    </a:lnTo>
                    <a:lnTo>
                      <a:pt x="18" y="108"/>
                    </a:lnTo>
                    <a:lnTo>
                      <a:pt x="18" y="114"/>
                    </a:lnTo>
                    <a:lnTo>
                      <a:pt x="18" y="120"/>
                    </a:lnTo>
                    <a:lnTo>
                      <a:pt x="18" y="126"/>
                    </a:lnTo>
                    <a:lnTo>
                      <a:pt x="24" y="132"/>
                    </a:lnTo>
                    <a:lnTo>
                      <a:pt x="24" y="138"/>
                    </a:lnTo>
                    <a:lnTo>
                      <a:pt x="24" y="144"/>
                    </a:lnTo>
                    <a:lnTo>
                      <a:pt x="24" y="150"/>
                    </a:lnTo>
                    <a:lnTo>
                      <a:pt x="24" y="156"/>
                    </a:lnTo>
                    <a:lnTo>
                      <a:pt x="24" y="162"/>
                    </a:lnTo>
                    <a:lnTo>
                      <a:pt x="24" y="168"/>
                    </a:lnTo>
                    <a:lnTo>
                      <a:pt x="30" y="174"/>
                    </a:lnTo>
                    <a:lnTo>
                      <a:pt x="30" y="180"/>
                    </a:lnTo>
                    <a:lnTo>
                      <a:pt x="30" y="186"/>
                    </a:lnTo>
                    <a:lnTo>
                      <a:pt x="30" y="192"/>
                    </a:lnTo>
                    <a:lnTo>
                      <a:pt x="30" y="198"/>
                    </a:lnTo>
                    <a:lnTo>
                      <a:pt x="30" y="204"/>
                    </a:lnTo>
                    <a:lnTo>
                      <a:pt x="36" y="210"/>
                    </a:lnTo>
                    <a:lnTo>
                      <a:pt x="36" y="216"/>
                    </a:lnTo>
                    <a:lnTo>
                      <a:pt x="36" y="222"/>
                    </a:lnTo>
                    <a:lnTo>
                      <a:pt x="36" y="228"/>
                    </a:lnTo>
                    <a:lnTo>
                      <a:pt x="36" y="234"/>
                    </a:lnTo>
                    <a:lnTo>
                      <a:pt x="36" y="240"/>
                    </a:lnTo>
                    <a:lnTo>
                      <a:pt x="36" y="246"/>
                    </a:lnTo>
                    <a:lnTo>
                      <a:pt x="42" y="252"/>
                    </a:lnTo>
                    <a:lnTo>
                      <a:pt x="42" y="258"/>
                    </a:lnTo>
                    <a:lnTo>
                      <a:pt x="42" y="264"/>
                    </a:lnTo>
                    <a:lnTo>
                      <a:pt x="42" y="270"/>
                    </a:lnTo>
                    <a:lnTo>
                      <a:pt x="42" y="276"/>
                    </a:lnTo>
                    <a:lnTo>
                      <a:pt x="42" y="282"/>
                    </a:lnTo>
                    <a:lnTo>
                      <a:pt x="48" y="288"/>
                    </a:lnTo>
                    <a:lnTo>
                      <a:pt x="48" y="294"/>
                    </a:lnTo>
                    <a:lnTo>
                      <a:pt x="48" y="300"/>
                    </a:lnTo>
                    <a:lnTo>
                      <a:pt x="48" y="306"/>
                    </a:lnTo>
                    <a:lnTo>
                      <a:pt x="48" y="312"/>
                    </a:lnTo>
                    <a:lnTo>
                      <a:pt x="48" y="318"/>
                    </a:lnTo>
                    <a:lnTo>
                      <a:pt x="54" y="324"/>
                    </a:lnTo>
                    <a:lnTo>
                      <a:pt x="54" y="330"/>
                    </a:lnTo>
                    <a:lnTo>
                      <a:pt x="54" y="336"/>
                    </a:lnTo>
                    <a:lnTo>
                      <a:pt x="54" y="342"/>
                    </a:lnTo>
                    <a:lnTo>
                      <a:pt x="54" y="348"/>
                    </a:lnTo>
                    <a:lnTo>
                      <a:pt x="54" y="354"/>
                    </a:lnTo>
                    <a:lnTo>
                      <a:pt x="60" y="360"/>
                    </a:lnTo>
                    <a:lnTo>
                      <a:pt x="60" y="366"/>
                    </a:lnTo>
                    <a:lnTo>
                      <a:pt x="60" y="372"/>
                    </a:lnTo>
                    <a:lnTo>
                      <a:pt x="60" y="378"/>
                    </a:lnTo>
                    <a:lnTo>
                      <a:pt x="60" y="384"/>
                    </a:lnTo>
                    <a:lnTo>
                      <a:pt x="60" y="390"/>
                    </a:lnTo>
                    <a:lnTo>
                      <a:pt x="60" y="396"/>
                    </a:lnTo>
                    <a:lnTo>
                      <a:pt x="66" y="402"/>
                    </a:lnTo>
                    <a:lnTo>
                      <a:pt x="66" y="408"/>
                    </a:lnTo>
                    <a:lnTo>
                      <a:pt x="66" y="414"/>
                    </a:lnTo>
                    <a:lnTo>
                      <a:pt x="66" y="420"/>
                    </a:lnTo>
                    <a:lnTo>
                      <a:pt x="66" y="426"/>
                    </a:lnTo>
                    <a:lnTo>
                      <a:pt x="66" y="432"/>
                    </a:lnTo>
                    <a:lnTo>
                      <a:pt x="72" y="438"/>
                    </a:lnTo>
                    <a:lnTo>
                      <a:pt x="72" y="444"/>
                    </a:lnTo>
                    <a:lnTo>
                      <a:pt x="72" y="450"/>
                    </a:lnTo>
                    <a:lnTo>
                      <a:pt x="72" y="456"/>
                    </a:lnTo>
                    <a:lnTo>
                      <a:pt x="72" y="462"/>
                    </a:lnTo>
                    <a:lnTo>
                      <a:pt x="72" y="468"/>
                    </a:lnTo>
                    <a:lnTo>
                      <a:pt x="78" y="468"/>
                    </a:lnTo>
                    <a:lnTo>
                      <a:pt x="78" y="474"/>
                    </a:lnTo>
                    <a:lnTo>
                      <a:pt x="78" y="480"/>
                    </a:lnTo>
                    <a:lnTo>
                      <a:pt x="78" y="486"/>
                    </a:lnTo>
                    <a:lnTo>
                      <a:pt x="78" y="492"/>
                    </a:lnTo>
                    <a:lnTo>
                      <a:pt x="78" y="498"/>
                    </a:lnTo>
                    <a:lnTo>
                      <a:pt x="84" y="504"/>
                    </a:lnTo>
                    <a:lnTo>
                      <a:pt x="84" y="510"/>
                    </a:lnTo>
                    <a:lnTo>
                      <a:pt x="84" y="516"/>
                    </a:lnTo>
                    <a:lnTo>
                      <a:pt x="84" y="522"/>
                    </a:lnTo>
                    <a:lnTo>
                      <a:pt x="84" y="528"/>
                    </a:lnTo>
                    <a:lnTo>
                      <a:pt x="84" y="534"/>
                    </a:lnTo>
                    <a:lnTo>
                      <a:pt x="90" y="540"/>
                    </a:lnTo>
                    <a:lnTo>
                      <a:pt x="90" y="546"/>
                    </a:lnTo>
                    <a:lnTo>
                      <a:pt x="90" y="552"/>
                    </a:lnTo>
                    <a:lnTo>
                      <a:pt x="90" y="558"/>
                    </a:lnTo>
                    <a:lnTo>
                      <a:pt x="90" y="564"/>
                    </a:lnTo>
                    <a:lnTo>
                      <a:pt x="96" y="570"/>
                    </a:lnTo>
                    <a:lnTo>
                      <a:pt x="96" y="576"/>
                    </a:lnTo>
                    <a:lnTo>
                      <a:pt x="96" y="582"/>
                    </a:lnTo>
                    <a:lnTo>
                      <a:pt x="96" y="588"/>
                    </a:lnTo>
                    <a:lnTo>
                      <a:pt x="96" y="594"/>
                    </a:lnTo>
                    <a:lnTo>
                      <a:pt x="96" y="600"/>
                    </a:lnTo>
                    <a:lnTo>
                      <a:pt x="96" y="606"/>
                    </a:lnTo>
                    <a:lnTo>
                      <a:pt x="102" y="606"/>
                    </a:lnTo>
                    <a:lnTo>
                      <a:pt x="102" y="612"/>
                    </a:lnTo>
                    <a:lnTo>
                      <a:pt x="102" y="618"/>
                    </a:lnTo>
                    <a:lnTo>
                      <a:pt x="102" y="624"/>
                    </a:lnTo>
                    <a:lnTo>
                      <a:pt x="102" y="630"/>
                    </a:lnTo>
                    <a:lnTo>
                      <a:pt x="102" y="636"/>
                    </a:lnTo>
                    <a:lnTo>
                      <a:pt x="108" y="642"/>
                    </a:lnTo>
                    <a:lnTo>
                      <a:pt x="108" y="648"/>
                    </a:lnTo>
                    <a:lnTo>
                      <a:pt x="108" y="654"/>
                    </a:lnTo>
                    <a:lnTo>
                      <a:pt x="108" y="660"/>
                    </a:lnTo>
                    <a:lnTo>
                      <a:pt x="108" y="666"/>
                    </a:lnTo>
                    <a:lnTo>
                      <a:pt x="114" y="672"/>
                    </a:lnTo>
                    <a:lnTo>
                      <a:pt x="114" y="678"/>
                    </a:lnTo>
                    <a:lnTo>
                      <a:pt x="114" y="684"/>
                    </a:lnTo>
                    <a:lnTo>
                      <a:pt x="114" y="690"/>
                    </a:lnTo>
                    <a:lnTo>
                      <a:pt x="114" y="696"/>
                    </a:lnTo>
                    <a:lnTo>
                      <a:pt x="120" y="702"/>
                    </a:lnTo>
                    <a:lnTo>
                      <a:pt x="120" y="708"/>
                    </a:lnTo>
                    <a:lnTo>
                      <a:pt x="120" y="714"/>
                    </a:lnTo>
                    <a:lnTo>
                      <a:pt x="120" y="720"/>
                    </a:lnTo>
                    <a:lnTo>
                      <a:pt x="120" y="726"/>
                    </a:lnTo>
                    <a:lnTo>
                      <a:pt x="126" y="732"/>
                    </a:lnTo>
                    <a:lnTo>
                      <a:pt x="126" y="738"/>
                    </a:lnTo>
                    <a:lnTo>
                      <a:pt x="126" y="744"/>
                    </a:lnTo>
                    <a:lnTo>
                      <a:pt x="126" y="750"/>
                    </a:lnTo>
                    <a:lnTo>
                      <a:pt x="126" y="756"/>
                    </a:lnTo>
                    <a:lnTo>
                      <a:pt x="132" y="756"/>
                    </a:lnTo>
                    <a:lnTo>
                      <a:pt x="132" y="762"/>
                    </a:lnTo>
                    <a:lnTo>
                      <a:pt x="132" y="768"/>
                    </a:lnTo>
                    <a:lnTo>
                      <a:pt x="132" y="774"/>
                    </a:lnTo>
                    <a:lnTo>
                      <a:pt x="132" y="780"/>
                    </a:lnTo>
                    <a:lnTo>
                      <a:pt x="132" y="786"/>
                    </a:lnTo>
                    <a:lnTo>
                      <a:pt x="138" y="786"/>
                    </a:lnTo>
                    <a:lnTo>
                      <a:pt x="138" y="792"/>
                    </a:lnTo>
                    <a:lnTo>
                      <a:pt x="138" y="798"/>
                    </a:lnTo>
                    <a:lnTo>
                      <a:pt x="138" y="804"/>
                    </a:lnTo>
                    <a:lnTo>
                      <a:pt x="138" y="810"/>
                    </a:lnTo>
                    <a:lnTo>
                      <a:pt x="144" y="816"/>
                    </a:lnTo>
                    <a:lnTo>
                      <a:pt x="144" y="822"/>
                    </a:lnTo>
                    <a:lnTo>
                      <a:pt x="144" y="828"/>
                    </a:lnTo>
                    <a:lnTo>
                      <a:pt x="144" y="834"/>
                    </a:lnTo>
                    <a:lnTo>
                      <a:pt x="150" y="840"/>
                    </a:lnTo>
                    <a:lnTo>
                      <a:pt x="150" y="846"/>
                    </a:lnTo>
                    <a:lnTo>
                      <a:pt x="150" y="852"/>
                    </a:lnTo>
                    <a:lnTo>
                      <a:pt x="150" y="858"/>
                    </a:lnTo>
                    <a:lnTo>
                      <a:pt x="156" y="864"/>
                    </a:lnTo>
                    <a:lnTo>
                      <a:pt x="156" y="870"/>
                    </a:lnTo>
                    <a:lnTo>
                      <a:pt x="156" y="876"/>
                    </a:lnTo>
                    <a:lnTo>
                      <a:pt x="156" y="882"/>
                    </a:lnTo>
                    <a:lnTo>
                      <a:pt x="162" y="882"/>
                    </a:lnTo>
                    <a:lnTo>
                      <a:pt x="162" y="888"/>
                    </a:lnTo>
                    <a:lnTo>
                      <a:pt x="162" y="894"/>
                    </a:lnTo>
                    <a:lnTo>
                      <a:pt x="162" y="900"/>
                    </a:lnTo>
                    <a:lnTo>
                      <a:pt x="168" y="906"/>
                    </a:lnTo>
                    <a:lnTo>
                      <a:pt x="168" y="912"/>
                    </a:lnTo>
                    <a:lnTo>
                      <a:pt x="168" y="918"/>
                    </a:lnTo>
                    <a:lnTo>
                      <a:pt x="168" y="924"/>
                    </a:lnTo>
                    <a:lnTo>
                      <a:pt x="174" y="930"/>
                    </a:lnTo>
                    <a:lnTo>
                      <a:pt x="174" y="936"/>
                    </a:lnTo>
                    <a:lnTo>
                      <a:pt x="174" y="942"/>
                    </a:lnTo>
                    <a:lnTo>
                      <a:pt x="180" y="948"/>
                    </a:lnTo>
                    <a:lnTo>
                      <a:pt x="180" y="954"/>
                    </a:lnTo>
                    <a:lnTo>
                      <a:pt x="180" y="960"/>
                    </a:lnTo>
                    <a:lnTo>
                      <a:pt x="186" y="966"/>
                    </a:lnTo>
                    <a:lnTo>
                      <a:pt x="186" y="972"/>
                    </a:lnTo>
                    <a:lnTo>
                      <a:pt x="186" y="978"/>
                    </a:lnTo>
                    <a:lnTo>
                      <a:pt x="192" y="978"/>
                    </a:lnTo>
                    <a:lnTo>
                      <a:pt x="192" y="984"/>
                    </a:lnTo>
                    <a:lnTo>
                      <a:pt x="192" y="990"/>
                    </a:lnTo>
                    <a:lnTo>
                      <a:pt x="198" y="996"/>
                    </a:lnTo>
                    <a:lnTo>
                      <a:pt x="198" y="1002"/>
                    </a:lnTo>
                    <a:lnTo>
                      <a:pt x="198" y="1008"/>
                    </a:lnTo>
                    <a:lnTo>
                      <a:pt x="204" y="1008"/>
                    </a:lnTo>
                    <a:lnTo>
                      <a:pt x="204" y="1014"/>
                    </a:lnTo>
                    <a:lnTo>
                      <a:pt x="204" y="1020"/>
                    </a:lnTo>
                    <a:lnTo>
                      <a:pt x="210" y="1020"/>
                    </a:lnTo>
                    <a:lnTo>
                      <a:pt x="210" y="1026"/>
                    </a:lnTo>
                    <a:lnTo>
                      <a:pt x="210" y="1032"/>
                    </a:lnTo>
                    <a:lnTo>
                      <a:pt x="216" y="1032"/>
                    </a:lnTo>
                    <a:lnTo>
                      <a:pt x="216" y="1038"/>
                    </a:lnTo>
                    <a:lnTo>
                      <a:pt x="222" y="1038"/>
                    </a:lnTo>
                    <a:lnTo>
                      <a:pt x="222" y="1044"/>
                    </a:lnTo>
                    <a:lnTo>
                      <a:pt x="228" y="1044"/>
                    </a:lnTo>
                    <a:lnTo>
                      <a:pt x="228" y="1050"/>
                    </a:lnTo>
                    <a:lnTo>
                      <a:pt x="234" y="1050"/>
                    </a:lnTo>
                    <a:lnTo>
                      <a:pt x="234" y="1056"/>
                    </a:lnTo>
                    <a:lnTo>
                      <a:pt x="240" y="1056"/>
                    </a:lnTo>
                    <a:lnTo>
                      <a:pt x="246" y="1062"/>
                    </a:lnTo>
                    <a:lnTo>
                      <a:pt x="252" y="1062"/>
                    </a:lnTo>
                    <a:lnTo>
                      <a:pt x="258" y="1062"/>
                    </a:lnTo>
                    <a:lnTo>
                      <a:pt x="258" y="1056"/>
                    </a:lnTo>
                    <a:lnTo>
                      <a:pt x="264" y="1056"/>
                    </a:lnTo>
                    <a:lnTo>
                      <a:pt x="270" y="1056"/>
                    </a:lnTo>
                    <a:lnTo>
                      <a:pt x="270" y="1050"/>
                    </a:lnTo>
                    <a:lnTo>
                      <a:pt x="276" y="1050"/>
                    </a:lnTo>
                    <a:lnTo>
                      <a:pt x="276" y="1044"/>
                    </a:lnTo>
                    <a:lnTo>
                      <a:pt x="282" y="1044"/>
                    </a:lnTo>
                    <a:lnTo>
                      <a:pt x="282" y="1038"/>
                    </a:lnTo>
                    <a:lnTo>
                      <a:pt x="282" y="1032"/>
                    </a:lnTo>
                    <a:lnTo>
                      <a:pt x="288" y="1032"/>
                    </a:lnTo>
                    <a:lnTo>
                      <a:pt x="288" y="1026"/>
                    </a:lnTo>
                    <a:lnTo>
                      <a:pt x="294" y="1026"/>
                    </a:lnTo>
                    <a:lnTo>
                      <a:pt x="294" y="1020"/>
                    </a:lnTo>
                    <a:lnTo>
                      <a:pt x="294" y="1014"/>
                    </a:lnTo>
                    <a:lnTo>
                      <a:pt x="300" y="1014"/>
                    </a:lnTo>
                    <a:lnTo>
                      <a:pt x="300" y="1008"/>
                    </a:lnTo>
                    <a:lnTo>
                      <a:pt x="300" y="1002"/>
                    </a:lnTo>
                    <a:lnTo>
                      <a:pt x="306" y="1002"/>
                    </a:lnTo>
                    <a:lnTo>
                      <a:pt x="306" y="996"/>
                    </a:lnTo>
                    <a:lnTo>
                      <a:pt x="306" y="990"/>
                    </a:lnTo>
                    <a:lnTo>
                      <a:pt x="312" y="984"/>
                    </a:lnTo>
                    <a:lnTo>
                      <a:pt x="312" y="978"/>
                    </a:lnTo>
                    <a:lnTo>
                      <a:pt x="312" y="972"/>
                    </a:lnTo>
                    <a:lnTo>
                      <a:pt x="318" y="972"/>
                    </a:lnTo>
                    <a:lnTo>
                      <a:pt x="318" y="966"/>
                    </a:lnTo>
                    <a:lnTo>
                      <a:pt x="318" y="960"/>
                    </a:lnTo>
                    <a:lnTo>
                      <a:pt x="318" y="954"/>
                    </a:lnTo>
                    <a:lnTo>
                      <a:pt x="324" y="954"/>
                    </a:lnTo>
                    <a:lnTo>
                      <a:pt x="324" y="948"/>
                    </a:lnTo>
                    <a:lnTo>
                      <a:pt x="324" y="942"/>
                    </a:lnTo>
                    <a:lnTo>
                      <a:pt x="324" y="936"/>
                    </a:lnTo>
                    <a:lnTo>
                      <a:pt x="330" y="936"/>
                    </a:lnTo>
                    <a:lnTo>
                      <a:pt x="330" y="930"/>
                    </a:lnTo>
                    <a:lnTo>
                      <a:pt x="330" y="924"/>
                    </a:lnTo>
                    <a:lnTo>
                      <a:pt x="330" y="918"/>
                    </a:lnTo>
                    <a:lnTo>
                      <a:pt x="336" y="912"/>
                    </a:lnTo>
                    <a:lnTo>
                      <a:pt x="336" y="906"/>
                    </a:lnTo>
                    <a:lnTo>
                      <a:pt x="336" y="900"/>
                    </a:lnTo>
                    <a:lnTo>
                      <a:pt x="342" y="894"/>
                    </a:lnTo>
                    <a:lnTo>
                      <a:pt x="342" y="888"/>
                    </a:lnTo>
                    <a:lnTo>
                      <a:pt x="342" y="882"/>
                    </a:lnTo>
                    <a:lnTo>
                      <a:pt x="342" y="876"/>
                    </a:lnTo>
                    <a:lnTo>
                      <a:pt x="348" y="870"/>
                    </a:lnTo>
                    <a:lnTo>
                      <a:pt x="348" y="864"/>
                    </a:lnTo>
                    <a:lnTo>
                      <a:pt x="348" y="858"/>
                    </a:lnTo>
                    <a:lnTo>
                      <a:pt x="348" y="852"/>
                    </a:lnTo>
                    <a:lnTo>
                      <a:pt x="354" y="846"/>
                    </a:lnTo>
                    <a:lnTo>
                      <a:pt x="354" y="840"/>
                    </a:lnTo>
                    <a:lnTo>
                      <a:pt x="354" y="834"/>
                    </a:lnTo>
                    <a:lnTo>
                      <a:pt x="354" y="828"/>
                    </a:lnTo>
                    <a:lnTo>
                      <a:pt x="360" y="822"/>
                    </a:lnTo>
                    <a:lnTo>
                      <a:pt x="360" y="816"/>
                    </a:lnTo>
                    <a:lnTo>
                      <a:pt x="360" y="810"/>
                    </a:lnTo>
                    <a:lnTo>
                      <a:pt x="360" y="804"/>
                    </a:lnTo>
                    <a:lnTo>
                      <a:pt x="360" y="798"/>
                    </a:lnTo>
                    <a:lnTo>
                      <a:pt x="366" y="798"/>
                    </a:lnTo>
                    <a:lnTo>
                      <a:pt x="366" y="792"/>
                    </a:lnTo>
                    <a:lnTo>
                      <a:pt x="366" y="786"/>
                    </a:lnTo>
                    <a:lnTo>
                      <a:pt x="366" y="780"/>
                    </a:lnTo>
                    <a:lnTo>
                      <a:pt x="366" y="774"/>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40" name="Freeform 1044"/>
              <p:cNvSpPr>
                <a:spLocks/>
              </p:cNvSpPr>
              <p:nvPr/>
            </p:nvSpPr>
            <p:spPr bwMode="auto">
              <a:xfrm rot="-393134">
                <a:off x="1824" y="3024"/>
                <a:ext cx="270" cy="756"/>
              </a:xfrm>
              <a:custGeom>
                <a:avLst/>
                <a:gdLst>
                  <a:gd name="T0" fmla="*/ 6 w 270"/>
                  <a:gd name="T1" fmla="*/ 1440 h 1458"/>
                  <a:gd name="T2" fmla="*/ 12 w 270"/>
                  <a:gd name="T3" fmla="*/ 1422 h 1458"/>
                  <a:gd name="T4" fmla="*/ 18 w 270"/>
                  <a:gd name="T5" fmla="*/ 1398 h 1458"/>
                  <a:gd name="T6" fmla="*/ 18 w 270"/>
                  <a:gd name="T7" fmla="*/ 1374 h 1458"/>
                  <a:gd name="T8" fmla="*/ 24 w 270"/>
                  <a:gd name="T9" fmla="*/ 1350 h 1458"/>
                  <a:gd name="T10" fmla="*/ 30 w 270"/>
                  <a:gd name="T11" fmla="*/ 1326 h 1458"/>
                  <a:gd name="T12" fmla="*/ 36 w 270"/>
                  <a:gd name="T13" fmla="*/ 1302 h 1458"/>
                  <a:gd name="T14" fmla="*/ 36 w 270"/>
                  <a:gd name="T15" fmla="*/ 1278 h 1458"/>
                  <a:gd name="T16" fmla="*/ 42 w 270"/>
                  <a:gd name="T17" fmla="*/ 1260 h 1458"/>
                  <a:gd name="T18" fmla="*/ 48 w 270"/>
                  <a:gd name="T19" fmla="*/ 1236 h 1458"/>
                  <a:gd name="T20" fmla="*/ 48 w 270"/>
                  <a:gd name="T21" fmla="*/ 1212 h 1458"/>
                  <a:gd name="T22" fmla="*/ 54 w 270"/>
                  <a:gd name="T23" fmla="*/ 1194 h 1458"/>
                  <a:gd name="T24" fmla="*/ 54 w 270"/>
                  <a:gd name="T25" fmla="*/ 1170 h 1458"/>
                  <a:gd name="T26" fmla="*/ 60 w 270"/>
                  <a:gd name="T27" fmla="*/ 1146 h 1458"/>
                  <a:gd name="T28" fmla="*/ 66 w 270"/>
                  <a:gd name="T29" fmla="*/ 1122 h 1458"/>
                  <a:gd name="T30" fmla="*/ 66 w 270"/>
                  <a:gd name="T31" fmla="*/ 1098 h 1458"/>
                  <a:gd name="T32" fmla="*/ 72 w 270"/>
                  <a:gd name="T33" fmla="*/ 1074 h 1458"/>
                  <a:gd name="T34" fmla="*/ 78 w 270"/>
                  <a:gd name="T35" fmla="*/ 1056 h 1458"/>
                  <a:gd name="T36" fmla="*/ 78 w 270"/>
                  <a:gd name="T37" fmla="*/ 1032 h 1458"/>
                  <a:gd name="T38" fmla="*/ 84 w 270"/>
                  <a:gd name="T39" fmla="*/ 1008 h 1458"/>
                  <a:gd name="T40" fmla="*/ 90 w 270"/>
                  <a:gd name="T41" fmla="*/ 984 h 1458"/>
                  <a:gd name="T42" fmla="*/ 90 w 270"/>
                  <a:gd name="T43" fmla="*/ 960 h 1458"/>
                  <a:gd name="T44" fmla="*/ 96 w 270"/>
                  <a:gd name="T45" fmla="*/ 936 h 1458"/>
                  <a:gd name="T46" fmla="*/ 96 w 270"/>
                  <a:gd name="T47" fmla="*/ 912 h 1458"/>
                  <a:gd name="T48" fmla="*/ 102 w 270"/>
                  <a:gd name="T49" fmla="*/ 888 h 1458"/>
                  <a:gd name="T50" fmla="*/ 108 w 270"/>
                  <a:gd name="T51" fmla="*/ 864 h 1458"/>
                  <a:gd name="T52" fmla="*/ 108 w 270"/>
                  <a:gd name="T53" fmla="*/ 840 h 1458"/>
                  <a:gd name="T54" fmla="*/ 114 w 270"/>
                  <a:gd name="T55" fmla="*/ 816 h 1458"/>
                  <a:gd name="T56" fmla="*/ 120 w 270"/>
                  <a:gd name="T57" fmla="*/ 792 h 1458"/>
                  <a:gd name="T58" fmla="*/ 120 w 270"/>
                  <a:gd name="T59" fmla="*/ 768 h 1458"/>
                  <a:gd name="T60" fmla="*/ 126 w 270"/>
                  <a:gd name="T61" fmla="*/ 744 h 1458"/>
                  <a:gd name="T62" fmla="*/ 126 w 270"/>
                  <a:gd name="T63" fmla="*/ 720 h 1458"/>
                  <a:gd name="T64" fmla="*/ 132 w 270"/>
                  <a:gd name="T65" fmla="*/ 696 h 1458"/>
                  <a:gd name="T66" fmla="*/ 138 w 270"/>
                  <a:gd name="T67" fmla="*/ 672 h 1458"/>
                  <a:gd name="T68" fmla="*/ 138 w 270"/>
                  <a:gd name="T69" fmla="*/ 648 h 1458"/>
                  <a:gd name="T70" fmla="*/ 144 w 270"/>
                  <a:gd name="T71" fmla="*/ 624 h 1458"/>
                  <a:gd name="T72" fmla="*/ 150 w 270"/>
                  <a:gd name="T73" fmla="*/ 600 h 1458"/>
                  <a:gd name="T74" fmla="*/ 150 w 270"/>
                  <a:gd name="T75" fmla="*/ 576 h 1458"/>
                  <a:gd name="T76" fmla="*/ 156 w 270"/>
                  <a:gd name="T77" fmla="*/ 552 h 1458"/>
                  <a:gd name="T78" fmla="*/ 162 w 270"/>
                  <a:gd name="T79" fmla="*/ 528 h 1458"/>
                  <a:gd name="T80" fmla="*/ 162 w 270"/>
                  <a:gd name="T81" fmla="*/ 504 h 1458"/>
                  <a:gd name="T82" fmla="*/ 168 w 270"/>
                  <a:gd name="T83" fmla="*/ 480 h 1458"/>
                  <a:gd name="T84" fmla="*/ 174 w 270"/>
                  <a:gd name="T85" fmla="*/ 462 h 1458"/>
                  <a:gd name="T86" fmla="*/ 174 w 270"/>
                  <a:gd name="T87" fmla="*/ 438 h 1458"/>
                  <a:gd name="T88" fmla="*/ 180 w 270"/>
                  <a:gd name="T89" fmla="*/ 414 h 1458"/>
                  <a:gd name="T90" fmla="*/ 186 w 270"/>
                  <a:gd name="T91" fmla="*/ 390 h 1458"/>
                  <a:gd name="T92" fmla="*/ 186 w 270"/>
                  <a:gd name="T93" fmla="*/ 366 h 1458"/>
                  <a:gd name="T94" fmla="*/ 192 w 270"/>
                  <a:gd name="T95" fmla="*/ 342 h 1458"/>
                  <a:gd name="T96" fmla="*/ 198 w 270"/>
                  <a:gd name="T97" fmla="*/ 324 h 1458"/>
                  <a:gd name="T98" fmla="*/ 198 w 270"/>
                  <a:gd name="T99" fmla="*/ 300 h 1458"/>
                  <a:gd name="T100" fmla="*/ 204 w 270"/>
                  <a:gd name="T101" fmla="*/ 282 h 1458"/>
                  <a:gd name="T102" fmla="*/ 210 w 270"/>
                  <a:gd name="T103" fmla="*/ 264 h 1458"/>
                  <a:gd name="T104" fmla="*/ 210 w 270"/>
                  <a:gd name="T105" fmla="*/ 240 h 1458"/>
                  <a:gd name="T106" fmla="*/ 216 w 270"/>
                  <a:gd name="T107" fmla="*/ 222 h 1458"/>
                  <a:gd name="T108" fmla="*/ 222 w 270"/>
                  <a:gd name="T109" fmla="*/ 198 h 1458"/>
                  <a:gd name="T110" fmla="*/ 228 w 270"/>
                  <a:gd name="T111" fmla="*/ 174 h 1458"/>
                  <a:gd name="T112" fmla="*/ 234 w 270"/>
                  <a:gd name="T113" fmla="*/ 150 h 1458"/>
                  <a:gd name="T114" fmla="*/ 234 w 270"/>
                  <a:gd name="T115" fmla="*/ 126 h 1458"/>
                  <a:gd name="T116" fmla="*/ 240 w 270"/>
                  <a:gd name="T117" fmla="*/ 102 h 1458"/>
                  <a:gd name="T118" fmla="*/ 246 w 270"/>
                  <a:gd name="T119" fmla="*/ 78 h 1458"/>
                  <a:gd name="T120" fmla="*/ 252 w 270"/>
                  <a:gd name="T121" fmla="*/ 54 h 1458"/>
                  <a:gd name="T122" fmla="*/ 258 w 270"/>
                  <a:gd name="T123" fmla="*/ 36 h 1458"/>
                  <a:gd name="T124" fmla="*/ 270 w 270"/>
                  <a:gd name="T125" fmla="*/ 12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1458">
                    <a:moveTo>
                      <a:pt x="0" y="1458"/>
                    </a:moveTo>
                    <a:lnTo>
                      <a:pt x="6" y="1452"/>
                    </a:lnTo>
                    <a:lnTo>
                      <a:pt x="6" y="1446"/>
                    </a:lnTo>
                    <a:lnTo>
                      <a:pt x="6" y="1440"/>
                    </a:lnTo>
                    <a:lnTo>
                      <a:pt x="6" y="1434"/>
                    </a:lnTo>
                    <a:lnTo>
                      <a:pt x="6" y="1428"/>
                    </a:lnTo>
                    <a:lnTo>
                      <a:pt x="12" y="1428"/>
                    </a:lnTo>
                    <a:lnTo>
                      <a:pt x="12" y="1422"/>
                    </a:lnTo>
                    <a:lnTo>
                      <a:pt x="12" y="1416"/>
                    </a:lnTo>
                    <a:lnTo>
                      <a:pt x="12" y="1410"/>
                    </a:lnTo>
                    <a:lnTo>
                      <a:pt x="12" y="1404"/>
                    </a:lnTo>
                    <a:lnTo>
                      <a:pt x="18" y="1398"/>
                    </a:lnTo>
                    <a:lnTo>
                      <a:pt x="18" y="1392"/>
                    </a:lnTo>
                    <a:lnTo>
                      <a:pt x="18" y="1386"/>
                    </a:lnTo>
                    <a:lnTo>
                      <a:pt x="18" y="1380"/>
                    </a:lnTo>
                    <a:lnTo>
                      <a:pt x="18" y="1374"/>
                    </a:lnTo>
                    <a:lnTo>
                      <a:pt x="18" y="1368"/>
                    </a:lnTo>
                    <a:lnTo>
                      <a:pt x="24" y="1362"/>
                    </a:lnTo>
                    <a:lnTo>
                      <a:pt x="24" y="1356"/>
                    </a:lnTo>
                    <a:lnTo>
                      <a:pt x="24" y="1350"/>
                    </a:lnTo>
                    <a:lnTo>
                      <a:pt x="24" y="1344"/>
                    </a:lnTo>
                    <a:lnTo>
                      <a:pt x="24" y="1338"/>
                    </a:lnTo>
                    <a:lnTo>
                      <a:pt x="30" y="1332"/>
                    </a:lnTo>
                    <a:lnTo>
                      <a:pt x="30" y="1326"/>
                    </a:lnTo>
                    <a:lnTo>
                      <a:pt x="30" y="1320"/>
                    </a:lnTo>
                    <a:lnTo>
                      <a:pt x="30" y="1314"/>
                    </a:lnTo>
                    <a:lnTo>
                      <a:pt x="30" y="1308"/>
                    </a:lnTo>
                    <a:lnTo>
                      <a:pt x="36" y="1302"/>
                    </a:lnTo>
                    <a:lnTo>
                      <a:pt x="36" y="1296"/>
                    </a:lnTo>
                    <a:lnTo>
                      <a:pt x="36" y="1290"/>
                    </a:lnTo>
                    <a:lnTo>
                      <a:pt x="36" y="1284"/>
                    </a:lnTo>
                    <a:lnTo>
                      <a:pt x="36" y="1278"/>
                    </a:lnTo>
                    <a:lnTo>
                      <a:pt x="36" y="1272"/>
                    </a:lnTo>
                    <a:lnTo>
                      <a:pt x="42" y="1272"/>
                    </a:lnTo>
                    <a:lnTo>
                      <a:pt x="42" y="1266"/>
                    </a:lnTo>
                    <a:lnTo>
                      <a:pt x="42" y="1260"/>
                    </a:lnTo>
                    <a:lnTo>
                      <a:pt x="42" y="1254"/>
                    </a:lnTo>
                    <a:lnTo>
                      <a:pt x="42" y="1248"/>
                    </a:lnTo>
                    <a:lnTo>
                      <a:pt x="42" y="1242"/>
                    </a:lnTo>
                    <a:lnTo>
                      <a:pt x="48" y="1236"/>
                    </a:lnTo>
                    <a:lnTo>
                      <a:pt x="48" y="1230"/>
                    </a:lnTo>
                    <a:lnTo>
                      <a:pt x="48" y="1224"/>
                    </a:lnTo>
                    <a:lnTo>
                      <a:pt x="48" y="1218"/>
                    </a:lnTo>
                    <a:lnTo>
                      <a:pt x="48" y="1212"/>
                    </a:lnTo>
                    <a:lnTo>
                      <a:pt x="48" y="1206"/>
                    </a:lnTo>
                    <a:lnTo>
                      <a:pt x="54" y="1206"/>
                    </a:lnTo>
                    <a:lnTo>
                      <a:pt x="54" y="1200"/>
                    </a:lnTo>
                    <a:lnTo>
                      <a:pt x="54" y="1194"/>
                    </a:lnTo>
                    <a:lnTo>
                      <a:pt x="54" y="1188"/>
                    </a:lnTo>
                    <a:lnTo>
                      <a:pt x="54" y="1182"/>
                    </a:lnTo>
                    <a:lnTo>
                      <a:pt x="54" y="1176"/>
                    </a:lnTo>
                    <a:lnTo>
                      <a:pt x="54" y="1170"/>
                    </a:lnTo>
                    <a:lnTo>
                      <a:pt x="60" y="1164"/>
                    </a:lnTo>
                    <a:lnTo>
                      <a:pt x="60" y="1158"/>
                    </a:lnTo>
                    <a:lnTo>
                      <a:pt x="60" y="1152"/>
                    </a:lnTo>
                    <a:lnTo>
                      <a:pt x="60" y="1146"/>
                    </a:lnTo>
                    <a:lnTo>
                      <a:pt x="60" y="1140"/>
                    </a:lnTo>
                    <a:lnTo>
                      <a:pt x="60" y="1134"/>
                    </a:lnTo>
                    <a:lnTo>
                      <a:pt x="66" y="1128"/>
                    </a:lnTo>
                    <a:lnTo>
                      <a:pt x="66" y="1122"/>
                    </a:lnTo>
                    <a:lnTo>
                      <a:pt x="66" y="1116"/>
                    </a:lnTo>
                    <a:lnTo>
                      <a:pt x="66" y="1110"/>
                    </a:lnTo>
                    <a:lnTo>
                      <a:pt x="66" y="1104"/>
                    </a:lnTo>
                    <a:lnTo>
                      <a:pt x="66" y="1098"/>
                    </a:lnTo>
                    <a:lnTo>
                      <a:pt x="72" y="1092"/>
                    </a:lnTo>
                    <a:lnTo>
                      <a:pt x="72" y="1086"/>
                    </a:lnTo>
                    <a:lnTo>
                      <a:pt x="72" y="1080"/>
                    </a:lnTo>
                    <a:lnTo>
                      <a:pt x="72" y="1074"/>
                    </a:lnTo>
                    <a:lnTo>
                      <a:pt x="72" y="1068"/>
                    </a:lnTo>
                    <a:lnTo>
                      <a:pt x="72" y="1062"/>
                    </a:lnTo>
                    <a:lnTo>
                      <a:pt x="78" y="1062"/>
                    </a:lnTo>
                    <a:lnTo>
                      <a:pt x="78" y="1056"/>
                    </a:lnTo>
                    <a:lnTo>
                      <a:pt x="78" y="1050"/>
                    </a:lnTo>
                    <a:lnTo>
                      <a:pt x="78" y="1044"/>
                    </a:lnTo>
                    <a:lnTo>
                      <a:pt x="78" y="1038"/>
                    </a:lnTo>
                    <a:lnTo>
                      <a:pt x="78" y="1032"/>
                    </a:lnTo>
                    <a:lnTo>
                      <a:pt x="78" y="1026"/>
                    </a:lnTo>
                    <a:lnTo>
                      <a:pt x="84" y="1020"/>
                    </a:lnTo>
                    <a:lnTo>
                      <a:pt x="84" y="1014"/>
                    </a:lnTo>
                    <a:lnTo>
                      <a:pt x="84" y="1008"/>
                    </a:lnTo>
                    <a:lnTo>
                      <a:pt x="84" y="1002"/>
                    </a:lnTo>
                    <a:lnTo>
                      <a:pt x="84" y="996"/>
                    </a:lnTo>
                    <a:lnTo>
                      <a:pt x="84" y="990"/>
                    </a:lnTo>
                    <a:lnTo>
                      <a:pt x="90" y="984"/>
                    </a:lnTo>
                    <a:lnTo>
                      <a:pt x="90" y="978"/>
                    </a:lnTo>
                    <a:lnTo>
                      <a:pt x="90" y="972"/>
                    </a:lnTo>
                    <a:lnTo>
                      <a:pt x="90" y="966"/>
                    </a:lnTo>
                    <a:lnTo>
                      <a:pt x="90" y="960"/>
                    </a:lnTo>
                    <a:lnTo>
                      <a:pt x="90" y="954"/>
                    </a:lnTo>
                    <a:lnTo>
                      <a:pt x="90" y="948"/>
                    </a:lnTo>
                    <a:lnTo>
                      <a:pt x="96" y="942"/>
                    </a:lnTo>
                    <a:lnTo>
                      <a:pt x="96" y="936"/>
                    </a:lnTo>
                    <a:lnTo>
                      <a:pt x="96" y="930"/>
                    </a:lnTo>
                    <a:lnTo>
                      <a:pt x="96" y="924"/>
                    </a:lnTo>
                    <a:lnTo>
                      <a:pt x="96" y="918"/>
                    </a:lnTo>
                    <a:lnTo>
                      <a:pt x="96" y="912"/>
                    </a:lnTo>
                    <a:lnTo>
                      <a:pt x="102" y="906"/>
                    </a:lnTo>
                    <a:lnTo>
                      <a:pt x="102" y="900"/>
                    </a:lnTo>
                    <a:lnTo>
                      <a:pt x="102" y="894"/>
                    </a:lnTo>
                    <a:lnTo>
                      <a:pt x="102" y="888"/>
                    </a:lnTo>
                    <a:lnTo>
                      <a:pt x="102" y="882"/>
                    </a:lnTo>
                    <a:lnTo>
                      <a:pt x="102" y="876"/>
                    </a:lnTo>
                    <a:lnTo>
                      <a:pt x="108" y="870"/>
                    </a:lnTo>
                    <a:lnTo>
                      <a:pt x="108" y="864"/>
                    </a:lnTo>
                    <a:lnTo>
                      <a:pt x="108" y="858"/>
                    </a:lnTo>
                    <a:lnTo>
                      <a:pt x="108" y="852"/>
                    </a:lnTo>
                    <a:lnTo>
                      <a:pt x="108" y="846"/>
                    </a:lnTo>
                    <a:lnTo>
                      <a:pt x="108" y="840"/>
                    </a:lnTo>
                    <a:lnTo>
                      <a:pt x="114" y="834"/>
                    </a:lnTo>
                    <a:lnTo>
                      <a:pt x="114" y="828"/>
                    </a:lnTo>
                    <a:lnTo>
                      <a:pt x="114" y="822"/>
                    </a:lnTo>
                    <a:lnTo>
                      <a:pt x="114" y="816"/>
                    </a:lnTo>
                    <a:lnTo>
                      <a:pt x="114" y="810"/>
                    </a:lnTo>
                    <a:lnTo>
                      <a:pt x="114" y="804"/>
                    </a:lnTo>
                    <a:lnTo>
                      <a:pt x="120" y="798"/>
                    </a:lnTo>
                    <a:lnTo>
                      <a:pt x="120" y="792"/>
                    </a:lnTo>
                    <a:lnTo>
                      <a:pt x="120" y="786"/>
                    </a:lnTo>
                    <a:lnTo>
                      <a:pt x="120" y="780"/>
                    </a:lnTo>
                    <a:lnTo>
                      <a:pt x="120" y="774"/>
                    </a:lnTo>
                    <a:lnTo>
                      <a:pt x="120" y="768"/>
                    </a:lnTo>
                    <a:lnTo>
                      <a:pt x="120" y="762"/>
                    </a:lnTo>
                    <a:lnTo>
                      <a:pt x="126" y="756"/>
                    </a:lnTo>
                    <a:lnTo>
                      <a:pt x="126" y="750"/>
                    </a:lnTo>
                    <a:lnTo>
                      <a:pt x="126" y="744"/>
                    </a:lnTo>
                    <a:lnTo>
                      <a:pt x="126" y="738"/>
                    </a:lnTo>
                    <a:lnTo>
                      <a:pt x="126" y="732"/>
                    </a:lnTo>
                    <a:lnTo>
                      <a:pt x="126" y="726"/>
                    </a:lnTo>
                    <a:lnTo>
                      <a:pt x="126" y="720"/>
                    </a:lnTo>
                    <a:lnTo>
                      <a:pt x="132" y="714"/>
                    </a:lnTo>
                    <a:lnTo>
                      <a:pt x="132" y="708"/>
                    </a:lnTo>
                    <a:lnTo>
                      <a:pt x="132" y="702"/>
                    </a:lnTo>
                    <a:lnTo>
                      <a:pt x="132" y="696"/>
                    </a:lnTo>
                    <a:lnTo>
                      <a:pt x="132" y="690"/>
                    </a:lnTo>
                    <a:lnTo>
                      <a:pt x="132" y="684"/>
                    </a:lnTo>
                    <a:lnTo>
                      <a:pt x="138" y="678"/>
                    </a:lnTo>
                    <a:lnTo>
                      <a:pt x="138" y="672"/>
                    </a:lnTo>
                    <a:lnTo>
                      <a:pt x="138" y="666"/>
                    </a:lnTo>
                    <a:lnTo>
                      <a:pt x="138" y="660"/>
                    </a:lnTo>
                    <a:lnTo>
                      <a:pt x="138" y="654"/>
                    </a:lnTo>
                    <a:lnTo>
                      <a:pt x="138" y="648"/>
                    </a:lnTo>
                    <a:lnTo>
                      <a:pt x="144" y="642"/>
                    </a:lnTo>
                    <a:lnTo>
                      <a:pt x="144" y="636"/>
                    </a:lnTo>
                    <a:lnTo>
                      <a:pt x="144" y="630"/>
                    </a:lnTo>
                    <a:lnTo>
                      <a:pt x="144" y="624"/>
                    </a:lnTo>
                    <a:lnTo>
                      <a:pt x="144" y="618"/>
                    </a:lnTo>
                    <a:lnTo>
                      <a:pt x="144" y="612"/>
                    </a:lnTo>
                    <a:lnTo>
                      <a:pt x="150" y="606"/>
                    </a:lnTo>
                    <a:lnTo>
                      <a:pt x="150" y="600"/>
                    </a:lnTo>
                    <a:lnTo>
                      <a:pt x="150" y="594"/>
                    </a:lnTo>
                    <a:lnTo>
                      <a:pt x="150" y="588"/>
                    </a:lnTo>
                    <a:lnTo>
                      <a:pt x="150" y="582"/>
                    </a:lnTo>
                    <a:lnTo>
                      <a:pt x="150" y="576"/>
                    </a:lnTo>
                    <a:lnTo>
                      <a:pt x="156" y="570"/>
                    </a:lnTo>
                    <a:lnTo>
                      <a:pt x="156" y="564"/>
                    </a:lnTo>
                    <a:lnTo>
                      <a:pt x="156" y="558"/>
                    </a:lnTo>
                    <a:lnTo>
                      <a:pt x="156" y="552"/>
                    </a:lnTo>
                    <a:lnTo>
                      <a:pt x="156" y="546"/>
                    </a:lnTo>
                    <a:lnTo>
                      <a:pt x="156" y="540"/>
                    </a:lnTo>
                    <a:lnTo>
                      <a:pt x="162" y="534"/>
                    </a:lnTo>
                    <a:lnTo>
                      <a:pt x="162" y="528"/>
                    </a:lnTo>
                    <a:lnTo>
                      <a:pt x="162" y="522"/>
                    </a:lnTo>
                    <a:lnTo>
                      <a:pt x="162" y="516"/>
                    </a:lnTo>
                    <a:lnTo>
                      <a:pt x="162" y="510"/>
                    </a:lnTo>
                    <a:lnTo>
                      <a:pt x="162" y="504"/>
                    </a:lnTo>
                    <a:lnTo>
                      <a:pt x="162" y="498"/>
                    </a:lnTo>
                    <a:lnTo>
                      <a:pt x="168" y="492"/>
                    </a:lnTo>
                    <a:lnTo>
                      <a:pt x="168" y="486"/>
                    </a:lnTo>
                    <a:lnTo>
                      <a:pt x="168" y="480"/>
                    </a:lnTo>
                    <a:lnTo>
                      <a:pt x="168" y="474"/>
                    </a:lnTo>
                    <a:lnTo>
                      <a:pt x="168" y="468"/>
                    </a:lnTo>
                    <a:lnTo>
                      <a:pt x="168" y="462"/>
                    </a:lnTo>
                    <a:lnTo>
                      <a:pt x="174" y="462"/>
                    </a:lnTo>
                    <a:lnTo>
                      <a:pt x="174" y="456"/>
                    </a:lnTo>
                    <a:lnTo>
                      <a:pt x="174" y="450"/>
                    </a:lnTo>
                    <a:lnTo>
                      <a:pt x="174" y="444"/>
                    </a:lnTo>
                    <a:lnTo>
                      <a:pt x="174" y="438"/>
                    </a:lnTo>
                    <a:lnTo>
                      <a:pt x="174" y="432"/>
                    </a:lnTo>
                    <a:lnTo>
                      <a:pt x="180" y="426"/>
                    </a:lnTo>
                    <a:lnTo>
                      <a:pt x="180" y="420"/>
                    </a:lnTo>
                    <a:lnTo>
                      <a:pt x="180" y="414"/>
                    </a:lnTo>
                    <a:lnTo>
                      <a:pt x="180" y="408"/>
                    </a:lnTo>
                    <a:lnTo>
                      <a:pt x="180" y="402"/>
                    </a:lnTo>
                    <a:lnTo>
                      <a:pt x="180" y="396"/>
                    </a:lnTo>
                    <a:lnTo>
                      <a:pt x="186" y="390"/>
                    </a:lnTo>
                    <a:lnTo>
                      <a:pt x="186" y="384"/>
                    </a:lnTo>
                    <a:lnTo>
                      <a:pt x="186" y="378"/>
                    </a:lnTo>
                    <a:lnTo>
                      <a:pt x="186" y="372"/>
                    </a:lnTo>
                    <a:lnTo>
                      <a:pt x="186" y="366"/>
                    </a:lnTo>
                    <a:lnTo>
                      <a:pt x="192" y="360"/>
                    </a:lnTo>
                    <a:lnTo>
                      <a:pt x="192" y="354"/>
                    </a:lnTo>
                    <a:lnTo>
                      <a:pt x="192" y="348"/>
                    </a:lnTo>
                    <a:lnTo>
                      <a:pt x="192" y="342"/>
                    </a:lnTo>
                    <a:lnTo>
                      <a:pt x="192" y="336"/>
                    </a:lnTo>
                    <a:lnTo>
                      <a:pt x="192" y="330"/>
                    </a:lnTo>
                    <a:lnTo>
                      <a:pt x="198" y="330"/>
                    </a:lnTo>
                    <a:lnTo>
                      <a:pt x="198" y="324"/>
                    </a:lnTo>
                    <a:lnTo>
                      <a:pt x="198" y="318"/>
                    </a:lnTo>
                    <a:lnTo>
                      <a:pt x="198" y="312"/>
                    </a:lnTo>
                    <a:lnTo>
                      <a:pt x="198" y="306"/>
                    </a:lnTo>
                    <a:lnTo>
                      <a:pt x="198" y="300"/>
                    </a:lnTo>
                    <a:lnTo>
                      <a:pt x="198" y="294"/>
                    </a:lnTo>
                    <a:lnTo>
                      <a:pt x="204" y="294"/>
                    </a:lnTo>
                    <a:lnTo>
                      <a:pt x="204" y="288"/>
                    </a:lnTo>
                    <a:lnTo>
                      <a:pt x="204" y="282"/>
                    </a:lnTo>
                    <a:lnTo>
                      <a:pt x="204" y="276"/>
                    </a:lnTo>
                    <a:lnTo>
                      <a:pt x="204" y="270"/>
                    </a:lnTo>
                    <a:lnTo>
                      <a:pt x="204" y="264"/>
                    </a:lnTo>
                    <a:lnTo>
                      <a:pt x="210" y="264"/>
                    </a:lnTo>
                    <a:lnTo>
                      <a:pt x="210" y="258"/>
                    </a:lnTo>
                    <a:lnTo>
                      <a:pt x="210" y="252"/>
                    </a:lnTo>
                    <a:lnTo>
                      <a:pt x="210" y="246"/>
                    </a:lnTo>
                    <a:lnTo>
                      <a:pt x="210" y="240"/>
                    </a:lnTo>
                    <a:lnTo>
                      <a:pt x="210" y="234"/>
                    </a:lnTo>
                    <a:lnTo>
                      <a:pt x="216" y="234"/>
                    </a:lnTo>
                    <a:lnTo>
                      <a:pt x="216" y="228"/>
                    </a:lnTo>
                    <a:lnTo>
                      <a:pt x="216" y="222"/>
                    </a:lnTo>
                    <a:lnTo>
                      <a:pt x="216" y="216"/>
                    </a:lnTo>
                    <a:lnTo>
                      <a:pt x="216" y="210"/>
                    </a:lnTo>
                    <a:lnTo>
                      <a:pt x="222" y="204"/>
                    </a:lnTo>
                    <a:lnTo>
                      <a:pt x="222" y="198"/>
                    </a:lnTo>
                    <a:lnTo>
                      <a:pt x="222" y="192"/>
                    </a:lnTo>
                    <a:lnTo>
                      <a:pt x="222" y="186"/>
                    </a:lnTo>
                    <a:lnTo>
                      <a:pt x="222" y="180"/>
                    </a:lnTo>
                    <a:lnTo>
                      <a:pt x="228" y="174"/>
                    </a:lnTo>
                    <a:lnTo>
                      <a:pt x="228" y="168"/>
                    </a:lnTo>
                    <a:lnTo>
                      <a:pt x="228" y="162"/>
                    </a:lnTo>
                    <a:lnTo>
                      <a:pt x="228" y="156"/>
                    </a:lnTo>
                    <a:lnTo>
                      <a:pt x="234" y="150"/>
                    </a:lnTo>
                    <a:lnTo>
                      <a:pt x="234" y="144"/>
                    </a:lnTo>
                    <a:lnTo>
                      <a:pt x="234" y="138"/>
                    </a:lnTo>
                    <a:lnTo>
                      <a:pt x="234" y="132"/>
                    </a:lnTo>
                    <a:lnTo>
                      <a:pt x="234" y="126"/>
                    </a:lnTo>
                    <a:lnTo>
                      <a:pt x="240" y="120"/>
                    </a:lnTo>
                    <a:lnTo>
                      <a:pt x="240" y="114"/>
                    </a:lnTo>
                    <a:lnTo>
                      <a:pt x="240" y="108"/>
                    </a:lnTo>
                    <a:lnTo>
                      <a:pt x="240" y="102"/>
                    </a:lnTo>
                    <a:lnTo>
                      <a:pt x="246" y="96"/>
                    </a:lnTo>
                    <a:lnTo>
                      <a:pt x="246" y="90"/>
                    </a:lnTo>
                    <a:lnTo>
                      <a:pt x="246" y="84"/>
                    </a:lnTo>
                    <a:lnTo>
                      <a:pt x="246" y="78"/>
                    </a:lnTo>
                    <a:lnTo>
                      <a:pt x="252" y="72"/>
                    </a:lnTo>
                    <a:lnTo>
                      <a:pt x="252" y="66"/>
                    </a:lnTo>
                    <a:lnTo>
                      <a:pt x="252" y="60"/>
                    </a:lnTo>
                    <a:lnTo>
                      <a:pt x="252" y="54"/>
                    </a:lnTo>
                    <a:lnTo>
                      <a:pt x="258" y="54"/>
                    </a:lnTo>
                    <a:lnTo>
                      <a:pt x="258" y="48"/>
                    </a:lnTo>
                    <a:lnTo>
                      <a:pt x="258" y="42"/>
                    </a:lnTo>
                    <a:lnTo>
                      <a:pt x="258" y="36"/>
                    </a:lnTo>
                    <a:lnTo>
                      <a:pt x="264" y="30"/>
                    </a:lnTo>
                    <a:lnTo>
                      <a:pt x="264" y="24"/>
                    </a:lnTo>
                    <a:lnTo>
                      <a:pt x="264" y="18"/>
                    </a:lnTo>
                    <a:lnTo>
                      <a:pt x="270" y="12"/>
                    </a:lnTo>
                    <a:lnTo>
                      <a:pt x="270" y="6"/>
                    </a:lnTo>
                    <a:lnTo>
                      <a:pt x="270" y="0"/>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568348" name="Freeform 1052"/>
            <p:cNvSpPr>
              <a:spLocks/>
            </p:cNvSpPr>
            <p:nvPr/>
          </p:nvSpPr>
          <p:spPr bwMode="auto">
            <a:xfrm rot="1186479">
              <a:off x="3839" y="1074"/>
              <a:ext cx="52" cy="74"/>
            </a:xfrm>
            <a:custGeom>
              <a:avLst/>
              <a:gdLst>
                <a:gd name="T0" fmla="*/ 0 w 372"/>
                <a:gd name="T1" fmla="*/ 912 h 930"/>
                <a:gd name="T2" fmla="*/ 6 w 372"/>
                <a:gd name="T3" fmla="*/ 888 h 930"/>
                <a:gd name="T4" fmla="*/ 12 w 372"/>
                <a:gd name="T5" fmla="*/ 864 h 930"/>
                <a:gd name="T6" fmla="*/ 12 w 372"/>
                <a:gd name="T7" fmla="*/ 840 h 930"/>
                <a:gd name="T8" fmla="*/ 18 w 372"/>
                <a:gd name="T9" fmla="*/ 816 h 930"/>
                <a:gd name="T10" fmla="*/ 24 w 372"/>
                <a:gd name="T11" fmla="*/ 792 h 930"/>
                <a:gd name="T12" fmla="*/ 24 w 372"/>
                <a:gd name="T13" fmla="*/ 768 h 930"/>
                <a:gd name="T14" fmla="*/ 30 w 372"/>
                <a:gd name="T15" fmla="*/ 744 h 930"/>
                <a:gd name="T16" fmla="*/ 36 w 372"/>
                <a:gd name="T17" fmla="*/ 720 h 930"/>
                <a:gd name="T18" fmla="*/ 36 w 372"/>
                <a:gd name="T19" fmla="*/ 696 h 930"/>
                <a:gd name="T20" fmla="*/ 42 w 372"/>
                <a:gd name="T21" fmla="*/ 672 h 930"/>
                <a:gd name="T22" fmla="*/ 48 w 372"/>
                <a:gd name="T23" fmla="*/ 648 h 930"/>
                <a:gd name="T24" fmla="*/ 48 w 372"/>
                <a:gd name="T25" fmla="*/ 624 h 930"/>
                <a:gd name="T26" fmla="*/ 54 w 372"/>
                <a:gd name="T27" fmla="*/ 600 h 930"/>
                <a:gd name="T28" fmla="*/ 54 w 372"/>
                <a:gd name="T29" fmla="*/ 576 h 930"/>
                <a:gd name="T30" fmla="*/ 60 w 372"/>
                <a:gd name="T31" fmla="*/ 552 h 930"/>
                <a:gd name="T32" fmla="*/ 66 w 372"/>
                <a:gd name="T33" fmla="*/ 528 h 930"/>
                <a:gd name="T34" fmla="*/ 72 w 372"/>
                <a:gd name="T35" fmla="*/ 504 h 930"/>
                <a:gd name="T36" fmla="*/ 72 w 372"/>
                <a:gd name="T37" fmla="*/ 480 h 930"/>
                <a:gd name="T38" fmla="*/ 78 w 372"/>
                <a:gd name="T39" fmla="*/ 456 h 930"/>
                <a:gd name="T40" fmla="*/ 84 w 372"/>
                <a:gd name="T41" fmla="*/ 432 h 930"/>
                <a:gd name="T42" fmla="*/ 90 w 372"/>
                <a:gd name="T43" fmla="*/ 408 h 930"/>
                <a:gd name="T44" fmla="*/ 90 w 372"/>
                <a:gd name="T45" fmla="*/ 384 h 930"/>
                <a:gd name="T46" fmla="*/ 96 w 372"/>
                <a:gd name="T47" fmla="*/ 360 h 930"/>
                <a:gd name="T48" fmla="*/ 102 w 372"/>
                <a:gd name="T49" fmla="*/ 342 h 930"/>
                <a:gd name="T50" fmla="*/ 102 w 372"/>
                <a:gd name="T51" fmla="*/ 318 h 930"/>
                <a:gd name="T52" fmla="*/ 108 w 372"/>
                <a:gd name="T53" fmla="*/ 300 h 930"/>
                <a:gd name="T54" fmla="*/ 114 w 372"/>
                <a:gd name="T55" fmla="*/ 276 h 930"/>
                <a:gd name="T56" fmla="*/ 120 w 372"/>
                <a:gd name="T57" fmla="*/ 258 h 930"/>
                <a:gd name="T58" fmla="*/ 126 w 372"/>
                <a:gd name="T59" fmla="*/ 240 h 930"/>
                <a:gd name="T60" fmla="*/ 126 w 372"/>
                <a:gd name="T61" fmla="*/ 216 h 930"/>
                <a:gd name="T62" fmla="*/ 132 w 372"/>
                <a:gd name="T63" fmla="*/ 192 h 930"/>
                <a:gd name="T64" fmla="*/ 138 w 372"/>
                <a:gd name="T65" fmla="*/ 168 h 930"/>
                <a:gd name="T66" fmla="*/ 144 w 372"/>
                <a:gd name="T67" fmla="*/ 150 h 930"/>
                <a:gd name="T68" fmla="*/ 150 w 372"/>
                <a:gd name="T69" fmla="*/ 126 h 930"/>
                <a:gd name="T70" fmla="*/ 156 w 372"/>
                <a:gd name="T71" fmla="*/ 108 h 930"/>
                <a:gd name="T72" fmla="*/ 162 w 372"/>
                <a:gd name="T73" fmla="*/ 90 h 930"/>
                <a:gd name="T74" fmla="*/ 174 w 372"/>
                <a:gd name="T75" fmla="*/ 72 h 930"/>
                <a:gd name="T76" fmla="*/ 180 w 372"/>
                <a:gd name="T77" fmla="*/ 54 h 930"/>
                <a:gd name="T78" fmla="*/ 186 w 372"/>
                <a:gd name="T79" fmla="*/ 36 h 930"/>
                <a:gd name="T80" fmla="*/ 198 w 372"/>
                <a:gd name="T81" fmla="*/ 24 h 930"/>
                <a:gd name="T82" fmla="*/ 210 w 372"/>
                <a:gd name="T83" fmla="*/ 12 h 930"/>
                <a:gd name="T84" fmla="*/ 222 w 372"/>
                <a:gd name="T85" fmla="*/ 0 h 930"/>
                <a:gd name="T86" fmla="*/ 240 w 372"/>
                <a:gd name="T87" fmla="*/ 6 h 930"/>
                <a:gd name="T88" fmla="*/ 252 w 372"/>
                <a:gd name="T89" fmla="*/ 18 h 930"/>
                <a:gd name="T90" fmla="*/ 264 w 372"/>
                <a:gd name="T91" fmla="*/ 30 h 930"/>
                <a:gd name="T92" fmla="*/ 276 w 372"/>
                <a:gd name="T93" fmla="*/ 42 h 930"/>
                <a:gd name="T94" fmla="*/ 282 w 372"/>
                <a:gd name="T95" fmla="*/ 60 h 930"/>
                <a:gd name="T96" fmla="*/ 288 w 372"/>
                <a:gd name="T97" fmla="*/ 84 h 930"/>
                <a:gd name="T98" fmla="*/ 300 w 372"/>
                <a:gd name="T99" fmla="*/ 102 h 930"/>
                <a:gd name="T100" fmla="*/ 306 w 372"/>
                <a:gd name="T101" fmla="*/ 126 h 930"/>
                <a:gd name="T102" fmla="*/ 312 w 372"/>
                <a:gd name="T103" fmla="*/ 144 h 930"/>
                <a:gd name="T104" fmla="*/ 318 w 372"/>
                <a:gd name="T105" fmla="*/ 162 h 930"/>
                <a:gd name="T106" fmla="*/ 324 w 372"/>
                <a:gd name="T107" fmla="*/ 186 h 930"/>
                <a:gd name="T108" fmla="*/ 330 w 372"/>
                <a:gd name="T109" fmla="*/ 210 h 930"/>
                <a:gd name="T110" fmla="*/ 336 w 372"/>
                <a:gd name="T111" fmla="*/ 234 h 930"/>
                <a:gd name="T112" fmla="*/ 342 w 372"/>
                <a:gd name="T113" fmla="*/ 258 h 930"/>
                <a:gd name="T114" fmla="*/ 348 w 372"/>
                <a:gd name="T115" fmla="*/ 282 h 930"/>
                <a:gd name="T116" fmla="*/ 348 w 372"/>
                <a:gd name="T117" fmla="*/ 306 h 930"/>
                <a:gd name="T118" fmla="*/ 354 w 372"/>
                <a:gd name="T119" fmla="*/ 324 h 930"/>
                <a:gd name="T120" fmla="*/ 360 w 372"/>
                <a:gd name="T121" fmla="*/ 348 h 930"/>
                <a:gd name="T122" fmla="*/ 366 w 372"/>
                <a:gd name="T123" fmla="*/ 372 h 930"/>
                <a:gd name="T124" fmla="*/ 372 w 372"/>
                <a:gd name="T125" fmla="*/ 396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930">
                  <a:moveTo>
                    <a:pt x="0" y="930"/>
                  </a:moveTo>
                  <a:lnTo>
                    <a:pt x="0" y="924"/>
                  </a:lnTo>
                  <a:lnTo>
                    <a:pt x="0" y="918"/>
                  </a:lnTo>
                  <a:lnTo>
                    <a:pt x="0" y="912"/>
                  </a:lnTo>
                  <a:lnTo>
                    <a:pt x="6" y="906"/>
                  </a:lnTo>
                  <a:lnTo>
                    <a:pt x="6" y="900"/>
                  </a:lnTo>
                  <a:lnTo>
                    <a:pt x="6" y="894"/>
                  </a:lnTo>
                  <a:lnTo>
                    <a:pt x="6" y="888"/>
                  </a:lnTo>
                  <a:lnTo>
                    <a:pt x="6" y="882"/>
                  </a:lnTo>
                  <a:lnTo>
                    <a:pt x="6" y="876"/>
                  </a:lnTo>
                  <a:lnTo>
                    <a:pt x="12" y="870"/>
                  </a:lnTo>
                  <a:lnTo>
                    <a:pt x="12" y="864"/>
                  </a:lnTo>
                  <a:lnTo>
                    <a:pt x="12" y="858"/>
                  </a:lnTo>
                  <a:lnTo>
                    <a:pt x="12" y="852"/>
                  </a:lnTo>
                  <a:lnTo>
                    <a:pt x="12" y="846"/>
                  </a:lnTo>
                  <a:lnTo>
                    <a:pt x="12" y="840"/>
                  </a:lnTo>
                  <a:lnTo>
                    <a:pt x="18" y="834"/>
                  </a:lnTo>
                  <a:lnTo>
                    <a:pt x="18" y="828"/>
                  </a:lnTo>
                  <a:lnTo>
                    <a:pt x="18" y="822"/>
                  </a:lnTo>
                  <a:lnTo>
                    <a:pt x="18" y="816"/>
                  </a:lnTo>
                  <a:lnTo>
                    <a:pt x="18" y="810"/>
                  </a:lnTo>
                  <a:lnTo>
                    <a:pt x="18" y="804"/>
                  </a:lnTo>
                  <a:lnTo>
                    <a:pt x="18" y="798"/>
                  </a:lnTo>
                  <a:lnTo>
                    <a:pt x="24" y="792"/>
                  </a:lnTo>
                  <a:lnTo>
                    <a:pt x="24" y="786"/>
                  </a:lnTo>
                  <a:lnTo>
                    <a:pt x="24" y="780"/>
                  </a:lnTo>
                  <a:lnTo>
                    <a:pt x="24" y="774"/>
                  </a:lnTo>
                  <a:lnTo>
                    <a:pt x="24" y="768"/>
                  </a:lnTo>
                  <a:lnTo>
                    <a:pt x="24" y="762"/>
                  </a:lnTo>
                  <a:lnTo>
                    <a:pt x="30" y="756"/>
                  </a:lnTo>
                  <a:lnTo>
                    <a:pt x="30" y="750"/>
                  </a:lnTo>
                  <a:lnTo>
                    <a:pt x="30" y="744"/>
                  </a:lnTo>
                  <a:lnTo>
                    <a:pt x="30" y="738"/>
                  </a:lnTo>
                  <a:lnTo>
                    <a:pt x="30" y="732"/>
                  </a:lnTo>
                  <a:lnTo>
                    <a:pt x="30" y="726"/>
                  </a:lnTo>
                  <a:lnTo>
                    <a:pt x="36" y="720"/>
                  </a:lnTo>
                  <a:lnTo>
                    <a:pt x="36" y="714"/>
                  </a:lnTo>
                  <a:lnTo>
                    <a:pt x="36" y="708"/>
                  </a:lnTo>
                  <a:lnTo>
                    <a:pt x="36" y="702"/>
                  </a:lnTo>
                  <a:lnTo>
                    <a:pt x="36" y="696"/>
                  </a:lnTo>
                  <a:lnTo>
                    <a:pt x="36" y="690"/>
                  </a:lnTo>
                  <a:lnTo>
                    <a:pt x="42" y="684"/>
                  </a:lnTo>
                  <a:lnTo>
                    <a:pt x="42" y="678"/>
                  </a:lnTo>
                  <a:lnTo>
                    <a:pt x="42" y="672"/>
                  </a:lnTo>
                  <a:lnTo>
                    <a:pt x="42" y="666"/>
                  </a:lnTo>
                  <a:lnTo>
                    <a:pt x="42" y="660"/>
                  </a:lnTo>
                  <a:lnTo>
                    <a:pt x="42" y="654"/>
                  </a:lnTo>
                  <a:lnTo>
                    <a:pt x="48" y="648"/>
                  </a:lnTo>
                  <a:lnTo>
                    <a:pt x="48" y="642"/>
                  </a:lnTo>
                  <a:lnTo>
                    <a:pt x="48" y="636"/>
                  </a:lnTo>
                  <a:lnTo>
                    <a:pt x="48" y="630"/>
                  </a:lnTo>
                  <a:lnTo>
                    <a:pt x="48" y="624"/>
                  </a:lnTo>
                  <a:lnTo>
                    <a:pt x="48" y="618"/>
                  </a:lnTo>
                  <a:lnTo>
                    <a:pt x="54" y="612"/>
                  </a:lnTo>
                  <a:lnTo>
                    <a:pt x="54" y="606"/>
                  </a:lnTo>
                  <a:lnTo>
                    <a:pt x="54" y="600"/>
                  </a:lnTo>
                  <a:lnTo>
                    <a:pt x="54" y="594"/>
                  </a:lnTo>
                  <a:lnTo>
                    <a:pt x="54" y="588"/>
                  </a:lnTo>
                  <a:lnTo>
                    <a:pt x="54" y="582"/>
                  </a:lnTo>
                  <a:lnTo>
                    <a:pt x="54" y="576"/>
                  </a:lnTo>
                  <a:lnTo>
                    <a:pt x="60" y="570"/>
                  </a:lnTo>
                  <a:lnTo>
                    <a:pt x="60" y="564"/>
                  </a:lnTo>
                  <a:lnTo>
                    <a:pt x="60" y="558"/>
                  </a:lnTo>
                  <a:lnTo>
                    <a:pt x="60" y="552"/>
                  </a:lnTo>
                  <a:lnTo>
                    <a:pt x="60" y="546"/>
                  </a:lnTo>
                  <a:lnTo>
                    <a:pt x="66" y="540"/>
                  </a:lnTo>
                  <a:lnTo>
                    <a:pt x="66" y="534"/>
                  </a:lnTo>
                  <a:lnTo>
                    <a:pt x="66" y="528"/>
                  </a:lnTo>
                  <a:lnTo>
                    <a:pt x="66" y="522"/>
                  </a:lnTo>
                  <a:lnTo>
                    <a:pt x="66" y="516"/>
                  </a:lnTo>
                  <a:lnTo>
                    <a:pt x="66" y="510"/>
                  </a:lnTo>
                  <a:lnTo>
                    <a:pt x="72" y="504"/>
                  </a:lnTo>
                  <a:lnTo>
                    <a:pt x="72" y="498"/>
                  </a:lnTo>
                  <a:lnTo>
                    <a:pt x="72" y="492"/>
                  </a:lnTo>
                  <a:lnTo>
                    <a:pt x="72" y="486"/>
                  </a:lnTo>
                  <a:lnTo>
                    <a:pt x="72" y="480"/>
                  </a:lnTo>
                  <a:lnTo>
                    <a:pt x="78" y="474"/>
                  </a:lnTo>
                  <a:lnTo>
                    <a:pt x="78" y="468"/>
                  </a:lnTo>
                  <a:lnTo>
                    <a:pt x="78" y="462"/>
                  </a:lnTo>
                  <a:lnTo>
                    <a:pt x="78" y="456"/>
                  </a:lnTo>
                  <a:lnTo>
                    <a:pt x="78" y="450"/>
                  </a:lnTo>
                  <a:lnTo>
                    <a:pt x="78" y="444"/>
                  </a:lnTo>
                  <a:lnTo>
                    <a:pt x="84" y="438"/>
                  </a:lnTo>
                  <a:lnTo>
                    <a:pt x="84" y="432"/>
                  </a:lnTo>
                  <a:lnTo>
                    <a:pt x="84" y="426"/>
                  </a:lnTo>
                  <a:lnTo>
                    <a:pt x="84" y="420"/>
                  </a:lnTo>
                  <a:lnTo>
                    <a:pt x="84" y="414"/>
                  </a:lnTo>
                  <a:lnTo>
                    <a:pt x="90" y="408"/>
                  </a:lnTo>
                  <a:lnTo>
                    <a:pt x="90" y="402"/>
                  </a:lnTo>
                  <a:lnTo>
                    <a:pt x="90" y="396"/>
                  </a:lnTo>
                  <a:lnTo>
                    <a:pt x="90" y="390"/>
                  </a:lnTo>
                  <a:lnTo>
                    <a:pt x="90" y="384"/>
                  </a:lnTo>
                  <a:lnTo>
                    <a:pt x="90" y="378"/>
                  </a:lnTo>
                  <a:lnTo>
                    <a:pt x="96" y="372"/>
                  </a:lnTo>
                  <a:lnTo>
                    <a:pt x="96" y="366"/>
                  </a:lnTo>
                  <a:lnTo>
                    <a:pt x="96" y="360"/>
                  </a:lnTo>
                  <a:lnTo>
                    <a:pt x="96" y="354"/>
                  </a:lnTo>
                  <a:lnTo>
                    <a:pt x="96" y="348"/>
                  </a:lnTo>
                  <a:lnTo>
                    <a:pt x="102" y="348"/>
                  </a:lnTo>
                  <a:lnTo>
                    <a:pt x="102" y="342"/>
                  </a:lnTo>
                  <a:lnTo>
                    <a:pt x="102" y="336"/>
                  </a:lnTo>
                  <a:lnTo>
                    <a:pt x="102" y="330"/>
                  </a:lnTo>
                  <a:lnTo>
                    <a:pt x="102" y="324"/>
                  </a:lnTo>
                  <a:lnTo>
                    <a:pt x="102" y="318"/>
                  </a:lnTo>
                  <a:lnTo>
                    <a:pt x="108" y="318"/>
                  </a:lnTo>
                  <a:lnTo>
                    <a:pt x="108" y="312"/>
                  </a:lnTo>
                  <a:lnTo>
                    <a:pt x="108" y="306"/>
                  </a:lnTo>
                  <a:lnTo>
                    <a:pt x="108" y="300"/>
                  </a:lnTo>
                  <a:lnTo>
                    <a:pt x="108" y="294"/>
                  </a:lnTo>
                  <a:lnTo>
                    <a:pt x="114" y="288"/>
                  </a:lnTo>
                  <a:lnTo>
                    <a:pt x="114" y="282"/>
                  </a:lnTo>
                  <a:lnTo>
                    <a:pt x="114" y="276"/>
                  </a:lnTo>
                  <a:lnTo>
                    <a:pt x="114" y="270"/>
                  </a:lnTo>
                  <a:lnTo>
                    <a:pt x="114" y="264"/>
                  </a:lnTo>
                  <a:lnTo>
                    <a:pt x="120" y="264"/>
                  </a:lnTo>
                  <a:lnTo>
                    <a:pt x="120" y="258"/>
                  </a:lnTo>
                  <a:lnTo>
                    <a:pt x="120" y="252"/>
                  </a:lnTo>
                  <a:lnTo>
                    <a:pt x="120" y="246"/>
                  </a:lnTo>
                  <a:lnTo>
                    <a:pt x="120" y="240"/>
                  </a:lnTo>
                  <a:lnTo>
                    <a:pt x="126" y="240"/>
                  </a:lnTo>
                  <a:lnTo>
                    <a:pt x="126" y="234"/>
                  </a:lnTo>
                  <a:lnTo>
                    <a:pt x="126" y="228"/>
                  </a:lnTo>
                  <a:lnTo>
                    <a:pt x="126" y="222"/>
                  </a:lnTo>
                  <a:lnTo>
                    <a:pt x="126" y="216"/>
                  </a:lnTo>
                  <a:lnTo>
                    <a:pt x="132" y="210"/>
                  </a:lnTo>
                  <a:lnTo>
                    <a:pt x="132" y="204"/>
                  </a:lnTo>
                  <a:lnTo>
                    <a:pt x="132" y="198"/>
                  </a:lnTo>
                  <a:lnTo>
                    <a:pt x="132" y="192"/>
                  </a:lnTo>
                  <a:lnTo>
                    <a:pt x="138" y="186"/>
                  </a:lnTo>
                  <a:lnTo>
                    <a:pt x="138" y="180"/>
                  </a:lnTo>
                  <a:lnTo>
                    <a:pt x="138" y="174"/>
                  </a:lnTo>
                  <a:lnTo>
                    <a:pt x="138" y="168"/>
                  </a:lnTo>
                  <a:lnTo>
                    <a:pt x="144" y="168"/>
                  </a:lnTo>
                  <a:lnTo>
                    <a:pt x="144" y="162"/>
                  </a:lnTo>
                  <a:lnTo>
                    <a:pt x="144" y="156"/>
                  </a:lnTo>
                  <a:lnTo>
                    <a:pt x="144" y="150"/>
                  </a:lnTo>
                  <a:lnTo>
                    <a:pt x="150" y="144"/>
                  </a:lnTo>
                  <a:lnTo>
                    <a:pt x="150" y="138"/>
                  </a:lnTo>
                  <a:lnTo>
                    <a:pt x="150" y="132"/>
                  </a:lnTo>
                  <a:lnTo>
                    <a:pt x="150" y="126"/>
                  </a:lnTo>
                  <a:lnTo>
                    <a:pt x="156" y="126"/>
                  </a:lnTo>
                  <a:lnTo>
                    <a:pt x="156" y="120"/>
                  </a:lnTo>
                  <a:lnTo>
                    <a:pt x="156" y="114"/>
                  </a:lnTo>
                  <a:lnTo>
                    <a:pt x="156" y="108"/>
                  </a:lnTo>
                  <a:lnTo>
                    <a:pt x="162" y="108"/>
                  </a:lnTo>
                  <a:lnTo>
                    <a:pt x="162" y="102"/>
                  </a:lnTo>
                  <a:lnTo>
                    <a:pt x="162" y="96"/>
                  </a:lnTo>
                  <a:lnTo>
                    <a:pt x="162" y="90"/>
                  </a:lnTo>
                  <a:lnTo>
                    <a:pt x="168" y="90"/>
                  </a:lnTo>
                  <a:lnTo>
                    <a:pt x="168" y="84"/>
                  </a:lnTo>
                  <a:lnTo>
                    <a:pt x="168" y="78"/>
                  </a:lnTo>
                  <a:lnTo>
                    <a:pt x="174" y="72"/>
                  </a:lnTo>
                  <a:lnTo>
                    <a:pt x="174" y="66"/>
                  </a:lnTo>
                  <a:lnTo>
                    <a:pt x="174" y="60"/>
                  </a:lnTo>
                  <a:lnTo>
                    <a:pt x="180" y="60"/>
                  </a:lnTo>
                  <a:lnTo>
                    <a:pt x="180" y="54"/>
                  </a:lnTo>
                  <a:lnTo>
                    <a:pt x="180" y="48"/>
                  </a:lnTo>
                  <a:lnTo>
                    <a:pt x="186" y="48"/>
                  </a:lnTo>
                  <a:lnTo>
                    <a:pt x="186" y="42"/>
                  </a:lnTo>
                  <a:lnTo>
                    <a:pt x="186" y="36"/>
                  </a:lnTo>
                  <a:lnTo>
                    <a:pt x="192" y="36"/>
                  </a:lnTo>
                  <a:lnTo>
                    <a:pt x="192" y="30"/>
                  </a:lnTo>
                  <a:lnTo>
                    <a:pt x="198" y="30"/>
                  </a:lnTo>
                  <a:lnTo>
                    <a:pt x="198" y="24"/>
                  </a:lnTo>
                  <a:lnTo>
                    <a:pt x="198" y="18"/>
                  </a:lnTo>
                  <a:lnTo>
                    <a:pt x="204" y="18"/>
                  </a:lnTo>
                  <a:lnTo>
                    <a:pt x="204" y="12"/>
                  </a:lnTo>
                  <a:lnTo>
                    <a:pt x="210" y="12"/>
                  </a:lnTo>
                  <a:lnTo>
                    <a:pt x="210" y="6"/>
                  </a:lnTo>
                  <a:lnTo>
                    <a:pt x="216" y="6"/>
                  </a:lnTo>
                  <a:lnTo>
                    <a:pt x="222" y="6"/>
                  </a:lnTo>
                  <a:lnTo>
                    <a:pt x="222" y="0"/>
                  </a:lnTo>
                  <a:lnTo>
                    <a:pt x="228" y="0"/>
                  </a:lnTo>
                  <a:lnTo>
                    <a:pt x="234" y="0"/>
                  </a:lnTo>
                  <a:lnTo>
                    <a:pt x="234" y="6"/>
                  </a:lnTo>
                  <a:lnTo>
                    <a:pt x="240" y="6"/>
                  </a:lnTo>
                  <a:lnTo>
                    <a:pt x="246" y="6"/>
                  </a:lnTo>
                  <a:lnTo>
                    <a:pt x="246" y="12"/>
                  </a:lnTo>
                  <a:lnTo>
                    <a:pt x="252" y="12"/>
                  </a:lnTo>
                  <a:lnTo>
                    <a:pt x="252" y="18"/>
                  </a:lnTo>
                  <a:lnTo>
                    <a:pt x="258" y="18"/>
                  </a:lnTo>
                  <a:lnTo>
                    <a:pt x="258" y="24"/>
                  </a:lnTo>
                  <a:lnTo>
                    <a:pt x="264" y="24"/>
                  </a:lnTo>
                  <a:lnTo>
                    <a:pt x="264" y="30"/>
                  </a:lnTo>
                  <a:lnTo>
                    <a:pt x="270" y="30"/>
                  </a:lnTo>
                  <a:lnTo>
                    <a:pt x="270" y="36"/>
                  </a:lnTo>
                  <a:lnTo>
                    <a:pt x="270" y="42"/>
                  </a:lnTo>
                  <a:lnTo>
                    <a:pt x="276" y="42"/>
                  </a:lnTo>
                  <a:lnTo>
                    <a:pt x="276" y="48"/>
                  </a:lnTo>
                  <a:lnTo>
                    <a:pt x="276" y="54"/>
                  </a:lnTo>
                  <a:lnTo>
                    <a:pt x="282" y="54"/>
                  </a:lnTo>
                  <a:lnTo>
                    <a:pt x="282" y="60"/>
                  </a:lnTo>
                  <a:lnTo>
                    <a:pt x="282" y="66"/>
                  </a:lnTo>
                  <a:lnTo>
                    <a:pt x="288" y="72"/>
                  </a:lnTo>
                  <a:lnTo>
                    <a:pt x="288" y="78"/>
                  </a:lnTo>
                  <a:lnTo>
                    <a:pt x="288" y="84"/>
                  </a:lnTo>
                  <a:lnTo>
                    <a:pt x="294" y="84"/>
                  </a:lnTo>
                  <a:lnTo>
                    <a:pt x="294" y="90"/>
                  </a:lnTo>
                  <a:lnTo>
                    <a:pt x="294" y="96"/>
                  </a:lnTo>
                  <a:lnTo>
                    <a:pt x="300" y="102"/>
                  </a:lnTo>
                  <a:lnTo>
                    <a:pt x="300" y="108"/>
                  </a:lnTo>
                  <a:lnTo>
                    <a:pt x="300" y="114"/>
                  </a:lnTo>
                  <a:lnTo>
                    <a:pt x="306" y="120"/>
                  </a:lnTo>
                  <a:lnTo>
                    <a:pt x="306" y="126"/>
                  </a:lnTo>
                  <a:lnTo>
                    <a:pt x="306" y="132"/>
                  </a:lnTo>
                  <a:lnTo>
                    <a:pt x="306" y="138"/>
                  </a:lnTo>
                  <a:lnTo>
                    <a:pt x="312" y="138"/>
                  </a:lnTo>
                  <a:lnTo>
                    <a:pt x="312" y="144"/>
                  </a:lnTo>
                  <a:lnTo>
                    <a:pt x="312" y="150"/>
                  </a:lnTo>
                  <a:lnTo>
                    <a:pt x="312" y="156"/>
                  </a:lnTo>
                  <a:lnTo>
                    <a:pt x="318" y="156"/>
                  </a:lnTo>
                  <a:lnTo>
                    <a:pt x="318" y="162"/>
                  </a:lnTo>
                  <a:lnTo>
                    <a:pt x="318" y="168"/>
                  </a:lnTo>
                  <a:lnTo>
                    <a:pt x="318" y="174"/>
                  </a:lnTo>
                  <a:lnTo>
                    <a:pt x="324" y="180"/>
                  </a:lnTo>
                  <a:lnTo>
                    <a:pt x="324" y="186"/>
                  </a:lnTo>
                  <a:lnTo>
                    <a:pt x="324" y="192"/>
                  </a:lnTo>
                  <a:lnTo>
                    <a:pt x="324" y="198"/>
                  </a:lnTo>
                  <a:lnTo>
                    <a:pt x="330" y="204"/>
                  </a:lnTo>
                  <a:lnTo>
                    <a:pt x="330" y="210"/>
                  </a:lnTo>
                  <a:lnTo>
                    <a:pt x="330" y="216"/>
                  </a:lnTo>
                  <a:lnTo>
                    <a:pt x="330" y="222"/>
                  </a:lnTo>
                  <a:lnTo>
                    <a:pt x="336" y="228"/>
                  </a:lnTo>
                  <a:lnTo>
                    <a:pt x="336" y="234"/>
                  </a:lnTo>
                  <a:lnTo>
                    <a:pt x="336" y="240"/>
                  </a:lnTo>
                  <a:lnTo>
                    <a:pt x="336" y="246"/>
                  </a:lnTo>
                  <a:lnTo>
                    <a:pt x="342" y="252"/>
                  </a:lnTo>
                  <a:lnTo>
                    <a:pt x="342" y="258"/>
                  </a:lnTo>
                  <a:lnTo>
                    <a:pt x="342" y="264"/>
                  </a:lnTo>
                  <a:lnTo>
                    <a:pt x="342" y="270"/>
                  </a:lnTo>
                  <a:lnTo>
                    <a:pt x="342" y="276"/>
                  </a:lnTo>
                  <a:lnTo>
                    <a:pt x="348" y="282"/>
                  </a:lnTo>
                  <a:lnTo>
                    <a:pt x="348" y="288"/>
                  </a:lnTo>
                  <a:lnTo>
                    <a:pt x="348" y="294"/>
                  </a:lnTo>
                  <a:lnTo>
                    <a:pt x="348" y="300"/>
                  </a:lnTo>
                  <a:lnTo>
                    <a:pt x="348" y="306"/>
                  </a:lnTo>
                  <a:lnTo>
                    <a:pt x="354" y="306"/>
                  </a:lnTo>
                  <a:lnTo>
                    <a:pt x="354" y="312"/>
                  </a:lnTo>
                  <a:lnTo>
                    <a:pt x="354" y="318"/>
                  </a:lnTo>
                  <a:lnTo>
                    <a:pt x="354" y="324"/>
                  </a:lnTo>
                  <a:lnTo>
                    <a:pt x="354" y="330"/>
                  </a:lnTo>
                  <a:lnTo>
                    <a:pt x="360" y="336"/>
                  </a:lnTo>
                  <a:lnTo>
                    <a:pt x="360" y="342"/>
                  </a:lnTo>
                  <a:lnTo>
                    <a:pt x="360" y="348"/>
                  </a:lnTo>
                  <a:lnTo>
                    <a:pt x="360" y="354"/>
                  </a:lnTo>
                  <a:lnTo>
                    <a:pt x="360" y="360"/>
                  </a:lnTo>
                  <a:lnTo>
                    <a:pt x="366" y="366"/>
                  </a:lnTo>
                  <a:lnTo>
                    <a:pt x="366" y="372"/>
                  </a:lnTo>
                  <a:lnTo>
                    <a:pt x="366" y="378"/>
                  </a:lnTo>
                  <a:lnTo>
                    <a:pt x="366" y="384"/>
                  </a:lnTo>
                  <a:lnTo>
                    <a:pt x="366" y="390"/>
                  </a:lnTo>
                  <a:lnTo>
                    <a:pt x="372" y="396"/>
                  </a:lnTo>
                  <a:lnTo>
                    <a:pt x="372" y="402"/>
                  </a:lnTo>
                  <a:lnTo>
                    <a:pt x="372" y="408"/>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49" name="Freeform 1053"/>
            <p:cNvSpPr>
              <a:spLocks/>
            </p:cNvSpPr>
            <p:nvPr/>
          </p:nvSpPr>
          <p:spPr bwMode="auto">
            <a:xfrm rot="1186479">
              <a:off x="3870" y="1119"/>
              <a:ext cx="41" cy="115"/>
            </a:xfrm>
            <a:custGeom>
              <a:avLst/>
              <a:gdLst>
                <a:gd name="T0" fmla="*/ 6 w 294"/>
                <a:gd name="T1" fmla="*/ 18 h 1434"/>
                <a:gd name="T2" fmla="*/ 6 w 294"/>
                <a:gd name="T3" fmla="*/ 42 h 1434"/>
                <a:gd name="T4" fmla="*/ 12 w 294"/>
                <a:gd name="T5" fmla="*/ 66 h 1434"/>
                <a:gd name="T6" fmla="*/ 18 w 294"/>
                <a:gd name="T7" fmla="*/ 84 h 1434"/>
                <a:gd name="T8" fmla="*/ 18 w 294"/>
                <a:gd name="T9" fmla="*/ 108 h 1434"/>
                <a:gd name="T10" fmla="*/ 24 w 294"/>
                <a:gd name="T11" fmla="*/ 132 h 1434"/>
                <a:gd name="T12" fmla="*/ 30 w 294"/>
                <a:gd name="T13" fmla="*/ 156 h 1434"/>
                <a:gd name="T14" fmla="*/ 30 w 294"/>
                <a:gd name="T15" fmla="*/ 180 h 1434"/>
                <a:gd name="T16" fmla="*/ 36 w 294"/>
                <a:gd name="T17" fmla="*/ 204 h 1434"/>
                <a:gd name="T18" fmla="*/ 42 w 294"/>
                <a:gd name="T19" fmla="*/ 228 h 1434"/>
                <a:gd name="T20" fmla="*/ 42 w 294"/>
                <a:gd name="T21" fmla="*/ 252 h 1434"/>
                <a:gd name="T22" fmla="*/ 48 w 294"/>
                <a:gd name="T23" fmla="*/ 276 h 1434"/>
                <a:gd name="T24" fmla="*/ 54 w 294"/>
                <a:gd name="T25" fmla="*/ 300 h 1434"/>
                <a:gd name="T26" fmla="*/ 54 w 294"/>
                <a:gd name="T27" fmla="*/ 324 h 1434"/>
                <a:gd name="T28" fmla="*/ 60 w 294"/>
                <a:gd name="T29" fmla="*/ 348 h 1434"/>
                <a:gd name="T30" fmla="*/ 66 w 294"/>
                <a:gd name="T31" fmla="*/ 372 h 1434"/>
                <a:gd name="T32" fmla="*/ 66 w 294"/>
                <a:gd name="T33" fmla="*/ 396 h 1434"/>
                <a:gd name="T34" fmla="*/ 72 w 294"/>
                <a:gd name="T35" fmla="*/ 420 h 1434"/>
                <a:gd name="T36" fmla="*/ 78 w 294"/>
                <a:gd name="T37" fmla="*/ 444 h 1434"/>
                <a:gd name="T38" fmla="*/ 78 w 294"/>
                <a:gd name="T39" fmla="*/ 468 h 1434"/>
                <a:gd name="T40" fmla="*/ 84 w 294"/>
                <a:gd name="T41" fmla="*/ 486 h 1434"/>
                <a:gd name="T42" fmla="*/ 84 w 294"/>
                <a:gd name="T43" fmla="*/ 510 h 1434"/>
                <a:gd name="T44" fmla="*/ 90 w 294"/>
                <a:gd name="T45" fmla="*/ 534 h 1434"/>
                <a:gd name="T46" fmla="*/ 90 w 294"/>
                <a:gd name="T47" fmla="*/ 558 h 1434"/>
                <a:gd name="T48" fmla="*/ 96 w 294"/>
                <a:gd name="T49" fmla="*/ 582 h 1434"/>
                <a:gd name="T50" fmla="*/ 102 w 294"/>
                <a:gd name="T51" fmla="*/ 606 h 1434"/>
                <a:gd name="T52" fmla="*/ 102 w 294"/>
                <a:gd name="T53" fmla="*/ 630 h 1434"/>
                <a:gd name="T54" fmla="*/ 108 w 294"/>
                <a:gd name="T55" fmla="*/ 654 h 1434"/>
                <a:gd name="T56" fmla="*/ 114 w 294"/>
                <a:gd name="T57" fmla="*/ 678 h 1434"/>
                <a:gd name="T58" fmla="*/ 114 w 294"/>
                <a:gd name="T59" fmla="*/ 702 h 1434"/>
                <a:gd name="T60" fmla="*/ 120 w 294"/>
                <a:gd name="T61" fmla="*/ 726 h 1434"/>
                <a:gd name="T62" fmla="*/ 126 w 294"/>
                <a:gd name="T63" fmla="*/ 750 h 1434"/>
                <a:gd name="T64" fmla="*/ 126 w 294"/>
                <a:gd name="T65" fmla="*/ 774 h 1434"/>
                <a:gd name="T66" fmla="*/ 132 w 294"/>
                <a:gd name="T67" fmla="*/ 798 h 1434"/>
                <a:gd name="T68" fmla="*/ 138 w 294"/>
                <a:gd name="T69" fmla="*/ 822 h 1434"/>
                <a:gd name="T70" fmla="*/ 138 w 294"/>
                <a:gd name="T71" fmla="*/ 846 h 1434"/>
                <a:gd name="T72" fmla="*/ 144 w 294"/>
                <a:gd name="T73" fmla="*/ 870 h 1434"/>
                <a:gd name="T74" fmla="*/ 150 w 294"/>
                <a:gd name="T75" fmla="*/ 894 h 1434"/>
                <a:gd name="T76" fmla="*/ 150 w 294"/>
                <a:gd name="T77" fmla="*/ 918 h 1434"/>
                <a:gd name="T78" fmla="*/ 156 w 294"/>
                <a:gd name="T79" fmla="*/ 942 h 1434"/>
                <a:gd name="T80" fmla="*/ 162 w 294"/>
                <a:gd name="T81" fmla="*/ 966 h 1434"/>
                <a:gd name="T82" fmla="*/ 162 w 294"/>
                <a:gd name="T83" fmla="*/ 990 h 1434"/>
                <a:gd name="T84" fmla="*/ 168 w 294"/>
                <a:gd name="T85" fmla="*/ 1014 h 1434"/>
                <a:gd name="T86" fmla="*/ 174 w 294"/>
                <a:gd name="T87" fmla="*/ 1032 h 1434"/>
                <a:gd name="T88" fmla="*/ 174 w 294"/>
                <a:gd name="T89" fmla="*/ 1056 h 1434"/>
                <a:gd name="T90" fmla="*/ 180 w 294"/>
                <a:gd name="T91" fmla="*/ 1074 h 1434"/>
                <a:gd name="T92" fmla="*/ 186 w 294"/>
                <a:gd name="T93" fmla="*/ 1092 h 1434"/>
                <a:gd name="T94" fmla="*/ 186 w 294"/>
                <a:gd name="T95" fmla="*/ 1116 h 1434"/>
                <a:gd name="T96" fmla="*/ 192 w 294"/>
                <a:gd name="T97" fmla="*/ 1140 h 1434"/>
                <a:gd name="T98" fmla="*/ 198 w 294"/>
                <a:gd name="T99" fmla="*/ 1164 h 1434"/>
                <a:gd name="T100" fmla="*/ 204 w 294"/>
                <a:gd name="T101" fmla="*/ 1188 h 1434"/>
                <a:gd name="T102" fmla="*/ 210 w 294"/>
                <a:gd name="T103" fmla="*/ 1206 h 1434"/>
                <a:gd name="T104" fmla="*/ 216 w 294"/>
                <a:gd name="T105" fmla="*/ 1230 h 1434"/>
                <a:gd name="T106" fmla="*/ 222 w 294"/>
                <a:gd name="T107" fmla="*/ 1248 h 1434"/>
                <a:gd name="T108" fmla="*/ 222 w 294"/>
                <a:gd name="T109" fmla="*/ 1272 h 1434"/>
                <a:gd name="T110" fmla="*/ 228 w 294"/>
                <a:gd name="T111" fmla="*/ 1296 h 1434"/>
                <a:gd name="T112" fmla="*/ 234 w 294"/>
                <a:gd name="T113" fmla="*/ 1314 h 1434"/>
                <a:gd name="T114" fmla="*/ 246 w 294"/>
                <a:gd name="T115" fmla="*/ 1338 h 1434"/>
                <a:gd name="T116" fmla="*/ 252 w 294"/>
                <a:gd name="T117" fmla="*/ 1362 h 1434"/>
                <a:gd name="T118" fmla="*/ 258 w 294"/>
                <a:gd name="T119" fmla="*/ 1380 h 1434"/>
                <a:gd name="T120" fmla="*/ 264 w 294"/>
                <a:gd name="T121" fmla="*/ 1398 h 1434"/>
                <a:gd name="T122" fmla="*/ 276 w 294"/>
                <a:gd name="T123" fmla="*/ 1410 h 1434"/>
                <a:gd name="T124" fmla="*/ 288 w 294"/>
                <a:gd name="T125" fmla="*/ 1428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 h="1434">
                  <a:moveTo>
                    <a:pt x="0" y="0"/>
                  </a:moveTo>
                  <a:lnTo>
                    <a:pt x="0" y="6"/>
                  </a:lnTo>
                  <a:lnTo>
                    <a:pt x="0" y="12"/>
                  </a:lnTo>
                  <a:lnTo>
                    <a:pt x="6" y="18"/>
                  </a:lnTo>
                  <a:lnTo>
                    <a:pt x="6" y="24"/>
                  </a:lnTo>
                  <a:lnTo>
                    <a:pt x="6" y="30"/>
                  </a:lnTo>
                  <a:lnTo>
                    <a:pt x="6" y="36"/>
                  </a:lnTo>
                  <a:lnTo>
                    <a:pt x="6" y="42"/>
                  </a:lnTo>
                  <a:lnTo>
                    <a:pt x="6" y="48"/>
                  </a:lnTo>
                  <a:lnTo>
                    <a:pt x="12" y="54"/>
                  </a:lnTo>
                  <a:lnTo>
                    <a:pt x="12" y="60"/>
                  </a:lnTo>
                  <a:lnTo>
                    <a:pt x="12" y="66"/>
                  </a:lnTo>
                  <a:lnTo>
                    <a:pt x="12" y="72"/>
                  </a:lnTo>
                  <a:lnTo>
                    <a:pt x="12" y="78"/>
                  </a:lnTo>
                  <a:lnTo>
                    <a:pt x="12" y="84"/>
                  </a:lnTo>
                  <a:lnTo>
                    <a:pt x="18" y="84"/>
                  </a:lnTo>
                  <a:lnTo>
                    <a:pt x="18" y="90"/>
                  </a:lnTo>
                  <a:lnTo>
                    <a:pt x="18" y="96"/>
                  </a:lnTo>
                  <a:lnTo>
                    <a:pt x="18" y="102"/>
                  </a:lnTo>
                  <a:lnTo>
                    <a:pt x="18" y="108"/>
                  </a:lnTo>
                  <a:lnTo>
                    <a:pt x="18" y="114"/>
                  </a:lnTo>
                  <a:lnTo>
                    <a:pt x="24" y="120"/>
                  </a:lnTo>
                  <a:lnTo>
                    <a:pt x="24" y="126"/>
                  </a:lnTo>
                  <a:lnTo>
                    <a:pt x="24" y="132"/>
                  </a:lnTo>
                  <a:lnTo>
                    <a:pt x="24" y="138"/>
                  </a:lnTo>
                  <a:lnTo>
                    <a:pt x="24" y="144"/>
                  </a:lnTo>
                  <a:lnTo>
                    <a:pt x="24" y="150"/>
                  </a:lnTo>
                  <a:lnTo>
                    <a:pt x="30" y="156"/>
                  </a:lnTo>
                  <a:lnTo>
                    <a:pt x="30" y="162"/>
                  </a:lnTo>
                  <a:lnTo>
                    <a:pt x="30" y="168"/>
                  </a:lnTo>
                  <a:lnTo>
                    <a:pt x="30" y="174"/>
                  </a:lnTo>
                  <a:lnTo>
                    <a:pt x="30" y="180"/>
                  </a:lnTo>
                  <a:lnTo>
                    <a:pt x="36" y="186"/>
                  </a:lnTo>
                  <a:lnTo>
                    <a:pt x="36" y="192"/>
                  </a:lnTo>
                  <a:lnTo>
                    <a:pt x="36" y="198"/>
                  </a:lnTo>
                  <a:lnTo>
                    <a:pt x="36" y="204"/>
                  </a:lnTo>
                  <a:lnTo>
                    <a:pt x="36" y="210"/>
                  </a:lnTo>
                  <a:lnTo>
                    <a:pt x="36" y="216"/>
                  </a:lnTo>
                  <a:lnTo>
                    <a:pt x="42" y="222"/>
                  </a:lnTo>
                  <a:lnTo>
                    <a:pt x="42" y="228"/>
                  </a:lnTo>
                  <a:lnTo>
                    <a:pt x="42" y="234"/>
                  </a:lnTo>
                  <a:lnTo>
                    <a:pt x="42" y="240"/>
                  </a:lnTo>
                  <a:lnTo>
                    <a:pt x="42" y="246"/>
                  </a:lnTo>
                  <a:lnTo>
                    <a:pt x="42" y="252"/>
                  </a:lnTo>
                  <a:lnTo>
                    <a:pt x="42" y="258"/>
                  </a:lnTo>
                  <a:lnTo>
                    <a:pt x="48" y="264"/>
                  </a:lnTo>
                  <a:lnTo>
                    <a:pt x="48" y="270"/>
                  </a:lnTo>
                  <a:lnTo>
                    <a:pt x="48" y="276"/>
                  </a:lnTo>
                  <a:lnTo>
                    <a:pt x="48" y="282"/>
                  </a:lnTo>
                  <a:lnTo>
                    <a:pt x="48" y="288"/>
                  </a:lnTo>
                  <a:lnTo>
                    <a:pt x="48" y="294"/>
                  </a:lnTo>
                  <a:lnTo>
                    <a:pt x="54" y="300"/>
                  </a:lnTo>
                  <a:lnTo>
                    <a:pt x="54" y="306"/>
                  </a:lnTo>
                  <a:lnTo>
                    <a:pt x="54" y="312"/>
                  </a:lnTo>
                  <a:lnTo>
                    <a:pt x="54" y="318"/>
                  </a:lnTo>
                  <a:lnTo>
                    <a:pt x="54" y="324"/>
                  </a:lnTo>
                  <a:lnTo>
                    <a:pt x="54" y="330"/>
                  </a:lnTo>
                  <a:lnTo>
                    <a:pt x="60" y="336"/>
                  </a:lnTo>
                  <a:lnTo>
                    <a:pt x="60" y="342"/>
                  </a:lnTo>
                  <a:lnTo>
                    <a:pt x="60" y="348"/>
                  </a:lnTo>
                  <a:lnTo>
                    <a:pt x="60" y="354"/>
                  </a:lnTo>
                  <a:lnTo>
                    <a:pt x="60" y="360"/>
                  </a:lnTo>
                  <a:lnTo>
                    <a:pt x="60" y="366"/>
                  </a:lnTo>
                  <a:lnTo>
                    <a:pt x="66" y="372"/>
                  </a:lnTo>
                  <a:lnTo>
                    <a:pt x="66" y="378"/>
                  </a:lnTo>
                  <a:lnTo>
                    <a:pt x="66" y="384"/>
                  </a:lnTo>
                  <a:lnTo>
                    <a:pt x="66" y="390"/>
                  </a:lnTo>
                  <a:lnTo>
                    <a:pt x="66" y="396"/>
                  </a:lnTo>
                  <a:lnTo>
                    <a:pt x="66" y="402"/>
                  </a:lnTo>
                  <a:lnTo>
                    <a:pt x="72" y="408"/>
                  </a:lnTo>
                  <a:lnTo>
                    <a:pt x="72" y="414"/>
                  </a:lnTo>
                  <a:lnTo>
                    <a:pt x="72" y="420"/>
                  </a:lnTo>
                  <a:lnTo>
                    <a:pt x="72" y="426"/>
                  </a:lnTo>
                  <a:lnTo>
                    <a:pt x="72" y="432"/>
                  </a:lnTo>
                  <a:lnTo>
                    <a:pt x="72" y="438"/>
                  </a:lnTo>
                  <a:lnTo>
                    <a:pt x="78" y="444"/>
                  </a:lnTo>
                  <a:lnTo>
                    <a:pt x="78" y="450"/>
                  </a:lnTo>
                  <a:lnTo>
                    <a:pt x="78" y="456"/>
                  </a:lnTo>
                  <a:lnTo>
                    <a:pt x="78" y="462"/>
                  </a:lnTo>
                  <a:lnTo>
                    <a:pt x="78" y="468"/>
                  </a:lnTo>
                  <a:lnTo>
                    <a:pt x="78" y="474"/>
                  </a:lnTo>
                  <a:lnTo>
                    <a:pt x="78" y="480"/>
                  </a:lnTo>
                  <a:lnTo>
                    <a:pt x="78" y="486"/>
                  </a:lnTo>
                  <a:lnTo>
                    <a:pt x="84" y="486"/>
                  </a:lnTo>
                  <a:lnTo>
                    <a:pt x="84" y="492"/>
                  </a:lnTo>
                  <a:lnTo>
                    <a:pt x="84" y="498"/>
                  </a:lnTo>
                  <a:lnTo>
                    <a:pt x="84" y="504"/>
                  </a:lnTo>
                  <a:lnTo>
                    <a:pt x="84" y="510"/>
                  </a:lnTo>
                  <a:lnTo>
                    <a:pt x="84" y="516"/>
                  </a:lnTo>
                  <a:lnTo>
                    <a:pt x="84" y="522"/>
                  </a:lnTo>
                  <a:lnTo>
                    <a:pt x="90" y="528"/>
                  </a:lnTo>
                  <a:lnTo>
                    <a:pt x="90" y="534"/>
                  </a:lnTo>
                  <a:lnTo>
                    <a:pt x="90" y="540"/>
                  </a:lnTo>
                  <a:lnTo>
                    <a:pt x="90" y="546"/>
                  </a:lnTo>
                  <a:lnTo>
                    <a:pt x="90" y="552"/>
                  </a:lnTo>
                  <a:lnTo>
                    <a:pt x="90" y="558"/>
                  </a:lnTo>
                  <a:lnTo>
                    <a:pt x="96" y="564"/>
                  </a:lnTo>
                  <a:lnTo>
                    <a:pt x="96" y="570"/>
                  </a:lnTo>
                  <a:lnTo>
                    <a:pt x="96" y="576"/>
                  </a:lnTo>
                  <a:lnTo>
                    <a:pt x="96" y="582"/>
                  </a:lnTo>
                  <a:lnTo>
                    <a:pt x="96" y="588"/>
                  </a:lnTo>
                  <a:lnTo>
                    <a:pt x="96" y="594"/>
                  </a:lnTo>
                  <a:lnTo>
                    <a:pt x="102" y="600"/>
                  </a:lnTo>
                  <a:lnTo>
                    <a:pt x="102" y="606"/>
                  </a:lnTo>
                  <a:lnTo>
                    <a:pt x="102" y="612"/>
                  </a:lnTo>
                  <a:lnTo>
                    <a:pt x="102" y="618"/>
                  </a:lnTo>
                  <a:lnTo>
                    <a:pt x="102" y="624"/>
                  </a:lnTo>
                  <a:lnTo>
                    <a:pt x="102" y="630"/>
                  </a:lnTo>
                  <a:lnTo>
                    <a:pt x="108" y="636"/>
                  </a:lnTo>
                  <a:lnTo>
                    <a:pt x="108" y="642"/>
                  </a:lnTo>
                  <a:lnTo>
                    <a:pt x="108" y="648"/>
                  </a:lnTo>
                  <a:lnTo>
                    <a:pt x="108" y="654"/>
                  </a:lnTo>
                  <a:lnTo>
                    <a:pt x="108" y="660"/>
                  </a:lnTo>
                  <a:lnTo>
                    <a:pt x="108" y="666"/>
                  </a:lnTo>
                  <a:lnTo>
                    <a:pt x="114" y="672"/>
                  </a:lnTo>
                  <a:lnTo>
                    <a:pt x="114" y="678"/>
                  </a:lnTo>
                  <a:lnTo>
                    <a:pt x="114" y="684"/>
                  </a:lnTo>
                  <a:lnTo>
                    <a:pt x="114" y="690"/>
                  </a:lnTo>
                  <a:lnTo>
                    <a:pt x="114" y="696"/>
                  </a:lnTo>
                  <a:lnTo>
                    <a:pt x="114" y="702"/>
                  </a:lnTo>
                  <a:lnTo>
                    <a:pt x="114" y="708"/>
                  </a:lnTo>
                  <a:lnTo>
                    <a:pt x="120" y="714"/>
                  </a:lnTo>
                  <a:lnTo>
                    <a:pt x="120" y="720"/>
                  </a:lnTo>
                  <a:lnTo>
                    <a:pt x="120" y="726"/>
                  </a:lnTo>
                  <a:lnTo>
                    <a:pt x="120" y="732"/>
                  </a:lnTo>
                  <a:lnTo>
                    <a:pt x="120" y="738"/>
                  </a:lnTo>
                  <a:lnTo>
                    <a:pt x="120" y="744"/>
                  </a:lnTo>
                  <a:lnTo>
                    <a:pt x="126" y="750"/>
                  </a:lnTo>
                  <a:lnTo>
                    <a:pt x="126" y="756"/>
                  </a:lnTo>
                  <a:lnTo>
                    <a:pt x="126" y="762"/>
                  </a:lnTo>
                  <a:lnTo>
                    <a:pt x="126" y="768"/>
                  </a:lnTo>
                  <a:lnTo>
                    <a:pt x="126" y="774"/>
                  </a:lnTo>
                  <a:lnTo>
                    <a:pt x="126" y="780"/>
                  </a:lnTo>
                  <a:lnTo>
                    <a:pt x="132" y="786"/>
                  </a:lnTo>
                  <a:lnTo>
                    <a:pt x="132" y="792"/>
                  </a:lnTo>
                  <a:lnTo>
                    <a:pt x="132" y="798"/>
                  </a:lnTo>
                  <a:lnTo>
                    <a:pt x="132" y="804"/>
                  </a:lnTo>
                  <a:lnTo>
                    <a:pt x="132" y="810"/>
                  </a:lnTo>
                  <a:lnTo>
                    <a:pt x="132" y="816"/>
                  </a:lnTo>
                  <a:lnTo>
                    <a:pt x="138" y="822"/>
                  </a:lnTo>
                  <a:lnTo>
                    <a:pt x="138" y="828"/>
                  </a:lnTo>
                  <a:lnTo>
                    <a:pt x="138" y="834"/>
                  </a:lnTo>
                  <a:lnTo>
                    <a:pt x="138" y="840"/>
                  </a:lnTo>
                  <a:lnTo>
                    <a:pt x="138" y="846"/>
                  </a:lnTo>
                  <a:lnTo>
                    <a:pt x="138" y="852"/>
                  </a:lnTo>
                  <a:lnTo>
                    <a:pt x="144" y="858"/>
                  </a:lnTo>
                  <a:lnTo>
                    <a:pt x="144" y="864"/>
                  </a:lnTo>
                  <a:lnTo>
                    <a:pt x="144" y="870"/>
                  </a:lnTo>
                  <a:lnTo>
                    <a:pt x="144" y="876"/>
                  </a:lnTo>
                  <a:lnTo>
                    <a:pt x="144" y="882"/>
                  </a:lnTo>
                  <a:lnTo>
                    <a:pt x="144" y="888"/>
                  </a:lnTo>
                  <a:lnTo>
                    <a:pt x="150" y="894"/>
                  </a:lnTo>
                  <a:lnTo>
                    <a:pt x="150" y="900"/>
                  </a:lnTo>
                  <a:lnTo>
                    <a:pt x="150" y="906"/>
                  </a:lnTo>
                  <a:lnTo>
                    <a:pt x="150" y="912"/>
                  </a:lnTo>
                  <a:lnTo>
                    <a:pt x="150" y="918"/>
                  </a:lnTo>
                  <a:lnTo>
                    <a:pt x="150" y="924"/>
                  </a:lnTo>
                  <a:lnTo>
                    <a:pt x="156" y="930"/>
                  </a:lnTo>
                  <a:lnTo>
                    <a:pt x="156" y="936"/>
                  </a:lnTo>
                  <a:lnTo>
                    <a:pt x="156" y="942"/>
                  </a:lnTo>
                  <a:lnTo>
                    <a:pt x="156" y="948"/>
                  </a:lnTo>
                  <a:lnTo>
                    <a:pt x="156" y="954"/>
                  </a:lnTo>
                  <a:lnTo>
                    <a:pt x="156" y="960"/>
                  </a:lnTo>
                  <a:lnTo>
                    <a:pt x="162" y="966"/>
                  </a:lnTo>
                  <a:lnTo>
                    <a:pt x="162" y="972"/>
                  </a:lnTo>
                  <a:lnTo>
                    <a:pt x="162" y="978"/>
                  </a:lnTo>
                  <a:lnTo>
                    <a:pt x="162" y="984"/>
                  </a:lnTo>
                  <a:lnTo>
                    <a:pt x="162" y="990"/>
                  </a:lnTo>
                  <a:lnTo>
                    <a:pt x="168" y="996"/>
                  </a:lnTo>
                  <a:lnTo>
                    <a:pt x="168" y="1002"/>
                  </a:lnTo>
                  <a:lnTo>
                    <a:pt x="168" y="1008"/>
                  </a:lnTo>
                  <a:lnTo>
                    <a:pt x="168" y="1014"/>
                  </a:lnTo>
                  <a:lnTo>
                    <a:pt x="168" y="1020"/>
                  </a:lnTo>
                  <a:lnTo>
                    <a:pt x="168" y="1026"/>
                  </a:lnTo>
                  <a:lnTo>
                    <a:pt x="174" y="1026"/>
                  </a:lnTo>
                  <a:lnTo>
                    <a:pt x="174" y="1032"/>
                  </a:lnTo>
                  <a:lnTo>
                    <a:pt x="174" y="1038"/>
                  </a:lnTo>
                  <a:lnTo>
                    <a:pt x="174" y="1044"/>
                  </a:lnTo>
                  <a:lnTo>
                    <a:pt x="174" y="1050"/>
                  </a:lnTo>
                  <a:lnTo>
                    <a:pt x="174" y="1056"/>
                  </a:lnTo>
                  <a:lnTo>
                    <a:pt x="180" y="1056"/>
                  </a:lnTo>
                  <a:lnTo>
                    <a:pt x="180" y="1062"/>
                  </a:lnTo>
                  <a:lnTo>
                    <a:pt x="180" y="1068"/>
                  </a:lnTo>
                  <a:lnTo>
                    <a:pt x="180" y="1074"/>
                  </a:lnTo>
                  <a:lnTo>
                    <a:pt x="180" y="1080"/>
                  </a:lnTo>
                  <a:lnTo>
                    <a:pt x="180" y="1086"/>
                  </a:lnTo>
                  <a:lnTo>
                    <a:pt x="186" y="1086"/>
                  </a:lnTo>
                  <a:lnTo>
                    <a:pt x="186" y="1092"/>
                  </a:lnTo>
                  <a:lnTo>
                    <a:pt x="186" y="1098"/>
                  </a:lnTo>
                  <a:lnTo>
                    <a:pt x="186" y="1104"/>
                  </a:lnTo>
                  <a:lnTo>
                    <a:pt x="186" y="1110"/>
                  </a:lnTo>
                  <a:lnTo>
                    <a:pt x="186" y="1116"/>
                  </a:lnTo>
                  <a:lnTo>
                    <a:pt x="192" y="1122"/>
                  </a:lnTo>
                  <a:lnTo>
                    <a:pt x="192" y="1128"/>
                  </a:lnTo>
                  <a:lnTo>
                    <a:pt x="192" y="1134"/>
                  </a:lnTo>
                  <a:lnTo>
                    <a:pt x="192" y="1140"/>
                  </a:lnTo>
                  <a:lnTo>
                    <a:pt x="192" y="1146"/>
                  </a:lnTo>
                  <a:lnTo>
                    <a:pt x="198" y="1152"/>
                  </a:lnTo>
                  <a:lnTo>
                    <a:pt x="198" y="1158"/>
                  </a:lnTo>
                  <a:lnTo>
                    <a:pt x="198" y="1164"/>
                  </a:lnTo>
                  <a:lnTo>
                    <a:pt x="198" y="1170"/>
                  </a:lnTo>
                  <a:lnTo>
                    <a:pt x="204" y="1176"/>
                  </a:lnTo>
                  <a:lnTo>
                    <a:pt x="204" y="1182"/>
                  </a:lnTo>
                  <a:lnTo>
                    <a:pt x="204" y="1188"/>
                  </a:lnTo>
                  <a:lnTo>
                    <a:pt x="204" y="1194"/>
                  </a:lnTo>
                  <a:lnTo>
                    <a:pt x="204" y="1200"/>
                  </a:lnTo>
                  <a:lnTo>
                    <a:pt x="210" y="1200"/>
                  </a:lnTo>
                  <a:lnTo>
                    <a:pt x="210" y="1206"/>
                  </a:lnTo>
                  <a:lnTo>
                    <a:pt x="210" y="1212"/>
                  </a:lnTo>
                  <a:lnTo>
                    <a:pt x="210" y="1218"/>
                  </a:lnTo>
                  <a:lnTo>
                    <a:pt x="210" y="1224"/>
                  </a:lnTo>
                  <a:lnTo>
                    <a:pt x="216" y="1230"/>
                  </a:lnTo>
                  <a:lnTo>
                    <a:pt x="216" y="1236"/>
                  </a:lnTo>
                  <a:lnTo>
                    <a:pt x="216" y="1242"/>
                  </a:lnTo>
                  <a:lnTo>
                    <a:pt x="216" y="1248"/>
                  </a:lnTo>
                  <a:lnTo>
                    <a:pt x="222" y="1248"/>
                  </a:lnTo>
                  <a:lnTo>
                    <a:pt x="222" y="1254"/>
                  </a:lnTo>
                  <a:lnTo>
                    <a:pt x="222" y="1260"/>
                  </a:lnTo>
                  <a:lnTo>
                    <a:pt x="222" y="1266"/>
                  </a:lnTo>
                  <a:lnTo>
                    <a:pt x="222" y="1272"/>
                  </a:lnTo>
                  <a:lnTo>
                    <a:pt x="228" y="1278"/>
                  </a:lnTo>
                  <a:lnTo>
                    <a:pt x="228" y="1284"/>
                  </a:lnTo>
                  <a:lnTo>
                    <a:pt x="228" y="1290"/>
                  </a:lnTo>
                  <a:lnTo>
                    <a:pt x="228" y="1296"/>
                  </a:lnTo>
                  <a:lnTo>
                    <a:pt x="234" y="1296"/>
                  </a:lnTo>
                  <a:lnTo>
                    <a:pt x="234" y="1302"/>
                  </a:lnTo>
                  <a:lnTo>
                    <a:pt x="234" y="1308"/>
                  </a:lnTo>
                  <a:lnTo>
                    <a:pt x="234" y="1314"/>
                  </a:lnTo>
                  <a:lnTo>
                    <a:pt x="240" y="1320"/>
                  </a:lnTo>
                  <a:lnTo>
                    <a:pt x="240" y="1326"/>
                  </a:lnTo>
                  <a:lnTo>
                    <a:pt x="240" y="1332"/>
                  </a:lnTo>
                  <a:lnTo>
                    <a:pt x="246" y="1338"/>
                  </a:lnTo>
                  <a:lnTo>
                    <a:pt x="246" y="1344"/>
                  </a:lnTo>
                  <a:lnTo>
                    <a:pt x="246" y="1350"/>
                  </a:lnTo>
                  <a:lnTo>
                    <a:pt x="252" y="1356"/>
                  </a:lnTo>
                  <a:lnTo>
                    <a:pt x="252" y="1362"/>
                  </a:lnTo>
                  <a:lnTo>
                    <a:pt x="252" y="1368"/>
                  </a:lnTo>
                  <a:lnTo>
                    <a:pt x="258" y="1368"/>
                  </a:lnTo>
                  <a:lnTo>
                    <a:pt x="258" y="1374"/>
                  </a:lnTo>
                  <a:lnTo>
                    <a:pt x="258" y="1380"/>
                  </a:lnTo>
                  <a:lnTo>
                    <a:pt x="258" y="1386"/>
                  </a:lnTo>
                  <a:lnTo>
                    <a:pt x="264" y="1386"/>
                  </a:lnTo>
                  <a:lnTo>
                    <a:pt x="264" y="1392"/>
                  </a:lnTo>
                  <a:lnTo>
                    <a:pt x="264" y="1398"/>
                  </a:lnTo>
                  <a:lnTo>
                    <a:pt x="270" y="1398"/>
                  </a:lnTo>
                  <a:lnTo>
                    <a:pt x="270" y="1404"/>
                  </a:lnTo>
                  <a:lnTo>
                    <a:pt x="270" y="1410"/>
                  </a:lnTo>
                  <a:lnTo>
                    <a:pt x="276" y="1410"/>
                  </a:lnTo>
                  <a:lnTo>
                    <a:pt x="276" y="1416"/>
                  </a:lnTo>
                  <a:lnTo>
                    <a:pt x="282" y="1422"/>
                  </a:lnTo>
                  <a:lnTo>
                    <a:pt x="282" y="1428"/>
                  </a:lnTo>
                  <a:lnTo>
                    <a:pt x="288" y="1428"/>
                  </a:lnTo>
                  <a:lnTo>
                    <a:pt x="288" y="1434"/>
                  </a:lnTo>
                  <a:lnTo>
                    <a:pt x="294" y="1434"/>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50" name="Freeform 1054"/>
            <p:cNvSpPr>
              <a:spLocks/>
            </p:cNvSpPr>
            <p:nvPr/>
          </p:nvSpPr>
          <p:spPr bwMode="auto">
            <a:xfrm rot="1186479">
              <a:off x="3907" y="1142"/>
              <a:ext cx="44" cy="107"/>
            </a:xfrm>
            <a:custGeom>
              <a:avLst/>
              <a:gdLst>
                <a:gd name="T0" fmla="*/ 6 w 318"/>
                <a:gd name="T1" fmla="*/ 1338 h 1344"/>
                <a:gd name="T2" fmla="*/ 24 w 318"/>
                <a:gd name="T3" fmla="*/ 1344 h 1344"/>
                <a:gd name="T4" fmla="*/ 42 w 318"/>
                <a:gd name="T5" fmla="*/ 1338 h 1344"/>
                <a:gd name="T6" fmla="*/ 54 w 318"/>
                <a:gd name="T7" fmla="*/ 1326 h 1344"/>
                <a:gd name="T8" fmla="*/ 66 w 318"/>
                <a:gd name="T9" fmla="*/ 1308 h 1344"/>
                <a:gd name="T10" fmla="*/ 72 w 318"/>
                <a:gd name="T11" fmla="*/ 1290 h 1344"/>
                <a:gd name="T12" fmla="*/ 78 w 318"/>
                <a:gd name="T13" fmla="*/ 1272 h 1344"/>
                <a:gd name="T14" fmla="*/ 90 w 318"/>
                <a:gd name="T15" fmla="*/ 1254 h 1344"/>
                <a:gd name="T16" fmla="*/ 96 w 318"/>
                <a:gd name="T17" fmla="*/ 1236 h 1344"/>
                <a:gd name="T18" fmla="*/ 102 w 318"/>
                <a:gd name="T19" fmla="*/ 1218 h 1344"/>
                <a:gd name="T20" fmla="*/ 108 w 318"/>
                <a:gd name="T21" fmla="*/ 1200 h 1344"/>
                <a:gd name="T22" fmla="*/ 108 w 318"/>
                <a:gd name="T23" fmla="*/ 1176 h 1344"/>
                <a:gd name="T24" fmla="*/ 114 w 318"/>
                <a:gd name="T25" fmla="*/ 1158 h 1344"/>
                <a:gd name="T26" fmla="*/ 120 w 318"/>
                <a:gd name="T27" fmla="*/ 1134 h 1344"/>
                <a:gd name="T28" fmla="*/ 126 w 318"/>
                <a:gd name="T29" fmla="*/ 1110 h 1344"/>
                <a:gd name="T30" fmla="*/ 132 w 318"/>
                <a:gd name="T31" fmla="*/ 1086 h 1344"/>
                <a:gd name="T32" fmla="*/ 138 w 318"/>
                <a:gd name="T33" fmla="*/ 1062 h 1344"/>
                <a:gd name="T34" fmla="*/ 144 w 318"/>
                <a:gd name="T35" fmla="*/ 1044 h 1344"/>
                <a:gd name="T36" fmla="*/ 150 w 318"/>
                <a:gd name="T37" fmla="*/ 1020 h 1344"/>
                <a:gd name="T38" fmla="*/ 150 w 318"/>
                <a:gd name="T39" fmla="*/ 996 h 1344"/>
                <a:gd name="T40" fmla="*/ 156 w 318"/>
                <a:gd name="T41" fmla="*/ 978 h 1344"/>
                <a:gd name="T42" fmla="*/ 162 w 318"/>
                <a:gd name="T43" fmla="*/ 960 h 1344"/>
                <a:gd name="T44" fmla="*/ 162 w 318"/>
                <a:gd name="T45" fmla="*/ 936 h 1344"/>
                <a:gd name="T46" fmla="*/ 168 w 318"/>
                <a:gd name="T47" fmla="*/ 918 h 1344"/>
                <a:gd name="T48" fmla="*/ 174 w 318"/>
                <a:gd name="T49" fmla="*/ 894 h 1344"/>
                <a:gd name="T50" fmla="*/ 180 w 318"/>
                <a:gd name="T51" fmla="*/ 870 h 1344"/>
                <a:gd name="T52" fmla="*/ 180 w 318"/>
                <a:gd name="T53" fmla="*/ 846 h 1344"/>
                <a:gd name="T54" fmla="*/ 186 w 318"/>
                <a:gd name="T55" fmla="*/ 822 h 1344"/>
                <a:gd name="T56" fmla="*/ 192 w 318"/>
                <a:gd name="T57" fmla="*/ 798 h 1344"/>
                <a:gd name="T58" fmla="*/ 192 w 318"/>
                <a:gd name="T59" fmla="*/ 774 h 1344"/>
                <a:gd name="T60" fmla="*/ 198 w 318"/>
                <a:gd name="T61" fmla="*/ 750 h 1344"/>
                <a:gd name="T62" fmla="*/ 204 w 318"/>
                <a:gd name="T63" fmla="*/ 732 h 1344"/>
                <a:gd name="T64" fmla="*/ 204 w 318"/>
                <a:gd name="T65" fmla="*/ 708 h 1344"/>
                <a:gd name="T66" fmla="*/ 210 w 318"/>
                <a:gd name="T67" fmla="*/ 684 h 1344"/>
                <a:gd name="T68" fmla="*/ 216 w 318"/>
                <a:gd name="T69" fmla="*/ 660 h 1344"/>
                <a:gd name="T70" fmla="*/ 216 w 318"/>
                <a:gd name="T71" fmla="*/ 636 h 1344"/>
                <a:gd name="T72" fmla="*/ 222 w 318"/>
                <a:gd name="T73" fmla="*/ 612 h 1344"/>
                <a:gd name="T74" fmla="*/ 222 w 318"/>
                <a:gd name="T75" fmla="*/ 588 h 1344"/>
                <a:gd name="T76" fmla="*/ 228 w 318"/>
                <a:gd name="T77" fmla="*/ 564 h 1344"/>
                <a:gd name="T78" fmla="*/ 234 w 318"/>
                <a:gd name="T79" fmla="*/ 540 h 1344"/>
                <a:gd name="T80" fmla="*/ 234 w 318"/>
                <a:gd name="T81" fmla="*/ 516 h 1344"/>
                <a:gd name="T82" fmla="*/ 240 w 318"/>
                <a:gd name="T83" fmla="*/ 498 h 1344"/>
                <a:gd name="T84" fmla="*/ 240 w 318"/>
                <a:gd name="T85" fmla="*/ 474 h 1344"/>
                <a:gd name="T86" fmla="*/ 246 w 318"/>
                <a:gd name="T87" fmla="*/ 450 h 1344"/>
                <a:gd name="T88" fmla="*/ 252 w 318"/>
                <a:gd name="T89" fmla="*/ 426 h 1344"/>
                <a:gd name="T90" fmla="*/ 252 w 318"/>
                <a:gd name="T91" fmla="*/ 402 h 1344"/>
                <a:gd name="T92" fmla="*/ 258 w 318"/>
                <a:gd name="T93" fmla="*/ 378 h 1344"/>
                <a:gd name="T94" fmla="*/ 264 w 318"/>
                <a:gd name="T95" fmla="*/ 354 h 1344"/>
                <a:gd name="T96" fmla="*/ 264 w 318"/>
                <a:gd name="T97" fmla="*/ 330 h 1344"/>
                <a:gd name="T98" fmla="*/ 270 w 318"/>
                <a:gd name="T99" fmla="*/ 306 h 1344"/>
                <a:gd name="T100" fmla="*/ 270 w 318"/>
                <a:gd name="T101" fmla="*/ 282 h 1344"/>
                <a:gd name="T102" fmla="*/ 276 w 318"/>
                <a:gd name="T103" fmla="*/ 264 h 1344"/>
                <a:gd name="T104" fmla="*/ 282 w 318"/>
                <a:gd name="T105" fmla="*/ 240 h 1344"/>
                <a:gd name="T106" fmla="*/ 282 w 318"/>
                <a:gd name="T107" fmla="*/ 216 h 1344"/>
                <a:gd name="T108" fmla="*/ 288 w 318"/>
                <a:gd name="T109" fmla="*/ 192 h 1344"/>
                <a:gd name="T110" fmla="*/ 288 w 318"/>
                <a:gd name="T111" fmla="*/ 168 h 1344"/>
                <a:gd name="T112" fmla="*/ 294 w 318"/>
                <a:gd name="T113" fmla="*/ 150 h 1344"/>
                <a:gd name="T114" fmla="*/ 300 w 318"/>
                <a:gd name="T115" fmla="*/ 132 h 1344"/>
                <a:gd name="T116" fmla="*/ 300 w 318"/>
                <a:gd name="T117" fmla="*/ 108 h 1344"/>
                <a:gd name="T118" fmla="*/ 306 w 318"/>
                <a:gd name="T119" fmla="*/ 84 h 1344"/>
                <a:gd name="T120" fmla="*/ 312 w 318"/>
                <a:gd name="T121" fmla="*/ 60 h 1344"/>
                <a:gd name="T122" fmla="*/ 312 w 318"/>
                <a:gd name="T123" fmla="*/ 36 h 1344"/>
                <a:gd name="T124" fmla="*/ 318 w 318"/>
                <a:gd name="T125" fmla="*/ 12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1344">
                  <a:moveTo>
                    <a:pt x="0" y="1326"/>
                  </a:moveTo>
                  <a:lnTo>
                    <a:pt x="0" y="1332"/>
                  </a:lnTo>
                  <a:lnTo>
                    <a:pt x="6" y="1332"/>
                  </a:lnTo>
                  <a:lnTo>
                    <a:pt x="6" y="1338"/>
                  </a:lnTo>
                  <a:lnTo>
                    <a:pt x="12" y="1338"/>
                  </a:lnTo>
                  <a:lnTo>
                    <a:pt x="18" y="1338"/>
                  </a:lnTo>
                  <a:lnTo>
                    <a:pt x="18" y="1344"/>
                  </a:lnTo>
                  <a:lnTo>
                    <a:pt x="24" y="1344"/>
                  </a:lnTo>
                  <a:lnTo>
                    <a:pt x="30" y="1344"/>
                  </a:lnTo>
                  <a:lnTo>
                    <a:pt x="30" y="1338"/>
                  </a:lnTo>
                  <a:lnTo>
                    <a:pt x="36" y="1338"/>
                  </a:lnTo>
                  <a:lnTo>
                    <a:pt x="42" y="1338"/>
                  </a:lnTo>
                  <a:lnTo>
                    <a:pt x="42" y="1332"/>
                  </a:lnTo>
                  <a:lnTo>
                    <a:pt x="48" y="1332"/>
                  </a:lnTo>
                  <a:lnTo>
                    <a:pt x="48" y="1326"/>
                  </a:lnTo>
                  <a:lnTo>
                    <a:pt x="54" y="1326"/>
                  </a:lnTo>
                  <a:lnTo>
                    <a:pt x="54" y="1320"/>
                  </a:lnTo>
                  <a:lnTo>
                    <a:pt x="60" y="1314"/>
                  </a:lnTo>
                  <a:lnTo>
                    <a:pt x="60" y="1308"/>
                  </a:lnTo>
                  <a:lnTo>
                    <a:pt x="66" y="1308"/>
                  </a:lnTo>
                  <a:lnTo>
                    <a:pt x="66" y="1302"/>
                  </a:lnTo>
                  <a:lnTo>
                    <a:pt x="66" y="1296"/>
                  </a:lnTo>
                  <a:lnTo>
                    <a:pt x="72" y="1296"/>
                  </a:lnTo>
                  <a:lnTo>
                    <a:pt x="72" y="1290"/>
                  </a:lnTo>
                  <a:lnTo>
                    <a:pt x="72" y="1284"/>
                  </a:lnTo>
                  <a:lnTo>
                    <a:pt x="78" y="1284"/>
                  </a:lnTo>
                  <a:lnTo>
                    <a:pt x="78" y="1278"/>
                  </a:lnTo>
                  <a:lnTo>
                    <a:pt x="78" y="1272"/>
                  </a:lnTo>
                  <a:lnTo>
                    <a:pt x="84" y="1266"/>
                  </a:lnTo>
                  <a:lnTo>
                    <a:pt x="84" y="1260"/>
                  </a:lnTo>
                  <a:lnTo>
                    <a:pt x="84" y="1254"/>
                  </a:lnTo>
                  <a:lnTo>
                    <a:pt x="90" y="1254"/>
                  </a:lnTo>
                  <a:lnTo>
                    <a:pt x="90" y="1248"/>
                  </a:lnTo>
                  <a:lnTo>
                    <a:pt x="90" y="1242"/>
                  </a:lnTo>
                  <a:lnTo>
                    <a:pt x="90" y="1236"/>
                  </a:lnTo>
                  <a:lnTo>
                    <a:pt x="96" y="1236"/>
                  </a:lnTo>
                  <a:lnTo>
                    <a:pt x="96" y="1230"/>
                  </a:lnTo>
                  <a:lnTo>
                    <a:pt x="96" y="1224"/>
                  </a:lnTo>
                  <a:lnTo>
                    <a:pt x="96" y="1218"/>
                  </a:lnTo>
                  <a:lnTo>
                    <a:pt x="102" y="1218"/>
                  </a:lnTo>
                  <a:lnTo>
                    <a:pt x="102" y="1212"/>
                  </a:lnTo>
                  <a:lnTo>
                    <a:pt x="102" y="1206"/>
                  </a:lnTo>
                  <a:lnTo>
                    <a:pt x="102" y="1200"/>
                  </a:lnTo>
                  <a:lnTo>
                    <a:pt x="108" y="1200"/>
                  </a:lnTo>
                  <a:lnTo>
                    <a:pt x="108" y="1194"/>
                  </a:lnTo>
                  <a:lnTo>
                    <a:pt x="108" y="1188"/>
                  </a:lnTo>
                  <a:lnTo>
                    <a:pt x="108" y="1182"/>
                  </a:lnTo>
                  <a:lnTo>
                    <a:pt x="108" y="1176"/>
                  </a:lnTo>
                  <a:lnTo>
                    <a:pt x="114" y="1176"/>
                  </a:lnTo>
                  <a:lnTo>
                    <a:pt x="114" y="1170"/>
                  </a:lnTo>
                  <a:lnTo>
                    <a:pt x="114" y="1164"/>
                  </a:lnTo>
                  <a:lnTo>
                    <a:pt x="114" y="1158"/>
                  </a:lnTo>
                  <a:lnTo>
                    <a:pt x="120" y="1152"/>
                  </a:lnTo>
                  <a:lnTo>
                    <a:pt x="120" y="1146"/>
                  </a:lnTo>
                  <a:lnTo>
                    <a:pt x="120" y="1140"/>
                  </a:lnTo>
                  <a:lnTo>
                    <a:pt x="120" y="1134"/>
                  </a:lnTo>
                  <a:lnTo>
                    <a:pt x="126" y="1128"/>
                  </a:lnTo>
                  <a:lnTo>
                    <a:pt x="126" y="1122"/>
                  </a:lnTo>
                  <a:lnTo>
                    <a:pt x="126" y="1116"/>
                  </a:lnTo>
                  <a:lnTo>
                    <a:pt x="126" y="1110"/>
                  </a:lnTo>
                  <a:lnTo>
                    <a:pt x="132" y="1104"/>
                  </a:lnTo>
                  <a:lnTo>
                    <a:pt x="132" y="1098"/>
                  </a:lnTo>
                  <a:lnTo>
                    <a:pt x="132" y="1092"/>
                  </a:lnTo>
                  <a:lnTo>
                    <a:pt x="132" y="1086"/>
                  </a:lnTo>
                  <a:lnTo>
                    <a:pt x="138" y="1080"/>
                  </a:lnTo>
                  <a:lnTo>
                    <a:pt x="138" y="1074"/>
                  </a:lnTo>
                  <a:lnTo>
                    <a:pt x="138" y="1068"/>
                  </a:lnTo>
                  <a:lnTo>
                    <a:pt x="138" y="1062"/>
                  </a:lnTo>
                  <a:lnTo>
                    <a:pt x="138" y="1056"/>
                  </a:lnTo>
                  <a:lnTo>
                    <a:pt x="144" y="1056"/>
                  </a:lnTo>
                  <a:lnTo>
                    <a:pt x="144" y="1050"/>
                  </a:lnTo>
                  <a:lnTo>
                    <a:pt x="144" y="1044"/>
                  </a:lnTo>
                  <a:lnTo>
                    <a:pt x="144" y="1038"/>
                  </a:lnTo>
                  <a:lnTo>
                    <a:pt x="144" y="1032"/>
                  </a:lnTo>
                  <a:lnTo>
                    <a:pt x="144" y="1026"/>
                  </a:lnTo>
                  <a:lnTo>
                    <a:pt x="150" y="1020"/>
                  </a:lnTo>
                  <a:lnTo>
                    <a:pt x="150" y="1014"/>
                  </a:lnTo>
                  <a:lnTo>
                    <a:pt x="150" y="1008"/>
                  </a:lnTo>
                  <a:lnTo>
                    <a:pt x="150" y="1002"/>
                  </a:lnTo>
                  <a:lnTo>
                    <a:pt x="150" y="996"/>
                  </a:lnTo>
                  <a:lnTo>
                    <a:pt x="156" y="996"/>
                  </a:lnTo>
                  <a:lnTo>
                    <a:pt x="156" y="990"/>
                  </a:lnTo>
                  <a:lnTo>
                    <a:pt x="156" y="984"/>
                  </a:lnTo>
                  <a:lnTo>
                    <a:pt x="156" y="978"/>
                  </a:lnTo>
                  <a:lnTo>
                    <a:pt x="156" y="972"/>
                  </a:lnTo>
                  <a:lnTo>
                    <a:pt x="156" y="966"/>
                  </a:lnTo>
                  <a:lnTo>
                    <a:pt x="162" y="966"/>
                  </a:lnTo>
                  <a:lnTo>
                    <a:pt x="162" y="960"/>
                  </a:lnTo>
                  <a:lnTo>
                    <a:pt x="162" y="954"/>
                  </a:lnTo>
                  <a:lnTo>
                    <a:pt x="162" y="948"/>
                  </a:lnTo>
                  <a:lnTo>
                    <a:pt x="162" y="942"/>
                  </a:lnTo>
                  <a:lnTo>
                    <a:pt x="162" y="936"/>
                  </a:lnTo>
                  <a:lnTo>
                    <a:pt x="168" y="936"/>
                  </a:lnTo>
                  <a:lnTo>
                    <a:pt x="168" y="930"/>
                  </a:lnTo>
                  <a:lnTo>
                    <a:pt x="168" y="924"/>
                  </a:lnTo>
                  <a:lnTo>
                    <a:pt x="168" y="918"/>
                  </a:lnTo>
                  <a:lnTo>
                    <a:pt x="168" y="912"/>
                  </a:lnTo>
                  <a:lnTo>
                    <a:pt x="168" y="906"/>
                  </a:lnTo>
                  <a:lnTo>
                    <a:pt x="174" y="900"/>
                  </a:lnTo>
                  <a:lnTo>
                    <a:pt x="174" y="894"/>
                  </a:lnTo>
                  <a:lnTo>
                    <a:pt x="174" y="888"/>
                  </a:lnTo>
                  <a:lnTo>
                    <a:pt x="174" y="882"/>
                  </a:lnTo>
                  <a:lnTo>
                    <a:pt x="174" y="876"/>
                  </a:lnTo>
                  <a:lnTo>
                    <a:pt x="180" y="870"/>
                  </a:lnTo>
                  <a:lnTo>
                    <a:pt x="180" y="864"/>
                  </a:lnTo>
                  <a:lnTo>
                    <a:pt x="180" y="858"/>
                  </a:lnTo>
                  <a:lnTo>
                    <a:pt x="180" y="852"/>
                  </a:lnTo>
                  <a:lnTo>
                    <a:pt x="180" y="846"/>
                  </a:lnTo>
                  <a:lnTo>
                    <a:pt x="180" y="840"/>
                  </a:lnTo>
                  <a:lnTo>
                    <a:pt x="186" y="834"/>
                  </a:lnTo>
                  <a:lnTo>
                    <a:pt x="186" y="828"/>
                  </a:lnTo>
                  <a:lnTo>
                    <a:pt x="186" y="822"/>
                  </a:lnTo>
                  <a:lnTo>
                    <a:pt x="186" y="816"/>
                  </a:lnTo>
                  <a:lnTo>
                    <a:pt x="186" y="810"/>
                  </a:lnTo>
                  <a:lnTo>
                    <a:pt x="186" y="804"/>
                  </a:lnTo>
                  <a:lnTo>
                    <a:pt x="192" y="798"/>
                  </a:lnTo>
                  <a:lnTo>
                    <a:pt x="192" y="792"/>
                  </a:lnTo>
                  <a:lnTo>
                    <a:pt x="192" y="786"/>
                  </a:lnTo>
                  <a:lnTo>
                    <a:pt x="192" y="780"/>
                  </a:lnTo>
                  <a:lnTo>
                    <a:pt x="192" y="774"/>
                  </a:lnTo>
                  <a:lnTo>
                    <a:pt x="192" y="768"/>
                  </a:lnTo>
                  <a:lnTo>
                    <a:pt x="198" y="762"/>
                  </a:lnTo>
                  <a:lnTo>
                    <a:pt x="198" y="756"/>
                  </a:lnTo>
                  <a:lnTo>
                    <a:pt x="198" y="750"/>
                  </a:lnTo>
                  <a:lnTo>
                    <a:pt x="198" y="744"/>
                  </a:lnTo>
                  <a:lnTo>
                    <a:pt x="198" y="738"/>
                  </a:lnTo>
                  <a:lnTo>
                    <a:pt x="198" y="732"/>
                  </a:lnTo>
                  <a:lnTo>
                    <a:pt x="204" y="732"/>
                  </a:lnTo>
                  <a:lnTo>
                    <a:pt x="204" y="726"/>
                  </a:lnTo>
                  <a:lnTo>
                    <a:pt x="204" y="720"/>
                  </a:lnTo>
                  <a:lnTo>
                    <a:pt x="204" y="714"/>
                  </a:lnTo>
                  <a:lnTo>
                    <a:pt x="204" y="708"/>
                  </a:lnTo>
                  <a:lnTo>
                    <a:pt x="204" y="702"/>
                  </a:lnTo>
                  <a:lnTo>
                    <a:pt x="210" y="696"/>
                  </a:lnTo>
                  <a:lnTo>
                    <a:pt x="210" y="690"/>
                  </a:lnTo>
                  <a:lnTo>
                    <a:pt x="210" y="684"/>
                  </a:lnTo>
                  <a:lnTo>
                    <a:pt x="210" y="678"/>
                  </a:lnTo>
                  <a:lnTo>
                    <a:pt x="210" y="672"/>
                  </a:lnTo>
                  <a:lnTo>
                    <a:pt x="210" y="666"/>
                  </a:lnTo>
                  <a:lnTo>
                    <a:pt x="216" y="660"/>
                  </a:lnTo>
                  <a:lnTo>
                    <a:pt x="216" y="654"/>
                  </a:lnTo>
                  <a:lnTo>
                    <a:pt x="216" y="648"/>
                  </a:lnTo>
                  <a:lnTo>
                    <a:pt x="216" y="642"/>
                  </a:lnTo>
                  <a:lnTo>
                    <a:pt x="216" y="636"/>
                  </a:lnTo>
                  <a:lnTo>
                    <a:pt x="216" y="630"/>
                  </a:lnTo>
                  <a:lnTo>
                    <a:pt x="216" y="624"/>
                  </a:lnTo>
                  <a:lnTo>
                    <a:pt x="222" y="618"/>
                  </a:lnTo>
                  <a:lnTo>
                    <a:pt x="222" y="612"/>
                  </a:lnTo>
                  <a:lnTo>
                    <a:pt x="222" y="606"/>
                  </a:lnTo>
                  <a:lnTo>
                    <a:pt x="222" y="600"/>
                  </a:lnTo>
                  <a:lnTo>
                    <a:pt x="222" y="594"/>
                  </a:lnTo>
                  <a:lnTo>
                    <a:pt x="222" y="588"/>
                  </a:lnTo>
                  <a:lnTo>
                    <a:pt x="228" y="582"/>
                  </a:lnTo>
                  <a:lnTo>
                    <a:pt x="228" y="576"/>
                  </a:lnTo>
                  <a:lnTo>
                    <a:pt x="228" y="570"/>
                  </a:lnTo>
                  <a:lnTo>
                    <a:pt x="228" y="564"/>
                  </a:lnTo>
                  <a:lnTo>
                    <a:pt x="228" y="558"/>
                  </a:lnTo>
                  <a:lnTo>
                    <a:pt x="228" y="552"/>
                  </a:lnTo>
                  <a:lnTo>
                    <a:pt x="234" y="546"/>
                  </a:lnTo>
                  <a:lnTo>
                    <a:pt x="234" y="540"/>
                  </a:lnTo>
                  <a:lnTo>
                    <a:pt x="234" y="534"/>
                  </a:lnTo>
                  <a:lnTo>
                    <a:pt x="234" y="528"/>
                  </a:lnTo>
                  <a:lnTo>
                    <a:pt x="234" y="522"/>
                  </a:lnTo>
                  <a:lnTo>
                    <a:pt x="234" y="516"/>
                  </a:lnTo>
                  <a:lnTo>
                    <a:pt x="234" y="510"/>
                  </a:lnTo>
                  <a:lnTo>
                    <a:pt x="240" y="510"/>
                  </a:lnTo>
                  <a:lnTo>
                    <a:pt x="240" y="504"/>
                  </a:lnTo>
                  <a:lnTo>
                    <a:pt x="240" y="498"/>
                  </a:lnTo>
                  <a:lnTo>
                    <a:pt x="240" y="492"/>
                  </a:lnTo>
                  <a:lnTo>
                    <a:pt x="240" y="486"/>
                  </a:lnTo>
                  <a:lnTo>
                    <a:pt x="240" y="480"/>
                  </a:lnTo>
                  <a:lnTo>
                    <a:pt x="240" y="474"/>
                  </a:lnTo>
                  <a:lnTo>
                    <a:pt x="246" y="468"/>
                  </a:lnTo>
                  <a:lnTo>
                    <a:pt x="246" y="462"/>
                  </a:lnTo>
                  <a:lnTo>
                    <a:pt x="246" y="456"/>
                  </a:lnTo>
                  <a:lnTo>
                    <a:pt x="246" y="450"/>
                  </a:lnTo>
                  <a:lnTo>
                    <a:pt x="246" y="444"/>
                  </a:lnTo>
                  <a:lnTo>
                    <a:pt x="246" y="438"/>
                  </a:lnTo>
                  <a:lnTo>
                    <a:pt x="252" y="432"/>
                  </a:lnTo>
                  <a:lnTo>
                    <a:pt x="252" y="426"/>
                  </a:lnTo>
                  <a:lnTo>
                    <a:pt x="252" y="420"/>
                  </a:lnTo>
                  <a:lnTo>
                    <a:pt x="252" y="414"/>
                  </a:lnTo>
                  <a:lnTo>
                    <a:pt x="252" y="408"/>
                  </a:lnTo>
                  <a:lnTo>
                    <a:pt x="252" y="402"/>
                  </a:lnTo>
                  <a:lnTo>
                    <a:pt x="252" y="396"/>
                  </a:lnTo>
                  <a:lnTo>
                    <a:pt x="258" y="390"/>
                  </a:lnTo>
                  <a:lnTo>
                    <a:pt x="258" y="384"/>
                  </a:lnTo>
                  <a:lnTo>
                    <a:pt x="258" y="378"/>
                  </a:lnTo>
                  <a:lnTo>
                    <a:pt x="258" y="372"/>
                  </a:lnTo>
                  <a:lnTo>
                    <a:pt x="258" y="366"/>
                  </a:lnTo>
                  <a:lnTo>
                    <a:pt x="258" y="360"/>
                  </a:lnTo>
                  <a:lnTo>
                    <a:pt x="264" y="354"/>
                  </a:lnTo>
                  <a:lnTo>
                    <a:pt x="264" y="348"/>
                  </a:lnTo>
                  <a:lnTo>
                    <a:pt x="264" y="342"/>
                  </a:lnTo>
                  <a:lnTo>
                    <a:pt x="264" y="336"/>
                  </a:lnTo>
                  <a:lnTo>
                    <a:pt x="264" y="330"/>
                  </a:lnTo>
                  <a:lnTo>
                    <a:pt x="264" y="324"/>
                  </a:lnTo>
                  <a:lnTo>
                    <a:pt x="270" y="318"/>
                  </a:lnTo>
                  <a:lnTo>
                    <a:pt x="270" y="312"/>
                  </a:lnTo>
                  <a:lnTo>
                    <a:pt x="270" y="306"/>
                  </a:lnTo>
                  <a:lnTo>
                    <a:pt x="270" y="300"/>
                  </a:lnTo>
                  <a:lnTo>
                    <a:pt x="270" y="294"/>
                  </a:lnTo>
                  <a:lnTo>
                    <a:pt x="270" y="288"/>
                  </a:lnTo>
                  <a:lnTo>
                    <a:pt x="270" y="282"/>
                  </a:lnTo>
                  <a:lnTo>
                    <a:pt x="276" y="282"/>
                  </a:lnTo>
                  <a:lnTo>
                    <a:pt x="276" y="276"/>
                  </a:lnTo>
                  <a:lnTo>
                    <a:pt x="276" y="270"/>
                  </a:lnTo>
                  <a:lnTo>
                    <a:pt x="276" y="264"/>
                  </a:lnTo>
                  <a:lnTo>
                    <a:pt x="276" y="258"/>
                  </a:lnTo>
                  <a:lnTo>
                    <a:pt x="276" y="252"/>
                  </a:lnTo>
                  <a:lnTo>
                    <a:pt x="276" y="246"/>
                  </a:lnTo>
                  <a:lnTo>
                    <a:pt x="282" y="240"/>
                  </a:lnTo>
                  <a:lnTo>
                    <a:pt x="282" y="234"/>
                  </a:lnTo>
                  <a:lnTo>
                    <a:pt x="282" y="228"/>
                  </a:lnTo>
                  <a:lnTo>
                    <a:pt x="282" y="222"/>
                  </a:lnTo>
                  <a:lnTo>
                    <a:pt x="282" y="216"/>
                  </a:lnTo>
                  <a:lnTo>
                    <a:pt x="282" y="210"/>
                  </a:lnTo>
                  <a:lnTo>
                    <a:pt x="288" y="204"/>
                  </a:lnTo>
                  <a:lnTo>
                    <a:pt x="288" y="198"/>
                  </a:lnTo>
                  <a:lnTo>
                    <a:pt x="288" y="192"/>
                  </a:lnTo>
                  <a:lnTo>
                    <a:pt x="288" y="186"/>
                  </a:lnTo>
                  <a:lnTo>
                    <a:pt x="288" y="180"/>
                  </a:lnTo>
                  <a:lnTo>
                    <a:pt x="288" y="174"/>
                  </a:lnTo>
                  <a:lnTo>
                    <a:pt x="288" y="168"/>
                  </a:lnTo>
                  <a:lnTo>
                    <a:pt x="294" y="168"/>
                  </a:lnTo>
                  <a:lnTo>
                    <a:pt x="294" y="162"/>
                  </a:lnTo>
                  <a:lnTo>
                    <a:pt x="294" y="156"/>
                  </a:lnTo>
                  <a:lnTo>
                    <a:pt x="294" y="150"/>
                  </a:lnTo>
                  <a:lnTo>
                    <a:pt x="294" y="144"/>
                  </a:lnTo>
                  <a:lnTo>
                    <a:pt x="294" y="138"/>
                  </a:lnTo>
                  <a:lnTo>
                    <a:pt x="294" y="132"/>
                  </a:lnTo>
                  <a:lnTo>
                    <a:pt x="300" y="132"/>
                  </a:lnTo>
                  <a:lnTo>
                    <a:pt x="300" y="126"/>
                  </a:lnTo>
                  <a:lnTo>
                    <a:pt x="300" y="120"/>
                  </a:lnTo>
                  <a:lnTo>
                    <a:pt x="300" y="114"/>
                  </a:lnTo>
                  <a:lnTo>
                    <a:pt x="300" y="108"/>
                  </a:lnTo>
                  <a:lnTo>
                    <a:pt x="300" y="102"/>
                  </a:lnTo>
                  <a:lnTo>
                    <a:pt x="306" y="96"/>
                  </a:lnTo>
                  <a:lnTo>
                    <a:pt x="306" y="90"/>
                  </a:lnTo>
                  <a:lnTo>
                    <a:pt x="306" y="84"/>
                  </a:lnTo>
                  <a:lnTo>
                    <a:pt x="306" y="78"/>
                  </a:lnTo>
                  <a:lnTo>
                    <a:pt x="306" y="72"/>
                  </a:lnTo>
                  <a:lnTo>
                    <a:pt x="306" y="66"/>
                  </a:lnTo>
                  <a:lnTo>
                    <a:pt x="312" y="60"/>
                  </a:lnTo>
                  <a:lnTo>
                    <a:pt x="312" y="54"/>
                  </a:lnTo>
                  <a:lnTo>
                    <a:pt x="312" y="48"/>
                  </a:lnTo>
                  <a:lnTo>
                    <a:pt x="312" y="42"/>
                  </a:lnTo>
                  <a:lnTo>
                    <a:pt x="312" y="36"/>
                  </a:lnTo>
                  <a:lnTo>
                    <a:pt x="312" y="30"/>
                  </a:lnTo>
                  <a:lnTo>
                    <a:pt x="318" y="24"/>
                  </a:lnTo>
                  <a:lnTo>
                    <a:pt x="318" y="18"/>
                  </a:lnTo>
                  <a:lnTo>
                    <a:pt x="318" y="12"/>
                  </a:lnTo>
                  <a:lnTo>
                    <a:pt x="318" y="6"/>
                  </a:lnTo>
                  <a:lnTo>
                    <a:pt x="318" y="0"/>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nvGrpSpPr>
            <p:cNvPr id="568356" name="Group 1060"/>
            <p:cNvGrpSpPr>
              <a:grpSpLocks/>
            </p:cNvGrpSpPr>
            <p:nvPr/>
          </p:nvGrpSpPr>
          <p:grpSpPr bwMode="auto">
            <a:xfrm>
              <a:off x="3953" y="1141"/>
              <a:ext cx="115" cy="137"/>
              <a:chOff x="4109" y="1057"/>
              <a:chExt cx="108" cy="161"/>
            </a:xfrm>
          </p:grpSpPr>
          <p:grpSp>
            <p:nvGrpSpPr>
              <p:cNvPr id="568355" name="Group 1059"/>
              <p:cNvGrpSpPr>
                <a:grpSpLocks/>
              </p:cNvGrpSpPr>
              <p:nvPr/>
            </p:nvGrpSpPr>
            <p:grpSpPr bwMode="auto">
              <a:xfrm>
                <a:off x="4109" y="1057"/>
                <a:ext cx="75" cy="161"/>
                <a:chOff x="4109" y="1057"/>
                <a:chExt cx="75" cy="161"/>
              </a:xfrm>
            </p:grpSpPr>
            <p:sp>
              <p:nvSpPr>
                <p:cNvPr id="568351" name="Freeform 1055"/>
                <p:cNvSpPr>
                  <a:spLocks/>
                </p:cNvSpPr>
                <p:nvPr/>
              </p:nvSpPr>
              <p:spPr bwMode="auto">
                <a:xfrm rot="1186479">
                  <a:off x="4109" y="1057"/>
                  <a:ext cx="52" cy="63"/>
                </a:xfrm>
                <a:custGeom>
                  <a:avLst/>
                  <a:gdLst>
                    <a:gd name="T0" fmla="*/ 6 w 372"/>
                    <a:gd name="T1" fmla="*/ 504 h 798"/>
                    <a:gd name="T2" fmla="*/ 6 w 372"/>
                    <a:gd name="T3" fmla="*/ 480 h 798"/>
                    <a:gd name="T4" fmla="*/ 12 w 372"/>
                    <a:gd name="T5" fmla="*/ 456 h 798"/>
                    <a:gd name="T6" fmla="*/ 18 w 372"/>
                    <a:gd name="T7" fmla="*/ 432 h 798"/>
                    <a:gd name="T8" fmla="*/ 24 w 372"/>
                    <a:gd name="T9" fmla="*/ 408 h 798"/>
                    <a:gd name="T10" fmla="*/ 24 w 372"/>
                    <a:gd name="T11" fmla="*/ 384 h 798"/>
                    <a:gd name="T12" fmla="*/ 30 w 372"/>
                    <a:gd name="T13" fmla="*/ 360 h 798"/>
                    <a:gd name="T14" fmla="*/ 36 w 372"/>
                    <a:gd name="T15" fmla="*/ 336 h 798"/>
                    <a:gd name="T16" fmla="*/ 42 w 372"/>
                    <a:gd name="T17" fmla="*/ 312 h 798"/>
                    <a:gd name="T18" fmla="*/ 48 w 372"/>
                    <a:gd name="T19" fmla="*/ 288 h 798"/>
                    <a:gd name="T20" fmla="*/ 48 w 372"/>
                    <a:gd name="T21" fmla="*/ 264 h 798"/>
                    <a:gd name="T22" fmla="*/ 54 w 372"/>
                    <a:gd name="T23" fmla="*/ 246 h 798"/>
                    <a:gd name="T24" fmla="*/ 60 w 372"/>
                    <a:gd name="T25" fmla="*/ 222 h 798"/>
                    <a:gd name="T26" fmla="*/ 66 w 372"/>
                    <a:gd name="T27" fmla="*/ 198 h 798"/>
                    <a:gd name="T28" fmla="*/ 72 w 372"/>
                    <a:gd name="T29" fmla="*/ 180 h 798"/>
                    <a:gd name="T30" fmla="*/ 78 w 372"/>
                    <a:gd name="T31" fmla="*/ 162 h 798"/>
                    <a:gd name="T32" fmla="*/ 84 w 372"/>
                    <a:gd name="T33" fmla="*/ 144 h 798"/>
                    <a:gd name="T34" fmla="*/ 90 w 372"/>
                    <a:gd name="T35" fmla="*/ 126 h 798"/>
                    <a:gd name="T36" fmla="*/ 96 w 372"/>
                    <a:gd name="T37" fmla="*/ 108 h 798"/>
                    <a:gd name="T38" fmla="*/ 102 w 372"/>
                    <a:gd name="T39" fmla="*/ 90 h 798"/>
                    <a:gd name="T40" fmla="*/ 108 w 372"/>
                    <a:gd name="T41" fmla="*/ 72 h 798"/>
                    <a:gd name="T42" fmla="*/ 114 w 372"/>
                    <a:gd name="T43" fmla="*/ 48 h 798"/>
                    <a:gd name="T44" fmla="*/ 126 w 372"/>
                    <a:gd name="T45" fmla="*/ 36 h 798"/>
                    <a:gd name="T46" fmla="*/ 132 w 372"/>
                    <a:gd name="T47" fmla="*/ 18 h 798"/>
                    <a:gd name="T48" fmla="*/ 144 w 372"/>
                    <a:gd name="T49" fmla="*/ 6 h 798"/>
                    <a:gd name="T50" fmla="*/ 162 w 372"/>
                    <a:gd name="T51" fmla="*/ 0 h 798"/>
                    <a:gd name="T52" fmla="*/ 180 w 372"/>
                    <a:gd name="T53" fmla="*/ 6 h 798"/>
                    <a:gd name="T54" fmla="*/ 192 w 372"/>
                    <a:gd name="T55" fmla="*/ 18 h 798"/>
                    <a:gd name="T56" fmla="*/ 204 w 372"/>
                    <a:gd name="T57" fmla="*/ 30 h 798"/>
                    <a:gd name="T58" fmla="*/ 210 w 372"/>
                    <a:gd name="T59" fmla="*/ 48 h 798"/>
                    <a:gd name="T60" fmla="*/ 216 w 372"/>
                    <a:gd name="T61" fmla="*/ 66 h 798"/>
                    <a:gd name="T62" fmla="*/ 228 w 372"/>
                    <a:gd name="T63" fmla="*/ 84 h 798"/>
                    <a:gd name="T64" fmla="*/ 234 w 372"/>
                    <a:gd name="T65" fmla="*/ 108 h 798"/>
                    <a:gd name="T66" fmla="*/ 240 w 372"/>
                    <a:gd name="T67" fmla="*/ 132 h 798"/>
                    <a:gd name="T68" fmla="*/ 246 w 372"/>
                    <a:gd name="T69" fmla="*/ 156 h 798"/>
                    <a:gd name="T70" fmla="*/ 252 w 372"/>
                    <a:gd name="T71" fmla="*/ 174 h 798"/>
                    <a:gd name="T72" fmla="*/ 258 w 372"/>
                    <a:gd name="T73" fmla="*/ 192 h 798"/>
                    <a:gd name="T74" fmla="*/ 264 w 372"/>
                    <a:gd name="T75" fmla="*/ 216 h 798"/>
                    <a:gd name="T76" fmla="*/ 270 w 372"/>
                    <a:gd name="T77" fmla="*/ 240 h 798"/>
                    <a:gd name="T78" fmla="*/ 276 w 372"/>
                    <a:gd name="T79" fmla="*/ 264 h 798"/>
                    <a:gd name="T80" fmla="*/ 282 w 372"/>
                    <a:gd name="T81" fmla="*/ 282 h 798"/>
                    <a:gd name="T82" fmla="*/ 288 w 372"/>
                    <a:gd name="T83" fmla="*/ 306 h 798"/>
                    <a:gd name="T84" fmla="*/ 288 w 372"/>
                    <a:gd name="T85" fmla="*/ 330 h 798"/>
                    <a:gd name="T86" fmla="*/ 294 w 372"/>
                    <a:gd name="T87" fmla="*/ 348 h 798"/>
                    <a:gd name="T88" fmla="*/ 300 w 372"/>
                    <a:gd name="T89" fmla="*/ 372 h 798"/>
                    <a:gd name="T90" fmla="*/ 306 w 372"/>
                    <a:gd name="T91" fmla="*/ 396 h 798"/>
                    <a:gd name="T92" fmla="*/ 306 w 372"/>
                    <a:gd name="T93" fmla="*/ 420 h 798"/>
                    <a:gd name="T94" fmla="*/ 312 w 372"/>
                    <a:gd name="T95" fmla="*/ 444 h 798"/>
                    <a:gd name="T96" fmla="*/ 318 w 372"/>
                    <a:gd name="T97" fmla="*/ 462 h 798"/>
                    <a:gd name="T98" fmla="*/ 318 w 372"/>
                    <a:gd name="T99" fmla="*/ 486 h 798"/>
                    <a:gd name="T100" fmla="*/ 324 w 372"/>
                    <a:gd name="T101" fmla="*/ 510 h 798"/>
                    <a:gd name="T102" fmla="*/ 330 w 372"/>
                    <a:gd name="T103" fmla="*/ 534 h 798"/>
                    <a:gd name="T104" fmla="*/ 330 w 372"/>
                    <a:gd name="T105" fmla="*/ 558 h 798"/>
                    <a:gd name="T106" fmla="*/ 336 w 372"/>
                    <a:gd name="T107" fmla="*/ 582 h 798"/>
                    <a:gd name="T108" fmla="*/ 342 w 372"/>
                    <a:gd name="T109" fmla="*/ 606 h 798"/>
                    <a:gd name="T110" fmla="*/ 342 w 372"/>
                    <a:gd name="T111" fmla="*/ 630 h 798"/>
                    <a:gd name="T112" fmla="*/ 348 w 372"/>
                    <a:gd name="T113" fmla="*/ 648 h 798"/>
                    <a:gd name="T114" fmla="*/ 354 w 372"/>
                    <a:gd name="T115" fmla="*/ 666 h 798"/>
                    <a:gd name="T116" fmla="*/ 354 w 372"/>
                    <a:gd name="T117" fmla="*/ 690 h 798"/>
                    <a:gd name="T118" fmla="*/ 360 w 372"/>
                    <a:gd name="T119" fmla="*/ 714 h 798"/>
                    <a:gd name="T120" fmla="*/ 360 w 372"/>
                    <a:gd name="T121" fmla="*/ 738 h 798"/>
                    <a:gd name="T122" fmla="*/ 366 w 372"/>
                    <a:gd name="T123" fmla="*/ 762 h 798"/>
                    <a:gd name="T124" fmla="*/ 372 w 372"/>
                    <a:gd name="T125" fmla="*/ 786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798">
                      <a:moveTo>
                        <a:pt x="0" y="516"/>
                      </a:moveTo>
                      <a:lnTo>
                        <a:pt x="0" y="510"/>
                      </a:lnTo>
                      <a:lnTo>
                        <a:pt x="6" y="510"/>
                      </a:lnTo>
                      <a:lnTo>
                        <a:pt x="6" y="504"/>
                      </a:lnTo>
                      <a:lnTo>
                        <a:pt x="6" y="498"/>
                      </a:lnTo>
                      <a:lnTo>
                        <a:pt x="6" y="492"/>
                      </a:lnTo>
                      <a:lnTo>
                        <a:pt x="6" y="486"/>
                      </a:lnTo>
                      <a:lnTo>
                        <a:pt x="6" y="480"/>
                      </a:lnTo>
                      <a:lnTo>
                        <a:pt x="6" y="474"/>
                      </a:lnTo>
                      <a:lnTo>
                        <a:pt x="12" y="468"/>
                      </a:lnTo>
                      <a:lnTo>
                        <a:pt x="12" y="462"/>
                      </a:lnTo>
                      <a:lnTo>
                        <a:pt x="12" y="456"/>
                      </a:lnTo>
                      <a:lnTo>
                        <a:pt x="12" y="450"/>
                      </a:lnTo>
                      <a:lnTo>
                        <a:pt x="12" y="444"/>
                      </a:lnTo>
                      <a:lnTo>
                        <a:pt x="18" y="438"/>
                      </a:lnTo>
                      <a:lnTo>
                        <a:pt x="18" y="432"/>
                      </a:lnTo>
                      <a:lnTo>
                        <a:pt x="18" y="426"/>
                      </a:lnTo>
                      <a:lnTo>
                        <a:pt x="18" y="420"/>
                      </a:lnTo>
                      <a:lnTo>
                        <a:pt x="18" y="414"/>
                      </a:lnTo>
                      <a:lnTo>
                        <a:pt x="24" y="408"/>
                      </a:lnTo>
                      <a:lnTo>
                        <a:pt x="24" y="402"/>
                      </a:lnTo>
                      <a:lnTo>
                        <a:pt x="24" y="396"/>
                      </a:lnTo>
                      <a:lnTo>
                        <a:pt x="24" y="390"/>
                      </a:lnTo>
                      <a:lnTo>
                        <a:pt x="24" y="384"/>
                      </a:lnTo>
                      <a:lnTo>
                        <a:pt x="30" y="378"/>
                      </a:lnTo>
                      <a:lnTo>
                        <a:pt x="30" y="372"/>
                      </a:lnTo>
                      <a:lnTo>
                        <a:pt x="30" y="366"/>
                      </a:lnTo>
                      <a:lnTo>
                        <a:pt x="30" y="360"/>
                      </a:lnTo>
                      <a:lnTo>
                        <a:pt x="30" y="354"/>
                      </a:lnTo>
                      <a:lnTo>
                        <a:pt x="36" y="348"/>
                      </a:lnTo>
                      <a:lnTo>
                        <a:pt x="36" y="342"/>
                      </a:lnTo>
                      <a:lnTo>
                        <a:pt x="36" y="336"/>
                      </a:lnTo>
                      <a:lnTo>
                        <a:pt x="36" y="330"/>
                      </a:lnTo>
                      <a:lnTo>
                        <a:pt x="36" y="324"/>
                      </a:lnTo>
                      <a:lnTo>
                        <a:pt x="42" y="318"/>
                      </a:lnTo>
                      <a:lnTo>
                        <a:pt x="42" y="312"/>
                      </a:lnTo>
                      <a:lnTo>
                        <a:pt x="42" y="306"/>
                      </a:lnTo>
                      <a:lnTo>
                        <a:pt x="42" y="300"/>
                      </a:lnTo>
                      <a:lnTo>
                        <a:pt x="42" y="294"/>
                      </a:lnTo>
                      <a:lnTo>
                        <a:pt x="48" y="288"/>
                      </a:lnTo>
                      <a:lnTo>
                        <a:pt x="48" y="282"/>
                      </a:lnTo>
                      <a:lnTo>
                        <a:pt x="48" y="276"/>
                      </a:lnTo>
                      <a:lnTo>
                        <a:pt x="48" y="270"/>
                      </a:lnTo>
                      <a:lnTo>
                        <a:pt x="48" y="264"/>
                      </a:lnTo>
                      <a:lnTo>
                        <a:pt x="54" y="264"/>
                      </a:lnTo>
                      <a:lnTo>
                        <a:pt x="54" y="258"/>
                      </a:lnTo>
                      <a:lnTo>
                        <a:pt x="54" y="252"/>
                      </a:lnTo>
                      <a:lnTo>
                        <a:pt x="54" y="246"/>
                      </a:lnTo>
                      <a:lnTo>
                        <a:pt x="54" y="240"/>
                      </a:lnTo>
                      <a:lnTo>
                        <a:pt x="60" y="234"/>
                      </a:lnTo>
                      <a:lnTo>
                        <a:pt x="60" y="228"/>
                      </a:lnTo>
                      <a:lnTo>
                        <a:pt x="60" y="222"/>
                      </a:lnTo>
                      <a:lnTo>
                        <a:pt x="60" y="216"/>
                      </a:lnTo>
                      <a:lnTo>
                        <a:pt x="66" y="210"/>
                      </a:lnTo>
                      <a:lnTo>
                        <a:pt x="66" y="204"/>
                      </a:lnTo>
                      <a:lnTo>
                        <a:pt x="66" y="198"/>
                      </a:lnTo>
                      <a:lnTo>
                        <a:pt x="66" y="192"/>
                      </a:lnTo>
                      <a:lnTo>
                        <a:pt x="72" y="192"/>
                      </a:lnTo>
                      <a:lnTo>
                        <a:pt x="72" y="186"/>
                      </a:lnTo>
                      <a:lnTo>
                        <a:pt x="72" y="180"/>
                      </a:lnTo>
                      <a:lnTo>
                        <a:pt x="72" y="174"/>
                      </a:lnTo>
                      <a:lnTo>
                        <a:pt x="72" y="168"/>
                      </a:lnTo>
                      <a:lnTo>
                        <a:pt x="78" y="168"/>
                      </a:lnTo>
                      <a:lnTo>
                        <a:pt x="78" y="162"/>
                      </a:lnTo>
                      <a:lnTo>
                        <a:pt x="78" y="156"/>
                      </a:lnTo>
                      <a:lnTo>
                        <a:pt x="78" y="150"/>
                      </a:lnTo>
                      <a:lnTo>
                        <a:pt x="78" y="144"/>
                      </a:lnTo>
                      <a:lnTo>
                        <a:pt x="84" y="144"/>
                      </a:lnTo>
                      <a:lnTo>
                        <a:pt x="84" y="138"/>
                      </a:lnTo>
                      <a:lnTo>
                        <a:pt x="84" y="132"/>
                      </a:lnTo>
                      <a:lnTo>
                        <a:pt x="84" y="126"/>
                      </a:lnTo>
                      <a:lnTo>
                        <a:pt x="90" y="126"/>
                      </a:lnTo>
                      <a:lnTo>
                        <a:pt x="90" y="120"/>
                      </a:lnTo>
                      <a:lnTo>
                        <a:pt x="90" y="114"/>
                      </a:lnTo>
                      <a:lnTo>
                        <a:pt x="90" y="108"/>
                      </a:lnTo>
                      <a:lnTo>
                        <a:pt x="96" y="108"/>
                      </a:lnTo>
                      <a:lnTo>
                        <a:pt x="96" y="102"/>
                      </a:lnTo>
                      <a:lnTo>
                        <a:pt x="96" y="96"/>
                      </a:lnTo>
                      <a:lnTo>
                        <a:pt x="96" y="90"/>
                      </a:lnTo>
                      <a:lnTo>
                        <a:pt x="102" y="90"/>
                      </a:lnTo>
                      <a:lnTo>
                        <a:pt x="102" y="84"/>
                      </a:lnTo>
                      <a:lnTo>
                        <a:pt x="102" y="78"/>
                      </a:lnTo>
                      <a:lnTo>
                        <a:pt x="108" y="78"/>
                      </a:lnTo>
                      <a:lnTo>
                        <a:pt x="108" y="72"/>
                      </a:lnTo>
                      <a:lnTo>
                        <a:pt x="108" y="66"/>
                      </a:lnTo>
                      <a:lnTo>
                        <a:pt x="114" y="60"/>
                      </a:lnTo>
                      <a:lnTo>
                        <a:pt x="114" y="54"/>
                      </a:lnTo>
                      <a:lnTo>
                        <a:pt x="114" y="48"/>
                      </a:lnTo>
                      <a:lnTo>
                        <a:pt x="120" y="48"/>
                      </a:lnTo>
                      <a:lnTo>
                        <a:pt x="120" y="42"/>
                      </a:lnTo>
                      <a:lnTo>
                        <a:pt x="120" y="36"/>
                      </a:lnTo>
                      <a:lnTo>
                        <a:pt x="126" y="36"/>
                      </a:lnTo>
                      <a:lnTo>
                        <a:pt x="126" y="30"/>
                      </a:lnTo>
                      <a:lnTo>
                        <a:pt x="132" y="30"/>
                      </a:lnTo>
                      <a:lnTo>
                        <a:pt x="132" y="24"/>
                      </a:lnTo>
                      <a:lnTo>
                        <a:pt x="132" y="18"/>
                      </a:lnTo>
                      <a:lnTo>
                        <a:pt x="138" y="18"/>
                      </a:lnTo>
                      <a:lnTo>
                        <a:pt x="138" y="12"/>
                      </a:lnTo>
                      <a:lnTo>
                        <a:pt x="144" y="12"/>
                      </a:lnTo>
                      <a:lnTo>
                        <a:pt x="144" y="6"/>
                      </a:lnTo>
                      <a:lnTo>
                        <a:pt x="150" y="6"/>
                      </a:lnTo>
                      <a:lnTo>
                        <a:pt x="156" y="6"/>
                      </a:lnTo>
                      <a:lnTo>
                        <a:pt x="156" y="0"/>
                      </a:lnTo>
                      <a:lnTo>
                        <a:pt x="162" y="0"/>
                      </a:lnTo>
                      <a:lnTo>
                        <a:pt x="168" y="0"/>
                      </a:lnTo>
                      <a:lnTo>
                        <a:pt x="168" y="6"/>
                      </a:lnTo>
                      <a:lnTo>
                        <a:pt x="174" y="6"/>
                      </a:lnTo>
                      <a:lnTo>
                        <a:pt x="180" y="6"/>
                      </a:lnTo>
                      <a:lnTo>
                        <a:pt x="180" y="12"/>
                      </a:lnTo>
                      <a:lnTo>
                        <a:pt x="186" y="12"/>
                      </a:lnTo>
                      <a:lnTo>
                        <a:pt x="186" y="18"/>
                      </a:lnTo>
                      <a:lnTo>
                        <a:pt x="192" y="18"/>
                      </a:lnTo>
                      <a:lnTo>
                        <a:pt x="192" y="24"/>
                      </a:lnTo>
                      <a:lnTo>
                        <a:pt x="198" y="24"/>
                      </a:lnTo>
                      <a:lnTo>
                        <a:pt x="198" y="30"/>
                      </a:lnTo>
                      <a:lnTo>
                        <a:pt x="204" y="30"/>
                      </a:lnTo>
                      <a:lnTo>
                        <a:pt x="204" y="36"/>
                      </a:lnTo>
                      <a:lnTo>
                        <a:pt x="204" y="42"/>
                      </a:lnTo>
                      <a:lnTo>
                        <a:pt x="210" y="42"/>
                      </a:lnTo>
                      <a:lnTo>
                        <a:pt x="210" y="48"/>
                      </a:lnTo>
                      <a:lnTo>
                        <a:pt x="210" y="54"/>
                      </a:lnTo>
                      <a:lnTo>
                        <a:pt x="216" y="54"/>
                      </a:lnTo>
                      <a:lnTo>
                        <a:pt x="216" y="60"/>
                      </a:lnTo>
                      <a:lnTo>
                        <a:pt x="216" y="66"/>
                      </a:lnTo>
                      <a:lnTo>
                        <a:pt x="222" y="72"/>
                      </a:lnTo>
                      <a:lnTo>
                        <a:pt x="222" y="78"/>
                      </a:lnTo>
                      <a:lnTo>
                        <a:pt x="222" y="84"/>
                      </a:lnTo>
                      <a:lnTo>
                        <a:pt x="228" y="84"/>
                      </a:lnTo>
                      <a:lnTo>
                        <a:pt x="228" y="90"/>
                      </a:lnTo>
                      <a:lnTo>
                        <a:pt x="228" y="96"/>
                      </a:lnTo>
                      <a:lnTo>
                        <a:pt x="234" y="102"/>
                      </a:lnTo>
                      <a:lnTo>
                        <a:pt x="234" y="108"/>
                      </a:lnTo>
                      <a:lnTo>
                        <a:pt x="234" y="114"/>
                      </a:lnTo>
                      <a:lnTo>
                        <a:pt x="240" y="120"/>
                      </a:lnTo>
                      <a:lnTo>
                        <a:pt x="240" y="126"/>
                      </a:lnTo>
                      <a:lnTo>
                        <a:pt x="240" y="132"/>
                      </a:lnTo>
                      <a:lnTo>
                        <a:pt x="246" y="138"/>
                      </a:lnTo>
                      <a:lnTo>
                        <a:pt x="246" y="144"/>
                      </a:lnTo>
                      <a:lnTo>
                        <a:pt x="246" y="150"/>
                      </a:lnTo>
                      <a:lnTo>
                        <a:pt x="246" y="156"/>
                      </a:lnTo>
                      <a:lnTo>
                        <a:pt x="252" y="156"/>
                      </a:lnTo>
                      <a:lnTo>
                        <a:pt x="252" y="162"/>
                      </a:lnTo>
                      <a:lnTo>
                        <a:pt x="252" y="168"/>
                      </a:lnTo>
                      <a:lnTo>
                        <a:pt x="252" y="174"/>
                      </a:lnTo>
                      <a:lnTo>
                        <a:pt x="252" y="180"/>
                      </a:lnTo>
                      <a:lnTo>
                        <a:pt x="258" y="180"/>
                      </a:lnTo>
                      <a:lnTo>
                        <a:pt x="258" y="186"/>
                      </a:lnTo>
                      <a:lnTo>
                        <a:pt x="258" y="192"/>
                      </a:lnTo>
                      <a:lnTo>
                        <a:pt x="258" y="198"/>
                      </a:lnTo>
                      <a:lnTo>
                        <a:pt x="264" y="204"/>
                      </a:lnTo>
                      <a:lnTo>
                        <a:pt x="264" y="210"/>
                      </a:lnTo>
                      <a:lnTo>
                        <a:pt x="264" y="216"/>
                      </a:lnTo>
                      <a:lnTo>
                        <a:pt x="264" y="222"/>
                      </a:lnTo>
                      <a:lnTo>
                        <a:pt x="270" y="228"/>
                      </a:lnTo>
                      <a:lnTo>
                        <a:pt x="270" y="234"/>
                      </a:lnTo>
                      <a:lnTo>
                        <a:pt x="270" y="240"/>
                      </a:lnTo>
                      <a:lnTo>
                        <a:pt x="270" y="246"/>
                      </a:lnTo>
                      <a:lnTo>
                        <a:pt x="276" y="252"/>
                      </a:lnTo>
                      <a:lnTo>
                        <a:pt x="276" y="258"/>
                      </a:lnTo>
                      <a:lnTo>
                        <a:pt x="276" y="264"/>
                      </a:lnTo>
                      <a:lnTo>
                        <a:pt x="276" y="270"/>
                      </a:lnTo>
                      <a:lnTo>
                        <a:pt x="276" y="276"/>
                      </a:lnTo>
                      <a:lnTo>
                        <a:pt x="282" y="276"/>
                      </a:lnTo>
                      <a:lnTo>
                        <a:pt x="282" y="282"/>
                      </a:lnTo>
                      <a:lnTo>
                        <a:pt x="282" y="288"/>
                      </a:lnTo>
                      <a:lnTo>
                        <a:pt x="282" y="294"/>
                      </a:lnTo>
                      <a:lnTo>
                        <a:pt x="282" y="300"/>
                      </a:lnTo>
                      <a:lnTo>
                        <a:pt x="288" y="306"/>
                      </a:lnTo>
                      <a:lnTo>
                        <a:pt x="288" y="312"/>
                      </a:lnTo>
                      <a:lnTo>
                        <a:pt x="288" y="318"/>
                      </a:lnTo>
                      <a:lnTo>
                        <a:pt x="288" y="324"/>
                      </a:lnTo>
                      <a:lnTo>
                        <a:pt x="288" y="330"/>
                      </a:lnTo>
                      <a:lnTo>
                        <a:pt x="288" y="336"/>
                      </a:lnTo>
                      <a:lnTo>
                        <a:pt x="294" y="336"/>
                      </a:lnTo>
                      <a:lnTo>
                        <a:pt x="294" y="342"/>
                      </a:lnTo>
                      <a:lnTo>
                        <a:pt x="294" y="348"/>
                      </a:lnTo>
                      <a:lnTo>
                        <a:pt x="294" y="354"/>
                      </a:lnTo>
                      <a:lnTo>
                        <a:pt x="294" y="360"/>
                      </a:lnTo>
                      <a:lnTo>
                        <a:pt x="300" y="366"/>
                      </a:lnTo>
                      <a:lnTo>
                        <a:pt x="300" y="372"/>
                      </a:lnTo>
                      <a:lnTo>
                        <a:pt x="300" y="378"/>
                      </a:lnTo>
                      <a:lnTo>
                        <a:pt x="300" y="384"/>
                      </a:lnTo>
                      <a:lnTo>
                        <a:pt x="300" y="390"/>
                      </a:lnTo>
                      <a:lnTo>
                        <a:pt x="306" y="396"/>
                      </a:lnTo>
                      <a:lnTo>
                        <a:pt x="306" y="402"/>
                      </a:lnTo>
                      <a:lnTo>
                        <a:pt x="306" y="408"/>
                      </a:lnTo>
                      <a:lnTo>
                        <a:pt x="306" y="414"/>
                      </a:lnTo>
                      <a:lnTo>
                        <a:pt x="306" y="420"/>
                      </a:lnTo>
                      <a:lnTo>
                        <a:pt x="312" y="426"/>
                      </a:lnTo>
                      <a:lnTo>
                        <a:pt x="312" y="432"/>
                      </a:lnTo>
                      <a:lnTo>
                        <a:pt x="312" y="438"/>
                      </a:lnTo>
                      <a:lnTo>
                        <a:pt x="312" y="444"/>
                      </a:lnTo>
                      <a:lnTo>
                        <a:pt x="312" y="450"/>
                      </a:lnTo>
                      <a:lnTo>
                        <a:pt x="312" y="456"/>
                      </a:lnTo>
                      <a:lnTo>
                        <a:pt x="318" y="456"/>
                      </a:lnTo>
                      <a:lnTo>
                        <a:pt x="318" y="462"/>
                      </a:lnTo>
                      <a:lnTo>
                        <a:pt x="318" y="468"/>
                      </a:lnTo>
                      <a:lnTo>
                        <a:pt x="318" y="474"/>
                      </a:lnTo>
                      <a:lnTo>
                        <a:pt x="318" y="480"/>
                      </a:lnTo>
                      <a:lnTo>
                        <a:pt x="318" y="486"/>
                      </a:lnTo>
                      <a:lnTo>
                        <a:pt x="324" y="492"/>
                      </a:lnTo>
                      <a:lnTo>
                        <a:pt x="324" y="498"/>
                      </a:lnTo>
                      <a:lnTo>
                        <a:pt x="324" y="504"/>
                      </a:lnTo>
                      <a:lnTo>
                        <a:pt x="324" y="510"/>
                      </a:lnTo>
                      <a:lnTo>
                        <a:pt x="324" y="516"/>
                      </a:lnTo>
                      <a:lnTo>
                        <a:pt x="324" y="522"/>
                      </a:lnTo>
                      <a:lnTo>
                        <a:pt x="330" y="528"/>
                      </a:lnTo>
                      <a:lnTo>
                        <a:pt x="330" y="534"/>
                      </a:lnTo>
                      <a:lnTo>
                        <a:pt x="330" y="540"/>
                      </a:lnTo>
                      <a:lnTo>
                        <a:pt x="330" y="546"/>
                      </a:lnTo>
                      <a:lnTo>
                        <a:pt x="330" y="552"/>
                      </a:lnTo>
                      <a:lnTo>
                        <a:pt x="330" y="558"/>
                      </a:lnTo>
                      <a:lnTo>
                        <a:pt x="336" y="564"/>
                      </a:lnTo>
                      <a:lnTo>
                        <a:pt x="336" y="570"/>
                      </a:lnTo>
                      <a:lnTo>
                        <a:pt x="336" y="576"/>
                      </a:lnTo>
                      <a:lnTo>
                        <a:pt x="336" y="582"/>
                      </a:lnTo>
                      <a:lnTo>
                        <a:pt x="336" y="588"/>
                      </a:lnTo>
                      <a:lnTo>
                        <a:pt x="336" y="594"/>
                      </a:lnTo>
                      <a:lnTo>
                        <a:pt x="342" y="600"/>
                      </a:lnTo>
                      <a:lnTo>
                        <a:pt x="342" y="606"/>
                      </a:lnTo>
                      <a:lnTo>
                        <a:pt x="342" y="612"/>
                      </a:lnTo>
                      <a:lnTo>
                        <a:pt x="342" y="618"/>
                      </a:lnTo>
                      <a:lnTo>
                        <a:pt x="342" y="624"/>
                      </a:lnTo>
                      <a:lnTo>
                        <a:pt x="342" y="630"/>
                      </a:lnTo>
                      <a:lnTo>
                        <a:pt x="348" y="630"/>
                      </a:lnTo>
                      <a:lnTo>
                        <a:pt x="348" y="636"/>
                      </a:lnTo>
                      <a:lnTo>
                        <a:pt x="348" y="642"/>
                      </a:lnTo>
                      <a:lnTo>
                        <a:pt x="348" y="648"/>
                      </a:lnTo>
                      <a:lnTo>
                        <a:pt x="348" y="654"/>
                      </a:lnTo>
                      <a:lnTo>
                        <a:pt x="348" y="660"/>
                      </a:lnTo>
                      <a:lnTo>
                        <a:pt x="348" y="666"/>
                      </a:lnTo>
                      <a:lnTo>
                        <a:pt x="354" y="666"/>
                      </a:lnTo>
                      <a:lnTo>
                        <a:pt x="354" y="672"/>
                      </a:lnTo>
                      <a:lnTo>
                        <a:pt x="354" y="678"/>
                      </a:lnTo>
                      <a:lnTo>
                        <a:pt x="354" y="684"/>
                      </a:lnTo>
                      <a:lnTo>
                        <a:pt x="354" y="690"/>
                      </a:lnTo>
                      <a:lnTo>
                        <a:pt x="354" y="696"/>
                      </a:lnTo>
                      <a:lnTo>
                        <a:pt x="360" y="702"/>
                      </a:lnTo>
                      <a:lnTo>
                        <a:pt x="360" y="708"/>
                      </a:lnTo>
                      <a:lnTo>
                        <a:pt x="360" y="714"/>
                      </a:lnTo>
                      <a:lnTo>
                        <a:pt x="360" y="720"/>
                      </a:lnTo>
                      <a:lnTo>
                        <a:pt x="360" y="726"/>
                      </a:lnTo>
                      <a:lnTo>
                        <a:pt x="360" y="732"/>
                      </a:lnTo>
                      <a:lnTo>
                        <a:pt x="360" y="738"/>
                      </a:lnTo>
                      <a:lnTo>
                        <a:pt x="366" y="744"/>
                      </a:lnTo>
                      <a:lnTo>
                        <a:pt x="366" y="750"/>
                      </a:lnTo>
                      <a:lnTo>
                        <a:pt x="366" y="756"/>
                      </a:lnTo>
                      <a:lnTo>
                        <a:pt x="366" y="762"/>
                      </a:lnTo>
                      <a:lnTo>
                        <a:pt x="366" y="768"/>
                      </a:lnTo>
                      <a:lnTo>
                        <a:pt x="366" y="774"/>
                      </a:lnTo>
                      <a:lnTo>
                        <a:pt x="372" y="780"/>
                      </a:lnTo>
                      <a:lnTo>
                        <a:pt x="372" y="786"/>
                      </a:lnTo>
                      <a:lnTo>
                        <a:pt x="372" y="792"/>
                      </a:lnTo>
                      <a:lnTo>
                        <a:pt x="372" y="798"/>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52" name="Freeform 1056"/>
                <p:cNvSpPr>
                  <a:spLocks/>
                </p:cNvSpPr>
                <p:nvPr/>
              </p:nvSpPr>
              <p:spPr bwMode="auto">
                <a:xfrm rot="1186479">
                  <a:off x="4133" y="1133"/>
                  <a:ext cx="51" cy="85"/>
                </a:xfrm>
                <a:custGeom>
                  <a:avLst/>
                  <a:gdLst>
                    <a:gd name="T0" fmla="*/ 0 w 366"/>
                    <a:gd name="T1" fmla="*/ 18 h 1062"/>
                    <a:gd name="T2" fmla="*/ 6 w 366"/>
                    <a:gd name="T3" fmla="*/ 36 h 1062"/>
                    <a:gd name="T4" fmla="*/ 12 w 366"/>
                    <a:gd name="T5" fmla="*/ 60 h 1062"/>
                    <a:gd name="T6" fmla="*/ 12 w 366"/>
                    <a:gd name="T7" fmla="*/ 84 h 1062"/>
                    <a:gd name="T8" fmla="*/ 18 w 366"/>
                    <a:gd name="T9" fmla="*/ 108 h 1062"/>
                    <a:gd name="T10" fmla="*/ 24 w 366"/>
                    <a:gd name="T11" fmla="*/ 132 h 1062"/>
                    <a:gd name="T12" fmla="*/ 24 w 366"/>
                    <a:gd name="T13" fmla="*/ 156 h 1062"/>
                    <a:gd name="T14" fmla="*/ 30 w 366"/>
                    <a:gd name="T15" fmla="*/ 180 h 1062"/>
                    <a:gd name="T16" fmla="*/ 30 w 366"/>
                    <a:gd name="T17" fmla="*/ 204 h 1062"/>
                    <a:gd name="T18" fmla="*/ 36 w 366"/>
                    <a:gd name="T19" fmla="*/ 228 h 1062"/>
                    <a:gd name="T20" fmla="*/ 42 w 366"/>
                    <a:gd name="T21" fmla="*/ 252 h 1062"/>
                    <a:gd name="T22" fmla="*/ 42 w 366"/>
                    <a:gd name="T23" fmla="*/ 276 h 1062"/>
                    <a:gd name="T24" fmla="*/ 48 w 366"/>
                    <a:gd name="T25" fmla="*/ 300 h 1062"/>
                    <a:gd name="T26" fmla="*/ 54 w 366"/>
                    <a:gd name="T27" fmla="*/ 324 h 1062"/>
                    <a:gd name="T28" fmla="*/ 54 w 366"/>
                    <a:gd name="T29" fmla="*/ 348 h 1062"/>
                    <a:gd name="T30" fmla="*/ 60 w 366"/>
                    <a:gd name="T31" fmla="*/ 372 h 1062"/>
                    <a:gd name="T32" fmla="*/ 60 w 366"/>
                    <a:gd name="T33" fmla="*/ 396 h 1062"/>
                    <a:gd name="T34" fmla="*/ 66 w 366"/>
                    <a:gd name="T35" fmla="*/ 420 h 1062"/>
                    <a:gd name="T36" fmla="*/ 72 w 366"/>
                    <a:gd name="T37" fmla="*/ 444 h 1062"/>
                    <a:gd name="T38" fmla="*/ 72 w 366"/>
                    <a:gd name="T39" fmla="*/ 468 h 1062"/>
                    <a:gd name="T40" fmla="*/ 78 w 366"/>
                    <a:gd name="T41" fmla="*/ 486 h 1062"/>
                    <a:gd name="T42" fmla="*/ 84 w 366"/>
                    <a:gd name="T43" fmla="*/ 510 h 1062"/>
                    <a:gd name="T44" fmla="*/ 84 w 366"/>
                    <a:gd name="T45" fmla="*/ 534 h 1062"/>
                    <a:gd name="T46" fmla="*/ 90 w 366"/>
                    <a:gd name="T47" fmla="*/ 558 h 1062"/>
                    <a:gd name="T48" fmla="*/ 96 w 366"/>
                    <a:gd name="T49" fmla="*/ 582 h 1062"/>
                    <a:gd name="T50" fmla="*/ 96 w 366"/>
                    <a:gd name="T51" fmla="*/ 606 h 1062"/>
                    <a:gd name="T52" fmla="*/ 102 w 366"/>
                    <a:gd name="T53" fmla="*/ 624 h 1062"/>
                    <a:gd name="T54" fmla="*/ 108 w 366"/>
                    <a:gd name="T55" fmla="*/ 648 h 1062"/>
                    <a:gd name="T56" fmla="*/ 114 w 366"/>
                    <a:gd name="T57" fmla="*/ 672 h 1062"/>
                    <a:gd name="T58" fmla="*/ 114 w 366"/>
                    <a:gd name="T59" fmla="*/ 696 h 1062"/>
                    <a:gd name="T60" fmla="*/ 120 w 366"/>
                    <a:gd name="T61" fmla="*/ 720 h 1062"/>
                    <a:gd name="T62" fmla="*/ 126 w 366"/>
                    <a:gd name="T63" fmla="*/ 744 h 1062"/>
                    <a:gd name="T64" fmla="*/ 132 w 366"/>
                    <a:gd name="T65" fmla="*/ 762 h 1062"/>
                    <a:gd name="T66" fmla="*/ 132 w 366"/>
                    <a:gd name="T67" fmla="*/ 786 h 1062"/>
                    <a:gd name="T68" fmla="*/ 138 w 366"/>
                    <a:gd name="T69" fmla="*/ 804 h 1062"/>
                    <a:gd name="T70" fmla="*/ 144 w 366"/>
                    <a:gd name="T71" fmla="*/ 828 h 1062"/>
                    <a:gd name="T72" fmla="*/ 150 w 366"/>
                    <a:gd name="T73" fmla="*/ 852 h 1062"/>
                    <a:gd name="T74" fmla="*/ 156 w 366"/>
                    <a:gd name="T75" fmla="*/ 876 h 1062"/>
                    <a:gd name="T76" fmla="*/ 162 w 366"/>
                    <a:gd name="T77" fmla="*/ 894 h 1062"/>
                    <a:gd name="T78" fmla="*/ 168 w 366"/>
                    <a:gd name="T79" fmla="*/ 918 h 1062"/>
                    <a:gd name="T80" fmla="*/ 174 w 366"/>
                    <a:gd name="T81" fmla="*/ 942 h 1062"/>
                    <a:gd name="T82" fmla="*/ 186 w 366"/>
                    <a:gd name="T83" fmla="*/ 966 h 1062"/>
                    <a:gd name="T84" fmla="*/ 192 w 366"/>
                    <a:gd name="T85" fmla="*/ 984 h 1062"/>
                    <a:gd name="T86" fmla="*/ 198 w 366"/>
                    <a:gd name="T87" fmla="*/ 1008 h 1062"/>
                    <a:gd name="T88" fmla="*/ 210 w 366"/>
                    <a:gd name="T89" fmla="*/ 1020 h 1062"/>
                    <a:gd name="T90" fmla="*/ 216 w 366"/>
                    <a:gd name="T91" fmla="*/ 1038 h 1062"/>
                    <a:gd name="T92" fmla="*/ 228 w 366"/>
                    <a:gd name="T93" fmla="*/ 1050 h 1062"/>
                    <a:gd name="T94" fmla="*/ 246 w 366"/>
                    <a:gd name="T95" fmla="*/ 1062 h 1062"/>
                    <a:gd name="T96" fmla="*/ 264 w 366"/>
                    <a:gd name="T97" fmla="*/ 1056 h 1062"/>
                    <a:gd name="T98" fmla="*/ 276 w 366"/>
                    <a:gd name="T99" fmla="*/ 1044 h 1062"/>
                    <a:gd name="T100" fmla="*/ 288 w 366"/>
                    <a:gd name="T101" fmla="*/ 1032 h 1062"/>
                    <a:gd name="T102" fmla="*/ 294 w 366"/>
                    <a:gd name="T103" fmla="*/ 1014 h 1062"/>
                    <a:gd name="T104" fmla="*/ 306 w 366"/>
                    <a:gd name="T105" fmla="*/ 1002 h 1062"/>
                    <a:gd name="T106" fmla="*/ 312 w 366"/>
                    <a:gd name="T107" fmla="*/ 978 h 1062"/>
                    <a:gd name="T108" fmla="*/ 318 w 366"/>
                    <a:gd name="T109" fmla="*/ 960 h 1062"/>
                    <a:gd name="T110" fmla="*/ 324 w 366"/>
                    <a:gd name="T111" fmla="*/ 942 h 1062"/>
                    <a:gd name="T112" fmla="*/ 330 w 366"/>
                    <a:gd name="T113" fmla="*/ 924 h 1062"/>
                    <a:gd name="T114" fmla="*/ 336 w 366"/>
                    <a:gd name="T115" fmla="*/ 900 h 1062"/>
                    <a:gd name="T116" fmla="*/ 342 w 366"/>
                    <a:gd name="T117" fmla="*/ 876 h 1062"/>
                    <a:gd name="T118" fmla="*/ 348 w 366"/>
                    <a:gd name="T119" fmla="*/ 852 h 1062"/>
                    <a:gd name="T120" fmla="*/ 354 w 366"/>
                    <a:gd name="T121" fmla="*/ 828 h 1062"/>
                    <a:gd name="T122" fmla="*/ 360 w 366"/>
                    <a:gd name="T123" fmla="*/ 804 h 1062"/>
                    <a:gd name="T124" fmla="*/ 366 w 366"/>
                    <a:gd name="T125" fmla="*/ 786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 h="1062">
                      <a:moveTo>
                        <a:pt x="0" y="0"/>
                      </a:moveTo>
                      <a:lnTo>
                        <a:pt x="0" y="6"/>
                      </a:lnTo>
                      <a:lnTo>
                        <a:pt x="0" y="12"/>
                      </a:lnTo>
                      <a:lnTo>
                        <a:pt x="0" y="18"/>
                      </a:lnTo>
                      <a:lnTo>
                        <a:pt x="6" y="18"/>
                      </a:lnTo>
                      <a:lnTo>
                        <a:pt x="6" y="24"/>
                      </a:lnTo>
                      <a:lnTo>
                        <a:pt x="6" y="30"/>
                      </a:lnTo>
                      <a:lnTo>
                        <a:pt x="6" y="36"/>
                      </a:lnTo>
                      <a:lnTo>
                        <a:pt x="6" y="42"/>
                      </a:lnTo>
                      <a:lnTo>
                        <a:pt x="6" y="48"/>
                      </a:lnTo>
                      <a:lnTo>
                        <a:pt x="6" y="54"/>
                      </a:lnTo>
                      <a:lnTo>
                        <a:pt x="12" y="60"/>
                      </a:lnTo>
                      <a:lnTo>
                        <a:pt x="12" y="66"/>
                      </a:lnTo>
                      <a:lnTo>
                        <a:pt x="12" y="72"/>
                      </a:lnTo>
                      <a:lnTo>
                        <a:pt x="12" y="78"/>
                      </a:lnTo>
                      <a:lnTo>
                        <a:pt x="12" y="84"/>
                      </a:lnTo>
                      <a:lnTo>
                        <a:pt x="12" y="90"/>
                      </a:lnTo>
                      <a:lnTo>
                        <a:pt x="18" y="96"/>
                      </a:lnTo>
                      <a:lnTo>
                        <a:pt x="18" y="102"/>
                      </a:lnTo>
                      <a:lnTo>
                        <a:pt x="18" y="108"/>
                      </a:lnTo>
                      <a:lnTo>
                        <a:pt x="18" y="114"/>
                      </a:lnTo>
                      <a:lnTo>
                        <a:pt x="18" y="120"/>
                      </a:lnTo>
                      <a:lnTo>
                        <a:pt x="18" y="126"/>
                      </a:lnTo>
                      <a:lnTo>
                        <a:pt x="24" y="132"/>
                      </a:lnTo>
                      <a:lnTo>
                        <a:pt x="24" y="138"/>
                      </a:lnTo>
                      <a:lnTo>
                        <a:pt x="24" y="144"/>
                      </a:lnTo>
                      <a:lnTo>
                        <a:pt x="24" y="150"/>
                      </a:lnTo>
                      <a:lnTo>
                        <a:pt x="24" y="156"/>
                      </a:lnTo>
                      <a:lnTo>
                        <a:pt x="24" y="162"/>
                      </a:lnTo>
                      <a:lnTo>
                        <a:pt x="24" y="168"/>
                      </a:lnTo>
                      <a:lnTo>
                        <a:pt x="30" y="174"/>
                      </a:lnTo>
                      <a:lnTo>
                        <a:pt x="30" y="180"/>
                      </a:lnTo>
                      <a:lnTo>
                        <a:pt x="30" y="186"/>
                      </a:lnTo>
                      <a:lnTo>
                        <a:pt x="30" y="192"/>
                      </a:lnTo>
                      <a:lnTo>
                        <a:pt x="30" y="198"/>
                      </a:lnTo>
                      <a:lnTo>
                        <a:pt x="30" y="204"/>
                      </a:lnTo>
                      <a:lnTo>
                        <a:pt x="36" y="210"/>
                      </a:lnTo>
                      <a:lnTo>
                        <a:pt x="36" y="216"/>
                      </a:lnTo>
                      <a:lnTo>
                        <a:pt x="36" y="222"/>
                      </a:lnTo>
                      <a:lnTo>
                        <a:pt x="36" y="228"/>
                      </a:lnTo>
                      <a:lnTo>
                        <a:pt x="36" y="234"/>
                      </a:lnTo>
                      <a:lnTo>
                        <a:pt x="36" y="240"/>
                      </a:lnTo>
                      <a:lnTo>
                        <a:pt x="36" y="246"/>
                      </a:lnTo>
                      <a:lnTo>
                        <a:pt x="42" y="252"/>
                      </a:lnTo>
                      <a:lnTo>
                        <a:pt x="42" y="258"/>
                      </a:lnTo>
                      <a:lnTo>
                        <a:pt x="42" y="264"/>
                      </a:lnTo>
                      <a:lnTo>
                        <a:pt x="42" y="270"/>
                      </a:lnTo>
                      <a:lnTo>
                        <a:pt x="42" y="276"/>
                      </a:lnTo>
                      <a:lnTo>
                        <a:pt x="42" y="282"/>
                      </a:lnTo>
                      <a:lnTo>
                        <a:pt x="48" y="288"/>
                      </a:lnTo>
                      <a:lnTo>
                        <a:pt x="48" y="294"/>
                      </a:lnTo>
                      <a:lnTo>
                        <a:pt x="48" y="300"/>
                      </a:lnTo>
                      <a:lnTo>
                        <a:pt x="48" y="306"/>
                      </a:lnTo>
                      <a:lnTo>
                        <a:pt x="48" y="312"/>
                      </a:lnTo>
                      <a:lnTo>
                        <a:pt x="48" y="318"/>
                      </a:lnTo>
                      <a:lnTo>
                        <a:pt x="54" y="324"/>
                      </a:lnTo>
                      <a:lnTo>
                        <a:pt x="54" y="330"/>
                      </a:lnTo>
                      <a:lnTo>
                        <a:pt x="54" y="336"/>
                      </a:lnTo>
                      <a:lnTo>
                        <a:pt x="54" y="342"/>
                      </a:lnTo>
                      <a:lnTo>
                        <a:pt x="54" y="348"/>
                      </a:lnTo>
                      <a:lnTo>
                        <a:pt x="54" y="354"/>
                      </a:lnTo>
                      <a:lnTo>
                        <a:pt x="60" y="360"/>
                      </a:lnTo>
                      <a:lnTo>
                        <a:pt x="60" y="366"/>
                      </a:lnTo>
                      <a:lnTo>
                        <a:pt x="60" y="372"/>
                      </a:lnTo>
                      <a:lnTo>
                        <a:pt x="60" y="378"/>
                      </a:lnTo>
                      <a:lnTo>
                        <a:pt x="60" y="384"/>
                      </a:lnTo>
                      <a:lnTo>
                        <a:pt x="60" y="390"/>
                      </a:lnTo>
                      <a:lnTo>
                        <a:pt x="60" y="396"/>
                      </a:lnTo>
                      <a:lnTo>
                        <a:pt x="66" y="402"/>
                      </a:lnTo>
                      <a:lnTo>
                        <a:pt x="66" y="408"/>
                      </a:lnTo>
                      <a:lnTo>
                        <a:pt x="66" y="414"/>
                      </a:lnTo>
                      <a:lnTo>
                        <a:pt x="66" y="420"/>
                      </a:lnTo>
                      <a:lnTo>
                        <a:pt x="66" y="426"/>
                      </a:lnTo>
                      <a:lnTo>
                        <a:pt x="66" y="432"/>
                      </a:lnTo>
                      <a:lnTo>
                        <a:pt x="72" y="438"/>
                      </a:lnTo>
                      <a:lnTo>
                        <a:pt x="72" y="444"/>
                      </a:lnTo>
                      <a:lnTo>
                        <a:pt x="72" y="450"/>
                      </a:lnTo>
                      <a:lnTo>
                        <a:pt x="72" y="456"/>
                      </a:lnTo>
                      <a:lnTo>
                        <a:pt x="72" y="462"/>
                      </a:lnTo>
                      <a:lnTo>
                        <a:pt x="72" y="468"/>
                      </a:lnTo>
                      <a:lnTo>
                        <a:pt x="78" y="468"/>
                      </a:lnTo>
                      <a:lnTo>
                        <a:pt x="78" y="474"/>
                      </a:lnTo>
                      <a:lnTo>
                        <a:pt x="78" y="480"/>
                      </a:lnTo>
                      <a:lnTo>
                        <a:pt x="78" y="486"/>
                      </a:lnTo>
                      <a:lnTo>
                        <a:pt x="78" y="492"/>
                      </a:lnTo>
                      <a:lnTo>
                        <a:pt x="78" y="498"/>
                      </a:lnTo>
                      <a:lnTo>
                        <a:pt x="84" y="504"/>
                      </a:lnTo>
                      <a:lnTo>
                        <a:pt x="84" y="510"/>
                      </a:lnTo>
                      <a:lnTo>
                        <a:pt x="84" y="516"/>
                      </a:lnTo>
                      <a:lnTo>
                        <a:pt x="84" y="522"/>
                      </a:lnTo>
                      <a:lnTo>
                        <a:pt x="84" y="528"/>
                      </a:lnTo>
                      <a:lnTo>
                        <a:pt x="84" y="534"/>
                      </a:lnTo>
                      <a:lnTo>
                        <a:pt x="90" y="540"/>
                      </a:lnTo>
                      <a:lnTo>
                        <a:pt x="90" y="546"/>
                      </a:lnTo>
                      <a:lnTo>
                        <a:pt x="90" y="552"/>
                      </a:lnTo>
                      <a:lnTo>
                        <a:pt x="90" y="558"/>
                      </a:lnTo>
                      <a:lnTo>
                        <a:pt x="90" y="564"/>
                      </a:lnTo>
                      <a:lnTo>
                        <a:pt x="96" y="570"/>
                      </a:lnTo>
                      <a:lnTo>
                        <a:pt x="96" y="576"/>
                      </a:lnTo>
                      <a:lnTo>
                        <a:pt x="96" y="582"/>
                      </a:lnTo>
                      <a:lnTo>
                        <a:pt x="96" y="588"/>
                      </a:lnTo>
                      <a:lnTo>
                        <a:pt x="96" y="594"/>
                      </a:lnTo>
                      <a:lnTo>
                        <a:pt x="96" y="600"/>
                      </a:lnTo>
                      <a:lnTo>
                        <a:pt x="96" y="606"/>
                      </a:lnTo>
                      <a:lnTo>
                        <a:pt x="102" y="606"/>
                      </a:lnTo>
                      <a:lnTo>
                        <a:pt x="102" y="612"/>
                      </a:lnTo>
                      <a:lnTo>
                        <a:pt x="102" y="618"/>
                      </a:lnTo>
                      <a:lnTo>
                        <a:pt x="102" y="624"/>
                      </a:lnTo>
                      <a:lnTo>
                        <a:pt x="102" y="630"/>
                      </a:lnTo>
                      <a:lnTo>
                        <a:pt x="102" y="636"/>
                      </a:lnTo>
                      <a:lnTo>
                        <a:pt x="108" y="642"/>
                      </a:lnTo>
                      <a:lnTo>
                        <a:pt x="108" y="648"/>
                      </a:lnTo>
                      <a:lnTo>
                        <a:pt x="108" y="654"/>
                      </a:lnTo>
                      <a:lnTo>
                        <a:pt x="108" y="660"/>
                      </a:lnTo>
                      <a:lnTo>
                        <a:pt x="108" y="666"/>
                      </a:lnTo>
                      <a:lnTo>
                        <a:pt x="114" y="672"/>
                      </a:lnTo>
                      <a:lnTo>
                        <a:pt x="114" y="678"/>
                      </a:lnTo>
                      <a:lnTo>
                        <a:pt x="114" y="684"/>
                      </a:lnTo>
                      <a:lnTo>
                        <a:pt x="114" y="690"/>
                      </a:lnTo>
                      <a:lnTo>
                        <a:pt x="114" y="696"/>
                      </a:lnTo>
                      <a:lnTo>
                        <a:pt x="120" y="702"/>
                      </a:lnTo>
                      <a:lnTo>
                        <a:pt x="120" y="708"/>
                      </a:lnTo>
                      <a:lnTo>
                        <a:pt x="120" y="714"/>
                      </a:lnTo>
                      <a:lnTo>
                        <a:pt x="120" y="720"/>
                      </a:lnTo>
                      <a:lnTo>
                        <a:pt x="120" y="726"/>
                      </a:lnTo>
                      <a:lnTo>
                        <a:pt x="126" y="732"/>
                      </a:lnTo>
                      <a:lnTo>
                        <a:pt x="126" y="738"/>
                      </a:lnTo>
                      <a:lnTo>
                        <a:pt x="126" y="744"/>
                      </a:lnTo>
                      <a:lnTo>
                        <a:pt x="126" y="750"/>
                      </a:lnTo>
                      <a:lnTo>
                        <a:pt x="126" y="756"/>
                      </a:lnTo>
                      <a:lnTo>
                        <a:pt x="132" y="756"/>
                      </a:lnTo>
                      <a:lnTo>
                        <a:pt x="132" y="762"/>
                      </a:lnTo>
                      <a:lnTo>
                        <a:pt x="132" y="768"/>
                      </a:lnTo>
                      <a:lnTo>
                        <a:pt x="132" y="774"/>
                      </a:lnTo>
                      <a:lnTo>
                        <a:pt x="132" y="780"/>
                      </a:lnTo>
                      <a:lnTo>
                        <a:pt x="132" y="786"/>
                      </a:lnTo>
                      <a:lnTo>
                        <a:pt x="138" y="786"/>
                      </a:lnTo>
                      <a:lnTo>
                        <a:pt x="138" y="792"/>
                      </a:lnTo>
                      <a:lnTo>
                        <a:pt x="138" y="798"/>
                      </a:lnTo>
                      <a:lnTo>
                        <a:pt x="138" y="804"/>
                      </a:lnTo>
                      <a:lnTo>
                        <a:pt x="138" y="810"/>
                      </a:lnTo>
                      <a:lnTo>
                        <a:pt x="144" y="816"/>
                      </a:lnTo>
                      <a:lnTo>
                        <a:pt x="144" y="822"/>
                      </a:lnTo>
                      <a:lnTo>
                        <a:pt x="144" y="828"/>
                      </a:lnTo>
                      <a:lnTo>
                        <a:pt x="144" y="834"/>
                      </a:lnTo>
                      <a:lnTo>
                        <a:pt x="150" y="840"/>
                      </a:lnTo>
                      <a:lnTo>
                        <a:pt x="150" y="846"/>
                      </a:lnTo>
                      <a:lnTo>
                        <a:pt x="150" y="852"/>
                      </a:lnTo>
                      <a:lnTo>
                        <a:pt x="150" y="858"/>
                      </a:lnTo>
                      <a:lnTo>
                        <a:pt x="156" y="864"/>
                      </a:lnTo>
                      <a:lnTo>
                        <a:pt x="156" y="870"/>
                      </a:lnTo>
                      <a:lnTo>
                        <a:pt x="156" y="876"/>
                      </a:lnTo>
                      <a:lnTo>
                        <a:pt x="156" y="882"/>
                      </a:lnTo>
                      <a:lnTo>
                        <a:pt x="162" y="882"/>
                      </a:lnTo>
                      <a:lnTo>
                        <a:pt x="162" y="888"/>
                      </a:lnTo>
                      <a:lnTo>
                        <a:pt x="162" y="894"/>
                      </a:lnTo>
                      <a:lnTo>
                        <a:pt x="162" y="900"/>
                      </a:lnTo>
                      <a:lnTo>
                        <a:pt x="168" y="906"/>
                      </a:lnTo>
                      <a:lnTo>
                        <a:pt x="168" y="912"/>
                      </a:lnTo>
                      <a:lnTo>
                        <a:pt x="168" y="918"/>
                      </a:lnTo>
                      <a:lnTo>
                        <a:pt x="168" y="924"/>
                      </a:lnTo>
                      <a:lnTo>
                        <a:pt x="174" y="930"/>
                      </a:lnTo>
                      <a:lnTo>
                        <a:pt x="174" y="936"/>
                      </a:lnTo>
                      <a:lnTo>
                        <a:pt x="174" y="942"/>
                      </a:lnTo>
                      <a:lnTo>
                        <a:pt x="180" y="948"/>
                      </a:lnTo>
                      <a:lnTo>
                        <a:pt x="180" y="954"/>
                      </a:lnTo>
                      <a:lnTo>
                        <a:pt x="180" y="960"/>
                      </a:lnTo>
                      <a:lnTo>
                        <a:pt x="186" y="966"/>
                      </a:lnTo>
                      <a:lnTo>
                        <a:pt x="186" y="972"/>
                      </a:lnTo>
                      <a:lnTo>
                        <a:pt x="186" y="978"/>
                      </a:lnTo>
                      <a:lnTo>
                        <a:pt x="192" y="978"/>
                      </a:lnTo>
                      <a:lnTo>
                        <a:pt x="192" y="984"/>
                      </a:lnTo>
                      <a:lnTo>
                        <a:pt x="192" y="990"/>
                      </a:lnTo>
                      <a:lnTo>
                        <a:pt x="198" y="996"/>
                      </a:lnTo>
                      <a:lnTo>
                        <a:pt x="198" y="1002"/>
                      </a:lnTo>
                      <a:lnTo>
                        <a:pt x="198" y="1008"/>
                      </a:lnTo>
                      <a:lnTo>
                        <a:pt x="204" y="1008"/>
                      </a:lnTo>
                      <a:lnTo>
                        <a:pt x="204" y="1014"/>
                      </a:lnTo>
                      <a:lnTo>
                        <a:pt x="204" y="1020"/>
                      </a:lnTo>
                      <a:lnTo>
                        <a:pt x="210" y="1020"/>
                      </a:lnTo>
                      <a:lnTo>
                        <a:pt x="210" y="1026"/>
                      </a:lnTo>
                      <a:lnTo>
                        <a:pt x="210" y="1032"/>
                      </a:lnTo>
                      <a:lnTo>
                        <a:pt x="216" y="1032"/>
                      </a:lnTo>
                      <a:lnTo>
                        <a:pt x="216" y="1038"/>
                      </a:lnTo>
                      <a:lnTo>
                        <a:pt x="222" y="1038"/>
                      </a:lnTo>
                      <a:lnTo>
                        <a:pt x="222" y="1044"/>
                      </a:lnTo>
                      <a:lnTo>
                        <a:pt x="228" y="1044"/>
                      </a:lnTo>
                      <a:lnTo>
                        <a:pt x="228" y="1050"/>
                      </a:lnTo>
                      <a:lnTo>
                        <a:pt x="234" y="1050"/>
                      </a:lnTo>
                      <a:lnTo>
                        <a:pt x="234" y="1056"/>
                      </a:lnTo>
                      <a:lnTo>
                        <a:pt x="240" y="1056"/>
                      </a:lnTo>
                      <a:lnTo>
                        <a:pt x="246" y="1062"/>
                      </a:lnTo>
                      <a:lnTo>
                        <a:pt x="252" y="1062"/>
                      </a:lnTo>
                      <a:lnTo>
                        <a:pt x="258" y="1062"/>
                      </a:lnTo>
                      <a:lnTo>
                        <a:pt x="258" y="1056"/>
                      </a:lnTo>
                      <a:lnTo>
                        <a:pt x="264" y="1056"/>
                      </a:lnTo>
                      <a:lnTo>
                        <a:pt x="270" y="1056"/>
                      </a:lnTo>
                      <a:lnTo>
                        <a:pt x="270" y="1050"/>
                      </a:lnTo>
                      <a:lnTo>
                        <a:pt x="276" y="1050"/>
                      </a:lnTo>
                      <a:lnTo>
                        <a:pt x="276" y="1044"/>
                      </a:lnTo>
                      <a:lnTo>
                        <a:pt x="282" y="1044"/>
                      </a:lnTo>
                      <a:lnTo>
                        <a:pt x="282" y="1038"/>
                      </a:lnTo>
                      <a:lnTo>
                        <a:pt x="282" y="1032"/>
                      </a:lnTo>
                      <a:lnTo>
                        <a:pt x="288" y="1032"/>
                      </a:lnTo>
                      <a:lnTo>
                        <a:pt x="288" y="1026"/>
                      </a:lnTo>
                      <a:lnTo>
                        <a:pt x="294" y="1026"/>
                      </a:lnTo>
                      <a:lnTo>
                        <a:pt x="294" y="1020"/>
                      </a:lnTo>
                      <a:lnTo>
                        <a:pt x="294" y="1014"/>
                      </a:lnTo>
                      <a:lnTo>
                        <a:pt x="300" y="1014"/>
                      </a:lnTo>
                      <a:lnTo>
                        <a:pt x="300" y="1008"/>
                      </a:lnTo>
                      <a:lnTo>
                        <a:pt x="300" y="1002"/>
                      </a:lnTo>
                      <a:lnTo>
                        <a:pt x="306" y="1002"/>
                      </a:lnTo>
                      <a:lnTo>
                        <a:pt x="306" y="996"/>
                      </a:lnTo>
                      <a:lnTo>
                        <a:pt x="306" y="990"/>
                      </a:lnTo>
                      <a:lnTo>
                        <a:pt x="312" y="984"/>
                      </a:lnTo>
                      <a:lnTo>
                        <a:pt x="312" y="978"/>
                      </a:lnTo>
                      <a:lnTo>
                        <a:pt x="312" y="972"/>
                      </a:lnTo>
                      <a:lnTo>
                        <a:pt x="318" y="972"/>
                      </a:lnTo>
                      <a:lnTo>
                        <a:pt x="318" y="966"/>
                      </a:lnTo>
                      <a:lnTo>
                        <a:pt x="318" y="960"/>
                      </a:lnTo>
                      <a:lnTo>
                        <a:pt x="318" y="954"/>
                      </a:lnTo>
                      <a:lnTo>
                        <a:pt x="324" y="954"/>
                      </a:lnTo>
                      <a:lnTo>
                        <a:pt x="324" y="948"/>
                      </a:lnTo>
                      <a:lnTo>
                        <a:pt x="324" y="942"/>
                      </a:lnTo>
                      <a:lnTo>
                        <a:pt x="324" y="936"/>
                      </a:lnTo>
                      <a:lnTo>
                        <a:pt x="330" y="936"/>
                      </a:lnTo>
                      <a:lnTo>
                        <a:pt x="330" y="930"/>
                      </a:lnTo>
                      <a:lnTo>
                        <a:pt x="330" y="924"/>
                      </a:lnTo>
                      <a:lnTo>
                        <a:pt x="330" y="918"/>
                      </a:lnTo>
                      <a:lnTo>
                        <a:pt x="336" y="912"/>
                      </a:lnTo>
                      <a:lnTo>
                        <a:pt x="336" y="906"/>
                      </a:lnTo>
                      <a:lnTo>
                        <a:pt x="336" y="900"/>
                      </a:lnTo>
                      <a:lnTo>
                        <a:pt x="342" y="894"/>
                      </a:lnTo>
                      <a:lnTo>
                        <a:pt x="342" y="888"/>
                      </a:lnTo>
                      <a:lnTo>
                        <a:pt x="342" y="882"/>
                      </a:lnTo>
                      <a:lnTo>
                        <a:pt x="342" y="876"/>
                      </a:lnTo>
                      <a:lnTo>
                        <a:pt x="348" y="870"/>
                      </a:lnTo>
                      <a:lnTo>
                        <a:pt x="348" y="864"/>
                      </a:lnTo>
                      <a:lnTo>
                        <a:pt x="348" y="858"/>
                      </a:lnTo>
                      <a:lnTo>
                        <a:pt x="348" y="852"/>
                      </a:lnTo>
                      <a:lnTo>
                        <a:pt x="354" y="846"/>
                      </a:lnTo>
                      <a:lnTo>
                        <a:pt x="354" y="840"/>
                      </a:lnTo>
                      <a:lnTo>
                        <a:pt x="354" y="834"/>
                      </a:lnTo>
                      <a:lnTo>
                        <a:pt x="354" y="828"/>
                      </a:lnTo>
                      <a:lnTo>
                        <a:pt x="360" y="822"/>
                      </a:lnTo>
                      <a:lnTo>
                        <a:pt x="360" y="816"/>
                      </a:lnTo>
                      <a:lnTo>
                        <a:pt x="360" y="810"/>
                      </a:lnTo>
                      <a:lnTo>
                        <a:pt x="360" y="804"/>
                      </a:lnTo>
                      <a:lnTo>
                        <a:pt x="360" y="798"/>
                      </a:lnTo>
                      <a:lnTo>
                        <a:pt x="366" y="798"/>
                      </a:lnTo>
                      <a:lnTo>
                        <a:pt x="366" y="792"/>
                      </a:lnTo>
                      <a:lnTo>
                        <a:pt x="366" y="786"/>
                      </a:lnTo>
                      <a:lnTo>
                        <a:pt x="366" y="780"/>
                      </a:lnTo>
                      <a:lnTo>
                        <a:pt x="366" y="774"/>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568353" name="Freeform 1057"/>
              <p:cNvSpPr>
                <a:spLocks/>
              </p:cNvSpPr>
              <p:nvPr/>
            </p:nvSpPr>
            <p:spPr bwMode="auto">
              <a:xfrm rot="793345">
                <a:off x="4179" y="1149"/>
                <a:ext cx="38" cy="60"/>
              </a:xfrm>
              <a:custGeom>
                <a:avLst/>
                <a:gdLst>
                  <a:gd name="T0" fmla="*/ 6 w 270"/>
                  <a:gd name="T1" fmla="*/ 1440 h 1458"/>
                  <a:gd name="T2" fmla="*/ 12 w 270"/>
                  <a:gd name="T3" fmla="*/ 1422 h 1458"/>
                  <a:gd name="T4" fmla="*/ 18 w 270"/>
                  <a:gd name="T5" fmla="*/ 1398 h 1458"/>
                  <a:gd name="T6" fmla="*/ 18 w 270"/>
                  <a:gd name="T7" fmla="*/ 1374 h 1458"/>
                  <a:gd name="T8" fmla="*/ 24 w 270"/>
                  <a:gd name="T9" fmla="*/ 1350 h 1458"/>
                  <a:gd name="T10" fmla="*/ 30 w 270"/>
                  <a:gd name="T11" fmla="*/ 1326 h 1458"/>
                  <a:gd name="T12" fmla="*/ 36 w 270"/>
                  <a:gd name="T13" fmla="*/ 1302 h 1458"/>
                  <a:gd name="T14" fmla="*/ 36 w 270"/>
                  <a:gd name="T15" fmla="*/ 1278 h 1458"/>
                  <a:gd name="T16" fmla="*/ 42 w 270"/>
                  <a:gd name="T17" fmla="*/ 1260 h 1458"/>
                  <a:gd name="T18" fmla="*/ 48 w 270"/>
                  <a:gd name="T19" fmla="*/ 1236 h 1458"/>
                  <a:gd name="T20" fmla="*/ 48 w 270"/>
                  <a:gd name="T21" fmla="*/ 1212 h 1458"/>
                  <a:gd name="T22" fmla="*/ 54 w 270"/>
                  <a:gd name="T23" fmla="*/ 1194 h 1458"/>
                  <a:gd name="T24" fmla="*/ 54 w 270"/>
                  <a:gd name="T25" fmla="*/ 1170 h 1458"/>
                  <a:gd name="T26" fmla="*/ 60 w 270"/>
                  <a:gd name="T27" fmla="*/ 1146 h 1458"/>
                  <a:gd name="T28" fmla="*/ 66 w 270"/>
                  <a:gd name="T29" fmla="*/ 1122 h 1458"/>
                  <a:gd name="T30" fmla="*/ 66 w 270"/>
                  <a:gd name="T31" fmla="*/ 1098 h 1458"/>
                  <a:gd name="T32" fmla="*/ 72 w 270"/>
                  <a:gd name="T33" fmla="*/ 1074 h 1458"/>
                  <a:gd name="T34" fmla="*/ 78 w 270"/>
                  <a:gd name="T35" fmla="*/ 1056 h 1458"/>
                  <a:gd name="T36" fmla="*/ 78 w 270"/>
                  <a:gd name="T37" fmla="*/ 1032 h 1458"/>
                  <a:gd name="T38" fmla="*/ 84 w 270"/>
                  <a:gd name="T39" fmla="*/ 1008 h 1458"/>
                  <a:gd name="T40" fmla="*/ 90 w 270"/>
                  <a:gd name="T41" fmla="*/ 984 h 1458"/>
                  <a:gd name="T42" fmla="*/ 90 w 270"/>
                  <a:gd name="T43" fmla="*/ 960 h 1458"/>
                  <a:gd name="T44" fmla="*/ 96 w 270"/>
                  <a:gd name="T45" fmla="*/ 936 h 1458"/>
                  <a:gd name="T46" fmla="*/ 96 w 270"/>
                  <a:gd name="T47" fmla="*/ 912 h 1458"/>
                  <a:gd name="T48" fmla="*/ 102 w 270"/>
                  <a:gd name="T49" fmla="*/ 888 h 1458"/>
                  <a:gd name="T50" fmla="*/ 108 w 270"/>
                  <a:gd name="T51" fmla="*/ 864 h 1458"/>
                  <a:gd name="T52" fmla="*/ 108 w 270"/>
                  <a:gd name="T53" fmla="*/ 840 h 1458"/>
                  <a:gd name="T54" fmla="*/ 114 w 270"/>
                  <a:gd name="T55" fmla="*/ 816 h 1458"/>
                  <a:gd name="T56" fmla="*/ 120 w 270"/>
                  <a:gd name="T57" fmla="*/ 792 h 1458"/>
                  <a:gd name="T58" fmla="*/ 120 w 270"/>
                  <a:gd name="T59" fmla="*/ 768 h 1458"/>
                  <a:gd name="T60" fmla="*/ 126 w 270"/>
                  <a:gd name="T61" fmla="*/ 744 h 1458"/>
                  <a:gd name="T62" fmla="*/ 126 w 270"/>
                  <a:gd name="T63" fmla="*/ 720 h 1458"/>
                  <a:gd name="T64" fmla="*/ 132 w 270"/>
                  <a:gd name="T65" fmla="*/ 696 h 1458"/>
                  <a:gd name="T66" fmla="*/ 138 w 270"/>
                  <a:gd name="T67" fmla="*/ 672 h 1458"/>
                  <a:gd name="T68" fmla="*/ 138 w 270"/>
                  <a:gd name="T69" fmla="*/ 648 h 1458"/>
                  <a:gd name="T70" fmla="*/ 144 w 270"/>
                  <a:gd name="T71" fmla="*/ 624 h 1458"/>
                  <a:gd name="T72" fmla="*/ 150 w 270"/>
                  <a:gd name="T73" fmla="*/ 600 h 1458"/>
                  <a:gd name="T74" fmla="*/ 150 w 270"/>
                  <a:gd name="T75" fmla="*/ 576 h 1458"/>
                  <a:gd name="T76" fmla="*/ 156 w 270"/>
                  <a:gd name="T77" fmla="*/ 552 h 1458"/>
                  <a:gd name="T78" fmla="*/ 162 w 270"/>
                  <a:gd name="T79" fmla="*/ 528 h 1458"/>
                  <a:gd name="T80" fmla="*/ 162 w 270"/>
                  <a:gd name="T81" fmla="*/ 504 h 1458"/>
                  <a:gd name="T82" fmla="*/ 168 w 270"/>
                  <a:gd name="T83" fmla="*/ 480 h 1458"/>
                  <a:gd name="T84" fmla="*/ 174 w 270"/>
                  <a:gd name="T85" fmla="*/ 462 h 1458"/>
                  <a:gd name="T86" fmla="*/ 174 w 270"/>
                  <a:gd name="T87" fmla="*/ 438 h 1458"/>
                  <a:gd name="T88" fmla="*/ 180 w 270"/>
                  <a:gd name="T89" fmla="*/ 414 h 1458"/>
                  <a:gd name="T90" fmla="*/ 186 w 270"/>
                  <a:gd name="T91" fmla="*/ 390 h 1458"/>
                  <a:gd name="T92" fmla="*/ 186 w 270"/>
                  <a:gd name="T93" fmla="*/ 366 h 1458"/>
                  <a:gd name="T94" fmla="*/ 192 w 270"/>
                  <a:gd name="T95" fmla="*/ 342 h 1458"/>
                  <a:gd name="T96" fmla="*/ 198 w 270"/>
                  <a:gd name="T97" fmla="*/ 324 h 1458"/>
                  <a:gd name="T98" fmla="*/ 198 w 270"/>
                  <a:gd name="T99" fmla="*/ 300 h 1458"/>
                  <a:gd name="T100" fmla="*/ 204 w 270"/>
                  <a:gd name="T101" fmla="*/ 282 h 1458"/>
                  <a:gd name="T102" fmla="*/ 210 w 270"/>
                  <a:gd name="T103" fmla="*/ 264 h 1458"/>
                  <a:gd name="T104" fmla="*/ 210 w 270"/>
                  <a:gd name="T105" fmla="*/ 240 h 1458"/>
                  <a:gd name="T106" fmla="*/ 216 w 270"/>
                  <a:gd name="T107" fmla="*/ 222 h 1458"/>
                  <a:gd name="T108" fmla="*/ 222 w 270"/>
                  <a:gd name="T109" fmla="*/ 198 h 1458"/>
                  <a:gd name="T110" fmla="*/ 228 w 270"/>
                  <a:gd name="T111" fmla="*/ 174 h 1458"/>
                  <a:gd name="T112" fmla="*/ 234 w 270"/>
                  <a:gd name="T113" fmla="*/ 150 h 1458"/>
                  <a:gd name="T114" fmla="*/ 234 w 270"/>
                  <a:gd name="T115" fmla="*/ 126 h 1458"/>
                  <a:gd name="T116" fmla="*/ 240 w 270"/>
                  <a:gd name="T117" fmla="*/ 102 h 1458"/>
                  <a:gd name="T118" fmla="*/ 246 w 270"/>
                  <a:gd name="T119" fmla="*/ 78 h 1458"/>
                  <a:gd name="T120" fmla="*/ 252 w 270"/>
                  <a:gd name="T121" fmla="*/ 54 h 1458"/>
                  <a:gd name="T122" fmla="*/ 258 w 270"/>
                  <a:gd name="T123" fmla="*/ 36 h 1458"/>
                  <a:gd name="T124" fmla="*/ 270 w 270"/>
                  <a:gd name="T125" fmla="*/ 12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1458">
                    <a:moveTo>
                      <a:pt x="0" y="1458"/>
                    </a:moveTo>
                    <a:lnTo>
                      <a:pt x="6" y="1452"/>
                    </a:lnTo>
                    <a:lnTo>
                      <a:pt x="6" y="1446"/>
                    </a:lnTo>
                    <a:lnTo>
                      <a:pt x="6" y="1440"/>
                    </a:lnTo>
                    <a:lnTo>
                      <a:pt x="6" y="1434"/>
                    </a:lnTo>
                    <a:lnTo>
                      <a:pt x="6" y="1428"/>
                    </a:lnTo>
                    <a:lnTo>
                      <a:pt x="12" y="1428"/>
                    </a:lnTo>
                    <a:lnTo>
                      <a:pt x="12" y="1422"/>
                    </a:lnTo>
                    <a:lnTo>
                      <a:pt x="12" y="1416"/>
                    </a:lnTo>
                    <a:lnTo>
                      <a:pt x="12" y="1410"/>
                    </a:lnTo>
                    <a:lnTo>
                      <a:pt x="12" y="1404"/>
                    </a:lnTo>
                    <a:lnTo>
                      <a:pt x="18" y="1398"/>
                    </a:lnTo>
                    <a:lnTo>
                      <a:pt x="18" y="1392"/>
                    </a:lnTo>
                    <a:lnTo>
                      <a:pt x="18" y="1386"/>
                    </a:lnTo>
                    <a:lnTo>
                      <a:pt x="18" y="1380"/>
                    </a:lnTo>
                    <a:lnTo>
                      <a:pt x="18" y="1374"/>
                    </a:lnTo>
                    <a:lnTo>
                      <a:pt x="18" y="1368"/>
                    </a:lnTo>
                    <a:lnTo>
                      <a:pt x="24" y="1362"/>
                    </a:lnTo>
                    <a:lnTo>
                      <a:pt x="24" y="1356"/>
                    </a:lnTo>
                    <a:lnTo>
                      <a:pt x="24" y="1350"/>
                    </a:lnTo>
                    <a:lnTo>
                      <a:pt x="24" y="1344"/>
                    </a:lnTo>
                    <a:lnTo>
                      <a:pt x="24" y="1338"/>
                    </a:lnTo>
                    <a:lnTo>
                      <a:pt x="30" y="1332"/>
                    </a:lnTo>
                    <a:lnTo>
                      <a:pt x="30" y="1326"/>
                    </a:lnTo>
                    <a:lnTo>
                      <a:pt x="30" y="1320"/>
                    </a:lnTo>
                    <a:lnTo>
                      <a:pt x="30" y="1314"/>
                    </a:lnTo>
                    <a:lnTo>
                      <a:pt x="30" y="1308"/>
                    </a:lnTo>
                    <a:lnTo>
                      <a:pt x="36" y="1302"/>
                    </a:lnTo>
                    <a:lnTo>
                      <a:pt x="36" y="1296"/>
                    </a:lnTo>
                    <a:lnTo>
                      <a:pt x="36" y="1290"/>
                    </a:lnTo>
                    <a:lnTo>
                      <a:pt x="36" y="1284"/>
                    </a:lnTo>
                    <a:lnTo>
                      <a:pt x="36" y="1278"/>
                    </a:lnTo>
                    <a:lnTo>
                      <a:pt x="36" y="1272"/>
                    </a:lnTo>
                    <a:lnTo>
                      <a:pt x="42" y="1272"/>
                    </a:lnTo>
                    <a:lnTo>
                      <a:pt x="42" y="1266"/>
                    </a:lnTo>
                    <a:lnTo>
                      <a:pt x="42" y="1260"/>
                    </a:lnTo>
                    <a:lnTo>
                      <a:pt x="42" y="1254"/>
                    </a:lnTo>
                    <a:lnTo>
                      <a:pt x="42" y="1248"/>
                    </a:lnTo>
                    <a:lnTo>
                      <a:pt x="42" y="1242"/>
                    </a:lnTo>
                    <a:lnTo>
                      <a:pt x="48" y="1236"/>
                    </a:lnTo>
                    <a:lnTo>
                      <a:pt x="48" y="1230"/>
                    </a:lnTo>
                    <a:lnTo>
                      <a:pt x="48" y="1224"/>
                    </a:lnTo>
                    <a:lnTo>
                      <a:pt x="48" y="1218"/>
                    </a:lnTo>
                    <a:lnTo>
                      <a:pt x="48" y="1212"/>
                    </a:lnTo>
                    <a:lnTo>
                      <a:pt x="48" y="1206"/>
                    </a:lnTo>
                    <a:lnTo>
                      <a:pt x="54" y="1206"/>
                    </a:lnTo>
                    <a:lnTo>
                      <a:pt x="54" y="1200"/>
                    </a:lnTo>
                    <a:lnTo>
                      <a:pt x="54" y="1194"/>
                    </a:lnTo>
                    <a:lnTo>
                      <a:pt x="54" y="1188"/>
                    </a:lnTo>
                    <a:lnTo>
                      <a:pt x="54" y="1182"/>
                    </a:lnTo>
                    <a:lnTo>
                      <a:pt x="54" y="1176"/>
                    </a:lnTo>
                    <a:lnTo>
                      <a:pt x="54" y="1170"/>
                    </a:lnTo>
                    <a:lnTo>
                      <a:pt x="60" y="1164"/>
                    </a:lnTo>
                    <a:lnTo>
                      <a:pt x="60" y="1158"/>
                    </a:lnTo>
                    <a:lnTo>
                      <a:pt x="60" y="1152"/>
                    </a:lnTo>
                    <a:lnTo>
                      <a:pt x="60" y="1146"/>
                    </a:lnTo>
                    <a:lnTo>
                      <a:pt x="60" y="1140"/>
                    </a:lnTo>
                    <a:lnTo>
                      <a:pt x="60" y="1134"/>
                    </a:lnTo>
                    <a:lnTo>
                      <a:pt x="66" y="1128"/>
                    </a:lnTo>
                    <a:lnTo>
                      <a:pt x="66" y="1122"/>
                    </a:lnTo>
                    <a:lnTo>
                      <a:pt x="66" y="1116"/>
                    </a:lnTo>
                    <a:lnTo>
                      <a:pt x="66" y="1110"/>
                    </a:lnTo>
                    <a:lnTo>
                      <a:pt x="66" y="1104"/>
                    </a:lnTo>
                    <a:lnTo>
                      <a:pt x="66" y="1098"/>
                    </a:lnTo>
                    <a:lnTo>
                      <a:pt x="72" y="1092"/>
                    </a:lnTo>
                    <a:lnTo>
                      <a:pt x="72" y="1086"/>
                    </a:lnTo>
                    <a:lnTo>
                      <a:pt x="72" y="1080"/>
                    </a:lnTo>
                    <a:lnTo>
                      <a:pt x="72" y="1074"/>
                    </a:lnTo>
                    <a:lnTo>
                      <a:pt x="72" y="1068"/>
                    </a:lnTo>
                    <a:lnTo>
                      <a:pt x="72" y="1062"/>
                    </a:lnTo>
                    <a:lnTo>
                      <a:pt x="78" y="1062"/>
                    </a:lnTo>
                    <a:lnTo>
                      <a:pt x="78" y="1056"/>
                    </a:lnTo>
                    <a:lnTo>
                      <a:pt x="78" y="1050"/>
                    </a:lnTo>
                    <a:lnTo>
                      <a:pt x="78" y="1044"/>
                    </a:lnTo>
                    <a:lnTo>
                      <a:pt x="78" y="1038"/>
                    </a:lnTo>
                    <a:lnTo>
                      <a:pt x="78" y="1032"/>
                    </a:lnTo>
                    <a:lnTo>
                      <a:pt x="78" y="1026"/>
                    </a:lnTo>
                    <a:lnTo>
                      <a:pt x="84" y="1020"/>
                    </a:lnTo>
                    <a:lnTo>
                      <a:pt x="84" y="1014"/>
                    </a:lnTo>
                    <a:lnTo>
                      <a:pt x="84" y="1008"/>
                    </a:lnTo>
                    <a:lnTo>
                      <a:pt x="84" y="1002"/>
                    </a:lnTo>
                    <a:lnTo>
                      <a:pt x="84" y="996"/>
                    </a:lnTo>
                    <a:lnTo>
                      <a:pt x="84" y="990"/>
                    </a:lnTo>
                    <a:lnTo>
                      <a:pt x="90" y="984"/>
                    </a:lnTo>
                    <a:lnTo>
                      <a:pt x="90" y="978"/>
                    </a:lnTo>
                    <a:lnTo>
                      <a:pt x="90" y="972"/>
                    </a:lnTo>
                    <a:lnTo>
                      <a:pt x="90" y="966"/>
                    </a:lnTo>
                    <a:lnTo>
                      <a:pt x="90" y="960"/>
                    </a:lnTo>
                    <a:lnTo>
                      <a:pt x="90" y="954"/>
                    </a:lnTo>
                    <a:lnTo>
                      <a:pt x="90" y="948"/>
                    </a:lnTo>
                    <a:lnTo>
                      <a:pt x="96" y="942"/>
                    </a:lnTo>
                    <a:lnTo>
                      <a:pt x="96" y="936"/>
                    </a:lnTo>
                    <a:lnTo>
                      <a:pt x="96" y="930"/>
                    </a:lnTo>
                    <a:lnTo>
                      <a:pt x="96" y="924"/>
                    </a:lnTo>
                    <a:lnTo>
                      <a:pt x="96" y="918"/>
                    </a:lnTo>
                    <a:lnTo>
                      <a:pt x="96" y="912"/>
                    </a:lnTo>
                    <a:lnTo>
                      <a:pt x="102" y="906"/>
                    </a:lnTo>
                    <a:lnTo>
                      <a:pt x="102" y="900"/>
                    </a:lnTo>
                    <a:lnTo>
                      <a:pt x="102" y="894"/>
                    </a:lnTo>
                    <a:lnTo>
                      <a:pt x="102" y="888"/>
                    </a:lnTo>
                    <a:lnTo>
                      <a:pt x="102" y="882"/>
                    </a:lnTo>
                    <a:lnTo>
                      <a:pt x="102" y="876"/>
                    </a:lnTo>
                    <a:lnTo>
                      <a:pt x="108" y="870"/>
                    </a:lnTo>
                    <a:lnTo>
                      <a:pt x="108" y="864"/>
                    </a:lnTo>
                    <a:lnTo>
                      <a:pt x="108" y="858"/>
                    </a:lnTo>
                    <a:lnTo>
                      <a:pt x="108" y="852"/>
                    </a:lnTo>
                    <a:lnTo>
                      <a:pt x="108" y="846"/>
                    </a:lnTo>
                    <a:lnTo>
                      <a:pt x="108" y="840"/>
                    </a:lnTo>
                    <a:lnTo>
                      <a:pt x="114" y="834"/>
                    </a:lnTo>
                    <a:lnTo>
                      <a:pt x="114" y="828"/>
                    </a:lnTo>
                    <a:lnTo>
                      <a:pt x="114" y="822"/>
                    </a:lnTo>
                    <a:lnTo>
                      <a:pt x="114" y="816"/>
                    </a:lnTo>
                    <a:lnTo>
                      <a:pt x="114" y="810"/>
                    </a:lnTo>
                    <a:lnTo>
                      <a:pt x="114" y="804"/>
                    </a:lnTo>
                    <a:lnTo>
                      <a:pt x="120" y="798"/>
                    </a:lnTo>
                    <a:lnTo>
                      <a:pt x="120" y="792"/>
                    </a:lnTo>
                    <a:lnTo>
                      <a:pt x="120" y="786"/>
                    </a:lnTo>
                    <a:lnTo>
                      <a:pt x="120" y="780"/>
                    </a:lnTo>
                    <a:lnTo>
                      <a:pt x="120" y="774"/>
                    </a:lnTo>
                    <a:lnTo>
                      <a:pt x="120" y="768"/>
                    </a:lnTo>
                    <a:lnTo>
                      <a:pt x="120" y="762"/>
                    </a:lnTo>
                    <a:lnTo>
                      <a:pt x="126" y="756"/>
                    </a:lnTo>
                    <a:lnTo>
                      <a:pt x="126" y="750"/>
                    </a:lnTo>
                    <a:lnTo>
                      <a:pt x="126" y="744"/>
                    </a:lnTo>
                    <a:lnTo>
                      <a:pt x="126" y="738"/>
                    </a:lnTo>
                    <a:lnTo>
                      <a:pt x="126" y="732"/>
                    </a:lnTo>
                    <a:lnTo>
                      <a:pt x="126" y="726"/>
                    </a:lnTo>
                    <a:lnTo>
                      <a:pt x="126" y="720"/>
                    </a:lnTo>
                    <a:lnTo>
                      <a:pt x="132" y="714"/>
                    </a:lnTo>
                    <a:lnTo>
                      <a:pt x="132" y="708"/>
                    </a:lnTo>
                    <a:lnTo>
                      <a:pt x="132" y="702"/>
                    </a:lnTo>
                    <a:lnTo>
                      <a:pt x="132" y="696"/>
                    </a:lnTo>
                    <a:lnTo>
                      <a:pt x="132" y="690"/>
                    </a:lnTo>
                    <a:lnTo>
                      <a:pt x="132" y="684"/>
                    </a:lnTo>
                    <a:lnTo>
                      <a:pt x="138" y="678"/>
                    </a:lnTo>
                    <a:lnTo>
                      <a:pt x="138" y="672"/>
                    </a:lnTo>
                    <a:lnTo>
                      <a:pt x="138" y="666"/>
                    </a:lnTo>
                    <a:lnTo>
                      <a:pt x="138" y="660"/>
                    </a:lnTo>
                    <a:lnTo>
                      <a:pt x="138" y="654"/>
                    </a:lnTo>
                    <a:lnTo>
                      <a:pt x="138" y="648"/>
                    </a:lnTo>
                    <a:lnTo>
                      <a:pt x="144" y="642"/>
                    </a:lnTo>
                    <a:lnTo>
                      <a:pt x="144" y="636"/>
                    </a:lnTo>
                    <a:lnTo>
                      <a:pt x="144" y="630"/>
                    </a:lnTo>
                    <a:lnTo>
                      <a:pt x="144" y="624"/>
                    </a:lnTo>
                    <a:lnTo>
                      <a:pt x="144" y="618"/>
                    </a:lnTo>
                    <a:lnTo>
                      <a:pt x="144" y="612"/>
                    </a:lnTo>
                    <a:lnTo>
                      <a:pt x="150" y="606"/>
                    </a:lnTo>
                    <a:lnTo>
                      <a:pt x="150" y="600"/>
                    </a:lnTo>
                    <a:lnTo>
                      <a:pt x="150" y="594"/>
                    </a:lnTo>
                    <a:lnTo>
                      <a:pt x="150" y="588"/>
                    </a:lnTo>
                    <a:lnTo>
                      <a:pt x="150" y="582"/>
                    </a:lnTo>
                    <a:lnTo>
                      <a:pt x="150" y="576"/>
                    </a:lnTo>
                    <a:lnTo>
                      <a:pt x="156" y="570"/>
                    </a:lnTo>
                    <a:lnTo>
                      <a:pt x="156" y="564"/>
                    </a:lnTo>
                    <a:lnTo>
                      <a:pt x="156" y="558"/>
                    </a:lnTo>
                    <a:lnTo>
                      <a:pt x="156" y="552"/>
                    </a:lnTo>
                    <a:lnTo>
                      <a:pt x="156" y="546"/>
                    </a:lnTo>
                    <a:lnTo>
                      <a:pt x="156" y="540"/>
                    </a:lnTo>
                    <a:lnTo>
                      <a:pt x="162" y="534"/>
                    </a:lnTo>
                    <a:lnTo>
                      <a:pt x="162" y="528"/>
                    </a:lnTo>
                    <a:lnTo>
                      <a:pt x="162" y="522"/>
                    </a:lnTo>
                    <a:lnTo>
                      <a:pt x="162" y="516"/>
                    </a:lnTo>
                    <a:lnTo>
                      <a:pt x="162" y="510"/>
                    </a:lnTo>
                    <a:lnTo>
                      <a:pt x="162" y="504"/>
                    </a:lnTo>
                    <a:lnTo>
                      <a:pt x="162" y="498"/>
                    </a:lnTo>
                    <a:lnTo>
                      <a:pt x="168" y="492"/>
                    </a:lnTo>
                    <a:lnTo>
                      <a:pt x="168" y="486"/>
                    </a:lnTo>
                    <a:lnTo>
                      <a:pt x="168" y="480"/>
                    </a:lnTo>
                    <a:lnTo>
                      <a:pt x="168" y="474"/>
                    </a:lnTo>
                    <a:lnTo>
                      <a:pt x="168" y="468"/>
                    </a:lnTo>
                    <a:lnTo>
                      <a:pt x="168" y="462"/>
                    </a:lnTo>
                    <a:lnTo>
                      <a:pt x="174" y="462"/>
                    </a:lnTo>
                    <a:lnTo>
                      <a:pt x="174" y="456"/>
                    </a:lnTo>
                    <a:lnTo>
                      <a:pt x="174" y="450"/>
                    </a:lnTo>
                    <a:lnTo>
                      <a:pt x="174" y="444"/>
                    </a:lnTo>
                    <a:lnTo>
                      <a:pt x="174" y="438"/>
                    </a:lnTo>
                    <a:lnTo>
                      <a:pt x="174" y="432"/>
                    </a:lnTo>
                    <a:lnTo>
                      <a:pt x="180" y="426"/>
                    </a:lnTo>
                    <a:lnTo>
                      <a:pt x="180" y="420"/>
                    </a:lnTo>
                    <a:lnTo>
                      <a:pt x="180" y="414"/>
                    </a:lnTo>
                    <a:lnTo>
                      <a:pt x="180" y="408"/>
                    </a:lnTo>
                    <a:lnTo>
                      <a:pt x="180" y="402"/>
                    </a:lnTo>
                    <a:lnTo>
                      <a:pt x="180" y="396"/>
                    </a:lnTo>
                    <a:lnTo>
                      <a:pt x="186" y="390"/>
                    </a:lnTo>
                    <a:lnTo>
                      <a:pt x="186" y="384"/>
                    </a:lnTo>
                    <a:lnTo>
                      <a:pt x="186" y="378"/>
                    </a:lnTo>
                    <a:lnTo>
                      <a:pt x="186" y="372"/>
                    </a:lnTo>
                    <a:lnTo>
                      <a:pt x="186" y="366"/>
                    </a:lnTo>
                    <a:lnTo>
                      <a:pt x="192" y="360"/>
                    </a:lnTo>
                    <a:lnTo>
                      <a:pt x="192" y="354"/>
                    </a:lnTo>
                    <a:lnTo>
                      <a:pt x="192" y="348"/>
                    </a:lnTo>
                    <a:lnTo>
                      <a:pt x="192" y="342"/>
                    </a:lnTo>
                    <a:lnTo>
                      <a:pt x="192" y="336"/>
                    </a:lnTo>
                    <a:lnTo>
                      <a:pt x="192" y="330"/>
                    </a:lnTo>
                    <a:lnTo>
                      <a:pt x="198" y="330"/>
                    </a:lnTo>
                    <a:lnTo>
                      <a:pt x="198" y="324"/>
                    </a:lnTo>
                    <a:lnTo>
                      <a:pt x="198" y="318"/>
                    </a:lnTo>
                    <a:lnTo>
                      <a:pt x="198" y="312"/>
                    </a:lnTo>
                    <a:lnTo>
                      <a:pt x="198" y="306"/>
                    </a:lnTo>
                    <a:lnTo>
                      <a:pt x="198" y="300"/>
                    </a:lnTo>
                    <a:lnTo>
                      <a:pt x="198" y="294"/>
                    </a:lnTo>
                    <a:lnTo>
                      <a:pt x="204" y="294"/>
                    </a:lnTo>
                    <a:lnTo>
                      <a:pt x="204" y="288"/>
                    </a:lnTo>
                    <a:lnTo>
                      <a:pt x="204" y="282"/>
                    </a:lnTo>
                    <a:lnTo>
                      <a:pt x="204" y="276"/>
                    </a:lnTo>
                    <a:lnTo>
                      <a:pt x="204" y="270"/>
                    </a:lnTo>
                    <a:lnTo>
                      <a:pt x="204" y="264"/>
                    </a:lnTo>
                    <a:lnTo>
                      <a:pt x="210" y="264"/>
                    </a:lnTo>
                    <a:lnTo>
                      <a:pt x="210" y="258"/>
                    </a:lnTo>
                    <a:lnTo>
                      <a:pt x="210" y="252"/>
                    </a:lnTo>
                    <a:lnTo>
                      <a:pt x="210" y="246"/>
                    </a:lnTo>
                    <a:lnTo>
                      <a:pt x="210" y="240"/>
                    </a:lnTo>
                    <a:lnTo>
                      <a:pt x="210" y="234"/>
                    </a:lnTo>
                    <a:lnTo>
                      <a:pt x="216" y="234"/>
                    </a:lnTo>
                    <a:lnTo>
                      <a:pt x="216" y="228"/>
                    </a:lnTo>
                    <a:lnTo>
                      <a:pt x="216" y="222"/>
                    </a:lnTo>
                    <a:lnTo>
                      <a:pt x="216" y="216"/>
                    </a:lnTo>
                    <a:lnTo>
                      <a:pt x="216" y="210"/>
                    </a:lnTo>
                    <a:lnTo>
                      <a:pt x="222" y="204"/>
                    </a:lnTo>
                    <a:lnTo>
                      <a:pt x="222" y="198"/>
                    </a:lnTo>
                    <a:lnTo>
                      <a:pt x="222" y="192"/>
                    </a:lnTo>
                    <a:lnTo>
                      <a:pt x="222" y="186"/>
                    </a:lnTo>
                    <a:lnTo>
                      <a:pt x="222" y="180"/>
                    </a:lnTo>
                    <a:lnTo>
                      <a:pt x="228" y="174"/>
                    </a:lnTo>
                    <a:lnTo>
                      <a:pt x="228" y="168"/>
                    </a:lnTo>
                    <a:lnTo>
                      <a:pt x="228" y="162"/>
                    </a:lnTo>
                    <a:lnTo>
                      <a:pt x="228" y="156"/>
                    </a:lnTo>
                    <a:lnTo>
                      <a:pt x="234" y="150"/>
                    </a:lnTo>
                    <a:lnTo>
                      <a:pt x="234" y="144"/>
                    </a:lnTo>
                    <a:lnTo>
                      <a:pt x="234" y="138"/>
                    </a:lnTo>
                    <a:lnTo>
                      <a:pt x="234" y="132"/>
                    </a:lnTo>
                    <a:lnTo>
                      <a:pt x="234" y="126"/>
                    </a:lnTo>
                    <a:lnTo>
                      <a:pt x="240" y="120"/>
                    </a:lnTo>
                    <a:lnTo>
                      <a:pt x="240" y="114"/>
                    </a:lnTo>
                    <a:lnTo>
                      <a:pt x="240" y="108"/>
                    </a:lnTo>
                    <a:lnTo>
                      <a:pt x="240" y="102"/>
                    </a:lnTo>
                    <a:lnTo>
                      <a:pt x="246" y="96"/>
                    </a:lnTo>
                    <a:lnTo>
                      <a:pt x="246" y="90"/>
                    </a:lnTo>
                    <a:lnTo>
                      <a:pt x="246" y="84"/>
                    </a:lnTo>
                    <a:lnTo>
                      <a:pt x="246" y="78"/>
                    </a:lnTo>
                    <a:lnTo>
                      <a:pt x="252" y="72"/>
                    </a:lnTo>
                    <a:lnTo>
                      <a:pt x="252" y="66"/>
                    </a:lnTo>
                    <a:lnTo>
                      <a:pt x="252" y="60"/>
                    </a:lnTo>
                    <a:lnTo>
                      <a:pt x="252" y="54"/>
                    </a:lnTo>
                    <a:lnTo>
                      <a:pt x="258" y="54"/>
                    </a:lnTo>
                    <a:lnTo>
                      <a:pt x="258" y="48"/>
                    </a:lnTo>
                    <a:lnTo>
                      <a:pt x="258" y="42"/>
                    </a:lnTo>
                    <a:lnTo>
                      <a:pt x="258" y="36"/>
                    </a:lnTo>
                    <a:lnTo>
                      <a:pt x="264" y="30"/>
                    </a:lnTo>
                    <a:lnTo>
                      <a:pt x="264" y="24"/>
                    </a:lnTo>
                    <a:lnTo>
                      <a:pt x="264" y="18"/>
                    </a:lnTo>
                    <a:lnTo>
                      <a:pt x="270" y="12"/>
                    </a:lnTo>
                    <a:lnTo>
                      <a:pt x="270" y="6"/>
                    </a:lnTo>
                    <a:lnTo>
                      <a:pt x="270" y="0"/>
                    </a:lnTo>
                  </a:path>
                </a:pathLst>
              </a:custGeom>
              <a:noFill/>
              <a:ln w="44450">
                <a:solidFill>
                  <a:srgbClr val="00FF00"/>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grpSp>
          <p:nvGrpSpPr>
            <p:cNvPr id="568381" name="Group 1085"/>
            <p:cNvGrpSpPr>
              <a:grpSpLocks/>
            </p:cNvGrpSpPr>
            <p:nvPr/>
          </p:nvGrpSpPr>
          <p:grpSpPr bwMode="auto">
            <a:xfrm>
              <a:off x="3364" y="2352"/>
              <a:ext cx="1883" cy="1680"/>
              <a:chOff x="3504" y="2716"/>
              <a:chExt cx="1883" cy="1196"/>
            </a:xfrm>
          </p:grpSpPr>
          <p:sp>
            <p:nvSpPr>
              <p:cNvPr id="568357" name="Freeform 1061"/>
              <p:cNvSpPr>
                <a:spLocks/>
              </p:cNvSpPr>
              <p:nvPr/>
            </p:nvSpPr>
            <p:spPr bwMode="auto">
              <a:xfrm>
                <a:off x="3504" y="2716"/>
                <a:ext cx="712" cy="598"/>
              </a:xfrm>
              <a:custGeom>
                <a:avLst/>
                <a:gdLst>
                  <a:gd name="T0" fmla="*/ 0 w 372"/>
                  <a:gd name="T1" fmla="*/ 912 h 930"/>
                  <a:gd name="T2" fmla="*/ 6 w 372"/>
                  <a:gd name="T3" fmla="*/ 888 h 930"/>
                  <a:gd name="T4" fmla="*/ 12 w 372"/>
                  <a:gd name="T5" fmla="*/ 864 h 930"/>
                  <a:gd name="T6" fmla="*/ 12 w 372"/>
                  <a:gd name="T7" fmla="*/ 840 h 930"/>
                  <a:gd name="T8" fmla="*/ 18 w 372"/>
                  <a:gd name="T9" fmla="*/ 816 h 930"/>
                  <a:gd name="T10" fmla="*/ 24 w 372"/>
                  <a:gd name="T11" fmla="*/ 792 h 930"/>
                  <a:gd name="T12" fmla="*/ 24 w 372"/>
                  <a:gd name="T13" fmla="*/ 768 h 930"/>
                  <a:gd name="T14" fmla="*/ 30 w 372"/>
                  <a:gd name="T15" fmla="*/ 744 h 930"/>
                  <a:gd name="T16" fmla="*/ 36 w 372"/>
                  <a:gd name="T17" fmla="*/ 720 h 930"/>
                  <a:gd name="T18" fmla="*/ 36 w 372"/>
                  <a:gd name="T19" fmla="*/ 696 h 930"/>
                  <a:gd name="T20" fmla="*/ 42 w 372"/>
                  <a:gd name="T21" fmla="*/ 672 h 930"/>
                  <a:gd name="T22" fmla="*/ 48 w 372"/>
                  <a:gd name="T23" fmla="*/ 648 h 930"/>
                  <a:gd name="T24" fmla="*/ 48 w 372"/>
                  <a:gd name="T25" fmla="*/ 624 h 930"/>
                  <a:gd name="T26" fmla="*/ 54 w 372"/>
                  <a:gd name="T27" fmla="*/ 600 h 930"/>
                  <a:gd name="T28" fmla="*/ 54 w 372"/>
                  <a:gd name="T29" fmla="*/ 576 h 930"/>
                  <a:gd name="T30" fmla="*/ 60 w 372"/>
                  <a:gd name="T31" fmla="*/ 552 h 930"/>
                  <a:gd name="T32" fmla="*/ 66 w 372"/>
                  <a:gd name="T33" fmla="*/ 528 h 930"/>
                  <a:gd name="T34" fmla="*/ 72 w 372"/>
                  <a:gd name="T35" fmla="*/ 504 h 930"/>
                  <a:gd name="T36" fmla="*/ 72 w 372"/>
                  <a:gd name="T37" fmla="*/ 480 h 930"/>
                  <a:gd name="T38" fmla="*/ 78 w 372"/>
                  <a:gd name="T39" fmla="*/ 456 h 930"/>
                  <a:gd name="T40" fmla="*/ 84 w 372"/>
                  <a:gd name="T41" fmla="*/ 432 h 930"/>
                  <a:gd name="T42" fmla="*/ 90 w 372"/>
                  <a:gd name="T43" fmla="*/ 408 h 930"/>
                  <a:gd name="T44" fmla="*/ 90 w 372"/>
                  <a:gd name="T45" fmla="*/ 384 h 930"/>
                  <a:gd name="T46" fmla="*/ 96 w 372"/>
                  <a:gd name="T47" fmla="*/ 360 h 930"/>
                  <a:gd name="T48" fmla="*/ 102 w 372"/>
                  <a:gd name="T49" fmla="*/ 342 h 930"/>
                  <a:gd name="T50" fmla="*/ 102 w 372"/>
                  <a:gd name="T51" fmla="*/ 318 h 930"/>
                  <a:gd name="T52" fmla="*/ 108 w 372"/>
                  <a:gd name="T53" fmla="*/ 300 h 930"/>
                  <a:gd name="T54" fmla="*/ 114 w 372"/>
                  <a:gd name="T55" fmla="*/ 276 h 930"/>
                  <a:gd name="T56" fmla="*/ 120 w 372"/>
                  <a:gd name="T57" fmla="*/ 258 h 930"/>
                  <a:gd name="T58" fmla="*/ 126 w 372"/>
                  <a:gd name="T59" fmla="*/ 240 h 930"/>
                  <a:gd name="T60" fmla="*/ 126 w 372"/>
                  <a:gd name="T61" fmla="*/ 216 h 930"/>
                  <a:gd name="T62" fmla="*/ 132 w 372"/>
                  <a:gd name="T63" fmla="*/ 192 h 930"/>
                  <a:gd name="T64" fmla="*/ 138 w 372"/>
                  <a:gd name="T65" fmla="*/ 168 h 930"/>
                  <a:gd name="T66" fmla="*/ 144 w 372"/>
                  <a:gd name="T67" fmla="*/ 150 h 930"/>
                  <a:gd name="T68" fmla="*/ 150 w 372"/>
                  <a:gd name="T69" fmla="*/ 126 h 930"/>
                  <a:gd name="T70" fmla="*/ 156 w 372"/>
                  <a:gd name="T71" fmla="*/ 108 h 930"/>
                  <a:gd name="T72" fmla="*/ 162 w 372"/>
                  <a:gd name="T73" fmla="*/ 90 h 930"/>
                  <a:gd name="T74" fmla="*/ 174 w 372"/>
                  <a:gd name="T75" fmla="*/ 72 h 930"/>
                  <a:gd name="T76" fmla="*/ 180 w 372"/>
                  <a:gd name="T77" fmla="*/ 54 h 930"/>
                  <a:gd name="T78" fmla="*/ 186 w 372"/>
                  <a:gd name="T79" fmla="*/ 36 h 930"/>
                  <a:gd name="T80" fmla="*/ 198 w 372"/>
                  <a:gd name="T81" fmla="*/ 24 h 930"/>
                  <a:gd name="T82" fmla="*/ 210 w 372"/>
                  <a:gd name="T83" fmla="*/ 12 h 930"/>
                  <a:gd name="T84" fmla="*/ 222 w 372"/>
                  <a:gd name="T85" fmla="*/ 0 h 930"/>
                  <a:gd name="T86" fmla="*/ 240 w 372"/>
                  <a:gd name="T87" fmla="*/ 6 h 930"/>
                  <a:gd name="T88" fmla="*/ 252 w 372"/>
                  <a:gd name="T89" fmla="*/ 18 h 930"/>
                  <a:gd name="T90" fmla="*/ 264 w 372"/>
                  <a:gd name="T91" fmla="*/ 30 h 930"/>
                  <a:gd name="T92" fmla="*/ 276 w 372"/>
                  <a:gd name="T93" fmla="*/ 42 h 930"/>
                  <a:gd name="T94" fmla="*/ 282 w 372"/>
                  <a:gd name="T95" fmla="*/ 60 h 930"/>
                  <a:gd name="T96" fmla="*/ 288 w 372"/>
                  <a:gd name="T97" fmla="*/ 84 h 930"/>
                  <a:gd name="T98" fmla="*/ 300 w 372"/>
                  <a:gd name="T99" fmla="*/ 102 h 930"/>
                  <a:gd name="T100" fmla="*/ 306 w 372"/>
                  <a:gd name="T101" fmla="*/ 126 h 930"/>
                  <a:gd name="T102" fmla="*/ 312 w 372"/>
                  <a:gd name="T103" fmla="*/ 144 h 930"/>
                  <a:gd name="T104" fmla="*/ 318 w 372"/>
                  <a:gd name="T105" fmla="*/ 162 h 930"/>
                  <a:gd name="T106" fmla="*/ 324 w 372"/>
                  <a:gd name="T107" fmla="*/ 186 h 930"/>
                  <a:gd name="T108" fmla="*/ 330 w 372"/>
                  <a:gd name="T109" fmla="*/ 210 h 930"/>
                  <a:gd name="T110" fmla="*/ 336 w 372"/>
                  <a:gd name="T111" fmla="*/ 234 h 930"/>
                  <a:gd name="T112" fmla="*/ 342 w 372"/>
                  <a:gd name="T113" fmla="*/ 258 h 930"/>
                  <a:gd name="T114" fmla="*/ 348 w 372"/>
                  <a:gd name="T115" fmla="*/ 282 h 930"/>
                  <a:gd name="T116" fmla="*/ 348 w 372"/>
                  <a:gd name="T117" fmla="*/ 306 h 930"/>
                  <a:gd name="T118" fmla="*/ 354 w 372"/>
                  <a:gd name="T119" fmla="*/ 324 h 930"/>
                  <a:gd name="T120" fmla="*/ 360 w 372"/>
                  <a:gd name="T121" fmla="*/ 348 h 930"/>
                  <a:gd name="T122" fmla="*/ 366 w 372"/>
                  <a:gd name="T123" fmla="*/ 372 h 930"/>
                  <a:gd name="T124" fmla="*/ 372 w 372"/>
                  <a:gd name="T125" fmla="*/ 396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2" h="930">
                    <a:moveTo>
                      <a:pt x="0" y="930"/>
                    </a:moveTo>
                    <a:lnTo>
                      <a:pt x="0" y="924"/>
                    </a:lnTo>
                    <a:lnTo>
                      <a:pt x="0" y="918"/>
                    </a:lnTo>
                    <a:lnTo>
                      <a:pt x="0" y="912"/>
                    </a:lnTo>
                    <a:lnTo>
                      <a:pt x="6" y="906"/>
                    </a:lnTo>
                    <a:lnTo>
                      <a:pt x="6" y="900"/>
                    </a:lnTo>
                    <a:lnTo>
                      <a:pt x="6" y="894"/>
                    </a:lnTo>
                    <a:lnTo>
                      <a:pt x="6" y="888"/>
                    </a:lnTo>
                    <a:lnTo>
                      <a:pt x="6" y="882"/>
                    </a:lnTo>
                    <a:lnTo>
                      <a:pt x="6" y="876"/>
                    </a:lnTo>
                    <a:lnTo>
                      <a:pt x="12" y="870"/>
                    </a:lnTo>
                    <a:lnTo>
                      <a:pt x="12" y="864"/>
                    </a:lnTo>
                    <a:lnTo>
                      <a:pt x="12" y="858"/>
                    </a:lnTo>
                    <a:lnTo>
                      <a:pt x="12" y="852"/>
                    </a:lnTo>
                    <a:lnTo>
                      <a:pt x="12" y="846"/>
                    </a:lnTo>
                    <a:lnTo>
                      <a:pt x="12" y="840"/>
                    </a:lnTo>
                    <a:lnTo>
                      <a:pt x="18" y="834"/>
                    </a:lnTo>
                    <a:lnTo>
                      <a:pt x="18" y="828"/>
                    </a:lnTo>
                    <a:lnTo>
                      <a:pt x="18" y="822"/>
                    </a:lnTo>
                    <a:lnTo>
                      <a:pt x="18" y="816"/>
                    </a:lnTo>
                    <a:lnTo>
                      <a:pt x="18" y="810"/>
                    </a:lnTo>
                    <a:lnTo>
                      <a:pt x="18" y="804"/>
                    </a:lnTo>
                    <a:lnTo>
                      <a:pt x="18" y="798"/>
                    </a:lnTo>
                    <a:lnTo>
                      <a:pt x="24" y="792"/>
                    </a:lnTo>
                    <a:lnTo>
                      <a:pt x="24" y="786"/>
                    </a:lnTo>
                    <a:lnTo>
                      <a:pt x="24" y="780"/>
                    </a:lnTo>
                    <a:lnTo>
                      <a:pt x="24" y="774"/>
                    </a:lnTo>
                    <a:lnTo>
                      <a:pt x="24" y="768"/>
                    </a:lnTo>
                    <a:lnTo>
                      <a:pt x="24" y="762"/>
                    </a:lnTo>
                    <a:lnTo>
                      <a:pt x="30" y="756"/>
                    </a:lnTo>
                    <a:lnTo>
                      <a:pt x="30" y="750"/>
                    </a:lnTo>
                    <a:lnTo>
                      <a:pt x="30" y="744"/>
                    </a:lnTo>
                    <a:lnTo>
                      <a:pt x="30" y="738"/>
                    </a:lnTo>
                    <a:lnTo>
                      <a:pt x="30" y="732"/>
                    </a:lnTo>
                    <a:lnTo>
                      <a:pt x="30" y="726"/>
                    </a:lnTo>
                    <a:lnTo>
                      <a:pt x="36" y="720"/>
                    </a:lnTo>
                    <a:lnTo>
                      <a:pt x="36" y="714"/>
                    </a:lnTo>
                    <a:lnTo>
                      <a:pt x="36" y="708"/>
                    </a:lnTo>
                    <a:lnTo>
                      <a:pt x="36" y="702"/>
                    </a:lnTo>
                    <a:lnTo>
                      <a:pt x="36" y="696"/>
                    </a:lnTo>
                    <a:lnTo>
                      <a:pt x="36" y="690"/>
                    </a:lnTo>
                    <a:lnTo>
                      <a:pt x="42" y="684"/>
                    </a:lnTo>
                    <a:lnTo>
                      <a:pt x="42" y="678"/>
                    </a:lnTo>
                    <a:lnTo>
                      <a:pt x="42" y="672"/>
                    </a:lnTo>
                    <a:lnTo>
                      <a:pt x="42" y="666"/>
                    </a:lnTo>
                    <a:lnTo>
                      <a:pt x="42" y="660"/>
                    </a:lnTo>
                    <a:lnTo>
                      <a:pt x="42" y="654"/>
                    </a:lnTo>
                    <a:lnTo>
                      <a:pt x="48" y="648"/>
                    </a:lnTo>
                    <a:lnTo>
                      <a:pt x="48" y="642"/>
                    </a:lnTo>
                    <a:lnTo>
                      <a:pt x="48" y="636"/>
                    </a:lnTo>
                    <a:lnTo>
                      <a:pt x="48" y="630"/>
                    </a:lnTo>
                    <a:lnTo>
                      <a:pt x="48" y="624"/>
                    </a:lnTo>
                    <a:lnTo>
                      <a:pt x="48" y="618"/>
                    </a:lnTo>
                    <a:lnTo>
                      <a:pt x="54" y="612"/>
                    </a:lnTo>
                    <a:lnTo>
                      <a:pt x="54" y="606"/>
                    </a:lnTo>
                    <a:lnTo>
                      <a:pt x="54" y="600"/>
                    </a:lnTo>
                    <a:lnTo>
                      <a:pt x="54" y="594"/>
                    </a:lnTo>
                    <a:lnTo>
                      <a:pt x="54" y="588"/>
                    </a:lnTo>
                    <a:lnTo>
                      <a:pt x="54" y="582"/>
                    </a:lnTo>
                    <a:lnTo>
                      <a:pt x="54" y="576"/>
                    </a:lnTo>
                    <a:lnTo>
                      <a:pt x="60" y="570"/>
                    </a:lnTo>
                    <a:lnTo>
                      <a:pt x="60" y="564"/>
                    </a:lnTo>
                    <a:lnTo>
                      <a:pt x="60" y="558"/>
                    </a:lnTo>
                    <a:lnTo>
                      <a:pt x="60" y="552"/>
                    </a:lnTo>
                    <a:lnTo>
                      <a:pt x="60" y="546"/>
                    </a:lnTo>
                    <a:lnTo>
                      <a:pt x="66" y="540"/>
                    </a:lnTo>
                    <a:lnTo>
                      <a:pt x="66" y="534"/>
                    </a:lnTo>
                    <a:lnTo>
                      <a:pt x="66" y="528"/>
                    </a:lnTo>
                    <a:lnTo>
                      <a:pt x="66" y="522"/>
                    </a:lnTo>
                    <a:lnTo>
                      <a:pt x="66" y="516"/>
                    </a:lnTo>
                    <a:lnTo>
                      <a:pt x="66" y="510"/>
                    </a:lnTo>
                    <a:lnTo>
                      <a:pt x="72" y="504"/>
                    </a:lnTo>
                    <a:lnTo>
                      <a:pt x="72" y="498"/>
                    </a:lnTo>
                    <a:lnTo>
                      <a:pt x="72" y="492"/>
                    </a:lnTo>
                    <a:lnTo>
                      <a:pt x="72" y="486"/>
                    </a:lnTo>
                    <a:lnTo>
                      <a:pt x="72" y="480"/>
                    </a:lnTo>
                    <a:lnTo>
                      <a:pt x="78" y="474"/>
                    </a:lnTo>
                    <a:lnTo>
                      <a:pt x="78" y="468"/>
                    </a:lnTo>
                    <a:lnTo>
                      <a:pt x="78" y="462"/>
                    </a:lnTo>
                    <a:lnTo>
                      <a:pt x="78" y="456"/>
                    </a:lnTo>
                    <a:lnTo>
                      <a:pt x="78" y="450"/>
                    </a:lnTo>
                    <a:lnTo>
                      <a:pt x="78" y="444"/>
                    </a:lnTo>
                    <a:lnTo>
                      <a:pt x="84" y="438"/>
                    </a:lnTo>
                    <a:lnTo>
                      <a:pt x="84" y="432"/>
                    </a:lnTo>
                    <a:lnTo>
                      <a:pt x="84" y="426"/>
                    </a:lnTo>
                    <a:lnTo>
                      <a:pt x="84" y="420"/>
                    </a:lnTo>
                    <a:lnTo>
                      <a:pt x="84" y="414"/>
                    </a:lnTo>
                    <a:lnTo>
                      <a:pt x="90" y="408"/>
                    </a:lnTo>
                    <a:lnTo>
                      <a:pt x="90" y="402"/>
                    </a:lnTo>
                    <a:lnTo>
                      <a:pt x="90" y="396"/>
                    </a:lnTo>
                    <a:lnTo>
                      <a:pt x="90" y="390"/>
                    </a:lnTo>
                    <a:lnTo>
                      <a:pt x="90" y="384"/>
                    </a:lnTo>
                    <a:lnTo>
                      <a:pt x="90" y="378"/>
                    </a:lnTo>
                    <a:lnTo>
                      <a:pt x="96" y="372"/>
                    </a:lnTo>
                    <a:lnTo>
                      <a:pt x="96" y="366"/>
                    </a:lnTo>
                    <a:lnTo>
                      <a:pt x="96" y="360"/>
                    </a:lnTo>
                    <a:lnTo>
                      <a:pt x="96" y="354"/>
                    </a:lnTo>
                    <a:lnTo>
                      <a:pt x="96" y="348"/>
                    </a:lnTo>
                    <a:lnTo>
                      <a:pt x="102" y="348"/>
                    </a:lnTo>
                    <a:lnTo>
                      <a:pt x="102" y="342"/>
                    </a:lnTo>
                    <a:lnTo>
                      <a:pt x="102" y="336"/>
                    </a:lnTo>
                    <a:lnTo>
                      <a:pt x="102" y="330"/>
                    </a:lnTo>
                    <a:lnTo>
                      <a:pt x="102" y="324"/>
                    </a:lnTo>
                    <a:lnTo>
                      <a:pt x="102" y="318"/>
                    </a:lnTo>
                    <a:lnTo>
                      <a:pt x="108" y="318"/>
                    </a:lnTo>
                    <a:lnTo>
                      <a:pt x="108" y="312"/>
                    </a:lnTo>
                    <a:lnTo>
                      <a:pt x="108" y="306"/>
                    </a:lnTo>
                    <a:lnTo>
                      <a:pt x="108" y="300"/>
                    </a:lnTo>
                    <a:lnTo>
                      <a:pt x="108" y="294"/>
                    </a:lnTo>
                    <a:lnTo>
                      <a:pt x="114" y="288"/>
                    </a:lnTo>
                    <a:lnTo>
                      <a:pt x="114" y="282"/>
                    </a:lnTo>
                    <a:lnTo>
                      <a:pt x="114" y="276"/>
                    </a:lnTo>
                    <a:lnTo>
                      <a:pt x="114" y="270"/>
                    </a:lnTo>
                    <a:lnTo>
                      <a:pt x="114" y="264"/>
                    </a:lnTo>
                    <a:lnTo>
                      <a:pt x="120" y="264"/>
                    </a:lnTo>
                    <a:lnTo>
                      <a:pt x="120" y="258"/>
                    </a:lnTo>
                    <a:lnTo>
                      <a:pt x="120" y="252"/>
                    </a:lnTo>
                    <a:lnTo>
                      <a:pt x="120" y="246"/>
                    </a:lnTo>
                    <a:lnTo>
                      <a:pt x="120" y="240"/>
                    </a:lnTo>
                    <a:lnTo>
                      <a:pt x="126" y="240"/>
                    </a:lnTo>
                    <a:lnTo>
                      <a:pt x="126" y="234"/>
                    </a:lnTo>
                    <a:lnTo>
                      <a:pt x="126" y="228"/>
                    </a:lnTo>
                    <a:lnTo>
                      <a:pt x="126" y="222"/>
                    </a:lnTo>
                    <a:lnTo>
                      <a:pt x="126" y="216"/>
                    </a:lnTo>
                    <a:lnTo>
                      <a:pt x="132" y="210"/>
                    </a:lnTo>
                    <a:lnTo>
                      <a:pt x="132" y="204"/>
                    </a:lnTo>
                    <a:lnTo>
                      <a:pt x="132" y="198"/>
                    </a:lnTo>
                    <a:lnTo>
                      <a:pt x="132" y="192"/>
                    </a:lnTo>
                    <a:lnTo>
                      <a:pt x="138" y="186"/>
                    </a:lnTo>
                    <a:lnTo>
                      <a:pt x="138" y="180"/>
                    </a:lnTo>
                    <a:lnTo>
                      <a:pt x="138" y="174"/>
                    </a:lnTo>
                    <a:lnTo>
                      <a:pt x="138" y="168"/>
                    </a:lnTo>
                    <a:lnTo>
                      <a:pt x="144" y="168"/>
                    </a:lnTo>
                    <a:lnTo>
                      <a:pt x="144" y="162"/>
                    </a:lnTo>
                    <a:lnTo>
                      <a:pt x="144" y="156"/>
                    </a:lnTo>
                    <a:lnTo>
                      <a:pt x="144" y="150"/>
                    </a:lnTo>
                    <a:lnTo>
                      <a:pt x="150" y="144"/>
                    </a:lnTo>
                    <a:lnTo>
                      <a:pt x="150" y="138"/>
                    </a:lnTo>
                    <a:lnTo>
                      <a:pt x="150" y="132"/>
                    </a:lnTo>
                    <a:lnTo>
                      <a:pt x="150" y="126"/>
                    </a:lnTo>
                    <a:lnTo>
                      <a:pt x="156" y="126"/>
                    </a:lnTo>
                    <a:lnTo>
                      <a:pt x="156" y="120"/>
                    </a:lnTo>
                    <a:lnTo>
                      <a:pt x="156" y="114"/>
                    </a:lnTo>
                    <a:lnTo>
                      <a:pt x="156" y="108"/>
                    </a:lnTo>
                    <a:lnTo>
                      <a:pt x="162" y="108"/>
                    </a:lnTo>
                    <a:lnTo>
                      <a:pt x="162" y="102"/>
                    </a:lnTo>
                    <a:lnTo>
                      <a:pt x="162" y="96"/>
                    </a:lnTo>
                    <a:lnTo>
                      <a:pt x="162" y="90"/>
                    </a:lnTo>
                    <a:lnTo>
                      <a:pt x="168" y="90"/>
                    </a:lnTo>
                    <a:lnTo>
                      <a:pt x="168" y="84"/>
                    </a:lnTo>
                    <a:lnTo>
                      <a:pt x="168" y="78"/>
                    </a:lnTo>
                    <a:lnTo>
                      <a:pt x="174" y="72"/>
                    </a:lnTo>
                    <a:lnTo>
                      <a:pt x="174" y="66"/>
                    </a:lnTo>
                    <a:lnTo>
                      <a:pt x="174" y="60"/>
                    </a:lnTo>
                    <a:lnTo>
                      <a:pt x="180" y="60"/>
                    </a:lnTo>
                    <a:lnTo>
                      <a:pt x="180" y="54"/>
                    </a:lnTo>
                    <a:lnTo>
                      <a:pt x="180" y="48"/>
                    </a:lnTo>
                    <a:lnTo>
                      <a:pt x="186" y="48"/>
                    </a:lnTo>
                    <a:lnTo>
                      <a:pt x="186" y="42"/>
                    </a:lnTo>
                    <a:lnTo>
                      <a:pt x="186" y="36"/>
                    </a:lnTo>
                    <a:lnTo>
                      <a:pt x="192" y="36"/>
                    </a:lnTo>
                    <a:lnTo>
                      <a:pt x="192" y="30"/>
                    </a:lnTo>
                    <a:lnTo>
                      <a:pt x="198" y="30"/>
                    </a:lnTo>
                    <a:lnTo>
                      <a:pt x="198" y="24"/>
                    </a:lnTo>
                    <a:lnTo>
                      <a:pt x="198" y="18"/>
                    </a:lnTo>
                    <a:lnTo>
                      <a:pt x="204" y="18"/>
                    </a:lnTo>
                    <a:lnTo>
                      <a:pt x="204" y="12"/>
                    </a:lnTo>
                    <a:lnTo>
                      <a:pt x="210" y="12"/>
                    </a:lnTo>
                    <a:lnTo>
                      <a:pt x="210" y="6"/>
                    </a:lnTo>
                    <a:lnTo>
                      <a:pt x="216" y="6"/>
                    </a:lnTo>
                    <a:lnTo>
                      <a:pt x="222" y="6"/>
                    </a:lnTo>
                    <a:lnTo>
                      <a:pt x="222" y="0"/>
                    </a:lnTo>
                    <a:lnTo>
                      <a:pt x="228" y="0"/>
                    </a:lnTo>
                    <a:lnTo>
                      <a:pt x="234" y="0"/>
                    </a:lnTo>
                    <a:lnTo>
                      <a:pt x="234" y="6"/>
                    </a:lnTo>
                    <a:lnTo>
                      <a:pt x="240" y="6"/>
                    </a:lnTo>
                    <a:lnTo>
                      <a:pt x="246" y="6"/>
                    </a:lnTo>
                    <a:lnTo>
                      <a:pt x="246" y="12"/>
                    </a:lnTo>
                    <a:lnTo>
                      <a:pt x="252" y="12"/>
                    </a:lnTo>
                    <a:lnTo>
                      <a:pt x="252" y="18"/>
                    </a:lnTo>
                    <a:lnTo>
                      <a:pt x="258" y="18"/>
                    </a:lnTo>
                    <a:lnTo>
                      <a:pt x="258" y="24"/>
                    </a:lnTo>
                    <a:lnTo>
                      <a:pt x="264" y="24"/>
                    </a:lnTo>
                    <a:lnTo>
                      <a:pt x="264" y="30"/>
                    </a:lnTo>
                    <a:lnTo>
                      <a:pt x="270" y="30"/>
                    </a:lnTo>
                    <a:lnTo>
                      <a:pt x="270" y="36"/>
                    </a:lnTo>
                    <a:lnTo>
                      <a:pt x="270" y="42"/>
                    </a:lnTo>
                    <a:lnTo>
                      <a:pt x="276" y="42"/>
                    </a:lnTo>
                    <a:lnTo>
                      <a:pt x="276" y="48"/>
                    </a:lnTo>
                    <a:lnTo>
                      <a:pt x="276" y="54"/>
                    </a:lnTo>
                    <a:lnTo>
                      <a:pt x="282" y="54"/>
                    </a:lnTo>
                    <a:lnTo>
                      <a:pt x="282" y="60"/>
                    </a:lnTo>
                    <a:lnTo>
                      <a:pt x="282" y="66"/>
                    </a:lnTo>
                    <a:lnTo>
                      <a:pt x="288" y="72"/>
                    </a:lnTo>
                    <a:lnTo>
                      <a:pt x="288" y="78"/>
                    </a:lnTo>
                    <a:lnTo>
                      <a:pt x="288" y="84"/>
                    </a:lnTo>
                    <a:lnTo>
                      <a:pt x="294" y="84"/>
                    </a:lnTo>
                    <a:lnTo>
                      <a:pt x="294" y="90"/>
                    </a:lnTo>
                    <a:lnTo>
                      <a:pt x="294" y="96"/>
                    </a:lnTo>
                    <a:lnTo>
                      <a:pt x="300" y="102"/>
                    </a:lnTo>
                    <a:lnTo>
                      <a:pt x="300" y="108"/>
                    </a:lnTo>
                    <a:lnTo>
                      <a:pt x="300" y="114"/>
                    </a:lnTo>
                    <a:lnTo>
                      <a:pt x="306" y="120"/>
                    </a:lnTo>
                    <a:lnTo>
                      <a:pt x="306" y="126"/>
                    </a:lnTo>
                    <a:lnTo>
                      <a:pt x="306" y="132"/>
                    </a:lnTo>
                    <a:lnTo>
                      <a:pt x="306" y="138"/>
                    </a:lnTo>
                    <a:lnTo>
                      <a:pt x="312" y="138"/>
                    </a:lnTo>
                    <a:lnTo>
                      <a:pt x="312" y="144"/>
                    </a:lnTo>
                    <a:lnTo>
                      <a:pt x="312" y="150"/>
                    </a:lnTo>
                    <a:lnTo>
                      <a:pt x="312" y="156"/>
                    </a:lnTo>
                    <a:lnTo>
                      <a:pt x="318" y="156"/>
                    </a:lnTo>
                    <a:lnTo>
                      <a:pt x="318" y="162"/>
                    </a:lnTo>
                    <a:lnTo>
                      <a:pt x="318" y="168"/>
                    </a:lnTo>
                    <a:lnTo>
                      <a:pt x="318" y="174"/>
                    </a:lnTo>
                    <a:lnTo>
                      <a:pt x="324" y="180"/>
                    </a:lnTo>
                    <a:lnTo>
                      <a:pt x="324" y="186"/>
                    </a:lnTo>
                    <a:lnTo>
                      <a:pt x="324" y="192"/>
                    </a:lnTo>
                    <a:lnTo>
                      <a:pt x="324" y="198"/>
                    </a:lnTo>
                    <a:lnTo>
                      <a:pt x="330" y="204"/>
                    </a:lnTo>
                    <a:lnTo>
                      <a:pt x="330" y="210"/>
                    </a:lnTo>
                    <a:lnTo>
                      <a:pt x="330" y="216"/>
                    </a:lnTo>
                    <a:lnTo>
                      <a:pt x="330" y="222"/>
                    </a:lnTo>
                    <a:lnTo>
                      <a:pt x="336" y="228"/>
                    </a:lnTo>
                    <a:lnTo>
                      <a:pt x="336" y="234"/>
                    </a:lnTo>
                    <a:lnTo>
                      <a:pt x="336" y="240"/>
                    </a:lnTo>
                    <a:lnTo>
                      <a:pt x="336" y="246"/>
                    </a:lnTo>
                    <a:lnTo>
                      <a:pt x="342" y="252"/>
                    </a:lnTo>
                    <a:lnTo>
                      <a:pt x="342" y="258"/>
                    </a:lnTo>
                    <a:lnTo>
                      <a:pt x="342" y="264"/>
                    </a:lnTo>
                    <a:lnTo>
                      <a:pt x="342" y="270"/>
                    </a:lnTo>
                    <a:lnTo>
                      <a:pt x="342" y="276"/>
                    </a:lnTo>
                    <a:lnTo>
                      <a:pt x="348" y="282"/>
                    </a:lnTo>
                    <a:lnTo>
                      <a:pt x="348" y="288"/>
                    </a:lnTo>
                    <a:lnTo>
                      <a:pt x="348" y="294"/>
                    </a:lnTo>
                    <a:lnTo>
                      <a:pt x="348" y="300"/>
                    </a:lnTo>
                    <a:lnTo>
                      <a:pt x="348" y="306"/>
                    </a:lnTo>
                    <a:lnTo>
                      <a:pt x="354" y="306"/>
                    </a:lnTo>
                    <a:lnTo>
                      <a:pt x="354" y="312"/>
                    </a:lnTo>
                    <a:lnTo>
                      <a:pt x="354" y="318"/>
                    </a:lnTo>
                    <a:lnTo>
                      <a:pt x="354" y="324"/>
                    </a:lnTo>
                    <a:lnTo>
                      <a:pt x="354" y="330"/>
                    </a:lnTo>
                    <a:lnTo>
                      <a:pt x="360" y="336"/>
                    </a:lnTo>
                    <a:lnTo>
                      <a:pt x="360" y="342"/>
                    </a:lnTo>
                    <a:lnTo>
                      <a:pt x="360" y="348"/>
                    </a:lnTo>
                    <a:lnTo>
                      <a:pt x="360" y="354"/>
                    </a:lnTo>
                    <a:lnTo>
                      <a:pt x="360" y="360"/>
                    </a:lnTo>
                    <a:lnTo>
                      <a:pt x="366" y="366"/>
                    </a:lnTo>
                    <a:lnTo>
                      <a:pt x="366" y="372"/>
                    </a:lnTo>
                    <a:lnTo>
                      <a:pt x="366" y="378"/>
                    </a:lnTo>
                    <a:lnTo>
                      <a:pt x="366" y="384"/>
                    </a:lnTo>
                    <a:lnTo>
                      <a:pt x="366" y="390"/>
                    </a:lnTo>
                    <a:lnTo>
                      <a:pt x="372" y="396"/>
                    </a:lnTo>
                    <a:lnTo>
                      <a:pt x="372" y="402"/>
                    </a:lnTo>
                    <a:lnTo>
                      <a:pt x="372" y="408"/>
                    </a:lnTo>
                  </a:path>
                </a:pathLst>
              </a:custGeom>
              <a:noFill/>
              <a:ln w="44450" cap="flat">
                <a:solidFill>
                  <a:schemeClr val="accent2"/>
                </a:solidFill>
                <a:prstDash val="dash"/>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58" name="Freeform 1062"/>
              <p:cNvSpPr>
                <a:spLocks/>
              </p:cNvSpPr>
              <p:nvPr/>
            </p:nvSpPr>
            <p:spPr bwMode="auto">
              <a:xfrm>
                <a:off x="4216" y="2978"/>
                <a:ext cx="562" cy="922"/>
              </a:xfrm>
              <a:custGeom>
                <a:avLst/>
                <a:gdLst>
                  <a:gd name="T0" fmla="*/ 6 w 294"/>
                  <a:gd name="T1" fmla="*/ 18 h 1434"/>
                  <a:gd name="T2" fmla="*/ 6 w 294"/>
                  <a:gd name="T3" fmla="*/ 42 h 1434"/>
                  <a:gd name="T4" fmla="*/ 12 w 294"/>
                  <a:gd name="T5" fmla="*/ 66 h 1434"/>
                  <a:gd name="T6" fmla="*/ 18 w 294"/>
                  <a:gd name="T7" fmla="*/ 84 h 1434"/>
                  <a:gd name="T8" fmla="*/ 18 w 294"/>
                  <a:gd name="T9" fmla="*/ 108 h 1434"/>
                  <a:gd name="T10" fmla="*/ 24 w 294"/>
                  <a:gd name="T11" fmla="*/ 132 h 1434"/>
                  <a:gd name="T12" fmla="*/ 30 w 294"/>
                  <a:gd name="T13" fmla="*/ 156 h 1434"/>
                  <a:gd name="T14" fmla="*/ 30 w 294"/>
                  <a:gd name="T15" fmla="*/ 180 h 1434"/>
                  <a:gd name="T16" fmla="*/ 36 w 294"/>
                  <a:gd name="T17" fmla="*/ 204 h 1434"/>
                  <a:gd name="T18" fmla="*/ 42 w 294"/>
                  <a:gd name="T19" fmla="*/ 228 h 1434"/>
                  <a:gd name="T20" fmla="*/ 42 w 294"/>
                  <a:gd name="T21" fmla="*/ 252 h 1434"/>
                  <a:gd name="T22" fmla="*/ 48 w 294"/>
                  <a:gd name="T23" fmla="*/ 276 h 1434"/>
                  <a:gd name="T24" fmla="*/ 54 w 294"/>
                  <a:gd name="T25" fmla="*/ 300 h 1434"/>
                  <a:gd name="T26" fmla="*/ 54 w 294"/>
                  <a:gd name="T27" fmla="*/ 324 h 1434"/>
                  <a:gd name="T28" fmla="*/ 60 w 294"/>
                  <a:gd name="T29" fmla="*/ 348 h 1434"/>
                  <a:gd name="T30" fmla="*/ 66 w 294"/>
                  <a:gd name="T31" fmla="*/ 372 h 1434"/>
                  <a:gd name="T32" fmla="*/ 66 w 294"/>
                  <a:gd name="T33" fmla="*/ 396 h 1434"/>
                  <a:gd name="T34" fmla="*/ 72 w 294"/>
                  <a:gd name="T35" fmla="*/ 420 h 1434"/>
                  <a:gd name="T36" fmla="*/ 78 w 294"/>
                  <a:gd name="T37" fmla="*/ 444 h 1434"/>
                  <a:gd name="T38" fmla="*/ 78 w 294"/>
                  <a:gd name="T39" fmla="*/ 468 h 1434"/>
                  <a:gd name="T40" fmla="*/ 84 w 294"/>
                  <a:gd name="T41" fmla="*/ 486 h 1434"/>
                  <a:gd name="T42" fmla="*/ 84 w 294"/>
                  <a:gd name="T43" fmla="*/ 510 h 1434"/>
                  <a:gd name="T44" fmla="*/ 90 w 294"/>
                  <a:gd name="T45" fmla="*/ 534 h 1434"/>
                  <a:gd name="T46" fmla="*/ 90 w 294"/>
                  <a:gd name="T47" fmla="*/ 558 h 1434"/>
                  <a:gd name="T48" fmla="*/ 96 w 294"/>
                  <a:gd name="T49" fmla="*/ 582 h 1434"/>
                  <a:gd name="T50" fmla="*/ 102 w 294"/>
                  <a:gd name="T51" fmla="*/ 606 h 1434"/>
                  <a:gd name="T52" fmla="*/ 102 w 294"/>
                  <a:gd name="T53" fmla="*/ 630 h 1434"/>
                  <a:gd name="T54" fmla="*/ 108 w 294"/>
                  <a:gd name="T55" fmla="*/ 654 h 1434"/>
                  <a:gd name="T56" fmla="*/ 114 w 294"/>
                  <a:gd name="T57" fmla="*/ 678 h 1434"/>
                  <a:gd name="T58" fmla="*/ 114 w 294"/>
                  <a:gd name="T59" fmla="*/ 702 h 1434"/>
                  <a:gd name="T60" fmla="*/ 120 w 294"/>
                  <a:gd name="T61" fmla="*/ 726 h 1434"/>
                  <a:gd name="T62" fmla="*/ 126 w 294"/>
                  <a:gd name="T63" fmla="*/ 750 h 1434"/>
                  <a:gd name="T64" fmla="*/ 126 w 294"/>
                  <a:gd name="T65" fmla="*/ 774 h 1434"/>
                  <a:gd name="T66" fmla="*/ 132 w 294"/>
                  <a:gd name="T67" fmla="*/ 798 h 1434"/>
                  <a:gd name="T68" fmla="*/ 138 w 294"/>
                  <a:gd name="T69" fmla="*/ 822 h 1434"/>
                  <a:gd name="T70" fmla="*/ 138 w 294"/>
                  <a:gd name="T71" fmla="*/ 846 h 1434"/>
                  <a:gd name="T72" fmla="*/ 144 w 294"/>
                  <a:gd name="T73" fmla="*/ 870 h 1434"/>
                  <a:gd name="T74" fmla="*/ 150 w 294"/>
                  <a:gd name="T75" fmla="*/ 894 h 1434"/>
                  <a:gd name="T76" fmla="*/ 150 w 294"/>
                  <a:gd name="T77" fmla="*/ 918 h 1434"/>
                  <a:gd name="T78" fmla="*/ 156 w 294"/>
                  <a:gd name="T79" fmla="*/ 942 h 1434"/>
                  <a:gd name="T80" fmla="*/ 162 w 294"/>
                  <a:gd name="T81" fmla="*/ 966 h 1434"/>
                  <a:gd name="T82" fmla="*/ 162 w 294"/>
                  <a:gd name="T83" fmla="*/ 990 h 1434"/>
                  <a:gd name="T84" fmla="*/ 168 w 294"/>
                  <a:gd name="T85" fmla="*/ 1014 h 1434"/>
                  <a:gd name="T86" fmla="*/ 174 w 294"/>
                  <a:gd name="T87" fmla="*/ 1032 h 1434"/>
                  <a:gd name="T88" fmla="*/ 174 w 294"/>
                  <a:gd name="T89" fmla="*/ 1056 h 1434"/>
                  <a:gd name="T90" fmla="*/ 180 w 294"/>
                  <a:gd name="T91" fmla="*/ 1074 h 1434"/>
                  <a:gd name="T92" fmla="*/ 186 w 294"/>
                  <a:gd name="T93" fmla="*/ 1092 h 1434"/>
                  <a:gd name="T94" fmla="*/ 186 w 294"/>
                  <a:gd name="T95" fmla="*/ 1116 h 1434"/>
                  <a:gd name="T96" fmla="*/ 192 w 294"/>
                  <a:gd name="T97" fmla="*/ 1140 h 1434"/>
                  <a:gd name="T98" fmla="*/ 198 w 294"/>
                  <a:gd name="T99" fmla="*/ 1164 h 1434"/>
                  <a:gd name="T100" fmla="*/ 204 w 294"/>
                  <a:gd name="T101" fmla="*/ 1188 h 1434"/>
                  <a:gd name="T102" fmla="*/ 210 w 294"/>
                  <a:gd name="T103" fmla="*/ 1206 h 1434"/>
                  <a:gd name="T104" fmla="*/ 216 w 294"/>
                  <a:gd name="T105" fmla="*/ 1230 h 1434"/>
                  <a:gd name="T106" fmla="*/ 222 w 294"/>
                  <a:gd name="T107" fmla="*/ 1248 h 1434"/>
                  <a:gd name="T108" fmla="*/ 222 w 294"/>
                  <a:gd name="T109" fmla="*/ 1272 h 1434"/>
                  <a:gd name="T110" fmla="*/ 228 w 294"/>
                  <a:gd name="T111" fmla="*/ 1296 h 1434"/>
                  <a:gd name="T112" fmla="*/ 234 w 294"/>
                  <a:gd name="T113" fmla="*/ 1314 h 1434"/>
                  <a:gd name="T114" fmla="*/ 246 w 294"/>
                  <a:gd name="T115" fmla="*/ 1338 h 1434"/>
                  <a:gd name="T116" fmla="*/ 252 w 294"/>
                  <a:gd name="T117" fmla="*/ 1362 h 1434"/>
                  <a:gd name="T118" fmla="*/ 258 w 294"/>
                  <a:gd name="T119" fmla="*/ 1380 h 1434"/>
                  <a:gd name="T120" fmla="*/ 264 w 294"/>
                  <a:gd name="T121" fmla="*/ 1398 h 1434"/>
                  <a:gd name="T122" fmla="*/ 276 w 294"/>
                  <a:gd name="T123" fmla="*/ 1410 h 1434"/>
                  <a:gd name="T124" fmla="*/ 288 w 294"/>
                  <a:gd name="T125" fmla="*/ 1428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4" h="1434">
                    <a:moveTo>
                      <a:pt x="0" y="0"/>
                    </a:moveTo>
                    <a:lnTo>
                      <a:pt x="0" y="6"/>
                    </a:lnTo>
                    <a:lnTo>
                      <a:pt x="0" y="12"/>
                    </a:lnTo>
                    <a:lnTo>
                      <a:pt x="6" y="18"/>
                    </a:lnTo>
                    <a:lnTo>
                      <a:pt x="6" y="24"/>
                    </a:lnTo>
                    <a:lnTo>
                      <a:pt x="6" y="30"/>
                    </a:lnTo>
                    <a:lnTo>
                      <a:pt x="6" y="36"/>
                    </a:lnTo>
                    <a:lnTo>
                      <a:pt x="6" y="42"/>
                    </a:lnTo>
                    <a:lnTo>
                      <a:pt x="6" y="48"/>
                    </a:lnTo>
                    <a:lnTo>
                      <a:pt x="12" y="54"/>
                    </a:lnTo>
                    <a:lnTo>
                      <a:pt x="12" y="60"/>
                    </a:lnTo>
                    <a:lnTo>
                      <a:pt x="12" y="66"/>
                    </a:lnTo>
                    <a:lnTo>
                      <a:pt x="12" y="72"/>
                    </a:lnTo>
                    <a:lnTo>
                      <a:pt x="12" y="78"/>
                    </a:lnTo>
                    <a:lnTo>
                      <a:pt x="12" y="84"/>
                    </a:lnTo>
                    <a:lnTo>
                      <a:pt x="18" y="84"/>
                    </a:lnTo>
                    <a:lnTo>
                      <a:pt x="18" y="90"/>
                    </a:lnTo>
                    <a:lnTo>
                      <a:pt x="18" y="96"/>
                    </a:lnTo>
                    <a:lnTo>
                      <a:pt x="18" y="102"/>
                    </a:lnTo>
                    <a:lnTo>
                      <a:pt x="18" y="108"/>
                    </a:lnTo>
                    <a:lnTo>
                      <a:pt x="18" y="114"/>
                    </a:lnTo>
                    <a:lnTo>
                      <a:pt x="24" y="120"/>
                    </a:lnTo>
                    <a:lnTo>
                      <a:pt x="24" y="126"/>
                    </a:lnTo>
                    <a:lnTo>
                      <a:pt x="24" y="132"/>
                    </a:lnTo>
                    <a:lnTo>
                      <a:pt x="24" y="138"/>
                    </a:lnTo>
                    <a:lnTo>
                      <a:pt x="24" y="144"/>
                    </a:lnTo>
                    <a:lnTo>
                      <a:pt x="24" y="150"/>
                    </a:lnTo>
                    <a:lnTo>
                      <a:pt x="30" y="156"/>
                    </a:lnTo>
                    <a:lnTo>
                      <a:pt x="30" y="162"/>
                    </a:lnTo>
                    <a:lnTo>
                      <a:pt x="30" y="168"/>
                    </a:lnTo>
                    <a:lnTo>
                      <a:pt x="30" y="174"/>
                    </a:lnTo>
                    <a:lnTo>
                      <a:pt x="30" y="180"/>
                    </a:lnTo>
                    <a:lnTo>
                      <a:pt x="36" y="186"/>
                    </a:lnTo>
                    <a:lnTo>
                      <a:pt x="36" y="192"/>
                    </a:lnTo>
                    <a:lnTo>
                      <a:pt x="36" y="198"/>
                    </a:lnTo>
                    <a:lnTo>
                      <a:pt x="36" y="204"/>
                    </a:lnTo>
                    <a:lnTo>
                      <a:pt x="36" y="210"/>
                    </a:lnTo>
                    <a:lnTo>
                      <a:pt x="36" y="216"/>
                    </a:lnTo>
                    <a:lnTo>
                      <a:pt x="42" y="222"/>
                    </a:lnTo>
                    <a:lnTo>
                      <a:pt x="42" y="228"/>
                    </a:lnTo>
                    <a:lnTo>
                      <a:pt x="42" y="234"/>
                    </a:lnTo>
                    <a:lnTo>
                      <a:pt x="42" y="240"/>
                    </a:lnTo>
                    <a:lnTo>
                      <a:pt x="42" y="246"/>
                    </a:lnTo>
                    <a:lnTo>
                      <a:pt x="42" y="252"/>
                    </a:lnTo>
                    <a:lnTo>
                      <a:pt x="42" y="258"/>
                    </a:lnTo>
                    <a:lnTo>
                      <a:pt x="48" y="264"/>
                    </a:lnTo>
                    <a:lnTo>
                      <a:pt x="48" y="270"/>
                    </a:lnTo>
                    <a:lnTo>
                      <a:pt x="48" y="276"/>
                    </a:lnTo>
                    <a:lnTo>
                      <a:pt x="48" y="282"/>
                    </a:lnTo>
                    <a:lnTo>
                      <a:pt x="48" y="288"/>
                    </a:lnTo>
                    <a:lnTo>
                      <a:pt x="48" y="294"/>
                    </a:lnTo>
                    <a:lnTo>
                      <a:pt x="54" y="300"/>
                    </a:lnTo>
                    <a:lnTo>
                      <a:pt x="54" y="306"/>
                    </a:lnTo>
                    <a:lnTo>
                      <a:pt x="54" y="312"/>
                    </a:lnTo>
                    <a:lnTo>
                      <a:pt x="54" y="318"/>
                    </a:lnTo>
                    <a:lnTo>
                      <a:pt x="54" y="324"/>
                    </a:lnTo>
                    <a:lnTo>
                      <a:pt x="54" y="330"/>
                    </a:lnTo>
                    <a:lnTo>
                      <a:pt x="60" y="336"/>
                    </a:lnTo>
                    <a:lnTo>
                      <a:pt x="60" y="342"/>
                    </a:lnTo>
                    <a:lnTo>
                      <a:pt x="60" y="348"/>
                    </a:lnTo>
                    <a:lnTo>
                      <a:pt x="60" y="354"/>
                    </a:lnTo>
                    <a:lnTo>
                      <a:pt x="60" y="360"/>
                    </a:lnTo>
                    <a:lnTo>
                      <a:pt x="60" y="366"/>
                    </a:lnTo>
                    <a:lnTo>
                      <a:pt x="66" y="372"/>
                    </a:lnTo>
                    <a:lnTo>
                      <a:pt x="66" y="378"/>
                    </a:lnTo>
                    <a:lnTo>
                      <a:pt x="66" y="384"/>
                    </a:lnTo>
                    <a:lnTo>
                      <a:pt x="66" y="390"/>
                    </a:lnTo>
                    <a:lnTo>
                      <a:pt x="66" y="396"/>
                    </a:lnTo>
                    <a:lnTo>
                      <a:pt x="66" y="402"/>
                    </a:lnTo>
                    <a:lnTo>
                      <a:pt x="72" y="408"/>
                    </a:lnTo>
                    <a:lnTo>
                      <a:pt x="72" y="414"/>
                    </a:lnTo>
                    <a:lnTo>
                      <a:pt x="72" y="420"/>
                    </a:lnTo>
                    <a:lnTo>
                      <a:pt x="72" y="426"/>
                    </a:lnTo>
                    <a:lnTo>
                      <a:pt x="72" y="432"/>
                    </a:lnTo>
                    <a:lnTo>
                      <a:pt x="72" y="438"/>
                    </a:lnTo>
                    <a:lnTo>
                      <a:pt x="78" y="444"/>
                    </a:lnTo>
                    <a:lnTo>
                      <a:pt x="78" y="450"/>
                    </a:lnTo>
                    <a:lnTo>
                      <a:pt x="78" y="456"/>
                    </a:lnTo>
                    <a:lnTo>
                      <a:pt x="78" y="462"/>
                    </a:lnTo>
                    <a:lnTo>
                      <a:pt x="78" y="468"/>
                    </a:lnTo>
                    <a:lnTo>
                      <a:pt x="78" y="474"/>
                    </a:lnTo>
                    <a:lnTo>
                      <a:pt x="78" y="480"/>
                    </a:lnTo>
                    <a:lnTo>
                      <a:pt x="78" y="486"/>
                    </a:lnTo>
                    <a:lnTo>
                      <a:pt x="84" y="486"/>
                    </a:lnTo>
                    <a:lnTo>
                      <a:pt x="84" y="492"/>
                    </a:lnTo>
                    <a:lnTo>
                      <a:pt x="84" y="498"/>
                    </a:lnTo>
                    <a:lnTo>
                      <a:pt x="84" y="504"/>
                    </a:lnTo>
                    <a:lnTo>
                      <a:pt x="84" y="510"/>
                    </a:lnTo>
                    <a:lnTo>
                      <a:pt x="84" y="516"/>
                    </a:lnTo>
                    <a:lnTo>
                      <a:pt x="84" y="522"/>
                    </a:lnTo>
                    <a:lnTo>
                      <a:pt x="90" y="528"/>
                    </a:lnTo>
                    <a:lnTo>
                      <a:pt x="90" y="534"/>
                    </a:lnTo>
                    <a:lnTo>
                      <a:pt x="90" y="540"/>
                    </a:lnTo>
                    <a:lnTo>
                      <a:pt x="90" y="546"/>
                    </a:lnTo>
                    <a:lnTo>
                      <a:pt x="90" y="552"/>
                    </a:lnTo>
                    <a:lnTo>
                      <a:pt x="90" y="558"/>
                    </a:lnTo>
                    <a:lnTo>
                      <a:pt x="96" y="564"/>
                    </a:lnTo>
                    <a:lnTo>
                      <a:pt x="96" y="570"/>
                    </a:lnTo>
                    <a:lnTo>
                      <a:pt x="96" y="576"/>
                    </a:lnTo>
                    <a:lnTo>
                      <a:pt x="96" y="582"/>
                    </a:lnTo>
                    <a:lnTo>
                      <a:pt x="96" y="588"/>
                    </a:lnTo>
                    <a:lnTo>
                      <a:pt x="96" y="594"/>
                    </a:lnTo>
                    <a:lnTo>
                      <a:pt x="102" y="600"/>
                    </a:lnTo>
                    <a:lnTo>
                      <a:pt x="102" y="606"/>
                    </a:lnTo>
                    <a:lnTo>
                      <a:pt x="102" y="612"/>
                    </a:lnTo>
                    <a:lnTo>
                      <a:pt x="102" y="618"/>
                    </a:lnTo>
                    <a:lnTo>
                      <a:pt x="102" y="624"/>
                    </a:lnTo>
                    <a:lnTo>
                      <a:pt x="102" y="630"/>
                    </a:lnTo>
                    <a:lnTo>
                      <a:pt x="108" y="636"/>
                    </a:lnTo>
                    <a:lnTo>
                      <a:pt x="108" y="642"/>
                    </a:lnTo>
                    <a:lnTo>
                      <a:pt x="108" y="648"/>
                    </a:lnTo>
                    <a:lnTo>
                      <a:pt x="108" y="654"/>
                    </a:lnTo>
                    <a:lnTo>
                      <a:pt x="108" y="660"/>
                    </a:lnTo>
                    <a:lnTo>
                      <a:pt x="108" y="666"/>
                    </a:lnTo>
                    <a:lnTo>
                      <a:pt x="114" y="672"/>
                    </a:lnTo>
                    <a:lnTo>
                      <a:pt x="114" y="678"/>
                    </a:lnTo>
                    <a:lnTo>
                      <a:pt x="114" y="684"/>
                    </a:lnTo>
                    <a:lnTo>
                      <a:pt x="114" y="690"/>
                    </a:lnTo>
                    <a:lnTo>
                      <a:pt x="114" y="696"/>
                    </a:lnTo>
                    <a:lnTo>
                      <a:pt x="114" y="702"/>
                    </a:lnTo>
                    <a:lnTo>
                      <a:pt x="114" y="708"/>
                    </a:lnTo>
                    <a:lnTo>
                      <a:pt x="120" y="714"/>
                    </a:lnTo>
                    <a:lnTo>
                      <a:pt x="120" y="720"/>
                    </a:lnTo>
                    <a:lnTo>
                      <a:pt x="120" y="726"/>
                    </a:lnTo>
                    <a:lnTo>
                      <a:pt x="120" y="732"/>
                    </a:lnTo>
                    <a:lnTo>
                      <a:pt x="120" y="738"/>
                    </a:lnTo>
                    <a:lnTo>
                      <a:pt x="120" y="744"/>
                    </a:lnTo>
                    <a:lnTo>
                      <a:pt x="126" y="750"/>
                    </a:lnTo>
                    <a:lnTo>
                      <a:pt x="126" y="756"/>
                    </a:lnTo>
                    <a:lnTo>
                      <a:pt x="126" y="762"/>
                    </a:lnTo>
                    <a:lnTo>
                      <a:pt x="126" y="768"/>
                    </a:lnTo>
                    <a:lnTo>
                      <a:pt x="126" y="774"/>
                    </a:lnTo>
                    <a:lnTo>
                      <a:pt x="126" y="780"/>
                    </a:lnTo>
                    <a:lnTo>
                      <a:pt x="132" y="786"/>
                    </a:lnTo>
                    <a:lnTo>
                      <a:pt x="132" y="792"/>
                    </a:lnTo>
                    <a:lnTo>
                      <a:pt x="132" y="798"/>
                    </a:lnTo>
                    <a:lnTo>
                      <a:pt x="132" y="804"/>
                    </a:lnTo>
                    <a:lnTo>
                      <a:pt x="132" y="810"/>
                    </a:lnTo>
                    <a:lnTo>
                      <a:pt x="132" y="816"/>
                    </a:lnTo>
                    <a:lnTo>
                      <a:pt x="138" y="822"/>
                    </a:lnTo>
                    <a:lnTo>
                      <a:pt x="138" y="828"/>
                    </a:lnTo>
                    <a:lnTo>
                      <a:pt x="138" y="834"/>
                    </a:lnTo>
                    <a:lnTo>
                      <a:pt x="138" y="840"/>
                    </a:lnTo>
                    <a:lnTo>
                      <a:pt x="138" y="846"/>
                    </a:lnTo>
                    <a:lnTo>
                      <a:pt x="138" y="852"/>
                    </a:lnTo>
                    <a:lnTo>
                      <a:pt x="144" y="858"/>
                    </a:lnTo>
                    <a:lnTo>
                      <a:pt x="144" y="864"/>
                    </a:lnTo>
                    <a:lnTo>
                      <a:pt x="144" y="870"/>
                    </a:lnTo>
                    <a:lnTo>
                      <a:pt x="144" y="876"/>
                    </a:lnTo>
                    <a:lnTo>
                      <a:pt x="144" y="882"/>
                    </a:lnTo>
                    <a:lnTo>
                      <a:pt x="144" y="888"/>
                    </a:lnTo>
                    <a:lnTo>
                      <a:pt x="150" y="894"/>
                    </a:lnTo>
                    <a:lnTo>
                      <a:pt x="150" y="900"/>
                    </a:lnTo>
                    <a:lnTo>
                      <a:pt x="150" y="906"/>
                    </a:lnTo>
                    <a:lnTo>
                      <a:pt x="150" y="912"/>
                    </a:lnTo>
                    <a:lnTo>
                      <a:pt x="150" y="918"/>
                    </a:lnTo>
                    <a:lnTo>
                      <a:pt x="150" y="924"/>
                    </a:lnTo>
                    <a:lnTo>
                      <a:pt x="156" y="930"/>
                    </a:lnTo>
                    <a:lnTo>
                      <a:pt x="156" y="936"/>
                    </a:lnTo>
                    <a:lnTo>
                      <a:pt x="156" y="942"/>
                    </a:lnTo>
                    <a:lnTo>
                      <a:pt x="156" y="948"/>
                    </a:lnTo>
                    <a:lnTo>
                      <a:pt x="156" y="954"/>
                    </a:lnTo>
                    <a:lnTo>
                      <a:pt x="156" y="960"/>
                    </a:lnTo>
                    <a:lnTo>
                      <a:pt x="162" y="966"/>
                    </a:lnTo>
                    <a:lnTo>
                      <a:pt x="162" y="972"/>
                    </a:lnTo>
                    <a:lnTo>
                      <a:pt x="162" y="978"/>
                    </a:lnTo>
                    <a:lnTo>
                      <a:pt x="162" y="984"/>
                    </a:lnTo>
                    <a:lnTo>
                      <a:pt x="162" y="990"/>
                    </a:lnTo>
                    <a:lnTo>
                      <a:pt x="168" y="996"/>
                    </a:lnTo>
                    <a:lnTo>
                      <a:pt x="168" y="1002"/>
                    </a:lnTo>
                    <a:lnTo>
                      <a:pt x="168" y="1008"/>
                    </a:lnTo>
                    <a:lnTo>
                      <a:pt x="168" y="1014"/>
                    </a:lnTo>
                    <a:lnTo>
                      <a:pt x="168" y="1020"/>
                    </a:lnTo>
                    <a:lnTo>
                      <a:pt x="168" y="1026"/>
                    </a:lnTo>
                    <a:lnTo>
                      <a:pt x="174" y="1026"/>
                    </a:lnTo>
                    <a:lnTo>
                      <a:pt x="174" y="1032"/>
                    </a:lnTo>
                    <a:lnTo>
                      <a:pt x="174" y="1038"/>
                    </a:lnTo>
                    <a:lnTo>
                      <a:pt x="174" y="1044"/>
                    </a:lnTo>
                    <a:lnTo>
                      <a:pt x="174" y="1050"/>
                    </a:lnTo>
                    <a:lnTo>
                      <a:pt x="174" y="1056"/>
                    </a:lnTo>
                    <a:lnTo>
                      <a:pt x="180" y="1056"/>
                    </a:lnTo>
                    <a:lnTo>
                      <a:pt x="180" y="1062"/>
                    </a:lnTo>
                    <a:lnTo>
                      <a:pt x="180" y="1068"/>
                    </a:lnTo>
                    <a:lnTo>
                      <a:pt x="180" y="1074"/>
                    </a:lnTo>
                    <a:lnTo>
                      <a:pt x="180" y="1080"/>
                    </a:lnTo>
                    <a:lnTo>
                      <a:pt x="180" y="1086"/>
                    </a:lnTo>
                    <a:lnTo>
                      <a:pt x="186" y="1086"/>
                    </a:lnTo>
                    <a:lnTo>
                      <a:pt x="186" y="1092"/>
                    </a:lnTo>
                    <a:lnTo>
                      <a:pt x="186" y="1098"/>
                    </a:lnTo>
                    <a:lnTo>
                      <a:pt x="186" y="1104"/>
                    </a:lnTo>
                    <a:lnTo>
                      <a:pt x="186" y="1110"/>
                    </a:lnTo>
                    <a:lnTo>
                      <a:pt x="186" y="1116"/>
                    </a:lnTo>
                    <a:lnTo>
                      <a:pt x="192" y="1122"/>
                    </a:lnTo>
                    <a:lnTo>
                      <a:pt x="192" y="1128"/>
                    </a:lnTo>
                    <a:lnTo>
                      <a:pt x="192" y="1134"/>
                    </a:lnTo>
                    <a:lnTo>
                      <a:pt x="192" y="1140"/>
                    </a:lnTo>
                    <a:lnTo>
                      <a:pt x="192" y="1146"/>
                    </a:lnTo>
                    <a:lnTo>
                      <a:pt x="198" y="1152"/>
                    </a:lnTo>
                    <a:lnTo>
                      <a:pt x="198" y="1158"/>
                    </a:lnTo>
                    <a:lnTo>
                      <a:pt x="198" y="1164"/>
                    </a:lnTo>
                    <a:lnTo>
                      <a:pt x="198" y="1170"/>
                    </a:lnTo>
                    <a:lnTo>
                      <a:pt x="204" y="1176"/>
                    </a:lnTo>
                    <a:lnTo>
                      <a:pt x="204" y="1182"/>
                    </a:lnTo>
                    <a:lnTo>
                      <a:pt x="204" y="1188"/>
                    </a:lnTo>
                    <a:lnTo>
                      <a:pt x="204" y="1194"/>
                    </a:lnTo>
                    <a:lnTo>
                      <a:pt x="204" y="1200"/>
                    </a:lnTo>
                    <a:lnTo>
                      <a:pt x="210" y="1200"/>
                    </a:lnTo>
                    <a:lnTo>
                      <a:pt x="210" y="1206"/>
                    </a:lnTo>
                    <a:lnTo>
                      <a:pt x="210" y="1212"/>
                    </a:lnTo>
                    <a:lnTo>
                      <a:pt x="210" y="1218"/>
                    </a:lnTo>
                    <a:lnTo>
                      <a:pt x="210" y="1224"/>
                    </a:lnTo>
                    <a:lnTo>
                      <a:pt x="216" y="1230"/>
                    </a:lnTo>
                    <a:lnTo>
                      <a:pt x="216" y="1236"/>
                    </a:lnTo>
                    <a:lnTo>
                      <a:pt x="216" y="1242"/>
                    </a:lnTo>
                    <a:lnTo>
                      <a:pt x="216" y="1248"/>
                    </a:lnTo>
                    <a:lnTo>
                      <a:pt x="222" y="1248"/>
                    </a:lnTo>
                    <a:lnTo>
                      <a:pt x="222" y="1254"/>
                    </a:lnTo>
                    <a:lnTo>
                      <a:pt x="222" y="1260"/>
                    </a:lnTo>
                    <a:lnTo>
                      <a:pt x="222" y="1266"/>
                    </a:lnTo>
                    <a:lnTo>
                      <a:pt x="222" y="1272"/>
                    </a:lnTo>
                    <a:lnTo>
                      <a:pt x="228" y="1278"/>
                    </a:lnTo>
                    <a:lnTo>
                      <a:pt x="228" y="1284"/>
                    </a:lnTo>
                    <a:lnTo>
                      <a:pt x="228" y="1290"/>
                    </a:lnTo>
                    <a:lnTo>
                      <a:pt x="228" y="1296"/>
                    </a:lnTo>
                    <a:lnTo>
                      <a:pt x="234" y="1296"/>
                    </a:lnTo>
                    <a:lnTo>
                      <a:pt x="234" y="1302"/>
                    </a:lnTo>
                    <a:lnTo>
                      <a:pt x="234" y="1308"/>
                    </a:lnTo>
                    <a:lnTo>
                      <a:pt x="234" y="1314"/>
                    </a:lnTo>
                    <a:lnTo>
                      <a:pt x="240" y="1320"/>
                    </a:lnTo>
                    <a:lnTo>
                      <a:pt x="240" y="1326"/>
                    </a:lnTo>
                    <a:lnTo>
                      <a:pt x="240" y="1332"/>
                    </a:lnTo>
                    <a:lnTo>
                      <a:pt x="246" y="1338"/>
                    </a:lnTo>
                    <a:lnTo>
                      <a:pt x="246" y="1344"/>
                    </a:lnTo>
                    <a:lnTo>
                      <a:pt x="246" y="1350"/>
                    </a:lnTo>
                    <a:lnTo>
                      <a:pt x="252" y="1356"/>
                    </a:lnTo>
                    <a:lnTo>
                      <a:pt x="252" y="1362"/>
                    </a:lnTo>
                    <a:lnTo>
                      <a:pt x="252" y="1368"/>
                    </a:lnTo>
                    <a:lnTo>
                      <a:pt x="258" y="1368"/>
                    </a:lnTo>
                    <a:lnTo>
                      <a:pt x="258" y="1374"/>
                    </a:lnTo>
                    <a:lnTo>
                      <a:pt x="258" y="1380"/>
                    </a:lnTo>
                    <a:lnTo>
                      <a:pt x="258" y="1386"/>
                    </a:lnTo>
                    <a:lnTo>
                      <a:pt x="264" y="1386"/>
                    </a:lnTo>
                    <a:lnTo>
                      <a:pt x="264" y="1392"/>
                    </a:lnTo>
                    <a:lnTo>
                      <a:pt x="264" y="1398"/>
                    </a:lnTo>
                    <a:lnTo>
                      <a:pt x="270" y="1398"/>
                    </a:lnTo>
                    <a:lnTo>
                      <a:pt x="270" y="1404"/>
                    </a:lnTo>
                    <a:lnTo>
                      <a:pt x="270" y="1410"/>
                    </a:lnTo>
                    <a:lnTo>
                      <a:pt x="276" y="1410"/>
                    </a:lnTo>
                    <a:lnTo>
                      <a:pt x="276" y="1416"/>
                    </a:lnTo>
                    <a:lnTo>
                      <a:pt x="282" y="1422"/>
                    </a:lnTo>
                    <a:lnTo>
                      <a:pt x="282" y="1428"/>
                    </a:lnTo>
                    <a:lnTo>
                      <a:pt x="288" y="1428"/>
                    </a:lnTo>
                    <a:lnTo>
                      <a:pt x="288" y="1434"/>
                    </a:lnTo>
                    <a:lnTo>
                      <a:pt x="294" y="1434"/>
                    </a:lnTo>
                  </a:path>
                </a:pathLst>
              </a:custGeom>
              <a:noFill/>
              <a:ln w="44450" cap="flat">
                <a:solidFill>
                  <a:schemeClr val="accent2"/>
                </a:solidFill>
                <a:prstDash val="dash"/>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sp>
            <p:nvSpPr>
              <p:cNvPr id="568359" name="Freeform 1063"/>
              <p:cNvSpPr>
                <a:spLocks/>
              </p:cNvSpPr>
              <p:nvPr/>
            </p:nvSpPr>
            <p:spPr bwMode="auto">
              <a:xfrm>
                <a:off x="4778" y="3047"/>
                <a:ext cx="609" cy="865"/>
              </a:xfrm>
              <a:custGeom>
                <a:avLst/>
                <a:gdLst>
                  <a:gd name="T0" fmla="*/ 6 w 318"/>
                  <a:gd name="T1" fmla="*/ 1338 h 1344"/>
                  <a:gd name="T2" fmla="*/ 24 w 318"/>
                  <a:gd name="T3" fmla="*/ 1344 h 1344"/>
                  <a:gd name="T4" fmla="*/ 42 w 318"/>
                  <a:gd name="T5" fmla="*/ 1338 h 1344"/>
                  <a:gd name="T6" fmla="*/ 54 w 318"/>
                  <a:gd name="T7" fmla="*/ 1326 h 1344"/>
                  <a:gd name="T8" fmla="*/ 66 w 318"/>
                  <a:gd name="T9" fmla="*/ 1308 h 1344"/>
                  <a:gd name="T10" fmla="*/ 72 w 318"/>
                  <a:gd name="T11" fmla="*/ 1290 h 1344"/>
                  <a:gd name="T12" fmla="*/ 78 w 318"/>
                  <a:gd name="T13" fmla="*/ 1272 h 1344"/>
                  <a:gd name="T14" fmla="*/ 90 w 318"/>
                  <a:gd name="T15" fmla="*/ 1254 h 1344"/>
                  <a:gd name="T16" fmla="*/ 96 w 318"/>
                  <a:gd name="T17" fmla="*/ 1236 h 1344"/>
                  <a:gd name="T18" fmla="*/ 102 w 318"/>
                  <a:gd name="T19" fmla="*/ 1218 h 1344"/>
                  <a:gd name="T20" fmla="*/ 108 w 318"/>
                  <a:gd name="T21" fmla="*/ 1200 h 1344"/>
                  <a:gd name="T22" fmla="*/ 108 w 318"/>
                  <a:gd name="T23" fmla="*/ 1176 h 1344"/>
                  <a:gd name="T24" fmla="*/ 114 w 318"/>
                  <a:gd name="T25" fmla="*/ 1158 h 1344"/>
                  <a:gd name="T26" fmla="*/ 120 w 318"/>
                  <a:gd name="T27" fmla="*/ 1134 h 1344"/>
                  <a:gd name="T28" fmla="*/ 126 w 318"/>
                  <a:gd name="T29" fmla="*/ 1110 h 1344"/>
                  <a:gd name="T30" fmla="*/ 132 w 318"/>
                  <a:gd name="T31" fmla="*/ 1086 h 1344"/>
                  <a:gd name="T32" fmla="*/ 138 w 318"/>
                  <a:gd name="T33" fmla="*/ 1062 h 1344"/>
                  <a:gd name="T34" fmla="*/ 144 w 318"/>
                  <a:gd name="T35" fmla="*/ 1044 h 1344"/>
                  <a:gd name="T36" fmla="*/ 150 w 318"/>
                  <a:gd name="T37" fmla="*/ 1020 h 1344"/>
                  <a:gd name="T38" fmla="*/ 150 w 318"/>
                  <a:gd name="T39" fmla="*/ 996 h 1344"/>
                  <a:gd name="T40" fmla="*/ 156 w 318"/>
                  <a:gd name="T41" fmla="*/ 978 h 1344"/>
                  <a:gd name="T42" fmla="*/ 162 w 318"/>
                  <a:gd name="T43" fmla="*/ 960 h 1344"/>
                  <a:gd name="T44" fmla="*/ 162 w 318"/>
                  <a:gd name="T45" fmla="*/ 936 h 1344"/>
                  <a:gd name="T46" fmla="*/ 168 w 318"/>
                  <a:gd name="T47" fmla="*/ 918 h 1344"/>
                  <a:gd name="T48" fmla="*/ 174 w 318"/>
                  <a:gd name="T49" fmla="*/ 894 h 1344"/>
                  <a:gd name="T50" fmla="*/ 180 w 318"/>
                  <a:gd name="T51" fmla="*/ 870 h 1344"/>
                  <a:gd name="T52" fmla="*/ 180 w 318"/>
                  <a:gd name="T53" fmla="*/ 846 h 1344"/>
                  <a:gd name="T54" fmla="*/ 186 w 318"/>
                  <a:gd name="T55" fmla="*/ 822 h 1344"/>
                  <a:gd name="T56" fmla="*/ 192 w 318"/>
                  <a:gd name="T57" fmla="*/ 798 h 1344"/>
                  <a:gd name="T58" fmla="*/ 192 w 318"/>
                  <a:gd name="T59" fmla="*/ 774 h 1344"/>
                  <a:gd name="T60" fmla="*/ 198 w 318"/>
                  <a:gd name="T61" fmla="*/ 750 h 1344"/>
                  <a:gd name="T62" fmla="*/ 204 w 318"/>
                  <a:gd name="T63" fmla="*/ 732 h 1344"/>
                  <a:gd name="T64" fmla="*/ 204 w 318"/>
                  <a:gd name="T65" fmla="*/ 708 h 1344"/>
                  <a:gd name="T66" fmla="*/ 210 w 318"/>
                  <a:gd name="T67" fmla="*/ 684 h 1344"/>
                  <a:gd name="T68" fmla="*/ 216 w 318"/>
                  <a:gd name="T69" fmla="*/ 660 h 1344"/>
                  <a:gd name="T70" fmla="*/ 216 w 318"/>
                  <a:gd name="T71" fmla="*/ 636 h 1344"/>
                  <a:gd name="T72" fmla="*/ 222 w 318"/>
                  <a:gd name="T73" fmla="*/ 612 h 1344"/>
                  <a:gd name="T74" fmla="*/ 222 w 318"/>
                  <a:gd name="T75" fmla="*/ 588 h 1344"/>
                  <a:gd name="T76" fmla="*/ 228 w 318"/>
                  <a:gd name="T77" fmla="*/ 564 h 1344"/>
                  <a:gd name="T78" fmla="*/ 234 w 318"/>
                  <a:gd name="T79" fmla="*/ 540 h 1344"/>
                  <a:gd name="T80" fmla="*/ 234 w 318"/>
                  <a:gd name="T81" fmla="*/ 516 h 1344"/>
                  <a:gd name="T82" fmla="*/ 240 w 318"/>
                  <a:gd name="T83" fmla="*/ 498 h 1344"/>
                  <a:gd name="T84" fmla="*/ 240 w 318"/>
                  <a:gd name="T85" fmla="*/ 474 h 1344"/>
                  <a:gd name="T86" fmla="*/ 246 w 318"/>
                  <a:gd name="T87" fmla="*/ 450 h 1344"/>
                  <a:gd name="T88" fmla="*/ 252 w 318"/>
                  <a:gd name="T89" fmla="*/ 426 h 1344"/>
                  <a:gd name="T90" fmla="*/ 252 w 318"/>
                  <a:gd name="T91" fmla="*/ 402 h 1344"/>
                  <a:gd name="T92" fmla="*/ 258 w 318"/>
                  <a:gd name="T93" fmla="*/ 378 h 1344"/>
                  <a:gd name="T94" fmla="*/ 264 w 318"/>
                  <a:gd name="T95" fmla="*/ 354 h 1344"/>
                  <a:gd name="T96" fmla="*/ 264 w 318"/>
                  <a:gd name="T97" fmla="*/ 330 h 1344"/>
                  <a:gd name="T98" fmla="*/ 270 w 318"/>
                  <a:gd name="T99" fmla="*/ 306 h 1344"/>
                  <a:gd name="T100" fmla="*/ 270 w 318"/>
                  <a:gd name="T101" fmla="*/ 282 h 1344"/>
                  <a:gd name="T102" fmla="*/ 276 w 318"/>
                  <a:gd name="T103" fmla="*/ 264 h 1344"/>
                  <a:gd name="T104" fmla="*/ 282 w 318"/>
                  <a:gd name="T105" fmla="*/ 240 h 1344"/>
                  <a:gd name="T106" fmla="*/ 282 w 318"/>
                  <a:gd name="T107" fmla="*/ 216 h 1344"/>
                  <a:gd name="T108" fmla="*/ 288 w 318"/>
                  <a:gd name="T109" fmla="*/ 192 h 1344"/>
                  <a:gd name="T110" fmla="*/ 288 w 318"/>
                  <a:gd name="T111" fmla="*/ 168 h 1344"/>
                  <a:gd name="T112" fmla="*/ 294 w 318"/>
                  <a:gd name="T113" fmla="*/ 150 h 1344"/>
                  <a:gd name="T114" fmla="*/ 300 w 318"/>
                  <a:gd name="T115" fmla="*/ 132 h 1344"/>
                  <a:gd name="T116" fmla="*/ 300 w 318"/>
                  <a:gd name="T117" fmla="*/ 108 h 1344"/>
                  <a:gd name="T118" fmla="*/ 306 w 318"/>
                  <a:gd name="T119" fmla="*/ 84 h 1344"/>
                  <a:gd name="T120" fmla="*/ 312 w 318"/>
                  <a:gd name="T121" fmla="*/ 60 h 1344"/>
                  <a:gd name="T122" fmla="*/ 312 w 318"/>
                  <a:gd name="T123" fmla="*/ 36 h 1344"/>
                  <a:gd name="T124" fmla="*/ 318 w 318"/>
                  <a:gd name="T125" fmla="*/ 12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8" h="1344">
                    <a:moveTo>
                      <a:pt x="0" y="1326"/>
                    </a:moveTo>
                    <a:lnTo>
                      <a:pt x="0" y="1332"/>
                    </a:lnTo>
                    <a:lnTo>
                      <a:pt x="6" y="1332"/>
                    </a:lnTo>
                    <a:lnTo>
                      <a:pt x="6" y="1338"/>
                    </a:lnTo>
                    <a:lnTo>
                      <a:pt x="12" y="1338"/>
                    </a:lnTo>
                    <a:lnTo>
                      <a:pt x="18" y="1338"/>
                    </a:lnTo>
                    <a:lnTo>
                      <a:pt x="18" y="1344"/>
                    </a:lnTo>
                    <a:lnTo>
                      <a:pt x="24" y="1344"/>
                    </a:lnTo>
                    <a:lnTo>
                      <a:pt x="30" y="1344"/>
                    </a:lnTo>
                    <a:lnTo>
                      <a:pt x="30" y="1338"/>
                    </a:lnTo>
                    <a:lnTo>
                      <a:pt x="36" y="1338"/>
                    </a:lnTo>
                    <a:lnTo>
                      <a:pt x="42" y="1338"/>
                    </a:lnTo>
                    <a:lnTo>
                      <a:pt x="42" y="1332"/>
                    </a:lnTo>
                    <a:lnTo>
                      <a:pt x="48" y="1332"/>
                    </a:lnTo>
                    <a:lnTo>
                      <a:pt x="48" y="1326"/>
                    </a:lnTo>
                    <a:lnTo>
                      <a:pt x="54" y="1326"/>
                    </a:lnTo>
                    <a:lnTo>
                      <a:pt x="54" y="1320"/>
                    </a:lnTo>
                    <a:lnTo>
                      <a:pt x="60" y="1314"/>
                    </a:lnTo>
                    <a:lnTo>
                      <a:pt x="60" y="1308"/>
                    </a:lnTo>
                    <a:lnTo>
                      <a:pt x="66" y="1308"/>
                    </a:lnTo>
                    <a:lnTo>
                      <a:pt x="66" y="1302"/>
                    </a:lnTo>
                    <a:lnTo>
                      <a:pt x="66" y="1296"/>
                    </a:lnTo>
                    <a:lnTo>
                      <a:pt x="72" y="1296"/>
                    </a:lnTo>
                    <a:lnTo>
                      <a:pt x="72" y="1290"/>
                    </a:lnTo>
                    <a:lnTo>
                      <a:pt x="72" y="1284"/>
                    </a:lnTo>
                    <a:lnTo>
                      <a:pt x="78" y="1284"/>
                    </a:lnTo>
                    <a:lnTo>
                      <a:pt x="78" y="1278"/>
                    </a:lnTo>
                    <a:lnTo>
                      <a:pt x="78" y="1272"/>
                    </a:lnTo>
                    <a:lnTo>
                      <a:pt x="84" y="1266"/>
                    </a:lnTo>
                    <a:lnTo>
                      <a:pt x="84" y="1260"/>
                    </a:lnTo>
                    <a:lnTo>
                      <a:pt x="84" y="1254"/>
                    </a:lnTo>
                    <a:lnTo>
                      <a:pt x="90" y="1254"/>
                    </a:lnTo>
                    <a:lnTo>
                      <a:pt x="90" y="1248"/>
                    </a:lnTo>
                    <a:lnTo>
                      <a:pt x="90" y="1242"/>
                    </a:lnTo>
                    <a:lnTo>
                      <a:pt x="90" y="1236"/>
                    </a:lnTo>
                    <a:lnTo>
                      <a:pt x="96" y="1236"/>
                    </a:lnTo>
                    <a:lnTo>
                      <a:pt x="96" y="1230"/>
                    </a:lnTo>
                    <a:lnTo>
                      <a:pt x="96" y="1224"/>
                    </a:lnTo>
                    <a:lnTo>
                      <a:pt x="96" y="1218"/>
                    </a:lnTo>
                    <a:lnTo>
                      <a:pt x="102" y="1218"/>
                    </a:lnTo>
                    <a:lnTo>
                      <a:pt x="102" y="1212"/>
                    </a:lnTo>
                    <a:lnTo>
                      <a:pt x="102" y="1206"/>
                    </a:lnTo>
                    <a:lnTo>
                      <a:pt x="102" y="1200"/>
                    </a:lnTo>
                    <a:lnTo>
                      <a:pt x="108" y="1200"/>
                    </a:lnTo>
                    <a:lnTo>
                      <a:pt x="108" y="1194"/>
                    </a:lnTo>
                    <a:lnTo>
                      <a:pt x="108" y="1188"/>
                    </a:lnTo>
                    <a:lnTo>
                      <a:pt x="108" y="1182"/>
                    </a:lnTo>
                    <a:lnTo>
                      <a:pt x="108" y="1176"/>
                    </a:lnTo>
                    <a:lnTo>
                      <a:pt x="114" y="1176"/>
                    </a:lnTo>
                    <a:lnTo>
                      <a:pt x="114" y="1170"/>
                    </a:lnTo>
                    <a:lnTo>
                      <a:pt x="114" y="1164"/>
                    </a:lnTo>
                    <a:lnTo>
                      <a:pt x="114" y="1158"/>
                    </a:lnTo>
                    <a:lnTo>
                      <a:pt x="120" y="1152"/>
                    </a:lnTo>
                    <a:lnTo>
                      <a:pt x="120" y="1146"/>
                    </a:lnTo>
                    <a:lnTo>
                      <a:pt x="120" y="1140"/>
                    </a:lnTo>
                    <a:lnTo>
                      <a:pt x="120" y="1134"/>
                    </a:lnTo>
                    <a:lnTo>
                      <a:pt x="126" y="1128"/>
                    </a:lnTo>
                    <a:lnTo>
                      <a:pt x="126" y="1122"/>
                    </a:lnTo>
                    <a:lnTo>
                      <a:pt x="126" y="1116"/>
                    </a:lnTo>
                    <a:lnTo>
                      <a:pt x="126" y="1110"/>
                    </a:lnTo>
                    <a:lnTo>
                      <a:pt x="132" y="1104"/>
                    </a:lnTo>
                    <a:lnTo>
                      <a:pt x="132" y="1098"/>
                    </a:lnTo>
                    <a:lnTo>
                      <a:pt x="132" y="1092"/>
                    </a:lnTo>
                    <a:lnTo>
                      <a:pt x="132" y="1086"/>
                    </a:lnTo>
                    <a:lnTo>
                      <a:pt x="138" y="1080"/>
                    </a:lnTo>
                    <a:lnTo>
                      <a:pt x="138" y="1074"/>
                    </a:lnTo>
                    <a:lnTo>
                      <a:pt x="138" y="1068"/>
                    </a:lnTo>
                    <a:lnTo>
                      <a:pt x="138" y="1062"/>
                    </a:lnTo>
                    <a:lnTo>
                      <a:pt x="138" y="1056"/>
                    </a:lnTo>
                    <a:lnTo>
                      <a:pt x="144" y="1056"/>
                    </a:lnTo>
                    <a:lnTo>
                      <a:pt x="144" y="1050"/>
                    </a:lnTo>
                    <a:lnTo>
                      <a:pt x="144" y="1044"/>
                    </a:lnTo>
                    <a:lnTo>
                      <a:pt x="144" y="1038"/>
                    </a:lnTo>
                    <a:lnTo>
                      <a:pt x="144" y="1032"/>
                    </a:lnTo>
                    <a:lnTo>
                      <a:pt x="144" y="1026"/>
                    </a:lnTo>
                    <a:lnTo>
                      <a:pt x="150" y="1020"/>
                    </a:lnTo>
                    <a:lnTo>
                      <a:pt x="150" y="1014"/>
                    </a:lnTo>
                    <a:lnTo>
                      <a:pt x="150" y="1008"/>
                    </a:lnTo>
                    <a:lnTo>
                      <a:pt x="150" y="1002"/>
                    </a:lnTo>
                    <a:lnTo>
                      <a:pt x="150" y="996"/>
                    </a:lnTo>
                    <a:lnTo>
                      <a:pt x="156" y="996"/>
                    </a:lnTo>
                    <a:lnTo>
                      <a:pt x="156" y="990"/>
                    </a:lnTo>
                    <a:lnTo>
                      <a:pt x="156" y="984"/>
                    </a:lnTo>
                    <a:lnTo>
                      <a:pt x="156" y="978"/>
                    </a:lnTo>
                    <a:lnTo>
                      <a:pt x="156" y="972"/>
                    </a:lnTo>
                    <a:lnTo>
                      <a:pt x="156" y="966"/>
                    </a:lnTo>
                    <a:lnTo>
                      <a:pt x="162" y="966"/>
                    </a:lnTo>
                    <a:lnTo>
                      <a:pt x="162" y="960"/>
                    </a:lnTo>
                    <a:lnTo>
                      <a:pt x="162" y="954"/>
                    </a:lnTo>
                    <a:lnTo>
                      <a:pt x="162" y="948"/>
                    </a:lnTo>
                    <a:lnTo>
                      <a:pt x="162" y="942"/>
                    </a:lnTo>
                    <a:lnTo>
                      <a:pt x="162" y="936"/>
                    </a:lnTo>
                    <a:lnTo>
                      <a:pt x="168" y="936"/>
                    </a:lnTo>
                    <a:lnTo>
                      <a:pt x="168" y="930"/>
                    </a:lnTo>
                    <a:lnTo>
                      <a:pt x="168" y="924"/>
                    </a:lnTo>
                    <a:lnTo>
                      <a:pt x="168" y="918"/>
                    </a:lnTo>
                    <a:lnTo>
                      <a:pt x="168" y="912"/>
                    </a:lnTo>
                    <a:lnTo>
                      <a:pt x="168" y="906"/>
                    </a:lnTo>
                    <a:lnTo>
                      <a:pt x="174" y="900"/>
                    </a:lnTo>
                    <a:lnTo>
                      <a:pt x="174" y="894"/>
                    </a:lnTo>
                    <a:lnTo>
                      <a:pt x="174" y="888"/>
                    </a:lnTo>
                    <a:lnTo>
                      <a:pt x="174" y="882"/>
                    </a:lnTo>
                    <a:lnTo>
                      <a:pt x="174" y="876"/>
                    </a:lnTo>
                    <a:lnTo>
                      <a:pt x="180" y="870"/>
                    </a:lnTo>
                    <a:lnTo>
                      <a:pt x="180" y="864"/>
                    </a:lnTo>
                    <a:lnTo>
                      <a:pt x="180" y="858"/>
                    </a:lnTo>
                    <a:lnTo>
                      <a:pt x="180" y="852"/>
                    </a:lnTo>
                    <a:lnTo>
                      <a:pt x="180" y="846"/>
                    </a:lnTo>
                    <a:lnTo>
                      <a:pt x="180" y="840"/>
                    </a:lnTo>
                    <a:lnTo>
                      <a:pt x="186" y="834"/>
                    </a:lnTo>
                    <a:lnTo>
                      <a:pt x="186" y="828"/>
                    </a:lnTo>
                    <a:lnTo>
                      <a:pt x="186" y="822"/>
                    </a:lnTo>
                    <a:lnTo>
                      <a:pt x="186" y="816"/>
                    </a:lnTo>
                    <a:lnTo>
                      <a:pt x="186" y="810"/>
                    </a:lnTo>
                    <a:lnTo>
                      <a:pt x="186" y="804"/>
                    </a:lnTo>
                    <a:lnTo>
                      <a:pt x="192" y="798"/>
                    </a:lnTo>
                    <a:lnTo>
                      <a:pt x="192" y="792"/>
                    </a:lnTo>
                    <a:lnTo>
                      <a:pt x="192" y="786"/>
                    </a:lnTo>
                    <a:lnTo>
                      <a:pt x="192" y="780"/>
                    </a:lnTo>
                    <a:lnTo>
                      <a:pt x="192" y="774"/>
                    </a:lnTo>
                    <a:lnTo>
                      <a:pt x="192" y="768"/>
                    </a:lnTo>
                    <a:lnTo>
                      <a:pt x="198" y="762"/>
                    </a:lnTo>
                    <a:lnTo>
                      <a:pt x="198" y="756"/>
                    </a:lnTo>
                    <a:lnTo>
                      <a:pt x="198" y="750"/>
                    </a:lnTo>
                    <a:lnTo>
                      <a:pt x="198" y="744"/>
                    </a:lnTo>
                    <a:lnTo>
                      <a:pt x="198" y="738"/>
                    </a:lnTo>
                    <a:lnTo>
                      <a:pt x="198" y="732"/>
                    </a:lnTo>
                    <a:lnTo>
                      <a:pt x="204" y="732"/>
                    </a:lnTo>
                    <a:lnTo>
                      <a:pt x="204" y="726"/>
                    </a:lnTo>
                    <a:lnTo>
                      <a:pt x="204" y="720"/>
                    </a:lnTo>
                    <a:lnTo>
                      <a:pt x="204" y="714"/>
                    </a:lnTo>
                    <a:lnTo>
                      <a:pt x="204" y="708"/>
                    </a:lnTo>
                    <a:lnTo>
                      <a:pt x="204" y="702"/>
                    </a:lnTo>
                    <a:lnTo>
                      <a:pt x="210" y="696"/>
                    </a:lnTo>
                    <a:lnTo>
                      <a:pt x="210" y="690"/>
                    </a:lnTo>
                    <a:lnTo>
                      <a:pt x="210" y="684"/>
                    </a:lnTo>
                    <a:lnTo>
                      <a:pt x="210" y="678"/>
                    </a:lnTo>
                    <a:lnTo>
                      <a:pt x="210" y="672"/>
                    </a:lnTo>
                    <a:lnTo>
                      <a:pt x="210" y="666"/>
                    </a:lnTo>
                    <a:lnTo>
                      <a:pt x="216" y="660"/>
                    </a:lnTo>
                    <a:lnTo>
                      <a:pt x="216" y="654"/>
                    </a:lnTo>
                    <a:lnTo>
                      <a:pt x="216" y="648"/>
                    </a:lnTo>
                    <a:lnTo>
                      <a:pt x="216" y="642"/>
                    </a:lnTo>
                    <a:lnTo>
                      <a:pt x="216" y="636"/>
                    </a:lnTo>
                    <a:lnTo>
                      <a:pt x="216" y="630"/>
                    </a:lnTo>
                    <a:lnTo>
                      <a:pt x="216" y="624"/>
                    </a:lnTo>
                    <a:lnTo>
                      <a:pt x="222" y="618"/>
                    </a:lnTo>
                    <a:lnTo>
                      <a:pt x="222" y="612"/>
                    </a:lnTo>
                    <a:lnTo>
                      <a:pt x="222" y="606"/>
                    </a:lnTo>
                    <a:lnTo>
                      <a:pt x="222" y="600"/>
                    </a:lnTo>
                    <a:lnTo>
                      <a:pt x="222" y="594"/>
                    </a:lnTo>
                    <a:lnTo>
                      <a:pt x="222" y="588"/>
                    </a:lnTo>
                    <a:lnTo>
                      <a:pt x="228" y="582"/>
                    </a:lnTo>
                    <a:lnTo>
                      <a:pt x="228" y="576"/>
                    </a:lnTo>
                    <a:lnTo>
                      <a:pt x="228" y="570"/>
                    </a:lnTo>
                    <a:lnTo>
                      <a:pt x="228" y="564"/>
                    </a:lnTo>
                    <a:lnTo>
                      <a:pt x="228" y="558"/>
                    </a:lnTo>
                    <a:lnTo>
                      <a:pt x="228" y="552"/>
                    </a:lnTo>
                    <a:lnTo>
                      <a:pt x="234" y="546"/>
                    </a:lnTo>
                    <a:lnTo>
                      <a:pt x="234" y="540"/>
                    </a:lnTo>
                    <a:lnTo>
                      <a:pt x="234" y="534"/>
                    </a:lnTo>
                    <a:lnTo>
                      <a:pt x="234" y="528"/>
                    </a:lnTo>
                    <a:lnTo>
                      <a:pt x="234" y="522"/>
                    </a:lnTo>
                    <a:lnTo>
                      <a:pt x="234" y="516"/>
                    </a:lnTo>
                    <a:lnTo>
                      <a:pt x="234" y="510"/>
                    </a:lnTo>
                    <a:lnTo>
                      <a:pt x="240" y="510"/>
                    </a:lnTo>
                    <a:lnTo>
                      <a:pt x="240" y="504"/>
                    </a:lnTo>
                    <a:lnTo>
                      <a:pt x="240" y="498"/>
                    </a:lnTo>
                    <a:lnTo>
                      <a:pt x="240" y="492"/>
                    </a:lnTo>
                    <a:lnTo>
                      <a:pt x="240" y="486"/>
                    </a:lnTo>
                    <a:lnTo>
                      <a:pt x="240" y="480"/>
                    </a:lnTo>
                    <a:lnTo>
                      <a:pt x="240" y="474"/>
                    </a:lnTo>
                    <a:lnTo>
                      <a:pt x="246" y="468"/>
                    </a:lnTo>
                    <a:lnTo>
                      <a:pt x="246" y="462"/>
                    </a:lnTo>
                    <a:lnTo>
                      <a:pt x="246" y="456"/>
                    </a:lnTo>
                    <a:lnTo>
                      <a:pt x="246" y="450"/>
                    </a:lnTo>
                    <a:lnTo>
                      <a:pt x="246" y="444"/>
                    </a:lnTo>
                    <a:lnTo>
                      <a:pt x="246" y="438"/>
                    </a:lnTo>
                    <a:lnTo>
                      <a:pt x="252" y="432"/>
                    </a:lnTo>
                    <a:lnTo>
                      <a:pt x="252" y="426"/>
                    </a:lnTo>
                    <a:lnTo>
                      <a:pt x="252" y="420"/>
                    </a:lnTo>
                    <a:lnTo>
                      <a:pt x="252" y="414"/>
                    </a:lnTo>
                    <a:lnTo>
                      <a:pt x="252" y="408"/>
                    </a:lnTo>
                    <a:lnTo>
                      <a:pt x="252" y="402"/>
                    </a:lnTo>
                    <a:lnTo>
                      <a:pt x="252" y="396"/>
                    </a:lnTo>
                    <a:lnTo>
                      <a:pt x="258" y="390"/>
                    </a:lnTo>
                    <a:lnTo>
                      <a:pt x="258" y="384"/>
                    </a:lnTo>
                    <a:lnTo>
                      <a:pt x="258" y="378"/>
                    </a:lnTo>
                    <a:lnTo>
                      <a:pt x="258" y="372"/>
                    </a:lnTo>
                    <a:lnTo>
                      <a:pt x="258" y="366"/>
                    </a:lnTo>
                    <a:lnTo>
                      <a:pt x="258" y="360"/>
                    </a:lnTo>
                    <a:lnTo>
                      <a:pt x="264" y="354"/>
                    </a:lnTo>
                    <a:lnTo>
                      <a:pt x="264" y="348"/>
                    </a:lnTo>
                    <a:lnTo>
                      <a:pt x="264" y="342"/>
                    </a:lnTo>
                    <a:lnTo>
                      <a:pt x="264" y="336"/>
                    </a:lnTo>
                    <a:lnTo>
                      <a:pt x="264" y="330"/>
                    </a:lnTo>
                    <a:lnTo>
                      <a:pt x="264" y="324"/>
                    </a:lnTo>
                    <a:lnTo>
                      <a:pt x="270" y="318"/>
                    </a:lnTo>
                    <a:lnTo>
                      <a:pt x="270" y="312"/>
                    </a:lnTo>
                    <a:lnTo>
                      <a:pt x="270" y="306"/>
                    </a:lnTo>
                    <a:lnTo>
                      <a:pt x="270" y="300"/>
                    </a:lnTo>
                    <a:lnTo>
                      <a:pt x="270" y="294"/>
                    </a:lnTo>
                    <a:lnTo>
                      <a:pt x="270" y="288"/>
                    </a:lnTo>
                    <a:lnTo>
                      <a:pt x="270" y="282"/>
                    </a:lnTo>
                    <a:lnTo>
                      <a:pt x="276" y="282"/>
                    </a:lnTo>
                    <a:lnTo>
                      <a:pt x="276" y="276"/>
                    </a:lnTo>
                    <a:lnTo>
                      <a:pt x="276" y="270"/>
                    </a:lnTo>
                    <a:lnTo>
                      <a:pt x="276" y="264"/>
                    </a:lnTo>
                    <a:lnTo>
                      <a:pt x="276" y="258"/>
                    </a:lnTo>
                    <a:lnTo>
                      <a:pt x="276" y="252"/>
                    </a:lnTo>
                    <a:lnTo>
                      <a:pt x="276" y="246"/>
                    </a:lnTo>
                    <a:lnTo>
                      <a:pt x="282" y="240"/>
                    </a:lnTo>
                    <a:lnTo>
                      <a:pt x="282" y="234"/>
                    </a:lnTo>
                    <a:lnTo>
                      <a:pt x="282" y="228"/>
                    </a:lnTo>
                    <a:lnTo>
                      <a:pt x="282" y="222"/>
                    </a:lnTo>
                    <a:lnTo>
                      <a:pt x="282" y="216"/>
                    </a:lnTo>
                    <a:lnTo>
                      <a:pt x="282" y="210"/>
                    </a:lnTo>
                    <a:lnTo>
                      <a:pt x="288" y="204"/>
                    </a:lnTo>
                    <a:lnTo>
                      <a:pt x="288" y="198"/>
                    </a:lnTo>
                    <a:lnTo>
                      <a:pt x="288" y="192"/>
                    </a:lnTo>
                    <a:lnTo>
                      <a:pt x="288" y="186"/>
                    </a:lnTo>
                    <a:lnTo>
                      <a:pt x="288" y="180"/>
                    </a:lnTo>
                    <a:lnTo>
                      <a:pt x="288" y="174"/>
                    </a:lnTo>
                    <a:lnTo>
                      <a:pt x="288" y="168"/>
                    </a:lnTo>
                    <a:lnTo>
                      <a:pt x="294" y="168"/>
                    </a:lnTo>
                    <a:lnTo>
                      <a:pt x="294" y="162"/>
                    </a:lnTo>
                    <a:lnTo>
                      <a:pt x="294" y="156"/>
                    </a:lnTo>
                    <a:lnTo>
                      <a:pt x="294" y="150"/>
                    </a:lnTo>
                    <a:lnTo>
                      <a:pt x="294" y="144"/>
                    </a:lnTo>
                    <a:lnTo>
                      <a:pt x="294" y="138"/>
                    </a:lnTo>
                    <a:lnTo>
                      <a:pt x="294" y="132"/>
                    </a:lnTo>
                    <a:lnTo>
                      <a:pt x="300" y="132"/>
                    </a:lnTo>
                    <a:lnTo>
                      <a:pt x="300" y="126"/>
                    </a:lnTo>
                    <a:lnTo>
                      <a:pt x="300" y="120"/>
                    </a:lnTo>
                    <a:lnTo>
                      <a:pt x="300" y="114"/>
                    </a:lnTo>
                    <a:lnTo>
                      <a:pt x="300" y="108"/>
                    </a:lnTo>
                    <a:lnTo>
                      <a:pt x="300" y="102"/>
                    </a:lnTo>
                    <a:lnTo>
                      <a:pt x="306" y="96"/>
                    </a:lnTo>
                    <a:lnTo>
                      <a:pt x="306" y="90"/>
                    </a:lnTo>
                    <a:lnTo>
                      <a:pt x="306" y="84"/>
                    </a:lnTo>
                    <a:lnTo>
                      <a:pt x="306" y="78"/>
                    </a:lnTo>
                    <a:lnTo>
                      <a:pt x="306" y="72"/>
                    </a:lnTo>
                    <a:lnTo>
                      <a:pt x="306" y="66"/>
                    </a:lnTo>
                    <a:lnTo>
                      <a:pt x="312" y="60"/>
                    </a:lnTo>
                    <a:lnTo>
                      <a:pt x="312" y="54"/>
                    </a:lnTo>
                    <a:lnTo>
                      <a:pt x="312" y="48"/>
                    </a:lnTo>
                    <a:lnTo>
                      <a:pt x="312" y="42"/>
                    </a:lnTo>
                    <a:lnTo>
                      <a:pt x="312" y="36"/>
                    </a:lnTo>
                    <a:lnTo>
                      <a:pt x="312" y="30"/>
                    </a:lnTo>
                    <a:lnTo>
                      <a:pt x="318" y="24"/>
                    </a:lnTo>
                    <a:lnTo>
                      <a:pt x="318" y="18"/>
                    </a:lnTo>
                    <a:lnTo>
                      <a:pt x="318" y="12"/>
                    </a:lnTo>
                    <a:lnTo>
                      <a:pt x="318" y="6"/>
                    </a:lnTo>
                    <a:lnTo>
                      <a:pt x="318" y="0"/>
                    </a:lnTo>
                  </a:path>
                </a:pathLst>
              </a:custGeom>
              <a:noFill/>
              <a:ln w="44450" cap="flat">
                <a:solidFill>
                  <a:schemeClr val="accent2"/>
                </a:solidFill>
                <a:prstDash val="dash"/>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lstStyle/>
              <a:p>
                <a:endParaRPr lang="es-ES"/>
              </a:p>
            </p:txBody>
          </p:sp>
        </p:grpSp>
        <p:sp>
          <p:nvSpPr>
            <p:cNvPr id="568360" name="Line 1064"/>
            <p:cNvSpPr>
              <a:spLocks noChangeShapeType="1"/>
            </p:cNvSpPr>
            <p:nvPr/>
          </p:nvSpPr>
          <p:spPr bwMode="auto">
            <a:xfrm flipV="1">
              <a:off x="3364" y="2176"/>
              <a:ext cx="0" cy="1056"/>
            </a:xfrm>
            <a:prstGeom prst="line">
              <a:avLst/>
            </a:prstGeom>
            <a:noFill/>
            <a:ln w="50800">
              <a:solidFill>
                <a:schemeClr val="accent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sp>
          <p:nvSpPr>
            <p:cNvPr id="568385" name="Freeform 1089"/>
            <p:cNvSpPr>
              <a:spLocks/>
            </p:cNvSpPr>
            <p:nvPr/>
          </p:nvSpPr>
          <p:spPr bwMode="auto">
            <a:xfrm>
              <a:off x="3360" y="2620"/>
              <a:ext cx="728" cy="596"/>
            </a:xfrm>
            <a:custGeom>
              <a:avLst/>
              <a:gdLst>
                <a:gd name="T0" fmla="*/ 0 w 728"/>
                <a:gd name="T1" fmla="*/ 596 h 596"/>
                <a:gd name="T2" fmla="*/ 184 w 728"/>
                <a:gd name="T3" fmla="*/ 88 h 596"/>
                <a:gd name="T4" fmla="*/ 288 w 728"/>
                <a:gd name="T5" fmla="*/ 68 h 596"/>
                <a:gd name="T6" fmla="*/ 384 w 728"/>
                <a:gd name="T7" fmla="*/ 308 h 596"/>
                <a:gd name="T8" fmla="*/ 480 w 728"/>
                <a:gd name="T9" fmla="*/ 452 h 596"/>
                <a:gd name="T10" fmla="*/ 604 w 728"/>
                <a:gd name="T11" fmla="*/ 540 h 596"/>
                <a:gd name="T12" fmla="*/ 728 w 728"/>
                <a:gd name="T13" fmla="*/ 572 h 596"/>
              </a:gdLst>
              <a:ahLst/>
              <a:cxnLst>
                <a:cxn ang="0">
                  <a:pos x="T0" y="T1"/>
                </a:cxn>
                <a:cxn ang="0">
                  <a:pos x="T2" y="T3"/>
                </a:cxn>
                <a:cxn ang="0">
                  <a:pos x="T4" y="T5"/>
                </a:cxn>
                <a:cxn ang="0">
                  <a:pos x="T6" y="T7"/>
                </a:cxn>
                <a:cxn ang="0">
                  <a:pos x="T8" y="T9"/>
                </a:cxn>
                <a:cxn ang="0">
                  <a:pos x="T10" y="T11"/>
                </a:cxn>
                <a:cxn ang="0">
                  <a:pos x="T12" y="T13"/>
                </a:cxn>
              </a:cxnLst>
              <a:rect l="0" t="0" r="r" b="b"/>
              <a:pathLst>
                <a:path w="728" h="596">
                  <a:moveTo>
                    <a:pt x="0" y="596"/>
                  </a:moveTo>
                  <a:cubicBezTo>
                    <a:pt x="68" y="386"/>
                    <a:pt x="136" y="176"/>
                    <a:pt x="184" y="88"/>
                  </a:cubicBezTo>
                  <a:cubicBezTo>
                    <a:pt x="232" y="0"/>
                    <a:pt x="255" y="31"/>
                    <a:pt x="288" y="68"/>
                  </a:cubicBezTo>
                  <a:cubicBezTo>
                    <a:pt x="321" y="105"/>
                    <a:pt x="352" y="244"/>
                    <a:pt x="384" y="308"/>
                  </a:cubicBezTo>
                  <a:cubicBezTo>
                    <a:pt x="416" y="372"/>
                    <a:pt x="443" y="413"/>
                    <a:pt x="480" y="452"/>
                  </a:cubicBezTo>
                  <a:cubicBezTo>
                    <a:pt x="517" y="491"/>
                    <a:pt x="563" y="520"/>
                    <a:pt x="604" y="540"/>
                  </a:cubicBezTo>
                  <a:cubicBezTo>
                    <a:pt x="645" y="560"/>
                    <a:pt x="686" y="566"/>
                    <a:pt x="728" y="572"/>
                  </a:cubicBezTo>
                </a:path>
              </a:pathLst>
            </a:custGeom>
            <a:noFill/>
            <a:ln w="44450" cap="flat" cmpd="sng">
              <a:solidFill>
                <a:srgbClr val="FF0000"/>
              </a:solidFill>
              <a:prstDash val="solid"/>
              <a:round/>
              <a:headEnd type="none" w="med" len="med"/>
              <a:tailEnd type="none" w="med" len="me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spAutoFit/>
            </a:bodyPr>
            <a:lstStyle/>
            <a:p>
              <a:endParaRPr lang="es-ES"/>
            </a:p>
          </p:txBody>
        </p:sp>
        <p:sp>
          <p:nvSpPr>
            <p:cNvPr id="568386" name="Text Box 1090"/>
            <p:cNvSpPr txBox="1">
              <a:spLocks noChangeArrowheads="1"/>
            </p:cNvSpPr>
            <p:nvPr/>
          </p:nvSpPr>
          <p:spPr bwMode="auto">
            <a:xfrm>
              <a:off x="3120" y="768"/>
              <a:ext cx="246"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p>
              <a:pPr algn="ctr"/>
              <a:r>
                <a:rPr lang="es-ES_tradnl" altLang="es-ES" sz="2200">
                  <a:effectLst>
                    <a:outerShdw blurRad="38100" dist="38100" dir="2700000" algn="tl">
                      <a:srgbClr val="000000"/>
                    </a:outerShdw>
                  </a:effectLst>
                </a:rPr>
                <a:t>U</a:t>
              </a:r>
              <a:endParaRPr lang="es-ES" altLang="es-ES" sz="2200">
                <a:effectLst>
                  <a:outerShdw blurRad="38100" dist="38100" dir="2700000" algn="tl">
                    <a:srgbClr val="000000"/>
                  </a:outerShdw>
                </a:effectLst>
              </a:endParaRPr>
            </a:p>
          </p:txBody>
        </p:sp>
        <p:sp>
          <p:nvSpPr>
            <p:cNvPr id="568387" name="Text Box 1091"/>
            <p:cNvSpPr txBox="1">
              <a:spLocks noChangeArrowheads="1"/>
            </p:cNvSpPr>
            <p:nvPr/>
          </p:nvSpPr>
          <p:spPr bwMode="auto">
            <a:xfrm>
              <a:off x="3143" y="2208"/>
              <a:ext cx="201"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p>
              <a:pPr algn="ctr"/>
              <a:r>
                <a:rPr lang="es-ES_tradnl" altLang="es-ES" sz="2200">
                  <a:effectLst>
                    <a:outerShdw blurRad="38100" dist="38100" dir="2700000" algn="tl">
                      <a:srgbClr val="000000"/>
                    </a:outerShdw>
                  </a:effectLst>
                </a:rPr>
                <a:t>I</a:t>
              </a:r>
              <a:endParaRPr lang="es-ES" altLang="es-ES" sz="2200">
                <a:effectLst>
                  <a:outerShdw blurRad="38100" dist="38100" dir="2700000" algn="tl">
                    <a:srgbClr val="000000"/>
                  </a:outerShdw>
                </a:effectLst>
              </a:endParaRPr>
            </a:p>
          </p:txBody>
        </p:sp>
        <p:sp>
          <p:nvSpPr>
            <p:cNvPr id="568388" name="Text Box 1092"/>
            <p:cNvSpPr txBox="1">
              <a:spLocks noChangeArrowheads="1"/>
            </p:cNvSpPr>
            <p:nvPr/>
          </p:nvSpPr>
          <p:spPr bwMode="auto">
            <a:xfrm>
              <a:off x="4122" y="2216"/>
              <a:ext cx="277"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p>
              <a:pPr algn="ctr"/>
              <a:r>
                <a:rPr lang="es-ES_tradnl" altLang="es-ES" sz="2200">
                  <a:effectLst>
                    <a:outerShdw blurRad="38100" dist="38100" dir="2700000" algn="tl">
                      <a:srgbClr val="000000"/>
                    </a:outerShdw>
                  </a:effectLst>
                </a:rPr>
                <a:t>I</a:t>
              </a:r>
              <a:r>
                <a:rPr lang="es-ES_tradnl" altLang="es-ES" sz="2200" baseline="-25000">
                  <a:effectLst>
                    <a:outerShdw blurRad="38100" dist="38100" dir="2700000" algn="tl">
                      <a:srgbClr val="000000"/>
                    </a:outerShdw>
                  </a:effectLst>
                </a:rPr>
                <a:t>S</a:t>
              </a:r>
              <a:endParaRPr lang="es-ES" altLang="es-ES" sz="2200" baseline="-25000">
                <a:effectLst>
                  <a:outerShdw blurRad="38100" dist="38100" dir="2700000" algn="tl">
                    <a:srgbClr val="000000"/>
                  </a:outerShdw>
                </a:effectLst>
              </a:endParaRPr>
            </a:p>
          </p:txBody>
        </p:sp>
        <p:sp>
          <p:nvSpPr>
            <p:cNvPr id="568391" name="Text Box 1095"/>
            <p:cNvSpPr txBox="1">
              <a:spLocks noChangeArrowheads="1"/>
            </p:cNvSpPr>
            <p:nvPr/>
          </p:nvSpPr>
          <p:spPr bwMode="auto">
            <a:xfrm>
              <a:off x="4130" y="2504"/>
              <a:ext cx="334"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p>
              <a:pPr algn="ctr"/>
              <a:r>
                <a:rPr lang="es-ES_tradnl" altLang="es-ES" sz="2200">
                  <a:effectLst>
                    <a:outerShdw blurRad="38100" dist="38100" dir="2700000" algn="tl">
                      <a:srgbClr val="000000"/>
                    </a:outerShdw>
                  </a:effectLst>
                </a:rPr>
                <a:t>I</a:t>
              </a:r>
              <a:r>
                <a:rPr lang="es-ES_tradnl" altLang="es-ES" sz="2200" baseline="-25000">
                  <a:effectLst>
                    <a:outerShdw blurRad="38100" dist="38100" dir="2700000" algn="tl">
                      <a:srgbClr val="000000"/>
                    </a:outerShdw>
                  </a:effectLst>
                </a:rPr>
                <a:t>D</a:t>
              </a:r>
              <a:endParaRPr lang="es-ES" altLang="es-ES" sz="2200" baseline="-25000">
                <a:effectLst>
                  <a:outerShdw blurRad="38100" dist="38100" dir="2700000" algn="tl">
                    <a:srgbClr val="000000"/>
                  </a:outerShdw>
                </a:effectLst>
              </a:endParaRPr>
            </a:p>
          </p:txBody>
        </p:sp>
        <p:sp>
          <p:nvSpPr>
            <p:cNvPr id="568392" name="Text Box 1096"/>
            <p:cNvSpPr txBox="1">
              <a:spLocks noChangeArrowheads="1"/>
            </p:cNvSpPr>
            <p:nvPr/>
          </p:nvSpPr>
          <p:spPr bwMode="auto">
            <a:xfrm>
              <a:off x="3744" y="816"/>
              <a:ext cx="336"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p>
              <a:pPr algn="ctr"/>
              <a:r>
                <a:rPr lang="es-ES_tradnl" altLang="es-ES" sz="2200">
                  <a:solidFill>
                    <a:srgbClr val="66FF33"/>
                  </a:solidFill>
                  <a:effectLst>
                    <a:outerShdw blurRad="38100" dist="38100" dir="2700000" algn="tl">
                      <a:srgbClr val="000000"/>
                    </a:outerShdw>
                  </a:effectLst>
                </a:rPr>
                <a:t>U</a:t>
              </a:r>
              <a:r>
                <a:rPr lang="es-ES_tradnl" altLang="es-ES" sz="2200" baseline="-25000">
                  <a:solidFill>
                    <a:srgbClr val="66FF33"/>
                  </a:solidFill>
                  <a:effectLst>
                    <a:outerShdw blurRad="38100" dist="38100" dir="2700000" algn="tl">
                      <a:srgbClr val="000000"/>
                    </a:outerShdw>
                  </a:effectLst>
                </a:rPr>
                <a:t>B</a:t>
              </a:r>
              <a:endParaRPr lang="es-ES" altLang="es-ES" sz="2200" baseline="-25000">
                <a:solidFill>
                  <a:srgbClr val="66FF33"/>
                </a:solidFill>
                <a:effectLst>
                  <a:outerShdw blurRad="38100" dist="38100" dir="2700000" algn="tl">
                    <a:srgbClr val="000000"/>
                  </a:outerShdw>
                </a:effectLst>
              </a:endParaRPr>
            </a:p>
          </p:txBody>
        </p:sp>
        <p:sp>
          <p:nvSpPr>
            <p:cNvPr id="568394" name="AutoShape 1098"/>
            <p:cNvSpPr>
              <a:spLocks noChangeArrowheads="1"/>
            </p:cNvSpPr>
            <p:nvPr/>
          </p:nvSpPr>
          <p:spPr bwMode="auto">
            <a:xfrm>
              <a:off x="3600" y="3344"/>
              <a:ext cx="480" cy="92"/>
            </a:xfrm>
            <a:prstGeom prst="leftRightArrow">
              <a:avLst>
                <a:gd name="adj1" fmla="val 34787"/>
                <a:gd name="adj2" fmla="val 95652"/>
              </a:avLst>
            </a:prstGeom>
            <a:solidFill>
              <a:schemeClr val="tx1"/>
            </a:solidFill>
            <a:ln w="6350">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sp>
          <p:nvSpPr>
            <p:cNvPr id="568395" name="AutoShape 1099"/>
            <p:cNvSpPr>
              <a:spLocks noChangeArrowheads="1"/>
            </p:cNvSpPr>
            <p:nvPr/>
          </p:nvSpPr>
          <p:spPr bwMode="auto">
            <a:xfrm>
              <a:off x="3352" y="3344"/>
              <a:ext cx="240" cy="92"/>
            </a:xfrm>
            <a:prstGeom prst="leftRightArrow">
              <a:avLst>
                <a:gd name="adj1" fmla="val 43481"/>
                <a:gd name="adj2" fmla="val 60870"/>
              </a:avLst>
            </a:prstGeom>
            <a:solidFill>
              <a:schemeClr val="tx1"/>
            </a:solidFill>
            <a:ln w="6350">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sp>
          <p:nvSpPr>
            <p:cNvPr id="568396" name="Text Box 1100"/>
            <p:cNvSpPr txBox="1">
              <a:spLocks noChangeArrowheads="1"/>
            </p:cNvSpPr>
            <p:nvPr/>
          </p:nvSpPr>
          <p:spPr bwMode="auto">
            <a:xfrm>
              <a:off x="3342" y="3360"/>
              <a:ext cx="334"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p>
              <a:pPr algn="ctr"/>
              <a:r>
                <a:rPr lang="es-ES_tradnl" altLang="es-ES" sz="2200">
                  <a:effectLst>
                    <a:outerShdw blurRad="38100" dist="38100" dir="2700000" algn="tl">
                      <a:srgbClr val="000000"/>
                    </a:outerShdw>
                  </a:effectLst>
                </a:rPr>
                <a:t>t</a:t>
              </a:r>
              <a:r>
                <a:rPr lang="es-ES_tradnl" altLang="es-ES" sz="2200" baseline="-25000">
                  <a:effectLst>
                    <a:outerShdw blurRad="38100" dist="38100" dir="2700000" algn="tl">
                      <a:srgbClr val="000000"/>
                    </a:outerShdw>
                  </a:effectLst>
                </a:rPr>
                <a:t>s</a:t>
              </a:r>
              <a:endParaRPr lang="es-ES" altLang="es-ES" sz="2200" baseline="-25000">
                <a:effectLst>
                  <a:outerShdw blurRad="38100" dist="38100" dir="2700000" algn="tl">
                    <a:srgbClr val="000000"/>
                  </a:outerShdw>
                </a:effectLst>
              </a:endParaRPr>
            </a:p>
          </p:txBody>
        </p:sp>
        <p:sp>
          <p:nvSpPr>
            <p:cNvPr id="568397" name="Text Box 1101"/>
            <p:cNvSpPr txBox="1">
              <a:spLocks noChangeArrowheads="1"/>
            </p:cNvSpPr>
            <p:nvPr/>
          </p:nvSpPr>
          <p:spPr bwMode="auto">
            <a:xfrm>
              <a:off x="3698" y="3360"/>
              <a:ext cx="334"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p>
              <a:pPr algn="ctr"/>
              <a:r>
                <a:rPr lang="es-ES_tradnl" altLang="es-ES" sz="2200">
                  <a:effectLst>
                    <a:outerShdw blurRad="38100" dist="38100" dir="2700000" algn="tl">
                      <a:srgbClr val="000000"/>
                    </a:outerShdw>
                  </a:effectLst>
                </a:rPr>
                <a:t>t</a:t>
              </a:r>
              <a:r>
                <a:rPr lang="es-ES_tradnl" altLang="es-ES" sz="2200" baseline="-25000">
                  <a:effectLst>
                    <a:outerShdw blurRad="38100" dist="38100" dir="2700000" algn="tl">
                      <a:srgbClr val="000000"/>
                    </a:outerShdw>
                  </a:effectLst>
                </a:rPr>
                <a:t>L</a:t>
              </a:r>
              <a:endParaRPr lang="es-ES" altLang="es-ES" sz="2200" baseline="-25000">
                <a:effectLst>
                  <a:outerShdw blurRad="38100" dist="38100" dir="2700000" algn="tl">
                    <a:srgbClr val="000000"/>
                  </a:outerShdw>
                </a:effectLst>
              </a:endParaRPr>
            </a:p>
          </p:txBody>
        </p:sp>
        <p:sp>
          <p:nvSpPr>
            <p:cNvPr id="568398" name="Text Box 1102"/>
            <p:cNvSpPr txBox="1">
              <a:spLocks noChangeArrowheads="1"/>
            </p:cNvSpPr>
            <p:nvPr/>
          </p:nvSpPr>
          <p:spPr bwMode="auto">
            <a:xfrm>
              <a:off x="3648" y="1344"/>
              <a:ext cx="246" cy="26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p>
              <a:pPr algn="ctr"/>
              <a:r>
                <a:rPr lang="es-ES_tradnl" altLang="es-ES" sz="2200">
                  <a:solidFill>
                    <a:schemeClr val="accent2"/>
                  </a:solidFill>
                  <a:effectLst>
                    <a:outerShdw blurRad="38100" dist="38100" dir="2700000" algn="tl">
                      <a:srgbClr val="000000"/>
                    </a:outerShdw>
                  </a:effectLst>
                </a:rPr>
                <a:t>U</a:t>
              </a:r>
              <a:endParaRPr lang="es-ES" altLang="es-ES" sz="2200">
                <a:solidFill>
                  <a:schemeClr val="accent2"/>
                </a:solidFill>
                <a:effectLst>
                  <a:outerShdw blurRad="38100" dist="38100" dir="2700000" algn="tl">
                    <a:srgbClr val="000000"/>
                  </a:outerShdw>
                </a:effectLst>
              </a:endParaRPr>
            </a:p>
          </p:txBody>
        </p:sp>
      </p:grpSp>
      <p:sp>
        <p:nvSpPr>
          <p:cNvPr id="568401" name="Text Box 1105"/>
          <p:cNvSpPr txBox="1">
            <a:spLocks noChangeArrowheads="1"/>
          </p:cNvSpPr>
          <p:nvPr/>
        </p:nvSpPr>
        <p:spPr bwMode="auto">
          <a:xfrm>
            <a:off x="8305800" y="2697163"/>
            <a:ext cx="300038" cy="4270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200">
                <a:effectLst>
                  <a:outerShdw blurRad="38100" dist="38100" dir="2700000" algn="tl">
                    <a:srgbClr val="000000"/>
                  </a:outerShdw>
                </a:effectLst>
              </a:rPr>
              <a:t>t</a:t>
            </a:r>
            <a:endParaRPr lang="es-ES" altLang="es-ES" sz="2200">
              <a:effectLst>
                <a:outerShdw blurRad="38100" dist="38100" dir="2700000" algn="tl">
                  <a:srgbClr val="000000"/>
                </a:outerShdw>
              </a:effectLst>
            </a:endParaRPr>
          </a:p>
        </p:txBody>
      </p:sp>
      <p:sp>
        <p:nvSpPr>
          <p:cNvPr id="568402" name="Text Box 1106"/>
          <p:cNvSpPr txBox="1">
            <a:spLocks noChangeArrowheads="1"/>
          </p:cNvSpPr>
          <p:nvPr/>
        </p:nvSpPr>
        <p:spPr bwMode="auto">
          <a:xfrm>
            <a:off x="8305800" y="4754563"/>
            <a:ext cx="300038" cy="42703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200">
                <a:effectLst>
                  <a:outerShdw blurRad="38100" dist="38100" dir="2700000" algn="tl">
                    <a:srgbClr val="000000"/>
                  </a:outerShdw>
                </a:effectLst>
              </a:rPr>
              <a:t>t</a:t>
            </a:r>
            <a:endParaRPr lang="es-ES" altLang="es-ES" sz="2200">
              <a:effectLst>
                <a:outerShdw blurRad="38100" dist="38100" dir="2700000" algn="tl">
                  <a:srgbClr val="000000"/>
                </a:outerShdw>
              </a:effectLst>
            </a:endParaRPr>
          </a:p>
        </p:txBody>
      </p:sp>
      <p:sp>
        <p:nvSpPr>
          <p:cNvPr id="568403" name="Text Box 1107"/>
          <p:cNvSpPr txBox="1">
            <a:spLocks noChangeArrowheads="1"/>
          </p:cNvSpPr>
          <p:nvPr/>
        </p:nvSpPr>
        <p:spPr bwMode="auto">
          <a:xfrm>
            <a:off x="6477000" y="1600200"/>
            <a:ext cx="2590800" cy="9763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Lst>
        </p:spPr>
        <p:txBody>
          <a:bodyPr>
            <a:spAutoFit/>
          </a:bodyPr>
          <a:lstStyle/>
          <a:p>
            <a:pPr algn="l">
              <a:spcBef>
                <a:spcPct val="0"/>
              </a:spcBef>
            </a:pPr>
            <a:r>
              <a:rPr lang="es-ES_tradnl" altLang="es-ES" sz="1800">
                <a:effectLst>
                  <a:outerShdw blurRad="38100" dist="38100" dir="2700000" algn="tl">
                    <a:srgbClr val="000000"/>
                  </a:outerShdw>
                </a:effectLst>
                <a:latin typeface="Arial" charset="0"/>
              </a:rPr>
              <a:t>El fusible funde antes de que se alcance el valor  máximo de </a:t>
            </a:r>
            <a:r>
              <a:rPr lang="es-ES_tradnl" altLang="es-ES" sz="2200">
                <a:effectLst>
                  <a:outerShdw blurRad="38100" dist="38100" dir="2700000" algn="tl">
                    <a:srgbClr val="000000"/>
                  </a:outerShdw>
                </a:effectLst>
                <a:latin typeface="Arial" charset="0"/>
              </a:rPr>
              <a:t>I</a:t>
            </a:r>
            <a:r>
              <a:rPr lang="es-ES_tradnl" altLang="es-ES" sz="2200" baseline="-15000">
                <a:effectLst>
                  <a:outerShdw blurRad="38100" dist="38100" dir="2700000" algn="tl">
                    <a:srgbClr val="000000"/>
                  </a:outerShdw>
                </a:effectLst>
                <a:latin typeface="Arial" charset="0"/>
              </a:rPr>
              <a:t>S</a:t>
            </a:r>
            <a:endParaRPr lang="es-ES_tradnl" altLang="es-ES" sz="2200">
              <a:effectLst>
                <a:outerShdw blurRad="38100" dist="38100" dir="2700000" algn="tl">
                  <a:srgbClr val="000000"/>
                </a:outerShdw>
              </a:effectLst>
              <a:latin typeface="Arial" charset="0"/>
            </a:endParaRPr>
          </a:p>
        </p:txBody>
      </p:sp>
      <p:sp>
        <p:nvSpPr>
          <p:cNvPr id="568406" name="Line 1110"/>
          <p:cNvSpPr>
            <a:spLocks noChangeShapeType="1"/>
          </p:cNvSpPr>
          <p:nvPr/>
        </p:nvSpPr>
        <p:spPr bwMode="auto">
          <a:xfrm flipH="1">
            <a:off x="5638800" y="2514600"/>
            <a:ext cx="1752600" cy="1752600"/>
          </a:xfrm>
          <a:prstGeom prst="line">
            <a:avLst/>
          </a:prstGeom>
          <a:noFill/>
          <a:ln w="19050">
            <a:solidFill>
              <a:schemeClr val="tx1"/>
            </a:solidFill>
            <a:round/>
            <a:headEnd/>
            <a:tailEnd type="triangle" w="med" len="me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spAutoFit/>
          </a:bodyPr>
          <a:lstStyle/>
          <a:p>
            <a:endParaRPr lang="es-ES"/>
          </a:p>
        </p:txBody>
      </p:sp>
      <p:grpSp>
        <p:nvGrpSpPr>
          <p:cNvPr id="568410" name="Group 1114"/>
          <p:cNvGrpSpPr>
            <a:grpSpLocks/>
          </p:cNvGrpSpPr>
          <p:nvPr/>
        </p:nvGrpSpPr>
        <p:grpSpPr bwMode="auto">
          <a:xfrm>
            <a:off x="6019800" y="4191000"/>
            <a:ext cx="2689225" cy="762000"/>
            <a:chOff x="3792" y="2592"/>
            <a:chExt cx="1694" cy="480"/>
          </a:xfrm>
        </p:grpSpPr>
        <p:sp>
          <p:nvSpPr>
            <p:cNvPr id="568409" name="Line 1113"/>
            <p:cNvSpPr>
              <a:spLocks noChangeShapeType="1"/>
            </p:cNvSpPr>
            <p:nvPr/>
          </p:nvSpPr>
          <p:spPr bwMode="auto">
            <a:xfrm flipH="1">
              <a:off x="3792" y="2784"/>
              <a:ext cx="672" cy="288"/>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sp>
          <p:nvSpPr>
            <p:cNvPr id="568408" name="Text Box 1112"/>
            <p:cNvSpPr txBox="1">
              <a:spLocks noChangeArrowheads="1"/>
            </p:cNvSpPr>
            <p:nvPr/>
          </p:nvSpPr>
          <p:spPr bwMode="auto">
            <a:xfrm>
              <a:off x="4416" y="2592"/>
              <a:ext cx="1070" cy="404"/>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6350">
                  <a:solidFill>
                    <a:srgbClr val="000000"/>
                  </a:solidFill>
                  <a:miter lim="800000"/>
                  <a:headEnd/>
                  <a:tailEnd/>
                </a14:hiddenLine>
              </a:ext>
            </a:extLst>
          </p:spPr>
          <p:txBody>
            <a:bodyPr>
              <a:spAutoFit/>
            </a:bodyPr>
            <a:lstStyle/>
            <a:p>
              <a:pPr algn="ctr"/>
              <a:r>
                <a:rPr lang="es-ES_tradnl" altLang="es-ES" sz="1800">
                  <a:effectLst>
                    <a:outerShdw blurRad="38100" dist="38100" dir="2700000" algn="tl">
                      <a:srgbClr val="000000"/>
                    </a:outerShdw>
                  </a:effectLst>
                  <a:latin typeface="Arial" charset="0"/>
                </a:rPr>
                <a:t>Corriente de corto limitada</a:t>
              </a:r>
              <a:endParaRPr lang="es-ES" altLang="es-ES" sz="1800">
                <a:effectLst>
                  <a:outerShdw blurRad="38100" dist="38100" dir="2700000" algn="tl">
                    <a:srgbClr val="000000"/>
                  </a:outerShdw>
                </a:effectLst>
                <a:latin typeface="Arial" charset="0"/>
              </a:endParaRPr>
            </a:p>
          </p:txBody>
        </p:sp>
      </p:gr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68406"/>
                                        </p:tgtEl>
                                        <p:attrNameLst>
                                          <p:attrName>style.visibility</p:attrName>
                                        </p:attrNameLst>
                                      </p:cBhvr>
                                      <p:to>
                                        <p:strVal val="visible"/>
                                      </p:to>
                                    </p:set>
                                    <p:animEffect transition="in" filter="dissolve">
                                      <p:cBhvr>
                                        <p:cTn id="7" dur="500"/>
                                        <p:tgtEl>
                                          <p:spTgt spid="56840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8403"/>
                                        </p:tgtEl>
                                        <p:attrNameLst>
                                          <p:attrName>style.visibility</p:attrName>
                                        </p:attrNameLst>
                                      </p:cBhvr>
                                      <p:to>
                                        <p:strVal val="visible"/>
                                      </p:to>
                                    </p:set>
                                    <p:animEffect transition="in" filter="dissolve">
                                      <p:cBhvr>
                                        <p:cTn id="11" dur="500"/>
                                        <p:tgtEl>
                                          <p:spTgt spid="56840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568410"/>
                                        </p:tgtEl>
                                        <p:attrNameLst>
                                          <p:attrName>style.visibility</p:attrName>
                                        </p:attrNameLst>
                                      </p:cBhvr>
                                      <p:to>
                                        <p:strVal val="visible"/>
                                      </p:to>
                                    </p:set>
                                    <p:animEffect transition="in" filter="dissolve">
                                      <p:cBhvr>
                                        <p:cTn id="16" dur="500"/>
                                        <p:tgtEl>
                                          <p:spTgt spid="568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403" grpId="0" autoUpdateAnimBg="0"/>
      <p:bldP spid="5684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54" name="Rectangle 10"/>
          <p:cNvSpPr>
            <a:spLocks noChangeArrowheads="1"/>
          </p:cNvSpPr>
          <p:nvPr/>
        </p:nvSpPr>
        <p:spPr bwMode="auto">
          <a:xfrm>
            <a:off x="546100" y="1219200"/>
            <a:ext cx="6718300" cy="5270500"/>
          </a:xfrm>
          <a:prstGeom prst="rect">
            <a:avLst/>
          </a:prstGeom>
          <a:solidFill>
            <a:schemeClr val="tx1"/>
          </a:solidFill>
          <a:ln w="63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69352" name="Rectangle 8"/>
          <p:cNvSpPr>
            <a:spLocks noChangeArrowheads="1"/>
          </p:cNvSpPr>
          <p:nvPr/>
        </p:nvSpPr>
        <p:spPr bwMode="auto">
          <a:xfrm>
            <a:off x="533400" y="1219200"/>
            <a:ext cx="6718300" cy="5270500"/>
          </a:xfrm>
          <a:prstGeom prst="rect">
            <a:avLst/>
          </a:prstGeom>
          <a:solidFill>
            <a:schemeClr val="tx1"/>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graphicFrame>
        <p:nvGraphicFramePr>
          <p:cNvPr id="569351" name="Object 7"/>
          <p:cNvGraphicFramePr>
            <a:graphicFrameLocks noChangeAspect="1"/>
          </p:cNvGraphicFramePr>
          <p:nvPr/>
        </p:nvGraphicFramePr>
        <p:xfrm>
          <a:off x="609600" y="1244600"/>
          <a:ext cx="6477000" cy="5218113"/>
        </p:xfrm>
        <a:graphic>
          <a:graphicData uri="http://schemas.openxmlformats.org/presentationml/2006/ole">
            <mc:AlternateContent xmlns:mc="http://schemas.openxmlformats.org/markup-compatibility/2006">
              <mc:Choice xmlns:v="urn:schemas-microsoft-com:vml" Requires="v">
                <p:oleObj spid="_x0000_s569381" name="Imagen" r:id="rId4" imgW="3902760" imgH="3143160" progId="Word.Picture.8">
                  <p:embed/>
                </p:oleObj>
              </mc:Choice>
              <mc:Fallback>
                <p:oleObj name="Imagen" r:id="rId4" imgW="3902760" imgH="3143160" progId="Word.Picture.8">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244600"/>
                        <a:ext cx="6477000" cy="5218113"/>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9356" name="Rectangle 12"/>
          <p:cNvSpPr>
            <a:spLocks noChangeArrowheads="1"/>
          </p:cNvSpPr>
          <p:nvPr/>
        </p:nvSpPr>
        <p:spPr bwMode="auto">
          <a:xfrm>
            <a:off x="152400" y="762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000">
                <a:latin typeface="Tahoma" pitchFamily="34" charset="0"/>
              </a:rPr>
              <a:t>9.5.4.1. Cortacircuitos fusibles III</a:t>
            </a:r>
            <a:endParaRPr lang="es-ES_tradnl" altLang="es-ES" sz="4000" b="0">
              <a:latin typeface="Tahoma" pitchFamily="34" charset="0"/>
            </a:endParaRPr>
          </a:p>
        </p:txBody>
      </p:sp>
      <p:grpSp>
        <p:nvGrpSpPr>
          <p:cNvPr id="569367" name="Group 23"/>
          <p:cNvGrpSpPr>
            <a:grpSpLocks/>
          </p:cNvGrpSpPr>
          <p:nvPr/>
        </p:nvGrpSpPr>
        <p:grpSpPr bwMode="auto">
          <a:xfrm>
            <a:off x="5257800" y="4279900"/>
            <a:ext cx="3429000" cy="1993900"/>
            <a:chOff x="3312" y="2696"/>
            <a:chExt cx="2160" cy="1256"/>
          </a:xfrm>
        </p:grpSpPr>
        <p:sp>
          <p:nvSpPr>
            <p:cNvPr id="569364" name="Oval 20"/>
            <p:cNvSpPr>
              <a:spLocks noChangeArrowheads="1"/>
            </p:cNvSpPr>
            <p:nvPr/>
          </p:nvSpPr>
          <p:spPr bwMode="auto">
            <a:xfrm>
              <a:off x="3312" y="3624"/>
              <a:ext cx="328" cy="328"/>
            </a:xfrm>
            <a:prstGeom prst="ellipse">
              <a:avLst/>
            </a:prstGeom>
            <a:noFill/>
            <a:ln w="381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sp>
          <p:nvSpPr>
            <p:cNvPr id="569365" name="AutoShape 21"/>
            <p:cNvSpPr>
              <a:spLocks noChangeArrowheads="1"/>
            </p:cNvSpPr>
            <p:nvPr/>
          </p:nvSpPr>
          <p:spPr bwMode="auto">
            <a:xfrm rot="10800000">
              <a:off x="3368" y="3208"/>
              <a:ext cx="408" cy="392"/>
            </a:xfrm>
            <a:custGeom>
              <a:avLst/>
              <a:gdLst>
                <a:gd name="G0" fmla="+- 9250 0 0"/>
                <a:gd name="G1" fmla="+- 18514 0 0"/>
                <a:gd name="G2" fmla="+- 7200 0 0"/>
                <a:gd name="G3" fmla="*/ 9250 1 2"/>
                <a:gd name="G4" fmla="+- G3 10800 0"/>
                <a:gd name="G5" fmla="+- 21600 9250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5 w 21600"/>
                <a:gd name="T1" fmla="*/ 0 h 21600"/>
                <a:gd name="T2" fmla="*/ 9250 w 21600"/>
                <a:gd name="T3" fmla="*/ 7200 h 21600"/>
                <a:gd name="T4" fmla="*/ 0 w 21600"/>
                <a:gd name="T5" fmla="*/ 17996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5" y="0"/>
                  </a:moveTo>
                  <a:lnTo>
                    <a:pt x="9250" y="7200"/>
                  </a:lnTo>
                  <a:lnTo>
                    <a:pt x="12336" y="7200"/>
                  </a:lnTo>
                  <a:lnTo>
                    <a:pt x="12336" y="14392"/>
                  </a:lnTo>
                  <a:lnTo>
                    <a:pt x="0" y="14392"/>
                  </a:lnTo>
                  <a:lnTo>
                    <a:pt x="0" y="21600"/>
                  </a:lnTo>
                  <a:lnTo>
                    <a:pt x="18514" y="21600"/>
                  </a:lnTo>
                  <a:lnTo>
                    <a:pt x="18514" y="7200"/>
                  </a:lnTo>
                  <a:lnTo>
                    <a:pt x="21600" y="7200"/>
                  </a:lnTo>
                  <a:close/>
                </a:path>
              </a:pathLst>
            </a:custGeom>
            <a:solidFill>
              <a:schemeClr val="tx1"/>
            </a:solidFill>
            <a:ln w="6350">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sp>
          <p:nvSpPr>
            <p:cNvPr id="569363" name="Text Box 19"/>
            <p:cNvSpPr txBox="1">
              <a:spLocks noChangeArrowheads="1"/>
            </p:cNvSpPr>
            <p:nvPr/>
          </p:nvSpPr>
          <p:spPr bwMode="auto">
            <a:xfrm>
              <a:off x="3744" y="2696"/>
              <a:ext cx="1728" cy="720"/>
            </a:xfrm>
            <a:prstGeom prst="rect">
              <a:avLst/>
            </a:prstGeom>
            <a:solidFill>
              <a:srgbClr val="EAEAEA"/>
            </a:solidFill>
            <a:ln w="6350">
              <a:solidFill>
                <a:srgbClr val="000000"/>
              </a:solidFill>
              <a:miter lim="800000"/>
              <a:headEnd/>
              <a:tailEnd/>
            </a:ln>
            <a:effectLst>
              <a:outerShdw dist="35921" dir="2700000" algn="ctr" rotWithShape="0">
                <a:srgbClr val="000000"/>
              </a:outerShdw>
            </a:effectLst>
          </p:spPr>
          <p:txBody>
            <a:bodyPr lIns="0" tIns="0" rIns="0" bIns="0"/>
            <a:lstStyle/>
            <a:p>
              <a:pPr algn="ctr">
                <a:spcBef>
                  <a:spcPts val="200"/>
                </a:spcBef>
              </a:pPr>
              <a:r>
                <a:rPr lang="es-ES_tradnl" altLang="es-ES" sz="1500">
                  <a:solidFill>
                    <a:srgbClr val="000000"/>
                  </a:solidFill>
                  <a:effectLst>
                    <a:outerShdw blurRad="38100" dist="38100" dir="2700000" algn="tl">
                      <a:srgbClr val="FFFFFF"/>
                    </a:outerShdw>
                  </a:effectLst>
                  <a:latin typeface="Arial" charset="0"/>
                </a:rPr>
                <a:t>Aunque la curva acaba en 2*10</a:t>
              </a:r>
              <a:r>
                <a:rPr lang="es-ES_tradnl" altLang="es-ES" sz="1500" baseline="30000">
                  <a:solidFill>
                    <a:srgbClr val="000000"/>
                  </a:solidFill>
                  <a:effectLst>
                    <a:outerShdw blurRad="38100" dist="38100" dir="2700000" algn="tl">
                      <a:srgbClr val="FFFFFF"/>
                    </a:outerShdw>
                  </a:effectLst>
                  <a:latin typeface="Arial" charset="0"/>
                </a:rPr>
                <a:t>3 </a:t>
              </a:r>
              <a:r>
                <a:rPr lang="es-ES_tradnl" altLang="es-ES" sz="1500">
                  <a:solidFill>
                    <a:srgbClr val="000000"/>
                  </a:solidFill>
                  <a:effectLst>
                    <a:outerShdw blurRad="38100" dist="38100" dir="2700000" algn="tl">
                      <a:srgbClr val="FFFFFF"/>
                    </a:outerShdw>
                  </a:effectLst>
                  <a:latin typeface="Arial" charset="0"/>
                </a:rPr>
                <a:t>el fusible es capaz de cortar corrientes mayores. Su poder de corte lo suministra el fabricante</a:t>
              </a:r>
              <a:endParaRPr lang="es-ES_tradnl" altLang="es-ES" sz="1500">
                <a:effectLst/>
                <a:latin typeface="Arial" charset="0"/>
              </a:endParaRPr>
            </a:p>
          </p:txBody>
        </p:sp>
      </p:grpSp>
      <p:sp>
        <p:nvSpPr>
          <p:cNvPr id="569366" name="Text Box 22"/>
          <p:cNvSpPr txBox="1">
            <a:spLocks noChangeArrowheads="1"/>
          </p:cNvSpPr>
          <p:nvPr/>
        </p:nvSpPr>
        <p:spPr bwMode="auto">
          <a:xfrm>
            <a:off x="4419600" y="1371600"/>
            <a:ext cx="2667000" cy="8223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sz="2400">
                <a:solidFill>
                  <a:schemeClr val="bg1"/>
                </a:solidFill>
                <a:effectLst>
                  <a:outerShdw blurRad="38100" dist="38100" dir="2700000" algn="tl">
                    <a:srgbClr val="000000"/>
                  </a:outerShdw>
                </a:effectLst>
              </a:rPr>
              <a:t>Curvas características</a:t>
            </a:r>
            <a:endParaRPr lang="es-ES" altLang="es-ES" sz="2400">
              <a:solidFill>
                <a:schemeClr val="bg1"/>
              </a:solidFill>
              <a:effectLst>
                <a:outerShdw blurRad="38100" dist="38100" dir="2700000" algn="tl">
                  <a:srgbClr val="000000"/>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69367"/>
                                        </p:tgtEl>
                                        <p:attrNameLst>
                                          <p:attrName>style.visibility</p:attrName>
                                        </p:attrNameLst>
                                      </p:cBhvr>
                                      <p:to>
                                        <p:strVal val="visible"/>
                                      </p:to>
                                    </p:set>
                                    <p:animEffect transition="in" filter="dissolve">
                                      <p:cBhvr>
                                        <p:cTn id="7" dur="500"/>
                                        <p:tgtEl>
                                          <p:spTgt spid="569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ChangeArrowheads="1"/>
          </p:cNvSpPr>
          <p:nvPr/>
        </p:nvSpPr>
        <p:spPr bwMode="auto">
          <a:xfrm>
            <a:off x="152400" y="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000">
                <a:latin typeface="Tahoma" pitchFamily="34" charset="0"/>
              </a:rPr>
              <a:t>9.5.4.1. Cortacircuitos fusibles IV</a:t>
            </a:r>
            <a:endParaRPr lang="es-ES_tradnl" altLang="es-ES" sz="4000" b="0">
              <a:latin typeface="Tahoma" pitchFamily="34" charset="0"/>
            </a:endParaRPr>
          </a:p>
        </p:txBody>
      </p:sp>
      <p:grpSp>
        <p:nvGrpSpPr>
          <p:cNvPr id="570551" name="Group 183"/>
          <p:cNvGrpSpPr>
            <a:grpSpLocks/>
          </p:cNvGrpSpPr>
          <p:nvPr/>
        </p:nvGrpSpPr>
        <p:grpSpPr bwMode="auto">
          <a:xfrm>
            <a:off x="161925" y="990600"/>
            <a:ext cx="8829675" cy="3608388"/>
            <a:chOff x="136" y="792"/>
            <a:chExt cx="5562" cy="2273"/>
          </a:xfrm>
        </p:grpSpPr>
        <p:sp>
          <p:nvSpPr>
            <p:cNvPr id="570550" name="Rectangle 182"/>
            <p:cNvSpPr>
              <a:spLocks noChangeArrowheads="1"/>
            </p:cNvSpPr>
            <p:nvPr/>
          </p:nvSpPr>
          <p:spPr bwMode="auto">
            <a:xfrm>
              <a:off x="144" y="800"/>
              <a:ext cx="5552" cy="2248"/>
            </a:xfrm>
            <a:prstGeom prst="rect">
              <a:avLst/>
            </a:prstGeom>
            <a:solidFill>
              <a:schemeClr val="accent2"/>
            </a:solidFill>
            <a:ln w="6350">
              <a:miter lim="800000"/>
              <a:headEnd/>
              <a:tailEnd/>
            </a:ln>
            <a:effectLst/>
            <a:scene3d>
              <a:camera prst="legacyObliqueTopRight"/>
              <a:lightRig rig="legacyFlat3" dir="b"/>
            </a:scene3d>
            <a:sp3d extrusionH="49200" prstMaterial="legacyMatte">
              <a:bevelT w="13500" h="13500" prst="angle"/>
              <a:bevelB w="13500" h="13500" prst="angle"/>
              <a:extrusionClr>
                <a:schemeClr val="accent2"/>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grpSp>
          <p:nvGrpSpPr>
            <p:cNvPr id="570371" name="Group 3"/>
            <p:cNvGrpSpPr>
              <a:grpSpLocks noChangeAspect="1"/>
            </p:cNvGrpSpPr>
            <p:nvPr/>
          </p:nvGrpSpPr>
          <p:grpSpPr bwMode="auto">
            <a:xfrm>
              <a:off x="136" y="792"/>
              <a:ext cx="5562" cy="2273"/>
              <a:chOff x="403" y="1424"/>
              <a:chExt cx="5194" cy="2122"/>
            </a:xfrm>
          </p:grpSpPr>
          <p:sp>
            <p:nvSpPr>
              <p:cNvPr id="570372" name="Rectangle 4"/>
              <p:cNvSpPr>
                <a:spLocks noChangeAspect="1" noChangeArrowheads="1"/>
              </p:cNvSpPr>
              <p:nvPr/>
            </p:nvSpPr>
            <p:spPr bwMode="auto">
              <a:xfrm>
                <a:off x="411" y="1432"/>
                <a:ext cx="2756" cy="18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73" name="Rectangle 5"/>
              <p:cNvSpPr>
                <a:spLocks noChangeAspect="1" noChangeArrowheads="1"/>
              </p:cNvSpPr>
              <p:nvPr/>
            </p:nvSpPr>
            <p:spPr bwMode="auto">
              <a:xfrm>
                <a:off x="843" y="1450"/>
                <a:ext cx="1841"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a:solidFill>
                      <a:srgbClr val="010000"/>
                    </a:solidFill>
                    <a:effectLst/>
                    <a:latin typeface="Arial" charset="0"/>
                  </a:rPr>
                  <a:t>CLASE DE FUNCIONAMIENTO</a:t>
                </a:r>
                <a:endParaRPr lang="es-ES_tradnl" altLang="es-ES" sz="3900" b="0" i="1">
                  <a:effectLst>
                    <a:outerShdw blurRad="38100" dist="38100" dir="2700000" algn="tl">
                      <a:srgbClr val="000000"/>
                    </a:outerShdw>
                  </a:effectLst>
                  <a:latin typeface="Arial" charset="0"/>
                </a:endParaRPr>
              </a:p>
            </p:txBody>
          </p:sp>
          <p:sp>
            <p:nvSpPr>
              <p:cNvPr id="570374" name="Rectangle 6"/>
              <p:cNvSpPr>
                <a:spLocks noChangeAspect="1" noChangeArrowheads="1"/>
              </p:cNvSpPr>
              <p:nvPr/>
            </p:nvSpPr>
            <p:spPr bwMode="auto">
              <a:xfrm>
                <a:off x="3175" y="1432"/>
                <a:ext cx="2410" cy="18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75" name="Rectangle 7"/>
              <p:cNvSpPr>
                <a:spLocks noChangeAspect="1" noChangeArrowheads="1"/>
              </p:cNvSpPr>
              <p:nvPr/>
            </p:nvSpPr>
            <p:spPr bwMode="auto">
              <a:xfrm>
                <a:off x="3717" y="1450"/>
                <a:ext cx="1286"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a:solidFill>
                      <a:srgbClr val="010000"/>
                    </a:solidFill>
                    <a:effectLst/>
                    <a:latin typeface="Arial" charset="0"/>
                  </a:rPr>
                  <a:t>CLASE DE SERVICIO</a:t>
                </a:r>
                <a:endParaRPr lang="es-ES_tradnl" altLang="es-ES" sz="3900" b="0" i="1">
                  <a:effectLst>
                    <a:outerShdw blurRad="38100" dist="38100" dir="2700000" algn="tl">
                      <a:srgbClr val="000000"/>
                    </a:outerShdw>
                  </a:effectLst>
                  <a:latin typeface="Arial" charset="0"/>
                </a:endParaRPr>
              </a:p>
            </p:txBody>
          </p:sp>
          <p:sp>
            <p:nvSpPr>
              <p:cNvPr id="570376" name="Rectangle 8"/>
              <p:cNvSpPr>
                <a:spLocks noChangeAspect="1" noChangeArrowheads="1"/>
              </p:cNvSpPr>
              <p:nvPr/>
            </p:nvSpPr>
            <p:spPr bwMode="auto">
              <a:xfrm>
                <a:off x="403" y="142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77" name="Rectangle 9"/>
              <p:cNvSpPr>
                <a:spLocks noChangeAspect="1" noChangeArrowheads="1"/>
              </p:cNvSpPr>
              <p:nvPr/>
            </p:nvSpPr>
            <p:spPr bwMode="auto">
              <a:xfrm>
                <a:off x="403" y="142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78" name="Rectangle 10"/>
              <p:cNvSpPr>
                <a:spLocks noChangeAspect="1" noChangeArrowheads="1"/>
              </p:cNvSpPr>
              <p:nvPr/>
            </p:nvSpPr>
            <p:spPr bwMode="auto">
              <a:xfrm>
                <a:off x="411" y="1424"/>
                <a:ext cx="2756"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79" name="Rectangle 11"/>
              <p:cNvSpPr>
                <a:spLocks noChangeAspect="1" noChangeArrowheads="1"/>
              </p:cNvSpPr>
              <p:nvPr/>
            </p:nvSpPr>
            <p:spPr bwMode="auto">
              <a:xfrm>
                <a:off x="3167" y="1424"/>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80" name="Rectangle 12"/>
              <p:cNvSpPr>
                <a:spLocks noChangeAspect="1" noChangeArrowheads="1"/>
              </p:cNvSpPr>
              <p:nvPr/>
            </p:nvSpPr>
            <p:spPr bwMode="auto">
              <a:xfrm>
                <a:off x="3175" y="1424"/>
                <a:ext cx="2410"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81" name="Rectangle 13"/>
              <p:cNvSpPr>
                <a:spLocks noChangeAspect="1" noChangeArrowheads="1"/>
              </p:cNvSpPr>
              <p:nvPr/>
            </p:nvSpPr>
            <p:spPr bwMode="auto">
              <a:xfrm>
                <a:off x="5585" y="1424"/>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82" name="Rectangle 14"/>
              <p:cNvSpPr>
                <a:spLocks noChangeAspect="1" noChangeArrowheads="1"/>
              </p:cNvSpPr>
              <p:nvPr/>
            </p:nvSpPr>
            <p:spPr bwMode="auto">
              <a:xfrm>
                <a:off x="5585" y="1424"/>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83" name="Rectangle 15"/>
              <p:cNvSpPr>
                <a:spLocks noChangeAspect="1" noChangeArrowheads="1"/>
              </p:cNvSpPr>
              <p:nvPr/>
            </p:nvSpPr>
            <p:spPr bwMode="auto">
              <a:xfrm>
                <a:off x="403" y="1432"/>
                <a:ext cx="8" cy="18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84" name="Rectangle 16"/>
              <p:cNvSpPr>
                <a:spLocks noChangeAspect="1" noChangeArrowheads="1"/>
              </p:cNvSpPr>
              <p:nvPr/>
            </p:nvSpPr>
            <p:spPr bwMode="auto">
              <a:xfrm>
                <a:off x="3167" y="1432"/>
                <a:ext cx="8" cy="18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85" name="Rectangle 17"/>
              <p:cNvSpPr>
                <a:spLocks noChangeAspect="1" noChangeArrowheads="1"/>
              </p:cNvSpPr>
              <p:nvPr/>
            </p:nvSpPr>
            <p:spPr bwMode="auto">
              <a:xfrm>
                <a:off x="5585" y="1432"/>
                <a:ext cx="9" cy="18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86" name="Rectangle 18"/>
              <p:cNvSpPr>
                <a:spLocks noChangeAspect="1" noChangeArrowheads="1"/>
              </p:cNvSpPr>
              <p:nvPr/>
            </p:nvSpPr>
            <p:spPr bwMode="auto">
              <a:xfrm>
                <a:off x="411" y="1625"/>
                <a:ext cx="971" cy="311"/>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87" name="Rectangle 19"/>
              <p:cNvSpPr>
                <a:spLocks noChangeAspect="1" noChangeArrowheads="1"/>
              </p:cNvSpPr>
              <p:nvPr/>
            </p:nvSpPr>
            <p:spPr bwMode="auto">
              <a:xfrm>
                <a:off x="472" y="1775"/>
                <a:ext cx="813"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Denominación</a:t>
                </a:r>
                <a:endParaRPr lang="es-ES_tradnl" altLang="es-ES" sz="3900" b="0" i="1">
                  <a:effectLst>
                    <a:outerShdw blurRad="38100" dist="38100" dir="2700000" algn="tl">
                      <a:srgbClr val="000000"/>
                    </a:outerShdw>
                  </a:effectLst>
                  <a:latin typeface="Arial" charset="0"/>
                </a:endParaRPr>
              </a:p>
            </p:txBody>
          </p:sp>
          <p:sp>
            <p:nvSpPr>
              <p:cNvPr id="570388" name="Rectangle 20"/>
              <p:cNvSpPr>
                <a:spLocks noChangeAspect="1" noChangeArrowheads="1"/>
              </p:cNvSpPr>
              <p:nvPr/>
            </p:nvSpPr>
            <p:spPr bwMode="auto">
              <a:xfrm>
                <a:off x="411" y="1936"/>
                <a:ext cx="971" cy="179"/>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89" name="Rectangle 21"/>
              <p:cNvSpPr>
                <a:spLocks noChangeAspect="1" noChangeArrowheads="1"/>
              </p:cNvSpPr>
              <p:nvPr/>
            </p:nvSpPr>
            <p:spPr bwMode="auto">
              <a:xfrm>
                <a:off x="1390" y="1625"/>
                <a:ext cx="881" cy="167"/>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90" name="Rectangle 22"/>
              <p:cNvSpPr>
                <a:spLocks noChangeAspect="1" noChangeArrowheads="1"/>
              </p:cNvSpPr>
              <p:nvPr/>
            </p:nvSpPr>
            <p:spPr bwMode="auto">
              <a:xfrm>
                <a:off x="1560" y="1643"/>
                <a:ext cx="523" cy="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Corriente</a:t>
                </a:r>
                <a:endParaRPr lang="es-ES_tradnl" altLang="es-ES" sz="3900" b="0" i="1">
                  <a:effectLst>
                    <a:outerShdw blurRad="38100" dist="38100" dir="2700000" algn="tl">
                      <a:srgbClr val="000000"/>
                    </a:outerShdw>
                  </a:effectLst>
                  <a:latin typeface="Arial" charset="0"/>
                </a:endParaRPr>
              </a:p>
            </p:txBody>
          </p:sp>
          <p:sp>
            <p:nvSpPr>
              <p:cNvPr id="570391" name="Rectangle 23"/>
              <p:cNvSpPr>
                <a:spLocks noChangeAspect="1" noChangeArrowheads="1"/>
              </p:cNvSpPr>
              <p:nvPr/>
            </p:nvSpPr>
            <p:spPr bwMode="auto">
              <a:xfrm>
                <a:off x="1390" y="1792"/>
                <a:ext cx="881" cy="156"/>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92" name="Rectangle 24"/>
              <p:cNvSpPr>
                <a:spLocks noChangeAspect="1" noChangeArrowheads="1"/>
              </p:cNvSpPr>
              <p:nvPr/>
            </p:nvSpPr>
            <p:spPr bwMode="auto">
              <a:xfrm>
                <a:off x="1477" y="1798"/>
                <a:ext cx="680" cy="153"/>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permanente</a:t>
                </a:r>
                <a:endParaRPr lang="es-ES_tradnl" altLang="es-ES" sz="3900" b="0" i="1">
                  <a:effectLst>
                    <a:outerShdw blurRad="38100" dist="38100" dir="2700000" algn="tl">
                      <a:srgbClr val="000000"/>
                    </a:outerShdw>
                  </a:effectLst>
                  <a:latin typeface="Arial" charset="0"/>
                </a:endParaRPr>
              </a:p>
            </p:txBody>
          </p:sp>
          <p:sp>
            <p:nvSpPr>
              <p:cNvPr id="570393" name="Rectangle 25"/>
              <p:cNvSpPr>
                <a:spLocks noChangeAspect="1" noChangeArrowheads="1"/>
              </p:cNvSpPr>
              <p:nvPr/>
            </p:nvSpPr>
            <p:spPr bwMode="auto">
              <a:xfrm>
                <a:off x="1390" y="1948"/>
                <a:ext cx="881" cy="167"/>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94" name="Rectangle 26"/>
              <p:cNvSpPr>
                <a:spLocks noChangeAspect="1" noChangeArrowheads="1"/>
              </p:cNvSpPr>
              <p:nvPr/>
            </p:nvSpPr>
            <p:spPr bwMode="auto">
              <a:xfrm>
                <a:off x="1670" y="1954"/>
                <a:ext cx="312"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hasta</a:t>
                </a:r>
                <a:endParaRPr lang="es-ES_tradnl" altLang="es-ES" sz="3900" b="0" i="1">
                  <a:effectLst>
                    <a:outerShdw blurRad="38100" dist="38100" dir="2700000" algn="tl">
                      <a:srgbClr val="000000"/>
                    </a:outerShdw>
                  </a:effectLst>
                  <a:latin typeface="Arial" charset="0"/>
                </a:endParaRPr>
              </a:p>
            </p:txBody>
          </p:sp>
          <p:sp>
            <p:nvSpPr>
              <p:cNvPr id="570395" name="Rectangle 27"/>
              <p:cNvSpPr>
                <a:spLocks noChangeAspect="1" noChangeArrowheads="1"/>
              </p:cNvSpPr>
              <p:nvPr/>
            </p:nvSpPr>
            <p:spPr bwMode="auto">
              <a:xfrm>
                <a:off x="2280" y="1625"/>
                <a:ext cx="887" cy="228"/>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96" name="Rectangle 28"/>
              <p:cNvSpPr>
                <a:spLocks noChangeAspect="1" noChangeArrowheads="1"/>
              </p:cNvSpPr>
              <p:nvPr/>
            </p:nvSpPr>
            <p:spPr bwMode="auto">
              <a:xfrm>
                <a:off x="2355" y="1703"/>
                <a:ext cx="700"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Corriente de</a:t>
                </a:r>
                <a:endParaRPr lang="es-ES_tradnl" altLang="es-ES" sz="3900" b="0" i="1">
                  <a:effectLst>
                    <a:outerShdw blurRad="38100" dist="38100" dir="2700000" algn="tl">
                      <a:srgbClr val="000000"/>
                    </a:outerShdw>
                  </a:effectLst>
                  <a:latin typeface="Arial" charset="0"/>
                </a:endParaRPr>
              </a:p>
            </p:txBody>
          </p:sp>
          <p:sp>
            <p:nvSpPr>
              <p:cNvPr id="570397" name="Rectangle 29"/>
              <p:cNvSpPr>
                <a:spLocks noChangeAspect="1" noChangeArrowheads="1"/>
              </p:cNvSpPr>
              <p:nvPr/>
            </p:nvSpPr>
            <p:spPr bwMode="auto">
              <a:xfrm>
                <a:off x="2280" y="1853"/>
                <a:ext cx="887" cy="155"/>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398" name="Rectangle 30"/>
              <p:cNvSpPr>
                <a:spLocks noChangeAspect="1" noChangeArrowheads="1"/>
              </p:cNvSpPr>
              <p:nvPr/>
            </p:nvSpPr>
            <p:spPr bwMode="auto">
              <a:xfrm>
                <a:off x="2375" y="1859"/>
                <a:ext cx="665" cy="152"/>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interrupción</a:t>
                </a:r>
                <a:endParaRPr lang="es-ES_tradnl" altLang="es-ES" sz="3900" b="0" i="1">
                  <a:effectLst>
                    <a:outerShdw blurRad="38100" dist="38100" dir="2700000" algn="tl">
                      <a:srgbClr val="000000"/>
                    </a:outerShdw>
                  </a:effectLst>
                  <a:latin typeface="Arial" charset="0"/>
                </a:endParaRPr>
              </a:p>
            </p:txBody>
          </p:sp>
          <p:sp>
            <p:nvSpPr>
              <p:cNvPr id="570399" name="Rectangle 31"/>
              <p:cNvSpPr>
                <a:spLocks noChangeAspect="1" noChangeArrowheads="1"/>
              </p:cNvSpPr>
              <p:nvPr/>
            </p:nvSpPr>
            <p:spPr bwMode="auto">
              <a:xfrm>
                <a:off x="2280" y="2008"/>
                <a:ext cx="887" cy="107"/>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00" name="Rectangle 32"/>
              <p:cNvSpPr>
                <a:spLocks noChangeAspect="1" noChangeArrowheads="1"/>
              </p:cNvSpPr>
              <p:nvPr/>
            </p:nvSpPr>
            <p:spPr bwMode="auto">
              <a:xfrm>
                <a:off x="3175" y="1625"/>
                <a:ext cx="1011" cy="300"/>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01" name="Rectangle 33"/>
              <p:cNvSpPr>
                <a:spLocks noChangeAspect="1" noChangeArrowheads="1"/>
              </p:cNvSpPr>
              <p:nvPr/>
            </p:nvSpPr>
            <p:spPr bwMode="auto">
              <a:xfrm>
                <a:off x="3256" y="1775"/>
                <a:ext cx="813"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Denominación</a:t>
                </a:r>
                <a:endParaRPr lang="es-ES_tradnl" altLang="es-ES" sz="3900" b="0" i="1">
                  <a:effectLst>
                    <a:outerShdw blurRad="38100" dist="38100" dir="2700000" algn="tl">
                      <a:srgbClr val="000000"/>
                    </a:outerShdw>
                  </a:effectLst>
                  <a:latin typeface="Arial" charset="0"/>
                </a:endParaRPr>
              </a:p>
            </p:txBody>
          </p:sp>
          <p:sp>
            <p:nvSpPr>
              <p:cNvPr id="570402" name="Rectangle 34"/>
              <p:cNvSpPr>
                <a:spLocks noChangeAspect="1" noChangeArrowheads="1"/>
              </p:cNvSpPr>
              <p:nvPr/>
            </p:nvSpPr>
            <p:spPr bwMode="auto">
              <a:xfrm>
                <a:off x="3175" y="1925"/>
                <a:ext cx="1011" cy="190"/>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03" name="Rectangle 35"/>
              <p:cNvSpPr>
                <a:spLocks noChangeAspect="1" noChangeArrowheads="1"/>
              </p:cNvSpPr>
              <p:nvPr/>
            </p:nvSpPr>
            <p:spPr bwMode="auto">
              <a:xfrm>
                <a:off x="4194" y="1625"/>
                <a:ext cx="1391" cy="300"/>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04" name="Rectangle 36"/>
              <p:cNvSpPr>
                <a:spLocks noChangeAspect="1" noChangeArrowheads="1"/>
              </p:cNvSpPr>
              <p:nvPr/>
            </p:nvSpPr>
            <p:spPr bwMode="auto">
              <a:xfrm>
                <a:off x="4482" y="1775"/>
                <a:ext cx="779"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Protección de</a:t>
                </a:r>
                <a:endParaRPr lang="es-ES_tradnl" altLang="es-ES" sz="3900" b="0" i="1">
                  <a:effectLst>
                    <a:outerShdw blurRad="38100" dist="38100" dir="2700000" algn="tl">
                      <a:srgbClr val="000000"/>
                    </a:outerShdw>
                  </a:effectLst>
                  <a:latin typeface="Arial" charset="0"/>
                </a:endParaRPr>
              </a:p>
            </p:txBody>
          </p:sp>
          <p:sp>
            <p:nvSpPr>
              <p:cNvPr id="570405" name="Rectangle 37"/>
              <p:cNvSpPr>
                <a:spLocks noChangeAspect="1" noChangeArrowheads="1"/>
              </p:cNvSpPr>
              <p:nvPr/>
            </p:nvSpPr>
            <p:spPr bwMode="auto">
              <a:xfrm>
                <a:off x="4194" y="1925"/>
                <a:ext cx="1391" cy="190"/>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06" name="Rectangle 38"/>
              <p:cNvSpPr>
                <a:spLocks noChangeAspect="1" noChangeArrowheads="1"/>
              </p:cNvSpPr>
              <p:nvPr/>
            </p:nvSpPr>
            <p:spPr bwMode="auto">
              <a:xfrm>
                <a:off x="403" y="1617"/>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07" name="Rectangle 39"/>
              <p:cNvSpPr>
                <a:spLocks noChangeAspect="1" noChangeArrowheads="1"/>
              </p:cNvSpPr>
              <p:nvPr/>
            </p:nvSpPr>
            <p:spPr bwMode="auto">
              <a:xfrm>
                <a:off x="411" y="1617"/>
                <a:ext cx="971" cy="8"/>
              </a:xfrm>
              <a:prstGeom prst="rect">
                <a:avLst/>
              </a:prstGeom>
              <a:solidFill>
                <a:srgbClr val="B2B2B2"/>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08" name="Rectangle 40"/>
              <p:cNvSpPr>
                <a:spLocks noChangeAspect="1" noChangeArrowheads="1"/>
              </p:cNvSpPr>
              <p:nvPr/>
            </p:nvSpPr>
            <p:spPr bwMode="auto">
              <a:xfrm>
                <a:off x="1382" y="1617"/>
                <a:ext cx="8" cy="8"/>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09" name="Rectangle 41"/>
              <p:cNvSpPr>
                <a:spLocks noChangeAspect="1" noChangeArrowheads="1"/>
              </p:cNvSpPr>
              <p:nvPr/>
            </p:nvSpPr>
            <p:spPr bwMode="auto">
              <a:xfrm>
                <a:off x="1382" y="1617"/>
                <a:ext cx="8" cy="8"/>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10" name="Rectangle 42"/>
              <p:cNvSpPr>
                <a:spLocks noChangeAspect="1" noChangeArrowheads="1"/>
              </p:cNvSpPr>
              <p:nvPr/>
            </p:nvSpPr>
            <p:spPr bwMode="auto">
              <a:xfrm>
                <a:off x="1390" y="1617"/>
                <a:ext cx="881" cy="8"/>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11" name="Rectangle 43"/>
              <p:cNvSpPr>
                <a:spLocks noChangeAspect="1" noChangeArrowheads="1"/>
              </p:cNvSpPr>
              <p:nvPr/>
            </p:nvSpPr>
            <p:spPr bwMode="auto">
              <a:xfrm>
                <a:off x="2271" y="1617"/>
                <a:ext cx="9" cy="8"/>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12" name="Rectangle 44"/>
              <p:cNvSpPr>
                <a:spLocks noChangeAspect="1" noChangeArrowheads="1"/>
              </p:cNvSpPr>
              <p:nvPr/>
            </p:nvSpPr>
            <p:spPr bwMode="auto">
              <a:xfrm>
                <a:off x="2280" y="1617"/>
                <a:ext cx="887" cy="8"/>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13" name="Rectangle 45"/>
              <p:cNvSpPr>
                <a:spLocks noChangeAspect="1" noChangeArrowheads="1"/>
              </p:cNvSpPr>
              <p:nvPr/>
            </p:nvSpPr>
            <p:spPr bwMode="auto">
              <a:xfrm>
                <a:off x="3167" y="1617"/>
                <a:ext cx="8" cy="8"/>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14" name="Rectangle 46"/>
              <p:cNvSpPr>
                <a:spLocks noChangeAspect="1" noChangeArrowheads="1"/>
              </p:cNvSpPr>
              <p:nvPr/>
            </p:nvSpPr>
            <p:spPr bwMode="auto">
              <a:xfrm>
                <a:off x="3175" y="1617"/>
                <a:ext cx="1011" cy="8"/>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15" name="Rectangle 47"/>
              <p:cNvSpPr>
                <a:spLocks noChangeAspect="1" noChangeArrowheads="1"/>
              </p:cNvSpPr>
              <p:nvPr/>
            </p:nvSpPr>
            <p:spPr bwMode="auto">
              <a:xfrm>
                <a:off x="4186" y="1617"/>
                <a:ext cx="8" cy="8"/>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16" name="Rectangle 48"/>
              <p:cNvSpPr>
                <a:spLocks noChangeAspect="1" noChangeArrowheads="1"/>
              </p:cNvSpPr>
              <p:nvPr/>
            </p:nvSpPr>
            <p:spPr bwMode="auto">
              <a:xfrm>
                <a:off x="4194" y="1617"/>
                <a:ext cx="1391" cy="8"/>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17" name="Rectangle 49"/>
              <p:cNvSpPr>
                <a:spLocks noChangeAspect="1" noChangeArrowheads="1"/>
              </p:cNvSpPr>
              <p:nvPr/>
            </p:nvSpPr>
            <p:spPr bwMode="auto">
              <a:xfrm>
                <a:off x="5585" y="1617"/>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18" name="Rectangle 50"/>
              <p:cNvSpPr>
                <a:spLocks noChangeAspect="1" noChangeArrowheads="1"/>
              </p:cNvSpPr>
              <p:nvPr/>
            </p:nvSpPr>
            <p:spPr bwMode="auto">
              <a:xfrm>
                <a:off x="403" y="1625"/>
                <a:ext cx="8" cy="490"/>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19" name="Rectangle 51"/>
              <p:cNvSpPr>
                <a:spLocks noChangeAspect="1" noChangeArrowheads="1"/>
              </p:cNvSpPr>
              <p:nvPr/>
            </p:nvSpPr>
            <p:spPr bwMode="auto">
              <a:xfrm>
                <a:off x="1382" y="1625"/>
                <a:ext cx="8" cy="490"/>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20" name="Rectangle 52"/>
              <p:cNvSpPr>
                <a:spLocks noChangeAspect="1" noChangeArrowheads="1"/>
              </p:cNvSpPr>
              <p:nvPr/>
            </p:nvSpPr>
            <p:spPr bwMode="auto">
              <a:xfrm>
                <a:off x="2271" y="1625"/>
                <a:ext cx="9" cy="490"/>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21" name="Rectangle 53"/>
              <p:cNvSpPr>
                <a:spLocks noChangeAspect="1" noChangeArrowheads="1"/>
              </p:cNvSpPr>
              <p:nvPr/>
            </p:nvSpPr>
            <p:spPr bwMode="auto">
              <a:xfrm>
                <a:off x="3167" y="1625"/>
                <a:ext cx="8" cy="490"/>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22" name="Rectangle 54"/>
              <p:cNvSpPr>
                <a:spLocks noChangeAspect="1" noChangeArrowheads="1"/>
              </p:cNvSpPr>
              <p:nvPr/>
            </p:nvSpPr>
            <p:spPr bwMode="auto">
              <a:xfrm>
                <a:off x="4186" y="1625"/>
                <a:ext cx="8" cy="490"/>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23" name="Rectangle 55"/>
              <p:cNvSpPr>
                <a:spLocks noChangeAspect="1" noChangeArrowheads="1"/>
              </p:cNvSpPr>
              <p:nvPr/>
            </p:nvSpPr>
            <p:spPr bwMode="auto">
              <a:xfrm>
                <a:off x="5585" y="1625"/>
                <a:ext cx="9" cy="490"/>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24" name="Rectangle 56"/>
              <p:cNvSpPr>
                <a:spLocks noChangeAspect="1" noChangeArrowheads="1"/>
              </p:cNvSpPr>
              <p:nvPr/>
            </p:nvSpPr>
            <p:spPr bwMode="auto">
              <a:xfrm>
                <a:off x="411" y="2123"/>
                <a:ext cx="5174" cy="182"/>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25" name="Rectangle 57"/>
              <p:cNvSpPr>
                <a:spLocks noChangeAspect="1" noChangeArrowheads="1"/>
              </p:cNvSpPr>
              <p:nvPr/>
            </p:nvSpPr>
            <p:spPr bwMode="auto">
              <a:xfrm>
                <a:off x="452" y="2141"/>
                <a:ext cx="1750"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a:effectLst>
                      <a:outerShdw blurRad="38100" dist="38100" dir="2700000" algn="tl">
                        <a:srgbClr val="000000"/>
                      </a:outerShdw>
                    </a:effectLst>
                  </a:rPr>
                  <a:t>Fusibles de rango completo</a:t>
                </a:r>
              </a:p>
            </p:txBody>
          </p:sp>
          <p:sp>
            <p:nvSpPr>
              <p:cNvPr id="570426" name="Rectangle 58"/>
              <p:cNvSpPr>
                <a:spLocks noChangeAspect="1" noChangeArrowheads="1"/>
              </p:cNvSpPr>
              <p:nvPr/>
            </p:nvSpPr>
            <p:spPr bwMode="auto">
              <a:xfrm>
                <a:off x="403" y="211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27" name="Rectangle 59"/>
              <p:cNvSpPr>
                <a:spLocks noChangeAspect="1" noChangeArrowheads="1"/>
              </p:cNvSpPr>
              <p:nvPr/>
            </p:nvSpPr>
            <p:spPr bwMode="auto">
              <a:xfrm>
                <a:off x="411" y="2115"/>
                <a:ext cx="971"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28" name="Rectangle 60"/>
              <p:cNvSpPr>
                <a:spLocks noChangeAspect="1" noChangeArrowheads="1"/>
              </p:cNvSpPr>
              <p:nvPr/>
            </p:nvSpPr>
            <p:spPr bwMode="auto">
              <a:xfrm>
                <a:off x="1382" y="211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29" name="Rectangle 61"/>
              <p:cNvSpPr>
                <a:spLocks noChangeAspect="1" noChangeArrowheads="1"/>
              </p:cNvSpPr>
              <p:nvPr/>
            </p:nvSpPr>
            <p:spPr bwMode="auto">
              <a:xfrm>
                <a:off x="1390" y="2115"/>
                <a:ext cx="881"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30" name="Rectangle 62"/>
              <p:cNvSpPr>
                <a:spLocks noChangeAspect="1" noChangeArrowheads="1"/>
              </p:cNvSpPr>
              <p:nvPr/>
            </p:nvSpPr>
            <p:spPr bwMode="auto">
              <a:xfrm>
                <a:off x="2271" y="2115"/>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31" name="Rectangle 63"/>
              <p:cNvSpPr>
                <a:spLocks noChangeAspect="1" noChangeArrowheads="1"/>
              </p:cNvSpPr>
              <p:nvPr/>
            </p:nvSpPr>
            <p:spPr bwMode="auto">
              <a:xfrm>
                <a:off x="2280" y="2115"/>
                <a:ext cx="88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32" name="Rectangle 64"/>
              <p:cNvSpPr>
                <a:spLocks noChangeAspect="1" noChangeArrowheads="1"/>
              </p:cNvSpPr>
              <p:nvPr/>
            </p:nvSpPr>
            <p:spPr bwMode="auto">
              <a:xfrm>
                <a:off x="3167" y="211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33" name="Rectangle 65"/>
              <p:cNvSpPr>
                <a:spLocks noChangeAspect="1" noChangeArrowheads="1"/>
              </p:cNvSpPr>
              <p:nvPr/>
            </p:nvSpPr>
            <p:spPr bwMode="auto">
              <a:xfrm>
                <a:off x="3175" y="2115"/>
                <a:ext cx="1011"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34" name="Rectangle 66"/>
              <p:cNvSpPr>
                <a:spLocks noChangeAspect="1" noChangeArrowheads="1"/>
              </p:cNvSpPr>
              <p:nvPr/>
            </p:nvSpPr>
            <p:spPr bwMode="auto">
              <a:xfrm>
                <a:off x="4186" y="211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35" name="Rectangle 67"/>
              <p:cNvSpPr>
                <a:spLocks noChangeAspect="1" noChangeArrowheads="1"/>
              </p:cNvSpPr>
              <p:nvPr/>
            </p:nvSpPr>
            <p:spPr bwMode="auto">
              <a:xfrm>
                <a:off x="4194" y="2115"/>
                <a:ext cx="1391"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36" name="Rectangle 68"/>
              <p:cNvSpPr>
                <a:spLocks noChangeAspect="1" noChangeArrowheads="1"/>
              </p:cNvSpPr>
              <p:nvPr/>
            </p:nvSpPr>
            <p:spPr bwMode="auto">
              <a:xfrm>
                <a:off x="5585" y="2115"/>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37" name="Rectangle 69"/>
              <p:cNvSpPr>
                <a:spLocks noChangeAspect="1" noChangeArrowheads="1"/>
              </p:cNvSpPr>
              <p:nvPr/>
            </p:nvSpPr>
            <p:spPr bwMode="auto">
              <a:xfrm>
                <a:off x="403" y="2123"/>
                <a:ext cx="8" cy="18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38" name="Rectangle 70"/>
              <p:cNvSpPr>
                <a:spLocks noChangeAspect="1" noChangeArrowheads="1"/>
              </p:cNvSpPr>
              <p:nvPr/>
            </p:nvSpPr>
            <p:spPr bwMode="auto">
              <a:xfrm>
                <a:off x="5585" y="2123"/>
                <a:ext cx="9" cy="182"/>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39" name="Rectangle 71"/>
              <p:cNvSpPr>
                <a:spLocks noChangeAspect="1" noChangeArrowheads="1"/>
              </p:cNvSpPr>
              <p:nvPr/>
            </p:nvSpPr>
            <p:spPr bwMode="auto">
              <a:xfrm>
                <a:off x="411" y="2313"/>
                <a:ext cx="971" cy="202"/>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40" name="Rectangle 72"/>
              <p:cNvSpPr>
                <a:spLocks noChangeAspect="1" noChangeArrowheads="1"/>
              </p:cNvSpPr>
              <p:nvPr/>
            </p:nvSpPr>
            <p:spPr bwMode="auto">
              <a:xfrm>
                <a:off x="860" y="2342"/>
                <a:ext cx="71"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g</a:t>
                </a:r>
                <a:endParaRPr lang="es-ES_tradnl" altLang="es-ES" sz="3900" b="0" i="1">
                  <a:effectLst>
                    <a:outerShdw blurRad="38100" dist="38100" dir="2700000" algn="tl">
                      <a:srgbClr val="000000"/>
                    </a:outerShdw>
                  </a:effectLst>
                  <a:latin typeface="Arial" charset="0"/>
                </a:endParaRPr>
              </a:p>
            </p:txBody>
          </p:sp>
          <p:sp>
            <p:nvSpPr>
              <p:cNvPr id="570441" name="Rectangle 73"/>
              <p:cNvSpPr>
                <a:spLocks noChangeAspect="1" noChangeArrowheads="1"/>
              </p:cNvSpPr>
              <p:nvPr/>
            </p:nvSpPr>
            <p:spPr bwMode="auto">
              <a:xfrm>
                <a:off x="411" y="2515"/>
                <a:ext cx="971" cy="403"/>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42" name="Rectangle 74"/>
              <p:cNvSpPr>
                <a:spLocks noChangeAspect="1" noChangeArrowheads="1"/>
              </p:cNvSpPr>
              <p:nvPr/>
            </p:nvSpPr>
            <p:spPr bwMode="auto">
              <a:xfrm>
                <a:off x="1390" y="2313"/>
                <a:ext cx="881" cy="202"/>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43" name="Rectangle 75"/>
              <p:cNvSpPr>
                <a:spLocks noChangeAspect="1" noChangeArrowheads="1"/>
              </p:cNvSpPr>
              <p:nvPr/>
            </p:nvSpPr>
            <p:spPr bwMode="auto">
              <a:xfrm>
                <a:off x="1785" y="2342"/>
                <a:ext cx="36"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I</a:t>
                </a:r>
                <a:endParaRPr lang="es-ES_tradnl" altLang="es-ES" sz="3900" b="0" i="1">
                  <a:effectLst>
                    <a:outerShdw blurRad="38100" dist="38100" dir="2700000" algn="tl">
                      <a:srgbClr val="000000"/>
                    </a:outerShdw>
                  </a:effectLst>
                  <a:latin typeface="Arial" charset="0"/>
                </a:endParaRPr>
              </a:p>
            </p:txBody>
          </p:sp>
          <p:sp>
            <p:nvSpPr>
              <p:cNvPr id="570444" name="Rectangle 76"/>
              <p:cNvSpPr>
                <a:spLocks noChangeAspect="1" noChangeArrowheads="1"/>
              </p:cNvSpPr>
              <p:nvPr/>
            </p:nvSpPr>
            <p:spPr bwMode="auto">
              <a:xfrm>
                <a:off x="1819" y="2403"/>
                <a:ext cx="54" cy="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000" b="0">
                    <a:solidFill>
                      <a:srgbClr val="010000"/>
                    </a:solidFill>
                    <a:effectLst/>
                    <a:latin typeface="Arial" charset="0"/>
                  </a:rPr>
                  <a:t>N</a:t>
                </a:r>
                <a:endParaRPr lang="es-ES_tradnl" altLang="es-ES" sz="3900" b="0" i="1">
                  <a:effectLst>
                    <a:outerShdw blurRad="38100" dist="38100" dir="2700000" algn="tl">
                      <a:srgbClr val="000000"/>
                    </a:outerShdw>
                  </a:effectLst>
                  <a:latin typeface="Arial" charset="0"/>
                </a:endParaRPr>
              </a:p>
            </p:txBody>
          </p:sp>
          <p:sp>
            <p:nvSpPr>
              <p:cNvPr id="570445" name="Rectangle 77"/>
              <p:cNvSpPr>
                <a:spLocks noChangeAspect="1" noChangeArrowheads="1"/>
              </p:cNvSpPr>
              <p:nvPr/>
            </p:nvSpPr>
            <p:spPr bwMode="auto">
              <a:xfrm>
                <a:off x="1390" y="2515"/>
                <a:ext cx="881" cy="403"/>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46" name="Rectangle 78"/>
              <p:cNvSpPr>
                <a:spLocks noChangeAspect="1" noChangeArrowheads="1"/>
              </p:cNvSpPr>
              <p:nvPr/>
            </p:nvSpPr>
            <p:spPr bwMode="auto">
              <a:xfrm>
                <a:off x="2280" y="2313"/>
                <a:ext cx="887" cy="211"/>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47" name="Rectangle 79"/>
              <p:cNvSpPr>
                <a:spLocks noChangeAspect="1" noChangeArrowheads="1"/>
              </p:cNvSpPr>
              <p:nvPr/>
            </p:nvSpPr>
            <p:spPr bwMode="auto">
              <a:xfrm>
                <a:off x="2599" y="2336"/>
                <a:ext cx="70"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Symbol" pitchFamily="18" charset="2"/>
                  </a:rPr>
                  <a:t>³</a:t>
                </a:r>
                <a:endParaRPr lang="es-ES_tradnl" altLang="es-ES" sz="3900" b="0" i="1">
                  <a:effectLst>
                    <a:outerShdw blurRad="38100" dist="38100" dir="2700000" algn="tl">
                      <a:srgbClr val="000000"/>
                    </a:outerShdw>
                  </a:effectLst>
                  <a:latin typeface="Arial" charset="0"/>
                </a:endParaRPr>
              </a:p>
            </p:txBody>
          </p:sp>
          <p:sp>
            <p:nvSpPr>
              <p:cNvPr id="570448" name="Rectangle 80"/>
              <p:cNvSpPr>
                <a:spLocks noChangeAspect="1" noChangeArrowheads="1"/>
              </p:cNvSpPr>
              <p:nvPr/>
            </p:nvSpPr>
            <p:spPr bwMode="auto">
              <a:xfrm>
                <a:off x="2671" y="2351"/>
                <a:ext cx="36"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I</a:t>
                </a:r>
                <a:endParaRPr lang="es-ES_tradnl" altLang="es-ES" sz="3900" b="0" i="1">
                  <a:effectLst>
                    <a:outerShdw blurRad="38100" dist="38100" dir="2700000" algn="tl">
                      <a:srgbClr val="000000"/>
                    </a:outerShdw>
                  </a:effectLst>
                  <a:latin typeface="Arial" charset="0"/>
                </a:endParaRPr>
              </a:p>
            </p:txBody>
          </p:sp>
          <p:sp>
            <p:nvSpPr>
              <p:cNvPr id="570449" name="Rectangle 81"/>
              <p:cNvSpPr>
                <a:spLocks noChangeAspect="1" noChangeArrowheads="1"/>
              </p:cNvSpPr>
              <p:nvPr/>
            </p:nvSpPr>
            <p:spPr bwMode="auto">
              <a:xfrm>
                <a:off x="2706" y="2411"/>
                <a:ext cx="120" cy="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000" b="0">
                    <a:solidFill>
                      <a:srgbClr val="010000"/>
                    </a:solidFill>
                    <a:effectLst/>
                    <a:latin typeface="Arial" charset="0"/>
                  </a:rPr>
                  <a:t>min</a:t>
                </a:r>
                <a:endParaRPr lang="es-ES_tradnl" altLang="es-ES" sz="3900" b="0" i="1">
                  <a:effectLst>
                    <a:outerShdw blurRad="38100" dist="38100" dir="2700000" algn="tl">
                      <a:srgbClr val="000000"/>
                    </a:outerShdw>
                  </a:effectLst>
                  <a:latin typeface="Arial" charset="0"/>
                </a:endParaRPr>
              </a:p>
            </p:txBody>
          </p:sp>
          <p:sp>
            <p:nvSpPr>
              <p:cNvPr id="570450" name="Rectangle 82"/>
              <p:cNvSpPr>
                <a:spLocks noChangeAspect="1" noChangeArrowheads="1"/>
              </p:cNvSpPr>
              <p:nvPr/>
            </p:nvSpPr>
            <p:spPr bwMode="auto">
              <a:xfrm>
                <a:off x="2280" y="2524"/>
                <a:ext cx="887" cy="394"/>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51" name="Rectangle 83"/>
              <p:cNvSpPr>
                <a:spLocks noChangeAspect="1" noChangeArrowheads="1"/>
              </p:cNvSpPr>
              <p:nvPr/>
            </p:nvSpPr>
            <p:spPr bwMode="auto">
              <a:xfrm>
                <a:off x="3175" y="2313"/>
                <a:ext cx="1011" cy="202"/>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52" name="Rectangle 84"/>
              <p:cNvSpPr>
                <a:spLocks noChangeAspect="1" noChangeArrowheads="1"/>
              </p:cNvSpPr>
              <p:nvPr/>
            </p:nvSpPr>
            <p:spPr bwMode="auto">
              <a:xfrm>
                <a:off x="3607" y="2342"/>
                <a:ext cx="142"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gL</a:t>
                </a:r>
                <a:endParaRPr lang="es-ES_tradnl" altLang="es-ES" sz="3900" b="0" i="1">
                  <a:effectLst>
                    <a:outerShdw blurRad="38100" dist="38100" dir="2700000" algn="tl">
                      <a:srgbClr val="000000"/>
                    </a:outerShdw>
                  </a:effectLst>
                  <a:latin typeface="Arial" charset="0"/>
                </a:endParaRPr>
              </a:p>
            </p:txBody>
          </p:sp>
          <p:sp>
            <p:nvSpPr>
              <p:cNvPr id="570453" name="Rectangle 85"/>
              <p:cNvSpPr>
                <a:spLocks noChangeAspect="1" noChangeArrowheads="1"/>
              </p:cNvSpPr>
              <p:nvPr/>
            </p:nvSpPr>
            <p:spPr bwMode="auto">
              <a:xfrm>
                <a:off x="3175" y="2515"/>
                <a:ext cx="1011" cy="202"/>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54" name="Rectangle 86"/>
              <p:cNvSpPr>
                <a:spLocks noChangeAspect="1" noChangeArrowheads="1"/>
              </p:cNvSpPr>
              <p:nvPr/>
            </p:nvSpPr>
            <p:spPr bwMode="auto">
              <a:xfrm>
                <a:off x="3598" y="2544"/>
                <a:ext cx="162"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gR</a:t>
                </a:r>
                <a:endParaRPr lang="es-ES_tradnl" altLang="es-ES" sz="3900" b="0" i="1">
                  <a:effectLst>
                    <a:outerShdw blurRad="38100" dist="38100" dir="2700000" algn="tl">
                      <a:srgbClr val="000000"/>
                    </a:outerShdw>
                  </a:effectLst>
                  <a:latin typeface="Arial" charset="0"/>
                </a:endParaRPr>
              </a:p>
            </p:txBody>
          </p:sp>
          <p:sp>
            <p:nvSpPr>
              <p:cNvPr id="570455" name="Rectangle 87"/>
              <p:cNvSpPr>
                <a:spLocks noChangeAspect="1" noChangeArrowheads="1"/>
              </p:cNvSpPr>
              <p:nvPr/>
            </p:nvSpPr>
            <p:spPr bwMode="auto">
              <a:xfrm>
                <a:off x="3175" y="2717"/>
                <a:ext cx="1011" cy="201"/>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56" name="Rectangle 88"/>
              <p:cNvSpPr>
                <a:spLocks noChangeAspect="1" noChangeArrowheads="1"/>
              </p:cNvSpPr>
              <p:nvPr/>
            </p:nvSpPr>
            <p:spPr bwMode="auto">
              <a:xfrm>
                <a:off x="3601" y="2745"/>
                <a:ext cx="156"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gB</a:t>
                </a:r>
                <a:endParaRPr lang="es-ES_tradnl" altLang="es-ES" sz="3900" b="0" i="1">
                  <a:effectLst>
                    <a:outerShdw blurRad="38100" dist="38100" dir="2700000" algn="tl">
                      <a:srgbClr val="000000"/>
                    </a:outerShdw>
                  </a:effectLst>
                  <a:latin typeface="Arial" charset="0"/>
                </a:endParaRPr>
              </a:p>
            </p:txBody>
          </p:sp>
          <p:sp>
            <p:nvSpPr>
              <p:cNvPr id="570457" name="Rectangle 89"/>
              <p:cNvSpPr>
                <a:spLocks noChangeAspect="1" noChangeArrowheads="1"/>
              </p:cNvSpPr>
              <p:nvPr/>
            </p:nvSpPr>
            <p:spPr bwMode="auto">
              <a:xfrm>
                <a:off x="4194" y="2313"/>
                <a:ext cx="1394" cy="202"/>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58" name="Rectangle 90"/>
              <p:cNvSpPr>
                <a:spLocks noChangeAspect="1" noChangeArrowheads="1"/>
              </p:cNvSpPr>
              <p:nvPr/>
            </p:nvSpPr>
            <p:spPr bwMode="auto">
              <a:xfrm>
                <a:off x="4252" y="2342"/>
                <a:ext cx="1225" cy="152"/>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Cables y conductores</a:t>
                </a:r>
                <a:endParaRPr lang="es-ES_tradnl" altLang="es-ES" sz="3900" b="0" i="1">
                  <a:effectLst>
                    <a:outerShdw blurRad="38100" dist="38100" dir="2700000" algn="tl">
                      <a:srgbClr val="000000"/>
                    </a:outerShdw>
                  </a:effectLst>
                  <a:latin typeface="Arial" charset="0"/>
                </a:endParaRPr>
              </a:p>
            </p:txBody>
          </p:sp>
          <p:sp>
            <p:nvSpPr>
              <p:cNvPr id="570459" name="Rectangle 91"/>
              <p:cNvSpPr>
                <a:spLocks noChangeAspect="1" noChangeArrowheads="1"/>
              </p:cNvSpPr>
              <p:nvPr/>
            </p:nvSpPr>
            <p:spPr bwMode="auto">
              <a:xfrm>
                <a:off x="4194" y="2515"/>
                <a:ext cx="1394" cy="202"/>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60" name="Rectangle 92"/>
              <p:cNvSpPr>
                <a:spLocks noChangeAspect="1" noChangeArrowheads="1"/>
              </p:cNvSpPr>
              <p:nvPr/>
            </p:nvSpPr>
            <p:spPr bwMode="auto">
              <a:xfrm>
                <a:off x="4379" y="2544"/>
                <a:ext cx="984" cy="152"/>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Semiconductores</a:t>
                </a:r>
                <a:endParaRPr lang="es-ES_tradnl" altLang="es-ES" sz="3900" b="0" i="1">
                  <a:effectLst>
                    <a:outerShdw blurRad="38100" dist="38100" dir="2700000" algn="tl">
                      <a:srgbClr val="000000"/>
                    </a:outerShdw>
                  </a:effectLst>
                  <a:latin typeface="Arial" charset="0"/>
                </a:endParaRPr>
              </a:p>
            </p:txBody>
          </p:sp>
          <p:sp>
            <p:nvSpPr>
              <p:cNvPr id="570461" name="Rectangle 93"/>
              <p:cNvSpPr>
                <a:spLocks noChangeAspect="1" noChangeArrowheads="1"/>
              </p:cNvSpPr>
              <p:nvPr/>
            </p:nvSpPr>
            <p:spPr bwMode="auto">
              <a:xfrm>
                <a:off x="4194" y="2717"/>
                <a:ext cx="1394" cy="201"/>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62" name="Rectangle 94"/>
              <p:cNvSpPr>
                <a:spLocks noChangeAspect="1" noChangeArrowheads="1"/>
              </p:cNvSpPr>
              <p:nvPr/>
            </p:nvSpPr>
            <p:spPr bwMode="auto">
              <a:xfrm>
                <a:off x="4361" y="2745"/>
                <a:ext cx="1012" cy="152"/>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Equipos de minas</a:t>
                </a:r>
                <a:endParaRPr lang="es-ES_tradnl" altLang="es-ES" sz="3900" b="0" i="1">
                  <a:effectLst>
                    <a:outerShdw blurRad="38100" dist="38100" dir="2700000" algn="tl">
                      <a:srgbClr val="000000"/>
                    </a:outerShdw>
                  </a:effectLst>
                  <a:latin typeface="Arial" charset="0"/>
                </a:endParaRPr>
              </a:p>
            </p:txBody>
          </p:sp>
          <p:sp>
            <p:nvSpPr>
              <p:cNvPr id="570463" name="Rectangle 95"/>
              <p:cNvSpPr>
                <a:spLocks noChangeAspect="1" noChangeArrowheads="1"/>
              </p:cNvSpPr>
              <p:nvPr/>
            </p:nvSpPr>
            <p:spPr bwMode="auto">
              <a:xfrm>
                <a:off x="403" y="230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64" name="Rectangle 96"/>
              <p:cNvSpPr>
                <a:spLocks noChangeAspect="1" noChangeArrowheads="1"/>
              </p:cNvSpPr>
              <p:nvPr/>
            </p:nvSpPr>
            <p:spPr bwMode="auto">
              <a:xfrm>
                <a:off x="411" y="2305"/>
                <a:ext cx="971"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65" name="Rectangle 97"/>
              <p:cNvSpPr>
                <a:spLocks noChangeAspect="1" noChangeArrowheads="1"/>
              </p:cNvSpPr>
              <p:nvPr/>
            </p:nvSpPr>
            <p:spPr bwMode="auto">
              <a:xfrm>
                <a:off x="1382" y="230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66" name="Rectangle 98"/>
              <p:cNvSpPr>
                <a:spLocks noChangeAspect="1" noChangeArrowheads="1"/>
              </p:cNvSpPr>
              <p:nvPr/>
            </p:nvSpPr>
            <p:spPr bwMode="auto">
              <a:xfrm>
                <a:off x="1390" y="2305"/>
                <a:ext cx="881"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67" name="Rectangle 99"/>
              <p:cNvSpPr>
                <a:spLocks noChangeAspect="1" noChangeArrowheads="1"/>
              </p:cNvSpPr>
              <p:nvPr/>
            </p:nvSpPr>
            <p:spPr bwMode="auto">
              <a:xfrm>
                <a:off x="2271" y="2305"/>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68" name="Rectangle 100"/>
              <p:cNvSpPr>
                <a:spLocks noChangeAspect="1" noChangeArrowheads="1"/>
              </p:cNvSpPr>
              <p:nvPr/>
            </p:nvSpPr>
            <p:spPr bwMode="auto">
              <a:xfrm>
                <a:off x="2280" y="2305"/>
                <a:ext cx="887"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69" name="Rectangle 101"/>
              <p:cNvSpPr>
                <a:spLocks noChangeAspect="1" noChangeArrowheads="1"/>
              </p:cNvSpPr>
              <p:nvPr/>
            </p:nvSpPr>
            <p:spPr bwMode="auto">
              <a:xfrm>
                <a:off x="3167" y="230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70" name="Rectangle 102"/>
              <p:cNvSpPr>
                <a:spLocks noChangeAspect="1" noChangeArrowheads="1"/>
              </p:cNvSpPr>
              <p:nvPr/>
            </p:nvSpPr>
            <p:spPr bwMode="auto">
              <a:xfrm>
                <a:off x="3175" y="2305"/>
                <a:ext cx="1011"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71" name="Rectangle 103"/>
              <p:cNvSpPr>
                <a:spLocks noChangeAspect="1" noChangeArrowheads="1"/>
              </p:cNvSpPr>
              <p:nvPr/>
            </p:nvSpPr>
            <p:spPr bwMode="auto">
              <a:xfrm>
                <a:off x="4186" y="2305"/>
                <a:ext cx="8"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72" name="Rectangle 104"/>
              <p:cNvSpPr>
                <a:spLocks noChangeAspect="1" noChangeArrowheads="1"/>
              </p:cNvSpPr>
              <p:nvPr/>
            </p:nvSpPr>
            <p:spPr bwMode="auto">
              <a:xfrm>
                <a:off x="4194" y="2305"/>
                <a:ext cx="1391"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73" name="Rectangle 105"/>
              <p:cNvSpPr>
                <a:spLocks noChangeAspect="1" noChangeArrowheads="1"/>
              </p:cNvSpPr>
              <p:nvPr/>
            </p:nvSpPr>
            <p:spPr bwMode="auto">
              <a:xfrm>
                <a:off x="5585" y="2305"/>
                <a:ext cx="9" cy="8"/>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74" name="Rectangle 106"/>
              <p:cNvSpPr>
                <a:spLocks noChangeAspect="1" noChangeArrowheads="1"/>
              </p:cNvSpPr>
              <p:nvPr/>
            </p:nvSpPr>
            <p:spPr bwMode="auto">
              <a:xfrm>
                <a:off x="403" y="2313"/>
                <a:ext cx="8" cy="60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75" name="Rectangle 107"/>
              <p:cNvSpPr>
                <a:spLocks noChangeAspect="1" noChangeArrowheads="1"/>
              </p:cNvSpPr>
              <p:nvPr/>
            </p:nvSpPr>
            <p:spPr bwMode="auto">
              <a:xfrm>
                <a:off x="1382" y="2313"/>
                <a:ext cx="8" cy="60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76" name="Rectangle 108"/>
              <p:cNvSpPr>
                <a:spLocks noChangeAspect="1" noChangeArrowheads="1"/>
              </p:cNvSpPr>
              <p:nvPr/>
            </p:nvSpPr>
            <p:spPr bwMode="auto">
              <a:xfrm>
                <a:off x="2271" y="2313"/>
                <a:ext cx="9" cy="60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77" name="Rectangle 109"/>
              <p:cNvSpPr>
                <a:spLocks noChangeAspect="1" noChangeArrowheads="1"/>
              </p:cNvSpPr>
              <p:nvPr/>
            </p:nvSpPr>
            <p:spPr bwMode="auto">
              <a:xfrm>
                <a:off x="3167" y="2313"/>
                <a:ext cx="8" cy="60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78" name="Rectangle 110"/>
              <p:cNvSpPr>
                <a:spLocks noChangeAspect="1" noChangeArrowheads="1"/>
              </p:cNvSpPr>
              <p:nvPr/>
            </p:nvSpPr>
            <p:spPr bwMode="auto">
              <a:xfrm>
                <a:off x="4186" y="2313"/>
                <a:ext cx="8" cy="60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79" name="Rectangle 111"/>
              <p:cNvSpPr>
                <a:spLocks noChangeAspect="1" noChangeArrowheads="1"/>
              </p:cNvSpPr>
              <p:nvPr/>
            </p:nvSpPr>
            <p:spPr bwMode="auto">
              <a:xfrm>
                <a:off x="5588" y="2313"/>
                <a:ext cx="9" cy="605"/>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80" name="Rectangle 112"/>
              <p:cNvSpPr>
                <a:spLocks noChangeAspect="1" noChangeArrowheads="1"/>
              </p:cNvSpPr>
              <p:nvPr/>
            </p:nvSpPr>
            <p:spPr bwMode="auto">
              <a:xfrm>
                <a:off x="411" y="2927"/>
                <a:ext cx="5174" cy="181"/>
              </a:xfrm>
              <a:prstGeom prst="rect">
                <a:avLst/>
              </a:prstGeom>
              <a:solidFill>
                <a:srgbClr val="0000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81" name="Rectangle 113"/>
              <p:cNvSpPr>
                <a:spLocks noChangeAspect="1" noChangeArrowheads="1"/>
              </p:cNvSpPr>
              <p:nvPr/>
            </p:nvSpPr>
            <p:spPr bwMode="auto">
              <a:xfrm>
                <a:off x="452" y="2944"/>
                <a:ext cx="1587"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a:effectLst>
                      <a:outerShdw blurRad="38100" dist="38100" dir="2700000" algn="tl">
                        <a:srgbClr val="000000"/>
                      </a:outerShdw>
                    </a:effectLst>
                  </a:rPr>
                  <a:t>Fusibles de rango parcial</a:t>
                </a:r>
              </a:p>
            </p:txBody>
          </p:sp>
          <p:sp>
            <p:nvSpPr>
              <p:cNvPr id="570482" name="Rectangle 114"/>
              <p:cNvSpPr>
                <a:spLocks noChangeAspect="1" noChangeArrowheads="1"/>
              </p:cNvSpPr>
              <p:nvPr/>
            </p:nvSpPr>
            <p:spPr bwMode="auto">
              <a:xfrm>
                <a:off x="403" y="2918"/>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83" name="Rectangle 115"/>
              <p:cNvSpPr>
                <a:spLocks noChangeAspect="1" noChangeArrowheads="1"/>
              </p:cNvSpPr>
              <p:nvPr/>
            </p:nvSpPr>
            <p:spPr bwMode="auto">
              <a:xfrm>
                <a:off x="411" y="2918"/>
                <a:ext cx="971"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84" name="Rectangle 116"/>
              <p:cNvSpPr>
                <a:spLocks noChangeAspect="1" noChangeArrowheads="1"/>
              </p:cNvSpPr>
              <p:nvPr/>
            </p:nvSpPr>
            <p:spPr bwMode="auto">
              <a:xfrm>
                <a:off x="1382" y="2918"/>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85" name="Rectangle 117"/>
              <p:cNvSpPr>
                <a:spLocks noChangeAspect="1" noChangeArrowheads="1"/>
              </p:cNvSpPr>
              <p:nvPr/>
            </p:nvSpPr>
            <p:spPr bwMode="auto">
              <a:xfrm>
                <a:off x="1390" y="2918"/>
                <a:ext cx="881"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86" name="Rectangle 118"/>
              <p:cNvSpPr>
                <a:spLocks noChangeAspect="1" noChangeArrowheads="1"/>
              </p:cNvSpPr>
              <p:nvPr/>
            </p:nvSpPr>
            <p:spPr bwMode="auto">
              <a:xfrm>
                <a:off x="2271" y="2918"/>
                <a:ext cx="9"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87" name="Rectangle 119"/>
              <p:cNvSpPr>
                <a:spLocks noChangeAspect="1" noChangeArrowheads="1"/>
              </p:cNvSpPr>
              <p:nvPr/>
            </p:nvSpPr>
            <p:spPr bwMode="auto">
              <a:xfrm>
                <a:off x="2280" y="2918"/>
                <a:ext cx="887"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88" name="Rectangle 120"/>
              <p:cNvSpPr>
                <a:spLocks noChangeAspect="1" noChangeArrowheads="1"/>
              </p:cNvSpPr>
              <p:nvPr/>
            </p:nvSpPr>
            <p:spPr bwMode="auto">
              <a:xfrm>
                <a:off x="3167" y="2918"/>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89" name="Rectangle 121"/>
              <p:cNvSpPr>
                <a:spLocks noChangeAspect="1" noChangeArrowheads="1"/>
              </p:cNvSpPr>
              <p:nvPr/>
            </p:nvSpPr>
            <p:spPr bwMode="auto">
              <a:xfrm>
                <a:off x="3175" y="2918"/>
                <a:ext cx="1011"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90" name="Rectangle 122"/>
              <p:cNvSpPr>
                <a:spLocks noChangeAspect="1" noChangeArrowheads="1"/>
              </p:cNvSpPr>
              <p:nvPr/>
            </p:nvSpPr>
            <p:spPr bwMode="auto">
              <a:xfrm>
                <a:off x="4186" y="2918"/>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91" name="Rectangle 123"/>
              <p:cNvSpPr>
                <a:spLocks noChangeAspect="1" noChangeArrowheads="1"/>
              </p:cNvSpPr>
              <p:nvPr/>
            </p:nvSpPr>
            <p:spPr bwMode="auto">
              <a:xfrm>
                <a:off x="4194" y="2918"/>
                <a:ext cx="1391"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92" name="Rectangle 124"/>
              <p:cNvSpPr>
                <a:spLocks noChangeAspect="1" noChangeArrowheads="1"/>
              </p:cNvSpPr>
              <p:nvPr/>
            </p:nvSpPr>
            <p:spPr bwMode="auto">
              <a:xfrm>
                <a:off x="5585" y="2918"/>
                <a:ext cx="9"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93" name="Rectangle 125"/>
              <p:cNvSpPr>
                <a:spLocks noChangeAspect="1" noChangeArrowheads="1"/>
              </p:cNvSpPr>
              <p:nvPr/>
            </p:nvSpPr>
            <p:spPr bwMode="auto">
              <a:xfrm>
                <a:off x="403" y="2927"/>
                <a:ext cx="8" cy="181"/>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94" name="Rectangle 126"/>
              <p:cNvSpPr>
                <a:spLocks noChangeAspect="1" noChangeArrowheads="1"/>
              </p:cNvSpPr>
              <p:nvPr/>
            </p:nvSpPr>
            <p:spPr bwMode="auto">
              <a:xfrm>
                <a:off x="5585" y="2927"/>
                <a:ext cx="9" cy="181"/>
              </a:xfrm>
              <a:prstGeom prst="rect">
                <a:avLst/>
              </a:prstGeom>
              <a:solidFill>
                <a:srgbClr val="80808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95" name="Rectangle 127"/>
              <p:cNvSpPr>
                <a:spLocks noChangeAspect="1" noChangeArrowheads="1"/>
              </p:cNvSpPr>
              <p:nvPr/>
            </p:nvSpPr>
            <p:spPr bwMode="auto">
              <a:xfrm>
                <a:off x="411" y="3117"/>
                <a:ext cx="971" cy="201"/>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96" name="Rectangle 128"/>
              <p:cNvSpPr>
                <a:spLocks noChangeAspect="1" noChangeArrowheads="1"/>
              </p:cNvSpPr>
              <p:nvPr/>
            </p:nvSpPr>
            <p:spPr bwMode="auto">
              <a:xfrm>
                <a:off x="860" y="3145"/>
                <a:ext cx="71"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a</a:t>
                </a:r>
                <a:endParaRPr lang="es-ES_tradnl" altLang="es-ES" sz="3900" b="0" i="1">
                  <a:effectLst>
                    <a:outerShdw blurRad="38100" dist="38100" dir="2700000" algn="tl">
                      <a:srgbClr val="000000"/>
                    </a:outerShdw>
                  </a:effectLst>
                  <a:latin typeface="Arial" charset="0"/>
                </a:endParaRPr>
              </a:p>
            </p:txBody>
          </p:sp>
          <p:sp>
            <p:nvSpPr>
              <p:cNvPr id="570497" name="Rectangle 129"/>
              <p:cNvSpPr>
                <a:spLocks noChangeAspect="1" noChangeArrowheads="1"/>
              </p:cNvSpPr>
              <p:nvPr/>
            </p:nvSpPr>
            <p:spPr bwMode="auto">
              <a:xfrm>
                <a:off x="411" y="3318"/>
                <a:ext cx="971" cy="219"/>
              </a:xfrm>
              <a:prstGeom prst="rect">
                <a:avLst/>
              </a:prstGeom>
              <a:solidFill>
                <a:srgbClr val="CC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98" name="Rectangle 130"/>
              <p:cNvSpPr>
                <a:spLocks noChangeAspect="1" noChangeArrowheads="1"/>
              </p:cNvSpPr>
              <p:nvPr/>
            </p:nvSpPr>
            <p:spPr bwMode="auto">
              <a:xfrm>
                <a:off x="1390" y="3117"/>
                <a:ext cx="881" cy="201"/>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499" name="Rectangle 131"/>
              <p:cNvSpPr>
                <a:spLocks noChangeAspect="1" noChangeArrowheads="1"/>
              </p:cNvSpPr>
              <p:nvPr/>
            </p:nvSpPr>
            <p:spPr bwMode="auto">
              <a:xfrm>
                <a:off x="1785" y="3145"/>
                <a:ext cx="36"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I</a:t>
                </a:r>
                <a:endParaRPr lang="es-ES_tradnl" altLang="es-ES" sz="3900" b="0" i="1">
                  <a:effectLst>
                    <a:outerShdw blurRad="38100" dist="38100" dir="2700000" algn="tl">
                      <a:srgbClr val="000000"/>
                    </a:outerShdw>
                  </a:effectLst>
                  <a:latin typeface="Arial" charset="0"/>
                </a:endParaRPr>
              </a:p>
            </p:txBody>
          </p:sp>
          <p:sp>
            <p:nvSpPr>
              <p:cNvPr id="570500" name="Rectangle 132"/>
              <p:cNvSpPr>
                <a:spLocks noChangeAspect="1" noChangeArrowheads="1"/>
              </p:cNvSpPr>
              <p:nvPr/>
            </p:nvSpPr>
            <p:spPr bwMode="auto">
              <a:xfrm>
                <a:off x="1819" y="3206"/>
                <a:ext cx="55" cy="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000" b="0">
                    <a:solidFill>
                      <a:srgbClr val="010000"/>
                    </a:solidFill>
                    <a:effectLst/>
                    <a:latin typeface="Arial" charset="0"/>
                  </a:rPr>
                  <a:t>N</a:t>
                </a:r>
                <a:endParaRPr lang="es-ES_tradnl" altLang="es-ES" sz="3900" b="0" i="1">
                  <a:effectLst>
                    <a:outerShdw blurRad="38100" dist="38100" dir="2700000" algn="tl">
                      <a:srgbClr val="000000"/>
                    </a:outerShdw>
                  </a:effectLst>
                  <a:latin typeface="Arial" charset="0"/>
                </a:endParaRPr>
              </a:p>
            </p:txBody>
          </p:sp>
          <p:sp>
            <p:nvSpPr>
              <p:cNvPr id="570501" name="Rectangle 133"/>
              <p:cNvSpPr>
                <a:spLocks noChangeAspect="1" noChangeArrowheads="1"/>
              </p:cNvSpPr>
              <p:nvPr/>
            </p:nvSpPr>
            <p:spPr bwMode="auto">
              <a:xfrm>
                <a:off x="1390" y="3318"/>
                <a:ext cx="881" cy="219"/>
              </a:xfrm>
              <a:prstGeom prst="rect">
                <a:avLst/>
              </a:prstGeom>
              <a:solidFill>
                <a:srgbClr val="00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02" name="Rectangle 134"/>
              <p:cNvSpPr>
                <a:spLocks noChangeAspect="1" noChangeArrowheads="1"/>
              </p:cNvSpPr>
              <p:nvPr/>
            </p:nvSpPr>
            <p:spPr bwMode="auto">
              <a:xfrm>
                <a:off x="2280" y="3117"/>
                <a:ext cx="887" cy="210"/>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03" name="Rectangle 135"/>
              <p:cNvSpPr>
                <a:spLocks noChangeAspect="1" noChangeArrowheads="1"/>
              </p:cNvSpPr>
              <p:nvPr/>
            </p:nvSpPr>
            <p:spPr bwMode="auto">
              <a:xfrm>
                <a:off x="2602" y="3140"/>
                <a:ext cx="70"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Symbol" pitchFamily="18" charset="2"/>
                  </a:rPr>
                  <a:t>³</a:t>
                </a:r>
                <a:endParaRPr lang="es-ES_tradnl" altLang="es-ES" sz="3900" b="0" i="1">
                  <a:effectLst>
                    <a:outerShdw blurRad="38100" dist="38100" dir="2700000" algn="tl">
                      <a:srgbClr val="000000"/>
                    </a:outerShdw>
                  </a:effectLst>
                  <a:latin typeface="Arial" charset="0"/>
                </a:endParaRPr>
              </a:p>
            </p:txBody>
          </p:sp>
          <p:sp>
            <p:nvSpPr>
              <p:cNvPr id="570504" name="Rectangle 136"/>
              <p:cNvSpPr>
                <a:spLocks noChangeAspect="1" noChangeArrowheads="1"/>
              </p:cNvSpPr>
              <p:nvPr/>
            </p:nvSpPr>
            <p:spPr bwMode="auto">
              <a:xfrm>
                <a:off x="2674" y="3154"/>
                <a:ext cx="107"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4I</a:t>
                </a:r>
                <a:endParaRPr lang="es-ES_tradnl" altLang="es-ES" sz="3900" b="0" i="1">
                  <a:effectLst>
                    <a:outerShdw blurRad="38100" dist="38100" dir="2700000" algn="tl">
                      <a:srgbClr val="000000"/>
                    </a:outerShdw>
                  </a:effectLst>
                  <a:latin typeface="Arial" charset="0"/>
                </a:endParaRPr>
              </a:p>
            </p:txBody>
          </p:sp>
          <p:sp>
            <p:nvSpPr>
              <p:cNvPr id="570505" name="Rectangle 137"/>
              <p:cNvSpPr>
                <a:spLocks noChangeAspect="1" noChangeArrowheads="1"/>
              </p:cNvSpPr>
              <p:nvPr/>
            </p:nvSpPr>
            <p:spPr bwMode="auto">
              <a:xfrm>
                <a:off x="2784" y="3215"/>
                <a:ext cx="54" cy="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000" b="0">
                    <a:solidFill>
                      <a:srgbClr val="010000"/>
                    </a:solidFill>
                    <a:effectLst/>
                    <a:latin typeface="Arial" charset="0"/>
                  </a:rPr>
                  <a:t>N</a:t>
                </a:r>
                <a:endParaRPr lang="es-ES_tradnl" altLang="es-ES" sz="3900" b="0" i="1">
                  <a:effectLst>
                    <a:outerShdw blurRad="38100" dist="38100" dir="2700000" algn="tl">
                      <a:srgbClr val="000000"/>
                    </a:outerShdw>
                  </a:effectLst>
                  <a:latin typeface="Arial" charset="0"/>
                </a:endParaRPr>
              </a:p>
            </p:txBody>
          </p:sp>
          <p:sp>
            <p:nvSpPr>
              <p:cNvPr id="570506" name="Rectangle 138"/>
              <p:cNvSpPr>
                <a:spLocks noChangeAspect="1" noChangeArrowheads="1"/>
              </p:cNvSpPr>
              <p:nvPr/>
            </p:nvSpPr>
            <p:spPr bwMode="auto">
              <a:xfrm>
                <a:off x="2280" y="3327"/>
                <a:ext cx="887" cy="210"/>
              </a:xfrm>
              <a:prstGeom prst="rect">
                <a:avLst/>
              </a:prstGeom>
              <a:solidFill>
                <a:srgbClr val="FFCC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07" name="Rectangle 139"/>
              <p:cNvSpPr>
                <a:spLocks noChangeAspect="1" noChangeArrowheads="1"/>
              </p:cNvSpPr>
              <p:nvPr/>
            </p:nvSpPr>
            <p:spPr bwMode="auto">
              <a:xfrm>
                <a:off x="2545" y="3350"/>
                <a:ext cx="70"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Symbol" pitchFamily="18" charset="2"/>
                  </a:rPr>
                  <a:t>³</a:t>
                </a:r>
                <a:endParaRPr lang="es-ES_tradnl" altLang="es-ES" sz="3900" b="0" i="1">
                  <a:effectLst>
                    <a:outerShdw blurRad="38100" dist="38100" dir="2700000" algn="tl">
                      <a:srgbClr val="000000"/>
                    </a:outerShdw>
                  </a:effectLst>
                  <a:latin typeface="Arial" charset="0"/>
                </a:endParaRPr>
              </a:p>
            </p:txBody>
          </p:sp>
          <p:sp>
            <p:nvSpPr>
              <p:cNvPr id="570508" name="Rectangle 140"/>
              <p:cNvSpPr>
                <a:spLocks noChangeAspect="1" noChangeArrowheads="1"/>
              </p:cNvSpPr>
              <p:nvPr/>
            </p:nvSpPr>
            <p:spPr bwMode="auto">
              <a:xfrm>
                <a:off x="2617" y="3364"/>
                <a:ext cx="213"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2,7I</a:t>
                </a:r>
                <a:endParaRPr lang="es-ES_tradnl" altLang="es-ES" sz="3900" b="0" i="1">
                  <a:effectLst>
                    <a:outerShdw blurRad="38100" dist="38100" dir="2700000" algn="tl">
                      <a:srgbClr val="000000"/>
                    </a:outerShdw>
                  </a:effectLst>
                  <a:latin typeface="Arial" charset="0"/>
                </a:endParaRPr>
              </a:p>
            </p:txBody>
          </p:sp>
          <p:sp>
            <p:nvSpPr>
              <p:cNvPr id="570509" name="Rectangle 141"/>
              <p:cNvSpPr>
                <a:spLocks noChangeAspect="1" noChangeArrowheads="1"/>
              </p:cNvSpPr>
              <p:nvPr/>
            </p:nvSpPr>
            <p:spPr bwMode="auto">
              <a:xfrm>
                <a:off x="2838" y="3425"/>
                <a:ext cx="55" cy="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000" b="0">
                    <a:solidFill>
                      <a:srgbClr val="010000"/>
                    </a:solidFill>
                    <a:effectLst/>
                    <a:latin typeface="Arial" charset="0"/>
                  </a:rPr>
                  <a:t>N</a:t>
                </a:r>
                <a:endParaRPr lang="es-ES_tradnl" altLang="es-ES" sz="3900" b="0" i="1">
                  <a:effectLst>
                    <a:outerShdw blurRad="38100" dist="38100" dir="2700000" algn="tl">
                      <a:srgbClr val="000000"/>
                    </a:outerShdw>
                  </a:effectLst>
                  <a:latin typeface="Arial" charset="0"/>
                </a:endParaRPr>
              </a:p>
            </p:txBody>
          </p:sp>
          <p:sp>
            <p:nvSpPr>
              <p:cNvPr id="570510" name="Rectangle 142"/>
              <p:cNvSpPr>
                <a:spLocks noChangeAspect="1" noChangeArrowheads="1"/>
              </p:cNvSpPr>
              <p:nvPr/>
            </p:nvSpPr>
            <p:spPr bwMode="auto">
              <a:xfrm>
                <a:off x="3175" y="3117"/>
                <a:ext cx="1011" cy="201"/>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11" name="Rectangle 143"/>
              <p:cNvSpPr>
                <a:spLocks noChangeAspect="1" noChangeArrowheads="1"/>
              </p:cNvSpPr>
              <p:nvPr/>
            </p:nvSpPr>
            <p:spPr bwMode="auto">
              <a:xfrm>
                <a:off x="3593" y="3145"/>
                <a:ext cx="176"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aM</a:t>
                </a:r>
                <a:endParaRPr lang="es-ES_tradnl" altLang="es-ES" sz="3900" b="0" i="1">
                  <a:effectLst>
                    <a:outerShdw blurRad="38100" dist="38100" dir="2700000" algn="tl">
                      <a:srgbClr val="000000"/>
                    </a:outerShdw>
                  </a:effectLst>
                  <a:latin typeface="Arial" charset="0"/>
                </a:endParaRPr>
              </a:p>
            </p:txBody>
          </p:sp>
          <p:sp>
            <p:nvSpPr>
              <p:cNvPr id="570512" name="Rectangle 144"/>
              <p:cNvSpPr>
                <a:spLocks noChangeAspect="1" noChangeArrowheads="1"/>
              </p:cNvSpPr>
              <p:nvPr/>
            </p:nvSpPr>
            <p:spPr bwMode="auto">
              <a:xfrm>
                <a:off x="3175" y="3318"/>
                <a:ext cx="1011" cy="202"/>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13" name="Rectangle 145"/>
              <p:cNvSpPr>
                <a:spLocks noChangeAspect="1" noChangeArrowheads="1"/>
              </p:cNvSpPr>
              <p:nvPr/>
            </p:nvSpPr>
            <p:spPr bwMode="auto">
              <a:xfrm>
                <a:off x="3598" y="3347"/>
                <a:ext cx="162"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aR</a:t>
                </a:r>
                <a:endParaRPr lang="es-ES_tradnl" altLang="es-ES" sz="3900" b="0" i="1">
                  <a:effectLst>
                    <a:outerShdw blurRad="38100" dist="38100" dir="2700000" algn="tl">
                      <a:srgbClr val="000000"/>
                    </a:outerShdw>
                  </a:effectLst>
                  <a:latin typeface="Arial" charset="0"/>
                </a:endParaRPr>
              </a:p>
            </p:txBody>
          </p:sp>
          <p:sp>
            <p:nvSpPr>
              <p:cNvPr id="570514" name="Rectangle 146"/>
              <p:cNvSpPr>
                <a:spLocks noChangeAspect="1" noChangeArrowheads="1"/>
              </p:cNvSpPr>
              <p:nvPr/>
            </p:nvSpPr>
            <p:spPr bwMode="auto">
              <a:xfrm>
                <a:off x="3175" y="3520"/>
                <a:ext cx="1011" cy="17"/>
              </a:xfrm>
              <a:prstGeom prst="rect">
                <a:avLst/>
              </a:prstGeom>
              <a:solidFill>
                <a:srgbClr val="00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15" name="Rectangle 147"/>
              <p:cNvSpPr>
                <a:spLocks noChangeAspect="1" noChangeArrowheads="1"/>
              </p:cNvSpPr>
              <p:nvPr/>
            </p:nvSpPr>
            <p:spPr bwMode="auto">
              <a:xfrm>
                <a:off x="4194" y="3117"/>
                <a:ext cx="1394" cy="201"/>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16" name="Rectangle 148"/>
              <p:cNvSpPr>
                <a:spLocks noChangeAspect="1" noChangeArrowheads="1"/>
              </p:cNvSpPr>
              <p:nvPr/>
            </p:nvSpPr>
            <p:spPr bwMode="auto">
              <a:xfrm>
                <a:off x="4235" y="3145"/>
                <a:ext cx="1254" cy="152"/>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Aparatos de maniobra</a:t>
                </a:r>
                <a:endParaRPr lang="es-ES_tradnl" altLang="es-ES" sz="3900" b="0" i="1">
                  <a:effectLst>
                    <a:outerShdw blurRad="38100" dist="38100" dir="2700000" algn="tl">
                      <a:srgbClr val="000000"/>
                    </a:outerShdw>
                  </a:effectLst>
                  <a:latin typeface="Arial" charset="0"/>
                </a:endParaRPr>
              </a:p>
            </p:txBody>
          </p:sp>
          <p:sp>
            <p:nvSpPr>
              <p:cNvPr id="570517" name="Rectangle 149"/>
              <p:cNvSpPr>
                <a:spLocks noChangeAspect="1" noChangeArrowheads="1"/>
              </p:cNvSpPr>
              <p:nvPr/>
            </p:nvSpPr>
            <p:spPr bwMode="auto">
              <a:xfrm>
                <a:off x="4194" y="3318"/>
                <a:ext cx="1394" cy="202"/>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18" name="Rectangle 150"/>
              <p:cNvSpPr>
                <a:spLocks noChangeAspect="1" noChangeArrowheads="1"/>
              </p:cNvSpPr>
              <p:nvPr/>
            </p:nvSpPr>
            <p:spPr bwMode="auto">
              <a:xfrm>
                <a:off x="4379" y="3347"/>
                <a:ext cx="984" cy="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algn="l">
                  <a:spcBef>
                    <a:spcPct val="0"/>
                  </a:spcBef>
                </a:pPr>
                <a:r>
                  <a:rPr lang="es-ES_tradnl" altLang="es-ES" sz="1700" b="0">
                    <a:solidFill>
                      <a:srgbClr val="010000"/>
                    </a:solidFill>
                    <a:effectLst/>
                    <a:latin typeface="Arial" charset="0"/>
                  </a:rPr>
                  <a:t>Semiconductores</a:t>
                </a:r>
                <a:endParaRPr lang="es-ES_tradnl" altLang="es-ES" sz="3900" b="0" i="1">
                  <a:effectLst>
                    <a:outerShdw blurRad="38100" dist="38100" dir="2700000" algn="tl">
                      <a:srgbClr val="000000"/>
                    </a:outerShdw>
                  </a:effectLst>
                  <a:latin typeface="Arial" charset="0"/>
                </a:endParaRPr>
              </a:p>
            </p:txBody>
          </p:sp>
          <p:sp>
            <p:nvSpPr>
              <p:cNvPr id="570519" name="Rectangle 151"/>
              <p:cNvSpPr>
                <a:spLocks noChangeAspect="1" noChangeArrowheads="1"/>
              </p:cNvSpPr>
              <p:nvPr/>
            </p:nvSpPr>
            <p:spPr bwMode="auto">
              <a:xfrm>
                <a:off x="4194" y="3520"/>
                <a:ext cx="1394" cy="17"/>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20" name="Rectangle 152"/>
              <p:cNvSpPr>
                <a:spLocks noChangeAspect="1" noChangeArrowheads="1"/>
              </p:cNvSpPr>
              <p:nvPr/>
            </p:nvSpPr>
            <p:spPr bwMode="auto">
              <a:xfrm>
                <a:off x="403" y="3108"/>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21" name="Rectangle 153"/>
              <p:cNvSpPr>
                <a:spLocks noChangeAspect="1" noChangeArrowheads="1"/>
              </p:cNvSpPr>
              <p:nvPr/>
            </p:nvSpPr>
            <p:spPr bwMode="auto">
              <a:xfrm>
                <a:off x="411" y="3108"/>
                <a:ext cx="971"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22" name="Rectangle 154"/>
              <p:cNvSpPr>
                <a:spLocks noChangeAspect="1" noChangeArrowheads="1"/>
              </p:cNvSpPr>
              <p:nvPr/>
            </p:nvSpPr>
            <p:spPr bwMode="auto">
              <a:xfrm>
                <a:off x="1382" y="3108"/>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23" name="Rectangle 155"/>
              <p:cNvSpPr>
                <a:spLocks noChangeAspect="1" noChangeArrowheads="1"/>
              </p:cNvSpPr>
              <p:nvPr/>
            </p:nvSpPr>
            <p:spPr bwMode="auto">
              <a:xfrm>
                <a:off x="1390" y="3108"/>
                <a:ext cx="881"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24" name="Rectangle 156"/>
              <p:cNvSpPr>
                <a:spLocks noChangeAspect="1" noChangeArrowheads="1"/>
              </p:cNvSpPr>
              <p:nvPr/>
            </p:nvSpPr>
            <p:spPr bwMode="auto">
              <a:xfrm>
                <a:off x="2271" y="3108"/>
                <a:ext cx="9"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25" name="Rectangle 157"/>
              <p:cNvSpPr>
                <a:spLocks noChangeAspect="1" noChangeArrowheads="1"/>
              </p:cNvSpPr>
              <p:nvPr/>
            </p:nvSpPr>
            <p:spPr bwMode="auto">
              <a:xfrm>
                <a:off x="2280" y="3108"/>
                <a:ext cx="887"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26" name="Rectangle 158"/>
              <p:cNvSpPr>
                <a:spLocks noChangeAspect="1" noChangeArrowheads="1"/>
              </p:cNvSpPr>
              <p:nvPr/>
            </p:nvSpPr>
            <p:spPr bwMode="auto">
              <a:xfrm>
                <a:off x="3167" y="3108"/>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27" name="Rectangle 159"/>
              <p:cNvSpPr>
                <a:spLocks noChangeAspect="1" noChangeArrowheads="1"/>
              </p:cNvSpPr>
              <p:nvPr/>
            </p:nvSpPr>
            <p:spPr bwMode="auto">
              <a:xfrm>
                <a:off x="3175" y="3108"/>
                <a:ext cx="1011"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28" name="Rectangle 160"/>
              <p:cNvSpPr>
                <a:spLocks noChangeAspect="1" noChangeArrowheads="1"/>
              </p:cNvSpPr>
              <p:nvPr/>
            </p:nvSpPr>
            <p:spPr bwMode="auto">
              <a:xfrm>
                <a:off x="4186" y="3108"/>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29" name="Rectangle 161"/>
              <p:cNvSpPr>
                <a:spLocks noChangeAspect="1" noChangeArrowheads="1"/>
              </p:cNvSpPr>
              <p:nvPr/>
            </p:nvSpPr>
            <p:spPr bwMode="auto">
              <a:xfrm>
                <a:off x="4194" y="3108"/>
                <a:ext cx="1391"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30" name="Rectangle 162"/>
              <p:cNvSpPr>
                <a:spLocks noChangeAspect="1" noChangeArrowheads="1"/>
              </p:cNvSpPr>
              <p:nvPr/>
            </p:nvSpPr>
            <p:spPr bwMode="auto">
              <a:xfrm>
                <a:off x="5585" y="3108"/>
                <a:ext cx="9"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31" name="Rectangle 163"/>
              <p:cNvSpPr>
                <a:spLocks noChangeAspect="1" noChangeArrowheads="1"/>
              </p:cNvSpPr>
              <p:nvPr/>
            </p:nvSpPr>
            <p:spPr bwMode="auto">
              <a:xfrm>
                <a:off x="403" y="3117"/>
                <a:ext cx="8" cy="42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32" name="Rectangle 164"/>
              <p:cNvSpPr>
                <a:spLocks noChangeAspect="1" noChangeArrowheads="1"/>
              </p:cNvSpPr>
              <p:nvPr/>
            </p:nvSpPr>
            <p:spPr bwMode="auto">
              <a:xfrm>
                <a:off x="403" y="3537"/>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33" name="Rectangle 165"/>
              <p:cNvSpPr>
                <a:spLocks noChangeAspect="1" noChangeArrowheads="1"/>
              </p:cNvSpPr>
              <p:nvPr/>
            </p:nvSpPr>
            <p:spPr bwMode="auto">
              <a:xfrm>
                <a:off x="403" y="3537"/>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34" name="Rectangle 166"/>
              <p:cNvSpPr>
                <a:spLocks noChangeAspect="1" noChangeArrowheads="1"/>
              </p:cNvSpPr>
              <p:nvPr/>
            </p:nvSpPr>
            <p:spPr bwMode="auto">
              <a:xfrm>
                <a:off x="411" y="3537"/>
                <a:ext cx="971"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35" name="Rectangle 167"/>
              <p:cNvSpPr>
                <a:spLocks noChangeAspect="1" noChangeArrowheads="1"/>
              </p:cNvSpPr>
              <p:nvPr/>
            </p:nvSpPr>
            <p:spPr bwMode="auto">
              <a:xfrm>
                <a:off x="1382" y="3117"/>
                <a:ext cx="8" cy="42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36" name="Rectangle 168"/>
              <p:cNvSpPr>
                <a:spLocks noChangeAspect="1" noChangeArrowheads="1"/>
              </p:cNvSpPr>
              <p:nvPr/>
            </p:nvSpPr>
            <p:spPr bwMode="auto">
              <a:xfrm>
                <a:off x="1382" y="3537"/>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37" name="Rectangle 169"/>
              <p:cNvSpPr>
                <a:spLocks noChangeAspect="1" noChangeArrowheads="1"/>
              </p:cNvSpPr>
              <p:nvPr/>
            </p:nvSpPr>
            <p:spPr bwMode="auto">
              <a:xfrm>
                <a:off x="1390" y="3537"/>
                <a:ext cx="881"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38" name="Rectangle 170"/>
              <p:cNvSpPr>
                <a:spLocks noChangeAspect="1" noChangeArrowheads="1"/>
              </p:cNvSpPr>
              <p:nvPr/>
            </p:nvSpPr>
            <p:spPr bwMode="auto">
              <a:xfrm>
                <a:off x="2271" y="3117"/>
                <a:ext cx="9" cy="42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39" name="Rectangle 171"/>
              <p:cNvSpPr>
                <a:spLocks noChangeAspect="1" noChangeArrowheads="1"/>
              </p:cNvSpPr>
              <p:nvPr/>
            </p:nvSpPr>
            <p:spPr bwMode="auto">
              <a:xfrm>
                <a:off x="2271" y="3537"/>
                <a:ext cx="9"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40" name="Rectangle 172"/>
              <p:cNvSpPr>
                <a:spLocks noChangeAspect="1" noChangeArrowheads="1"/>
              </p:cNvSpPr>
              <p:nvPr/>
            </p:nvSpPr>
            <p:spPr bwMode="auto">
              <a:xfrm>
                <a:off x="2280" y="3537"/>
                <a:ext cx="887"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41" name="Rectangle 173"/>
              <p:cNvSpPr>
                <a:spLocks noChangeAspect="1" noChangeArrowheads="1"/>
              </p:cNvSpPr>
              <p:nvPr/>
            </p:nvSpPr>
            <p:spPr bwMode="auto">
              <a:xfrm>
                <a:off x="3167" y="3117"/>
                <a:ext cx="8" cy="42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42" name="Rectangle 174"/>
              <p:cNvSpPr>
                <a:spLocks noChangeAspect="1" noChangeArrowheads="1"/>
              </p:cNvSpPr>
              <p:nvPr/>
            </p:nvSpPr>
            <p:spPr bwMode="auto">
              <a:xfrm>
                <a:off x="3167" y="3537"/>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43" name="Rectangle 175"/>
              <p:cNvSpPr>
                <a:spLocks noChangeAspect="1" noChangeArrowheads="1"/>
              </p:cNvSpPr>
              <p:nvPr/>
            </p:nvSpPr>
            <p:spPr bwMode="auto">
              <a:xfrm>
                <a:off x="3175" y="3537"/>
                <a:ext cx="1011"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44" name="Rectangle 176"/>
              <p:cNvSpPr>
                <a:spLocks noChangeAspect="1" noChangeArrowheads="1"/>
              </p:cNvSpPr>
              <p:nvPr/>
            </p:nvSpPr>
            <p:spPr bwMode="auto">
              <a:xfrm>
                <a:off x="4186" y="3117"/>
                <a:ext cx="8" cy="420"/>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45" name="Rectangle 177"/>
              <p:cNvSpPr>
                <a:spLocks noChangeAspect="1" noChangeArrowheads="1"/>
              </p:cNvSpPr>
              <p:nvPr/>
            </p:nvSpPr>
            <p:spPr bwMode="auto">
              <a:xfrm>
                <a:off x="4186" y="3537"/>
                <a:ext cx="8"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46" name="Rectangle 178"/>
              <p:cNvSpPr>
                <a:spLocks noChangeAspect="1" noChangeArrowheads="1"/>
              </p:cNvSpPr>
              <p:nvPr/>
            </p:nvSpPr>
            <p:spPr bwMode="auto">
              <a:xfrm>
                <a:off x="4194" y="3537"/>
                <a:ext cx="1394"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47" name="Rectangle 179"/>
              <p:cNvSpPr>
                <a:spLocks noChangeAspect="1" noChangeArrowheads="1"/>
              </p:cNvSpPr>
              <p:nvPr/>
            </p:nvSpPr>
            <p:spPr bwMode="auto">
              <a:xfrm>
                <a:off x="5588" y="3117"/>
                <a:ext cx="9" cy="420"/>
              </a:xfrm>
              <a:prstGeom prst="rect">
                <a:avLst/>
              </a:prstGeom>
              <a:solidFill>
                <a:srgbClr val="FF99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48" name="Rectangle 180"/>
              <p:cNvSpPr>
                <a:spLocks noChangeAspect="1" noChangeArrowheads="1"/>
              </p:cNvSpPr>
              <p:nvPr/>
            </p:nvSpPr>
            <p:spPr bwMode="auto">
              <a:xfrm>
                <a:off x="5588" y="3537"/>
                <a:ext cx="9"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sp>
            <p:nvSpPr>
              <p:cNvPr id="570549" name="Rectangle 181"/>
              <p:cNvSpPr>
                <a:spLocks noChangeAspect="1" noChangeArrowheads="1"/>
              </p:cNvSpPr>
              <p:nvPr/>
            </p:nvSpPr>
            <p:spPr bwMode="auto">
              <a:xfrm>
                <a:off x="5588" y="3537"/>
                <a:ext cx="9" cy="9"/>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S"/>
              </a:p>
            </p:txBody>
          </p:sp>
        </p:grpSp>
      </p:grpSp>
      <p:sp>
        <p:nvSpPr>
          <p:cNvPr id="570552" name="Rectangle 184"/>
          <p:cNvSpPr>
            <a:spLocks noChangeArrowheads="1"/>
          </p:cNvSpPr>
          <p:nvPr/>
        </p:nvSpPr>
        <p:spPr bwMode="auto">
          <a:xfrm>
            <a:off x="228600" y="4648200"/>
            <a:ext cx="8763000" cy="192405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
                <a:schemeClr val="accent1"/>
              </a:buClr>
              <a:buSzPct val="75000"/>
              <a:buFont typeface="Monotype Sorts" pitchFamily="2" charset="2"/>
              <a:buChar char="n"/>
            </a:pPr>
            <a:r>
              <a:rPr lang="es-ES_tradnl" altLang="es-ES" sz="1800">
                <a:solidFill>
                  <a:schemeClr val="accent2"/>
                </a:solidFill>
                <a:effectLst>
                  <a:outerShdw blurRad="38100" dist="38100" dir="2700000" algn="tl">
                    <a:srgbClr val="000000"/>
                  </a:outerShdw>
                </a:effectLst>
              </a:rPr>
              <a:t> </a:t>
            </a:r>
            <a:r>
              <a:rPr lang="es-ES_tradnl" altLang="es-ES" sz="1800" u="sng">
                <a:solidFill>
                  <a:schemeClr val="accent2"/>
                </a:solidFill>
                <a:effectLst>
                  <a:outerShdw blurRad="38100" dist="38100" dir="2700000" algn="tl">
                    <a:srgbClr val="000000"/>
                  </a:outerShdw>
                </a:effectLst>
              </a:rPr>
              <a:t>Fusibles de rango completo:</a:t>
            </a:r>
            <a:r>
              <a:rPr lang="es-ES_tradnl" altLang="es-ES" sz="1800">
                <a:effectLst>
                  <a:outerShdw blurRad="38100" dist="38100" dir="2700000" algn="tl">
                    <a:srgbClr val="000000"/>
                  </a:outerShdw>
                </a:effectLst>
              </a:rPr>
              <a:t> pueden ser cargados permanentemente con su corriente nominal y son capaces de interrumpir corrientes desde la co-rriente mínima de ruptura hasta su poder de corte.</a:t>
            </a:r>
          </a:p>
          <a:p>
            <a:pPr algn="l">
              <a:spcBef>
                <a:spcPct val="50000"/>
              </a:spcBef>
              <a:buClr>
                <a:schemeClr val="accent1"/>
              </a:buClr>
              <a:buSzPct val="75000"/>
              <a:buFont typeface="Monotype Sorts" pitchFamily="2" charset="2"/>
              <a:buChar char="n"/>
            </a:pPr>
            <a:r>
              <a:rPr lang="es-ES_tradnl" altLang="es-ES" sz="1800">
                <a:solidFill>
                  <a:schemeClr val="accent2"/>
                </a:solidFill>
                <a:effectLst>
                  <a:outerShdw blurRad="38100" dist="38100" dir="2700000" algn="tl">
                    <a:srgbClr val="000000"/>
                  </a:outerShdw>
                </a:effectLst>
              </a:rPr>
              <a:t> </a:t>
            </a:r>
            <a:r>
              <a:rPr lang="es-ES_tradnl" altLang="es-ES" sz="1800" u="sng">
                <a:solidFill>
                  <a:schemeClr val="accent2"/>
                </a:solidFill>
                <a:effectLst>
                  <a:outerShdw blurRad="38100" dist="38100" dir="2700000" algn="tl">
                    <a:srgbClr val="000000"/>
                  </a:outerShdw>
                </a:effectLst>
              </a:rPr>
              <a:t>Fusibles de rango parcial:</a:t>
            </a:r>
            <a:r>
              <a:rPr lang="es-ES_tradnl" altLang="es-ES" sz="1800">
                <a:effectLst>
                  <a:outerShdw blurRad="38100" dist="38100" dir="2700000" algn="tl">
                    <a:srgbClr val="000000"/>
                  </a:outerShdw>
                </a:effectLst>
              </a:rPr>
              <a:t> pueden ser permanentemente cargados con su corriente nominal e interrumpen corrientes a partir de un determinado múltiplo de su intensidad nominal hasta el poder de corte</a:t>
            </a:r>
            <a:r>
              <a:rPr lang="es-ES_tradnl" altLang="es-ES" sz="2100" b="0" i="1">
                <a:effectLst>
                  <a:outerShdw blurRad="38100" dist="38100" dir="2700000" algn="tl">
                    <a:srgbClr val="000000"/>
                  </a:outerShdw>
                </a:effectLst>
                <a:latin typeface="Arial" charset="0"/>
              </a:rPr>
              <a:t>.</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0552">
                                            <p:txEl>
                                              <p:pRg st="0" end="0"/>
                                            </p:txEl>
                                          </p:spTgt>
                                        </p:tgtEl>
                                        <p:attrNameLst>
                                          <p:attrName>style.visibility</p:attrName>
                                        </p:attrNameLst>
                                      </p:cBhvr>
                                      <p:to>
                                        <p:strVal val="visible"/>
                                      </p:to>
                                    </p:set>
                                    <p:animEffect transition="in" filter="wipe(up)">
                                      <p:cBhvr>
                                        <p:cTn id="7" dur="500"/>
                                        <p:tgtEl>
                                          <p:spTgt spid="5705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0552">
                                            <p:txEl>
                                              <p:pRg st="1" end="1"/>
                                            </p:txEl>
                                          </p:spTgt>
                                        </p:tgtEl>
                                        <p:attrNameLst>
                                          <p:attrName>style.visibility</p:attrName>
                                        </p:attrNameLst>
                                      </p:cBhvr>
                                      <p:to>
                                        <p:strVal val="visible"/>
                                      </p:to>
                                    </p:set>
                                    <p:animEffect transition="in" filter="wipe(up)">
                                      <p:cBhvr>
                                        <p:cTn id="12" dur="500"/>
                                        <p:tgtEl>
                                          <p:spTgt spid="5705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55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1026"/>
          <p:cNvSpPr>
            <a:spLocks noChangeArrowheads="1"/>
          </p:cNvSpPr>
          <p:nvPr/>
        </p:nvSpPr>
        <p:spPr bwMode="auto">
          <a:xfrm>
            <a:off x="152400" y="-762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9.5.4.2. Relés térmicos I</a:t>
            </a:r>
            <a:endParaRPr lang="es-ES_tradnl" altLang="es-ES" sz="4500" b="0">
              <a:latin typeface="Tahoma" pitchFamily="34" charset="0"/>
            </a:endParaRPr>
          </a:p>
        </p:txBody>
      </p:sp>
      <p:grpSp>
        <p:nvGrpSpPr>
          <p:cNvPr id="571397" name="Group 1029"/>
          <p:cNvGrpSpPr>
            <a:grpSpLocks noChangeAspect="1"/>
          </p:cNvGrpSpPr>
          <p:nvPr/>
        </p:nvGrpSpPr>
        <p:grpSpPr bwMode="auto">
          <a:xfrm>
            <a:off x="4822825" y="1735138"/>
            <a:ext cx="3940175" cy="4437062"/>
            <a:chOff x="2448" y="816"/>
            <a:chExt cx="2920" cy="3288"/>
          </a:xfrm>
        </p:grpSpPr>
        <p:sp>
          <p:nvSpPr>
            <p:cNvPr id="571396" name="Rectangle 1028"/>
            <p:cNvSpPr>
              <a:spLocks noChangeAspect="1" noChangeArrowheads="1"/>
            </p:cNvSpPr>
            <p:nvPr/>
          </p:nvSpPr>
          <p:spPr bwMode="auto">
            <a:xfrm>
              <a:off x="2448" y="816"/>
              <a:ext cx="2920" cy="3288"/>
            </a:xfrm>
            <a:prstGeom prst="rect">
              <a:avLst/>
            </a:prstGeom>
            <a:solidFill>
              <a:schemeClr val="tx1"/>
            </a:solidFill>
            <a:ln w="63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graphicFrame>
          <p:nvGraphicFramePr>
            <p:cNvPr id="571395" name="Object 1027"/>
            <p:cNvGraphicFramePr>
              <a:graphicFrameLocks noChangeAspect="1"/>
            </p:cNvGraphicFramePr>
            <p:nvPr/>
          </p:nvGraphicFramePr>
          <p:xfrm>
            <a:off x="2448" y="816"/>
            <a:ext cx="2919" cy="3287"/>
          </p:xfrm>
          <a:graphic>
            <a:graphicData uri="http://schemas.openxmlformats.org/presentationml/2006/ole">
              <mc:AlternateContent xmlns:mc="http://schemas.openxmlformats.org/markup-compatibility/2006">
                <mc:Choice xmlns:v="urn:schemas-microsoft-com:vml" Requires="v">
                  <p:oleObj spid="_x0000_s571435" name="Image" r:id="rId4" imgW="5146488" imgH="5794564" progId="Photoshop.Image.4">
                    <p:embed/>
                  </p:oleObj>
                </mc:Choice>
                <mc:Fallback>
                  <p:oleObj name="Image" r:id="rId4" imgW="5146488" imgH="5794564" progId="Photoshop.Image.4">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8" y="816"/>
                          <a:ext cx="2919" cy="328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571400" name="Group 1032"/>
          <p:cNvGrpSpPr>
            <a:grpSpLocks/>
          </p:cNvGrpSpPr>
          <p:nvPr/>
        </p:nvGrpSpPr>
        <p:grpSpPr bwMode="auto">
          <a:xfrm>
            <a:off x="228600" y="990600"/>
            <a:ext cx="4267200" cy="5588000"/>
            <a:chOff x="96" y="608"/>
            <a:chExt cx="2688" cy="3520"/>
          </a:xfrm>
        </p:grpSpPr>
        <p:sp>
          <p:nvSpPr>
            <p:cNvPr id="571399" name="Rectangle 1031"/>
            <p:cNvSpPr>
              <a:spLocks noChangeArrowheads="1"/>
            </p:cNvSpPr>
            <p:nvPr/>
          </p:nvSpPr>
          <p:spPr bwMode="auto">
            <a:xfrm>
              <a:off x="96" y="608"/>
              <a:ext cx="2672" cy="3520"/>
            </a:xfrm>
            <a:prstGeom prst="rect">
              <a:avLst/>
            </a:prstGeom>
            <a:gradFill rotWithShape="0">
              <a:gsLst>
                <a:gs pos="0">
                  <a:srgbClr val="CC0099">
                    <a:gamma/>
                    <a:shade val="46275"/>
                    <a:invGamma/>
                  </a:srgbClr>
                </a:gs>
                <a:gs pos="100000">
                  <a:srgbClr val="CC0099"/>
                </a:gs>
              </a:gsLst>
              <a:lin ang="2700000" scaled="1"/>
            </a:gradFill>
            <a:ln w="6350">
              <a:solidFill>
                <a:srgbClr val="000000"/>
              </a:solidFill>
              <a:miter lim="800000"/>
              <a:headEnd/>
              <a:tailEnd/>
            </a:ln>
            <a:effectLst>
              <a:outerShdw dist="107763" dir="2700000" algn="ctr" rotWithShape="0">
                <a:schemeClr val="bg2"/>
              </a:outerShdw>
            </a:effectLst>
          </p:spPr>
          <p:txBody>
            <a:bodyPr anchor="ctr">
              <a:spAutoFit/>
            </a:bodyPr>
            <a:lstStyle/>
            <a:p>
              <a:endParaRPr lang="es-ES"/>
            </a:p>
          </p:txBody>
        </p:sp>
        <p:sp>
          <p:nvSpPr>
            <p:cNvPr id="571398" name="Rectangle 1030"/>
            <p:cNvSpPr>
              <a:spLocks noChangeArrowheads="1"/>
            </p:cNvSpPr>
            <p:nvPr/>
          </p:nvSpPr>
          <p:spPr bwMode="auto">
            <a:xfrm>
              <a:off x="96" y="620"/>
              <a:ext cx="2688" cy="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50000"/>
                </a:spcBef>
                <a:buFontTx/>
                <a:buBlip>
                  <a:blip r:embed="rId6"/>
                </a:buBlip>
              </a:pPr>
              <a:r>
                <a:rPr lang="es-ES_tradnl" altLang="es-ES" sz="1700">
                  <a:effectLst>
                    <a:outerShdw blurRad="38100" dist="38100" dir="2700000" algn="tl">
                      <a:srgbClr val="000000"/>
                    </a:outerShdw>
                  </a:effectLst>
                  <a:latin typeface="Tahoma" pitchFamily="34" charset="0"/>
                </a:rPr>
                <a:t>La corriente de la instalación cir-cula por la bobina de calenta-miento.</a:t>
              </a:r>
            </a:p>
            <a:p>
              <a:pPr>
                <a:spcBef>
                  <a:spcPct val="50000"/>
                </a:spcBef>
                <a:buFontTx/>
                <a:buBlip>
                  <a:blip r:embed="rId6"/>
                </a:buBlip>
              </a:pPr>
              <a:r>
                <a:rPr lang="es-ES_tradnl" altLang="es-ES" sz="1700">
                  <a:effectLst>
                    <a:outerShdw blurRad="38100" dist="38100" dir="2700000" algn="tl">
                      <a:srgbClr val="000000"/>
                    </a:outerShdw>
                  </a:effectLst>
                  <a:latin typeface="Tahoma" pitchFamily="34" charset="0"/>
                </a:rPr>
                <a:t>Si la corriente sufre un incremen-to debido a una sobrecarga las tiras bimetálicas se calientan proporcionalmente a ella.</a:t>
              </a:r>
            </a:p>
            <a:p>
              <a:pPr>
                <a:spcBef>
                  <a:spcPct val="50000"/>
                </a:spcBef>
                <a:buFontTx/>
                <a:buBlip>
                  <a:blip r:embed="rId6"/>
                </a:buBlip>
              </a:pPr>
              <a:r>
                <a:rPr lang="es-ES_tradnl" altLang="es-ES" sz="1700">
                  <a:effectLst>
                    <a:outerShdw blurRad="38100" dist="38100" dir="2700000" algn="tl">
                      <a:srgbClr val="000000"/>
                    </a:outerShdw>
                  </a:effectLst>
                  <a:latin typeface="Tahoma" pitchFamily="34" charset="0"/>
                </a:rPr>
                <a:t>Las tiras bimetálicas al calentarse se deforman produciendo el des-plazamiento de la corredera que abre los contactos.</a:t>
              </a:r>
            </a:p>
            <a:p>
              <a:pPr>
                <a:spcBef>
                  <a:spcPct val="50000"/>
                </a:spcBef>
                <a:buFontTx/>
                <a:buBlip>
                  <a:blip r:embed="rId6"/>
                </a:buBlip>
              </a:pPr>
              <a:r>
                <a:rPr lang="es-ES_tradnl" altLang="es-ES" sz="1700">
                  <a:effectLst>
                    <a:outerShdw blurRad="38100" dist="38100" dir="2700000" algn="tl">
                      <a:srgbClr val="000000"/>
                    </a:outerShdw>
                  </a:effectLst>
                  <a:latin typeface="Tahoma" pitchFamily="34" charset="0"/>
                </a:rPr>
                <a:t>El posicionamiento inicial de la palanca de disparo determina la corriente necesaria para la apertura.</a:t>
              </a:r>
            </a:p>
            <a:p>
              <a:pPr>
                <a:spcBef>
                  <a:spcPct val="50000"/>
                </a:spcBef>
                <a:buFontTx/>
                <a:buBlip>
                  <a:blip r:embed="rId6"/>
                </a:buBlip>
              </a:pPr>
              <a:r>
                <a:rPr lang="es-ES_tradnl" altLang="es-ES" sz="1700">
                  <a:effectLst>
                    <a:outerShdw blurRad="38100" dist="38100" dir="2700000" algn="tl">
                      <a:srgbClr val="000000"/>
                    </a:outerShdw>
                  </a:effectLst>
                  <a:latin typeface="Tahoma" pitchFamily="34" charset="0"/>
                </a:rPr>
                <a:t>La temperatura ambiente no afec-ta porque la palanca de disparo también es bimétalica y se defor-ma con Tª exterior.</a:t>
              </a:r>
            </a:p>
            <a:p>
              <a:pPr>
                <a:spcBef>
                  <a:spcPct val="50000"/>
                </a:spcBef>
                <a:buFont typeface="Monotype Sorts" pitchFamily="2" charset="2"/>
                <a:buBlip>
                  <a:blip r:embed="rId6"/>
                </a:buBlip>
              </a:pPr>
              <a:endParaRPr lang="es-ES_tradnl" altLang="es-ES" sz="1700">
                <a:effectLst>
                  <a:outerShdw blurRad="38100" dist="38100" dir="2700000" algn="tl">
                    <a:srgbClr val="000000"/>
                  </a:outerShdw>
                </a:effectLst>
                <a:latin typeface="Tahoma" pitchFamily="34" charset="0"/>
              </a:endParaRPr>
            </a:p>
          </p:txBody>
        </p:sp>
      </p:grpSp>
      <p:grpSp>
        <p:nvGrpSpPr>
          <p:cNvPr id="571422" name="Group 1054"/>
          <p:cNvGrpSpPr>
            <a:grpSpLocks/>
          </p:cNvGrpSpPr>
          <p:nvPr/>
        </p:nvGrpSpPr>
        <p:grpSpPr bwMode="auto">
          <a:xfrm>
            <a:off x="4343400" y="2895600"/>
            <a:ext cx="1143000" cy="1009650"/>
            <a:chOff x="2736" y="1824"/>
            <a:chExt cx="720" cy="636"/>
          </a:xfrm>
        </p:grpSpPr>
        <p:sp>
          <p:nvSpPr>
            <p:cNvPr id="571402" name="AutoShape 1034"/>
            <p:cNvSpPr>
              <a:spLocks noChangeArrowheads="1"/>
            </p:cNvSpPr>
            <p:nvPr/>
          </p:nvSpPr>
          <p:spPr bwMode="auto">
            <a:xfrm>
              <a:off x="3024" y="1824"/>
              <a:ext cx="192" cy="288"/>
            </a:xfrm>
            <a:prstGeom prst="upArrow">
              <a:avLst>
                <a:gd name="adj1" fmla="val 50000"/>
                <a:gd name="adj2" fmla="val 37500"/>
              </a:avLst>
            </a:prstGeom>
            <a:gradFill rotWithShape="0">
              <a:gsLst>
                <a:gs pos="0">
                  <a:schemeClr val="tx1">
                    <a:gamma/>
                    <a:shade val="46275"/>
                    <a:invGamma/>
                  </a:schemeClr>
                </a:gs>
                <a:gs pos="100000">
                  <a:schemeClr val="tx1"/>
                </a:gs>
              </a:gsLst>
              <a:lin ang="2700000" scaled="1"/>
            </a:gradFill>
            <a:ln w="635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71401" name="Text Box 1033"/>
            <p:cNvSpPr txBox="1">
              <a:spLocks noChangeArrowheads="1"/>
            </p:cNvSpPr>
            <p:nvPr/>
          </p:nvSpPr>
          <p:spPr bwMode="auto">
            <a:xfrm>
              <a:off x="2736" y="2112"/>
              <a:ext cx="720" cy="348"/>
            </a:xfrm>
            <a:prstGeom prst="rect">
              <a:avLst/>
            </a:prstGeom>
            <a:gradFill rotWithShape="0">
              <a:gsLst>
                <a:gs pos="0">
                  <a:schemeClr val="tx1">
                    <a:gamma/>
                    <a:shade val="46275"/>
                    <a:invGamma/>
                  </a:schemeClr>
                </a:gs>
                <a:gs pos="100000">
                  <a:schemeClr val="tx1"/>
                </a:gs>
              </a:gsLst>
              <a:lin ang="2700000" scaled="1"/>
            </a:gradFill>
            <a:ln w="3175">
              <a:solidFill>
                <a:schemeClr val="bg2"/>
              </a:solidFill>
              <a:miter lim="800000"/>
              <a:headEnd/>
              <a:tailEnd/>
            </a:ln>
            <a:effectLst>
              <a:outerShdw dist="35921" dir="2700000" algn="ctr" rotWithShape="0">
                <a:schemeClr val="bg2"/>
              </a:outerShdw>
            </a:effectLst>
          </p:spPr>
          <p:txBody>
            <a:bodyPr>
              <a:spAutoFit/>
            </a:bodyPr>
            <a:lstStyle/>
            <a:p>
              <a:pPr algn="ctr"/>
              <a:r>
                <a:rPr lang="es-ES_tradnl" altLang="es-ES" sz="1500">
                  <a:solidFill>
                    <a:schemeClr val="bg2"/>
                  </a:solidFill>
                  <a:effectLst>
                    <a:outerShdw blurRad="38100" dist="38100" dir="2700000" algn="tl">
                      <a:srgbClr val="C0C0C0"/>
                    </a:outerShdw>
                  </a:effectLst>
                </a:rPr>
                <a:t>Tecla de liberación</a:t>
              </a:r>
              <a:endParaRPr lang="es-ES" altLang="es-ES" sz="1500">
                <a:solidFill>
                  <a:schemeClr val="bg2"/>
                </a:solidFill>
                <a:effectLst>
                  <a:outerShdw blurRad="38100" dist="38100" dir="2700000" algn="tl">
                    <a:srgbClr val="C0C0C0"/>
                  </a:outerShdw>
                </a:effectLst>
              </a:endParaRPr>
            </a:p>
          </p:txBody>
        </p:sp>
      </p:grpSp>
      <p:grpSp>
        <p:nvGrpSpPr>
          <p:cNvPr id="571420" name="Group 1052"/>
          <p:cNvGrpSpPr>
            <a:grpSpLocks/>
          </p:cNvGrpSpPr>
          <p:nvPr/>
        </p:nvGrpSpPr>
        <p:grpSpPr bwMode="auto">
          <a:xfrm>
            <a:off x="7823200" y="2876550"/>
            <a:ext cx="1143000" cy="577850"/>
            <a:chOff x="4928" y="1812"/>
            <a:chExt cx="720" cy="364"/>
          </a:xfrm>
        </p:grpSpPr>
        <p:sp>
          <p:nvSpPr>
            <p:cNvPr id="571404" name="AutoShape 1036"/>
            <p:cNvSpPr>
              <a:spLocks noChangeArrowheads="1"/>
            </p:cNvSpPr>
            <p:nvPr/>
          </p:nvSpPr>
          <p:spPr bwMode="auto">
            <a:xfrm rot="10800000">
              <a:off x="5184" y="1888"/>
              <a:ext cx="192" cy="288"/>
            </a:xfrm>
            <a:prstGeom prst="upArrow">
              <a:avLst>
                <a:gd name="adj1" fmla="val 50000"/>
                <a:gd name="adj2" fmla="val 37500"/>
              </a:avLst>
            </a:prstGeom>
            <a:gradFill rotWithShape="0">
              <a:gsLst>
                <a:gs pos="0">
                  <a:schemeClr val="tx1">
                    <a:gamma/>
                    <a:shade val="46275"/>
                    <a:invGamma/>
                  </a:schemeClr>
                </a:gs>
                <a:gs pos="100000">
                  <a:schemeClr val="tx1"/>
                </a:gs>
              </a:gsLst>
              <a:lin ang="2700000" scaled="1"/>
            </a:gradFill>
            <a:ln w="635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71403" name="Text Box 1035"/>
            <p:cNvSpPr txBox="1">
              <a:spLocks noChangeArrowheads="1"/>
            </p:cNvSpPr>
            <p:nvPr/>
          </p:nvSpPr>
          <p:spPr bwMode="auto">
            <a:xfrm>
              <a:off x="4928" y="1812"/>
              <a:ext cx="720" cy="204"/>
            </a:xfrm>
            <a:prstGeom prst="rect">
              <a:avLst/>
            </a:prstGeom>
            <a:gradFill rotWithShape="0">
              <a:gsLst>
                <a:gs pos="0">
                  <a:schemeClr val="tx1">
                    <a:gamma/>
                    <a:shade val="46275"/>
                    <a:invGamma/>
                  </a:schemeClr>
                </a:gs>
                <a:gs pos="100000">
                  <a:schemeClr val="tx1"/>
                </a:gs>
              </a:gsLst>
              <a:lin ang="2700000" scaled="1"/>
            </a:gradFill>
            <a:ln w="3175">
              <a:solidFill>
                <a:schemeClr val="bg2"/>
              </a:solidFill>
              <a:miter lim="800000"/>
              <a:headEnd/>
              <a:tailEnd/>
            </a:ln>
            <a:effectLst>
              <a:outerShdw dist="35921" dir="2700000" algn="ctr" rotWithShape="0">
                <a:schemeClr val="bg2"/>
              </a:outerShdw>
            </a:effectLst>
          </p:spPr>
          <p:txBody>
            <a:bodyPr>
              <a:spAutoFit/>
            </a:bodyPr>
            <a:lstStyle/>
            <a:p>
              <a:pPr algn="ctr"/>
              <a:r>
                <a:rPr lang="es-ES_tradnl" altLang="es-ES" sz="1500">
                  <a:solidFill>
                    <a:schemeClr val="bg2"/>
                  </a:solidFill>
                  <a:effectLst>
                    <a:outerShdw blurRad="38100" dist="38100" dir="2700000" algn="tl">
                      <a:srgbClr val="C0C0C0"/>
                    </a:outerShdw>
                  </a:effectLst>
                </a:rPr>
                <a:t>Corredera</a:t>
              </a:r>
              <a:endParaRPr lang="es-ES" altLang="es-ES" sz="1500">
                <a:solidFill>
                  <a:schemeClr val="bg2"/>
                </a:solidFill>
                <a:effectLst>
                  <a:outerShdw blurRad="38100" dist="38100" dir="2700000" algn="tl">
                    <a:srgbClr val="C0C0C0"/>
                  </a:outerShdw>
                </a:effectLst>
              </a:endParaRPr>
            </a:p>
          </p:txBody>
        </p:sp>
      </p:grpSp>
      <p:grpSp>
        <p:nvGrpSpPr>
          <p:cNvPr id="571419" name="Group 1051"/>
          <p:cNvGrpSpPr>
            <a:grpSpLocks/>
          </p:cNvGrpSpPr>
          <p:nvPr/>
        </p:nvGrpSpPr>
        <p:grpSpPr bwMode="auto">
          <a:xfrm>
            <a:off x="6388100" y="2571750"/>
            <a:ext cx="1308100" cy="679450"/>
            <a:chOff x="4024" y="1620"/>
            <a:chExt cx="824" cy="428"/>
          </a:xfrm>
        </p:grpSpPr>
        <p:sp>
          <p:nvSpPr>
            <p:cNvPr id="571406" name="AutoShape 1038"/>
            <p:cNvSpPr>
              <a:spLocks noChangeArrowheads="1"/>
            </p:cNvSpPr>
            <p:nvPr/>
          </p:nvSpPr>
          <p:spPr bwMode="auto">
            <a:xfrm rot="-7729200">
              <a:off x="4072" y="1808"/>
              <a:ext cx="192" cy="288"/>
            </a:xfrm>
            <a:prstGeom prst="upArrow">
              <a:avLst>
                <a:gd name="adj1" fmla="val 50000"/>
                <a:gd name="adj2" fmla="val 37500"/>
              </a:avLst>
            </a:prstGeom>
            <a:gradFill rotWithShape="0">
              <a:gsLst>
                <a:gs pos="0">
                  <a:schemeClr val="tx1">
                    <a:gamma/>
                    <a:shade val="46275"/>
                    <a:invGamma/>
                  </a:schemeClr>
                </a:gs>
                <a:gs pos="100000">
                  <a:schemeClr val="tx1"/>
                </a:gs>
              </a:gsLst>
              <a:lin ang="2700000" scaled="1"/>
            </a:gradFill>
            <a:ln w="635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71405" name="Text Box 1037"/>
            <p:cNvSpPr txBox="1">
              <a:spLocks noChangeArrowheads="1"/>
            </p:cNvSpPr>
            <p:nvPr/>
          </p:nvSpPr>
          <p:spPr bwMode="auto">
            <a:xfrm>
              <a:off x="4224" y="1620"/>
              <a:ext cx="624" cy="348"/>
            </a:xfrm>
            <a:prstGeom prst="rect">
              <a:avLst/>
            </a:prstGeom>
            <a:gradFill rotWithShape="0">
              <a:gsLst>
                <a:gs pos="0">
                  <a:schemeClr val="tx1">
                    <a:gamma/>
                    <a:shade val="46275"/>
                    <a:invGamma/>
                  </a:schemeClr>
                </a:gs>
                <a:gs pos="100000">
                  <a:schemeClr val="tx1"/>
                </a:gs>
              </a:gsLst>
              <a:lin ang="2700000" scaled="1"/>
            </a:gradFill>
            <a:ln w="3175">
              <a:solidFill>
                <a:schemeClr val="bg2"/>
              </a:solidFill>
              <a:miter lim="800000"/>
              <a:headEnd/>
              <a:tailEnd/>
            </a:ln>
            <a:effectLst>
              <a:outerShdw dist="35921" dir="2700000" algn="ctr" rotWithShape="0">
                <a:schemeClr val="bg2"/>
              </a:outerShdw>
            </a:effectLst>
          </p:spPr>
          <p:txBody>
            <a:bodyPr>
              <a:spAutoFit/>
            </a:bodyPr>
            <a:lstStyle/>
            <a:p>
              <a:pPr algn="ctr"/>
              <a:r>
                <a:rPr lang="es-ES_tradnl" altLang="es-ES" sz="1500">
                  <a:solidFill>
                    <a:schemeClr val="bg2"/>
                  </a:solidFill>
                  <a:effectLst>
                    <a:outerShdw blurRad="38100" dist="38100" dir="2700000" algn="tl">
                      <a:srgbClr val="C0C0C0"/>
                    </a:outerShdw>
                  </a:effectLst>
                </a:rPr>
                <a:t>Palanca disparo</a:t>
              </a:r>
              <a:endParaRPr lang="es-ES" altLang="es-ES" sz="1500">
                <a:solidFill>
                  <a:schemeClr val="bg2"/>
                </a:solidFill>
                <a:effectLst>
                  <a:outerShdw blurRad="38100" dist="38100" dir="2700000" algn="tl">
                    <a:srgbClr val="C0C0C0"/>
                  </a:outerShdw>
                </a:effectLst>
              </a:endParaRPr>
            </a:p>
          </p:txBody>
        </p:sp>
      </p:grpSp>
      <p:sp>
        <p:nvSpPr>
          <p:cNvPr id="571407" name="Text Box 1039"/>
          <p:cNvSpPr txBox="1">
            <a:spLocks noChangeArrowheads="1"/>
          </p:cNvSpPr>
          <p:nvPr/>
        </p:nvSpPr>
        <p:spPr bwMode="auto">
          <a:xfrm>
            <a:off x="8001000" y="4019550"/>
            <a:ext cx="965200" cy="323850"/>
          </a:xfrm>
          <a:prstGeom prst="rect">
            <a:avLst/>
          </a:prstGeom>
          <a:gradFill rotWithShape="0">
            <a:gsLst>
              <a:gs pos="0">
                <a:schemeClr val="tx1">
                  <a:gamma/>
                  <a:shade val="46275"/>
                  <a:invGamma/>
                </a:schemeClr>
              </a:gs>
              <a:gs pos="100000">
                <a:schemeClr val="tx1"/>
              </a:gs>
            </a:gsLst>
            <a:lin ang="2700000" scaled="1"/>
          </a:gradFill>
          <a:ln w="3175">
            <a:solidFill>
              <a:schemeClr val="bg2"/>
            </a:solidFill>
            <a:miter lim="800000"/>
            <a:headEnd/>
            <a:tailEnd/>
          </a:ln>
          <a:effectLst>
            <a:outerShdw dist="35921" dir="2700000" algn="ctr" rotWithShape="0">
              <a:schemeClr val="bg2"/>
            </a:outerShdw>
          </a:effectLst>
        </p:spPr>
        <p:txBody>
          <a:bodyPr>
            <a:spAutoFit/>
          </a:bodyPr>
          <a:lstStyle/>
          <a:p>
            <a:pPr algn="ctr"/>
            <a:r>
              <a:rPr lang="es-ES_tradnl" altLang="es-ES" sz="1500">
                <a:solidFill>
                  <a:schemeClr val="bg2"/>
                </a:solidFill>
                <a:effectLst>
                  <a:outerShdw blurRad="38100" dist="38100" dir="2700000" algn="tl">
                    <a:srgbClr val="C0C0C0"/>
                  </a:outerShdw>
                </a:effectLst>
              </a:rPr>
              <a:t>Bimetal</a:t>
            </a:r>
            <a:endParaRPr lang="es-ES" altLang="es-ES" sz="1500">
              <a:solidFill>
                <a:schemeClr val="bg2"/>
              </a:solidFill>
              <a:effectLst>
                <a:outerShdw blurRad="38100" dist="38100" dir="2700000" algn="tl">
                  <a:srgbClr val="C0C0C0"/>
                </a:outerShdw>
              </a:effectLst>
            </a:endParaRPr>
          </a:p>
        </p:txBody>
      </p:sp>
      <p:grpSp>
        <p:nvGrpSpPr>
          <p:cNvPr id="571418" name="Group 1050"/>
          <p:cNvGrpSpPr>
            <a:grpSpLocks/>
          </p:cNvGrpSpPr>
          <p:nvPr/>
        </p:nvGrpSpPr>
        <p:grpSpPr bwMode="auto">
          <a:xfrm>
            <a:off x="5638800" y="1352550"/>
            <a:ext cx="1371600" cy="704850"/>
            <a:chOff x="3552" y="852"/>
            <a:chExt cx="864" cy="444"/>
          </a:xfrm>
        </p:grpSpPr>
        <p:sp>
          <p:nvSpPr>
            <p:cNvPr id="571409" name="AutoShape 1041"/>
            <p:cNvSpPr>
              <a:spLocks noChangeArrowheads="1"/>
            </p:cNvSpPr>
            <p:nvPr/>
          </p:nvSpPr>
          <p:spPr bwMode="auto">
            <a:xfrm rot="10800000">
              <a:off x="3568" y="1008"/>
              <a:ext cx="192" cy="288"/>
            </a:xfrm>
            <a:prstGeom prst="upArrow">
              <a:avLst>
                <a:gd name="adj1" fmla="val 50000"/>
                <a:gd name="adj2" fmla="val 37500"/>
              </a:avLst>
            </a:prstGeom>
            <a:gradFill rotWithShape="0">
              <a:gsLst>
                <a:gs pos="0">
                  <a:schemeClr val="tx1">
                    <a:gamma/>
                    <a:shade val="46275"/>
                    <a:invGamma/>
                  </a:schemeClr>
                </a:gs>
                <a:gs pos="100000">
                  <a:schemeClr val="tx1"/>
                </a:gs>
              </a:gsLst>
              <a:lin ang="2700000" scaled="1"/>
            </a:gradFill>
            <a:ln w="635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71408" name="Text Box 1040"/>
            <p:cNvSpPr txBox="1">
              <a:spLocks noChangeArrowheads="1"/>
            </p:cNvSpPr>
            <p:nvPr/>
          </p:nvSpPr>
          <p:spPr bwMode="auto">
            <a:xfrm>
              <a:off x="3552" y="852"/>
              <a:ext cx="864" cy="204"/>
            </a:xfrm>
            <a:prstGeom prst="rect">
              <a:avLst/>
            </a:prstGeom>
            <a:gradFill rotWithShape="0">
              <a:gsLst>
                <a:gs pos="0">
                  <a:schemeClr val="tx1">
                    <a:gamma/>
                    <a:shade val="46275"/>
                    <a:invGamma/>
                  </a:schemeClr>
                </a:gs>
                <a:gs pos="100000">
                  <a:schemeClr val="tx1"/>
                </a:gs>
              </a:gsLst>
              <a:lin ang="2700000" scaled="1"/>
            </a:gradFill>
            <a:ln w="3175">
              <a:solidFill>
                <a:schemeClr val="bg2"/>
              </a:solidFill>
              <a:miter lim="800000"/>
              <a:headEnd/>
              <a:tailEnd/>
            </a:ln>
            <a:effectLst>
              <a:outerShdw dist="35921" dir="2700000" algn="ctr" rotWithShape="0">
                <a:schemeClr val="bg2"/>
              </a:outerShdw>
            </a:effectLst>
          </p:spPr>
          <p:txBody>
            <a:bodyPr>
              <a:spAutoFit/>
            </a:bodyPr>
            <a:lstStyle/>
            <a:p>
              <a:pPr algn="ctr"/>
              <a:r>
                <a:rPr lang="es-ES_tradnl" altLang="es-ES" sz="1500">
                  <a:solidFill>
                    <a:schemeClr val="bg2"/>
                  </a:solidFill>
                  <a:effectLst>
                    <a:outerShdw blurRad="38100" dist="38100" dir="2700000" algn="tl">
                      <a:srgbClr val="C0C0C0"/>
                    </a:outerShdw>
                  </a:effectLst>
                </a:rPr>
                <a:t>Pto. muerto</a:t>
              </a:r>
              <a:endParaRPr lang="es-ES" altLang="es-ES" sz="1500">
                <a:solidFill>
                  <a:schemeClr val="bg2"/>
                </a:solidFill>
                <a:effectLst>
                  <a:outerShdw blurRad="38100" dist="38100" dir="2700000" algn="tl">
                    <a:srgbClr val="C0C0C0"/>
                  </a:outerShdw>
                </a:effectLst>
              </a:endParaRPr>
            </a:p>
          </p:txBody>
        </p:sp>
      </p:grpSp>
      <p:grpSp>
        <p:nvGrpSpPr>
          <p:cNvPr id="571417" name="Group 1049"/>
          <p:cNvGrpSpPr>
            <a:grpSpLocks/>
          </p:cNvGrpSpPr>
          <p:nvPr/>
        </p:nvGrpSpPr>
        <p:grpSpPr bwMode="auto">
          <a:xfrm>
            <a:off x="4800600" y="990600"/>
            <a:ext cx="2209800" cy="1333500"/>
            <a:chOff x="3024" y="624"/>
            <a:chExt cx="1392" cy="840"/>
          </a:xfrm>
        </p:grpSpPr>
        <p:sp>
          <p:nvSpPr>
            <p:cNvPr id="571411" name="AutoShape 1043"/>
            <p:cNvSpPr>
              <a:spLocks noChangeArrowheads="1"/>
            </p:cNvSpPr>
            <p:nvPr/>
          </p:nvSpPr>
          <p:spPr bwMode="auto">
            <a:xfrm rot="10800000">
              <a:off x="3256" y="800"/>
              <a:ext cx="192" cy="664"/>
            </a:xfrm>
            <a:prstGeom prst="upArrow">
              <a:avLst>
                <a:gd name="adj1" fmla="val 48963"/>
                <a:gd name="adj2" fmla="val 70303"/>
              </a:avLst>
            </a:prstGeom>
            <a:gradFill rotWithShape="0">
              <a:gsLst>
                <a:gs pos="0">
                  <a:schemeClr val="tx1">
                    <a:gamma/>
                    <a:shade val="46275"/>
                    <a:invGamma/>
                  </a:schemeClr>
                </a:gs>
                <a:gs pos="100000">
                  <a:schemeClr val="tx1"/>
                </a:gs>
              </a:gsLst>
              <a:lin ang="2700000" scaled="1"/>
            </a:gradFill>
            <a:ln w="6350">
              <a:solidFill>
                <a:srgbClr val="000000"/>
              </a:solidFill>
              <a:miter lim="800000"/>
              <a:headEnd/>
              <a:tailEnd/>
            </a:ln>
            <a:effectLst>
              <a:outerShdw dist="35921" dir="2700000" algn="ctr" rotWithShape="0">
                <a:schemeClr val="bg2"/>
              </a:outerShdw>
            </a:effectLst>
          </p:spPr>
          <p:txBody>
            <a:bodyPr anchor="ctr">
              <a:spAutoFit/>
            </a:bodyPr>
            <a:lstStyle/>
            <a:p>
              <a:endParaRPr lang="es-ES"/>
            </a:p>
          </p:txBody>
        </p:sp>
        <p:sp>
          <p:nvSpPr>
            <p:cNvPr id="571410" name="Text Box 1042"/>
            <p:cNvSpPr txBox="1">
              <a:spLocks noChangeArrowheads="1"/>
            </p:cNvSpPr>
            <p:nvPr/>
          </p:nvSpPr>
          <p:spPr bwMode="auto">
            <a:xfrm>
              <a:off x="3024" y="624"/>
              <a:ext cx="1392" cy="204"/>
            </a:xfrm>
            <a:prstGeom prst="rect">
              <a:avLst/>
            </a:prstGeom>
            <a:gradFill rotWithShape="0">
              <a:gsLst>
                <a:gs pos="0">
                  <a:schemeClr val="tx1">
                    <a:gamma/>
                    <a:shade val="46275"/>
                    <a:invGamma/>
                  </a:schemeClr>
                </a:gs>
                <a:gs pos="100000">
                  <a:schemeClr val="tx1"/>
                </a:gs>
              </a:gsLst>
              <a:lin ang="2700000" scaled="1"/>
            </a:gradFill>
            <a:ln w="3175">
              <a:solidFill>
                <a:schemeClr val="bg2"/>
              </a:solidFill>
              <a:miter lim="800000"/>
              <a:headEnd/>
              <a:tailEnd/>
            </a:ln>
            <a:effectLst>
              <a:outerShdw dist="35921" dir="2700000" algn="ctr" rotWithShape="0">
                <a:schemeClr val="bg2"/>
              </a:outerShdw>
            </a:effectLst>
          </p:spPr>
          <p:txBody>
            <a:bodyPr>
              <a:spAutoFit/>
            </a:bodyPr>
            <a:lstStyle/>
            <a:p>
              <a:pPr algn="ctr"/>
              <a:r>
                <a:rPr lang="es-ES_tradnl" altLang="es-ES" sz="1500">
                  <a:solidFill>
                    <a:schemeClr val="bg2"/>
                  </a:solidFill>
                  <a:effectLst>
                    <a:outerShdw blurRad="38100" dist="38100" dir="2700000" algn="tl">
                      <a:srgbClr val="C0C0C0"/>
                    </a:outerShdw>
                  </a:effectLst>
                </a:rPr>
                <a:t>Tornillo autobloqueo</a:t>
              </a:r>
              <a:endParaRPr lang="es-ES" altLang="es-ES" sz="1500">
                <a:solidFill>
                  <a:schemeClr val="bg2"/>
                </a:solidFill>
                <a:effectLst>
                  <a:outerShdw blurRad="38100" dist="38100" dir="2700000" algn="tl">
                    <a:srgbClr val="C0C0C0"/>
                  </a:outerShdw>
                </a:effectLst>
              </a:endParaRPr>
            </a:p>
          </p:txBody>
        </p:sp>
      </p:grpSp>
      <p:sp>
        <p:nvSpPr>
          <p:cNvPr id="571413" name="Text Box 1045"/>
          <p:cNvSpPr txBox="1">
            <a:spLocks noChangeArrowheads="1"/>
          </p:cNvSpPr>
          <p:nvPr/>
        </p:nvSpPr>
        <p:spPr bwMode="auto">
          <a:xfrm>
            <a:off x="8001000" y="4495800"/>
            <a:ext cx="965200" cy="323850"/>
          </a:xfrm>
          <a:prstGeom prst="rect">
            <a:avLst/>
          </a:prstGeom>
          <a:gradFill rotWithShape="0">
            <a:gsLst>
              <a:gs pos="0">
                <a:schemeClr val="tx1">
                  <a:gamma/>
                  <a:shade val="46275"/>
                  <a:invGamma/>
                </a:schemeClr>
              </a:gs>
              <a:gs pos="100000">
                <a:schemeClr val="tx1"/>
              </a:gs>
            </a:gsLst>
            <a:lin ang="2700000" scaled="1"/>
          </a:gradFill>
          <a:ln w="3175">
            <a:solidFill>
              <a:schemeClr val="bg2"/>
            </a:solidFill>
            <a:miter lim="800000"/>
            <a:headEnd/>
            <a:tailEnd/>
          </a:ln>
          <a:effectLst>
            <a:outerShdw dist="35921" dir="2700000" algn="ctr" rotWithShape="0">
              <a:schemeClr val="bg2"/>
            </a:outerShdw>
          </a:effectLst>
        </p:spPr>
        <p:txBody>
          <a:bodyPr>
            <a:spAutoFit/>
          </a:bodyPr>
          <a:lstStyle/>
          <a:p>
            <a:pPr algn="ctr"/>
            <a:r>
              <a:rPr lang="es-ES_tradnl" altLang="es-ES" sz="1500">
                <a:solidFill>
                  <a:schemeClr val="bg2"/>
                </a:solidFill>
                <a:effectLst>
                  <a:outerShdw blurRad="38100" dist="38100" dir="2700000" algn="tl">
                    <a:srgbClr val="C0C0C0"/>
                  </a:outerShdw>
                </a:effectLst>
              </a:rPr>
              <a:t>Bobinas</a:t>
            </a:r>
            <a:endParaRPr lang="es-ES" altLang="es-ES" sz="1500">
              <a:solidFill>
                <a:schemeClr val="bg2"/>
              </a:solidFill>
              <a:effectLst>
                <a:outerShdw blurRad="38100" dist="38100" dir="2700000" algn="tl">
                  <a:srgbClr val="C0C0C0"/>
                </a:outerShdw>
              </a:effectLst>
            </a:endParaRPr>
          </a:p>
        </p:txBody>
      </p:sp>
      <p:grpSp>
        <p:nvGrpSpPr>
          <p:cNvPr id="571421" name="Group 1053"/>
          <p:cNvGrpSpPr>
            <a:grpSpLocks/>
          </p:cNvGrpSpPr>
          <p:nvPr/>
        </p:nvGrpSpPr>
        <p:grpSpPr bwMode="auto">
          <a:xfrm>
            <a:off x="4724400" y="4400550"/>
            <a:ext cx="2006600" cy="552450"/>
            <a:chOff x="2976" y="2772"/>
            <a:chExt cx="1264" cy="348"/>
          </a:xfrm>
        </p:grpSpPr>
        <p:sp>
          <p:nvSpPr>
            <p:cNvPr id="571414" name="AutoShape 1046"/>
            <p:cNvSpPr>
              <a:spLocks noChangeArrowheads="1"/>
            </p:cNvSpPr>
            <p:nvPr/>
          </p:nvSpPr>
          <p:spPr bwMode="auto">
            <a:xfrm rot="5400000">
              <a:off x="4000" y="2816"/>
              <a:ext cx="192" cy="288"/>
            </a:xfrm>
            <a:prstGeom prst="upArrow">
              <a:avLst>
                <a:gd name="adj1" fmla="val 50000"/>
                <a:gd name="adj2" fmla="val 37500"/>
              </a:avLst>
            </a:prstGeom>
            <a:gradFill rotWithShape="0">
              <a:gsLst>
                <a:gs pos="0">
                  <a:schemeClr val="tx1">
                    <a:gamma/>
                    <a:shade val="46275"/>
                    <a:invGamma/>
                  </a:schemeClr>
                </a:gs>
                <a:gs pos="100000">
                  <a:schemeClr val="tx1"/>
                </a:gs>
              </a:gsLst>
              <a:lin ang="2700000" scaled="1"/>
            </a:gradFill>
            <a:ln w="635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71412" name="Text Box 1044"/>
            <p:cNvSpPr txBox="1">
              <a:spLocks noChangeArrowheads="1"/>
            </p:cNvSpPr>
            <p:nvPr/>
          </p:nvSpPr>
          <p:spPr bwMode="auto">
            <a:xfrm>
              <a:off x="2976" y="2772"/>
              <a:ext cx="960" cy="348"/>
            </a:xfrm>
            <a:prstGeom prst="rect">
              <a:avLst/>
            </a:prstGeom>
            <a:gradFill rotWithShape="0">
              <a:gsLst>
                <a:gs pos="0">
                  <a:schemeClr val="tx1">
                    <a:gamma/>
                    <a:shade val="46275"/>
                    <a:invGamma/>
                  </a:schemeClr>
                </a:gs>
                <a:gs pos="100000">
                  <a:schemeClr val="tx1"/>
                </a:gs>
              </a:gsLst>
              <a:lin ang="2700000" scaled="1"/>
            </a:gradFill>
            <a:ln w="3175">
              <a:solidFill>
                <a:schemeClr val="bg2"/>
              </a:solidFill>
              <a:miter lim="800000"/>
              <a:headEnd/>
              <a:tailEnd/>
            </a:ln>
            <a:effectLst>
              <a:outerShdw dist="35921" dir="2700000" algn="ctr" rotWithShape="0">
                <a:schemeClr val="bg2"/>
              </a:outerShdw>
            </a:effectLst>
          </p:spPr>
          <p:txBody>
            <a:bodyPr>
              <a:spAutoFit/>
            </a:bodyPr>
            <a:lstStyle/>
            <a:p>
              <a:pPr algn="ctr"/>
              <a:r>
                <a:rPr lang="es-ES_tradnl" altLang="es-ES" sz="1500">
                  <a:solidFill>
                    <a:schemeClr val="bg2"/>
                  </a:solidFill>
                  <a:effectLst>
                    <a:outerShdw blurRad="38100" dist="38100" dir="2700000" algn="tl">
                      <a:srgbClr val="C0C0C0"/>
                    </a:outerShdw>
                  </a:effectLst>
                </a:rPr>
                <a:t>Tira compen-sación Tª</a:t>
              </a:r>
              <a:endParaRPr lang="es-ES" altLang="es-ES" sz="1500">
                <a:solidFill>
                  <a:schemeClr val="bg2"/>
                </a:solidFill>
                <a:effectLst>
                  <a:outerShdw blurRad="38100" dist="38100" dir="2700000" algn="tl">
                    <a:srgbClr val="C0C0C0"/>
                  </a:outerShdw>
                </a:effectLst>
              </a:endParaRPr>
            </a:p>
          </p:txBody>
        </p:sp>
      </p:grpSp>
      <p:sp>
        <p:nvSpPr>
          <p:cNvPr id="571415" name="Text Box 1047"/>
          <p:cNvSpPr txBox="1">
            <a:spLocks noChangeArrowheads="1"/>
          </p:cNvSpPr>
          <p:nvPr/>
        </p:nvSpPr>
        <p:spPr bwMode="auto">
          <a:xfrm>
            <a:off x="5065713" y="6140450"/>
            <a:ext cx="3509962" cy="42703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200">
                <a:effectLst>
                  <a:outerShdw blurRad="38100" dist="38100" dir="2700000" algn="tl">
                    <a:srgbClr val="000000"/>
                  </a:outerShdw>
                </a:effectLst>
              </a:rPr>
              <a:t>Relé térmico bimetálico</a:t>
            </a:r>
            <a:endParaRPr lang="es-ES" altLang="es-ES" sz="2200">
              <a:effectLst>
                <a:outerShdw blurRad="38100" dist="38100" dir="2700000" algn="tl">
                  <a:srgbClr val="000000"/>
                </a:outerShdw>
              </a:effectLst>
            </a:endParaRPr>
          </a:p>
        </p:txBody>
      </p:sp>
      <p:sp>
        <p:nvSpPr>
          <p:cNvPr id="571416" name="Text Box 1048"/>
          <p:cNvSpPr txBox="1">
            <a:spLocks noChangeArrowheads="1"/>
          </p:cNvSpPr>
          <p:nvPr/>
        </p:nvSpPr>
        <p:spPr bwMode="auto">
          <a:xfrm>
            <a:off x="6934200" y="1736725"/>
            <a:ext cx="1831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ltLang="es-ES" sz="1000">
                <a:solidFill>
                  <a:schemeClr val="bg2"/>
                </a:solidFill>
                <a:effectLst>
                  <a:outerShdw blurRad="38100" dist="38100" dir="2700000" algn="tl">
                    <a:srgbClr val="FFFFFF"/>
                  </a:outerShdw>
                </a:effectLst>
                <a:sym typeface="Symbol" pitchFamily="18" charset="2"/>
              </a:rPr>
              <a:t></a:t>
            </a:r>
            <a:r>
              <a:rPr lang="es-ES_tradnl" altLang="es-ES" sz="1000">
                <a:solidFill>
                  <a:schemeClr val="bg2"/>
                </a:solidFill>
                <a:effectLst>
                  <a:outerShdw blurRad="38100" dist="38100" dir="2700000" algn="tl">
                    <a:srgbClr val="FFFFFF"/>
                  </a:outerShdw>
                </a:effectLst>
                <a:sym typeface="Symbol" pitchFamily="18" charset="2"/>
              </a:rPr>
              <a:t> Curso de aparamenta eléctrica: Merlin Gerin</a:t>
            </a:r>
            <a:endParaRPr lang="es-ES" altLang="es-ES" sz="1000">
              <a:solidFill>
                <a:schemeClr val="bg2"/>
              </a:solidFill>
              <a:effectLst>
                <a:outerShdw blurRad="38100" dist="38100" dir="2700000" algn="tl">
                  <a:srgbClr val="FFFFFF"/>
                </a:outerShdw>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1413"/>
                                        </p:tgtEl>
                                        <p:attrNameLst>
                                          <p:attrName>style.visibility</p:attrName>
                                        </p:attrNameLst>
                                      </p:cBhvr>
                                      <p:to>
                                        <p:strVal val="visible"/>
                                      </p:to>
                                    </p:set>
                                    <p:animEffect transition="in" filter="dissolve">
                                      <p:cBhvr>
                                        <p:cTn id="7" dur="500"/>
                                        <p:tgtEl>
                                          <p:spTgt spid="5714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1407"/>
                                        </p:tgtEl>
                                        <p:attrNameLst>
                                          <p:attrName>style.visibility</p:attrName>
                                        </p:attrNameLst>
                                      </p:cBhvr>
                                      <p:to>
                                        <p:strVal val="visible"/>
                                      </p:to>
                                    </p:set>
                                    <p:animEffect transition="in" filter="dissolve">
                                      <p:cBhvr>
                                        <p:cTn id="12" dur="500"/>
                                        <p:tgtEl>
                                          <p:spTgt spid="57140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1420"/>
                                        </p:tgtEl>
                                        <p:attrNameLst>
                                          <p:attrName>style.visibility</p:attrName>
                                        </p:attrNameLst>
                                      </p:cBhvr>
                                      <p:to>
                                        <p:strVal val="visible"/>
                                      </p:to>
                                    </p:set>
                                    <p:animEffect transition="in" filter="dissolve">
                                      <p:cBhvr>
                                        <p:cTn id="17" dur="500"/>
                                        <p:tgtEl>
                                          <p:spTgt spid="5714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71419"/>
                                        </p:tgtEl>
                                        <p:attrNameLst>
                                          <p:attrName>style.visibility</p:attrName>
                                        </p:attrNameLst>
                                      </p:cBhvr>
                                      <p:to>
                                        <p:strVal val="visible"/>
                                      </p:to>
                                    </p:set>
                                    <p:animEffect transition="in" filter="dissolve">
                                      <p:cBhvr>
                                        <p:cTn id="22" dur="500"/>
                                        <p:tgtEl>
                                          <p:spTgt spid="5714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71421"/>
                                        </p:tgtEl>
                                        <p:attrNameLst>
                                          <p:attrName>style.visibility</p:attrName>
                                        </p:attrNameLst>
                                      </p:cBhvr>
                                      <p:to>
                                        <p:strVal val="visible"/>
                                      </p:to>
                                    </p:set>
                                    <p:animEffect transition="in" filter="dissolve">
                                      <p:cBhvr>
                                        <p:cTn id="27" dur="500"/>
                                        <p:tgtEl>
                                          <p:spTgt spid="5714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71418"/>
                                        </p:tgtEl>
                                        <p:attrNameLst>
                                          <p:attrName>style.visibility</p:attrName>
                                        </p:attrNameLst>
                                      </p:cBhvr>
                                      <p:to>
                                        <p:strVal val="visible"/>
                                      </p:to>
                                    </p:set>
                                    <p:animEffect transition="in" filter="dissolve">
                                      <p:cBhvr>
                                        <p:cTn id="32" dur="500"/>
                                        <p:tgtEl>
                                          <p:spTgt spid="57141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571417"/>
                                        </p:tgtEl>
                                        <p:attrNameLst>
                                          <p:attrName>style.visibility</p:attrName>
                                        </p:attrNameLst>
                                      </p:cBhvr>
                                      <p:to>
                                        <p:strVal val="visible"/>
                                      </p:to>
                                    </p:set>
                                    <p:animEffect transition="in" filter="dissolve">
                                      <p:cBhvr>
                                        <p:cTn id="37" dur="500"/>
                                        <p:tgtEl>
                                          <p:spTgt spid="5714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571422"/>
                                        </p:tgtEl>
                                        <p:attrNameLst>
                                          <p:attrName>style.visibility</p:attrName>
                                        </p:attrNameLst>
                                      </p:cBhvr>
                                      <p:to>
                                        <p:strVal val="visible"/>
                                      </p:to>
                                    </p:set>
                                    <p:animEffect transition="in" filter="dissolve">
                                      <p:cBhvr>
                                        <p:cTn id="42" dur="500"/>
                                        <p:tgtEl>
                                          <p:spTgt spid="571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407" grpId="0" animBg="1" autoUpdateAnimBg="0"/>
      <p:bldP spid="57141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ChangeArrowheads="1"/>
          </p:cNvSpPr>
          <p:nvPr/>
        </p:nvSpPr>
        <p:spPr bwMode="auto">
          <a:xfrm>
            <a:off x="152400" y="304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9.5.4.2. Relés térmicos II</a:t>
            </a:r>
            <a:endParaRPr lang="es-ES_tradnl" altLang="es-ES" sz="4500" b="0">
              <a:latin typeface="Tahoma" pitchFamily="34" charset="0"/>
            </a:endParaRPr>
          </a:p>
        </p:txBody>
      </p:sp>
      <p:grpSp>
        <p:nvGrpSpPr>
          <p:cNvPr id="575499" name="Group 11"/>
          <p:cNvGrpSpPr>
            <a:grpSpLocks/>
          </p:cNvGrpSpPr>
          <p:nvPr/>
        </p:nvGrpSpPr>
        <p:grpSpPr bwMode="auto">
          <a:xfrm>
            <a:off x="381000" y="1600200"/>
            <a:ext cx="5029200" cy="4648200"/>
            <a:chOff x="240" y="1008"/>
            <a:chExt cx="3168" cy="2928"/>
          </a:xfrm>
        </p:grpSpPr>
        <p:sp>
          <p:nvSpPr>
            <p:cNvPr id="575492" name="Rectangle 4"/>
            <p:cNvSpPr>
              <a:spLocks noChangeArrowheads="1"/>
            </p:cNvSpPr>
            <p:nvPr/>
          </p:nvSpPr>
          <p:spPr bwMode="auto">
            <a:xfrm>
              <a:off x="240" y="1008"/>
              <a:ext cx="3168" cy="2928"/>
            </a:xfrm>
            <a:prstGeom prst="rect">
              <a:avLst/>
            </a:prstGeom>
            <a:solidFill>
              <a:schemeClr val="tx1"/>
            </a:solidFill>
            <a:ln w="63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sp>
          <p:nvSpPr>
            <p:cNvPr id="575493" name="Rectangle 5"/>
            <p:cNvSpPr>
              <a:spLocks noChangeArrowheads="1"/>
            </p:cNvSpPr>
            <p:nvPr/>
          </p:nvSpPr>
          <p:spPr bwMode="auto">
            <a:xfrm>
              <a:off x="240" y="1008"/>
              <a:ext cx="3168" cy="2928"/>
            </a:xfrm>
            <a:prstGeom prst="rect">
              <a:avLst/>
            </a:prstGeom>
            <a:solidFill>
              <a:schemeClr val="tx1"/>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graphicFrame>
          <p:nvGraphicFramePr>
            <p:cNvPr id="575494" name="Object 6"/>
            <p:cNvGraphicFramePr>
              <a:graphicFrameLocks noChangeAspect="1"/>
            </p:cNvGraphicFramePr>
            <p:nvPr>
              <p:extLst>
                <p:ext uri="{D42A27DB-BD31-4B8C-83A1-F6EECF244321}">
                  <p14:modId xmlns:p14="http://schemas.microsoft.com/office/powerpoint/2010/main" val="667617036"/>
                </p:ext>
              </p:extLst>
            </p:nvPr>
          </p:nvGraphicFramePr>
          <p:xfrm>
            <a:off x="304" y="1056"/>
            <a:ext cx="3087" cy="2878"/>
          </p:xfrm>
          <a:graphic>
            <a:graphicData uri="http://schemas.openxmlformats.org/presentationml/2006/ole">
              <mc:AlternateContent xmlns:mc="http://schemas.openxmlformats.org/markup-compatibility/2006">
                <mc:Choice xmlns:v="urn:schemas-microsoft-com:vml" Requires="v">
                  <p:oleObj spid="_x0000_s575512" name="Picture" r:id="rId4" imgW="2952720" imgH="2752560" progId="Word.Picture.8">
                    <p:embed/>
                  </p:oleObj>
                </mc:Choice>
                <mc:Fallback>
                  <p:oleObj name="Picture" r:id="rId4" imgW="2952720" imgH="2752560" progId="Word.Picture.8">
                    <p:embed/>
                    <p:pic>
                      <p:nvPicPr>
                        <p:cNvPr id="0" name="Object 6"/>
                        <p:cNvPicPr>
                          <a:picLocks noChangeAspect="1" noChangeArrowheads="1"/>
                        </p:cNvPicPr>
                        <p:nvPr/>
                      </p:nvPicPr>
                      <p:blipFill>
                        <a:blip r:embed="rId5"/>
                        <a:srcRect/>
                        <a:stretch>
                          <a:fillRect/>
                        </a:stretch>
                      </p:blipFill>
                      <p:spPr bwMode="auto">
                        <a:xfrm>
                          <a:off x="304" y="1056"/>
                          <a:ext cx="3087" cy="287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5495" name="Text Box 7"/>
            <p:cNvSpPr txBox="1">
              <a:spLocks noChangeArrowheads="1"/>
            </p:cNvSpPr>
            <p:nvPr/>
          </p:nvSpPr>
          <p:spPr bwMode="auto">
            <a:xfrm>
              <a:off x="1680" y="1210"/>
              <a:ext cx="1680" cy="51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ES" sz="2400">
                  <a:solidFill>
                    <a:schemeClr val="bg1"/>
                  </a:solidFill>
                  <a:effectLst>
                    <a:outerShdw blurRad="38100" dist="38100" dir="2700000" algn="tl">
                      <a:srgbClr val="000000"/>
                    </a:outerShdw>
                  </a:effectLst>
                </a:rPr>
                <a:t>Curvas características</a:t>
              </a:r>
              <a:endParaRPr lang="es-ES" altLang="es-ES" sz="2400">
                <a:solidFill>
                  <a:schemeClr val="bg1"/>
                </a:solidFill>
                <a:effectLst>
                  <a:outerShdw blurRad="38100" dist="38100" dir="2700000" algn="tl">
                    <a:srgbClr val="000000"/>
                  </a:outerShdw>
                </a:effectLst>
              </a:endParaRPr>
            </a:p>
          </p:txBody>
        </p:sp>
      </p:grpSp>
      <p:sp>
        <p:nvSpPr>
          <p:cNvPr id="575497" name="Rectangle 9"/>
          <p:cNvSpPr>
            <a:spLocks noChangeArrowheads="1"/>
          </p:cNvSpPr>
          <p:nvPr/>
        </p:nvSpPr>
        <p:spPr bwMode="auto">
          <a:xfrm>
            <a:off x="5562600" y="2203450"/>
            <a:ext cx="33528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50000"/>
              </a:spcBef>
            </a:pPr>
            <a:r>
              <a:rPr lang="es-ES_tradnl" altLang="es-ES" sz="1800">
                <a:effectLst>
                  <a:outerShdw blurRad="38100" dist="38100" dir="2700000" algn="tl">
                    <a:srgbClr val="000000"/>
                  </a:outerShdw>
                </a:effectLst>
                <a:latin typeface="Tahoma" pitchFamily="34" charset="0"/>
              </a:rPr>
              <a:t>La corriente regulada es aquella para la que se ha ajustado el disparo del relé térmico </a:t>
            </a:r>
            <a:r>
              <a:rPr lang="es-ES_tradnl" altLang="es-ES" sz="2200">
                <a:solidFill>
                  <a:schemeClr val="accent2"/>
                </a:solidFill>
                <a:effectLst>
                  <a:outerShdw blurRad="38100" dist="38100" dir="2700000" algn="tl">
                    <a:srgbClr val="000000"/>
                  </a:outerShdw>
                </a:effectLst>
                <a:latin typeface="Tahoma" pitchFamily="34" charset="0"/>
              </a:rPr>
              <a:t>Ir</a:t>
            </a:r>
            <a:r>
              <a:rPr lang="es-ES_tradnl" altLang="es-ES" sz="1800">
                <a:effectLst>
                  <a:outerShdw blurRad="38100" dist="38100" dir="2700000" algn="tl">
                    <a:srgbClr val="000000"/>
                  </a:outerShdw>
                </a:effectLst>
                <a:latin typeface="Tahoma" pitchFamily="34" charset="0"/>
              </a:rPr>
              <a:t>.</a:t>
            </a:r>
          </a:p>
          <a:p>
            <a:pPr>
              <a:spcBef>
                <a:spcPct val="50000"/>
              </a:spcBef>
            </a:pPr>
            <a:r>
              <a:rPr lang="es-ES_tradnl" altLang="es-ES" sz="1800">
                <a:effectLst>
                  <a:outerShdw blurRad="38100" dist="38100" dir="2700000" algn="tl">
                    <a:srgbClr val="000000"/>
                  </a:outerShdw>
                </a:effectLst>
                <a:latin typeface="Tahoma" pitchFamily="34" charset="0"/>
              </a:rPr>
              <a:t>Para valores de la co-rriente menores que  </a:t>
            </a:r>
            <a:r>
              <a:rPr lang="es-ES_tradnl" altLang="es-ES" sz="2200">
                <a:solidFill>
                  <a:schemeClr val="accent2"/>
                </a:solidFill>
                <a:effectLst>
                  <a:outerShdw blurRad="38100" dist="38100" dir="2700000" algn="tl">
                    <a:srgbClr val="000000"/>
                  </a:outerShdw>
                </a:effectLst>
                <a:latin typeface="Tahoma" pitchFamily="34" charset="0"/>
              </a:rPr>
              <a:t>Ir</a:t>
            </a:r>
            <a:r>
              <a:rPr lang="es-ES_tradnl" altLang="es-ES" sz="1800">
                <a:effectLst>
                  <a:outerShdw blurRad="38100" dist="38100" dir="2700000" algn="tl">
                    <a:srgbClr val="000000"/>
                  </a:outerShdw>
                </a:effectLst>
                <a:latin typeface="Tahoma" pitchFamily="34" charset="0"/>
              </a:rPr>
              <a:t> el relé no dispara.</a:t>
            </a:r>
          </a:p>
          <a:p>
            <a:pPr>
              <a:spcBef>
                <a:spcPct val="50000"/>
              </a:spcBef>
            </a:pPr>
            <a:r>
              <a:rPr lang="es-ES_tradnl" altLang="es-ES" sz="1800">
                <a:effectLst>
                  <a:outerShdw blurRad="38100" dist="38100" dir="2700000" algn="tl">
                    <a:srgbClr val="000000"/>
                  </a:outerShdw>
                </a:effectLst>
                <a:latin typeface="Tahoma" pitchFamily="34" charset="0"/>
              </a:rPr>
              <a:t>Para corrientes mucho mayores que </a:t>
            </a:r>
            <a:r>
              <a:rPr lang="es-ES_tradnl" altLang="es-ES" sz="2200">
                <a:solidFill>
                  <a:schemeClr val="accent2"/>
                </a:solidFill>
                <a:effectLst>
                  <a:outerShdw blurRad="38100" dist="38100" dir="2700000" algn="tl">
                    <a:srgbClr val="000000"/>
                  </a:outerShdw>
                </a:effectLst>
                <a:latin typeface="Tahoma" pitchFamily="34" charset="0"/>
              </a:rPr>
              <a:t>Ir</a:t>
            </a:r>
            <a:r>
              <a:rPr lang="es-ES_tradnl" altLang="es-ES" sz="1800">
                <a:effectLst>
                  <a:outerShdw blurRad="38100" dist="38100" dir="2700000" algn="tl">
                    <a:srgbClr val="000000"/>
                  </a:outerShdw>
                </a:effectLst>
                <a:latin typeface="Tahoma" pitchFamily="34" charset="0"/>
              </a:rPr>
              <a:t> el tiem-po necesario para el dis-paro es cada vez menor.</a:t>
            </a:r>
          </a:p>
          <a:p>
            <a:pPr>
              <a:spcBef>
                <a:spcPct val="50000"/>
              </a:spcBef>
            </a:pPr>
            <a:endParaRPr lang="es-ES_tradnl" altLang="es-ES" sz="1800">
              <a:effectLst>
                <a:outerShdw blurRad="38100" dist="38100" dir="2700000" algn="tl">
                  <a:srgbClr val="000000"/>
                </a:outerShdw>
              </a:effectLst>
              <a:latin typeface="Tahoma" pitchFamily="34" charset="0"/>
            </a:endParaRPr>
          </a:p>
          <a:p>
            <a:pPr>
              <a:spcBef>
                <a:spcPct val="50000"/>
              </a:spcBef>
            </a:pPr>
            <a:endParaRPr lang="es-ES_tradnl" altLang="es-ES" sz="1700">
              <a:solidFill>
                <a:srgbClr val="0000FF"/>
              </a:solidFill>
              <a:effectLst/>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75497">
                                            <p:txEl>
                                              <p:pRg st="0" end="0"/>
                                            </p:txEl>
                                          </p:spTgt>
                                        </p:tgtEl>
                                        <p:attrNameLst>
                                          <p:attrName>style.visibility</p:attrName>
                                        </p:attrNameLst>
                                      </p:cBhvr>
                                      <p:to>
                                        <p:strVal val="visible"/>
                                      </p:to>
                                    </p:set>
                                    <p:anim calcmode="lin" valueType="num">
                                      <p:cBhvr>
                                        <p:cTn id="7" dur="500" fill="hold"/>
                                        <p:tgtEl>
                                          <p:spTgt spid="57549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549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7549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575497">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75497">
                                            <p:txEl>
                                              <p:pRg st="1" end="1"/>
                                            </p:txEl>
                                          </p:spTgt>
                                        </p:tgtEl>
                                        <p:attrNameLst>
                                          <p:attrName>style.visibility</p:attrName>
                                        </p:attrNameLst>
                                      </p:cBhvr>
                                      <p:to>
                                        <p:strVal val="visible"/>
                                      </p:to>
                                    </p:set>
                                    <p:anim calcmode="lin" valueType="num">
                                      <p:cBhvr>
                                        <p:cTn id="15" dur="500" fill="hold"/>
                                        <p:tgtEl>
                                          <p:spTgt spid="57549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7549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57549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575497">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75497">
                                            <p:txEl>
                                              <p:pRg st="2" end="2"/>
                                            </p:txEl>
                                          </p:spTgt>
                                        </p:tgtEl>
                                        <p:attrNameLst>
                                          <p:attrName>style.visibility</p:attrName>
                                        </p:attrNameLst>
                                      </p:cBhvr>
                                      <p:to>
                                        <p:strVal val="visible"/>
                                      </p:to>
                                    </p:set>
                                    <p:anim calcmode="lin" valueType="num">
                                      <p:cBhvr>
                                        <p:cTn id="23" dur="500" fill="hold"/>
                                        <p:tgtEl>
                                          <p:spTgt spid="575497">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75497">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575497">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575497">
                                            <p:txEl>
                                              <p:pRg st="2" end="2"/>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ChangeArrowheads="1"/>
          </p:cNvSpPr>
          <p:nvPr/>
        </p:nvSpPr>
        <p:spPr bwMode="auto">
          <a:xfrm>
            <a:off x="152400" y="304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9.5.4.3. Interruptores magne-totérmicos o de potencia I</a:t>
            </a:r>
            <a:endParaRPr lang="es-ES_tradnl" altLang="es-ES" sz="4500" b="0">
              <a:latin typeface="Tahoma" pitchFamily="34" charset="0"/>
            </a:endParaRPr>
          </a:p>
        </p:txBody>
      </p:sp>
      <p:sp>
        <p:nvSpPr>
          <p:cNvPr id="574471" name="Rectangle 7"/>
          <p:cNvSpPr>
            <a:spLocks noChangeArrowheads="1"/>
          </p:cNvSpPr>
          <p:nvPr/>
        </p:nvSpPr>
        <p:spPr bwMode="auto">
          <a:xfrm>
            <a:off x="374650" y="1792288"/>
            <a:ext cx="8461375" cy="3617912"/>
          </a:xfrm>
          <a:prstGeom prst="rect">
            <a:avLst/>
          </a:prstGeom>
          <a:gradFill rotWithShape="0">
            <a:gsLst>
              <a:gs pos="0">
                <a:srgbClr val="008000">
                  <a:gamma/>
                  <a:shade val="46275"/>
                  <a:invGamma/>
                </a:srgbClr>
              </a:gs>
              <a:gs pos="50000">
                <a:srgbClr val="008000"/>
              </a:gs>
              <a:gs pos="100000">
                <a:srgbClr val="008000">
                  <a:gamma/>
                  <a:shade val="46275"/>
                  <a:invGamma/>
                </a:srgbClr>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buClr>
                <a:schemeClr val="accent1"/>
              </a:buClr>
            </a:pPr>
            <a:r>
              <a:rPr lang="es-ES_tradnl" altLang="es-ES" sz="2000">
                <a:solidFill>
                  <a:schemeClr val="accent1"/>
                </a:solidFill>
                <a:effectLst>
                  <a:outerShdw blurRad="38100" dist="38100" dir="2700000" algn="tl">
                    <a:srgbClr val="000000"/>
                  </a:outerShdw>
                </a:effectLst>
                <a:latin typeface="Tahoma" pitchFamily="34" charset="0"/>
              </a:rPr>
              <a:t>Tienen como función proteger los circuitos contra sobrecar-gas, cortocircuitos o subtensión </a:t>
            </a:r>
          </a:p>
          <a:p>
            <a:pPr>
              <a:spcBef>
                <a:spcPct val="40000"/>
              </a:spcBef>
              <a:buClr>
                <a:schemeClr val="tx1"/>
              </a:buClr>
            </a:pPr>
            <a:r>
              <a:rPr lang="es-ES_tradnl" altLang="es-ES" sz="2000">
                <a:effectLst>
                  <a:outerShdw blurRad="38100" dist="38100" dir="2700000" algn="tl">
                    <a:srgbClr val="000000"/>
                  </a:outerShdw>
                </a:effectLst>
                <a:latin typeface="Tahoma" pitchFamily="34" charset="0"/>
              </a:rPr>
              <a:t>Llevan incorporados dispositivos que miden la corriente y la tensión de la instalación para detectar las situaciones anó-malas y actuar en consecuencia desconectando los circuitos</a:t>
            </a:r>
          </a:p>
          <a:p>
            <a:pPr>
              <a:spcBef>
                <a:spcPct val="40000"/>
              </a:spcBef>
              <a:buClr>
                <a:schemeClr val="tx1"/>
              </a:buClr>
            </a:pPr>
            <a:r>
              <a:rPr lang="es-ES_tradnl" altLang="es-ES" sz="2000">
                <a:effectLst>
                  <a:outerShdw blurRad="38100" dist="38100" dir="2700000" algn="tl">
                    <a:srgbClr val="000000"/>
                  </a:outerShdw>
                </a:effectLst>
                <a:latin typeface="Tahoma" pitchFamily="34" charset="0"/>
              </a:rPr>
              <a:t>El cierre suele ser manual y la apertura automática</a:t>
            </a:r>
          </a:p>
          <a:p>
            <a:pPr>
              <a:spcBef>
                <a:spcPct val="40000"/>
              </a:spcBef>
              <a:buClr>
                <a:schemeClr val="tx1"/>
              </a:buClr>
            </a:pPr>
            <a:r>
              <a:rPr lang="es-ES_tradnl" altLang="es-ES" sz="2000">
                <a:effectLst>
                  <a:outerShdw blurRad="38100" dist="38100" dir="2700000" algn="tl">
                    <a:srgbClr val="000000"/>
                  </a:outerShdw>
                </a:effectLst>
                <a:latin typeface="Tahoma" pitchFamily="34" charset="0"/>
              </a:rPr>
              <a:t>Su capacidad nominal de ruptura o poder de corte debe ser mayor que la corriente inicial simétrica de cortocircuito (co-rriente de cortocircuito que se establece en los primeros ci-clos a continuación de producirse el fallo)</a:t>
            </a:r>
          </a:p>
          <a:p>
            <a:pPr>
              <a:spcBef>
                <a:spcPct val="40000"/>
              </a:spcBef>
              <a:buFont typeface="Monotype Sorts" pitchFamily="2" charset="2"/>
              <a:buNone/>
            </a:pPr>
            <a:endParaRPr lang="es-ES_tradnl" altLang="es-ES" sz="2000">
              <a:effectLst>
                <a:outerShdw blurRad="38100" dist="38100" dir="2700000" algn="tl">
                  <a:srgbClr val="000000"/>
                </a:outerShdw>
              </a:effectLst>
              <a:latin typeface="Tahoma" pitchFamily="34" charset="0"/>
            </a:endParaRPr>
          </a:p>
        </p:txBody>
      </p:sp>
      <p:sp>
        <p:nvSpPr>
          <p:cNvPr id="574472" name="Rectangle 8"/>
          <p:cNvSpPr>
            <a:spLocks noChangeArrowheads="1"/>
          </p:cNvSpPr>
          <p:nvPr/>
        </p:nvSpPr>
        <p:spPr bwMode="auto">
          <a:xfrm>
            <a:off x="381000" y="5562600"/>
            <a:ext cx="8407400" cy="1006475"/>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scene3d>
            <a:camera prst="legacyObliqueTopRight"/>
            <a:lightRig rig="legacyFlat3" dir="b"/>
          </a:scene3d>
          <a:sp3d extrusionH="100000" prstMaterial="legacyMatte">
            <a:bevelT w="13500" h="13500" prst="angle"/>
            <a:bevelB w="13500" h="13500" prst="angle"/>
            <a:extrusionClr>
              <a:srgbClr val="FF0000"/>
            </a:extrusionClr>
          </a:sp3d>
          <a:extLst>
            <a:ext uri="{91240B29-F687-4F45-9708-019B960494DF}">
              <a14:hiddenLine xmlns:a14="http://schemas.microsoft.com/office/drawing/2010/main" w="635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20000"/>
              </a:spcBef>
              <a:buClr>
                <a:schemeClr val="accent2"/>
              </a:buClr>
              <a:buSzPct val="75000"/>
              <a:buFont typeface="Monotype Sorts" pitchFamily="2" charset="2"/>
              <a:buNone/>
            </a:pPr>
            <a:r>
              <a:rPr lang="es-ES_tradnl" altLang="es-ES" sz="2000">
                <a:effectLst>
                  <a:outerShdw blurRad="38100" dist="38100" dir="2700000" algn="tl">
                    <a:srgbClr val="000000"/>
                  </a:outerShdw>
                </a:effectLst>
              </a:rPr>
              <a:t>Para realizar la protección simultánea contra sobrecargas y cortocircuitos los interruptores incorporan un dispositivo de protección térmico como los relés y uno de tipo magnético</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74471">
                                            <p:bg/>
                                          </p:spTgt>
                                        </p:tgtEl>
                                        <p:attrNameLst>
                                          <p:attrName>style.visibility</p:attrName>
                                        </p:attrNameLst>
                                      </p:cBhvr>
                                      <p:to>
                                        <p:strVal val="visible"/>
                                      </p:to>
                                    </p:set>
                                    <p:anim calcmode="lin" valueType="num">
                                      <p:cBhvr>
                                        <p:cTn id="7" dur="500" fill="hold"/>
                                        <p:tgtEl>
                                          <p:spTgt spid="574471">
                                            <p:bg/>
                                          </p:spTgt>
                                        </p:tgtEl>
                                        <p:attrNameLst>
                                          <p:attrName>ppt_w</p:attrName>
                                        </p:attrNameLst>
                                      </p:cBhvr>
                                      <p:tavLst>
                                        <p:tav tm="0">
                                          <p:val>
                                            <p:fltVal val="0"/>
                                          </p:val>
                                        </p:tav>
                                        <p:tav tm="100000">
                                          <p:val>
                                            <p:strVal val="#ppt_w"/>
                                          </p:val>
                                        </p:tav>
                                      </p:tavLst>
                                    </p:anim>
                                    <p:anim calcmode="lin" valueType="num">
                                      <p:cBhvr>
                                        <p:cTn id="8" dur="500" fill="hold"/>
                                        <p:tgtEl>
                                          <p:spTgt spid="574471">
                                            <p:bg/>
                                          </p:spTgt>
                                        </p:tgtEl>
                                        <p:attrNameLst>
                                          <p:attrName>ppt_h</p:attrName>
                                        </p:attrNameLst>
                                      </p:cBhvr>
                                      <p:tavLst>
                                        <p:tav tm="0">
                                          <p:val>
                                            <p:fltVal val="0"/>
                                          </p:val>
                                        </p:tav>
                                        <p:tav tm="100000">
                                          <p:val>
                                            <p:strVal val="#ppt_h"/>
                                          </p:val>
                                        </p:tav>
                                      </p:tavLst>
                                    </p:anim>
                                    <p:anim calcmode="lin" valueType="num">
                                      <p:cBhvr>
                                        <p:cTn id="9" dur="500" fill="hold"/>
                                        <p:tgtEl>
                                          <p:spTgt spid="574471">
                                            <p:bg/>
                                          </p:spTgt>
                                        </p:tgtEl>
                                        <p:attrNameLst>
                                          <p:attrName>ppt_x</p:attrName>
                                        </p:attrNameLst>
                                      </p:cBhvr>
                                      <p:tavLst>
                                        <p:tav tm="0">
                                          <p:val>
                                            <p:fltVal val="0.5"/>
                                          </p:val>
                                        </p:tav>
                                        <p:tav tm="100000">
                                          <p:val>
                                            <p:strVal val="#ppt_x"/>
                                          </p:val>
                                        </p:tav>
                                      </p:tavLst>
                                    </p:anim>
                                    <p:anim calcmode="lin" valueType="num">
                                      <p:cBhvr>
                                        <p:cTn id="10" dur="500" fill="hold"/>
                                        <p:tgtEl>
                                          <p:spTgt spid="574471">
                                            <p:bg/>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74471">
                                            <p:txEl>
                                              <p:pRg st="0" end="0"/>
                                            </p:txEl>
                                          </p:spTgt>
                                        </p:tgtEl>
                                        <p:attrNameLst>
                                          <p:attrName>style.visibility</p:attrName>
                                        </p:attrNameLst>
                                      </p:cBhvr>
                                      <p:to>
                                        <p:strVal val="visible"/>
                                      </p:to>
                                    </p:set>
                                    <p:anim calcmode="lin" valueType="num">
                                      <p:cBhvr>
                                        <p:cTn id="15" dur="500" fill="hold"/>
                                        <p:tgtEl>
                                          <p:spTgt spid="57447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574471">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574471">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574471">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74471">
                                            <p:txEl>
                                              <p:pRg st="1" end="1"/>
                                            </p:txEl>
                                          </p:spTgt>
                                        </p:tgtEl>
                                        <p:attrNameLst>
                                          <p:attrName>style.visibility</p:attrName>
                                        </p:attrNameLst>
                                      </p:cBhvr>
                                      <p:to>
                                        <p:strVal val="visible"/>
                                      </p:to>
                                    </p:set>
                                    <p:anim calcmode="lin" valueType="num">
                                      <p:cBhvr>
                                        <p:cTn id="23" dur="500" fill="hold"/>
                                        <p:tgtEl>
                                          <p:spTgt spid="57447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574471">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574471">
                                            <p:txEl>
                                              <p:pRg st="1" end="1"/>
                                            </p:txEl>
                                          </p:spTgt>
                                        </p:tgtEl>
                                        <p:attrNameLst>
                                          <p:attrName>ppt_x</p:attrName>
                                        </p:attrNameLst>
                                      </p:cBhvr>
                                      <p:tavLst>
                                        <p:tav tm="0">
                                          <p:val>
                                            <p:fltVal val="0.5"/>
                                          </p:val>
                                        </p:tav>
                                        <p:tav tm="100000">
                                          <p:val>
                                            <p:strVal val="#ppt_x"/>
                                          </p:val>
                                        </p:tav>
                                      </p:tavLst>
                                    </p:anim>
                                    <p:anim calcmode="lin" valueType="num">
                                      <p:cBhvr>
                                        <p:cTn id="26" dur="500" fill="hold"/>
                                        <p:tgtEl>
                                          <p:spTgt spid="57447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574471">
                                            <p:txEl>
                                              <p:pRg st="2" end="2"/>
                                            </p:txEl>
                                          </p:spTgt>
                                        </p:tgtEl>
                                        <p:attrNameLst>
                                          <p:attrName>style.visibility</p:attrName>
                                        </p:attrNameLst>
                                      </p:cBhvr>
                                      <p:to>
                                        <p:strVal val="visible"/>
                                      </p:to>
                                    </p:set>
                                    <p:anim calcmode="lin" valueType="num">
                                      <p:cBhvr>
                                        <p:cTn id="31" dur="500" fill="hold"/>
                                        <p:tgtEl>
                                          <p:spTgt spid="57447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574471">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574471">
                                            <p:txEl>
                                              <p:pRg st="2" end="2"/>
                                            </p:txEl>
                                          </p:spTgt>
                                        </p:tgtEl>
                                        <p:attrNameLst>
                                          <p:attrName>ppt_x</p:attrName>
                                        </p:attrNameLst>
                                      </p:cBhvr>
                                      <p:tavLst>
                                        <p:tav tm="0">
                                          <p:val>
                                            <p:fltVal val="0.5"/>
                                          </p:val>
                                        </p:tav>
                                        <p:tav tm="100000">
                                          <p:val>
                                            <p:strVal val="#ppt_x"/>
                                          </p:val>
                                        </p:tav>
                                      </p:tavLst>
                                    </p:anim>
                                    <p:anim calcmode="lin" valueType="num">
                                      <p:cBhvr>
                                        <p:cTn id="34" dur="500" fill="hold"/>
                                        <p:tgtEl>
                                          <p:spTgt spid="574471">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574471">
                                            <p:txEl>
                                              <p:pRg st="3" end="3"/>
                                            </p:txEl>
                                          </p:spTgt>
                                        </p:tgtEl>
                                        <p:attrNameLst>
                                          <p:attrName>style.visibility</p:attrName>
                                        </p:attrNameLst>
                                      </p:cBhvr>
                                      <p:to>
                                        <p:strVal val="visible"/>
                                      </p:to>
                                    </p:set>
                                    <p:anim calcmode="lin" valueType="num">
                                      <p:cBhvr>
                                        <p:cTn id="39" dur="500" fill="hold"/>
                                        <p:tgtEl>
                                          <p:spTgt spid="574471">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574471">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574471">
                                            <p:txEl>
                                              <p:pRg st="3" end="3"/>
                                            </p:txEl>
                                          </p:spTgt>
                                        </p:tgtEl>
                                        <p:attrNameLst>
                                          <p:attrName>ppt_x</p:attrName>
                                        </p:attrNameLst>
                                      </p:cBhvr>
                                      <p:tavLst>
                                        <p:tav tm="0">
                                          <p:val>
                                            <p:fltVal val="0.5"/>
                                          </p:val>
                                        </p:tav>
                                        <p:tav tm="100000">
                                          <p:val>
                                            <p:strVal val="#ppt_x"/>
                                          </p:val>
                                        </p:tav>
                                      </p:tavLst>
                                    </p:anim>
                                    <p:anim calcmode="lin" valueType="num">
                                      <p:cBhvr>
                                        <p:cTn id="42" dur="500" fill="hold"/>
                                        <p:tgtEl>
                                          <p:spTgt spid="574471">
                                            <p:txEl>
                                              <p:pRg st="3" end="3"/>
                                            </p:txEl>
                                          </p:spTgt>
                                        </p:tgtEl>
                                        <p:attrNameLst>
                                          <p:attrName>ppt_y</p:attrName>
                                        </p:attrNameLst>
                                      </p:cBhvr>
                                      <p:tavLst>
                                        <p:tav tm="0">
                                          <p:val>
                                            <p:fltVal val="0.5"/>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74472"/>
                                        </p:tgtEl>
                                        <p:attrNameLst>
                                          <p:attrName>style.visibility</p:attrName>
                                        </p:attrNameLst>
                                      </p:cBhvr>
                                      <p:to>
                                        <p:strVal val="visible"/>
                                      </p:to>
                                    </p:set>
                                    <p:anim calcmode="lin" valueType="num">
                                      <p:cBhvr additive="base">
                                        <p:cTn id="47" dur="500" fill="hold"/>
                                        <p:tgtEl>
                                          <p:spTgt spid="574472"/>
                                        </p:tgtEl>
                                        <p:attrNameLst>
                                          <p:attrName>ppt_x</p:attrName>
                                        </p:attrNameLst>
                                      </p:cBhvr>
                                      <p:tavLst>
                                        <p:tav tm="0">
                                          <p:val>
                                            <p:strVal val="#ppt_x"/>
                                          </p:val>
                                        </p:tav>
                                        <p:tav tm="100000">
                                          <p:val>
                                            <p:strVal val="#ppt_x"/>
                                          </p:val>
                                        </p:tav>
                                      </p:tavLst>
                                    </p:anim>
                                    <p:anim calcmode="lin" valueType="num">
                                      <p:cBhvr additive="base">
                                        <p:cTn id="48" dur="500" fill="hold"/>
                                        <p:tgtEl>
                                          <p:spTgt spid="5744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71" grpId="0" build="p" animBg="1" autoUpdateAnimBg="0"/>
      <p:bldP spid="574472"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ChangeArrowheads="1"/>
          </p:cNvSpPr>
          <p:nvPr/>
        </p:nvSpPr>
        <p:spPr bwMode="auto">
          <a:xfrm>
            <a:off x="152400" y="5334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9.5.4.3. Interruptores magne-totérmicos o de potencia II</a:t>
            </a:r>
            <a:endParaRPr lang="es-ES_tradnl" altLang="es-ES" sz="4500" b="0">
              <a:latin typeface="Tahoma" pitchFamily="34" charset="0"/>
            </a:endParaRPr>
          </a:p>
        </p:txBody>
      </p:sp>
      <p:sp>
        <p:nvSpPr>
          <p:cNvPr id="576515" name="Rectangle 3"/>
          <p:cNvSpPr>
            <a:spLocks noChangeArrowheads="1"/>
          </p:cNvSpPr>
          <p:nvPr/>
        </p:nvSpPr>
        <p:spPr bwMode="auto">
          <a:xfrm>
            <a:off x="304800" y="2058988"/>
            <a:ext cx="8461375" cy="4265612"/>
          </a:xfrm>
          <a:prstGeom prst="rect">
            <a:avLst/>
          </a:prstGeom>
          <a:gradFill rotWithShape="0">
            <a:gsLst>
              <a:gs pos="0">
                <a:srgbClr val="CC0099">
                  <a:gamma/>
                  <a:shade val="46275"/>
                  <a:invGamma/>
                </a:srgbClr>
              </a:gs>
              <a:gs pos="50000">
                <a:srgbClr val="CC0099"/>
              </a:gs>
              <a:gs pos="100000">
                <a:srgbClr val="CC0099">
                  <a:gamma/>
                  <a:shade val="46275"/>
                  <a:invGamma/>
                </a:srgbClr>
              </a:gs>
            </a:gsLst>
            <a:lin ang="2700000" scaled="1"/>
          </a:gradFill>
          <a:ln>
            <a:noFill/>
          </a:ln>
          <a:effectLst>
            <a:outerShdw dist="107763"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80000"/>
              </a:spcBef>
            </a:pPr>
            <a:r>
              <a:rPr lang="es-ES_tradnl" altLang="es-ES" sz="2000" u="sng">
                <a:solidFill>
                  <a:schemeClr val="accent2"/>
                </a:solidFill>
                <a:effectLst>
                  <a:outerShdw blurRad="38100" dist="38100" dir="2700000" algn="tl">
                    <a:srgbClr val="000000"/>
                  </a:outerShdw>
                </a:effectLst>
                <a:latin typeface="Tahoma" pitchFamily="34" charset="0"/>
              </a:rPr>
              <a:t>Elemento de disparo térmico</a:t>
            </a:r>
            <a:r>
              <a:rPr lang="es-ES_tradnl" altLang="es-ES" sz="2000">
                <a:effectLst>
                  <a:outerShdw blurRad="38100" dist="38100" dir="2700000" algn="tl">
                    <a:srgbClr val="000000"/>
                  </a:outerShdw>
                </a:effectLst>
                <a:latin typeface="Tahoma" pitchFamily="34" charset="0"/>
              </a:rPr>
              <a:t>: el elemento de disparo térmico es un relé térmico que se encarga de actuar cuando se produ-ce una sobrecarga.</a:t>
            </a:r>
          </a:p>
          <a:p>
            <a:pPr>
              <a:spcBef>
                <a:spcPct val="70000"/>
              </a:spcBef>
            </a:pPr>
            <a:r>
              <a:rPr lang="es-ES_tradnl" altLang="es-ES" sz="2000" u="sng">
                <a:solidFill>
                  <a:schemeClr val="accent2"/>
                </a:solidFill>
                <a:effectLst>
                  <a:outerShdw blurRad="38100" dist="38100" dir="2700000" algn="tl">
                    <a:srgbClr val="000000"/>
                  </a:outerShdw>
                </a:effectLst>
                <a:latin typeface="Tahoma" pitchFamily="34" charset="0"/>
              </a:rPr>
              <a:t>Elemento de disparo magnético</a:t>
            </a:r>
            <a:r>
              <a:rPr lang="es-ES_tradnl" altLang="es-ES" sz="2000">
                <a:effectLst>
                  <a:outerShdw blurRad="38100" dist="38100" dir="2700000" algn="tl">
                    <a:srgbClr val="000000"/>
                  </a:outerShdw>
                </a:effectLst>
                <a:latin typeface="Tahoma" pitchFamily="34" charset="0"/>
              </a:rPr>
              <a:t>: el elemento de disparo mag-nético es una bobina por la que circula la corriente a contro-lar. Cuando la corriente alcanza un determinado múltiplo de la intensidad nominal la bobina “atrae” a una pieza metálica cuyo movimiento provoca el disparo de la protección. Su mi-sión es la protección contra cortocircuitos.</a:t>
            </a:r>
          </a:p>
          <a:p>
            <a:pPr>
              <a:spcBef>
                <a:spcPct val="70000"/>
              </a:spcBef>
            </a:pPr>
            <a:r>
              <a:rPr lang="es-ES_tradnl" altLang="es-ES" sz="2000">
                <a:effectLst>
                  <a:outerShdw blurRad="38100" dist="38100" dir="2700000" algn="tl">
                    <a:srgbClr val="000000"/>
                  </a:outerShdw>
                </a:effectLst>
                <a:latin typeface="Tahoma" pitchFamily="34" charset="0"/>
              </a:rPr>
              <a:t>La curva característica de respuesta de un interruptor magne-totérmico consta de dos zonas una para el disparo térmico y otro para el magnético.</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76515">
                                            <p:bg/>
                                          </p:spTgt>
                                        </p:tgtEl>
                                        <p:attrNameLst>
                                          <p:attrName>style.visibility</p:attrName>
                                        </p:attrNameLst>
                                      </p:cBhvr>
                                      <p:to>
                                        <p:strVal val="visible"/>
                                      </p:to>
                                    </p:set>
                                    <p:animEffect transition="in" filter="barn(inHorizontal)">
                                      <p:cBhvr>
                                        <p:cTn id="7" dur="500"/>
                                        <p:tgtEl>
                                          <p:spTgt spid="57651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576515">
                                            <p:txEl>
                                              <p:pRg st="0" end="0"/>
                                            </p:txEl>
                                          </p:spTgt>
                                        </p:tgtEl>
                                        <p:attrNameLst>
                                          <p:attrName>style.visibility</p:attrName>
                                        </p:attrNameLst>
                                      </p:cBhvr>
                                      <p:to>
                                        <p:strVal val="visible"/>
                                      </p:to>
                                    </p:set>
                                    <p:animEffect transition="in" filter="barn(inHorizontal)">
                                      <p:cBhvr>
                                        <p:cTn id="12" dur="500"/>
                                        <p:tgtEl>
                                          <p:spTgt spid="576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576515">
                                            <p:txEl>
                                              <p:pRg st="1" end="1"/>
                                            </p:txEl>
                                          </p:spTgt>
                                        </p:tgtEl>
                                        <p:attrNameLst>
                                          <p:attrName>style.visibility</p:attrName>
                                        </p:attrNameLst>
                                      </p:cBhvr>
                                      <p:to>
                                        <p:strVal val="visible"/>
                                      </p:to>
                                    </p:set>
                                    <p:animEffect transition="in" filter="barn(inHorizontal)">
                                      <p:cBhvr>
                                        <p:cTn id="17" dur="500"/>
                                        <p:tgtEl>
                                          <p:spTgt spid="57651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576515">
                                            <p:txEl>
                                              <p:pRg st="2" end="2"/>
                                            </p:txEl>
                                          </p:spTgt>
                                        </p:tgtEl>
                                        <p:attrNameLst>
                                          <p:attrName>style.visibility</p:attrName>
                                        </p:attrNameLst>
                                      </p:cBhvr>
                                      <p:to>
                                        <p:strVal val="visible"/>
                                      </p:to>
                                    </p:set>
                                    <p:animEffect transition="in" filter="barn(inHorizontal)">
                                      <p:cBhvr>
                                        <p:cTn id="22" dur="500"/>
                                        <p:tgtEl>
                                          <p:spTgt spid="576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5" grpId="0" build="p"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2427" name="Group 11"/>
          <p:cNvGrpSpPr>
            <a:grpSpLocks/>
          </p:cNvGrpSpPr>
          <p:nvPr/>
        </p:nvGrpSpPr>
        <p:grpSpPr bwMode="auto">
          <a:xfrm>
            <a:off x="609600" y="1828800"/>
            <a:ext cx="5740400" cy="4791075"/>
            <a:chOff x="480" y="1056"/>
            <a:chExt cx="3616" cy="3018"/>
          </a:xfrm>
        </p:grpSpPr>
        <p:sp>
          <p:nvSpPr>
            <p:cNvPr id="572422" name="Rectangle 6"/>
            <p:cNvSpPr>
              <a:spLocks noChangeArrowheads="1"/>
            </p:cNvSpPr>
            <p:nvPr/>
          </p:nvSpPr>
          <p:spPr bwMode="auto">
            <a:xfrm>
              <a:off x="480" y="1056"/>
              <a:ext cx="3616" cy="3018"/>
            </a:xfrm>
            <a:prstGeom prst="rect">
              <a:avLst/>
            </a:prstGeom>
            <a:solidFill>
              <a:schemeClr val="tx1"/>
            </a:solidFill>
            <a:ln w="6350">
              <a:miter lim="800000"/>
              <a:headEnd/>
              <a:tailEnd/>
            </a:ln>
            <a:effectLst/>
            <a:scene3d>
              <a:camera prst="legacyObliqueTopRight"/>
              <a:lightRig rig="legacyFlat3" dir="b"/>
            </a:scene3d>
            <a:sp3d extrusionH="303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72420" name="Rectangle 4"/>
            <p:cNvSpPr>
              <a:spLocks noChangeArrowheads="1"/>
            </p:cNvSpPr>
            <p:nvPr/>
          </p:nvSpPr>
          <p:spPr bwMode="auto">
            <a:xfrm>
              <a:off x="480" y="1056"/>
              <a:ext cx="3616" cy="3018"/>
            </a:xfrm>
            <a:prstGeom prst="rect">
              <a:avLst/>
            </a:prstGeom>
            <a:solidFill>
              <a:schemeClr val="tx1"/>
            </a:solidFill>
            <a:ln w="63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graphicFrame>
          <p:nvGraphicFramePr>
            <p:cNvPr id="572419" name="Object 3"/>
            <p:cNvGraphicFramePr>
              <a:graphicFrameLocks noChangeAspect="1"/>
            </p:cNvGraphicFramePr>
            <p:nvPr/>
          </p:nvGraphicFramePr>
          <p:xfrm>
            <a:off x="534" y="1104"/>
            <a:ext cx="3527" cy="2951"/>
          </p:xfrm>
          <a:graphic>
            <a:graphicData uri="http://schemas.openxmlformats.org/presentationml/2006/ole">
              <mc:AlternateContent xmlns:mc="http://schemas.openxmlformats.org/markup-compatibility/2006">
                <mc:Choice xmlns:v="urn:schemas-microsoft-com:vml" Requires="v">
                  <p:oleObj spid="_x0000_s572447" name="Imagen" r:id="rId4" imgW="3860640" imgH="3228840" progId="Word.Picture.8">
                    <p:embed/>
                  </p:oleObj>
                </mc:Choice>
                <mc:Fallback>
                  <p:oleObj name="Imagen" r:id="rId4" imgW="3860640" imgH="3228840" progId="Word.Pictur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 y="1104"/>
                          <a:ext cx="3527" cy="2951"/>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572421" name="Text Box 5"/>
          <p:cNvSpPr txBox="1">
            <a:spLocks noChangeArrowheads="1"/>
          </p:cNvSpPr>
          <p:nvPr/>
        </p:nvSpPr>
        <p:spPr bwMode="auto">
          <a:xfrm>
            <a:off x="2971800" y="2438400"/>
            <a:ext cx="5422900" cy="660400"/>
          </a:xfrm>
          <a:prstGeom prst="rect">
            <a:avLst/>
          </a:prstGeom>
          <a:solidFill>
            <a:srgbClr val="FFFFFF"/>
          </a:solidFill>
          <a:ln w="15875">
            <a:solidFill>
              <a:srgbClr val="000000"/>
            </a:solidFill>
            <a:miter lim="800000"/>
            <a:headEnd/>
            <a:tailEnd/>
          </a:ln>
          <a:effectLst>
            <a:outerShdw dist="35921" dir="2700000" algn="ctr" rotWithShape="0">
              <a:schemeClr val="bg2"/>
            </a:outerShdw>
          </a:effectLst>
        </p:spPr>
        <p:txBody>
          <a:bodyPr lIns="0" tIns="0" rIns="0" bIns="0"/>
          <a:lstStyle/>
          <a:p>
            <a:pPr algn="ctr">
              <a:spcBef>
                <a:spcPct val="0"/>
              </a:spcBef>
            </a:pPr>
            <a:r>
              <a:rPr lang="es-ES_tradnl" altLang="es-ES" sz="1900">
                <a:solidFill>
                  <a:schemeClr val="bg1"/>
                </a:solidFill>
                <a:effectLst/>
                <a:latin typeface="Arial" charset="0"/>
              </a:rPr>
              <a:t>I</a:t>
            </a:r>
            <a:r>
              <a:rPr lang="es-ES_tradnl" altLang="es-ES" sz="1900" baseline="-25000">
                <a:solidFill>
                  <a:schemeClr val="bg1"/>
                </a:solidFill>
                <a:effectLst/>
                <a:latin typeface="Arial" charset="0"/>
              </a:rPr>
              <a:t>r</a:t>
            </a:r>
            <a:r>
              <a:rPr lang="es-ES_tradnl" altLang="es-ES" sz="1500">
                <a:solidFill>
                  <a:schemeClr val="bg2"/>
                </a:solidFill>
                <a:effectLst/>
                <a:latin typeface="Arial" charset="0"/>
              </a:rPr>
              <a:t>: </a:t>
            </a:r>
            <a:r>
              <a:rPr lang="es-ES_tradnl" altLang="es-ES" sz="1600">
                <a:solidFill>
                  <a:schemeClr val="bg2"/>
                </a:solidFill>
                <a:effectLst/>
                <a:latin typeface="Arial" charset="0"/>
              </a:rPr>
              <a:t>Corriente de reacción de disparo por sobrecarga</a:t>
            </a:r>
          </a:p>
          <a:p>
            <a:pPr algn="ctr">
              <a:spcBef>
                <a:spcPct val="0"/>
              </a:spcBef>
            </a:pPr>
            <a:r>
              <a:rPr lang="es-ES_tradnl" altLang="es-ES" sz="1900">
                <a:solidFill>
                  <a:schemeClr val="bg1"/>
                </a:solidFill>
                <a:effectLst/>
                <a:latin typeface="Arial" charset="0"/>
              </a:rPr>
              <a:t>I</a:t>
            </a:r>
            <a:r>
              <a:rPr lang="es-ES_tradnl" altLang="es-ES" sz="1900" baseline="-25000">
                <a:solidFill>
                  <a:schemeClr val="bg1"/>
                </a:solidFill>
                <a:effectLst/>
                <a:latin typeface="Arial" charset="0"/>
              </a:rPr>
              <a:t>m</a:t>
            </a:r>
            <a:r>
              <a:rPr lang="es-ES_tradnl" altLang="es-ES" sz="1500">
                <a:solidFill>
                  <a:schemeClr val="bg2"/>
                </a:solidFill>
                <a:effectLst/>
                <a:latin typeface="Arial" charset="0"/>
              </a:rPr>
              <a:t>: </a:t>
            </a:r>
            <a:r>
              <a:rPr lang="es-ES_tradnl" altLang="es-ES" sz="1600">
                <a:solidFill>
                  <a:schemeClr val="bg2"/>
                </a:solidFill>
                <a:effectLst/>
                <a:latin typeface="Arial" charset="0"/>
              </a:rPr>
              <a:t>Corriente de reacción de disparo por cortocircuito</a:t>
            </a:r>
          </a:p>
        </p:txBody>
      </p:sp>
      <p:sp>
        <p:nvSpPr>
          <p:cNvPr id="572428" name="Line 12"/>
          <p:cNvSpPr>
            <a:spLocks noChangeShapeType="1"/>
          </p:cNvSpPr>
          <p:nvPr/>
        </p:nvSpPr>
        <p:spPr bwMode="auto">
          <a:xfrm>
            <a:off x="5029200" y="5324475"/>
            <a:ext cx="0" cy="6096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nvGrpSpPr>
          <p:cNvPr id="572434" name="Group 18"/>
          <p:cNvGrpSpPr>
            <a:grpSpLocks/>
          </p:cNvGrpSpPr>
          <p:nvPr/>
        </p:nvGrpSpPr>
        <p:grpSpPr bwMode="auto">
          <a:xfrm>
            <a:off x="4648200" y="5095875"/>
            <a:ext cx="2743200" cy="866775"/>
            <a:chOff x="2928" y="3210"/>
            <a:chExt cx="1728" cy="546"/>
          </a:xfrm>
        </p:grpSpPr>
        <p:sp>
          <p:nvSpPr>
            <p:cNvPr id="572429" name="Oval 13"/>
            <p:cNvSpPr>
              <a:spLocks noChangeArrowheads="1"/>
            </p:cNvSpPr>
            <p:nvPr/>
          </p:nvSpPr>
          <p:spPr bwMode="auto">
            <a:xfrm>
              <a:off x="2928" y="3306"/>
              <a:ext cx="456" cy="450"/>
            </a:xfrm>
            <a:prstGeom prst="ellipse">
              <a:avLst/>
            </a:prstGeom>
            <a:noFill/>
            <a:ln w="25400">
              <a:solidFill>
                <a:srgbClr val="FF0000"/>
              </a:solidFill>
              <a:round/>
              <a:headEnd/>
              <a:tailEnd/>
            </a:ln>
            <a:effectLst>
              <a:outerShdw dist="35921" dir="2700000" algn="ctr" rotWithShape="0">
                <a:schemeClr val="bg2"/>
              </a:outerShdw>
            </a:effectLst>
            <a:extLst>
              <a:ext uri="{909E8E84-426E-40DD-AFC4-6F175D3DCCD1}">
                <a14:hiddenFill xmlns:a14="http://schemas.microsoft.com/office/drawing/2010/main">
                  <a:solidFill>
                    <a:schemeClr val="tx1"/>
                  </a:solidFill>
                </a14:hiddenFill>
              </a:ext>
            </a:extLst>
          </p:spPr>
          <p:txBody>
            <a:bodyPr anchor="ctr">
              <a:spAutoFit/>
            </a:bodyPr>
            <a:lstStyle/>
            <a:p>
              <a:endParaRPr lang="es-ES"/>
            </a:p>
          </p:txBody>
        </p:sp>
        <p:sp>
          <p:nvSpPr>
            <p:cNvPr id="572431" name="AutoShape 15"/>
            <p:cNvSpPr>
              <a:spLocks noChangeArrowheads="1"/>
            </p:cNvSpPr>
            <p:nvPr/>
          </p:nvSpPr>
          <p:spPr bwMode="auto">
            <a:xfrm>
              <a:off x="3376" y="3362"/>
              <a:ext cx="384" cy="240"/>
            </a:xfrm>
            <a:prstGeom prst="leftArrow">
              <a:avLst>
                <a:gd name="adj1" fmla="val 50000"/>
                <a:gd name="adj2" fmla="val 40000"/>
              </a:avLst>
            </a:prstGeom>
            <a:solidFill>
              <a:schemeClr val="tx1"/>
            </a:solidFill>
            <a:ln w="6350">
              <a:solidFill>
                <a:srgbClr val="000000"/>
              </a:solidFill>
              <a:miter lim="800000"/>
              <a:headEnd/>
              <a:tailEnd/>
            </a:ln>
            <a:effectLst>
              <a:outerShdw dist="35921" dir="2700000" algn="ctr" rotWithShape="0">
                <a:schemeClr val="bg2"/>
              </a:outerShdw>
            </a:effectLst>
          </p:spPr>
          <p:txBody>
            <a:bodyPr wrap="none" anchor="ctr">
              <a:spAutoFit/>
            </a:bodyPr>
            <a:lstStyle/>
            <a:p>
              <a:endParaRPr lang="es-ES"/>
            </a:p>
          </p:txBody>
        </p:sp>
        <p:sp>
          <p:nvSpPr>
            <p:cNvPr id="572430" name="Text Box 14"/>
            <p:cNvSpPr txBox="1">
              <a:spLocks noChangeArrowheads="1"/>
            </p:cNvSpPr>
            <p:nvPr/>
          </p:nvSpPr>
          <p:spPr bwMode="auto">
            <a:xfrm>
              <a:off x="3744" y="3210"/>
              <a:ext cx="912" cy="528"/>
            </a:xfrm>
            <a:prstGeom prst="rect">
              <a:avLst/>
            </a:prstGeom>
            <a:solidFill>
              <a:srgbClr val="FFFFFF"/>
            </a:solidFill>
            <a:ln w="15875">
              <a:solidFill>
                <a:srgbClr val="000000"/>
              </a:solidFill>
              <a:miter lim="800000"/>
              <a:headEnd/>
              <a:tailEnd/>
            </a:ln>
            <a:effectLst>
              <a:outerShdw dist="35921" dir="2700000" algn="ctr" rotWithShape="0">
                <a:schemeClr val="bg2"/>
              </a:outerShdw>
            </a:effectLst>
          </p:spPr>
          <p:txBody>
            <a:bodyPr lIns="0" tIns="0" rIns="0" bIns="0"/>
            <a:lstStyle/>
            <a:p>
              <a:pPr algn="ctr">
                <a:spcBef>
                  <a:spcPct val="0"/>
                </a:spcBef>
              </a:pPr>
              <a:r>
                <a:rPr lang="es-ES_tradnl" altLang="es-ES" sz="1700">
                  <a:solidFill>
                    <a:schemeClr val="bg2"/>
                  </a:solidFill>
                  <a:effectLst/>
                </a:rPr>
                <a:t>Capacidad nominal de ruptura</a:t>
              </a:r>
            </a:p>
          </p:txBody>
        </p:sp>
      </p:grpSp>
      <p:sp>
        <p:nvSpPr>
          <p:cNvPr id="572432" name="Rectangle 16"/>
          <p:cNvSpPr>
            <a:spLocks noChangeArrowheads="1"/>
          </p:cNvSpPr>
          <p:nvPr/>
        </p:nvSpPr>
        <p:spPr bwMode="auto">
          <a:xfrm>
            <a:off x="152400" y="3048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9.5.4.3. Interruptores magne-totérmicos o de potencia III</a:t>
            </a:r>
            <a:endParaRPr lang="es-ES_tradnl" altLang="es-ES" sz="4500" b="0">
              <a:latin typeface="Tahoma" pitchFamily="34" charset="0"/>
            </a:endParaRPr>
          </a:p>
        </p:txBody>
      </p:sp>
      <p:sp>
        <p:nvSpPr>
          <p:cNvPr id="572433" name="Text Box 17"/>
          <p:cNvSpPr txBox="1">
            <a:spLocks noChangeArrowheads="1"/>
          </p:cNvSpPr>
          <p:nvPr/>
        </p:nvSpPr>
        <p:spPr bwMode="auto">
          <a:xfrm>
            <a:off x="6629400" y="3724275"/>
            <a:ext cx="2209800" cy="914400"/>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w="15875">
            <a:miter lim="800000"/>
            <a:headEnd/>
            <a:tailEnd/>
          </a:ln>
          <a:effectLst/>
          <a:scene3d>
            <a:camera prst="legacyObliqueTopRight"/>
            <a:lightRig rig="legacyFlat3" dir="b"/>
          </a:scene3d>
          <a:sp3d extrusionH="227000" prstMaterial="legacyMatte">
            <a:bevelT w="13500" h="13500" prst="angle"/>
            <a:bevelB w="13500" h="13500" prst="angle"/>
            <a:extrusionClr>
              <a:srgbClr val="FF00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flatTx/>
          </a:bodyPr>
          <a:lstStyle/>
          <a:p>
            <a:pPr algn="ctr">
              <a:spcBef>
                <a:spcPct val="0"/>
              </a:spcBef>
            </a:pPr>
            <a:r>
              <a:rPr lang="es-ES_tradnl" altLang="es-ES" sz="1700">
                <a:effectLst>
                  <a:outerShdw blurRad="38100" dist="38100" dir="2700000" algn="tl">
                    <a:srgbClr val="000000"/>
                  </a:outerShdw>
                </a:effectLst>
              </a:rPr>
              <a:t>Existen interruptores con </a:t>
            </a:r>
            <a:r>
              <a:rPr lang="es-ES_tradnl" altLang="es-ES" sz="2200">
                <a:effectLst>
                  <a:outerShdw blurRad="38100" dist="38100" dir="2700000" algn="tl">
                    <a:srgbClr val="000000"/>
                  </a:outerShdw>
                </a:effectLst>
              </a:rPr>
              <a:t>I</a:t>
            </a:r>
            <a:r>
              <a:rPr lang="es-ES_tradnl" altLang="es-ES" sz="2200" baseline="-25000">
                <a:effectLst>
                  <a:outerShdw blurRad="38100" dist="38100" dir="2700000" algn="tl">
                    <a:srgbClr val="000000"/>
                  </a:outerShdw>
                </a:effectLst>
              </a:rPr>
              <a:t>m</a:t>
            </a:r>
            <a:r>
              <a:rPr lang="es-ES_tradnl" altLang="es-ES" sz="1700">
                <a:effectLst>
                  <a:outerShdw blurRad="38100" dist="38100" dir="2700000" algn="tl">
                    <a:srgbClr val="000000"/>
                  </a:outerShdw>
                </a:effectLst>
              </a:rPr>
              <a:t> ajustable</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72421"/>
                                        </p:tgtEl>
                                        <p:attrNameLst>
                                          <p:attrName>style.visibility</p:attrName>
                                        </p:attrNameLst>
                                      </p:cBhvr>
                                      <p:to>
                                        <p:strVal val="visible"/>
                                      </p:to>
                                    </p:set>
                                    <p:anim calcmode="lin" valueType="num">
                                      <p:cBhvr>
                                        <p:cTn id="7" dur="500" fill="hold"/>
                                        <p:tgtEl>
                                          <p:spTgt spid="572421"/>
                                        </p:tgtEl>
                                        <p:attrNameLst>
                                          <p:attrName>ppt_w</p:attrName>
                                        </p:attrNameLst>
                                      </p:cBhvr>
                                      <p:tavLst>
                                        <p:tav tm="0">
                                          <p:val>
                                            <p:fltVal val="0"/>
                                          </p:val>
                                        </p:tav>
                                        <p:tav tm="100000">
                                          <p:val>
                                            <p:strVal val="#ppt_w"/>
                                          </p:val>
                                        </p:tav>
                                      </p:tavLst>
                                    </p:anim>
                                    <p:anim calcmode="lin" valueType="num">
                                      <p:cBhvr>
                                        <p:cTn id="8" dur="500" fill="hold"/>
                                        <p:tgtEl>
                                          <p:spTgt spid="572421"/>
                                        </p:tgtEl>
                                        <p:attrNameLst>
                                          <p:attrName>ppt_h</p:attrName>
                                        </p:attrNameLst>
                                      </p:cBhvr>
                                      <p:tavLst>
                                        <p:tav tm="0">
                                          <p:val>
                                            <p:fltVal val="0"/>
                                          </p:val>
                                        </p:tav>
                                        <p:tav tm="100000">
                                          <p:val>
                                            <p:strVal val="#ppt_h"/>
                                          </p:val>
                                        </p:tav>
                                      </p:tavLst>
                                    </p:anim>
                                    <p:anim calcmode="lin" valueType="num">
                                      <p:cBhvr>
                                        <p:cTn id="9" dur="500" fill="hold"/>
                                        <p:tgtEl>
                                          <p:spTgt spid="572421"/>
                                        </p:tgtEl>
                                        <p:attrNameLst>
                                          <p:attrName>ppt_x</p:attrName>
                                        </p:attrNameLst>
                                      </p:cBhvr>
                                      <p:tavLst>
                                        <p:tav tm="0">
                                          <p:val>
                                            <p:fltVal val="0.5"/>
                                          </p:val>
                                        </p:tav>
                                        <p:tav tm="100000">
                                          <p:val>
                                            <p:strVal val="#ppt_x"/>
                                          </p:val>
                                        </p:tav>
                                      </p:tavLst>
                                    </p:anim>
                                    <p:anim calcmode="lin" valueType="num">
                                      <p:cBhvr>
                                        <p:cTn id="10" dur="500" fill="hold"/>
                                        <p:tgtEl>
                                          <p:spTgt spid="5724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572434"/>
                                        </p:tgtEl>
                                        <p:attrNameLst>
                                          <p:attrName>style.visibility</p:attrName>
                                        </p:attrNameLst>
                                      </p:cBhvr>
                                      <p:to>
                                        <p:strVal val="visible"/>
                                      </p:to>
                                    </p:set>
                                    <p:anim calcmode="lin" valueType="num">
                                      <p:cBhvr>
                                        <p:cTn id="15" dur="500" fill="hold"/>
                                        <p:tgtEl>
                                          <p:spTgt spid="572434"/>
                                        </p:tgtEl>
                                        <p:attrNameLst>
                                          <p:attrName>ppt_w</p:attrName>
                                        </p:attrNameLst>
                                      </p:cBhvr>
                                      <p:tavLst>
                                        <p:tav tm="0">
                                          <p:val>
                                            <p:fltVal val="0"/>
                                          </p:val>
                                        </p:tav>
                                        <p:tav tm="100000">
                                          <p:val>
                                            <p:strVal val="#ppt_w"/>
                                          </p:val>
                                        </p:tav>
                                      </p:tavLst>
                                    </p:anim>
                                    <p:anim calcmode="lin" valueType="num">
                                      <p:cBhvr>
                                        <p:cTn id="16" dur="500" fill="hold"/>
                                        <p:tgtEl>
                                          <p:spTgt spid="572434"/>
                                        </p:tgtEl>
                                        <p:attrNameLst>
                                          <p:attrName>ppt_h</p:attrName>
                                        </p:attrNameLst>
                                      </p:cBhvr>
                                      <p:tavLst>
                                        <p:tav tm="0">
                                          <p:val>
                                            <p:fltVal val="0"/>
                                          </p:val>
                                        </p:tav>
                                        <p:tav tm="100000">
                                          <p:val>
                                            <p:strVal val="#ppt_h"/>
                                          </p:val>
                                        </p:tav>
                                      </p:tavLst>
                                    </p:anim>
                                    <p:anim calcmode="lin" valueType="num">
                                      <p:cBhvr>
                                        <p:cTn id="17" dur="500" fill="hold"/>
                                        <p:tgtEl>
                                          <p:spTgt spid="572434"/>
                                        </p:tgtEl>
                                        <p:attrNameLst>
                                          <p:attrName>ppt_x</p:attrName>
                                        </p:attrNameLst>
                                      </p:cBhvr>
                                      <p:tavLst>
                                        <p:tav tm="0">
                                          <p:val>
                                            <p:fltVal val="0.5"/>
                                          </p:val>
                                        </p:tav>
                                        <p:tav tm="100000">
                                          <p:val>
                                            <p:strVal val="#ppt_x"/>
                                          </p:val>
                                        </p:tav>
                                      </p:tavLst>
                                    </p:anim>
                                    <p:anim calcmode="lin" valueType="num">
                                      <p:cBhvr>
                                        <p:cTn id="18" dur="500" fill="hold"/>
                                        <p:tgtEl>
                                          <p:spTgt spid="572434"/>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72433"/>
                                        </p:tgtEl>
                                        <p:attrNameLst>
                                          <p:attrName>style.visibility</p:attrName>
                                        </p:attrNameLst>
                                      </p:cBhvr>
                                      <p:to>
                                        <p:strVal val="visible"/>
                                      </p:to>
                                    </p:set>
                                    <p:anim calcmode="lin" valueType="num">
                                      <p:cBhvr>
                                        <p:cTn id="23" dur="500" fill="hold"/>
                                        <p:tgtEl>
                                          <p:spTgt spid="572433"/>
                                        </p:tgtEl>
                                        <p:attrNameLst>
                                          <p:attrName>ppt_w</p:attrName>
                                        </p:attrNameLst>
                                      </p:cBhvr>
                                      <p:tavLst>
                                        <p:tav tm="0">
                                          <p:val>
                                            <p:fltVal val="0"/>
                                          </p:val>
                                        </p:tav>
                                        <p:tav tm="100000">
                                          <p:val>
                                            <p:strVal val="#ppt_w"/>
                                          </p:val>
                                        </p:tav>
                                      </p:tavLst>
                                    </p:anim>
                                    <p:anim calcmode="lin" valueType="num">
                                      <p:cBhvr>
                                        <p:cTn id="24" dur="500" fill="hold"/>
                                        <p:tgtEl>
                                          <p:spTgt spid="572433"/>
                                        </p:tgtEl>
                                        <p:attrNameLst>
                                          <p:attrName>ppt_h</p:attrName>
                                        </p:attrNameLst>
                                      </p:cBhvr>
                                      <p:tavLst>
                                        <p:tav tm="0">
                                          <p:val>
                                            <p:fltVal val="0"/>
                                          </p:val>
                                        </p:tav>
                                        <p:tav tm="100000">
                                          <p:val>
                                            <p:strVal val="#ppt_h"/>
                                          </p:val>
                                        </p:tav>
                                      </p:tavLst>
                                    </p:anim>
                                    <p:anim calcmode="lin" valueType="num">
                                      <p:cBhvr>
                                        <p:cTn id="25" dur="500" fill="hold"/>
                                        <p:tgtEl>
                                          <p:spTgt spid="572433"/>
                                        </p:tgtEl>
                                        <p:attrNameLst>
                                          <p:attrName>ppt_x</p:attrName>
                                        </p:attrNameLst>
                                      </p:cBhvr>
                                      <p:tavLst>
                                        <p:tav tm="0">
                                          <p:val>
                                            <p:fltVal val="0.5"/>
                                          </p:val>
                                        </p:tav>
                                        <p:tav tm="100000">
                                          <p:val>
                                            <p:strVal val="#ppt_x"/>
                                          </p:val>
                                        </p:tav>
                                      </p:tavLst>
                                    </p:anim>
                                    <p:anim calcmode="lin" valueType="num">
                                      <p:cBhvr>
                                        <p:cTn id="26" dur="500" fill="hold"/>
                                        <p:tgtEl>
                                          <p:spTgt spid="5724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21" grpId="0" animBg="1" autoUpdateAnimBg="0"/>
      <p:bldP spid="57243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ChangeArrowheads="1"/>
          </p:cNvSpPr>
          <p:nvPr/>
        </p:nvSpPr>
        <p:spPr bwMode="auto">
          <a:xfrm>
            <a:off x="152400" y="2286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9.5.4.3. Interruptores magne-totérmicos o de potencia IV</a:t>
            </a:r>
            <a:endParaRPr lang="es-ES_tradnl" altLang="es-ES" sz="4500" b="0">
              <a:latin typeface="Tahoma" pitchFamily="34" charset="0"/>
            </a:endParaRPr>
          </a:p>
        </p:txBody>
      </p:sp>
      <p:sp>
        <p:nvSpPr>
          <p:cNvPr id="579606" name="Text Box 22"/>
          <p:cNvSpPr txBox="1">
            <a:spLocks noChangeArrowheads="1"/>
          </p:cNvSpPr>
          <p:nvPr/>
        </p:nvSpPr>
        <p:spPr bwMode="auto">
          <a:xfrm>
            <a:off x="2286000" y="3733800"/>
            <a:ext cx="5181600" cy="6096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ES" sz="1700">
                <a:solidFill>
                  <a:schemeClr val="accent2"/>
                </a:solidFill>
                <a:effectLst>
                  <a:outerShdw blurRad="38100" dist="38100" dir="2700000" algn="tl">
                    <a:srgbClr val="000000"/>
                  </a:outerShdw>
                </a:effectLst>
              </a:rPr>
              <a:t>Interruptores automáticos para la protección de circuitos con elevadas corriente de corto</a:t>
            </a:r>
            <a:endParaRPr lang="es-ES" altLang="es-ES" sz="1700">
              <a:solidFill>
                <a:schemeClr val="accent2"/>
              </a:solidFill>
              <a:effectLst>
                <a:outerShdw blurRad="38100" dist="38100" dir="2700000" algn="tl">
                  <a:srgbClr val="000000"/>
                </a:outerShdw>
              </a:effectLst>
            </a:endParaRPr>
          </a:p>
        </p:txBody>
      </p:sp>
      <p:grpSp>
        <p:nvGrpSpPr>
          <p:cNvPr id="579609" name="Group 25"/>
          <p:cNvGrpSpPr>
            <a:grpSpLocks/>
          </p:cNvGrpSpPr>
          <p:nvPr/>
        </p:nvGrpSpPr>
        <p:grpSpPr bwMode="auto">
          <a:xfrm>
            <a:off x="381000" y="1495425"/>
            <a:ext cx="1285875" cy="2695575"/>
            <a:chOff x="336" y="1056"/>
            <a:chExt cx="810" cy="1698"/>
          </a:xfrm>
        </p:grpSpPr>
        <p:grpSp>
          <p:nvGrpSpPr>
            <p:cNvPr id="579594" name="Group 10"/>
            <p:cNvGrpSpPr>
              <a:grpSpLocks/>
            </p:cNvGrpSpPr>
            <p:nvPr/>
          </p:nvGrpSpPr>
          <p:grpSpPr bwMode="auto">
            <a:xfrm>
              <a:off x="336" y="1440"/>
              <a:ext cx="810" cy="1314"/>
              <a:chOff x="528" y="1152"/>
              <a:chExt cx="810" cy="1314"/>
            </a:xfrm>
          </p:grpSpPr>
          <p:sp>
            <p:nvSpPr>
              <p:cNvPr id="579593" name="Rectangle 9"/>
              <p:cNvSpPr>
                <a:spLocks noChangeArrowheads="1"/>
              </p:cNvSpPr>
              <p:nvPr/>
            </p:nvSpPr>
            <p:spPr bwMode="auto">
              <a:xfrm>
                <a:off x="528" y="1152"/>
                <a:ext cx="800" cy="1304"/>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79587" name="Picture 3" descr="C:\Mis documentos\CLASE\Interrruptor automático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 y="1152"/>
                <a:ext cx="810" cy="1314"/>
              </a:xfrm>
              <a:prstGeom prst="rect">
                <a:avLst/>
              </a:prstGeom>
              <a:noFill/>
              <a:extLst>
                <a:ext uri="{909E8E84-426E-40DD-AFC4-6F175D3DCCD1}">
                  <a14:hiddenFill xmlns:a14="http://schemas.microsoft.com/office/drawing/2010/main">
                    <a:solidFill>
                      <a:srgbClr val="FFFFFF"/>
                    </a:solidFill>
                  </a14:hiddenFill>
                </a:ext>
              </a:extLst>
            </p:spPr>
          </p:pic>
        </p:grpSp>
        <p:sp>
          <p:nvSpPr>
            <p:cNvPr id="579607" name="Text Box 23"/>
            <p:cNvSpPr txBox="1">
              <a:spLocks noChangeArrowheads="1"/>
            </p:cNvSpPr>
            <p:nvPr/>
          </p:nvSpPr>
          <p:spPr bwMode="auto">
            <a:xfrm>
              <a:off x="432" y="1056"/>
              <a:ext cx="684" cy="38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s-ES_tradnl" altLang="es-ES" sz="1700">
                  <a:effectLst>
                    <a:outerShdw blurRad="38100" dist="38100" dir="2700000" algn="tl">
                      <a:srgbClr val="000000"/>
                    </a:outerShdw>
                  </a:effectLst>
                </a:rPr>
                <a:t>1 Polo </a:t>
              </a:r>
            </a:p>
            <a:p>
              <a:pPr algn="l">
                <a:spcBef>
                  <a:spcPct val="0"/>
                </a:spcBef>
              </a:pPr>
              <a:r>
                <a:rPr lang="es-ES_tradnl" altLang="es-ES" sz="1700">
                  <a:effectLst>
                    <a:outerShdw blurRad="38100" dist="38100" dir="2700000" algn="tl">
                      <a:srgbClr val="000000"/>
                    </a:outerShdw>
                  </a:effectLst>
                </a:rPr>
                <a:t>36000 A</a:t>
              </a:r>
              <a:endParaRPr lang="es-ES" altLang="es-ES" sz="1700">
                <a:effectLst>
                  <a:outerShdw blurRad="38100" dist="38100" dir="2700000" algn="tl">
                    <a:srgbClr val="000000"/>
                  </a:outerShdw>
                </a:effectLst>
              </a:endParaRPr>
            </a:p>
          </p:txBody>
        </p:sp>
      </p:grpSp>
      <p:grpSp>
        <p:nvGrpSpPr>
          <p:cNvPr id="579610" name="Group 26"/>
          <p:cNvGrpSpPr>
            <a:grpSpLocks/>
          </p:cNvGrpSpPr>
          <p:nvPr/>
        </p:nvGrpSpPr>
        <p:grpSpPr bwMode="auto">
          <a:xfrm>
            <a:off x="2133600" y="1495425"/>
            <a:ext cx="1435100" cy="2289175"/>
            <a:chOff x="1440" y="1056"/>
            <a:chExt cx="904" cy="1442"/>
          </a:xfrm>
        </p:grpSpPr>
        <p:grpSp>
          <p:nvGrpSpPr>
            <p:cNvPr id="579597" name="Group 13"/>
            <p:cNvGrpSpPr>
              <a:grpSpLocks/>
            </p:cNvGrpSpPr>
            <p:nvPr/>
          </p:nvGrpSpPr>
          <p:grpSpPr bwMode="auto">
            <a:xfrm>
              <a:off x="1440" y="1440"/>
              <a:ext cx="904" cy="1058"/>
              <a:chOff x="1528" y="1144"/>
              <a:chExt cx="904" cy="1058"/>
            </a:xfrm>
          </p:grpSpPr>
          <p:sp>
            <p:nvSpPr>
              <p:cNvPr id="579596" name="Rectangle 12"/>
              <p:cNvSpPr>
                <a:spLocks noChangeArrowheads="1"/>
              </p:cNvSpPr>
              <p:nvPr/>
            </p:nvSpPr>
            <p:spPr bwMode="auto">
              <a:xfrm>
                <a:off x="1528" y="1144"/>
                <a:ext cx="904" cy="1056"/>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79588" name="Picture 4" descr="C:\Mis documentos\CLASE\Interruptor automático2.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 y="1152"/>
                <a:ext cx="894" cy="1050"/>
              </a:xfrm>
              <a:prstGeom prst="rect">
                <a:avLst/>
              </a:prstGeom>
              <a:noFill/>
              <a:extLst>
                <a:ext uri="{909E8E84-426E-40DD-AFC4-6F175D3DCCD1}">
                  <a14:hiddenFill xmlns:a14="http://schemas.microsoft.com/office/drawing/2010/main">
                    <a:solidFill>
                      <a:srgbClr val="FFFFFF"/>
                    </a:solidFill>
                  </a14:hiddenFill>
                </a:ext>
              </a:extLst>
            </p:spPr>
          </p:pic>
        </p:grpSp>
        <p:sp>
          <p:nvSpPr>
            <p:cNvPr id="579608" name="Text Box 24"/>
            <p:cNvSpPr txBox="1">
              <a:spLocks noChangeArrowheads="1"/>
            </p:cNvSpPr>
            <p:nvPr/>
          </p:nvSpPr>
          <p:spPr bwMode="auto">
            <a:xfrm>
              <a:off x="1584" y="1056"/>
              <a:ext cx="684" cy="38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s-ES_tradnl" altLang="es-ES" sz="1700">
                  <a:effectLst>
                    <a:outerShdw blurRad="38100" dist="38100" dir="2700000" algn="tl">
                      <a:srgbClr val="000000"/>
                    </a:outerShdw>
                  </a:effectLst>
                </a:rPr>
                <a:t>2 Polos </a:t>
              </a:r>
            </a:p>
            <a:p>
              <a:pPr algn="l">
                <a:spcBef>
                  <a:spcPct val="0"/>
                </a:spcBef>
              </a:pPr>
              <a:r>
                <a:rPr lang="es-ES_tradnl" altLang="es-ES" sz="1700">
                  <a:effectLst>
                    <a:outerShdw blurRad="38100" dist="38100" dir="2700000" algn="tl">
                      <a:srgbClr val="000000"/>
                    </a:outerShdw>
                  </a:effectLst>
                </a:rPr>
                <a:t>70000 A</a:t>
              </a:r>
              <a:endParaRPr lang="es-ES" altLang="es-ES" sz="1700">
                <a:effectLst>
                  <a:outerShdw blurRad="38100" dist="38100" dir="2700000" algn="tl">
                    <a:srgbClr val="000000"/>
                  </a:outerShdw>
                </a:effectLst>
              </a:endParaRPr>
            </a:p>
          </p:txBody>
        </p:sp>
      </p:grpSp>
      <p:grpSp>
        <p:nvGrpSpPr>
          <p:cNvPr id="579617" name="Group 33"/>
          <p:cNvGrpSpPr>
            <a:grpSpLocks/>
          </p:cNvGrpSpPr>
          <p:nvPr/>
        </p:nvGrpSpPr>
        <p:grpSpPr bwMode="auto">
          <a:xfrm>
            <a:off x="4048125" y="1495425"/>
            <a:ext cx="1895475" cy="2247900"/>
            <a:chOff x="2544" y="960"/>
            <a:chExt cx="1194" cy="1416"/>
          </a:xfrm>
        </p:grpSpPr>
        <p:grpSp>
          <p:nvGrpSpPr>
            <p:cNvPr id="579599" name="Group 15"/>
            <p:cNvGrpSpPr>
              <a:grpSpLocks/>
            </p:cNvGrpSpPr>
            <p:nvPr/>
          </p:nvGrpSpPr>
          <p:grpSpPr bwMode="auto">
            <a:xfrm>
              <a:off x="2544" y="1344"/>
              <a:ext cx="1194" cy="1032"/>
              <a:chOff x="2640" y="1152"/>
              <a:chExt cx="1194" cy="1032"/>
            </a:xfrm>
          </p:grpSpPr>
          <p:sp>
            <p:nvSpPr>
              <p:cNvPr id="579598" name="Rectangle 14"/>
              <p:cNvSpPr>
                <a:spLocks noChangeArrowheads="1"/>
              </p:cNvSpPr>
              <p:nvPr/>
            </p:nvSpPr>
            <p:spPr bwMode="auto">
              <a:xfrm>
                <a:off x="2640" y="1152"/>
                <a:ext cx="1192" cy="1024"/>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79589" name="Picture 5" descr="C:\Mis documentos\CLASE\Interruptor automático3.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 y="1152"/>
                <a:ext cx="1194" cy="1032"/>
              </a:xfrm>
              <a:prstGeom prst="rect">
                <a:avLst/>
              </a:prstGeom>
              <a:noFill/>
              <a:extLst>
                <a:ext uri="{909E8E84-426E-40DD-AFC4-6F175D3DCCD1}">
                  <a14:hiddenFill xmlns:a14="http://schemas.microsoft.com/office/drawing/2010/main">
                    <a:solidFill>
                      <a:srgbClr val="FFFFFF"/>
                    </a:solidFill>
                  </a14:hiddenFill>
                </a:ext>
              </a:extLst>
            </p:spPr>
          </p:pic>
        </p:grpSp>
        <p:sp>
          <p:nvSpPr>
            <p:cNvPr id="579611" name="Text Box 27"/>
            <p:cNvSpPr txBox="1">
              <a:spLocks noChangeArrowheads="1"/>
            </p:cNvSpPr>
            <p:nvPr/>
          </p:nvSpPr>
          <p:spPr bwMode="auto">
            <a:xfrm>
              <a:off x="2832" y="960"/>
              <a:ext cx="684" cy="38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s-ES_tradnl" altLang="es-ES" sz="1700">
                  <a:effectLst>
                    <a:outerShdw blurRad="38100" dist="38100" dir="2700000" algn="tl">
                      <a:srgbClr val="000000"/>
                    </a:outerShdw>
                  </a:effectLst>
                </a:rPr>
                <a:t>3 Polos </a:t>
              </a:r>
            </a:p>
            <a:p>
              <a:pPr algn="l">
                <a:spcBef>
                  <a:spcPct val="0"/>
                </a:spcBef>
              </a:pPr>
              <a:r>
                <a:rPr lang="es-ES_tradnl" altLang="es-ES" sz="1700">
                  <a:effectLst>
                    <a:outerShdw blurRad="38100" dist="38100" dir="2700000" algn="tl">
                      <a:srgbClr val="000000"/>
                    </a:outerShdw>
                  </a:effectLst>
                </a:rPr>
                <a:t>70000 A</a:t>
              </a:r>
              <a:endParaRPr lang="es-ES" altLang="es-ES" sz="1700">
                <a:effectLst>
                  <a:outerShdw blurRad="38100" dist="38100" dir="2700000" algn="tl">
                    <a:srgbClr val="000000"/>
                  </a:outerShdw>
                </a:effectLst>
              </a:endParaRPr>
            </a:p>
          </p:txBody>
        </p:sp>
      </p:grpSp>
      <p:grpSp>
        <p:nvGrpSpPr>
          <p:cNvPr id="579614" name="Group 30"/>
          <p:cNvGrpSpPr>
            <a:grpSpLocks/>
          </p:cNvGrpSpPr>
          <p:nvPr/>
        </p:nvGrpSpPr>
        <p:grpSpPr bwMode="auto">
          <a:xfrm>
            <a:off x="6524625" y="1495425"/>
            <a:ext cx="2314575" cy="2276475"/>
            <a:chOff x="3984" y="1104"/>
            <a:chExt cx="1458" cy="1434"/>
          </a:xfrm>
        </p:grpSpPr>
        <p:grpSp>
          <p:nvGrpSpPr>
            <p:cNvPr id="579601" name="Group 17"/>
            <p:cNvGrpSpPr>
              <a:grpSpLocks/>
            </p:cNvGrpSpPr>
            <p:nvPr/>
          </p:nvGrpSpPr>
          <p:grpSpPr bwMode="auto">
            <a:xfrm>
              <a:off x="3984" y="1488"/>
              <a:ext cx="1458" cy="1050"/>
              <a:chOff x="3984" y="1152"/>
              <a:chExt cx="1458" cy="1050"/>
            </a:xfrm>
          </p:grpSpPr>
          <p:sp>
            <p:nvSpPr>
              <p:cNvPr id="579600" name="Rectangle 16"/>
              <p:cNvSpPr>
                <a:spLocks noChangeArrowheads="1"/>
              </p:cNvSpPr>
              <p:nvPr/>
            </p:nvSpPr>
            <p:spPr bwMode="auto">
              <a:xfrm>
                <a:off x="3984" y="1152"/>
                <a:ext cx="1456" cy="1048"/>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79590" name="Picture 6" descr="C:\Mis documentos\CLASE\Interruptor automático4.T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4" y="1152"/>
                <a:ext cx="1458" cy="1050"/>
              </a:xfrm>
              <a:prstGeom prst="rect">
                <a:avLst/>
              </a:prstGeom>
              <a:noFill/>
              <a:extLst>
                <a:ext uri="{909E8E84-426E-40DD-AFC4-6F175D3DCCD1}">
                  <a14:hiddenFill xmlns:a14="http://schemas.microsoft.com/office/drawing/2010/main">
                    <a:solidFill>
                      <a:srgbClr val="FFFFFF"/>
                    </a:solidFill>
                  </a14:hiddenFill>
                </a:ext>
              </a:extLst>
            </p:spPr>
          </p:pic>
        </p:grpSp>
        <p:sp>
          <p:nvSpPr>
            <p:cNvPr id="579613" name="Text Box 29"/>
            <p:cNvSpPr txBox="1">
              <a:spLocks noChangeArrowheads="1"/>
            </p:cNvSpPr>
            <p:nvPr/>
          </p:nvSpPr>
          <p:spPr bwMode="auto">
            <a:xfrm>
              <a:off x="4404" y="1104"/>
              <a:ext cx="684" cy="38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s-ES_tradnl" altLang="es-ES" sz="1700">
                  <a:effectLst>
                    <a:outerShdw blurRad="38100" dist="38100" dir="2700000" algn="tl">
                      <a:srgbClr val="000000"/>
                    </a:outerShdw>
                  </a:effectLst>
                </a:rPr>
                <a:t>4 Polos</a:t>
              </a:r>
            </a:p>
            <a:p>
              <a:pPr algn="l">
                <a:spcBef>
                  <a:spcPct val="0"/>
                </a:spcBef>
              </a:pPr>
              <a:r>
                <a:rPr lang="es-ES_tradnl" altLang="es-ES" sz="1700">
                  <a:effectLst>
                    <a:outerShdw blurRad="38100" dist="38100" dir="2700000" algn="tl">
                      <a:srgbClr val="000000"/>
                    </a:outerShdw>
                  </a:effectLst>
                </a:rPr>
                <a:t>36000 A</a:t>
              </a:r>
              <a:endParaRPr lang="es-ES" altLang="es-ES" sz="1700">
                <a:effectLst>
                  <a:outerShdw blurRad="38100" dist="38100" dir="2700000" algn="tl">
                    <a:srgbClr val="000000"/>
                  </a:outerShdw>
                </a:effectLst>
              </a:endParaRPr>
            </a:p>
          </p:txBody>
        </p:sp>
      </p:grpSp>
      <p:sp>
        <p:nvSpPr>
          <p:cNvPr id="579615" name="Text Box 31"/>
          <p:cNvSpPr txBox="1">
            <a:spLocks noChangeArrowheads="1"/>
          </p:cNvSpPr>
          <p:nvPr/>
        </p:nvSpPr>
        <p:spPr bwMode="auto">
          <a:xfrm>
            <a:off x="6705600" y="4572000"/>
            <a:ext cx="2133600" cy="1385888"/>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700">
                <a:solidFill>
                  <a:schemeClr val="accent2"/>
                </a:solidFill>
                <a:effectLst>
                  <a:outerShdw blurRad="38100" dist="38100" dir="2700000" algn="tl">
                    <a:srgbClr val="000000"/>
                  </a:outerShdw>
                </a:effectLst>
              </a:rPr>
              <a:t>Interruptores automáticos para la protección de motores contra cortocircuitos</a:t>
            </a:r>
            <a:endParaRPr lang="es-ES" altLang="es-ES" sz="1700">
              <a:solidFill>
                <a:schemeClr val="accent2"/>
              </a:solidFill>
              <a:effectLst>
                <a:outerShdw blurRad="38100" dist="38100" dir="2700000" algn="tl">
                  <a:srgbClr val="000000"/>
                </a:outerShdw>
              </a:effectLst>
            </a:endParaRPr>
          </a:p>
        </p:txBody>
      </p:sp>
      <p:grpSp>
        <p:nvGrpSpPr>
          <p:cNvPr id="579618" name="Group 34"/>
          <p:cNvGrpSpPr>
            <a:grpSpLocks/>
          </p:cNvGrpSpPr>
          <p:nvPr/>
        </p:nvGrpSpPr>
        <p:grpSpPr bwMode="auto">
          <a:xfrm>
            <a:off x="4038600" y="4495800"/>
            <a:ext cx="3657600" cy="2209800"/>
            <a:chOff x="2400" y="2832"/>
            <a:chExt cx="2304" cy="1392"/>
          </a:xfrm>
        </p:grpSpPr>
        <p:grpSp>
          <p:nvGrpSpPr>
            <p:cNvPr id="579605" name="Group 21"/>
            <p:cNvGrpSpPr>
              <a:grpSpLocks/>
            </p:cNvGrpSpPr>
            <p:nvPr/>
          </p:nvGrpSpPr>
          <p:grpSpPr bwMode="auto">
            <a:xfrm>
              <a:off x="2400" y="2832"/>
              <a:ext cx="1614" cy="1352"/>
              <a:chOff x="3120" y="2592"/>
              <a:chExt cx="1614" cy="1352"/>
            </a:xfrm>
          </p:grpSpPr>
          <p:sp>
            <p:nvSpPr>
              <p:cNvPr id="579604" name="Rectangle 20"/>
              <p:cNvSpPr>
                <a:spLocks noChangeArrowheads="1"/>
              </p:cNvSpPr>
              <p:nvPr/>
            </p:nvSpPr>
            <p:spPr bwMode="auto">
              <a:xfrm>
                <a:off x="3120" y="2592"/>
                <a:ext cx="1608" cy="1352"/>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79592" name="Picture 8" descr="C:\Mis documentos\CLASE\Interruptor automático motores 2.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0" y="2592"/>
                <a:ext cx="1614" cy="1350"/>
              </a:xfrm>
              <a:prstGeom prst="rect">
                <a:avLst/>
              </a:prstGeom>
              <a:noFill/>
              <a:extLst>
                <a:ext uri="{909E8E84-426E-40DD-AFC4-6F175D3DCCD1}">
                  <a14:hiddenFill xmlns:a14="http://schemas.microsoft.com/office/drawing/2010/main">
                    <a:solidFill>
                      <a:srgbClr val="FFFFFF"/>
                    </a:solidFill>
                  </a14:hiddenFill>
                </a:ext>
              </a:extLst>
            </p:spPr>
          </p:pic>
        </p:grpSp>
        <p:sp>
          <p:nvSpPr>
            <p:cNvPr id="579616" name="Text Box 32"/>
            <p:cNvSpPr txBox="1">
              <a:spLocks noChangeArrowheads="1"/>
            </p:cNvSpPr>
            <p:nvPr/>
          </p:nvSpPr>
          <p:spPr bwMode="auto">
            <a:xfrm>
              <a:off x="4020" y="3840"/>
              <a:ext cx="684" cy="38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pPr>
              <a:r>
                <a:rPr lang="es-ES_tradnl" altLang="es-ES" sz="1700">
                  <a:effectLst>
                    <a:outerShdw blurRad="38100" dist="38100" dir="2700000" algn="tl">
                      <a:srgbClr val="000000"/>
                    </a:outerShdw>
                  </a:effectLst>
                </a:rPr>
                <a:t>3 Polos </a:t>
              </a:r>
            </a:p>
            <a:p>
              <a:pPr algn="l">
                <a:spcBef>
                  <a:spcPct val="0"/>
                </a:spcBef>
              </a:pPr>
              <a:r>
                <a:rPr lang="es-ES_tradnl" altLang="es-ES" sz="1700">
                  <a:effectLst>
                    <a:outerShdw blurRad="38100" dist="38100" dir="2700000" algn="tl">
                      <a:srgbClr val="000000"/>
                    </a:outerShdw>
                  </a:effectLst>
                </a:rPr>
                <a:t>50000 A</a:t>
              </a:r>
              <a:endParaRPr lang="es-ES" altLang="es-ES" sz="1700">
                <a:effectLst>
                  <a:outerShdw blurRad="38100" dist="38100" dir="2700000" algn="tl">
                    <a:srgbClr val="000000"/>
                  </a:outerShdw>
                </a:effectLst>
              </a:endParaRPr>
            </a:p>
          </p:txBody>
        </p:sp>
      </p:grpSp>
      <p:grpSp>
        <p:nvGrpSpPr>
          <p:cNvPr id="579620" name="Group 36"/>
          <p:cNvGrpSpPr>
            <a:grpSpLocks/>
          </p:cNvGrpSpPr>
          <p:nvPr/>
        </p:nvGrpSpPr>
        <p:grpSpPr bwMode="auto">
          <a:xfrm>
            <a:off x="304800" y="4419600"/>
            <a:ext cx="3495675" cy="2143125"/>
            <a:chOff x="48" y="2784"/>
            <a:chExt cx="2202" cy="1350"/>
          </a:xfrm>
        </p:grpSpPr>
        <p:grpSp>
          <p:nvGrpSpPr>
            <p:cNvPr id="579603" name="Group 19"/>
            <p:cNvGrpSpPr>
              <a:grpSpLocks/>
            </p:cNvGrpSpPr>
            <p:nvPr/>
          </p:nvGrpSpPr>
          <p:grpSpPr bwMode="auto">
            <a:xfrm>
              <a:off x="720" y="2880"/>
              <a:ext cx="1530" cy="1254"/>
              <a:chOff x="1344" y="2688"/>
              <a:chExt cx="1530" cy="1254"/>
            </a:xfrm>
          </p:grpSpPr>
          <p:sp>
            <p:nvSpPr>
              <p:cNvPr id="579602" name="Rectangle 18"/>
              <p:cNvSpPr>
                <a:spLocks noChangeArrowheads="1"/>
              </p:cNvSpPr>
              <p:nvPr/>
            </p:nvSpPr>
            <p:spPr bwMode="auto">
              <a:xfrm>
                <a:off x="1344" y="2688"/>
                <a:ext cx="1520" cy="1248"/>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flatTx/>
              </a:bodyPr>
              <a:lstStyle/>
              <a:p>
                <a:endParaRPr lang="es-ES"/>
              </a:p>
            </p:txBody>
          </p:sp>
          <p:pic>
            <p:nvPicPr>
              <p:cNvPr id="579591" name="Picture 7" descr="C:\Mis documentos\CLASE\Interruptor automático para motores 1.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4" y="2688"/>
                <a:ext cx="1530" cy="1254"/>
              </a:xfrm>
              <a:prstGeom prst="rect">
                <a:avLst/>
              </a:prstGeom>
              <a:noFill/>
              <a:extLst>
                <a:ext uri="{909E8E84-426E-40DD-AFC4-6F175D3DCCD1}">
                  <a14:hiddenFill xmlns:a14="http://schemas.microsoft.com/office/drawing/2010/main">
                    <a:solidFill>
                      <a:srgbClr val="FFFFFF"/>
                    </a:solidFill>
                  </a14:hiddenFill>
                </a:ext>
              </a:extLst>
            </p:spPr>
          </p:pic>
        </p:grpSp>
        <p:sp>
          <p:nvSpPr>
            <p:cNvPr id="579619" name="Text Box 35"/>
            <p:cNvSpPr txBox="1">
              <a:spLocks noChangeArrowheads="1"/>
            </p:cNvSpPr>
            <p:nvPr/>
          </p:nvSpPr>
          <p:spPr bwMode="auto">
            <a:xfrm>
              <a:off x="48" y="2784"/>
              <a:ext cx="684" cy="384"/>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pPr>
              <a:r>
                <a:rPr lang="es-ES_tradnl" altLang="es-ES" sz="1700">
                  <a:effectLst>
                    <a:outerShdw blurRad="38100" dist="38100" dir="2700000" algn="tl">
                      <a:srgbClr val="000000"/>
                    </a:outerShdw>
                  </a:effectLst>
                </a:rPr>
                <a:t>2 Polos</a:t>
              </a:r>
            </a:p>
            <a:p>
              <a:pPr>
                <a:spcBef>
                  <a:spcPct val="0"/>
                </a:spcBef>
              </a:pPr>
              <a:r>
                <a:rPr lang="es-ES_tradnl" altLang="es-ES" sz="1700">
                  <a:effectLst>
                    <a:outerShdw blurRad="38100" dist="38100" dir="2700000" algn="tl">
                      <a:srgbClr val="000000"/>
                    </a:outerShdw>
                  </a:effectLst>
                </a:rPr>
                <a:t>50000 A</a:t>
              </a:r>
              <a:endParaRPr lang="es-ES" altLang="es-ES" sz="1700">
                <a:effectLst>
                  <a:outerShdw blurRad="38100" dist="38100" dir="2700000" algn="tl">
                    <a:srgbClr val="000000"/>
                  </a:outerShdw>
                </a:effectLst>
              </a:endParaRPr>
            </a:p>
          </p:txBody>
        </p:sp>
      </p:grpSp>
      <p:sp>
        <p:nvSpPr>
          <p:cNvPr id="579621" name="Text Box 37"/>
          <p:cNvSpPr txBox="1">
            <a:spLocks noChangeArrowheads="1"/>
          </p:cNvSpPr>
          <p:nvPr/>
        </p:nvSpPr>
        <p:spPr bwMode="auto">
          <a:xfrm>
            <a:off x="6702425" y="4327525"/>
            <a:ext cx="2136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s-ES_tradnl" altLang="es-ES" sz="1000">
                <a:effectLst>
                  <a:outerShdw blurRad="38100" dist="38100" dir="2700000" algn="tl">
                    <a:srgbClr val="000000"/>
                  </a:outerShdw>
                </a:effectLst>
                <a:sym typeface="Symbol" pitchFamily="18" charset="2"/>
              </a:rPr>
              <a:t>Catálogos comerciales</a:t>
            </a:r>
            <a:endParaRPr lang="es-ES" altLang="es-ES" sz="1000">
              <a:effectLst>
                <a:outerShdw blurRad="38100" dist="38100" dir="2700000" algn="tl">
                  <a:srgbClr val="000000"/>
                </a:outerShdw>
              </a:effectLst>
            </a:endParaRPr>
          </a:p>
        </p:txBody>
      </p:sp>
    </p:spTree>
  </p:cSld>
  <p:clrMapOvr>
    <a:masterClrMapping/>
  </p:clrMapOvr>
  <p:transition>
    <p:cover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609" name="Rectangle 73"/>
          <p:cNvSpPr>
            <a:spLocks noChangeArrowheads="1"/>
          </p:cNvSpPr>
          <p:nvPr/>
        </p:nvSpPr>
        <p:spPr bwMode="auto">
          <a:xfrm>
            <a:off x="228600" y="2057400"/>
            <a:ext cx="4686300" cy="4419600"/>
          </a:xfrm>
          <a:prstGeom prst="rect">
            <a:avLst/>
          </a:prstGeom>
          <a:solidFill>
            <a:schemeClr val="tx1"/>
          </a:solidFill>
          <a:ln w="6350">
            <a:miter lim="800000"/>
            <a:headEnd/>
            <a:tailEnd/>
          </a:ln>
          <a:effectLst/>
          <a:scene3d>
            <a:camera prst="legacyObliqueTopRight"/>
            <a:lightRig rig="legacyFlat3" dir="b"/>
          </a:scene3d>
          <a:sp3d extrusionH="176200" prstMaterial="legacyMatte">
            <a:bevelT w="13500" h="13500" prst="angle"/>
            <a:bevelB w="13500" h="13500" prst="angle"/>
            <a:extrusionClr>
              <a:schemeClr val="tx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flatTx/>
          </a:bodyPr>
          <a:lstStyle/>
          <a:p>
            <a:endParaRPr lang="es-ES"/>
          </a:p>
        </p:txBody>
      </p:sp>
      <p:sp>
        <p:nvSpPr>
          <p:cNvPr id="577538" name="Rectangle 2"/>
          <p:cNvSpPr>
            <a:spLocks noChangeArrowheads="1"/>
          </p:cNvSpPr>
          <p:nvPr/>
        </p:nvSpPr>
        <p:spPr bwMode="auto">
          <a:xfrm>
            <a:off x="152400" y="442913"/>
            <a:ext cx="8991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3500">
                <a:latin typeface="Tahoma" pitchFamily="34" charset="0"/>
              </a:rPr>
              <a:t>9.5.4.4. Comparativa entre la protec-ción mediante fusibles e interruptores de potencia</a:t>
            </a:r>
            <a:endParaRPr lang="es-ES_tradnl" altLang="es-ES" sz="3500" b="0">
              <a:latin typeface="Tahoma" pitchFamily="34" charset="0"/>
            </a:endParaRPr>
          </a:p>
        </p:txBody>
      </p:sp>
      <p:grpSp>
        <p:nvGrpSpPr>
          <p:cNvPr id="577627" name="Group 91"/>
          <p:cNvGrpSpPr>
            <a:grpSpLocks/>
          </p:cNvGrpSpPr>
          <p:nvPr/>
        </p:nvGrpSpPr>
        <p:grpSpPr bwMode="auto">
          <a:xfrm>
            <a:off x="2274888" y="3767138"/>
            <a:ext cx="6792912" cy="2259012"/>
            <a:chOff x="1433" y="2373"/>
            <a:chExt cx="4279" cy="1423"/>
          </a:xfrm>
        </p:grpSpPr>
        <p:grpSp>
          <p:nvGrpSpPr>
            <p:cNvPr id="577617" name="Group 81"/>
            <p:cNvGrpSpPr>
              <a:grpSpLocks/>
            </p:cNvGrpSpPr>
            <p:nvPr/>
          </p:nvGrpSpPr>
          <p:grpSpPr bwMode="auto">
            <a:xfrm>
              <a:off x="1433" y="3072"/>
              <a:ext cx="294" cy="724"/>
              <a:chOff x="1433" y="3072"/>
              <a:chExt cx="294" cy="724"/>
            </a:xfrm>
          </p:grpSpPr>
          <p:sp>
            <p:nvSpPr>
              <p:cNvPr id="577541" name="Rectangle 5"/>
              <p:cNvSpPr>
                <a:spLocks noChangeArrowheads="1"/>
              </p:cNvSpPr>
              <p:nvPr/>
            </p:nvSpPr>
            <p:spPr bwMode="auto">
              <a:xfrm>
                <a:off x="1433" y="3072"/>
                <a:ext cx="282" cy="724"/>
              </a:xfrm>
              <a:prstGeom prst="rect">
                <a:avLst/>
              </a:prstGeom>
              <a:solidFill>
                <a:srgbClr val="FF6600"/>
              </a:solidFill>
              <a:ln>
                <a:noFill/>
              </a:ln>
              <a:effectLst/>
              <a:extLs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77612" name="Text Box 76"/>
              <p:cNvSpPr txBox="1">
                <a:spLocks noChangeArrowheads="1"/>
              </p:cNvSpPr>
              <p:nvPr/>
            </p:nvSpPr>
            <p:spPr bwMode="auto">
              <a:xfrm>
                <a:off x="1440" y="3089"/>
                <a:ext cx="287" cy="27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s-ES_tradnl" altLang="es-ES" sz="2300">
                    <a:solidFill>
                      <a:schemeClr val="bg2"/>
                    </a:solidFill>
                    <a:effectLst/>
                  </a:rPr>
                  <a:t>C</a:t>
                </a:r>
              </a:p>
            </p:txBody>
          </p:sp>
        </p:grpSp>
        <p:sp>
          <p:nvSpPr>
            <p:cNvPr id="577614" name="Rectangle 78"/>
            <p:cNvSpPr>
              <a:spLocks noChangeArrowheads="1"/>
            </p:cNvSpPr>
            <p:nvPr/>
          </p:nvSpPr>
          <p:spPr bwMode="auto">
            <a:xfrm>
              <a:off x="3264" y="2373"/>
              <a:ext cx="2448" cy="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50000"/>
                </a:spcBef>
              </a:pPr>
              <a:r>
                <a:rPr lang="es-ES_tradnl" altLang="es-ES" sz="1600" u="sng">
                  <a:solidFill>
                    <a:schemeClr val="accent2"/>
                  </a:solidFill>
                  <a:effectLst>
                    <a:outerShdw blurRad="38100" dist="38100" dir="2700000" algn="tl">
                      <a:srgbClr val="000000"/>
                    </a:outerShdw>
                  </a:effectLst>
                  <a:latin typeface="Tahoma" pitchFamily="34" charset="0"/>
                </a:rPr>
                <a:t>Zona C</a:t>
              </a:r>
              <a:r>
                <a:rPr lang="es-ES_tradnl" altLang="es-ES" sz="1600">
                  <a:effectLst>
                    <a:outerShdw blurRad="38100" dist="38100" dir="2700000" algn="tl">
                      <a:srgbClr val="000000"/>
                    </a:outerShdw>
                  </a:effectLst>
                  <a:latin typeface="Tahoma" pitchFamily="34" charset="0"/>
                </a:rPr>
                <a:t>: en la proximidad del disparo magnético del interrup-tor su protección es más rápida.</a:t>
              </a:r>
            </a:p>
          </p:txBody>
        </p:sp>
      </p:grpSp>
      <p:grpSp>
        <p:nvGrpSpPr>
          <p:cNvPr id="577625" name="Group 89"/>
          <p:cNvGrpSpPr>
            <a:grpSpLocks/>
          </p:cNvGrpSpPr>
          <p:nvPr/>
        </p:nvGrpSpPr>
        <p:grpSpPr bwMode="auto">
          <a:xfrm>
            <a:off x="469900" y="2057400"/>
            <a:ext cx="8597900" cy="3978275"/>
            <a:chOff x="296" y="1296"/>
            <a:chExt cx="5416" cy="2506"/>
          </a:xfrm>
        </p:grpSpPr>
        <p:grpSp>
          <p:nvGrpSpPr>
            <p:cNvPr id="577615" name="Group 79"/>
            <p:cNvGrpSpPr>
              <a:grpSpLocks/>
            </p:cNvGrpSpPr>
            <p:nvPr/>
          </p:nvGrpSpPr>
          <p:grpSpPr bwMode="auto">
            <a:xfrm>
              <a:off x="296" y="1728"/>
              <a:ext cx="648" cy="2074"/>
              <a:chOff x="296" y="1728"/>
              <a:chExt cx="648" cy="2074"/>
            </a:xfrm>
          </p:grpSpPr>
          <p:sp>
            <p:nvSpPr>
              <p:cNvPr id="577543" name="Rectangle 7"/>
              <p:cNvSpPr>
                <a:spLocks noChangeArrowheads="1"/>
              </p:cNvSpPr>
              <p:nvPr/>
            </p:nvSpPr>
            <p:spPr bwMode="auto">
              <a:xfrm>
                <a:off x="296" y="1728"/>
                <a:ext cx="648" cy="2074"/>
              </a:xfrm>
              <a:prstGeom prst="rect">
                <a:avLst/>
              </a:prstGeom>
              <a:solidFill>
                <a:srgbClr val="FFFF00"/>
              </a:solidFill>
              <a:ln>
                <a:noFill/>
              </a:ln>
              <a:effectLst/>
              <a:extLs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77551" name="Text Box 15"/>
              <p:cNvSpPr txBox="1">
                <a:spLocks noChangeArrowheads="1"/>
              </p:cNvSpPr>
              <p:nvPr/>
            </p:nvSpPr>
            <p:spPr bwMode="auto">
              <a:xfrm>
                <a:off x="313" y="1776"/>
                <a:ext cx="287" cy="27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s-ES_tradnl" altLang="es-ES" sz="2300">
                    <a:solidFill>
                      <a:schemeClr val="bg2"/>
                    </a:solidFill>
                    <a:effectLst/>
                  </a:rPr>
                  <a:t>A</a:t>
                </a:r>
              </a:p>
            </p:txBody>
          </p:sp>
        </p:grpSp>
        <p:sp>
          <p:nvSpPr>
            <p:cNvPr id="577622" name="Rectangle 86"/>
            <p:cNvSpPr>
              <a:spLocks noChangeArrowheads="1"/>
            </p:cNvSpPr>
            <p:nvPr/>
          </p:nvSpPr>
          <p:spPr bwMode="auto">
            <a:xfrm>
              <a:off x="3264" y="1296"/>
              <a:ext cx="2448" cy="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50000"/>
                </a:spcBef>
              </a:pPr>
              <a:r>
                <a:rPr lang="es-ES_tradnl" altLang="es-ES" sz="1600" u="sng">
                  <a:solidFill>
                    <a:schemeClr val="accent2"/>
                  </a:solidFill>
                  <a:effectLst>
                    <a:outerShdw blurRad="38100" dist="38100" dir="2700000" algn="tl">
                      <a:srgbClr val="000000"/>
                    </a:outerShdw>
                  </a:effectLst>
                  <a:latin typeface="Tahoma" pitchFamily="34" charset="0"/>
                </a:rPr>
                <a:t>Zona A</a:t>
              </a:r>
              <a:r>
                <a:rPr lang="es-ES_tradnl" altLang="es-ES" sz="1600">
                  <a:effectLst>
                    <a:outerShdw blurRad="38100" dist="38100" dir="2700000" algn="tl">
                      <a:srgbClr val="000000"/>
                    </a:outerShdw>
                  </a:effectLst>
                  <a:latin typeface="Tahoma" pitchFamily="34" charset="0"/>
                </a:rPr>
                <a:t>: mejor protección del in-terruptor magnetotérmico: co-rriente de disparo por sobrecar-ga menor, posibilidad de ajuste.</a:t>
              </a:r>
            </a:p>
          </p:txBody>
        </p:sp>
      </p:grpSp>
      <p:grpSp>
        <p:nvGrpSpPr>
          <p:cNvPr id="577626" name="Group 90"/>
          <p:cNvGrpSpPr>
            <a:grpSpLocks/>
          </p:cNvGrpSpPr>
          <p:nvPr/>
        </p:nvGrpSpPr>
        <p:grpSpPr bwMode="auto">
          <a:xfrm>
            <a:off x="1485900" y="3157538"/>
            <a:ext cx="7581900" cy="2870200"/>
            <a:chOff x="936" y="1989"/>
            <a:chExt cx="4776" cy="1808"/>
          </a:xfrm>
        </p:grpSpPr>
        <p:grpSp>
          <p:nvGrpSpPr>
            <p:cNvPr id="577616" name="Group 80"/>
            <p:cNvGrpSpPr>
              <a:grpSpLocks/>
            </p:cNvGrpSpPr>
            <p:nvPr/>
          </p:nvGrpSpPr>
          <p:grpSpPr bwMode="auto">
            <a:xfrm>
              <a:off x="936" y="2584"/>
              <a:ext cx="497" cy="1213"/>
              <a:chOff x="936" y="2584"/>
              <a:chExt cx="497" cy="1213"/>
            </a:xfrm>
          </p:grpSpPr>
          <p:sp>
            <p:nvSpPr>
              <p:cNvPr id="577542" name="Rectangle 6"/>
              <p:cNvSpPr>
                <a:spLocks noChangeArrowheads="1"/>
              </p:cNvSpPr>
              <p:nvPr/>
            </p:nvSpPr>
            <p:spPr bwMode="auto">
              <a:xfrm>
                <a:off x="936" y="2584"/>
                <a:ext cx="497" cy="1213"/>
              </a:xfrm>
              <a:prstGeom prst="rect">
                <a:avLst/>
              </a:prstGeom>
              <a:solidFill>
                <a:srgbClr val="00FF00"/>
              </a:solidFill>
              <a:ln>
                <a:noFill/>
              </a:ln>
              <a:effectLst/>
              <a:extLs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77611" name="Text Box 75"/>
              <p:cNvSpPr txBox="1">
                <a:spLocks noChangeArrowheads="1"/>
              </p:cNvSpPr>
              <p:nvPr/>
            </p:nvSpPr>
            <p:spPr bwMode="auto">
              <a:xfrm>
                <a:off x="984" y="3264"/>
                <a:ext cx="287" cy="27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s-ES_tradnl" altLang="es-ES" sz="2300">
                    <a:solidFill>
                      <a:schemeClr val="bg2"/>
                    </a:solidFill>
                    <a:effectLst/>
                  </a:rPr>
                  <a:t>B</a:t>
                </a:r>
              </a:p>
            </p:txBody>
          </p:sp>
        </p:grpSp>
        <p:sp>
          <p:nvSpPr>
            <p:cNvPr id="577623" name="Rectangle 87"/>
            <p:cNvSpPr>
              <a:spLocks noChangeArrowheads="1"/>
            </p:cNvSpPr>
            <p:nvPr/>
          </p:nvSpPr>
          <p:spPr bwMode="auto">
            <a:xfrm>
              <a:off x="3264" y="1989"/>
              <a:ext cx="2448" cy="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50000"/>
                </a:spcBef>
              </a:pPr>
              <a:r>
                <a:rPr lang="es-ES_tradnl" altLang="es-ES" sz="1600" u="sng">
                  <a:solidFill>
                    <a:schemeClr val="accent2"/>
                  </a:solidFill>
                  <a:effectLst>
                    <a:outerShdw blurRad="38100" dist="38100" dir="2700000" algn="tl">
                      <a:srgbClr val="000000"/>
                    </a:outerShdw>
                  </a:effectLst>
                  <a:latin typeface="Tahoma" pitchFamily="34" charset="0"/>
                </a:rPr>
                <a:t>Zona B</a:t>
              </a:r>
              <a:r>
                <a:rPr lang="es-ES_tradnl" altLang="es-ES" sz="1600">
                  <a:effectLst>
                    <a:outerShdw blurRad="38100" dist="38100" dir="2700000" algn="tl">
                      <a:srgbClr val="000000"/>
                    </a:outerShdw>
                  </a:effectLst>
                  <a:latin typeface="Tahoma" pitchFamily="34" charset="0"/>
                </a:rPr>
                <a:t>: tiempo de disparo más bajo para el fusible.</a:t>
              </a:r>
            </a:p>
          </p:txBody>
        </p:sp>
      </p:grpSp>
      <p:grpSp>
        <p:nvGrpSpPr>
          <p:cNvPr id="577628" name="Group 92"/>
          <p:cNvGrpSpPr>
            <a:grpSpLocks/>
          </p:cNvGrpSpPr>
          <p:nvPr/>
        </p:nvGrpSpPr>
        <p:grpSpPr bwMode="auto">
          <a:xfrm>
            <a:off x="2705100" y="4622800"/>
            <a:ext cx="6362700" cy="1406525"/>
            <a:chOff x="1704" y="2912"/>
            <a:chExt cx="4008" cy="886"/>
          </a:xfrm>
        </p:grpSpPr>
        <p:grpSp>
          <p:nvGrpSpPr>
            <p:cNvPr id="577618" name="Group 82"/>
            <p:cNvGrpSpPr>
              <a:grpSpLocks/>
            </p:cNvGrpSpPr>
            <p:nvPr/>
          </p:nvGrpSpPr>
          <p:grpSpPr bwMode="auto">
            <a:xfrm>
              <a:off x="1704" y="3336"/>
              <a:ext cx="1050" cy="462"/>
              <a:chOff x="1704" y="3336"/>
              <a:chExt cx="1050" cy="462"/>
            </a:xfrm>
          </p:grpSpPr>
          <p:sp>
            <p:nvSpPr>
              <p:cNvPr id="577540" name="Rectangle 4"/>
              <p:cNvSpPr>
                <a:spLocks noChangeArrowheads="1"/>
              </p:cNvSpPr>
              <p:nvPr/>
            </p:nvSpPr>
            <p:spPr bwMode="auto">
              <a:xfrm>
                <a:off x="1704" y="3336"/>
                <a:ext cx="1050" cy="462"/>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s-ES"/>
              </a:p>
            </p:txBody>
          </p:sp>
          <p:sp>
            <p:nvSpPr>
              <p:cNvPr id="577613" name="Text Box 77"/>
              <p:cNvSpPr txBox="1">
                <a:spLocks noChangeArrowheads="1"/>
              </p:cNvSpPr>
              <p:nvPr/>
            </p:nvSpPr>
            <p:spPr bwMode="auto">
              <a:xfrm>
                <a:off x="2376" y="3408"/>
                <a:ext cx="287" cy="279"/>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0"/>
                  </a:spcBef>
                </a:pPr>
                <a:r>
                  <a:rPr lang="es-ES_tradnl" altLang="es-ES" sz="2300">
                    <a:solidFill>
                      <a:schemeClr val="bg2"/>
                    </a:solidFill>
                    <a:effectLst/>
                  </a:rPr>
                  <a:t>D</a:t>
                </a:r>
              </a:p>
            </p:txBody>
          </p:sp>
        </p:grpSp>
        <p:sp>
          <p:nvSpPr>
            <p:cNvPr id="577624" name="Rectangle 88"/>
            <p:cNvSpPr>
              <a:spLocks noChangeArrowheads="1"/>
            </p:cNvSpPr>
            <p:nvPr/>
          </p:nvSpPr>
          <p:spPr bwMode="auto">
            <a:xfrm>
              <a:off x="3264" y="2912"/>
              <a:ext cx="2448" cy="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50000"/>
                </a:spcBef>
              </a:pPr>
              <a:r>
                <a:rPr lang="es-ES_tradnl" altLang="es-ES" sz="1600" u="sng">
                  <a:solidFill>
                    <a:schemeClr val="accent2"/>
                  </a:solidFill>
                  <a:effectLst>
                    <a:outerShdw blurRad="38100" dist="38100" dir="2700000" algn="tl">
                      <a:srgbClr val="000000"/>
                    </a:outerShdw>
                  </a:effectLst>
                  <a:latin typeface="Tahoma" pitchFamily="34" charset="0"/>
                </a:rPr>
                <a:t>Zona D</a:t>
              </a:r>
              <a:r>
                <a:rPr lang="es-ES_tradnl" altLang="es-ES" sz="1600">
                  <a:effectLst>
                    <a:outerShdw blurRad="38100" dist="38100" dir="2700000" algn="tl">
                      <a:srgbClr val="000000"/>
                    </a:outerShdw>
                  </a:effectLst>
                  <a:latin typeface="Tahoma" pitchFamily="34" charset="0"/>
                </a:rPr>
                <a:t>: a partir de la zona C, el tiempo de fusión del fusible es más corto que el de actuación del interruptor, además su po-der de corte es mayor con lo que hasta CNR</a:t>
              </a:r>
              <a:r>
                <a:rPr lang="es-ES_tradnl" altLang="es-ES" sz="1600" baseline="-25000">
                  <a:effectLst>
                    <a:outerShdw blurRad="38100" dist="38100" dir="2700000" algn="tl">
                      <a:srgbClr val="000000"/>
                    </a:outerShdw>
                  </a:effectLst>
                  <a:latin typeface="Tahoma" pitchFamily="34" charset="0"/>
                </a:rPr>
                <a:t>FUS</a:t>
              </a:r>
              <a:r>
                <a:rPr lang="es-ES_tradnl" altLang="es-ES" sz="1600">
                  <a:effectLst>
                    <a:outerShdw blurRad="38100" dist="38100" dir="2700000" algn="tl">
                      <a:srgbClr val="000000"/>
                    </a:outerShdw>
                  </a:effectLst>
                  <a:latin typeface="Tahoma" pitchFamily="34" charset="0"/>
                </a:rPr>
                <a:t> la protección más eficaz la proporciona le fusible.</a:t>
              </a:r>
            </a:p>
            <a:p>
              <a:pPr>
                <a:spcBef>
                  <a:spcPct val="50000"/>
                </a:spcBef>
              </a:pPr>
              <a:endParaRPr lang="es-ES_tradnl" altLang="es-ES" sz="1600">
                <a:effectLst>
                  <a:outerShdw blurRad="38100" dist="38100" dir="2700000" algn="tl">
                    <a:srgbClr val="000000"/>
                  </a:outerShdw>
                </a:effectLst>
                <a:latin typeface="Tahoma" pitchFamily="34" charset="0"/>
              </a:endParaRPr>
            </a:p>
          </p:txBody>
        </p:sp>
      </p:grpSp>
      <p:graphicFrame>
        <p:nvGraphicFramePr>
          <p:cNvPr id="577630" name="Object 94"/>
          <p:cNvGraphicFramePr>
            <a:graphicFrameLocks noChangeAspect="1"/>
          </p:cNvGraphicFramePr>
          <p:nvPr/>
        </p:nvGraphicFramePr>
        <p:xfrm>
          <a:off x="342900" y="2043113"/>
          <a:ext cx="4716463" cy="4433887"/>
        </p:xfrm>
        <a:graphic>
          <a:graphicData uri="http://schemas.openxmlformats.org/presentationml/2006/ole">
            <mc:AlternateContent xmlns:mc="http://schemas.openxmlformats.org/markup-compatibility/2006">
              <mc:Choice xmlns:v="urn:schemas-microsoft-com:vml" Requires="v">
                <p:oleObj spid="_x0000_s577645" name="Imagen" r:id="rId4" imgW="2627280" imgH="2484000" progId="Word.Picture.8">
                  <p:embed/>
                </p:oleObj>
              </mc:Choice>
              <mc:Fallback>
                <p:oleObj name="Imagen" r:id="rId4" imgW="2627280" imgH="2484000" progId="Word.Picture.8">
                  <p:embed/>
                  <p:pic>
                    <p:nvPicPr>
                      <p:cNvPr id="0" name="Object 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2043113"/>
                        <a:ext cx="4716463" cy="44338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12700">
                            <a:solidFill>
                              <a:schemeClr val="tx1"/>
                            </a:solidFill>
                            <a:miter lim="800000"/>
                            <a:headEnd type="none" w="sm" len="sm"/>
                            <a:tailEnd type="none" w="med" len="lg"/>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sp>
        <p:nvSpPr>
          <p:cNvPr id="577631" name="Text Box 95"/>
          <p:cNvSpPr txBox="1">
            <a:spLocks noChangeArrowheads="1"/>
          </p:cNvSpPr>
          <p:nvPr/>
        </p:nvSpPr>
        <p:spPr bwMode="auto">
          <a:xfrm>
            <a:off x="1905000" y="3581400"/>
            <a:ext cx="1169988" cy="366713"/>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ES" sz="1800">
                <a:solidFill>
                  <a:srgbClr val="FF33CC"/>
                </a:solidFill>
                <a:effectLst/>
              </a:rPr>
              <a:t>FUSIBLE</a:t>
            </a:r>
            <a:endParaRPr lang="es-ES" altLang="es-ES" sz="1800">
              <a:solidFill>
                <a:srgbClr val="FF33CC"/>
              </a:solidFill>
              <a:effectLst/>
            </a:endParaRPr>
          </a:p>
        </p:txBody>
      </p:sp>
      <p:sp>
        <p:nvSpPr>
          <p:cNvPr id="577632" name="AutoShape 96"/>
          <p:cNvSpPr>
            <a:spLocks noChangeArrowheads="1"/>
          </p:cNvSpPr>
          <p:nvPr/>
        </p:nvSpPr>
        <p:spPr bwMode="auto">
          <a:xfrm>
            <a:off x="1447800" y="3657600"/>
            <a:ext cx="457200" cy="228600"/>
          </a:xfrm>
          <a:prstGeom prst="leftArrow">
            <a:avLst>
              <a:gd name="adj1" fmla="val 50000"/>
              <a:gd name="adj2" fmla="val 50000"/>
            </a:avLst>
          </a:prstGeom>
          <a:solidFill>
            <a:srgbClr val="FF33CC"/>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ES"/>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7625"/>
                                        </p:tgtEl>
                                        <p:attrNameLst>
                                          <p:attrName>style.visibility</p:attrName>
                                        </p:attrNameLst>
                                      </p:cBhvr>
                                      <p:to>
                                        <p:strVal val="visible"/>
                                      </p:to>
                                    </p:set>
                                    <p:animEffect transition="in" filter="dissolve">
                                      <p:cBhvr>
                                        <p:cTn id="7" dur="500"/>
                                        <p:tgtEl>
                                          <p:spTgt spid="5776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77626"/>
                                        </p:tgtEl>
                                        <p:attrNameLst>
                                          <p:attrName>style.visibility</p:attrName>
                                        </p:attrNameLst>
                                      </p:cBhvr>
                                      <p:to>
                                        <p:strVal val="visible"/>
                                      </p:to>
                                    </p:set>
                                    <p:animEffect transition="in" filter="dissolve">
                                      <p:cBhvr>
                                        <p:cTn id="12" dur="500"/>
                                        <p:tgtEl>
                                          <p:spTgt spid="5776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7627"/>
                                        </p:tgtEl>
                                        <p:attrNameLst>
                                          <p:attrName>style.visibility</p:attrName>
                                        </p:attrNameLst>
                                      </p:cBhvr>
                                      <p:to>
                                        <p:strVal val="visible"/>
                                      </p:to>
                                    </p:set>
                                    <p:animEffect transition="in" filter="dissolve">
                                      <p:cBhvr>
                                        <p:cTn id="17" dur="500"/>
                                        <p:tgtEl>
                                          <p:spTgt spid="5776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77628"/>
                                        </p:tgtEl>
                                        <p:attrNameLst>
                                          <p:attrName>style.visibility</p:attrName>
                                        </p:attrNameLst>
                                      </p:cBhvr>
                                      <p:to>
                                        <p:strVal val="visible"/>
                                      </p:to>
                                    </p:set>
                                    <p:animEffect transition="in" filter="dissolve">
                                      <p:cBhvr>
                                        <p:cTn id="22" dur="500"/>
                                        <p:tgtEl>
                                          <p:spTgt spid="577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1026"/>
          <p:cNvSpPr>
            <a:spLocks noChangeArrowheads="1"/>
          </p:cNvSpPr>
          <p:nvPr/>
        </p:nvSpPr>
        <p:spPr bwMode="auto">
          <a:xfrm>
            <a:off x="381000" y="2286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9.2. Aparamenta eléctrica</a:t>
            </a:r>
            <a:endParaRPr lang="es-ES_tradnl" altLang="es-ES" sz="4500" b="0">
              <a:latin typeface="Tahoma" pitchFamily="34" charset="0"/>
            </a:endParaRPr>
          </a:p>
        </p:txBody>
      </p:sp>
      <p:sp>
        <p:nvSpPr>
          <p:cNvPr id="544771" name="Rectangle 1027"/>
          <p:cNvSpPr>
            <a:spLocks noChangeArrowheads="1"/>
          </p:cNvSpPr>
          <p:nvPr/>
        </p:nvSpPr>
        <p:spPr bwMode="auto">
          <a:xfrm>
            <a:off x="165100" y="1335088"/>
            <a:ext cx="8902700" cy="45323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buFont typeface="Monotype Sorts" pitchFamily="2" charset="2"/>
              <a:buBlip>
                <a:blip r:embed="rId2"/>
              </a:buBlip>
            </a:pPr>
            <a:r>
              <a:rPr lang="es-ES_tradnl" altLang="es-ES" sz="2100">
                <a:effectLst/>
                <a:latin typeface="Tahoma" pitchFamily="34" charset="0"/>
              </a:rPr>
              <a:t>Conjunto de aparatos de </a:t>
            </a:r>
            <a:r>
              <a:rPr lang="es-ES_tradnl" altLang="es-ES" sz="2100">
                <a:solidFill>
                  <a:srgbClr val="66FF33"/>
                </a:solidFill>
                <a:effectLst/>
                <a:latin typeface="Tahoma" pitchFamily="34" charset="0"/>
              </a:rPr>
              <a:t>maniobra, protección, medida, regu-lación, y control,</a:t>
            </a:r>
            <a:r>
              <a:rPr lang="es-ES_tradnl" altLang="es-ES" sz="2100">
                <a:effectLst/>
                <a:latin typeface="Tahoma" pitchFamily="34" charset="0"/>
              </a:rPr>
              <a:t> incluidos los accesorios de las canalizaciones eléctricas utilizados en instalaciones de baja y alta tensión.</a:t>
            </a:r>
          </a:p>
          <a:p>
            <a:pPr>
              <a:spcBef>
                <a:spcPct val="75000"/>
              </a:spcBef>
              <a:buFont typeface="Monotype Sorts" pitchFamily="2" charset="2"/>
              <a:buBlip>
                <a:blip r:embed="rId2"/>
              </a:buBlip>
            </a:pPr>
            <a:r>
              <a:rPr lang="es-ES_tradnl" altLang="es-ES" sz="2100">
                <a:effectLst/>
                <a:latin typeface="Tahoma" pitchFamily="34" charset="0"/>
              </a:rPr>
              <a:t>La aparamenta eléctrica se define a partir de los valores asig-nados a algunas de sus magnitudes funcionales (tensión co-rriente, potencia, temperatura, etc.). Estos valores son los llamados </a:t>
            </a:r>
            <a:r>
              <a:rPr lang="es-ES_tradnl" altLang="es-ES" sz="2100" u="sng">
                <a:solidFill>
                  <a:srgbClr val="66FF33"/>
                </a:solidFill>
                <a:effectLst/>
                <a:latin typeface="Tahoma" pitchFamily="34" charset="0"/>
              </a:rPr>
              <a:t>valores nominales o asignados</a:t>
            </a:r>
            <a:r>
              <a:rPr lang="es-ES_tradnl" altLang="es-ES" sz="2100">
                <a:effectLst/>
                <a:latin typeface="Tahoma" pitchFamily="34" charset="0"/>
              </a:rPr>
              <a:t>.</a:t>
            </a:r>
          </a:p>
          <a:p>
            <a:pPr>
              <a:spcBef>
                <a:spcPct val="75000"/>
              </a:spcBef>
              <a:buFont typeface="Monotype Sorts" pitchFamily="2" charset="2"/>
              <a:buBlip>
                <a:blip r:embed="rId2"/>
              </a:buBlip>
            </a:pPr>
            <a:r>
              <a:rPr lang="es-ES_tradnl" altLang="es-ES" sz="2100">
                <a:effectLst/>
                <a:latin typeface="Tahoma" pitchFamily="34" charset="0"/>
              </a:rPr>
              <a:t>Se denomina valor nominal de una cualidad determinada de un aparato al valor de la magnitud que define al aparato para esa cualidad.</a:t>
            </a:r>
          </a:p>
          <a:p>
            <a:pPr>
              <a:spcBef>
                <a:spcPct val="75000"/>
              </a:spcBef>
              <a:buFont typeface="Monotype Sorts" pitchFamily="2" charset="2"/>
              <a:buBlip>
                <a:blip r:embed="rId2"/>
              </a:buBlip>
            </a:pPr>
            <a:r>
              <a:rPr lang="es-ES_tradnl" altLang="es-ES" sz="2100">
                <a:effectLst/>
                <a:latin typeface="Tahoma" pitchFamily="34" charset="0"/>
              </a:rPr>
              <a:t>El fabricante de la aparamenta, los criterios de diseño y la normativa vigente definen cuales deben ser los valores nonimales para las distintas magnitudes de cada aparato.</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4771">
                                            <p:txEl>
                                              <p:pRg st="0" end="0"/>
                                            </p:txEl>
                                          </p:spTgt>
                                        </p:tgtEl>
                                        <p:attrNameLst>
                                          <p:attrName>style.visibility</p:attrName>
                                        </p:attrNameLst>
                                      </p:cBhvr>
                                      <p:to>
                                        <p:strVal val="visible"/>
                                      </p:to>
                                    </p:set>
                                    <p:anim calcmode="lin" valueType="num">
                                      <p:cBhvr>
                                        <p:cTn id="7" dur="500" fill="hold"/>
                                        <p:tgtEl>
                                          <p:spTgt spid="5447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47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44771">
                                            <p:txEl>
                                              <p:pRg st="1" end="1"/>
                                            </p:txEl>
                                          </p:spTgt>
                                        </p:tgtEl>
                                        <p:attrNameLst>
                                          <p:attrName>style.visibility</p:attrName>
                                        </p:attrNameLst>
                                      </p:cBhvr>
                                      <p:to>
                                        <p:strVal val="visible"/>
                                      </p:to>
                                    </p:set>
                                    <p:anim calcmode="lin" valueType="num">
                                      <p:cBhvr>
                                        <p:cTn id="13" dur="500" fill="hold"/>
                                        <p:tgtEl>
                                          <p:spTgt spid="5447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447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44771">
                                            <p:txEl>
                                              <p:pRg st="2" end="2"/>
                                            </p:txEl>
                                          </p:spTgt>
                                        </p:tgtEl>
                                        <p:attrNameLst>
                                          <p:attrName>style.visibility</p:attrName>
                                        </p:attrNameLst>
                                      </p:cBhvr>
                                      <p:to>
                                        <p:strVal val="visible"/>
                                      </p:to>
                                    </p:set>
                                    <p:anim calcmode="lin" valueType="num">
                                      <p:cBhvr>
                                        <p:cTn id="19" dur="500" fill="hold"/>
                                        <p:tgtEl>
                                          <p:spTgt spid="5447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447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44771">
                                            <p:txEl>
                                              <p:pRg st="3" end="3"/>
                                            </p:txEl>
                                          </p:spTgt>
                                        </p:tgtEl>
                                        <p:attrNameLst>
                                          <p:attrName>style.visibility</p:attrName>
                                        </p:attrNameLst>
                                      </p:cBhvr>
                                      <p:to>
                                        <p:strVal val="visible"/>
                                      </p:to>
                                    </p:set>
                                    <p:anim calcmode="lin" valueType="num">
                                      <p:cBhvr>
                                        <p:cTn id="25" dur="500" fill="hold"/>
                                        <p:tgtEl>
                                          <p:spTgt spid="54477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4477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7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ChangeArrowheads="1"/>
          </p:cNvSpPr>
          <p:nvPr/>
        </p:nvSpPr>
        <p:spPr bwMode="auto">
          <a:xfrm>
            <a:off x="152400" y="152400"/>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9.5.4.5. Termistores</a:t>
            </a:r>
            <a:endParaRPr lang="es-ES_tradnl" altLang="es-ES" sz="4500" b="0">
              <a:latin typeface="Tahoma" pitchFamily="34" charset="0"/>
            </a:endParaRPr>
          </a:p>
        </p:txBody>
      </p:sp>
      <p:sp>
        <p:nvSpPr>
          <p:cNvPr id="580611" name="Rectangle 3"/>
          <p:cNvSpPr>
            <a:spLocks noChangeArrowheads="1"/>
          </p:cNvSpPr>
          <p:nvPr/>
        </p:nvSpPr>
        <p:spPr bwMode="auto">
          <a:xfrm>
            <a:off x="3819525" y="2695575"/>
            <a:ext cx="9144000" cy="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
          </a:p>
        </p:txBody>
      </p:sp>
      <p:grpSp>
        <p:nvGrpSpPr>
          <p:cNvPr id="580621" name="Group 13"/>
          <p:cNvGrpSpPr>
            <a:grpSpLocks/>
          </p:cNvGrpSpPr>
          <p:nvPr/>
        </p:nvGrpSpPr>
        <p:grpSpPr bwMode="auto">
          <a:xfrm>
            <a:off x="304800" y="1249363"/>
            <a:ext cx="4513263" cy="5303837"/>
            <a:chOff x="192" y="787"/>
            <a:chExt cx="2843" cy="3341"/>
          </a:xfrm>
        </p:grpSpPr>
        <p:graphicFrame>
          <p:nvGraphicFramePr>
            <p:cNvPr id="580613" name="Object 5"/>
            <p:cNvGraphicFramePr>
              <a:graphicFrameLocks noChangeAspect="1"/>
            </p:cNvGraphicFramePr>
            <p:nvPr/>
          </p:nvGraphicFramePr>
          <p:xfrm>
            <a:off x="192" y="1104"/>
            <a:ext cx="2843" cy="2771"/>
          </p:xfrm>
          <a:graphic>
            <a:graphicData uri="http://schemas.openxmlformats.org/presentationml/2006/ole">
              <mc:AlternateContent xmlns:mc="http://schemas.openxmlformats.org/markup-compatibility/2006">
                <mc:Choice xmlns:v="urn:schemas-microsoft-com:vml" Requires="v">
                  <p:oleObj spid="_x0000_s580634" name="Imagen" r:id="rId4" imgW="1504800" imgH="1467000" progId="Word.Picture.8">
                    <p:embed/>
                  </p:oleObj>
                </mc:Choice>
                <mc:Fallback>
                  <p:oleObj name="Imagen" r:id="rId4" imgW="1504800" imgH="1467000" progId="Word.Picture.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 y="1104"/>
                          <a:ext cx="2843" cy="2771"/>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0614" name="Text Box 6"/>
            <p:cNvSpPr txBox="1">
              <a:spLocks noChangeArrowheads="1"/>
            </p:cNvSpPr>
            <p:nvPr/>
          </p:nvSpPr>
          <p:spPr bwMode="auto">
            <a:xfrm>
              <a:off x="971" y="3859"/>
              <a:ext cx="1525" cy="26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200">
                  <a:effectLst>
                    <a:outerShdw blurRad="38100" dist="38100" dir="2700000" algn="tl">
                      <a:srgbClr val="000000"/>
                    </a:outerShdw>
                  </a:effectLst>
                </a:rPr>
                <a:t>Temperatura ºC</a:t>
              </a:r>
              <a:endParaRPr lang="es-ES" altLang="es-ES" sz="2200">
                <a:effectLst>
                  <a:outerShdw blurRad="38100" dist="38100" dir="2700000" algn="tl">
                    <a:srgbClr val="000000"/>
                  </a:outerShdw>
                </a:effectLst>
              </a:endParaRPr>
            </a:p>
          </p:txBody>
        </p:sp>
        <p:sp>
          <p:nvSpPr>
            <p:cNvPr id="580615" name="Text Box 7"/>
            <p:cNvSpPr txBox="1">
              <a:spLocks noChangeArrowheads="1"/>
            </p:cNvSpPr>
            <p:nvPr/>
          </p:nvSpPr>
          <p:spPr bwMode="auto">
            <a:xfrm>
              <a:off x="192" y="787"/>
              <a:ext cx="2628" cy="26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ES_tradnl" altLang="es-ES" sz="2200">
                  <a:effectLst>
                    <a:outerShdw blurRad="38100" dist="38100" dir="2700000" algn="tl">
                      <a:srgbClr val="000000"/>
                    </a:outerShdw>
                  </a:effectLst>
                </a:rPr>
                <a:t>Resistencia específica </a:t>
              </a:r>
              <a:r>
                <a:rPr lang="es-ES_tradnl" altLang="es-ES" sz="2200">
                  <a:effectLst>
                    <a:outerShdw blurRad="38100" dist="38100" dir="2700000" algn="tl">
                      <a:srgbClr val="000000"/>
                    </a:outerShdw>
                  </a:effectLst>
                  <a:sym typeface="Symbol" pitchFamily="18" charset="2"/>
                </a:rPr>
                <a:t>/Cm</a:t>
              </a:r>
              <a:endParaRPr lang="es-ES" altLang="es-ES" sz="2200">
                <a:effectLst>
                  <a:outerShdw blurRad="38100" dist="38100" dir="2700000" algn="tl">
                    <a:srgbClr val="000000"/>
                  </a:outerShdw>
                </a:effectLst>
              </a:endParaRPr>
            </a:p>
          </p:txBody>
        </p:sp>
      </p:grpSp>
      <p:sp>
        <p:nvSpPr>
          <p:cNvPr id="580616" name="Rectangle 8"/>
          <p:cNvSpPr>
            <a:spLocks noChangeArrowheads="1"/>
          </p:cNvSpPr>
          <p:nvPr/>
        </p:nvSpPr>
        <p:spPr bwMode="auto">
          <a:xfrm>
            <a:off x="5076056" y="1328738"/>
            <a:ext cx="3686944" cy="1754187"/>
          </a:xfrm>
          <a:prstGeom prst="rect">
            <a:avLst/>
          </a:prstGeom>
          <a:gradFill rotWithShape="0">
            <a:gsLst>
              <a:gs pos="0">
                <a:srgbClr val="008000">
                  <a:gamma/>
                  <a:shade val="46275"/>
                  <a:invGamma/>
                </a:srgbClr>
              </a:gs>
              <a:gs pos="50000">
                <a:srgbClr val="008000"/>
              </a:gs>
              <a:gs pos="100000">
                <a:srgbClr val="008000">
                  <a:gamma/>
                  <a:shade val="46275"/>
                  <a:invGamma/>
                </a:srgbClr>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algn="ctr">
              <a:spcBef>
                <a:spcPct val="40000"/>
              </a:spcBef>
              <a:buClr>
                <a:schemeClr val="accent1"/>
              </a:buClr>
              <a:buSzPct val="75000"/>
              <a:buFont typeface="Monotype Sorts" pitchFamily="2" charset="2"/>
              <a:buNone/>
            </a:pPr>
            <a:r>
              <a:rPr lang="es-ES_tradnl" altLang="es-ES" sz="1900" u="sng" dirty="0">
                <a:solidFill>
                  <a:schemeClr val="accent2"/>
                </a:solidFill>
                <a:effectLst>
                  <a:outerShdw blurRad="38100" dist="38100" dir="2700000" algn="tl">
                    <a:srgbClr val="000000"/>
                  </a:outerShdw>
                </a:effectLst>
              </a:rPr>
              <a:t>Termistores </a:t>
            </a:r>
            <a:r>
              <a:rPr lang="es-ES_tradnl" altLang="es-ES" sz="1900" u="sng" dirty="0" smtClean="0">
                <a:solidFill>
                  <a:schemeClr val="accent2"/>
                </a:solidFill>
                <a:effectLst>
                  <a:outerShdw blurRad="38100" dist="38100" dir="2700000" algn="tl">
                    <a:srgbClr val="000000"/>
                  </a:outerShdw>
                </a:effectLst>
              </a:rPr>
              <a:t>NTC – PTC:</a:t>
            </a:r>
            <a:r>
              <a:rPr lang="es-ES_tradnl" altLang="es-ES" sz="1800" dirty="0" smtClean="0">
                <a:effectLst>
                  <a:outerShdw blurRad="38100" dist="38100" dir="2700000" algn="tl">
                    <a:srgbClr val="000000"/>
                  </a:outerShdw>
                </a:effectLst>
              </a:rPr>
              <a:t> </a:t>
            </a:r>
            <a:r>
              <a:rPr lang="es-ES_tradnl" altLang="es-ES" sz="1800" dirty="0">
                <a:effectLst>
                  <a:outerShdw blurRad="38100" dist="38100" dir="2700000" algn="tl">
                    <a:srgbClr val="000000"/>
                  </a:outerShdw>
                </a:effectLst>
              </a:rPr>
              <a:t>semiconductores con </a:t>
            </a:r>
            <a:r>
              <a:rPr lang="es-ES_tradnl" altLang="es-ES" sz="1800" dirty="0" err="1">
                <a:effectLst>
                  <a:outerShdw blurRad="38100" dist="38100" dir="2700000" algn="tl">
                    <a:srgbClr val="000000"/>
                  </a:outerShdw>
                </a:effectLst>
              </a:rPr>
              <a:t>com-portamiento</a:t>
            </a:r>
            <a:r>
              <a:rPr lang="es-ES_tradnl" altLang="es-ES" sz="1800" dirty="0">
                <a:effectLst>
                  <a:outerShdw blurRad="38100" dist="38100" dir="2700000" algn="tl">
                    <a:srgbClr val="000000"/>
                  </a:outerShdw>
                </a:effectLst>
              </a:rPr>
              <a:t> equivalente a resistencias de alto </a:t>
            </a:r>
            <a:r>
              <a:rPr lang="es-ES_tradnl" altLang="es-ES" sz="1800" dirty="0" err="1">
                <a:effectLst>
                  <a:outerShdw blurRad="38100" dist="38100" dir="2700000" algn="tl">
                    <a:srgbClr val="000000"/>
                  </a:outerShdw>
                </a:effectLst>
              </a:rPr>
              <a:t>coefi-ciente</a:t>
            </a:r>
            <a:r>
              <a:rPr lang="es-ES_tradnl" altLang="es-ES" sz="1800" dirty="0">
                <a:effectLst>
                  <a:outerShdw blurRad="38100" dist="38100" dir="2700000" algn="tl">
                    <a:srgbClr val="000000"/>
                  </a:outerShdw>
                </a:effectLst>
              </a:rPr>
              <a:t> térmico (negativo/positivo)</a:t>
            </a:r>
          </a:p>
        </p:txBody>
      </p:sp>
      <p:sp>
        <p:nvSpPr>
          <p:cNvPr id="580617" name="Rectangle 9"/>
          <p:cNvSpPr>
            <a:spLocks noChangeArrowheads="1"/>
          </p:cNvSpPr>
          <p:nvPr/>
        </p:nvSpPr>
        <p:spPr bwMode="auto">
          <a:xfrm>
            <a:off x="5076056" y="3203575"/>
            <a:ext cx="3686944" cy="923330"/>
          </a:xfrm>
          <a:prstGeom prst="rect">
            <a:avLst/>
          </a:prstGeom>
          <a:gradFill rotWithShape="0">
            <a:gsLst>
              <a:gs pos="0">
                <a:srgbClr val="008000">
                  <a:gamma/>
                  <a:shade val="46275"/>
                  <a:invGamma/>
                </a:srgbClr>
              </a:gs>
              <a:gs pos="50000">
                <a:srgbClr val="008000"/>
              </a:gs>
              <a:gs pos="100000">
                <a:srgbClr val="008000">
                  <a:gamma/>
                  <a:shade val="46275"/>
                  <a:invGamma/>
                </a:srgbClr>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algn="ctr">
              <a:spcBef>
                <a:spcPct val="40000"/>
              </a:spcBef>
              <a:buClr>
                <a:schemeClr val="accent1"/>
              </a:buClr>
              <a:buSzPct val="75000"/>
              <a:buFont typeface="Monotype Sorts" pitchFamily="2" charset="2"/>
              <a:buNone/>
            </a:pPr>
            <a:r>
              <a:rPr lang="es-ES_tradnl" altLang="es-ES" sz="1800" dirty="0">
                <a:effectLst>
                  <a:outerShdw blurRad="38100" dist="38100" dir="2700000" algn="tl">
                    <a:srgbClr val="000000"/>
                  </a:outerShdw>
                </a:effectLst>
              </a:rPr>
              <a:t>Su resistencia eléctrica </a:t>
            </a:r>
            <a:r>
              <a:rPr lang="es-ES_tradnl" altLang="es-ES" sz="1800" dirty="0" smtClean="0">
                <a:effectLst>
                  <a:outerShdw blurRad="38100" dist="38100" dir="2700000" algn="tl">
                    <a:srgbClr val="000000"/>
                  </a:outerShdw>
                </a:effectLst>
              </a:rPr>
              <a:t>decrece (NTC) </a:t>
            </a:r>
            <a:r>
              <a:rPr lang="es-ES_tradnl" altLang="es-ES" sz="1800" dirty="0">
                <a:effectLst>
                  <a:outerShdw blurRad="38100" dist="38100" dir="2700000" algn="tl">
                    <a:srgbClr val="000000"/>
                  </a:outerShdw>
                </a:effectLst>
              </a:rPr>
              <a:t>muy </a:t>
            </a:r>
            <a:r>
              <a:rPr lang="es-ES_tradnl" altLang="es-ES" sz="1800" dirty="0" err="1" smtClean="0">
                <a:effectLst>
                  <a:outerShdw blurRad="38100" dist="38100" dir="2700000" algn="tl">
                    <a:srgbClr val="000000"/>
                  </a:outerShdw>
                </a:effectLst>
              </a:rPr>
              <a:t>brus-camente</a:t>
            </a:r>
            <a:r>
              <a:rPr lang="es-ES_tradnl" altLang="es-ES" sz="1800" dirty="0" smtClean="0">
                <a:effectLst>
                  <a:outerShdw blurRad="38100" dist="38100" dir="2700000" algn="tl">
                    <a:srgbClr val="000000"/>
                  </a:outerShdw>
                </a:effectLst>
              </a:rPr>
              <a:t> </a:t>
            </a:r>
            <a:r>
              <a:rPr lang="es-ES_tradnl" altLang="es-ES" sz="1800" dirty="0">
                <a:effectLst>
                  <a:outerShdw blurRad="38100" dist="38100" dir="2700000" algn="tl">
                    <a:srgbClr val="000000"/>
                  </a:outerShdw>
                </a:effectLst>
              </a:rPr>
              <a:t>con la subida de </a:t>
            </a:r>
            <a:r>
              <a:rPr lang="es-ES_tradnl" altLang="es-ES" sz="1800" dirty="0" err="1">
                <a:effectLst>
                  <a:outerShdw blurRad="38100" dist="38100" dir="2700000" algn="tl">
                    <a:srgbClr val="000000"/>
                  </a:outerShdw>
                </a:effectLst>
              </a:rPr>
              <a:t>Tª</a:t>
            </a:r>
            <a:endParaRPr lang="es-ES_tradnl" altLang="es-ES" sz="1800" dirty="0">
              <a:effectLst>
                <a:outerShdw blurRad="38100" dist="38100" dir="2700000" algn="tl">
                  <a:srgbClr val="000000"/>
                </a:outerShdw>
              </a:effectLst>
            </a:endParaRPr>
          </a:p>
        </p:txBody>
      </p:sp>
      <p:sp>
        <p:nvSpPr>
          <p:cNvPr id="580618" name="Rectangle 10"/>
          <p:cNvSpPr>
            <a:spLocks noChangeArrowheads="1"/>
          </p:cNvSpPr>
          <p:nvPr/>
        </p:nvSpPr>
        <p:spPr bwMode="auto">
          <a:xfrm>
            <a:off x="5076056" y="4310063"/>
            <a:ext cx="3686944" cy="915987"/>
          </a:xfrm>
          <a:prstGeom prst="rect">
            <a:avLst/>
          </a:prstGeom>
          <a:gradFill rotWithShape="0">
            <a:gsLst>
              <a:gs pos="0">
                <a:srgbClr val="CC0099">
                  <a:gamma/>
                  <a:shade val="46275"/>
                  <a:invGamma/>
                </a:srgbClr>
              </a:gs>
              <a:gs pos="50000">
                <a:srgbClr val="CC0099"/>
              </a:gs>
              <a:gs pos="100000">
                <a:srgbClr val="CC0099">
                  <a:gamma/>
                  <a:shade val="46275"/>
                  <a:invGamma/>
                </a:srgbClr>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3175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algn="ctr">
              <a:spcBef>
                <a:spcPct val="40000"/>
              </a:spcBef>
              <a:buClr>
                <a:schemeClr val="accent1"/>
              </a:buClr>
              <a:buSzPct val="75000"/>
              <a:buFont typeface="Monotype Sorts" pitchFamily="2" charset="2"/>
              <a:buNone/>
            </a:pPr>
            <a:r>
              <a:rPr lang="es-ES_tradnl" altLang="es-ES" sz="1800">
                <a:effectLst>
                  <a:outerShdw blurRad="38100" dist="38100" dir="2700000" algn="tl">
                    <a:srgbClr val="000000"/>
                  </a:outerShdw>
                </a:effectLst>
              </a:rPr>
              <a:t>Esta variación permite de-tectar la evolución térmica del equipo que protegen</a:t>
            </a:r>
          </a:p>
        </p:txBody>
      </p:sp>
      <p:sp>
        <p:nvSpPr>
          <p:cNvPr id="580619" name="Rectangle 11"/>
          <p:cNvSpPr>
            <a:spLocks noChangeArrowheads="1"/>
          </p:cNvSpPr>
          <p:nvPr/>
        </p:nvSpPr>
        <p:spPr bwMode="auto">
          <a:xfrm>
            <a:off x="5076056" y="5362575"/>
            <a:ext cx="3686944" cy="1190625"/>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31750">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flatTx/>
          </a:bodyPr>
          <a:lstStyle/>
          <a:p>
            <a:pPr algn="ctr">
              <a:spcBef>
                <a:spcPct val="40000"/>
              </a:spcBef>
              <a:buClr>
                <a:schemeClr val="accent1"/>
              </a:buClr>
              <a:buSzPct val="75000"/>
              <a:buFont typeface="Monotype Sorts" pitchFamily="2" charset="2"/>
              <a:buNone/>
            </a:pPr>
            <a:r>
              <a:rPr lang="es-ES_tradnl" altLang="es-ES" sz="1800">
                <a:effectLst>
                  <a:outerShdw blurRad="38100" dist="38100" dir="2700000" algn="tl">
                    <a:srgbClr val="000000"/>
                  </a:outerShdw>
                </a:effectLst>
              </a:rPr>
              <a:t>Se conectan al circuito de mando y partir de una cierta Tª (resistencia) realizan la desconexión</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80617"/>
                                        </p:tgtEl>
                                        <p:attrNameLst>
                                          <p:attrName>style.visibility</p:attrName>
                                        </p:attrNameLst>
                                      </p:cBhvr>
                                      <p:to>
                                        <p:strVal val="visible"/>
                                      </p:to>
                                    </p:set>
                                    <p:anim calcmode="lin" valueType="num">
                                      <p:cBhvr>
                                        <p:cTn id="7" dur="500" fill="hold"/>
                                        <p:tgtEl>
                                          <p:spTgt spid="580617"/>
                                        </p:tgtEl>
                                        <p:attrNameLst>
                                          <p:attrName>ppt_w</p:attrName>
                                        </p:attrNameLst>
                                      </p:cBhvr>
                                      <p:tavLst>
                                        <p:tav tm="0">
                                          <p:val>
                                            <p:fltVal val="0"/>
                                          </p:val>
                                        </p:tav>
                                        <p:tav tm="100000">
                                          <p:val>
                                            <p:strVal val="#ppt_w"/>
                                          </p:val>
                                        </p:tav>
                                      </p:tavLst>
                                    </p:anim>
                                    <p:anim calcmode="lin" valueType="num">
                                      <p:cBhvr>
                                        <p:cTn id="8" dur="500" fill="hold"/>
                                        <p:tgtEl>
                                          <p:spTgt spid="580617"/>
                                        </p:tgtEl>
                                        <p:attrNameLst>
                                          <p:attrName>ppt_h</p:attrName>
                                        </p:attrNameLst>
                                      </p:cBhvr>
                                      <p:tavLst>
                                        <p:tav tm="0">
                                          <p:val>
                                            <p:fltVal val="0"/>
                                          </p:val>
                                        </p:tav>
                                        <p:tav tm="100000">
                                          <p:val>
                                            <p:strVal val="#ppt_h"/>
                                          </p:val>
                                        </p:tav>
                                      </p:tavLst>
                                    </p:anim>
                                    <p:anim calcmode="lin" valueType="num">
                                      <p:cBhvr>
                                        <p:cTn id="9" dur="500" fill="hold"/>
                                        <p:tgtEl>
                                          <p:spTgt spid="580617"/>
                                        </p:tgtEl>
                                        <p:attrNameLst>
                                          <p:attrName>ppt_x</p:attrName>
                                        </p:attrNameLst>
                                      </p:cBhvr>
                                      <p:tavLst>
                                        <p:tav tm="0">
                                          <p:val>
                                            <p:fltVal val="0.5"/>
                                          </p:val>
                                        </p:tav>
                                        <p:tav tm="100000">
                                          <p:val>
                                            <p:strVal val="#ppt_x"/>
                                          </p:val>
                                        </p:tav>
                                      </p:tavLst>
                                    </p:anim>
                                    <p:anim calcmode="lin" valueType="num">
                                      <p:cBhvr>
                                        <p:cTn id="10" dur="500" fill="hold"/>
                                        <p:tgtEl>
                                          <p:spTgt spid="580617"/>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80618"/>
                                        </p:tgtEl>
                                        <p:attrNameLst>
                                          <p:attrName>style.visibility</p:attrName>
                                        </p:attrNameLst>
                                      </p:cBhvr>
                                      <p:to>
                                        <p:strVal val="visible"/>
                                      </p:to>
                                    </p:set>
                                    <p:anim calcmode="lin" valueType="num">
                                      <p:cBhvr>
                                        <p:cTn id="15" dur="500" fill="hold"/>
                                        <p:tgtEl>
                                          <p:spTgt spid="580618"/>
                                        </p:tgtEl>
                                        <p:attrNameLst>
                                          <p:attrName>ppt_w</p:attrName>
                                        </p:attrNameLst>
                                      </p:cBhvr>
                                      <p:tavLst>
                                        <p:tav tm="0">
                                          <p:val>
                                            <p:fltVal val="0"/>
                                          </p:val>
                                        </p:tav>
                                        <p:tav tm="100000">
                                          <p:val>
                                            <p:strVal val="#ppt_w"/>
                                          </p:val>
                                        </p:tav>
                                      </p:tavLst>
                                    </p:anim>
                                    <p:anim calcmode="lin" valueType="num">
                                      <p:cBhvr>
                                        <p:cTn id="16" dur="500" fill="hold"/>
                                        <p:tgtEl>
                                          <p:spTgt spid="580618"/>
                                        </p:tgtEl>
                                        <p:attrNameLst>
                                          <p:attrName>ppt_h</p:attrName>
                                        </p:attrNameLst>
                                      </p:cBhvr>
                                      <p:tavLst>
                                        <p:tav tm="0">
                                          <p:val>
                                            <p:fltVal val="0"/>
                                          </p:val>
                                        </p:tav>
                                        <p:tav tm="100000">
                                          <p:val>
                                            <p:strVal val="#ppt_h"/>
                                          </p:val>
                                        </p:tav>
                                      </p:tavLst>
                                    </p:anim>
                                    <p:anim calcmode="lin" valueType="num">
                                      <p:cBhvr>
                                        <p:cTn id="17" dur="500" fill="hold"/>
                                        <p:tgtEl>
                                          <p:spTgt spid="580618"/>
                                        </p:tgtEl>
                                        <p:attrNameLst>
                                          <p:attrName>ppt_x</p:attrName>
                                        </p:attrNameLst>
                                      </p:cBhvr>
                                      <p:tavLst>
                                        <p:tav tm="0">
                                          <p:val>
                                            <p:fltVal val="0.5"/>
                                          </p:val>
                                        </p:tav>
                                        <p:tav tm="100000">
                                          <p:val>
                                            <p:strVal val="#ppt_x"/>
                                          </p:val>
                                        </p:tav>
                                      </p:tavLst>
                                    </p:anim>
                                    <p:anim calcmode="lin" valueType="num">
                                      <p:cBhvr>
                                        <p:cTn id="18" dur="500" fill="hold"/>
                                        <p:tgtEl>
                                          <p:spTgt spid="580618"/>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80619"/>
                                        </p:tgtEl>
                                        <p:attrNameLst>
                                          <p:attrName>style.visibility</p:attrName>
                                        </p:attrNameLst>
                                      </p:cBhvr>
                                      <p:to>
                                        <p:strVal val="visible"/>
                                      </p:to>
                                    </p:set>
                                    <p:anim calcmode="lin" valueType="num">
                                      <p:cBhvr>
                                        <p:cTn id="23" dur="500" fill="hold"/>
                                        <p:tgtEl>
                                          <p:spTgt spid="580619"/>
                                        </p:tgtEl>
                                        <p:attrNameLst>
                                          <p:attrName>ppt_w</p:attrName>
                                        </p:attrNameLst>
                                      </p:cBhvr>
                                      <p:tavLst>
                                        <p:tav tm="0">
                                          <p:val>
                                            <p:fltVal val="0"/>
                                          </p:val>
                                        </p:tav>
                                        <p:tav tm="100000">
                                          <p:val>
                                            <p:strVal val="#ppt_w"/>
                                          </p:val>
                                        </p:tav>
                                      </p:tavLst>
                                    </p:anim>
                                    <p:anim calcmode="lin" valueType="num">
                                      <p:cBhvr>
                                        <p:cTn id="24" dur="500" fill="hold"/>
                                        <p:tgtEl>
                                          <p:spTgt spid="580619"/>
                                        </p:tgtEl>
                                        <p:attrNameLst>
                                          <p:attrName>ppt_h</p:attrName>
                                        </p:attrNameLst>
                                      </p:cBhvr>
                                      <p:tavLst>
                                        <p:tav tm="0">
                                          <p:val>
                                            <p:fltVal val="0"/>
                                          </p:val>
                                        </p:tav>
                                        <p:tav tm="100000">
                                          <p:val>
                                            <p:strVal val="#ppt_h"/>
                                          </p:val>
                                        </p:tav>
                                      </p:tavLst>
                                    </p:anim>
                                    <p:anim calcmode="lin" valueType="num">
                                      <p:cBhvr>
                                        <p:cTn id="25" dur="500" fill="hold"/>
                                        <p:tgtEl>
                                          <p:spTgt spid="580619"/>
                                        </p:tgtEl>
                                        <p:attrNameLst>
                                          <p:attrName>ppt_x</p:attrName>
                                        </p:attrNameLst>
                                      </p:cBhvr>
                                      <p:tavLst>
                                        <p:tav tm="0">
                                          <p:val>
                                            <p:fltVal val="0.5"/>
                                          </p:val>
                                        </p:tav>
                                        <p:tav tm="100000">
                                          <p:val>
                                            <p:strVal val="#ppt_x"/>
                                          </p:val>
                                        </p:tav>
                                      </p:tavLst>
                                    </p:anim>
                                    <p:anim calcmode="lin" valueType="num">
                                      <p:cBhvr>
                                        <p:cTn id="26" dur="500" fill="hold"/>
                                        <p:tgtEl>
                                          <p:spTgt spid="5806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7" grpId="0" animBg="1" autoUpdateAnimBg="0"/>
      <p:bldP spid="580618" grpId="0" animBg="1" autoUpdateAnimBg="0"/>
      <p:bldP spid="58061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ChangeArrowheads="1"/>
          </p:cNvSpPr>
          <p:nvPr/>
        </p:nvSpPr>
        <p:spPr bwMode="auto">
          <a:xfrm>
            <a:off x="381000" y="3810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9.3. Magnitudes de la aparamenta eléctrica I</a:t>
            </a:r>
            <a:endParaRPr lang="es-ES_tradnl" altLang="es-ES" sz="4500" b="0">
              <a:latin typeface="Tahoma" pitchFamily="34" charset="0"/>
            </a:endParaRPr>
          </a:p>
        </p:txBody>
      </p:sp>
      <p:sp>
        <p:nvSpPr>
          <p:cNvPr id="548867" name="Rectangle 3"/>
          <p:cNvSpPr>
            <a:spLocks noChangeArrowheads="1"/>
          </p:cNvSpPr>
          <p:nvPr/>
        </p:nvSpPr>
        <p:spPr bwMode="auto">
          <a:xfrm>
            <a:off x="228600" y="1716088"/>
            <a:ext cx="8686800" cy="45323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buFont typeface="Monotype Sorts" pitchFamily="2" charset="2"/>
              <a:buBlip>
                <a:blip r:embed="rId2"/>
              </a:buBlip>
            </a:pPr>
            <a:r>
              <a:rPr lang="es-ES_tradnl" altLang="es-ES" sz="2100" u="sng">
                <a:solidFill>
                  <a:schemeClr val="accent2"/>
                </a:solidFill>
                <a:effectLst/>
                <a:latin typeface="Tahoma" pitchFamily="34" charset="0"/>
              </a:rPr>
              <a:t>Tensión nominal:</a:t>
            </a:r>
            <a:r>
              <a:rPr lang="es-ES_tradnl" altLang="es-ES" sz="2100">
                <a:effectLst/>
                <a:latin typeface="Tahoma" pitchFamily="34" charset="0"/>
              </a:rPr>
              <a:t> máxima tensión asignada por el fabricante para el material del que está construido el dispositivo. Suele estar ligada al aislamiento y a otras características funciona-les dependientes de la tensión.</a:t>
            </a:r>
          </a:p>
          <a:p>
            <a:pPr>
              <a:spcBef>
                <a:spcPct val="80000"/>
              </a:spcBef>
              <a:buFont typeface="Monotype Sorts" pitchFamily="2" charset="2"/>
              <a:buBlip>
                <a:blip r:embed="rId2"/>
              </a:buBlip>
            </a:pPr>
            <a:r>
              <a:rPr lang="es-ES_tradnl" altLang="es-ES" sz="2100">
                <a:effectLst/>
                <a:latin typeface="Tahoma" pitchFamily="34" charset="0"/>
              </a:rPr>
              <a:t> </a:t>
            </a:r>
            <a:r>
              <a:rPr lang="es-ES_tradnl" altLang="es-ES" sz="2100" u="sng">
                <a:solidFill>
                  <a:schemeClr val="accent2"/>
                </a:solidFill>
                <a:effectLst/>
                <a:latin typeface="Tahoma" pitchFamily="34" charset="0"/>
              </a:rPr>
              <a:t>Corriente nominal:</a:t>
            </a:r>
            <a:r>
              <a:rPr lang="es-ES_tradnl" altLang="es-ES" sz="2100">
                <a:effectLst/>
                <a:latin typeface="Tahoma" pitchFamily="34" charset="0"/>
              </a:rPr>
              <a:t> máxima corriente que se puede mante-ner de forma indefinida sin que supere la máxima tempera-tura establecida en las normas ni se produzca ningún tipo de deterioro. Existen valores normalizados, por ejemplo, para interruptores automáticos y diferenciales: 6A, 10A, 16A, etc.</a:t>
            </a:r>
            <a:endParaRPr lang="es-ES_tradnl" altLang="es-ES" sz="2100" u="sng">
              <a:effectLst/>
              <a:latin typeface="Tahoma" pitchFamily="34" charset="0"/>
            </a:endParaRPr>
          </a:p>
          <a:p>
            <a:pPr>
              <a:spcBef>
                <a:spcPct val="80000"/>
              </a:spcBef>
              <a:buFont typeface="Monotype Sorts" pitchFamily="2" charset="2"/>
              <a:buBlip>
                <a:blip r:embed="rId2"/>
              </a:buBlip>
            </a:pPr>
            <a:r>
              <a:rPr lang="es-ES_tradnl" altLang="es-ES" sz="2100" u="sng">
                <a:solidFill>
                  <a:schemeClr val="accent2"/>
                </a:solidFill>
                <a:effectLst/>
                <a:latin typeface="Tahoma" pitchFamily="34" charset="0"/>
              </a:rPr>
              <a:t>Máxima intensidad térmica:</a:t>
            </a:r>
            <a:r>
              <a:rPr lang="es-ES_tradnl" altLang="es-ES" sz="2100">
                <a:effectLst/>
                <a:latin typeface="Tahoma" pitchFamily="34" charset="0"/>
              </a:rPr>
              <a:t> máxima corriente que puede circular por un dispositivo durante un tiempo prolongado (especificado por el fabricante) sin producir calentamiento excesivo que genere daños.</a:t>
            </a:r>
            <a:endParaRPr lang="es-ES_tradnl" altLang="es-ES" sz="2100" u="sng">
              <a:effectLst/>
              <a:latin typeface="Tahoma" pitchFamily="34"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8867">
                                            <p:txEl>
                                              <p:pRg st="0" end="0"/>
                                            </p:txEl>
                                          </p:spTgt>
                                        </p:tgtEl>
                                        <p:attrNameLst>
                                          <p:attrName>style.visibility</p:attrName>
                                        </p:attrNameLst>
                                      </p:cBhvr>
                                      <p:to>
                                        <p:strVal val="visible"/>
                                      </p:to>
                                    </p:set>
                                    <p:anim calcmode="lin" valueType="num">
                                      <p:cBhvr additive="base">
                                        <p:cTn id="7" dur="500" fill="hold"/>
                                        <p:tgtEl>
                                          <p:spTgt spid="548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8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8867">
                                            <p:txEl>
                                              <p:pRg st="1" end="1"/>
                                            </p:txEl>
                                          </p:spTgt>
                                        </p:tgtEl>
                                        <p:attrNameLst>
                                          <p:attrName>style.visibility</p:attrName>
                                        </p:attrNameLst>
                                      </p:cBhvr>
                                      <p:to>
                                        <p:strVal val="visible"/>
                                      </p:to>
                                    </p:set>
                                    <p:anim calcmode="lin" valueType="num">
                                      <p:cBhvr additive="base">
                                        <p:cTn id="13" dur="500" fill="hold"/>
                                        <p:tgtEl>
                                          <p:spTgt spid="5488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88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8867">
                                            <p:txEl>
                                              <p:pRg st="2" end="2"/>
                                            </p:txEl>
                                          </p:spTgt>
                                        </p:tgtEl>
                                        <p:attrNameLst>
                                          <p:attrName>style.visibility</p:attrName>
                                        </p:attrNameLst>
                                      </p:cBhvr>
                                      <p:to>
                                        <p:strVal val="visible"/>
                                      </p:to>
                                    </p:set>
                                    <p:anim calcmode="lin" valueType="num">
                                      <p:cBhvr additive="base">
                                        <p:cTn id="19" dur="500" fill="hold"/>
                                        <p:tgtEl>
                                          <p:spTgt spid="5488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88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6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1026"/>
          <p:cNvSpPr>
            <a:spLocks noChangeArrowheads="1"/>
          </p:cNvSpPr>
          <p:nvPr/>
        </p:nvSpPr>
        <p:spPr bwMode="auto">
          <a:xfrm>
            <a:off x="381000" y="381000"/>
            <a:ext cx="838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9.3. Magnitudes de la aparamenta eléctrica II</a:t>
            </a:r>
            <a:endParaRPr lang="es-ES_tradnl" altLang="es-ES" sz="4500" b="0">
              <a:latin typeface="Tahoma" pitchFamily="34" charset="0"/>
            </a:endParaRPr>
          </a:p>
        </p:txBody>
      </p:sp>
      <p:sp>
        <p:nvSpPr>
          <p:cNvPr id="545795" name="Rectangle 1027"/>
          <p:cNvSpPr>
            <a:spLocks noChangeArrowheads="1"/>
          </p:cNvSpPr>
          <p:nvPr/>
        </p:nvSpPr>
        <p:spPr bwMode="auto">
          <a:xfrm>
            <a:off x="152400" y="1752600"/>
            <a:ext cx="8839200" cy="453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buFont typeface="Monotype Sorts" pitchFamily="2" charset="2"/>
              <a:buBlip>
                <a:blip r:embed="rId2"/>
              </a:buBlip>
            </a:pPr>
            <a:r>
              <a:rPr lang="es-ES_tradnl" altLang="es-ES" sz="2100" u="sng">
                <a:solidFill>
                  <a:schemeClr val="accent2"/>
                </a:solidFill>
                <a:effectLst>
                  <a:outerShdw blurRad="38100" dist="38100" dir="2700000" algn="tl">
                    <a:srgbClr val="000000"/>
                  </a:outerShdw>
                </a:effectLst>
                <a:latin typeface="Tahoma" pitchFamily="34" charset="0"/>
              </a:rPr>
              <a:t>Máxima corriente de sobrecarga:</a:t>
            </a:r>
            <a:r>
              <a:rPr lang="es-ES_tradnl" altLang="es-ES" sz="2100">
                <a:effectLst>
                  <a:outerShdw blurRad="38100" dist="38100" dir="2700000" algn="tl">
                    <a:srgbClr val="000000"/>
                  </a:outerShdw>
                </a:effectLst>
                <a:latin typeface="Tahoma" pitchFamily="34" charset="0"/>
              </a:rPr>
              <a:t> valor máximo de la corrien-te que se puede soportar durante una sobrecarga. Este valor debe ir asociado al tiempo de duración de la sobrecarga. </a:t>
            </a:r>
            <a:endParaRPr lang="es-ES_tradnl" altLang="es-ES" sz="2100" u="sng">
              <a:effectLst>
                <a:outerShdw blurRad="38100" dist="38100" dir="2700000" algn="tl">
                  <a:srgbClr val="000000"/>
                </a:outerShdw>
              </a:effectLst>
              <a:latin typeface="Tahoma" pitchFamily="34" charset="0"/>
            </a:endParaRPr>
          </a:p>
          <a:p>
            <a:pPr>
              <a:spcBef>
                <a:spcPct val="80000"/>
              </a:spcBef>
              <a:buFont typeface="Monotype Sorts" pitchFamily="2" charset="2"/>
              <a:buBlip>
                <a:blip r:embed="rId2"/>
              </a:buBlip>
            </a:pPr>
            <a:r>
              <a:rPr lang="es-ES_tradnl" altLang="es-ES" sz="2100" u="sng">
                <a:solidFill>
                  <a:schemeClr val="accent2"/>
                </a:solidFill>
                <a:effectLst>
                  <a:outerShdw blurRad="38100" dist="38100" dir="2700000" algn="tl">
                    <a:srgbClr val="000000"/>
                  </a:outerShdw>
                </a:effectLst>
                <a:latin typeface="Tahoma" pitchFamily="34" charset="0"/>
              </a:rPr>
              <a:t>Nivel de aislamiento:</a:t>
            </a:r>
            <a:r>
              <a:rPr lang="es-ES_tradnl" altLang="es-ES" sz="2100">
                <a:effectLst>
                  <a:outerShdw blurRad="38100" dist="38100" dir="2700000" algn="tl">
                    <a:srgbClr val="000000"/>
                  </a:outerShdw>
                </a:effectLst>
                <a:latin typeface="Tahoma" pitchFamily="34" charset="0"/>
              </a:rPr>
              <a:t> se define por los valores de las tensio-nes utilizadas en los ensayos de aislamiento a frecuencia in-dustrial y ante ondas tipo rayo. Estos valores indican la capa-cidad del aparato para soportar dichas sobretensiones.</a:t>
            </a:r>
            <a:endParaRPr lang="es-ES_tradnl" altLang="es-ES" sz="2100" u="sng">
              <a:effectLst>
                <a:outerShdw blurRad="38100" dist="38100" dir="2700000" algn="tl">
                  <a:srgbClr val="000000"/>
                </a:outerShdw>
              </a:effectLst>
              <a:latin typeface="Tahoma" pitchFamily="34" charset="0"/>
            </a:endParaRPr>
          </a:p>
          <a:p>
            <a:pPr>
              <a:spcBef>
                <a:spcPct val="80000"/>
              </a:spcBef>
              <a:buFont typeface="Monotype Sorts" pitchFamily="2" charset="2"/>
              <a:buBlip>
                <a:blip r:embed="rId2"/>
              </a:buBlip>
            </a:pPr>
            <a:r>
              <a:rPr lang="es-ES_tradnl" altLang="es-ES" sz="2100" u="sng">
                <a:solidFill>
                  <a:schemeClr val="accent2"/>
                </a:solidFill>
                <a:effectLst>
                  <a:outerShdw blurRad="38100" dist="38100" dir="2700000" algn="tl">
                    <a:srgbClr val="000000"/>
                  </a:outerShdw>
                </a:effectLst>
                <a:latin typeface="Tahoma" pitchFamily="34" charset="0"/>
              </a:rPr>
              <a:t>Poder de cierre:</a:t>
            </a:r>
            <a:r>
              <a:rPr lang="es-ES_tradnl" altLang="es-ES" sz="2100">
                <a:effectLst>
                  <a:outerShdw blurRad="38100" dist="38100" dir="2700000" algn="tl">
                    <a:srgbClr val="000000"/>
                  </a:outerShdw>
                </a:effectLst>
                <a:latin typeface="Tahoma" pitchFamily="34" charset="0"/>
              </a:rPr>
              <a:t> máximo valor de la intensidad sobre la que puede cerrar correctamente un interruptor, contactor o relé.</a:t>
            </a:r>
          </a:p>
          <a:p>
            <a:pPr>
              <a:spcBef>
                <a:spcPct val="80000"/>
              </a:spcBef>
              <a:buFont typeface="Monotype Sorts" pitchFamily="2" charset="2"/>
              <a:buBlip>
                <a:blip r:embed="rId2"/>
              </a:buBlip>
            </a:pPr>
            <a:r>
              <a:rPr lang="es-ES_tradnl" altLang="es-ES" sz="2100" u="sng">
                <a:solidFill>
                  <a:schemeClr val="accent2"/>
                </a:solidFill>
                <a:effectLst>
                  <a:outerShdw blurRad="38100" dist="38100" dir="2700000" algn="tl">
                    <a:srgbClr val="000000"/>
                  </a:outerShdw>
                </a:effectLst>
                <a:latin typeface="Tahoma" pitchFamily="34" charset="0"/>
              </a:rPr>
              <a:t>Poder de corte o capacidad nominal de ruptura:</a:t>
            </a:r>
            <a:r>
              <a:rPr lang="es-ES_tradnl" altLang="es-ES" sz="2100">
                <a:effectLst>
                  <a:outerShdw blurRad="38100" dist="38100" dir="2700000" algn="tl">
                    <a:srgbClr val="000000"/>
                  </a:outerShdw>
                </a:effectLst>
                <a:latin typeface="Tahoma" pitchFamily="34" charset="0"/>
              </a:rPr>
              <a:t> máximo valor de la intensidad que un interruptor, contactor, relé o fusible es capaz de abrir sin sufrir daños.</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5795">
                                            <p:txEl>
                                              <p:pRg st="0" end="0"/>
                                            </p:txEl>
                                          </p:spTgt>
                                        </p:tgtEl>
                                        <p:attrNameLst>
                                          <p:attrName>style.visibility</p:attrName>
                                        </p:attrNameLst>
                                      </p:cBhvr>
                                      <p:to>
                                        <p:strVal val="visible"/>
                                      </p:to>
                                    </p:set>
                                    <p:anim calcmode="lin" valueType="num">
                                      <p:cBhvr additive="base">
                                        <p:cTn id="7" dur="500" fill="hold"/>
                                        <p:tgtEl>
                                          <p:spTgt spid="545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5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45795">
                                            <p:txEl>
                                              <p:pRg st="1" end="1"/>
                                            </p:txEl>
                                          </p:spTgt>
                                        </p:tgtEl>
                                        <p:attrNameLst>
                                          <p:attrName>style.visibility</p:attrName>
                                        </p:attrNameLst>
                                      </p:cBhvr>
                                      <p:to>
                                        <p:strVal val="visible"/>
                                      </p:to>
                                    </p:set>
                                    <p:anim calcmode="lin" valueType="num">
                                      <p:cBhvr additive="base">
                                        <p:cTn id="13" dur="500" fill="hold"/>
                                        <p:tgtEl>
                                          <p:spTgt spid="545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57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45795">
                                            <p:txEl>
                                              <p:pRg st="2" end="2"/>
                                            </p:txEl>
                                          </p:spTgt>
                                        </p:tgtEl>
                                        <p:attrNameLst>
                                          <p:attrName>style.visibility</p:attrName>
                                        </p:attrNameLst>
                                      </p:cBhvr>
                                      <p:to>
                                        <p:strVal val="visible"/>
                                      </p:to>
                                    </p:set>
                                    <p:anim calcmode="lin" valueType="num">
                                      <p:cBhvr additive="base">
                                        <p:cTn id="19" dur="500" fill="hold"/>
                                        <p:tgtEl>
                                          <p:spTgt spid="5457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57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5795">
                                            <p:txEl>
                                              <p:pRg st="3" end="3"/>
                                            </p:txEl>
                                          </p:spTgt>
                                        </p:tgtEl>
                                        <p:attrNameLst>
                                          <p:attrName>style.visibility</p:attrName>
                                        </p:attrNameLst>
                                      </p:cBhvr>
                                      <p:to>
                                        <p:strVal val="visible"/>
                                      </p:to>
                                    </p:set>
                                    <p:anim calcmode="lin" valueType="num">
                                      <p:cBhvr additive="base">
                                        <p:cTn id="25" dur="500" fill="hold"/>
                                        <p:tgtEl>
                                          <p:spTgt spid="5457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57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579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ChangeArrowheads="1"/>
          </p:cNvSpPr>
          <p:nvPr/>
        </p:nvSpPr>
        <p:spPr bwMode="auto">
          <a:xfrm>
            <a:off x="228600" y="4572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000" dirty="0">
                <a:latin typeface="Tahoma" pitchFamily="34" charset="0"/>
              </a:rPr>
              <a:t>9.4. </a:t>
            </a:r>
            <a:r>
              <a:rPr lang="es-ES_tradnl" altLang="es-ES" sz="4000" dirty="0" smtClean="0">
                <a:latin typeface="Tahoma" pitchFamily="34" charset="0"/>
              </a:rPr>
              <a:t>Esfuerzos </a:t>
            </a:r>
            <a:r>
              <a:rPr lang="es-ES_tradnl" altLang="es-ES" sz="4000" dirty="0">
                <a:latin typeface="Tahoma" pitchFamily="34" charset="0"/>
              </a:rPr>
              <a:t>a </a:t>
            </a:r>
            <a:r>
              <a:rPr lang="es-ES_tradnl" altLang="es-ES" sz="4000" dirty="0" smtClean="0">
                <a:latin typeface="Tahoma" pitchFamily="34" charset="0"/>
              </a:rPr>
              <a:t>los </a:t>
            </a:r>
            <a:r>
              <a:rPr lang="es-ES_tradnl" altLang="es-ES" sz="4000" dirty="0">
                <a:latin typeface="Tahoma" pitchFamily="34" charset="0"/>
              </a:rPr>
              <a:t>que está sometida la </a:t>
            </a:r>
            <a:r>
              <a:rPr lang="es-ES_tradnl" altLang="es-ES" sz="4000" dirty="0" err="1">
                <a:latin typeface="Tahoma" pitchFamily="34" charset="0"/>
              </a:rPr>
              <a:t>aparamenta</a:t>
            </a:r>
            <a:r>
              <a:rPr lang="es-ES_tradnl" altLang="es-ES" sz="4000" dirty="0">
                <a:latin typeface="Tahoma" pitchFamily="34" charset="0"/>
              </a:rPr>
              <a:t> eléctrica</a:t>
            </a:r>
            <a:endParaRPr lang="es-ES_tradnl" altLang="es-ES" sz="4000" b="0" dirty="0">
              <a:latin typeface="Tahoma" pitchFamily="34" charset="0"/>
            </a:endParaRPr>
          </a:p>
        </p:txBody>
      </p:sp>
      <p:sp>
        <p:nvSpPr>
          <p:cNvPr id="549891" name="Rectangle 3"/>
          <p:cNvSpPr>
            <a:spLocks noChangeArrowheads="1"/>
          </p:cNvSpPr>
          <p:nvPr/>
        </p:nvSpPr>
        <p:spPr bwMode="auto">
          <a:xfrm>
            <a:off x="395536" y="1777007"/>
            <a:ext cx="8420100" cy="45323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spcBef>
                <a:spcPct val="60000"/>
              </a:spcBef>
              <a:buFont typeface="Monotype Sorts" pitchFamily="2" charset="2"/>
              <a:buBlip>
                <a:blip r:embed="rId2"/>
              </a:buBlip>
            </a:pPr>
            <a:r>
              <a:rPr lang="es-ES_tradnl" altLang="es-ES" sz="2100" u="sng" dirty="0">
                <a:solidFill>
                  <a:schemeClr val="accent2"/>
                </a:solidFill>
                <a:effectLst/>
                <a:latin typeface="Tahoma" pitchFamily="34" charset="0"/>
              </a:rPr>
              <a:t>Calentamiento:</a:t>
            </a:r>
            <a:r>
              <a:rPr lang="es-ES_tradnl" altLang="es-ES" sz="2100" dirty="0">
                <a:effectLst/>
                <a:latin typeface="Tahoma" pitchFamily="34" charset="0"/>
              </a:rPr>
              <a:t> la </a:t>
            </a:r>
            <a:r>
              <a:rPr lang="es-ES_tradnl" altLang="es-ES" sz="2100" dirty="0" err="1">
                <a:effectLst/>
                <a:latin typeface="Tahoma" pitchFamily="34" charset="0"/>
              </a:rPr>
              <a:t>aparamenta</a:t>
            </a:r>
            <a:r>
              <a:rPr lang="es-ES_tradnl" altLang="es-ES" sz="2100" dirty="0">
                <a:effectLst/>
                <a:latin typeface="Tahoma" pitchFamily="34" charset="0"/>
              </a:rPr>
              <a:t> eléctrica está sometida al calentamiento derivado del efecto Joule y de las pérdidas causadas por efectos magnéticos (corrientes parásitas) y pérdidas en los aislantes (pérdidas dieléctricas).</a:t>
            </a:r>
            <a:endParaRPr lang="es-ES_tradnl" altLang="es-ES" sz="2100" u="sng" dirty="0">
              <a:effectLst/>
              <a:latin typeface="Tahoma" pitchFamily="34" charset="0"/>
            </a:endParaRPr>
          </a:p>
          <a:p>
            <a:pPr>
              <a:spcBef>
                <a:spcPct val="60000"/>
              </a:spcBef>
              <a:buFont typeface="Monotype Sorts" pitchFamily="2" charset="2"/>
              <a:buBlip>
                <a:blip r:embed="rId2"/>
              </a:buBlip>
            </a:pPr>
            <a:r>
              <a:rPr lang="es-ES_tradnl" altLang="es-ES" sz="2100" u="sng" dirty="0" smtClean="0">
                <a:solidFill>
                  <a:schemeClr val="accent2"/>
                </a:solidFill>
                <a:effectLst/>
                <a:latin typeface="Tahoma" pitchFamily="34" charset="0"/>
              </a:rPr>
              <a:t>Ambientales:</a:t>
            </a:r>
            <a:r>
              <a:rPr lang="es-ES_tradnl" altLang="es-ES" sz="2100" dirty="0" smtClean="0">
                <a:effectLst/>
                <a:latin typeface="Tahoma" pitchFamily="34" charset="0"/>
              </a:rPr>
              <a:t> </a:t>
            </a:r>
            <a:r>
              <a:rPr lang="es-ES_tradnl" altLang="es-ES" sz="2100" dirty="0">
                <a:effectLst/>
                <a:latin typeface="Tahoma" pitchFamily="34" charset="0"/>
              </a:rPr>
              <a:t>la </a:t>
            </a:r>
            <a:r>
              <a:rPr lang="es-ES_tradnl" altLang="es-ES" sz="2100" dirty="0" err="1">
                <a:effectLst/>
                <a:latin typeface="Tahoma" pitchFamily="34" charset="0"/>
              </a:rPr>
              <a:t>aparamenta</a:t>
            </a:r>
            <a:r>
              <a:rPr lang="es-ES_tradnl" altLang="es-ES" sz="2100" dirty="0">
                <a:effectLst/>
                <a:latin typeface="Tahoma" pitchFamily="34" charset="0"/>
              </a:rPr>
              <a:t> eléctrica padece los </a:t>
            </a:r>
            <a:r>
              <a:rPr lang="es-ES_tradnl" altLang="es-ES" sz="2100" dirty="0" err="1">
                <a:effectLst/>
                <a:latin typeface="Tahoma" pitchFamily="34" charset="0"/>
              </a:rPr>
              <a:t>proble</a:t>
            </a:r>
            <a:r>
              <a:rPr lang="es-ES_tradnl" altLang="es-ES" sz="2100" dirty="0">
                <a:effectLst/>
                <a:latin typeface="Tahoma" pitchFamily="34" charset="0"/>
              </a:rPr>
              <a:t>-mas derivados de la influencia del medio ambiente y las alteraciones producidas por el tiempo en los materiales aislantes sólidos líquidos y gaseosos.</a:t>
            </a:r>
            <a:endParaRPr lang="es-ES_tradnl" altLang="es-ES" sz="2100" u="sng" dirty="0">
              <a:effectLst/>
              <a:latin typeface="Tahoma" pitchFamily="34" charset="0"/>
            </a:endParaRPr>
          </a:p>
          <a:p>
            <a:pPr>
              <a:spcBef>
                <a:spcPct val="60000"/>
              </a:spcBef>
              <a:buFont typeface="Monotype Sorts" pitchFamily="2" charset="2"/>
              <a:buBlip>
                <a:blip r:embed="rId2"/>
              </a:buBlip>
            </a:pPr>
            <a:r>
              <a:rPr lang="es-ES_tradnl" altLang="es-ES" sz="2100" u="sng" dirty="0">
                <a:solidFill>
                  <a:schemeClr val="accent2"/>
                </a:solidFill>
                <a:effectLst/>
                <a:latin typeface="Tahoma" pitchFamily="34" charset="0"/>
              </a:rPr>
              <a:t>Esfuerzos mecánicos:</a:t>
            </a:r>
            <a:r>
              <a:rPr lang="es-ES_tradnl" altLang="es-ES" sz="2100" dirty="0">
                <a:effectLst/>
                <a:latin typeface="Tahoma" pitchFamily="34" charset="0"/>
              </a:rPr>
              <a:t> el problema de los esfuerzos </a:t>
            </a:r>
            <a:r>
              <a:rPr lang="es-ES_tradnl" altLang="es-ES" sz="2100" dirty="0" err="1">
                <a:effectLst/>
                <a:latin typeface="Tahoma" pitchFamily="34" charset="0"/>
              </a:rPr>
              <a:t>mecá-nicos</a:t>
            </a:r>
            <a:r>
              <a:rPr lang="es-ES_tradnl" altLang="es-ES" sz="2100" dirty="0">
                <a:effectLst/>
                <a:latin typeface="Tahoma" pitchFamily="34" charset="0"/>
              </a:rPr>
              <a:t> tiene su origen en las fuerzas electrodinámicas que se manifiestan entre conductores próximos cuando son recorridos por corrientes eléctricas y en las dilataciones </a:t>
            </a:r>
            <a:r>
              <a:rPr lang="es-ES_tradnl" altLang="es-ES" sz="2100" dirty="0" smtClean="0">
                <a:effectLst/>
                <a:latin typeface="Tahoma" pitchFamily="34" charset="0"/>
              </a:rPr>
              <a:t>y contracciones que </a:t>
            </a:r>
            <a:r>
              <a:rPr lang="es-ES_tradnl" altLang="es-ES" sz="2100" dirty="0">
                <a:effectLst/>
                <a:latin typeface="Tahoma" pitchFamily="34" charset="0"/>
              </a:rPr>
              <a:t>experimentan al calentarse.</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549891">
                                            <p:txEl>
                                              <p:pRg st="0" end="0"/>
                                            </p:txEl>
                                          </p:spTgt>
                                        </p:tgtEl>
                                        <p:attrNameLst>
                                          <p:attrName>style.visibility</p:attrName>
                                        </p:attrNameLst>
                                      </p:cBhvr>
                                      <p:to>
                                        <p:strVal val="visible"/>
                                      </p:to>
                                    </p:set>
                                    <p:anim calcmode="lin" valueType="num">
                                      <p:cBhvr additive="base">
                                        <p:cTn id="7" dur="500" fill="hold"/>
                                        <p:tgtEl>
                                          <p:spTgt spid="5498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9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49891">
                                            <p:txEl>
                                              <p:pRg st="1" end="1"/>
                                            </p:txEl>
                                          </p:spTgt>
                                        </p:tgtEl>
                                        <p:attrNameLst>
                                          <p:attrName>style.visibility</p:attrName>
                                        </p:attrNameLst>
                                      </p:cBhvr>
                                      <p:to>
                                        <p:strVal val="visible"/>
                                      </p:to>
                                    </p:set>
                                    <p:anim calcmode="lin" valueType="num">
                                      <p:cBhvr additive="base">
                                        <p:cTn id="13" dur="500" fill="hold"/>
                                        <p:tgtEl>
                                          <p:spTgt spid="54989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49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549891">
                                            <p:txEl>
                                              <p:pRg st="2" end="2"/>
                                            </p:txEl>
                                          </p:spTgt>
                                        </p:tgtEl>
                                        <p:attrNameLst>
                                          <p:attrName>style.visibility</p:attrName>
                                        </p:attrNameLst>
                                      </p:cBhvr>
                                      <p:to>
                                        <p:strVal val="visible"/>
                                      </p:to>
                                    </p:set>
                                    <p:anim calcmode="lin" valueType="num">
                                      <p:cBhvr additive="base">
                                        <p:cTn id="19" dur="500" fill="hold"/>
                                        <p:tgtEl>
                                          <p:spTgt spid="54989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4989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98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050"/>
          <p:cNvSpPr>
            <a:spLocks noChangeArrowheads="1"/>
          </p:cNvSpPr>
          <p:nvPr/>
        </p:nvSpPr>
        <p:spPr bwMode="auto">
          <a:xfrm>
            <a:off x="228600" y="44624"/>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dirty="0">
                <a:latin typeface="Tahoma" pitchFamily="34" charset="0"/>
              </a:rPr>
              <a:t>9.5. </a:t>
            </a:r>
            <a:r>
              <a:rPr lang="es-ES_tradnl" altLang="es-ES" sz="4500" dirty="0" err="1">
                <a:latin typeface="Tahoma" pitchFamily="34" charset="0"/>
              </a:rPr>
              <a:t>Aparamenta</a:t>
            </a:r>
            <a:r>
              <a:rPr lang="es-ES_tradnl" altLang="es-ES" sz="4500" dirty="0">
                <a:latin typeface="Tahoma" pitchFamily="34" charset="0"/>
              </a:rPr>
              <a:t> de maniobra</a:t>
            </a:r>
            <a:endParaRPr lang="es-ES_tradnl" altLang="es-ES" sz="4500" b="0" dirty="0">
              <a:latin typeface="Tahoma" pitchFamily="34" charset="0"/>
            </a:endParaRPr>
          </a:p>
        </p:txBody>
      </p:sp>
      <p:sp>
        <p:nvSpPr>
          <p:cNvPr id="546819" name="Rectangle 2051"/>
          <p:cNvSpPr>
            <a:spLocks noChangeArrowheads="1"/>
          </p:cNvSpPr>
          <p:nvPr/>
        </p:nvSpPr>
        <p:spPr bwMode="auto">
          <a:xfrm>
            <a:off x="457200" y="1124744"/>
            <a:ext cx="8420100" cy="453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lgn="l">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lgn="l">
              <a:spcBef>
                <a:spcPct val="20000"/>
              </a:spcBef>
              <a:buClr>
                <a:schemeClr val="tx1"/>
              </a:buClr>
              <a:buChar char="–"/>
              <a:defRPr sz="2800">
                <a:solidFill>
                  <a:schemeClr val="tx1"/>
                </a:solidFill>
                <a:latin typeface="Times New Roman" pitchFamily="18" charset="0"/>
              </a:defRPr>
            </a:lvl2pPr>
            <a:lvl3pPr marL="1143000" indent="-228600" algn="l">
              <a:spcBef>
                <a:spcPct val="20000"/>
              </a:spcBef>
              <a:buClr>
                <a:schemeClr val="accent1"/>
              </a:buClr>
              <a:buSzPct val="65000"/>
              <a:buFont typeface="Monotype Sorts" pitchFamily="2" charset="2"/>
              <a:buChar char="l"/>
              <a:defRPr sz="2400">
                <a:solidFill>
                  <a:schemeClr val="tx1"/>
                </a:solidFill>
                <a:latin typeface="Times New Roman" pitchFamily="18" charset="0"/>
              </a:defRPr>
            </a:lvl3pPr>
            <a:lvl4pPr marL="1600200" indent="-228600" algn="l">
              <a:spcBef>
                <a:spcPct val="20000"/>
              </a:spcBef>
              <a:buClr>
                <a:schemeClr val="tx1"/>
              </a:buClr>
              <a:buChar char="–"/>
              <a:defRPr sz="2000">
                <a:solidFill>
                  <a:schemeClr val="tx1"/>
                </a:solidFill>
                <a:latin typeface="Times New Roman" pitchFamily="18" charset="0"/>
              </a:defRPr>
            </a:lvl4pPr>
            <a:lvl5pPr marL="2057400" indent="-228600" algn="l">
              <a:spcBef>
                <a:spcPct val="20000"/>
              </a:spcBef>
              <a:buClr>
                <a:schemeClr val="accent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itchFamily="18" charset="0"/>
              </a:defRPr>
            </a:lvl9pPr>
          </a:lstStyle>
          <a:p>
            <a:pPr>
              <a:buFont typeface="Monotype Sorts" pitchFamily="2" charset="2"/>
              <a:buBlip>
                <a:blip r:embed="rId2"/>
              </a:buBlip>
            </a:pPr>
            <a:r>
              <a:rPr lang="es-ES_tradnl" altLang="es-ES" sz="2100" u="sng" dirty="0">
                <a:solidFill>
                  <a:schemeClr val="accent2"/>
                </a:solidFill>
                <a:effectLst>
                  <a:outerShdw blurRad="38100" dist="38100" dir="2700000" algn="tl">
                    <a:srgbClr val="000000"/>
                  </a:outerShdw>
                </a:effectLst>
                <a:latin typeface="Tahoma" pitchFamily="34" charset="0"/>
              </a:rPr>
              <a:t>Objetivo:</a:t>
            </a:r>
            <a:r>
              <a:rPr lang="es-ES_tradnl" altLang="es-ES" sz="2100" dirty="0">
                <a:effectLst>
                  <a:outerShdw blurRad="38100" dist="38100" dir="2700000" algn="tl">
                    <a:srgbClr val="000000"/>
                  </a:outerShdw>
                </a:effectLst>
                <a:latin typeface="Tahoma" pitchFamily="34" charset="0"/>
              </a:rPr>
              <a:t> establecer o interrumpir la corriente en uno o varios circuitos bajo las condiciones previstas de servicio sin daños para el dispositivo de maniobra y sin perturbar el funcionamiento de la instalación.</a:t>
            </a:r>
            <a:endParaRPr lang="es-ES_tradnl" altLang="es-ES" sz="2100" u="sng" dirty="0">
              <a:effectLst>
                <a:outerShdw blurRad="38100" dist="38100" dir="2700000" algn="tl">
                  <a:srgbClr val="000000"/>
                </a:outerShdw>
              </a:effectLst>
              <a:latin typeface="Tahoma" pitchFamily="34" charset="0"/>
            </a:endParaRPr>
          </a:p>
          <a:p>
            <a:pPr>
              <a:spcBef>
                <a:spcPct val="45000"/>
              </a:spcBef>
              <a:buFont typeface="Monotype Sorts" pitchFamily="2" charset="2"/>
              <a:buBlip>
                <a:blip r:embed="rId2"/>
              </a:buBlip>
            </a:pPr>
            <a:r>
              <a:rPr lang="es-ES_tradnl" altLang="es-ES" sz="2100" u="sng" dirty="0">
                <a:solidFill>
                  <a:schemeClr val="accent2"/>
                </a:solidFill>
                <a:effectLst>
                  <a:outerShdw blurRad="38100" dist="38100" dir="2700000" algn="tl">
                    <a:srgbClr val="000000"/>
                  </a:outerShdw>
                </a:effectLst>
                <a:latin typeface="Tahoma" pitchFamily="34" charset="0"/>
              </a:rPr>
              <a:t>Aplicación:</a:t>
            </a:r>
            <a:r>
              <a:rPr lang="es-ES_tradnl" altLang="es-ES" sz="2100" dirty="0">
                <a:effectLst>
                  <a:outerShdw blurRad="38100" dist="38100" dir="2700000" algn="tl">
                    <a:srgbClr val="000000"/>
                  </a:outerShdw>
                </a:effectLst>
                <a:latin typeface="Tahoma" pitchFamily="34" charset="0"/>
              </a:rPr>
              <a:t> conexión y desconexión de consumidores. Revisiones periódicas de la instalación y los elementos del sistema.</a:t>
            </a:r>
            <a:endParaRPr lang="es-ES_tradnl" altLang="es-ES" sz="2100" u="sng" dirty="0">
              <a:effectLst>
                <a:outerShdw blurRad="38100" dist="38100" dir="2700000" algn="tl">
                  <a:srgbClr val="000000"/>
                </a:outerShdw>
              </a:effectLst>
              <a:latin typeface="Tahoma" pitchFamily="34" charset="0"/>
            </a:endParaRPr>
          </a:p>
          <a:p>
            <a:pPr>
              <a:spcBef>
                <a:spcPct val="45000"/>
              </a:spcBef>
              <a:buFont typeface="Monotype Sorts" pitchFamily="2" charset="2"/>
              <a:buBlip>
                <a:blip r:embed="rId2"/>
              </a:buBlip>
            </a:pPr>
            <a:r>
              <a:rPr lang="es-ES_tradnl" altLang="es-ES" sz="2100" u="sng" dirty="0">
                <a:solidFill>
                  <a:schemeClr val="accent2"/>
                </a:solidFill>
                <a:effectLst>
                  <a:outerShdw blurRad="38100" dist="38100" dir="2700000" algn="tl">
                    <a:srgbClr val="000000"/>
                  </a:outerShdw>
                </a:effectLst>
                <a:latin typeface="Tahoma" pitchFamily="34" charset="0"/>
              </a:rPr>
              <a:t>Tipos de maniobra:</a:t>
            </a:r>
            <a:r>
              <a:rPr lang="es-ES_tradnl" altLang="es-ES" sz="2100" dirty="0">
                <a:effectLst>
                  <a:outerShdw blurRad="38100" dist="38100" dir="2700000" algn="tl">
                    <a:srgbClr val="000000"/>
                  </a:outerShdw>
                </a:effectLst>
                <a:latin typeface="Tahoma" pitchFamily="34" charset="0"/>
              </a:rPr>
              <a:t> existen dos tipos de maniobra según que circule corriente o no </a:t>
            </a:r>
            <a:r>
              <a:rPr lang="es-ES_tradnl" altLang="es-ES" sz="2100" dirty="0" smtClean="0">
                <a:effectLst>
                  <a:outerShdw blurRad="38100" dist="38100" dir="2700000" algn="tl">
                    <a:srgbClr val="000000"/>
                  </a:outerShdw>
                </a:effectLst>
                <a:latin typeface="Tahoma" pitchFamily="34" charset="0"/>
              </a:rPr>
              <a:t>(o </a:t>
            </a:r>
            <a:r>
              <a:rPr lang="es-ES_tradnl" altLang="es-ES" sz="2100" dirty="0">
                <a:effectLst>
                  <a:outerShdw blurRad="38100" dist="38100" dir="2700000" algn="tl">
                    <a:srgbClr val="000000"/>
                  </a:outerShdw>
                </a:effectLst>
                <a:latin typeface="Tahoma" pitchFamily="34" charset="0"/>
              </a:rPr>
              <a:t>la tensión entre contactos sea despreciable) por el elemento de maniobra cuando se produzca ésta: maniobras en vacío y en carga.</a:t>
            </a:r>
          </a:p>
          <a:p>
            <a:pPr>
              <a:spcBef>
                <a:spcPct val="45000"/>
              </a:spcBef>
              <a:buFont typeface="Monotype Sorts" pitchFamily="2" charset="2"/>
              <a:buBlip>
                <a:blip r:embed="rId2"/>
              </a:buBlip>
            </a:pPr>
            <a:r>
              <a:rPr lang="es-ES_tradnl" altLang="es-ES" sz="2100" u="sng" dirty="0">
                <a:solidFill>
                  <a:schemeClr val="accent2"/>
                </a:solidFill>
                <a:effectLst>
                  <a:outerShdw blurRad="38100" dist="38100" dir="2700000" algn="tl">
                    <a:srgbClr val="000000"/>
                  </a:outerShdw>
                </a:effectLst>
                <a:latin typeface="Tahoma" pitchFamily="34" charset="0"/>
              </a:rPr>
              <a:t>Dispositivos de maniobra:</a:t>
            </a:r>
          </a:p>
          <a:p>
            <a:pPr lvl="2">
              <a:buFont typeface="Monotype Sorts" pitchFamily="2" charset="2"/>
              <a:buBlip>
                <a:blip r:embed="rId2"/>
              </a:buBlip>
            </a:pPr>
            <a:r>
              <a:rPr lang="es-ES_tradnl" altLang="es-ES" sz="2000" dirty="0">
                <a:effectLst>
                  <a:outerShdw blurRad="38100" dist="38100" dir="2700000" algn="tl">
                    <a:srgbClr val="000000"/>
                  </a:outerShdw>
                </a:effectLst>
                <a:latin typeface="Tahoma" pitchFamily="34" charset="0"/>
              </a:rPr>
              <a:t>Seccionador (maniobras en vacío)</a:t>
            </a:r>
          </a:p>
          <a:p>
            <a:pPr lvl="2">
              <a:buFont typeface="Monotype Sorts" pitchFamily="2" charset="2"/>
              <a:buBlip>
                <a:blip r:embed="rId2"/>
              </a:buBlip>
            </a:pPr>
            <a:r>
              <a:rPr lang="es-ES_tradnl" altLang="es-ES" sz="2000" dirty="0">
                <a:effectLst>
                  <a:outerShdw blurRad="38100" dist="38100" dir="2700000" algn="tl">
                    <a:srgbClr val="000000"/>
                  </a:outerShdw>
                </a:effectLst>
                <a:latin typeface="Tahoma" pitchFamily="34" charset="0"/>
              </a:rPr>
              <a:t>Interruptor (maniobras en carga)</a:t>
            </a:r>
          </a:p>
          <a:p>
            <a:pPr lvl="2">
              <a:buFont typeface="Monotype Sorts" pitchFamily="2" charset="2"/>
              <a:buBlip>
                <a:blip r:embed="rId2"/>
              </a:buBlip>
            </a:pPr>
            <a:r>
              <a:rPr lang="es-ES_tradnl" altLang="es-ES" sz="2000" dirty="0" err="1">
                <a:effectLst>
                  <a:outerShdw blurRad="38100" dist="38100" dir="2700000" algn="tl">
                    <a:srgbClr val="000000"/>
                  </a:outerShdw>
                </a:effectLst>
                <a:latin typeface="Tahoma" pitchFamily="34" charset="0"/>
              </a:rPr>
              <a:t>Contactor</a:t>
            </a:r>
            <a:r>
              <a:rPr lang="es-ES_tradnl" altLang="es-ES" sz="2000" dirty="0">
                <a:effectLst>
                  <a:outerShdw blurRad="38100" dist="38100" dir="2700000" algn="tl">
                    <a:srgbClr val="000000"/>
                  </a:outerShdw>
                </a:effectLst>
                <a:latin typeface="Tahoma" pitchFamily="34" charset="0"/>
              </a:rPr>
              <a:t> (maniobras en carga)</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46819">
                                            <p:txEl>
                                              <p:pRg st="0" end="0"/>
                                            </p:txEl>
                                          </p:spTgt>
                                        </p:tgtEl>
                                        <p:attrNameLst>
                                          <p:attrName>style.visibility</p:attrName>
                                        </p:attrNameLst>
                                      </p:cBhvr>
                                      <p:to>
                                        <p:strVal val="visible"/>
                                      </p:to>
                                    </p:set>
                                    <p:anim calcmode="lin" valueType="num">
                                      <p:cBhvr>
                                        <p:cTn id="7" dur="500" fill="hold"/>
                                        <p:tgtEl>
                                          <p:spTgt spid="5468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681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46819">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546819">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46819">
                                            <p:txEl>
                                              <p:pRg st="1" end="1"/>
                                            </p:txEl>
                                          </p:spTgt>
                                        </p:tgtEl>
                                        <p:attrNameLst>
                                          <p:attrName>style.visibility</p:attrName>
                                        </p:attrNameLst>
                                      </p:cBhvr>
                                      <p:to>
                                        <p:strVal val="visible"/>
                                      </p:to>
                                    </p:set>
                                    <p:anim calcmode="lin" valueType="num">
                                      <p:cBhvr>
                                        <p:cTn id="15" dur="500" fill="hold"/>
                                        <p:tgtEl>
                                          <p:spTgt spid="546819">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546819">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546819">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546819">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46819">
                                            <p:txEl>
                                              <p:pRg st="2" end="2"/>
                                            </p:txEl>
                                          </p:spTgt>
                                        </p:tgtEl>
                                        <p:attrNameLst>
                                          <p:attrName>style.visibility</p:attrName>
                                        </p:attrNameLst>
                                      </p:cBhvr>
                                      <p:to>
                                        <p:strVal val="visible"/>
                                      </p:to>
                                    </p:set>
                                    <p:anim calcmode="lin" valueType="num">
                                      <p:cBhvr>
                                        <p:cTn id="23" dur="500" fill="hold"/>
                                        <p:tgtEl>
                                          <p:spTgt spid="54681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546819">
                                            <p:txEl>
                                              <p:pRg st="2" end="2"/>
                                            </p:txEl>
                                          </p:spTgt>
                                        </p:tgtEl>
                                        <p:attrNameLst>
                                          <p:attrName>ppt_h</p:attrName>
                                        </p:attrNameLst>
                                      </p:cBhvr>
                                      <p:tavLst>
                                        <p:tav tm="0">
                                          <p:val>
                                            <p:fltVal val="0"/>
                                          </p:val>
                                        </p:tav>
                                        <p:tav tm="100000">
                                          <p:val>
                                            <p:strVal val="#ppt_h"/>
                                          </p:val>
                                        </p:tav>
                                      </p:tavLst>
                                    </p:anim>
                                    <p:anim calcmode="lin" valueType="num">
                                      <p:cBhvr>
                                        <p:cTn id="25" dur="500" fill="hold"/>
                                        <p:tgtEl>
                                          <p:spTgt spid="546819">
                                            <p:txEl>
                                              <p:pRg st="2" end="2"/>
                                            </p:txEl>
                                          </p:spTgt>
                                        </p:tgtEl>
                                        <p:attrNameLst>
                                          <p:attrName>ppt_x</p:attrName>
                                        </p:attrNameLst>
                                      </p:cBhvr>
                                      <p:tavLst>
                                        <p:tav tm="0">
                                          <p:val>
                                            <p:fltVal val="0.5"/>
                                          </p:val>
                                        </p:tav>
                                        <p:tav tm="100000">
                                          <p:val>
                                            <p:strVal val="#ppt_x"/>
                                          </p:val>
                                        </p:tav>
                                      </p:tavLst>
                                    </p:anim>
                                    <p:anim calcmode="lin" valueType="num">
                                      <p:cBhvr>
                                        <p:cTn id="26" dur="500" fill="hold"/>
                                        <p:tgtEl>
                                          <p:spTgt spid="546819">
                                            <p:txEl>
                                              <p:pRg st="2" end="2"/>
                                            </p:txEl>
                                          </p:spTgt>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546819">
                                            <p:txEl>
                                              <p:pRg st="3" end="3"/>
                                            </p:txEl>
                                          </p:spTgt>
                                        </p:tgtEl>
                                        <p:attrNameLst>
                                          <p:attrName>style.visibility</p:attrName>
                                        </p:attrNameLst>
                                      </p:cBhvr>
                                      <p:to>
                                        <p:strVal val="visible"/>
                                      </p:to>
                                    </p:set>
                                    <p:anim calcmode="lin" valueType="num">
                                      <p:cBhvr>
                                        <p:cTn id="31" dur="500" fill="hold"/>
                                        <p:tgtEl>
                                          <p:spTgt spid="54681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46819">
                                            <p:txEl>
                                              <p:pRg st="3" end="3"/>
                                            </p:txEl>
                                          </p:spTgt>
                                        </p:tgtEl>
                                        <p:attrNameLst>
                                          <p:attrName>ppt_h</p:attrName>
                                        </p:attrNameLst>
                                      </p:cBhvr>
                                      <p:tavLst>
                                        <p:tav tm="0">
                                          <p:val>
                                            <p:fltVal val="0"/>
                                          </p:val>
                                        </p:tav>
                                        <p:tav tm="100000">
                                          <p:val>
                                            <p:strVal val="#ppt_h"/>
                                          </p:val>
                                        </p:tav>
                                      </p:tavLst>
                                    </p:anim>
                                    <p:anim calcmode="lin" valueType="num">
                                      <p:cBhvr>
                                        <p:cTn id="33" dur="500" fill="hold"/>
                                        <p:tgtEl>
                                          <p:spTgt spid="546819">
                                            <p:txEl>
                                              <p:pRg st="3" end="3"/>
                                            </p:txEl>
                                          </p:spTgt>
                                        </p:tgtEl>
                                        <p:attrNameLst>
                                          <p:attrName>ppt_x</p:attrName>
                                        </p:attrNameLst>
                                      </p:cBhvr>
                                      <p:tavLst>
                                        <p:tav tm="0">
                                          <p:val>
                                            <p:fltVal val="0.5"/>
                                          </p:val>
                                        </p:tav>
                                        <p:tav tm="100000">
                                          <p:val>
                                            <p:strVal val="#ppt_x"/>
                                          </p:val>
                                        </p:tav>
                                      </p:tavLst>
                                    </p:anim>
                                    <p:anim calcmode="lin" valueType="num">
                                      <p:cBhvr>
                                        <p:cTn id="34" dur="500" fill="hold"/>
                                        <p:tgtEl>
                                          <p:spTgt spid="546819">
                                            <p:txEl>
                                              <p:pRg st="3" end="3"/>
                                            </p:txEl>
                                          </p:spTgt>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546819">
                                            <p:txEl>
                                              <p:pRg st="4" end="4"/>
                                            </p:txEl>
                                          </p:spTgt>
                                        </p:tgtEl>
                                        <p:attrNameLst>
                                          <p:attrName>style.visibility</p:attrName>
                                        </p:attrNameLst>
                                      </p:cBhvr>
                                      <p:to>
                                        <p:strVal val="visible"/>
                                      </p:to>
                                    </p:set>
                                    <p:anim calcmode="lin" valueType="num">
                                      <p:cBhvr>
                                        <p:cTn id="37" dur="500" fill="hold"/>
                                        <p:tgtEl>
                                          <p:spTgt spid="546819">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46819">
                                            <p:txEl>
                                              <p:pRg st="4" end="4"/>
                                            </p:txEl>
                                          </p:spTgt>
                                        </p:tgtEl>
                                        <p:attrNameLst>
                                          <p:attrName>ppt_h</p:attrName>
                                        </p:attrNameLst>
                                      </p:cBhvr>
                                      <p:tavLst>
                                        <p:tav tm="0">
                                          <p:val>
                                            <p:fltVal val="0"/>
                                          </p:val>
                                        </p:tav>
                                        <p:tav tm="100000">
                                          <p:val>
                                            <p:strVal val="#ppt_h"/>
                                          </p:val>
                                        </p:tav>
                                      </p:tavLst>
                                    </p:anim>
                                    <p:anim calcmode="lin" valueType="num">
                                      <p:cBhvr>
                                        <p:cTn id="39" dur="500" fill="hold"/>
                                        <p:tgtEl>
                                          <p:spTgt spid="546819">
                                            <p:txEl>
                                              <p:pRg st="4" end="4"/>
                                            </p:txEl>
                                          </p:spTgt>
                                        </p:tgtEl>
                                        <p:attrNameLst>
                                          <p:attrName>ppt_x</p:attrName>
                                        </p:attrNameLst>
                                      </p:cBhvr>
                                      <p:tavLst>
                                        <p:tav tm="0">
                                          <p:val>
                                            <p:fltVal val="0.5"/>
                                          </p:val>
                                        </p:tav>
                                        <p:tav tm="100000">
                                          <p:val>
                                            <p:strVal val="#ppt_x"/>
                                          </p:val>
                                        </p:tav>
                                      </p:tavLst>
                                    </p:anim>
                                    <p:anim calcmode="lin" valueType="num">
                                      <p:cBhvr>
                                        <p:cTn id="40" dur="500" fill="hold"/>
                                        <p:tgtEl>
                                          <p:spTgt spid="546819">
                                            <p:txEl>
                                              <p:pRg st="4" end="4"/>
                                            </p:txEl>
                                          </p:spTgt>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546819">
                                            <p:txEl>
                                              <p:pRg st="5" end="5"/>
                                            </p:txEl>
                                          </p:spTgt>
                                        </p:tgtEl>
                                        <p:attrNameLst>
                                          <p:attrName>style.visibility</p:attrName>
                                        </p:attrNameLst>
                                      </p:cBhvr>
                                      <p:to>
                                        <p:strVal val="visible"/>
                                      </p:to>
                                    </p:set>
                                    <p:anim calcmode="lin" valueType="num">
                                      <p:cBhvr>
                                        <p:cTn id="43" dur="500" fill="hold"/>
                                        <p:tgtEl>
                                          <p:spTgt spid="54681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546819">
                                            <p:txEl>
                                              <p:pRg st="5" end="5"/>
                                            </p:txEl>
                                          </p:spTgt>
                                        </p:tgtEl>
                                        <p:attrNameLst>
                                          <p:attrName>ppt_h</p:attrName>
                                        </p:attrNameLst>
                                      </p:cBhvr>
                                      <p:tavLst>
                                        <p:tav tm="0">
                                          <p:val>
                                            <p:fltVal val="0"/>
                                          </p:val>
                                        </p:tav>
                                        <p:tav tm="100000">
                                          <p:val>
                                            <p:strVal val="#ppt_h"/>
                                          </p:val>
                                        </p:tav>
                                      </p:tavLst>
                                    </p:anim>
                                    <p:anim calcmode="lin" valueType="num">
                                      <p:cBhvr>
                                        <p:cTn id="45" dur="500" fill="hold"/>
                                        <p:tgtEl>
                                          <p:spTgt spid="546819">
                                            <p:txEl>
                                              <p:pRg st="5" end="5"/>
                                            </p:txEl>
                                          </p:spTgt>
                                        </p:tgtEl>
                                        <p:attrNameLst>
                                          <p:attrName>ppt_x</p:attrName>
                                        </p:attrNameLst>
                                      </p:cBhvr>
                                      <p:tavLst>
                                        <p:tav tm="0">
                                          <p:val>
                                            <p:fltVal val="0.5"/>
                                          </p:val>
                                        </p:tav>
                                        <p:tav tm="100000">
                                          <p:val>
                                            <p:strVal val="#ppt_x"/>
                                          </p:val>
                                        </p:tav>
                                      </p:tavLst>
                                    </p:anim>
                                    <p:anim calcmode="lin" valueType="num">
                                      <p:cBhvr>
                                        <p:cTn id="46" dur="500" fill="hold"/>
                                        <p:tgtEl>
                                          <p:spTgt spid="546819">
                                            <p:txEl>
                                              <p:pRg st="5" end="5"/>
                                            </p:txEl>
                                          </p:spTgt>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546819">
                                            <p:txEl>
                                              <p:pRg st="6" end="6"/>
                                            </p:txEl>
                                          </p:spTgt>
                                        </p:tgtEl>
                                        <p:attrNameLst>
                                          <p:attrName>style.visibility</p:attrName>
                                        </p:attrNameLst>
                                      </p:cBhvr>
                                      <p:to>
                                        <p:strVal val="visible"/>
                                      </p:to>
                                    </p:set>
                                    <p:anim calcmode="lin" valueType="num">
                                      <p:cBhvr>
                                        <p:cTn id="49" dur="500" fill="hold"/>
                                        <p:tgtEl>
                                          <p:spTgt spid="546819">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46819">
                                            <p:txEl>
                                              <p:pRg st="6" end="6"/>
                                            </p:txEl>
                                          </p:spTgt>
                                        </p:tgtEl>
                                        <p:attrNameLst>
                                          <p:attrName>ppt_h</p:attrName>
                                        </p:attrNameLst>
                                      </p:cBhvr>
                                      <p:tavLst>
                                        <p:tav tm="0">
                                          <p:val>
                                            <p:fltVal val="0"/>
                                          </p:val>
                                        </p:tav>
                                        <p:tav tm="100000">
                                          <p:val>
                                            <p:strVal val="#ppt_h"/>
                                          </p:val>
                                        </p:tav>
                                      </p:tavLst>
                                    </p:anim>
                                    <p:anim calcmode="lin" valueType="num">
                                      <p:cBhvr>
                                        <p:cTn id="51" dur="500" fill="hold"/>
                                        <p:tgtEl>
                                          <p:spTgt spid="546819">
                                            <p:txEl>
                                              <p:pRg st="6" end="6"/>
                                            </p:txEl>
                                          </p:spTgt>
                                        </p:tgtEl>
                                        <p:attrNameLst>
                                          <p:attrName>ppt_x</p:attrName>
                                        </p:attrNameLst>
                                      </p:cBhvr>
                                      <p:tavLst>
                                        <p:tav tm="0">
                                          <p:val>
                                            <p:fltVal val="0.5"/>
                                          </p:val>
                                        </p:tav>
                                        <p:tav tm="100000">
                                          <p:val>
                                            <p:strVal val="#ppt_x"/>
                                          </p:val>
                                        </p:tav>
                                      </p:tavLst>
                                    </p:anim>
                                    <p:anim calcmode="lin" valueType="num">
                                      <p:cBhvr>
                                        <p:cTn id="52" dur="500" fill="hold"/>
                                        <p:tgtEl>
                                          <p:spTgt spid="546819">
                                            <p:txEl>
                                              <p:pRg st="6" end="6"/>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681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ChangeArrowheads="1"/>
          </p:cNvSpPr>
          <p:nvPr/>
        </p:nvSpPr>
        <p:spPr bwMode="auto">
          <a:xfrm>
            <a:off x="152400" y="2286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9.5.1 Seccionadores I</a:t>
            </a:r>
            <a:endParaRPr lang="es-ES_tradnl" altLang="es-ES" sz="4500" b="0">
              <a:latin typeface="Tahoma" pitchFamily="34" charset="0"/>
            </a:endParaRPr>
          </a:p>
        </p:txBody>
      </p:sp>
      <p:sp>
        <p:nvSpPr>
          <p:cNvPr id="547844" name="Rectangle 4"/>
          <p:cNvSpPr>
            <a:spLocks noChangeArrowheads="1"/>
          </p:cNvSpPr>
          <p:nvPr/>
        </p:nvSpPr>
        <p:spPr bwMode="auto">
          <a:xfrm>
            <a:off x="457200" y="1384300"/>
            <a:ext cx="8229600" cy="1054100"/>
          </a:xfrm>
          <a:prstGeom prst="rect">
            <a:avLst/>
          </a:prstGeom>
          <a:gradFill rotWithShape="0">
            <a:gsLst>
              <a:gs pos="0">
                <a:srgbClr val="008000">
                  <a:gamma/>
                  <a:shade val="46275"/>
                  <a:invGamma/>
                </a:srgbClr>
              </a:gs>
              <a:gs pos="100000">
                <a:srgbClr val="008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00800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20000"/>
              </a:spcBef>
              <a:buClr>
                <a:schemeClr val="accent2"/>
              </a:buClr>
              <a:buSzPct val="75000"/>
              <a:buFont typeface="Monotype Sorts" pitchFamily="2" charset="2"/>
              <a:buNone/>
            </a:pPr>
            <a:r>
              <a:rPr lang="es-ES_tradnl" altLang="es-ES" sz="2100" b="0">
                <a:effectLst>
                  <a:outerShdw blurRad="38100" dist="38100" dir="2700000" algn="tl">
                    <a:srgbClr val="000000"/>
                  </a:outerShdw>
                </a:effectLst>
              </a:rPr>
              <a:t>Dispositivo </a:t>
            </a:r>
            <a:r>
              <a:rPr lang="es-ES_tradnl" altLang="es-ES" sz="2100" u="sng">
                <a:effectLst>
                  <a:outerShdw blurRad="38100" dist="38100" dir="2700000" algn="tl">
                    <a:srgbClr val="000000"/>
                  </a:outerShdw>
                </a:effectLst>
              </a:rPr>
              <a:t>mecánico</a:t>
            </a:r>
            <a:r>
              <a:rPr lang="es-ES_tradnl" altLang="es-ES" sz="2100" b="0">
                <a:effectLst>
                  <a:outerShdw blurRad="38100" dist="38100" dir="2700000" algn="tl">
                    <a:srgbClr val="000000"/>
                  </a:outerShdw>
                </a:effectLst>
              </a:rPr>
              <a:t> de conexión que, por razones de seguridad, asegura, en posición de abierto, una distancia de seccionamiento que satisface unas determinadas condiciones de aislamiento.</a:t>
            </a:r>
          </a:p>
        </p:txBody>
      </p:sp>
      <p:sp>
        <p:nvSpPr>
          <p:cNvPr id="547845" name="Rectangle 5"/>
          <p:cNvSpPr>
            <a:spLocks noChangeArrowheads="1"/>
          </p:cNvSpPr>
          <p:nvPr/>
        </p:nvSpPr>
        <p:spPr bwMode="auto">
          <a:xfrm>
            <a:off x="457200" y="2692400"/>
            <a:ext cx="8229600" cy="1054100"/>
          </a:xfrm>
          <a:prstGeom prst="rect">
            <a:avLst/>
          </a:prstGeom>
          <a:gradFill rotWithShape="0">
            <a:gsLst>
              <a:gs pos="0">
                <a:srgbClr val="CC0099">
                  <a:gamma/>
                  <a:shade val="46275"/>
                  <a:invGamma/>
                </a:srgbClr>
              </a:gs>
              <a:gs pos="100000">
                <a:srgbClr val="CC0099"/>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CC0099"/>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2100" b="0">
                <a:effectLst>
                  <a:outerShdw blurRad="38100" dist="38100" dir="2700000" algn="tl">
                    <a:srgbClr val="000000"/>
                  </a:outerShdw>
                </a:effectLst>
              </a:rPr>
              <a:t>El seccionador </a:t>
            </a:r>
            <a:r>
              <a:rPr lang="es-ES_tradnl" altLang="es-ES" sz="2100" u="sng">
                <a:effectLst>
                  <a:outerShdw blurRad="38100" dist="38100" dir="2700000" algn="tl">
                    <a:srgbClr val="000000"/>
                  </a:outerShdw>
                </a:effectLst>
              </a:rPr>
              <a:t>SÓLO</a:t>
            </a:r>
            <a:r>
              <a:rPr lang="es-ES_tradnl" altLang="es-ES" sz="2100" b="0">
                <a:effectLst>
                  <a:outerShdw blurRad="38100" dist="38100" dir="2700000" algn="tl">
                    <a:srgbClr val="000000"/>
                  </a:outerShdw>
                </a:effectLst>
              </a:rPr>
              <a:t> es capaz de abrir o cerrar el circuito cuando la corriente es despreciable o no hay diferencia de potencial entre sus contactos.              </a:t>
            </a:r>
            <a:endParaRPr lang="es-ES" altLang="es-ES" sz="2100" b="0">
              <a:effectLst>
                <a:outerShdw blurRad="38100" dist="38100" dir="2700000" algn="tl">
                  <a:srgbClr val="000000"/>
                </a:outerShdw>
              </a:effectLst>
            </a:endParaRPr>
          </a:p>
        </p:txBody>
      </p:sp>
      <p:sp>
        <p:nvSpPr>
          <p:cNvPr id="547846" name="Rectangle 6"/>
          <p:cNvSpPr>
            <a:spLocks noChangeArrowheads="1"/>
          </p:cNvSpPr>
          <p:nvPr/>
        </p:nvSpPr>
        <p:spPr bwMode="auto">
          <a:xfrm>
            <a:off x="457200" y="3898900"/>
            <a:ext cx="8229600" cy="1054100"/>
          </a:xfrm>
          <a:prstGeom prst="rect">
            <a:avLst/>
          </a:prstGeom>
          <a:gradFill rotWithShape="0">
            <a:gsLst>
              <a:gs pos="0">
                <a:srgbClr val="808080">
                  <a:gamma/>
                  <a:shade val="46275"/>
                  <a:invGamma/>
                </a:srgbClr>
              </a:gs>
              <a:gs pos="100000">
                <a:srgbClr val="80808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808080"/>
            </a:extrusionClr>
          </a:sp3d>
          <a:extLst>
            <a:ext uri="{91240B29-F687-4F45-9708-019B960494DF}">
              <a14:hiddenLine xmlns:a14="http://schemas.microsoft.com/office/drawing/2010/main" w="317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r>
              <a:rPr lang="es-ES_tradnl" altLang="es-ES" sz="2100" b="0">
                <a:effectLst>
                  <a:outerShdw blurRad="38100" dist="38100" dir="2700000" algn="tl">
                    <a:srgbClr val="000000"/>
                  </a:outerShdw>
                </a:effectLst>
              </a:rPr>
              <a:t>Las condiciones </a:t>
            </a:r>
            <a:r>
              <a:rPr lang="es-ES_tradnl" altLang="es-ES" sz="2100" u="sng">
                <a:effectLst>
                  <a:outerShdw blurRad="38100" dist="38100" dir="2700000" algn="tl">
                    <a:srgbClr val="000000"/>
                  </a:outerShdw>
                </a:effectLst>
              </a:rPr>
              <a:t>DE AISLAMIENTO</a:t>
            </a:r>
            <a:r>
              <a:rPr lang="es-ES_tradnl" altLang="es-ES" sz="2100" b="0">
                <a:effectLst>
                  <a:outerShdw blurRad="38100" dist="38100" dir="2700000" algn="tl">
                    <a:srgbClr val="000000"/>
                  </a:outerShdw>
                </a:effectLst>
              </a:rPr>
              <a:t> que debe satisfacer se refieren a la capacidad de soportar determinados valores de las tensiones tipo rayo y de maniobra.</a:t>
            </a:r>
            <a:endParaRPr lang="es-ES" altLang="es-ES" sz="2100" b="0">
              <a:effectLst>
                <a:outerShdw blurRad="38100" dist="38100" dir="2700000" algn="tl">
                  <a:srgbClr val="000000"/>
                </a:outerShdw>
              </a:effectLst>
            </a:endParaRPr>
          </a:p>
        </p:txBody>
      </p:sp>
      <p:sp>
        <p:nvSpPr>
          <p:cNvPr id="547848" name="Text Box 8"/>
          <p:cNvSpPr txBox="1">
            <a:spLocks noChangeArrowheads="1"/>
          </p:cNvSpPr>
          <p:nvPr/>
        </p:nvSpPr>
        <p:spPr bwMode="auto">
          <a:xfrm>
            <a:off x="457200" y="5194300"/>
            <a:ext cx="8229600" cy="1054100"/>
          </a:xfrm>
          <a:prstGeom prst="rect">
            <a:avLst/>
          </a:prstGeom>
          <a:gradFill rotWithShape="0">
            <a:gsLst>
              <a:gs pos="0">
                <a:srgbClr val="FF0000">
                  <a:gamma/>
                  <a:shade val="46275"/>
                  <a:invGamma/>
                </a:srgbClr>
              </a:gs>
              <a:gs pos="100000">
                <a:srgbClr val="FF0000"/>
              </a:gs>
            </a:gsLst>
            <a:lin ang="2700000" scaled="1"/>
          </a:gradFill>
          <a:ln>
            <a:noFill/>
          </a:ln>
          <a:effectLst/>
          <a:scene3d>
            <a:camera prst="legacyObliqueTopRight"/>
            <a:lightRig rig="legacyFlat3" dir="b"/>
          </a:scene3d>
          <a:sp3d extrusionH="49200" prstMaterial="legacyMatte">
            <a:bevelT w="13500" h="13500" prst="angle"/>
            <a:bevelB w="13500" h="13500" prst="angle"/>
            <a:extrusionClr>
              <a:srgbClr val="FF0000"/>
            </a:extrusionClr>
          </a:sp3d>
          <a:extLst>
            <a:ext uri="{91240B29-F687-4F45-9708-019B960494DF}">
              <a14:hiddenLine xmlns:a14="http://schemas.microsoft.com/office/drawing/2010/main" w="12700">
                <a:noFill/>
                <a:miter lim="800000"/>
                <a:headEnd type="none" w="sm" len="sm"/>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0"/>
              </a:spcBef>
            </a:pPr>
            <a:r>
              <a:rPr lang="es-ES_tradnl" altLang="es-ES" sz="2100" u="sng">
                <a:effectLst>
                  <a:outerShdw blurRad="38100" dist="38100" dir="2700000" algn="tl">
                    <a:srgbClr val="000000"/>
                  </a:outerShdw>
                </a:effectLst>
              </a:rPr>
              <a:t>NO TIENE PODER DE CIERRE NI DE CORTE</a:t>
            </a:r>
            <a:r>
              <a:rPr lang="es-ES_tradnl" altLang="es-ES" sz="2100">
                <a:effectLst>
                  <a:outerShdw blurRad="38100" dist="38100" dir="2700000" algn="tl">
                    <a:srgbClr val="000000"/>
                  </a:outerShdw>
                </a:effectLst>
              </a:rPr>
              <a:t>, </a:t>
            </a:r>
            <a:r>
              <a:rPr lang="es-ES_tradnl" altLang="es-ES" sz="2100" b="0">
                <a:effectLst>
                  <a:outerShdw blurRad="38100" dist="38100" dir="2700000" algn="tl">
                    <a:srgbClr val="000000"/>
                  </a:outerShdw>
                </a:effectLst>
              </a:rPr>
              <a:t>debe trabajar</a:t>
            </a:r>
          </a:p>
          <a:p>
            <a:pPr algn="ctr">
              <a:spcBef>
                <a:spcPct val="0"/>
              </a:spcBef>
            </a:pPr>
            <a:r>
              <a:rPr lang="es-ES_tradnl" altLang="es-ES" sz="2100" b="0">
                <a:effectLst>
                  <a:outerShdw blurRad="38100" dist="38100" dir="2700000" algn="tl">
                    <a:srgbClr val="000000"/>
                  </a:outerShdw>
                </a:effectLst>
              </a:rPr>
              <a:t>sin carga. Se utiliza para garantizar la desconexión de la instalación cuando se realizan trabajos sobre ella</a:t>
            </a: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47845"/>
                                        </p:tgtEl>
                                        <p:attrNameLst>
                                          <p:attrName>style.visibility</p:attrName>
                                        </p:attrNameLst>
                                      </p:cBhvr>
                                      <p:to>
                                        <p:strVal val="visible"/>
                                      </p:to>
                                    </p:set>
                                    <p:anim calcmode="lin" valueType="num">
                                      <p:cBhvr>
                                        <p:cTn id="7" dur="500" fill="hold"/>
                                        <p:tgtEl>
                                          <p:spTgt spid="547845"/>
                                        </p:tgtEl>
                                        <p:attrNameLst>
                                          <p:attrName>ppt_w</p:attrName>
                                        </p:attrNameLst>
                                      </p:cBhvr>
                                      <p:tavLst>
                                        <p:tav tm="0">
                                          <p:val>
                                            <p:fltVal val="0"/>
                                          </p:val>
                                        </p:tav>
                                        <p:tav tm="100000">
                                          <p:val>
                                            <p:strVal val="#ppt_w"/>
                                          </p:val>
                                        </p:tav>
                                      </p:tavLst>
                                    </p:anim>
                                    <p:anim calcmode="lin" valueType="num">
                                      <p:cBhvr>
                                        <p:cTn id="8" dur="500" fill="hold"/>
                                        <p:tgtEl>
                                          <p:spTgt spid="547845"/>
                                        </p:tgtEl>
                                        <p:attrNameLst>
                                          <p:attrName>ppt_h</p:attrName>
                                        </p:attrNameLst>
                                      </p:cBhvr>
                                      <p:tavLst>
                                        <p:tav tm="0">
                                          <p:val>
                                            <p:fltVal val="0"/>
                                          </p:val>
                                        </p:tav>
                                        <p:tav tm="100000">
                                          <p:val>
                                            <p:strVal val="#ppt_h"/>
                                          </p:val>
                                        </p:tav>
                                      </p:tavLst>
                                    </p:anim>
                                    <p:anim calcmode="lin" valueType="num">
                                      <p:cBhvr>
                                        <p:cTn id="9" dur="500" fill="hold"/>
                                        <p:tgtEl>
                                          <p:spTgt spid="547845"/>
                                        </p:tgtEl>
                                        <p:attrNameLst>
                                          <p:attrName>ppt_x</p:attrName>
                                        </p:attrNameLst>
                                      </p:cBhvr>
                                      <p:tavLst>
                                        <p:tav tm="0">
                                          <p:val>
                                            <p:fltVal val="0.5"/>
                                          </p:val>
                                        </p:tav>
                                        <p:tav tm="100000">
                                          <p:val>
                                            <p:strVal val="#ppt_x"/>
                                          </p:val>
                                        </p:tav>
                                      </p:tavLst>
                                    </p:anim>
                                    <p:anim calcmode="lin" valueType="num">
                                      <p:cBhvr>
                                        <p:cTn id="10" dur="500" fill="hold"/>
                                        <p:tgtEl>
                                          <p:spTgt spid="54784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47846"/>
                                        </p:tgtEl>
                                        <p:attrNameLst>
                                          <p:attrName>style.visibility</p:attrName>
                                        </p:attrNameLst>
                                      </p:cBhvr>
                                      <p:to>
                                        <p:strVal val="visible"/>
                                      </p:to>
                                    </p:set>
                                    <p:anim calcmode="lin" valueType="num">
                                      <p:cBhvr>
                                        <p:cTn id="15" dur="500" fill="hold"/>
                                        <p:tgtEl>
                                          <p:spTgt spid="547846"/>
                                        </p:tgtEl>
                                        <p:attrNameLst>
                                          <p:attrName>ppt_w</p:attrName>
                                        </p:attrNameLst>
                                      </p:cBhvr>
                                      <p:tavLst>
                                        <p:tav tm="0">
                                          <p:val>
                                            <p:fltVal val="0"/>
                                          </p:val>
                                        </p:tav>
                                        <p:tav tm="100000">
                                          <p:val>
                                            <p:strVal val="#ppt_w"/>
                                          </p:val>
                                        </p:tav>
                                      </p:tavLst>
                                    </p:anim>
                                    <p:anim calcmode="lin" valueType="num">
                                      <p:cBhvr>
                                        <p:cTn id="16" dur="500" fill="hold"/>
                                        <p:tgtEl>
                                          <p:spTgt spid="547846"/>
                                        </p:tgtEl>
                                        <p:attrNameLst>
                                          <p:attrName>ppt_h</p:attrName>
                                        </p:attrNameLst>
                                      </p:cBhvr>
                                      <p:tavLst>
                                        <p:tav tm="0">
                                          <p:val>
                                            <p:fltVal val="0"/>
                                          </p:val>
                                        </p:tav>
                                        <p:tav tm="100000">
                                          <p:val>
                                            <p:strVal val="#ppt_h"/>
                                          </p:val>
                                        </p:tav>
                                      </p:tavLst>
                                    </p:anim>
                                    <p:anim calcmode="lin" valueType="num">
                                      <p:cBhvr>
                                        <p:cTn id="17" dur="500" fill="hold"/>
                                        <p:tgtEl>
                                          <p:spTgt spid="547846"/>
                                        </p:tgtEl>
                                        <p:attrNameLst>
                                          <p:attrName>ppt_x</p:attrName>
                                        </p:attrNameLst>
                                      </p:cBhvr>
                                      <p:tavLst>
                                        <p:tav tm="0">
                                          <p:val>
                                            <p:fltVal val="0.5"/>
                                          </p:val>
                                        </p:tav>
                                        <p:tav tm="100000">
                                          <p:val>
                                            <p:strVal val="#ppt_x"/>
                                          </p:val>
                                        </p:tav>
                                      </p:tavLst>
                                    </p:anim>
                                    <p:anim calcmode="lin" valueType="num">
                                      <p:cBhvr>
                                        <p:cTn id="18" dur="500" fill="hold"/>
                                        <p:tgtEl>
                                          <p:spTgt spid="547846"/>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47848"/>
                                        </p:tgtEl>
                                        <p:attrNameLst>
                                          <p:attrName>style.visibility</p:attrName>
                                        </p:attrNameLst>
                                      </p:cBhvr>
                                      <p:to>
                                        <p:strVal val="visible"/>
                                      </p:to>
                                    </p:set>
                                    <p:anim calcmode="lin" valueType="num">
                                      <p:cBhvr>
                                        <p:cTn id="23" dur="500" fill="hold"/>
                                        <p:tgtEl>
                                          <p:spTgt spid="547848"/>
                                        </p:tgtEl>
                                        <p:attrNameLst>
                                          <p:attrName>ppt_w</p:attrName>
                                        </p:attrNameLst>
                                      </p:cBhvr>
                                      <p:tavLst>
                                        <p:tav tm="0">
                                          <p:val>
                                            <p:fltVal val="0"/>
                                          </p:val>
                                        </p:tav>
                                        <p:tav tm="100000">
                                          <p:val>
                                            <p:strVal val="#ppt_w"/>
                                          </p:val>
                                        </p:tav>
                                      </p:tavLst>
                                    </p:anim>
                                    <p:anim calcmode="lin" valueType="num">
                                      <p:cBhvr>
                                        <p:cTn id="24" dur="500" fill="hold"/>
                                        <p:tgtEl>
                                          <p:spTgt spid="547848"/>
                                        </p:tgtEl>
                                        <p:attrNameLst>
                                          <p:attrName>ppt_h</p:attrName>
                                        </p:attrNameLst>
                                      </p:cBhvr>
                                      <p:tavLst>
                                        <p:tav tm="0">
                                          <p:val>
                                            <p:fltVal val="0"/>
                                          </p:val>
                                        </p:tav>
                                        <p:tav tm="100000">
                                          <p:val>
                                            <p:strVal val="#ppt_h"/>
                                          </p:val>
                                        </p:tav>
                                      </p:tavLst>
                                    </p:anim>
                                    <p:anim calcmode="lin" valueType="num">
                                      <p:cBhvr>
                                        <p:cTn id="25" dur="500" fill="hold"/>
                                        <p:tgtEl>
                                          <p:spTgt spid="547848"/>
                                        </p:tgtEl>
                                        <p:attrNameLst>
                                          <p:attrName>ppt_x</p:attrName>
                                        </p:attrNameLst>
                                      </p:cBhvr>
                                      <p:tavLst>
                                        <p:tav tm="0">
                                          <p:val>
                                            <p:fltVal val="0.5"/>
                                          </p:val>
                                        </p:tav>
                                        <p:tav tm="100000">
                                          <p:val>
                                            <p:strVal val="#ppt_x"/>
                                          </p:val>
                                        </p:tav>
                                      </p:tavLst>
                                    </p:anim>
                                    <p:anim calcmode="lin" valueType="num">
                                      <p:cBhvr>
                                        <p:cTn id="26" dur="500" fill="hold"/>
                                        <p:tgtEl>
                                          <p:spTgt spid="54784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7845" grpId="0" animBg="1" autoUpdateAnimBg="0"/>
      <p:bldP spid="547846" grpId="0" animBg="1" autoUpdateAnimBg="0"/>
      <p:bldP spid="54784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5" name="Rectangle 3"/>
          <p:cNvSpPr>
            <a:spLocks noChangeArrowheads="1"/>
          </p:cNvSpPr>
          <p:nvPr/>
        </p:nvSpPr>
        <p:spPr bwMode="auto">
          <a:xfrm>
            <a:off x="431800" y="1295400"/>
            <a:ext cx="2743200" cy="1374775"/>
          </a:xfrm>
          <a:prstGeom prst="rect">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3175">
                <a:solidFill>
                  <a:srgbClr val="000000"/>
                </a:solidFill>
                <a:miter lim="800000"/>
                <a:headEnd/>
                <a:tailEnd/>
              </a14:hiddenLine>
            </a:ext>
          </a:extLst>
        </p:spPr>
        <p:txBody>
          <a:bodyPr>
            <a:spAutoFit/>
          </a:bodyPr>
          <a:lstStyle/>
          <a:p>
            <a:pPr algn="ctr"/>
            <a:r>
              <a:rPr lang="es-ES_tradnl" altLang="es-ES" sz="2100">
                <a:effectLst>
                  <a:outerShdw blurRad="38100" dist="38100" dir="2700000" algn="tl">
                    <a:srgbClr val="000000"/>
                  </a:outerShdw>
                </a:effectLst>
              </a:rPr>
              <a:t>Los seccionadores tienen 2 estados lógicos: abierto y cerrado</a:t>
            </a:r>
            <a:endParaRPr lang="es-ES" altLang="es-ES" sz="2100">
              <a:effectLst>
                <a:outerShdw blurRad="38100" dist="38100" dir="2700000" algn="tl">
                  <a:srgbClr val="000000"/>
                </a:outerShdw>
              </a:effectLst>
            </a:endParaRPr>
          </a:p>
        </p:txBody>
      </p:sp>
      <p:sp>
        <p:nvSpPr>
          <p:cNvPr id="550916" name="Rectangle 4"/>
          <p:cNvSpPr>
            <a:spLocks noChangeArrowheads="1"/>
          </p:cNvSpPr>
          <p:nvPr/>
        </p:nvSpPr>
        <p:spPr bwMode="auto">
          <a:xfrm>
            <a:off x="3581400" y="1447800"/>
            <a:ext cx="5181600" cy="1054100"/>
          </a:xfrm>
          <a:prstGeom prst="rect">
            <a:avLst/>
          </a:prstGeom>
          <a:solidFill>
            <a:srgbClr val="008000"/>
          </a:solidFill>
          <a:ln>
            <a:noFill/>
          </a:ln>
          <a:effectLst>
            <a:outerShdw dist="35921" dir="2700000" algn="ctr" rotWithShape="0">
              <a:schemeClr val="bg2"/>
            </a:outerShdw>
          </a:effectLst>
          <a:extLst>
            <a:ext uri="{91240B29-F687-4F45-9708-019B960494DF}">
              <a14:hiddenLine xmlns:a14="http://schemas.microsoft.com/office/drawing/2010/main" w="3175">
                <a:solidFill>
                  <a:srgbClr val="000000"/>
                </a:solidFill>
                <a:miter lim="800000"/>
                <a:headEnd/>
                <a:tailEnd/>
              </a14:hiddenLine>
            </a:ext>
          </a:extLst>
        </p:spPr>
        <p:txBody>
          <a:bodyPr>
            <a:spAutoFit/>
          </a:bodyPr>
          <a:lstStyle/>
          <a:p>
            <a:pPr algn="ctr"/>
            <a:r>
              <a:rPr lang="es-ES_tradnl" altLang="es-ES" sz="2100">
                <a:effectLst>
                  <a:outerShdw blurRad="38100" dist="38100" dir="2700000" algn="tl">
                    <a:srgbClr val="000000"/>
                  </a:outerShdw>
                </a:effectLst>
              </a:rPr>
              <a:t>Físicamente están constituidos por un conjunto de cuchillas y unos elementos aislantes.</a:t>
            </a:r>
            <a:endParaRPr lang="es-ES" altLang="es-ES" sz="2100">
              <a:effectLst>
                <a:outerShdw blurRad="38100" dist="38100" dir="2700000" algn="tl">
                  <a:srgbClr val="000000"/>
                </a:outerShdw>
              </a:effectLst>
            </a:endParaRPr>
          </a:p>
        </p:txBody>
      </p:sp>
      <p:sp>
        <p:nvSpPr>
          <p:cNvPr id="550917" name="Rectangle 5"/>
          <p:cNvSpPr>
            <a:spLocks noChangeArrowheads="1"/>
          </p:cNvSpPr>
          <p:nvPr/>
        </p:nvSpPr>
        <p:spPr bwMode="auto">
          <a:xfrm>
            <a:off x="431800" y="3016250"/>
            <a:ext cx="4267200" cy="2016125"/>
          </a:xfrm>
          <a:prstGeom prst="rect">
            <a:avLst/>
          </a:prstGeom>
          <a:solidFill>
            <a:srgbClr val="993300"/>
          </a:solidFill>
          <a:ln>
            <a:noFill/>
          </a:ln>
          <a:effectLst>
            <a:outerShdw dist="35921" dir="2700000" algn="ctr" rotWithShape="0">
              <a:schemeClr val="bg2"/>
            </a:outerShdw>
          </a:effectLst>
          <a:extLst>
            <a:ext uri="{91240B29-F687-4F45-9708-019B960494DF}">
              <a14:hiddenLine xmlns:a14="http://schemas.microsoft.com/office/drawing/2010/main" w="3175">
                <a:solidFill>
                  <a:srgbClr val="000000"/>
                </a:solidFill>
                <a:miter lim="800000"/>
                <a:headEnd/>
                <a:tailEnd/>
              </a14:hiddenLine>
            </a:ext>
          </a:extLst>
        </p:spPr>
        <p:txBody>
          <a:bodyPr>
            <a:spAutoFit/>
          </a:bodyPr>
          <a:lstStyle/>
          <a:p>
            <a:pPr algn="ctr">
              <a:spcBef>
                <a:spcPct val="20000"/>
              </a:spcBef>
              <a:buClr>
                <a:schemeClr val="accent2"/>
              </a:buClr>
              <a:buSzPct val="75000"/>
              <a:buFont typeface="Monotype Sorts" pitchFamily="2" charset="2"/>
              <a:buNone/>
            </a:pPr>
            <a:r>
              <a:rPr lang="es-ES_tradnl" altLang="es-ES" sz="2100">
                <a:effectLst>
                  <a:outerShdw blurRad="38100" dist="38100" dir="2700000" algn="tl">
                    <a:srgbClr val="000000"/>
                  </a:outerShdw>
                </a:effectLst>
              </a:rPr>
              <a:t>Se accionan manualmente y su velocidad de operación es la que les aplique el operador (en ocasiones se emplean muelles para acelerar la maniobra).</a:t>
            </a:r>
            <a:endParaRPr lang="es-ES_tradnl" altLang="es-ES" sz="2100" b="0">
              <a:effectLst>
                <a:outerShdw blurRad="38100" dist="38100" dir="2700000" algn="tl">
                  <a:srgbClr val="000000"/>
                </a:outerShdw>
              </a:effectLst>
              <a:latin typeface="Times New Roman" pitchFamily="18" charset="0"/>
            </a:endParaRPr>
          </a:p>
        </p:txBody>
      </p:sp>
      <p:sp>
        <p:nvSpPr>
          <p:cNvPr id="550918" name="Rectangle 6"/>
          <p:cNvSpPr>
            <a:spLocks noChangeArrowheads="1"/>
          </p:cNvSpPr>
          <p:nvPr/>
        </p:nvSpPr>
        <p:spPr bwMode="auto">
          <a:xfrm>
            <a:off x="5410200" y="2743200"/>
            <a:ext cx="3352800" cy="2336800"/>
          </a:xfrm>
          <a:prstGeom prst="rect">
            <a:avLst/>
          </a:prstGeom>
          <a:solidFill>
            <a:srgbClr val="CC0099"/>
          </a:solidFill>
          <a:ln>
            <a:noFill/>
          </a:ln>
          <a:effectLst>
            <a:outerShdw dist="35921" dir="2700000" algn="ctr" rotWithShape="0">
              <a:schemeClr val="bg2"/>
            </a:outerShdw>
          </a:effectLst>
          <a:extLst>
            <a:ext uri="{91240B29-F687-4F45-9708-019B960494DF}">
              <a14:hiddenLine xmlns:a14="http://schemas.microsoft.com/office/drawing/2010/main" w="3175">
                <a:solidFill>
                  <a:srgbClr val="000000"/>
                </a:solidFill>
                <a:miter lim="800000"/>
                <a:headEnd/>
                <a:tailEnd/>
              </a14:hiddenLine>
            </a:ext>
          </a:extLst>
        </p:spPr>
        <p:txBody>
          <a:bodyPr>
            <a:spAutoFit/>
          </a:bodyPr>
          <a:lstStyle/>
          <a:p>
            <a:pPr algn="ctr"/>
            <a:r>
              <a:rPr lang="es-ES_tradnl" altLang="es-ES" sz="2100">
                <a:effectLst>
                  <a:outerShdw blurRad="38100" dist="38100" dir="2700000" algn="tl">
                    <a:srgbClr val="000000"/>
                  </a:outerShdw>
                </a:effectLst>
              </a:rPr>
              <a:t>Son dispositivos de seguridad que indican claramente la posición de sus contactos para mostrar si la instalación está conectada o no</a:t>
            </a:r>
            <a:endParaRPr lang="es-ES" altLang="es-ES" sz="2100">
              <a:effectLst>
                <a:outerShdw blurRad="38100" dist="38100" dir="2700000" algn="tl">
                  <a:srgbClr val="000000"/>
                </a:outerShdw>
              </a:effectLst>
            </a:endParaRPr>
          </a:p>
        </p:txBody>
      </p:sp>
      <p:sp>
        <p:nvSpPr>
          <p:cNvPr id="550919" name="Rectangle 7"/>
          <p:cNvSpPr>
            <a:spLocks noChangeArrowheads="1"/>
          </p:cNvSpPr>
          <p:nvPr/>
        </p:nvSpPr>
        <p:spPr bwMode="auto">
          <a:xfrm>
            <a:off x="1143000" y="5349875"/>
            <a:ext cx="6934200" cy="1054100"/>
          </a:xfrm>
          <a:prstGeom prst="rect">
            <a:avLst/>
          </a:prstGeom>
          <a:gradFill rotWithShape="0">
            <a:gsLst>
              <a:gs pos="0">
                <a:srgbClr val="FF0000">
                  <a:gamma/>
                  <a:shade val="46275"/>
                  <a:invGamma/>
                </a:srgbClr>
              </a:gs>
              <a:gs pos="50000">
                <a:srgbClr val="FF0000"/>
              </a:gs>
              <a:gs pos="100000">
                <a:srgbClr val="FF0000">
                  <a:gamma/>
                  <a:shade val="46275"/>
                  <a:invGamma/>
                </a:srgbClr>
              </a:gs>
            </a:gsLst>
            <a:lin ang="2700000" scaled="1"/>
          </a:gradFill>
          <a:ln>
            <a:noFill/>
          </a:ln>
          <a:effectLst>
            <a:outerShdw dist="35921" dir="2700000" algn="ctr" rotWithShape="0">
              <a:schemeClr val="bg2"/>
            </a:outerShdw>
          </a:effectLst>
          <a:extLst>
            <a:ext uri="{91240B29-F687-4F45-9708-019B960494DF}">
              <a14:hiddenLine xmlns:a14="http://schemas.microsoft.com/office/drawing/2010/main" w="3175">
                <a:solidFill>
                  <a:srgbClr val="000000"/>
                </a:solidFill>
                <a:miter lim="800000"/>
                <a:headEnd/>
                <a:tailEnd/>
              </a14:hiddenLine>
            </a:ext>
          </a:extLst>
        </p:spPr>
        <p:txBody>
          <a:bodyPr>
            <a:spAutoFit/>
          </a:bodyPr>
          <a:lstStyle/>
          <a:p>
            <a:pPr algn="ctr">
              <a:spcBef>
                <a:spcPct val="20000"/>
              </a:spcBef>
              <a:buClr>
                <a:schemeClr val="accent2"/>
              </a:buClr>
              <a:buSzPct val="75000"/>
              <a:buFont typeface="Monotype Sorts" pitchFamily="2" charset="2"/>
              <a:buNone/>
            </a:pPr>
            <a:r>
              <a:rPr lang="es-ES_tradnl" altLang="es-ES" sz="2100">
                <a:effectLst>
                  <a:outerShdw blurRad="38100" dist="38100" dir="2700000" algn="tl">
                    <a:srgbClr val="000000"/>
                  </a:outerShdw>
                </a:effectLst>
              </a:rPr>
              <a:t>Si se maniobran con la instalación en carga se produce su destrucción (salvo en seccionadores especiales diseñados para trabajar en carga)</a:t>
            </a:r>
          </a:p>
        </p:txBody>
      </p:sp>
      <p:sp>
        <p:nvSpPr>
          <p:cNvPr id="550920" name="Rectangle 8"/>
          <p:cNvSpPr>
            <a:spLocks noChangeArrowheads="1"/>
          </p:cNvSpPr>
          <p:nvPr/>
        </p:nvSpPr>
        <p:spPr bwMode="auto">
          <a:xfrm>
            <a:off x="228600" y="228600"/>
            <a:ext cx="876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spcBef>
                <a:spcPct val="0"/>
              </a:spcBef>
              <a:defRPr sz="4400">
                <a:solidFill>
                  <a:schemeClr val="tx2"/>
                </a:solidFill>
                <a:effectLst>
                  <a:outerShdw blurRad="38100" dist="38100" dir="2700000" algn="tl">
                    <a:srgbClr val="000000"/>
                  </a:outerShdw>
                </a:effectLst>
                <a:latin typeface="Arial" charset="0"/>
              </a:defRPr>
            </a:lvl1pPr>
            <a:lvl2pPr algn="ctr">
              <a:spcBef>
                <a:spcPct val="0"/>
              </a:spcBef>
              <a:defRPr sz="4400">
                <a:solidFill>
                  <a:schemeClr val="tx2"/>
                </a:solidFill>
                <a:effectLst>
                  <a:outerShdw blurRad="38100" dist="38100" dir="2700000" algn="tl">
                    <a:srgbClr val="000000"/>
                  </a:outerShdw>
                </a:effectLst>
                <a:latin typeface="Arial" charset="0"/>
              </a:defRPr>
            </a:lvl2pPr>
            <a:lvl3pPr algn="ctr">
              <a:spcBef>
                <a:spcPct val="0"/>
              </a:spcBef>
              <a:defRPr sz="4400">
                <a:solidFill>
                  <a:schemeClr val="tx2"/>
                </a:solidFill>
                <a:effectLst>
                  <a:outerShdw blurRad="38100" dist="38100" dir="2700000" algn="tl">
                    <a:srgbClr val="000000"/>
                  </a:outerShdw>
                </a:effectLst>
                <a:latin typeface="Arial" charset="0"/>
              </a:defRPr>
            </a:lvl3pPr>
            <a:lvl4pPr algn="ctr">
              <a:spcBef>
                <a:spcPct val="0"/>
              </a:spcBef>
              <a:defRPr sz="4400">
                <a:solidFill>
                  <a:schemeClr val="tx2"/>
                </a:solidFill>
                <a:effectLst>
                  <a:outerShdw blurRad="38100" dist="38100" dir="2700000" algn="tl">
                    <a:srgbClr val="000000"/>
                  </a:outerShdw>
                </a:effectLst>
                <a:latin typeface="Arial" charset="0"/>
              </a:defRPr>
            </a:lvl4pPr>
            <a:lvl5pPr algn="ctr">
              <a:spcBef>
                <a:spcPct val="0"/>
              </a:spcBef>
              <a:defRPr sz="4400">
                <a:solidFill>
                  <a:schemeClr val="tx2"/>
                </a:solidFill>
                <a:effectLst>
                  <a:outerShdw blurRad="38100" dist="38100" dir="2700000" algn="tl">
                    <a:srgbClr val="000000"/>
                  </a:outerShdw>
                </a:effectLst>
                <a:latin typeface="Arial" charset="0"/>
              </a:defRPr>
            </a:lvl5pPr>
            <a:lvl6pPr marL="4572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lang="es-ES_tradnl" altLang="es-ES" sz="4500">
                <a:latin typeface="Tahoma" pitchFamily="34" charset="0"/>
              </a:rPr>
              <a:t>9.5.1 Seccionadores II</a:t>
            </a:r>
            <a:endParaRPr lang="es-ES_tradnl" altLang="es-ES" sz="4500" b="0">
              <a:latin typeface="Tahoma" pitchFamily="34"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550915"/>
                                        </p:tgtEl>
                                        <p:attrNameLst>
                                          <p:attrName>style.visibility</p:attrName>
                                        </p:attrNameLst>
                                      </p:cBhvr>
                                      <p:to>
                                        <p:strVal val="visible"/>
                                      </p:to>
                                    </p:set>
                                    <p:anim calcmode="lin" valueType="num">
                                      <p:cBhvr>
                                        <p:cTn id="7" dur="500" fill="hold"/>
                                        <p:tgtEl>
                                          <p:spTgt spid="550915"/>
                                        </p:tgtEl>
                                        <p:attrNameLst>
                                          <p:attrName>ppt_w</p:attrName>
                                        </p:attrNameLst>
                                      </p:cBhvr>
                                      <p:tavLst>
                                        <p:tav tm="0">
                                          <p:val>
                                            <p:fltVal val="0"/>
                                          </p:val>
                                        </p:tav>
                                        <p:tav tm="100000">
                                          <p:val>
                                            <p:strVal val="#ppt_w"/>
                                          </p:val>
                                        </p:tav>
                                      </p:tavLst>
                                    </p:anim>
                                    <p:anim calcmode="lin" valueType="num">
                                      <p:cBhvr>
                                        <p:cTn id="8" dur="500" fill="hold"/>
                                        <p:tgtEl>
                                          <p:spTgt spid="550915"/>
                                        </p:tgtEl>
                                        <p:attrNameLst>
                                          <p:attrName>ppt_h</p:attrName>
                                        </p:attrNameLst>
                                      </p:cBhvr>
                                      <p:tavLst>
                                        <p:tav tm="0">
                                          <p:val>
                                            <p:fltVal val="0"/>
                                          </p:val>
                                        </p:tav>
                                        <p:tav tm="100000">
                                          <p:val>
                                            <p:strVal val="#ppt_h"/>
                                          </p:val>
                                        </p:tav>
                                      </p:tavLst>
                                    </p:anim>
                                    <p:anim calcmode="lin" valueType="num">
                                      <p:cBhvr>
                                        <p:cTn id="9" dur="500" fill="hold"/>
                                        <p:tgtEl>
                                          <p:spTgt spid="550915"/>
                                        </p:tgtEl>
                                        <p:attrNameLst>
                                          <p:attrName>ppt_x</p:attrName>
                                        </p:attrNameLst>
                                      </p:cBhvr>
                                      <p:tavLst>
                                        <p:tav tm="0">
                                          <p:val>
                                            <p:fltVal val="0.5"/>
                                          </p:val>
                                        </p:tav>
                                        <p:tav tm="100000">
                                          <p:val>
                                            <p:strVal val="#ppt_x"/>
                                          </p:val>
                                        </p:tav>
                                      </p:tavLst>
                                    </p:anim>
                                    <p:anim calcmode="lin" valueType="num">
                                      <p:cBhvr>
                                        <p:cTn id="10" dur="500" fill="hold"/>
                                        <p:tgtEl>
                                          <p:spTgt spid="55091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550916"/>
                                        </p:tgtEl>
                                        <p:attrNameLst>
                                          <p:attrName>style.visibility</p:attrName>
                                        </p:attrNameLst>
                                      </p:cBhvr>
                                      <p:to>
                                        <p:strVal val="visible"/>
                                      </p:to>
                                    </p:set>
                                    <p:anim calcmode="lin" valueType="num">
                                      <p:cBhvr>
                                        <p:cTn id="15" dur="500" fill="hold"/>
                                        <p:tgtEl>
                                          <p:spTgt spid="550916"/>
                                        </p:tgtEl>
                                        <p:attrNameLst>
                                          <p:attrName>ppt_w</p:attrName>
                                        </p:attrNameLst>
                                      </p:cBhvr>
                                      <p:tavLst>
                                        <p:tav tm="0">
                                          <p:val>
                                            <p:fltVal val="0"/>
                                          </p:val>
                                        </p:tav>
                                        <p:tav tm="100000">
                                          <p:val>
                                            <p:strVal val="#ppt_w"/>
                                          </p:val>
                                        </p:tav>
                                      </p:tavLst>
                                    </p:anim>
                                    <p:anim calcmode="lin" valueType="num">
                                      <p:cBhvr>
                                        <p:cTn id="16" dur="500" fill="hold"/>
                                        <p:tgtEl>
                                          <p:spTgt spid="550916"/>
                                        </p:tgtEl>
                                        <p:attrNameLst>
                                          <p:attrName>ppt_h</p:attrName>
                                        </p:attrNameLst>
                                      </p:cBhvr>
                                      <p:tavLst>
                                        <p:tav tm="0">
                                          <p:val>
                                            <p:fltVal val="0"/>
                                          </p:val>
                                        </p:tav>
                                        <p:tav tm="100000">
                                          <p:val>
                                            <p:strVal val="#ppt_h"/>
                                          </p:val>
                                        </p:tav>
                                      </p:tavLst>
                                    </p:anim>
                                    <p:anim calcmode="lin" valueType="num">
                                      <p:cBhvr>
                                        <p:cTn id="17" dur="500" fill="hold"/>
                                        <p:tgtEl>
                                          <p:spTgt spid="550916"/>
                                        </p:tgtEl>
                                        <p:attrNameLst>
                                          <p:attrName>ppt_x</p:attrName>
                                        </p:attrNameLst>
                                      </p:cBhvr>
                                      <p:tavLst>
                                        <p:tav tm="0">
                                          <p:val>
                                            <p:fltVal val="0.5"/>
                                          </p:val>
                                        </p:tav>
                                        <p:tav tm="100000">
                                          <p:val>
                                            <p:strVal val="#ppt_x"/>
                                          </p:val>
                                        </p:tav>
                                      </p:tavLst>
                                    </p:anim>
                                    <p:anim calcmode="lin" valueType="num">
                                      <p:cBhvr>
                                        <p:cTn id="18" dur="500" fill="hold"/>
                                        <p:tgtEl>
                                          <p:spTgt spid="550916"/>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50918"/>
                                        </p:tgtEl>
                                        <p:attrNameLst>
                                          <p:attrName>style.visibility</p:attrName>
                                        </p:attrNameLst>
                                      </p:cBhvr>
                                      <p:to>
                                        <p:strVal val="visible"/>
                                      </p:to>
                                    </p:set>
                                    <p:anim calcmode="lin" valueType="num">
                                      <p:cBhvr>
                                        <p:cTn id="23" dur="500" fill="hold"/>
                                        <p:tgtEl>
                                          <p:spTgt spid="550918"/>
                                        </p:tgtEl>
                                        <p:attrNameLst>
                                          <p:attrName>ppt_w</p:attrName>
                                        </p:attrNameLst>
                                      </p:cBhvr>
                                      <p:tavLst>
                                        <p:tav tm="0">
                                          <p:val>
                                            <p:fltVal val="0"/>
                                          </p:val>
                                        </p:tav>
                                        <p:tav tm="100000">
                                          <p:val>
                                            <p:strVal val="#ppt_w"/>
                                          </p:val>
                                        </p:tav>
                                      </p:tavLst>
                                    </p:anim>
                                    <p:anim calcmode="lin" valueType="num">
                                      <p:cBhvr>
                                        <p:cTn id="24" dur="500" fill="hold"/>
                                        <p:tgtEl>
                                          <p:spTgt spid="550918"/>
                                        </p:tgtEl>
                                        <p:attrNameLst>
                                          <p:attrName>ppt_h</p:attrName>
                                        </p:attrNameLst>
                                      </p:cBhvr>
                                      <p:tavLst>
                                        <p:tav tm="0">
                                          <p:val>
                                            <p:fltVal val="0"/>
                                          </p:val>
                                        </p:tav>
                                        <p:tav tm="100000">
                                          <p:val>
                                            <p:strVal val="#ppt_h"/>
                                          </p:val>
                                        </p:tav>
                                      </p:tavLst>
                                    </p:anim>
                                    <p:anim calcmode="lin" valueType="num">
                                      <p:cBhvr>
                                        <p:cTn id="25" dur="500" fill="hold"/>
                                        <p:tgtEl>
                                          <p:spTgt spid="550918"/>
                                        </p:tgtEl>
                                        <p:attrNameLst>
                                          <p:attrName>ppt_x</p:attrName>
                                        </p:attrNameLst>
                                      </p:cBhvr>
                                      <p:tavLst>
                                        <p:tav tm="0">
                                          <p:val>
                                            <p:fltVal val="0.5"/>
                                          </p:val>
                                        </p:tav>
                                        <p:tav tm="100000">
                                          <p:val>
                                            <p:strVal val="#ppt_x"/>
                                          </p:val>
                                        </p:tav>
                                      </p:tavLst>
                                    </p:anim>
                                    <p:anim calcmode="lin" valueType="num">
                                      <p:cBhvr>
                                        <p:cTn id="26" dur="500" fill="hold"/>
                                        <p:tgtEl>
                                          <p:spTgt spid="550918"/>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550917"/>
                                        </p:tgtEl>
                                        <p:attrNameLst>
                                          <p:attrName>style.visibility</p:attrName>
                                        </p:attrNameLst>
                                      </p:cBhvr>
                                      <p:to>
                                        <p:strVal val="visible"/>
                                      </p:to>
                                    </p:set>
                                    <p:anim calcmode="lin" valueType="num">
                                      <p:cBhvr>
                                        <p:cTn id="31" dur="500" fill="hold"/>
                                        <p:tgtEl>
                                          <p:spTgt spid="550917"/>
                                        </p:tgtEl>
                                        <p:attrNameLst>
                                          <p:attrName>ppt_w</p:attrName>
                                        </p:attrNameLst>
                                      </p:cBhvr>
                                      <p:tavLst>
                                        <p:tav tm="0">
                                          <p:val>
                                            <p:fltVal val="0"/>
                                          </p:val>
                                        </p:tav>
                                        <p:tav tm="100000">
                                          <p:val>
                                            <p:strVal val="#ppt_w"/>
                                          </p:val>
                                        </p:tav>
                                      </p:tavLst>
                                    </p:anim>
                                    <p:anim calcmode="lin" valueType="num">
                                      <p:cBhvr>
                                        <p:cTn id="32" dur="500" fill="hold"/>
                                        <p:tgtEl>
                                          <p:spTgt spid="550917"/>
                                        </p:tgtEl>
                                        <p:attrNameLst>
                                          <p:attrName>ppt_h</p:attrName>
                                        </p:attrNameLst>
                                      </p:cBhvr>
                                      <p:tavLst>
                                        <p:tav tm="0">
                                          <p:val>
                                            <p:fltVal val="0"/>
                                          </p:val>
                                        </p:tav>
                                        <p:tav tm="100000">
                                          <p:val>
                                            <p:strVal val="#ppt_h"/>
                                          </p:val>
                                        </p:tav>
                                      </p:tavLst>
                                    </p:anim>
                                    <p:anim calcmode="lin" valueType="num">
                                      <p:cBhvr>
                                        <p:cTn id="33" dur="500" fill="hold"/>
                                        <p:tgtEl>
                                          <p:spTgt spid="550917"/>
                                        </p:tgtEl>
                                        <p:attrNameLst>
                                          <p:attrName>ppt_x</p:attrName>
                                        </p:attrNameLst>
                                      </p:cBhvr>
                                      <p:tavLst>
                                        <p:tav tm="0">
                                          <p:val>
                                            <p:fltVal val="0.5"/>
                                          </p:val>
                                        </p:tav>
                                        <p:tav tm="100000">
                                          <p:val>
                                            <p:strVal val="#ppt_x"/>
                                          </p:val>
                                        </p:tav>
                                      </p:tavLst>
                                    </p:anim>
                                    <p:anim calcmode="lin" valueType="num">
                                      <p:cBhvr>
                                        <p:cTn id="34" dur="500" fill="hold"/>
                                        <p:tgtEl>
                                          <p:spTgt spid="550917"/>
                                        </p:tgtEl>
                                        <p:attrNameLst>
                                          <p:attrName>ppt_y</p:attrName>
                                        </p:attrNameLst>
                                      </p:cBhvr>
                                      <p:tavLst>
                                        <p:tav tm="0">
                                          <p:val>
                                            <p:fltVal val="0.5"/>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528" fill="hold" grpId="0" nodeType="clickEffect">
                                  <p:stCondLst>
                                    <p:cond delay="0"/>
                                  </p:stCondLst>
                                  <p:childTnLst>
                                    <p:set>
                                      <p:cBhvr>
                                        <p:cTn id="38" dur="1" fill="hold">
                                          <p:stCondLst>
                                            <p:cond delay="0"/>
                                          </p:stCondLst>
                                        </p:cTn>
                                        <p:tgtEl>
                                          <p:spTgt spid="550919"/>
                                        </p:tgtEl>
                                        <p:attrNameLst>
                                          <p:attrName>style.visibility</p:attrName>
                                        </p:attrNameLst>
                                      </p:cBhvr>
                                      <p:to>
                                        <p:strVal val="visible"/>
                                      </p:to>
                                    </p:set>
                                    <p:anim calcmode="lin" valueType="num">
                                      <p:cBhvr>
                                        <p:cTn id="39" dur="500" fill="hold"/>
                                        <p:tgtEl>
                                          <p:spTgt spid="550919"/>
                                        </p:tgtEl>
                                        <p:attrNameLst>
                                          <p:attrName>ppt_w</p:attrName>
                                        </p:attrNameLst>
                                      </p:cBhvr>
                                      <p:tavLst>
                                        <p:tav tm="0">
                                          <p:val>
                                            <p:fltVal val="0"/>
                                          </p:val>
                                        </p:tav>
                                        <p:tav tm="100000">
                                          <p:val>
                                            <p:strVal val="#ppt_w"/>
                                          </p:val>
                                        </p:tav>
                                      </p:tavLst>
                                    </p:anim>
                                    <p:anim calcmode="lin" valueType="num">
                                      <p:cBhvr>
                                        <p:cTn id="40" dur="500" fill="hold"/>
                                        <p:tgtEl>
                                          <p:spTgt spid="550919"/>
                                        </p:tgtEl>
                                        <p:attrNameLst>
                                          <p:attrName>ppt_h</p:attrName>
                                        </p:attrNameLst>
                                      </p:cBhvr>
                                      <p:tavLst>
                                        <p:tav tm="0">
                                          <p:val>
                                            <p:fltVal val="0"/>
                                          </p:val>
                                        </p:tav>
                                        <p:tav tm="100000">
                                          <p:val>
                                            <p:strVal val="#ppt_h"/>
                                          </p:val>
                                        </p:tav>
                                      </p:tavLst>
                                    </p:anim>
                                    <p:anim calcmode="lin" valueType="num">
                                      <p:cBhvr>
                                        <p:cTn id="41" dur="500" fill="hold"/>
                                        <p:tgtEl>
                                          <p:spTgt spid="550919"/>
                                        </p:tgtEl>
                                        <p:attrNameLst>
                                          <p:attrName>ppt_x</p:attrName>
                                        </p:attrNameLst>
                                      </p:cBhvr>
                                      <p:tavLst>
                                        <p:tav tm="0">
                                          <p:val>
                                            <p:fltVal val="0.5"/>
                                          </p:val>
                                        </p:tav>
                                        <p:tav tm="100000">
                                          <p:val>
                                            <p:strVal val="#ppt_x"/>
                                          </p:val>
                                        </p:tav>
                                      </p:tavLst>
                                    </p:anim>
                                    <p:anim calcmode="lin" valueType="num">
                                      <p:cBhvr>
                                        <p:cTn id="42" dur="500" fill="hold"/>
                                        <p:tgtEl>
                                          <p:spTgt spid="55091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0915" grpId="0" animBg="1" autoUpdateAnimBg="0"/>
      <p:bldP spid="550916" grpId="0" animBg="1" autoUpdateAnimBg="0"/>
      <p:bldP spid="550917" grpId="0" animBg="1" autoUpdateAnimBg="0"/>
      <p:bldP spid="550918" grpId="0" animBg="1" autoUpdateAnimBg="0"/>
      <p:bldP spid="550919" grpId="0" animBg="1" autoUpdateAnimBg="0"/>
    </p:bldLst>
  </p:timing>
</p:sld>
</file>

<file path=ppt/theme/theme1.xml><?xml version="1.0" encoding="utf-8"?>
<a:theme xmlns:a="http://schemas.openxmlformats.org/drawingml/2006/main" name="Subiendo">
  <a:themeElements>
    <a:clrScheme name="Subien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fontScheme name="Subiendo">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3366"/>
        </a:solidFill>
        <a:ln w="9525" cap="flat" cmpd="sng" algn="ctr">
          <a:solidFill>
            <a:schemeClr val="bg2"/>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ts val="600"/>
          </a:spcBef>
          <a:spcAft>
            <a:spcPct val="0"/>
          </a:spcAft>
          <a:buClrTx/>
          <a:buSzTx/>
          <a:buFontTx/>
          <a:buNone/>
          <a:tabLst/>
          <a:defRPr kumimoji="0" lang="es-ES_tradnl" altLang="es-ES"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solidFill>
          <a:srgbClr val="993366"/>
        </a:solidFill>
        <a:ln w="9525" cap="flat" cmpd="sng" algn="ctr">
          <a:solidFill>
            <a:schemeClr val="bg2"/>
          </a:solidFill>
          <a:prstDash val="solid"/>
          <a:round/>
          <a:headEnd type="none" w="med" len="med"/>
          <a:tailEnd type="none" w="med" len="med"/>
        </a:ln>
        <a:effectLst>
          <a:outerShdw dist="3592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r" defTabSz="914400" rtl="0" eaLnBrk="0" fontAlgn="base" latinLnBrk="0" hangingPunct="0">
          <a:lnSpc>
            <a:spcPct val="100000"/>
          </a:lnSpc>
          <a:spcBef>
            <a:spcPts val="600"/>
          </a:spcBef>
          <a:spcAft>
            <a:spcPct val="0"/>
          </a:spcAft>
          <a:buClrTx/>
          <a:buSzTx/>
          <a:buFontTx/>
          <a:buNone/>
          <a:tabLst/>
          <a:defRPr kumimoji="0" lang="es-ES_tradnl" altLang="es-ES" sz="1400" b="1"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Subien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Subiendo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Subiendo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Subiendo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Subiendo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ubiendo 1">
    <a:dk1>
      <a:srgbClr val="000000"/>
    </a:dk1>
    <a:lt1>
      <a:srgbClr val="FFFFFF"/>
    </a:lt1>
    <a:dk2>
      <a:srgbClr val="0000FF"/>
    </a:dk2>
    <a:lt2>
      <a:srgbClr val="FFCC66"/>
    </a:lt2>
    <a:accent1>
      <a:srgbClr val="00FFFF"/>
    </a:accent1>
    <a:accent2>
      <a:srgbClr val="FFFF00"/>
    </a:accent2>
    <a:accent3>
      <a:srgbClr val="AAAAFF"/>
    </a:accent3>
    <a:accent4>
      <a:srgbClr val="DADADA"/>
    </a:accent4>
    <a:accent5>
      <a:srgbClr val="AAFFFF"/>
    </a:accent5>
    <a:accent6>
      <a:srgbClr val="E7E700"/>
    </a:accent6>
    <a:hlink>
      <a:srgbClr val="FF0033"/>
    </a:hlink>
    <a:folHlink>
      <a:srgbClr val="3366FF"/>
    </a:folHlink>
  </a:clrScheme>
</a:themeOverride>
</file>

<file path=docProps/app.xml><?xml version="1.0" encoding="utf-8"?>
<Properties xmlns="http://schemas.openxmlformats.org/officeDocument/2006/extended-properties" xmlns:vt="http://schemas.openxmlformats.org/officeDocument/2006/docPropsVTypes">
  <Template>C:\Archivos de programa\Microsoft Office\Plantillas\Diseños de presentaciones\CORBATA.POT</Template>
  <TotalTime>20327</TotalTime>
  <Pages>45</Pages>
  <Words>3552</Words>
  <Application>Microsoft Office PowerPoint</Application>
  <PresentationFormat>Presentación en pantalla (4:3)</PresentationFormat>
  <Paragraphs>280</Paragraphs>
  <Slides>30</Slides>
  <Notes>15</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3</vt:i4>
      </vt:variant>
      <vt:variant>
        <vt:lpstr>Títulos de diapositiva</vt:lpstr>
      </vt:variant>
      <vt:variant>
        <vt:i4>30</vt:i4>
      </vt:variant>
    </vt:vector>
  </HeadingPairs>
  <TitlesOfParts>
    <vt:vector size="39" baseType="lpstr">
      <vt:lpstr>Arial</vt:lpstr>
      <vt:lpstr>Monotype Sorts</vt:lpstr>
      <vt:lpstr>Symbol</vt:lpstr>
      <vt:lpstr>Tahoma</vt:lpstr>
      <vt:lpstr>Times New Roman</vt:lpstr>
      <vt:lpstr>Subiendo</vt:lpstr>
      <vt:lpstr>Imagen</vt:lpstr>
      <vt:lpstr>Image</vt:lpstr>
      <vt:lpstr>Picture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 título de diapositiva</dc:title>
  <dc:subject>ficha11</dc:subject>
  <dc:creator>Universidad de Oviedo</dc:creator>
  <cp:lastModifiedBy>MANES FERNANDEZ CABANAS</cp:lastModifiedBy>
  <cp:revision>1102</cp:revision>
  <cp:lastPrinted>1601-01-01T00:00:00Z</cp:lastPrinted>
  <dcterms:created xsi:type="dcterms:W3CDTF">1999-05-19T16:58:02Z</dcterms:created>
  <dcterms:modified xsi:type="dcterms:W3CDTF">2014-07-15T18:33:39Z</dcterms:modified>
</cp:coreProperties>
</file>